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736" r:id="rId1"/>
  </p:sldMasterIdLst>
  <p:notesMasterIdLst>
    <p:notesMasterId r:id="rId24"/>
  </p:notesMasterIdLst>
  <p:sldIdLst>
    <p:sldId id="386" r:id="rId2"/>
    <p:sldId id="312" r:id="rId3"/>
    <p:sldId id="401" r:id="rId4"/>
    <p:sldId id="405" r:id="rId5"/>
    <p:sldId id="407" r:id="rId6"/>
    <p:sldId id="408" r:id="rId7"/>
    <p:sldId id="409" r:id="rId8"/>
    <p:sldId id="410" r:id="rId9"/>
    <p:sldId id="400" r:id="rId10"/>
    <p:sldId id="406" r:id="rId11"/>
    <p:sldId id="411" r:id="rId12"/>
    <p:sldId id="412" r:id="rId13"/>
    <p:sldId id="413" r:id="rId14"/>
    <p:sldId id="402" r:id="rId15"/>
    <p:sldId id="395" r:id="rId16"/>
    <p:sldId id="396" r:id="rId17"/>
    <p:sldId id="397" r:id="rId18"/>
    <p:sldId id="403" r:id="rId19"/>
    <p:sldId id="414" r:id="rId20"/>
    <p:sldId id="398" r:id="rId21"/>
    <p:sldId id="399" r:id="rId22"/>
    <p:sldId id="404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F3FF"/>
    <a:srgbClr val="3641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735" autoAdjust="0"/>
    <p:restoredTop sz="96247" autoAdjust="0"/>
  </p:normalViewPr>
  <p:slideViewPr>
    <p:cSldViewPr>
      <p:cViewPr>
        <p:scale>
          <a:sx n="90" d="100"/>
          <a:sy n="90" d="100"/>
        </p:scale>
        <p:origin x="1638" y="4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charset="0"/>
                <a:ea typeface="ＭＳ Ｐゴシック" pitchFamily="-128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charset="0"/>
                <a:ea typeface="ＭＳ Ｐゴシック" pitchFamily="-128" charset="-128"/>
              </a:defRPr>
            </a:lvl1pPr>
          </a:lstStyle>
          <a:p>
            <a:pPr>
              <a:defRPr/>
            </a:pPr>
            <a:fld id="{A77F2F17-40EB-47C2-B4EB-46317B00DEDA}" type="datetimeFigureOut">
              <a:rPr lang="en-US"/>
              <a:pPr>
                <a:defRPr/>
              </a:pPr>
              <a:t>5/28/2026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charset="0"/>
                <a:ea typeface="ＭＳ Ｐゴシック" pitchFamily="-128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0" hangingPunct="0">
              <a:defRPr sz="1200">
                <a:latin typeface="Arial" charset="0"/>
                <a:ea typeface="ＭＳ Ｐゴシック" pitchFamily="-128" charset="-128"/>
              </a:defRPr>
            </a:lvl1pPr>
          </a:lstStyle>
          <a:p>
            <a:pPr>
              <a:defRPr/>
            </a:pPr>
            <a:fld id="{61278F2E-F251-4216-9B05-E66403EB759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2452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week should help students understand:</a:t>
            </a:r>
          </a:p>
          <a:p>
            <a:r>
              <a:rPr lang="en-US" b="1" dirty="0"/>
              <a:t>“Identity is now the new security perimeter.”</a:t>
            </a:r>
          </a:p>
          <a:p>
            <a:r>
              <a:rPr lang="en-US" dirty="0"/>
              <a:t>Traditionally </a:t>
            </a:r>
            <a:r>
              <a:rPr lang="en-US" dirty="0" err="1"/>
              <a:t>organisations</a:t>
            </a:r>
            <a:r>
              <a:rPr lang="en-US" dirty="0"/>
              <a:t> focused on:</a:t>
            </a:r>
          </a:p>
          <a:p>
            <a:r>
              <a:rPr lang="en-US" dirty="0"/>
              <a:t>firewalls </a:t>
            </a:r>
          </a:p>
          <a:p>
            <a:r>
              <a:rPr lang="en-US" dirty="0"/>
              <a:t>network protection </a:t>
            </a:r>
          </a:p>
          <a:p>
            <a:r>
              <a:rPr lang="en-US" dirty="0"/>
              <a:t>perimeter security </a:t>
            </a:r>
          </a:p>
          <a:p>
            <a:r>
              <a:rPr lang="en-US" dirty="0"/>
              <a:t>Modern </a:t>
            </a:r>
            <a:r>
              <a:rPr lang="en-US" dirty="0" err="1"/>
              <a:t>organisations</a:t>
            </a:r>
            <a:r>
              <a:rPr lang="en-US" dirty="0"/>
              <a:t> now rely heavily on:</a:t>
            </a:r>
          </a:p>
          <a:p>
            <a:r>
              <a:rPr lang="en-US" dirty="0"/>
              <a:t>cloud computing </a:t>
            </a:r>
          </a:p>
          <a:p>
            <a:r>
              <a:rPr lang="en-US" dirty="0"/>
              <a:t>remote working </a:t>
            </a:r>
          </a:p>
          <a:p>
            <a:r>
              <a:rPr lang="en-US" dirty="0"/>
              <a:t>mobile access </a:t>
            </a:r>
          </a:p>
          <a:p>
            <a:r>
              <a:rPr lang="en-US" dirty="0"/>
              <a:t>SaaS applications </a:t>
            </a:r>
          </a:p>
          <a:p>
            <a:r>
              <a:rPr lang="en-US" dirty="0"/>
              <a:t>digital identities </a:t>
            </a:r>
          </a:p>
          <a:p>
            <a:r>
              <a:rPr lang="en-US" dirty="0"/>
              <a:t>Meaning:</a:t>
            </a:r>
          </a:p>
          <a:p>
            <a:r>
              <a:rPr lang="en-US" b="1" dirty="0"/>
              <a:t>protecting identities has become critical.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65578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modern cybersecurity increasingly focuses on:</a:t>
            </a:r>
          </a:p>
          <a:p>
            <a:r>
              <a:rPr lang="en-US" b="1" dirty="0"/>
              <a:t>controlling access.</a:t>
            </a:r>
          </a:p>
          <a:p>
            <a:r>
              <a:rPr lang="en-US" dirty="0" err="1"/>
              <a:t>Organisations</a:t>
            </a:r>
            <a:r>
              <a:rPr lang="en-US" dirty="0"/>
              <a:t> must now secure:</a:t>
            </a:r>
          </a:p>
          <a:p>
            <a:r>
              <a:rPr lang="en-US" dirty="0"/>
              <a:t>users </a:t>
            </a:r>
          </a:p>
          <a:p>
            <a:r>
              <a:rPr lang="en-US" dirty="0"/>
              <a:t>devices </a:t>
            </a:r>
          </a:p>
          <a:p>
            <a:r>
              <a:rPr lang="en-US" dirty="0"/>
              <a:t>remote connections </a:t>
            </a:r>
          </a:p>
          <a:p>
            <a:r>
              <a:rPr lang="en-US" dirty="0"/>
              <a:t>cloud access </a:t>
            </a:r>
          </a:p>
          <a:p>
            <a:r>
              <a:rPr lang="en-US" dirty="0"/>
              <a:t>identities </a:t>
            </a:r>
          </a:p>
          <a:p>
            <a:r>
              <a:rPr lang="en-US" dirty="0"/>
              <a:t>because attackers often target access mechanisms first.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9273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Identity security focuses on protecting digital identities and controlling access to systems and resources.</a:t>
            </a:r>
          </a:p>
          <a:p>
            <a:endParaRPr lang="en-US" dirty="0"/>
          </a:p>
          <a:p>
            <a:r>
              <a:rPr lang="en-US" dirty="0"/>
              <a:t>Authentication verifies user identity using methods such as: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passwords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biometrics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tokens </a:t>
            </a:r>
          </a:p>
          <a:p>
            <a:endParaRPr lang="en-US" dirty="0"/>
          </a:p>
          <a:p>
            <a:r>
              <a:rPr lang="en-US" dirty="0" err="1"/>
              <a:t>Authorisation</a:t>
            </a:r>
            <a:r>
              <a:rPr lang="en-US" dirty="0"/>
              <a:t> determines: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permissions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access rights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allowed activities </a:t>
            </a:r>
          </a:p>
          <a:p>
            <a:endParaRPr lang="en-US" dirty="0"/>
          </a:p>
          <a:p>
            <a:r>
              <a:rPr lang="en-US" dirty="0"/>
              <a:t>Effective identity security reduces: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err="1"/>
              <a:t>unauthorised</a:t>
            </a:r>
            <a:r>
              <a:rPr lang="en-US" dirty="0"/>
              <a:t> access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insider threats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credential misuse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b="1" dirty="0"/>
              <a:t>Why This Matters</a:t>
            </a:r>
          </a:p>
          <a:p>
            <a:r>
              <a:rPr lang="en-US" dirty="0"/>
              <a:t>Modern </a:t>
            </a:r>
            <a:r>
              <a:rPr lang="en-US" dirty="0" err="1"/>
              <a:t>organisations</a:t>
            </a:r>
            <a:r>
              <a:rPr lang="en-US" dirty="0"/>
              <a:t> increasingly rely on: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remote access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cloud systems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mobile users </a:t>
            </a:r>
          </a:p>
          <a:p>
            <a:r>
              <a:rPr lang="en-US" dirty="0"/>
              <a:t>making identity protection critical.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7525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Very important discussion point: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Organisations no longer fully control: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devices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locations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networks 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Therefore: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identity becomes critical.</a:t>
            </a:r>
          </a:p>
          <a:p>
            <a:endParaRPr lang="en-GB" dirty="0"/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Can organisations still trust internal users automatically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NO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insider threats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compromised accounts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phishing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remote working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credential theft </a:t>
            </a:r>
          </a:p>
          <a:p>
            <a:endParaRPr lang="en-GB" sz="1200" b="1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SOME MAY SAY YES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“What if an employee account is compromised?”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08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Which access model works best in healthcare or banking?</a:t>
            </a:r>
            <a:endParaRPr lang="en-GB" dirty="0"/>
          </a:p>
          <a:p>
            <a:endParaRPr lang="en-GB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b="1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US" dirty="0"/>
              <a:t>Access control models determine how permissions are assigned and managed.</a:t>
            </a:r>
          </a:p>
          <a:p>
            <a:endParaRPr lang="en-US" dirty="0"/>
          </a:p>
          <a:p>
            <a:r>
              <a:rPr lang="en-US" dirty="0"/>
              <a:t>RBAC is widely used because it simplifies permission management in </a:t>
            </a:r>
            <a:r>
              <a:rPr lang="en-US" dirty="0" err="1"/>
              <a:t>organisations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/>
              <a:t>ABAC is increasingly important for: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cloud computing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Zero Trust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remote access environments </a:t>
            </a:r>
          </a:p>
          <a:p>
            <a:r>
              <a:rPr lang="en-US" dirty="0"/>
              <a:t>because access decisions may consider: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location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device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user </a:t>
            </a:r>
            <a:r>
              <a:rPr lang="en-US" dirty="0" err="1"/>
              <a:t>behaviour</a:t>
            </a:r>
            <a:r>
              <a:rPr lang="en-US" dirty="0"/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risk level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b="1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b="1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b="1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Where are these used today?</a:t>
            </a:r>
            <a:endParaRPr lang="en-GB" dirty="0"/>
          </a:p>
          <a:p>
            <a:endParaRPr lang="en-GB" sz="1200" b="1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SAMPLE ANSWERS: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Healthcare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RBAC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least privilege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separation of duties </a:t>
            </a:r>
          </a:p>
          <a:p>
            <a:endParaRPr lang="en-GB" sz="1200" b="1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Banking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strong centralised controls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strict monitoring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multi-layer authorisation </a:t>
            </a: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here are these used today?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3274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MFA improves security BUT: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attackers now target MFA directly 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Examples: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MFA bombing </a:t>
            </a:r>
          </a:p>
          <a:p>
            <a:pPr lvl="0"/>
            <a:r>
              <a:rPr lang="en-GB" sz="1200" kern="1200" dirty="0" err="1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AiTM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 phishing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session hijacking </a:t>
            </a:r>
          </a:p>
          <a:p>
            <a:endParaRPr lang="en-GB" dirty="0"/>
          </a:p>
          <a:p>
            <a:r>
              <a:rPr lang="en-US" dirty="0"/>
              <a:t>Traditional passwords are vulnerable to: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phishing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brute force attacks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credential stuffing </a:t>
            </a:r>
          </a:p>
          <a:p>
            <a:r>
              <a:rPr lang="en-US" dirty="0"/>
              <a:t>MFA strengthens security by requiring attackers to compromise multiple authentication factors.</a:t>
            </a:r>
          </a:p>
          <a:p>
            <a:endParaRPr lang="en-GB" dirty="0"/>
          </a:p>
          <a:p>
            <a:r>
              <a:rPr lang="en-US" b="1" dirty="0"/>
              <a:t>Why This Matters</a:t>
            </a:r>
          </a:p>
          <a:p>
            <a:r>
              <a:rPr lang="en-US" dirty="0"/>
              <a:t>Credential theft is one of the most common causes of: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ransomware attacks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cloud breaches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account compromise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Should organisations trust MFA alone?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NO: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MFA fatigue attacks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social engineering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compromised devices 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YES: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still stronger than passwords alone 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lvl="0"/>
            <a:r>
              <a:rPr lang="en-US" dirty="0"/>
              <a:t>Force MFA for every employee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US" b="1" dirty="0"/>
              <a:t>Generally yes, especially for: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remote workers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administrators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cloud users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privileged accounts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lvl="0"/>
            <a:r>
              <a:rPr lang="en-GB" dirty="0"/>
              <a:t>MFA </a:t>
            </a:r>
          </a:p>
          <a:p>
            <a:pPr lvl="0"/>
            <a:r>
              <a:rPr lang="en-GB" dirty="0"/>
              <a:t>push fatigue attacks </a:t>
            </a:r>
          </a:p>
          <a:p>
            <a:pPr lvl="0"/>
            <a:r>
              <a:rPr lang="en-GB" dirty="0"/>
              <a:t>SIM swapping </a:t>
            </a:r>
          </a:p>
          <a:p>
            <a:pPr lvl="0"/>
            <a:r>
              <a:rPr lang="en-GB" dirty="0"/>
              <a:t>phishing bypass kits </a:t>
            </a:r>
          </a:p>
          <a:p>
            <a:r>
              <a:rPr lang="en-GB" dirty="0"/>
              <a:t>token theft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5237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32589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Firewalls act as barriers between trusted and untrusted networks.</a:t>
            </a:r>
          </a:p>
          <a:p>
            <a:r>
              <a:rPr lang="en-US" dirty="0"/>
              <a:t>They </a:t>
            </a:r>
            <a:r>
              <a:rPr lang="en-US" dirty="0" err="1"/>
              <a:t>analyse</a:t>
            </a:r>
            <a:r>
              <a:rPr lang="en-US" dirty="0"/>
              <a:t> incoming and outgoing traffic and determine whether traffic should be: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allowed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blocked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monitored </a:t>
            </a:r>
          </a:p>
          <a:p>
            <a:r>
              <a:rPr lang="en-US" dirty="0"/>
              <a:t>Modern NGFWs include: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intrusion prevention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application awareness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deep packet inspection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malware detection </a:t>
            </a:r>
          </a:p>
          <a:p>
            <a:endParaRPr lang="en-GB" dirty="0"/>
          </a:p>
          <a:p>
            <a:endParaRPr lang="en-GB" dirty="0"/>
          </a:p>
          <a:p>
            <a:r>
              <a:rPr lang="en-US" dirty="0"/>
              <a:t>Can firewalls alone stop modern cyber attacks?</a:t>
            </a:r>
          </a:p>
          <a:p>
            <a:r>
              <a:rPr lang="en-US" dirty="0"/>
              <a:t>No.</a:t>
            </a:r>
          </a:p>
          <a:p>
            <a:r>
              <a:rPr lang="en-US" dirty="0"/>
              <a:t>Modern attacks increasingly bypass traditional perimeter </a:t>
            </a:r>
            <a:r>
              <a:rPr lang="en-US" dirty="0" err="1"/>
              <a:t>defences</a:t>
            </a:r>
            <a:r>
              <a:rPr lang="en-US" dirty="0"/>
              <a:t> through:</a:t>
            </a:r>
          </a:p>
          <a:p>
            <a:r>
              <a:rPr lang="en-US" dirty="0"/>
              <a:t>phishing </a:t>
            </a:r>
          </a:p>
          <a:p>
            <a:r>
              <a:rPr lang="en-US" dirty="0"/>
              <a:t>credential theft </a:t>
            </a:r>
          </a:p>
          <a:p>
            <a:r>
              <a:rPr lang="en-US" dirty="0"/>
              <a:t>insider threats </a:t>
            </a:r>
          </a:p>
          <a:p>
            <a:r>
              <a:rPr lang="en-US" dirty="0"/>
              <a:t>cloud attacks</a:t>
            </a:r>
          </a:p>
          <a:p>
            <a:endParaRPr lang="en-US" dirty="0"/>
          </a:p>
          <a:p>
            <a:endParaRPr lang="en-US" dirty="0"/>
          </a:p>
          <a:p>
            <a:r>
              <a:rPr lang="en-US" b="1" dirty="0"/>
              <a:t>Types of Firewalls (Brief Explanations)</a:t>
            </a:r>
          </a:p>
          <a:p>
            <a:br>
              <a:rPr lang="en-US" dirty="0"/>
            </a:br>
            <a:endParaRPr lang="en-US" dirty="0"/>
          </a:p>
          <a:p>
            <a:r>
              <a:rPr lang="en-US" b="1" dirty="0"/>
              <a:t>🔷 Packet Filtering Firewall</a:t>
            </a:r>
          </a:p>
          <a:p>
            <a:r>
              <a:rPr lang="en-US" dirty="0"/>
              <a:t>A packet filtering firewall examines individual data packets and decides whether to allow or block them based on predefined rules such as:</a:t>
            </a:r>
          </a:p>
          <a:p>
            <a:r>
              <a:rPr lang="en-US" dirty="0"/>
              <a:t>IP address </a:t>
            </a:r>
          </a:p>
          <a:p>
            <a:r>
              <a:rPr lang="en-US" dirty="0"/>
              <a:t>Port number </a:t>
            </a:r>
          </a:p>
          <a:p>
            <a:r>
              <a:rPr lang="en-US" dirty="0"/>
              <a:t>Protocol type </a:t>
            </a:r>
          </a:p>
          <a:p>
            <a:r>
              <a:rPr lang="en-US" b="1" dirty="0"/>
              <a:t>Example:</a:t>
            </a:r>
          </a:p>
          <a:p>
            <a:r>
              <a:rPr lang="en-US" dirty="0"/>
              <a:t>Allow web traffic on port 80 and 443 but block all other incoming traffic.</a:t>
            </a:r>
          </a:p>
          <a:p>
            <a:r>
              <a:rPr lang="en-US" b="1" dirty="0"/>
              <a:t>Advantage:</a:t>
            </a:r>
          </a:p>
          <a:p>
            <a:r>
              <a:rPr lang="en-US" dirty="0"/>
              <a:t>Fast </a:t>
            </a:r>
          </a:p>
          <a:p>
            <a:r>
              <a:rPr lang="en-US" dirty="0"/>
              <a:t>Simple </a:t>
            </a:r>
          </a:p>
          <a:p>
            <a:r>
              <a:rPr lang="en-US" dirty="0"/>
              <a:t>Low resource usage </a:t>
            </a:r>
          </a:p>
          <a:p>
            <a:r>
              <a:rPr lang="en-US" b="1" dirty="0"/>
              <a:t>Limitation:</a:t>
            </a:r>
          </a:p>
          <a:p>
            <a:r>
              <a:rPr lang="en-US" dirty="0"/>
              <a:t>Does not inspect packet contents </a:t>
            </a:r>
          </a:p>
          <a:p>
            <a:r>
              <a:rPr lang="en-US" dirty="0"/>
              <a:t>Cannot detect sophisticated attacks </a:t>
            </a:r>
          </a:p>
          <a:p>
            <a:br>
              <a:rPr lang="en-US" dirty="0"/>
            </a:br>
            <a:endParaRPr lang="en-US" dirty="0"/>
          </a:p>
          <a:p>
            <a:r>
              <a:rPr lang="en-US" b="1" dirty="0"/>
              <a:t>🔷 Stateful Inspection Firewall</a:t>
            </a:r>
          </a:p>
          <a:p>
            <a:r>
              <a:rPr lang="en-US" dirty="0"/>
              <a:t>A stateful firewall monitors active network connections and keeps track of the "state" of communication sessions.</a:t>
            </a:r>
          </a:p>
          <a:p>
            <a:r>
              <a:rPr lang="en-US" dirty="0"/>
              <a:t>Instead of examining packets individually, it determines whether packets belong to an established, legitimate connection.</a:t>
            </a:r>
          </a:p>
          <a:p>
            <a:r>
              <a:rPr lang="en-US" b="1" dirty="0"/>
              <a:t>Example:</a:t>
            </a:r>
          </a:p>
          <a:p>
            <a:r>
              <a:rPr lang="en-US" dirty="0"/>
              <a:t>If a user requests a webpage, the firewall allows the returning traffic because it </a:t>
            </a:r>
            <a:r>
              <a:rPr lang="en-US" dirty="0" err="1"/>
              <a:t>recognises</a:t>
            </a:r>
            <a:r>
              <a:rPr lang="en-US" dirty="0"/>
              <a:t> it as part of an existing session.</a:t>
            </a:r>
          </a:p>
          <a:p>
            <a:r>
              <a:rPr lang="en-US" b="1" dirty="0"/>
              <a:t>Advantage:</a:t>
            </a:r>
          </a:p>
          <a:p>
            <a:r>
              <a:rPr lang="en-US" dirty="0"/>
              <a:t>More secure than packet filtering </a:t>
            </a:r>
          </a:p>
          <a:p>
            <a:r>
              <a:rPr lang="en-US" dirty="0"/>
              <a:t>Better at detecting suspicious connections </a:t>
            </a:r>
          </a:p>
          <a:p>
            <a:r>
              <a:rPr lang="en-US" b="1" dirty="0"/>
              <a:t>Limitation:</a:t>
            </a:r>
          </a:p>
          <a:p>
            <a:r>
              <a:rPr lang="en-US" dirty="0"/>
              <a:t>Uses more resources than packet filtering firewalls </a:t>
            </a:r>
          </a:p>
          <a:p>
            <a:br>
              <a:rPr lang="en-US" dirty="0"/>
            </a:br>
            <a:endParaRPr lang="en-US" dirty="0"/>
          </a:p>
          <a:p>
            <a:r>
              <a:rPr lang="en-US" b="1" dirty="0"/>
              <a:t>🔷 Proxy Firewall</a:t>
            </a:r>
          </a:p>
          <a:p>
            <a:r>
              <a:rPr lang="en-US" dirty="0"/>
              <a:t>A proxy firewall acts as an intermediary between users and external systems.</a:t>
            </a:r>
          </a:p>
          <a:p>
            <a:r>
              <a:rPr lang="en-US" dirty="0"/>
              <a:t>Instead of connecting directly to a website or service, users connect to the proxy, which then communicates with the destination on their behalf.</a:t>
            </a:r>
          </a:p>
          <a:p>
            <a:r>
              <a:rPr lang="en-US" b="1" dirty="0"/>
              <a:t>Example:</a:t>
            </a:r>
          </a:p>
          <a:p>
            <a:r>
              <a:rPr lang="en-US" dirty="0"/>
              <a:t>An employee requests access to a website:</a:t>
            </a:r>
            <a:br>
              <a:rPr lang="en-US" dirty="0"/>
            </a:br>
            <a:r>
              <a:rPr lang="en-US" dirty="0"/>
              <a:t>User → Proxy Firewall → Website</a:t>
            </a:r>
          </a:p>
          <a:p>
            <a:r>
              <a:rPr lang="en-US" b="1" dirty="0"/>
              <a:t>Advantage:</a:t>
            </a:r>
          </a:p>
          <a:p>
            <a:r>
              <a:rPr lang="en-US" dirty="0"/>
              <a:t>Hides internal network addresses </a:t>
            </a:r>
          </a:p>
          <a:p>
            <a:r>
              <a:rPr lang="en-US" dirty="0"/>
              <a:t>Filters content </a:t>
            </a:r>
          </a:p>
          <a:p>
            <a:r>
              <a:rPr lang="en-US" dirty="0"/>
              <a:t>Provides additional security controls </a:t>
            </a:r>
          </a:p>
          <a:p>
            <a:r>
              <a:rPr lang="en-US" b="1" dirty="0"/>
              <a:t>Limitation:</a:t>
            </a:r>
          </a:p>
          <a:p>
            <a:r>
              <a:rPr lang="en-US" dirty="0"/>
              <a:t>Can introduce latency </a:t>
            </a:r>
          </a:p>
          <a:p>
            <a:r>
              <a:rPr lang="en-US" dirty="0"/>
              <a:t>More complex to manage </a:t>
            </a:r>
          </a:p>
          <a:p>
            <a:br>
              <a:rPr lang="en-US" dirty="0"/>
            </a:br>
            <a:endParaRPr lang="en-US" dirty="0"/>
          </a:p>
          <a:p>
            <a:r>
              <a:rPr lang="en-US" b="1" dirty="0"/>
              <a:t>🔷 Next-Generation Firewall (NGFW)</a:t>
            </a:r>
          </a:p>
          <a:p>
            <a:r>
              <a:rPr lang="en-US" dirty="0"/>
              <a:t>A Next-Generation Firewall combines traditional firewall functions with advanced security capabilities.</a:t>
            </a:r>
          </a:p>
          <a:p>
            <a:r>
              <a:rPr lang="en-US" b="1" dirty="0"/>
              <a:t>Features:</a:t>
            </a:r>
          </a:p>
          <a:p>
            <a:r>
              <a:rPr lang="en-US" dirty="0"/>
              <a:t>Deep Packet Inspection (DPI) </a:t>
            </a:r>
          </a:p>
          <a:p>
            <a:r>
              <a:rPr lang="en-US" dirty="0"/>
              <a:t>Intrusion Prevention System (IPS) </a:t>
            </a:r>
          </a:p>
          <a:p>
            <a:r>
              <a:rPr lang="en-US" dirty="0"/>
              <a:t>Application awareness </a:t>
            </a:r>
          </a:p>
          <a:p>
            <a:r>
              <a:rPr lang="en-US" dirty="0"/>
              <a:t>Malware detection </a:t>
            </a:r>
          </a:p>
          <a:p>
            <a:r>
              <a:rPr lang="en-US" dirty="0"/>
              <a:t>User identity integration </a:t>
            </a:r>
          </a:p>
          <a:p>
            <a:r>
              <a:rPr lang="en-US" dirty="0"/>
              <a:t>SSL/TLS inspection </a:t>
            </a:r>
          </a:p>
          <a:p>
            <a:r>
              <a:rPr lang="en-US" b="1" dirty="0"/>
              <a:t>Example:</a:t>
            </a:r>
          </a:p>
          <a:p>
            <a:r>
              <a:rPr lang="en-US" dirty="0"/>
              <a:t>An NGFW can identify and block malicious traffic hidden within legitimate web applications.</a:t>
            </a:r>
          </a:p>
          <a:p>
            <a:r>
              <a:rPr lang="en-US" b="1" dirty="0"/>
              <a:t>Advantage:</a:t>
            </a:r>
          </a:p>
          <a:p>
            <a:r>
              <a:rPr lang="en-US" dirty="0"/>
              <a:t>Detects advanced threats </a:t>
            </a:r>
          </a:p>
          <a:p>
            <a:r>
              <a:rPr lang="en-US" dirty="0"/>
              <a:t>Greater visibility into network traffic </a:t>
            </a:r>
          </a:p>
          <a:p>
            <a:r>
              <a:rPr lang="en-US" dirty="0"/>
              <a:t>Supports modern cybersecurity requirements </a:t>
            </a:r>
          </a:p>
          <a:p>
            <a:r>
              <a:rPr lang="en-US" b="1" dirty="0"/>
              <a:t>Limitation:</a:t>
            </a:r>
          </a:p>
          <a:p>
            <a:r>
              <a:rPr lang="en-US" dirty="0"/>
              <a:t>More expensive </a:t>
            </a:r>
          </a:p>
          <a:p>
            <a:r>
              <a:rPr lang="en-US" dirty="0"/>
              <a:t>Requires skilled administration </a:t>
            </a:r>
          </a:p>
          <a:p>
            <a:br>
              <a:rPr lang="en-US" dirty="0"/>
            </a:br>
            <a:endParaRPr lang="en-US" dirty="0"/>
          </a:p>
          <a:p>
            <a:r>
              <a:rPr lang="en-US" b="1" dirty="0"/>
              <a:t>🟦 Quick Comparison Table</a:t>
            </a:r>
          </a:p>
          <a:p>
            <a:r>
              <a:rPr lang="en-US" dirty="0"/>
              <a:t>Firewall </a:t>
            </a:r>
            <a:r>
              <a:rPr lang="en-US" dirty="0" err="1"/>
              <a:t>TypeMain</a:t>
            </a:r>
            <a:r>
              <a:rPr lang="en-US" dirty="0"/>
              <a:t>                                      Function                                                                                         Security Level</a:t>
            </a:r>
          </a:p>
          <a:p>
            <a:r>
              <a:rPr lang="en-US" dirty="0"/>
              <a:t>Packet Filtering                                          Filters packets using rules                                                              Basic</a:t>
            </a:r>
          </a:p>
          <a:p>
            <a:r>
              <a:rPr lang="en-US" dirty="0"/>
              <a:t>Stateful Inspection                                    Tracks active connections                                                              Moderate</a:t>
            </a:r>
          </a:p>
          <a:p>
            <a:r>
              <a:rPr lang="en-US" dirty="0"/>
              <a:t>Proxy Firewall                                            Acts as intermediary                                                                       High</a:t>
            </a:r>
          </a:p>
          <a:p>
            <a:r>
              <a:rPr lang="en-US" dirty="0"/>
              <a:t>Next-Generation Firewall (NGFW)            Advanced inspection and threat detection                                    Very High</a:t>
            </a:r>
          </a:p>
          <a:p>
            <a:endParaRPr lang="en-US" b="1" dirty="0"/>
          </a:p>
          <a:p>
            <a:endParaRPr lang="en-US" b="1" dirty="0"/>
          </a:p>
          <a:p>
            <a:r>
              <a:rPr lang="en-US" b="1" dirty="0"/>
              <a:t>Simple Memory Aid for Students</a:t>
            </a:r>
          </a:p>
          <a:p>
            <a:endParaRPr lang="en-US" b="1" dirty="0"/>
          </a:p>
          <a:p>
            <a:r>
              <a:rPr lang="en-US" b="1" dirty="0"/>
              <a:t>Packet Filtering</a:t>
            </a:r>
            <a:r>
              <a:rPr lang="en-US" dirty="0"/>
              <a:t> = Looks at the packet. </a:t>
            </a:r>
          </a:p>
          <a:p>
            <a:r>
              <a:rPr lang="en-US" b="1" dirty="0"/>
              <a:t>Stateful Inspection</a:t>
            </a:r>
            <a:r>
              <a:rPr lang="en-US" dirty="0"/>
              <a:t> = Looks at the packet and the connection. </a:t>
            </a:r>
          </a:p>
          <a:p>
            <a:r>
              <a:rPr lang="en-US" b="1" dirty="0"/>
              <a:t>Proxy Firewall</a:t>
            </a:r>
            <a:r>
              <a:rPr lang="en-US" dirty="0"/>
              <a:t> = Stands in the middle and speaks on your behalf. </a:t>
            </a:r>
          </a:p>
          <a:p>
            <a:r>
              <a:rPr lang="en-US" b="1" dirty="0"/>
              <a:t>NGFW</a:t>
            </a:r>
            <a:r>
              <a:rPr lang="en-US" dirty="0"/>
              <a:t> = Traditional firewall + advanced threat detection and application awareness.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08420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VPNs use encryption tunnels to protect data transmitted between users and </a:t>
            </a:r>
            <a:r>
              <a:rPr lang="en-US" dirty="0" err="1"/>
              <a:t>organisational</a:t>
            </a:r>
            <a:r>
              <a:rPr lang="en-US" dirty="0"/>
              <a:t> systems.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Remote access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Site-to-site</a:t>
            </a:r>
          </a:p>
          <a:p>
            <a:endParaRPr lang="en-US" dirty="0"/>
          </a:p>
          <a:p>
            <a:r>
              <a:rPr lang="en-US" dirty="0"/>
              <a:t>Remote workers increasingly rely on VPNs to securely access: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corporate networks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cloud services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internal applications </a:t>
            </a:r>
          </a:p>
          <a:p>
            <a:endParaRPr lang="en-US" dirty="0"/>
          </a:p>
          <a:p>
            <a:r>
              <a:rPr lang="en-US" dirty="0"/>
              <a:t>However, stolen VPN credentials remain a major security risk.</a:t>
            </a:r>
          </a:p>
          <a:p>
            <a:endParaRPr lang="en-US" dirty="0"/>
          </a:p>
          <a:p>
            <a:r>
              <a:rPr lang="en-US" dirty="0"/>
              <a:t>Are VPNs still enough for modern remote security?</a:t>
            </a:r>
          </a:p>
          <a:p>
            <a:r>
              <a:rPr lang="en-US" dirty="0"/>
              <a:t>VPNs remain important but modern </a:t>
            </a:r>
            <a:r>
              <a:rPr lang="en-US" dirty="0" err="1"/>
              <a:t>organisations</a:t>
            </a:r>
            <a:r>
              <a:rPr lang="en-US" dirty="0"/>
              <a:t> increasingly combine VPNs with: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MFA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Zero Trust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endpoint security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identity verification</a:t>
            </a:r>
          </a:p>
          <a:p>
            <a:endParaRPr lang="en-US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92674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Traditional security trusted users once they entered the network perimeter.</a:t>
            </a:r>
          </a:p>
          <a:p>
            <a:endParaRPr lang="en-US" dirty="0"/>
          </a:p>
          <a:p>
            <a:r>
              <a:rPr lang="en-US" dirty="0"/>
              <a:t>Zero Trust continuously verifies: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users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devices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locations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err="1"/>
              <a:t>behaviours</a:t>
            </a:r>
            <a:r>
              <a:rPr lang="en-US" dirty="0"/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access requests </a:t>
            </a:r>
          </a:p>
          <a:p>
            <a:r>
              <a:rPr lang="en-US" dirty="0"/>
              <a:t>before granting access.</a:t>
            </a:r>
          </a:p>
          <a:p>
            <a:endParaRPr lang="en-US" dirty="0"/>
          </a:p>
          <a:p>
            <a:r>
              <a:rPr lang="en-US" b="1" dirty="0"/>
              <a:t>Why This Matters</a:t>
            </a:r>
          </a:p>
          <a:p>
            <a:r>
              <a:rPr lang="en-US" dirty="0"/>
              <a:t>Cloud computing and remote work weakened traditional perimeter security models.</a:t>
            </a:r>
          </a:p>
          <a:p>
            <a:endParaRPr lang="en-US" dirty="0"/>
          </a:p>
          <a:p>
            <a:r>
              <a:rPr lang="en-US" dirty="0"/>
              <a:t>                                               Identity is increasingly becoming:</a:t>
            </a:r>
          </a:p>
          <a:p>
            <a:r>
              <a:rPr lang="en-US" b="1" dirty="0"/>
              <a:t>the new security perimeter.</a:t>
            </a:r>
          </a:p>
          <a:p>
            <a:endParaRPr lang="en-US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73930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Modern attackers increasingly target:</a:t>
            </a:r>
          </a:p>
          <a:p>
            <a:r>
              <a:rPr lang="en-US" b="1" dirty="0"/>
              <a:t>identities and access mechanisms</a:t>
            </a:r>
          </a:p>
          <a:p>
            <a:r>
              <a:rPr lang="en-US" dirty="0"/>
              <a:t>rather than directly attacking systems.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Attackers exploit: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weak passwords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human error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stolen credentials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poor access governance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b="1" dirty="0"/>
              <a:t>Why This Matters</a:t>
            </a:r>
          </a:p>
          <a:p>
            <a:r>
              <a:rPr lang="en-US" dirty="0"/>
              <a:t>Access compromise frequently leads to: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ransomware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data breaches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cloud compromise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financial fraud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r>
              <a:rPr lang="en-US" b="1" dirty="0"/>
              <a:t>MFA Fatigue</a:t>
            </a:r>
            <a:r>
              <a:rPr lang="en-US" dirty="0"/>
              <a:t> (also called </a:t>
            </a:r>
            <a:r>
              <a:rPr lang="en-US" b="1" dirty="0"/>
              <a:t>Push Notification Fatigue</a:t>
            </a:r>
            <a:r>
              <a:rPr lang="en-US" dirty="0"/>
              <a:t> or </a:t>
            </a:r>
            <a:r>
              <a:rPr lang="en-US" b="1" dirty="0"/>
              <a:t>MFA Bombing</a:t>
            </a:r>
            <a:r>
              <a:rPr lang="en-US" dirty="0"/>
              <a:t>) is a cyberattack technique where an attacker repeatedly sends Multi-Factor Authentication (MFA) requests to a user's device until the user becomes frustrated, confused, or accidentally approves the request.</a:t>
            </a:r>
          </a:p>
          <a:p>
            <a:endParaRPr lang="en-US" dirty="0"/>
          </a:p>
          <a:p>
            <a:r>
              <a:rPr lang="en-US" dirty="0"/>
              <a:t>MFA Fatigue is a social engineering attack where attackers repeatedly send authentication requests to a user's device until the user accidentally or deliberately approves access.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54549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90580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Strong Sources: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NIST Zero Trust Architecture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Microsoft Zero Trust Guidance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CISA Identity &amp; Access Security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ENISA Zero Trust publications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UK NCSC guidance on MFA and remote working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39118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7500" lnSpcReduction="20000"/>
          </a:bodyPr>
          <a:lstStyle/>
          <a:p>
            <a:endParaRPr lang="en-GB" dirty="0"/>
          </a:p>
          <a:p>
            <a:endParaRPr lang="en-GB" sz="1200" b="1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endParaRPr lang="en-GB" sz="1200" b="1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SAMPLE ANSWERS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endParaRPr lang="en-GB" sz="1200" b="1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Q1 – What failed first?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Possible answers: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user awareness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email filtering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authentication controls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monitoring </a:t>
            </a:r>
          </a:p>
          <a:p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Q2 – Was MFA enough?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NO: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attackers bypass MFA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session hijacking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fatigue attacks </a:t>
            </a:r>
          </a:p>
          <a:p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Q3 – VPN restrictions?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Students may suggest: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device compliance checks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geo-location restrictions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behavioural monitoring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limited privileged access </a:t>
            </a:r>
          </a:p>
          <a:p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Q4 – How would Zero Trust help?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Expected answers: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continuous verification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device trust validation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segmentation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reduced lateral movement </a:t>
            </a:r>
          </a:p>
          <a:p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Q5 – Governance weaknesses?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inadequate training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weak identity governance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excessive permissions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poor monitoring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37497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“Would this scale?”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“Who pays for this?”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“Would users resist?”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“What would leadership say?”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7904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49321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open discussion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workplace examples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differing opinions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982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pe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22828"/>
          </a:xfrm>
        </p:spPr>
        <p:txBody>
          <a:bodyPr anchor="t">
            <a:noAutofit/>
          </a:bodyPr>
          <a:lstStyle>
            <a:lvl1pPr>
              <a:defRPr sz="3600">
                <a:latin typeface="Arial" pitchFamily="34" charset="0"/>
                <a:ea typeface="Verdana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816430"/>
            <a:ext cx="8229600" cy="4789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Add edition here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4114800" y="1320298"/>
            <a:ext cx="4572000" cy="1600199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4400" baseline="0">
                <a:latin typeface="Arial" pitchFamily="34" charset="0"/>
                <a:ea typeface="Verdana" pitchFamily="34" charset="0"/>
                <a:cs typeface="Arial" pitchFamily="34" charset="0"/>
              </a:defRPr>
            </a:lvl1pPr>
            <a:lvl2pPr marL="0" indent="0">
              <a:spcBef>
                <a:spcPts val="0"/>
              </a:spcBef>
              <a:buNone/>
              <a:defRPr sz="4400"/>
            </a:lvl2pPr>
            <a:lvl3pPr marL="0" indent="0">
              <a:spcBef>
                <a:spcPts val="0"/>
              </a:spcBef>
              <a:buNone/>
              <a:defRPr sz="4400"/>
            </a:lvl3pPr>
            <a:lvl4pPr marL="0" indent="0">
              <a:spcBef>
                <a:spcPts val="0"/>
              </a:spcBef>
              <a:buNone/>
              <a:defRPr sz="4400"/>
            </a:lvl4pPr>
            <a:lvl5pPr marL="0" indent="0">
              <a:spcBef>
                <a:spcPts val="0"/>
              </a:spcBef>
              <a:buNone/>
              <a:defRPr sz="4400"/>
            </a:lvl5pPr>
            <a:lvl6pPr marL="0" indent="0">
              <a:spcBef>
                <a:spcPts val="0"/>
              </a:spcBef>
              <a:buNone/>
              <a:defRPr sz="4400"/>
            </a:lvl6pPr>
            <a:lvl7pPr marL="0" indent="0">
              <a:spcBef>
                <a:spcPts val="0"/>
              </a:spcBef>
              <a:buNone/>
              <a:defRPr sz="4400"/>
            </a:lvl7pPr>
            <a:lvl8pPr marL="0" indent="0">
              <a:spcBef>
                <a:spcPts val="0"/>
              </a:spcBef>
              <a:buNone/>
              <a:defRPr sz="4400"/>
            </a:lvl8pPr>
            <a:lvl9pPr marL="0" indent="0">
              <a:spcBef>
                <a:spcPts val="0"/>
              </a:spcBef>
              <a:buNone/>
              <a:defRPr sz="4400"/>
            </a:lvl9pPr>
          </a:lstStyle>
          <a:p>
            <a:pPr lvl="0"/>
            <a:r>
              <a:rPr lang="en-US" dirty="0"/>
              <a:t>Chapter ##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5029200" y="2945395"/>
            <a:ext cx="3657600" cy="251460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800">
                <a:latin typeface="Arial" pitchFamily="34" charset="0"/>
                <a:ea typeface="Verdana" pitchFamily="34" charset="0"/>
                <a:cs typeface="Arial" pitchFamily="34" charset="0"/>
              </a:defRPr>
            </a:lvl1pPr>
            <a:lvl2pPr marL="0" indent="0">
              <a:spcBef>
                <a:spcPts val="0"/>
              </a:spcBef>
              <a:buNone/>
              <a:defRPr/>
            </a:lvl2pPr>
            <a:lvl3pPr marL="0" indent="0">
              <a:spcBef>
                <a:spcPts val="0"/>
              </a:spcBef>
              <a:buNone/>
              <a:defRPr/>
            </a:lvl3pPr>
            <a:lvl4pPr marL="0" indent="0">
              <a:spcBef>
                <a:spcPts val="0"/>
              </a:spcBef>
              <a:buNone/>
              <a:defRPr/>
            </a:lvl4pPr>
            <a:lvl5pPr marL="0" indent="0">
              <a:spcBef>
                <a:spcPts val="0"/>
              </a:spcBef>
              <a:buNone/>
              <a:defRPr/>
            </a:lvl5pPr>
            <a:lvl6pPr marL="0" indent="0">
              <a:spcBef>
                <a:spcPts val="0"/>
              </a:spcBef>
              <a:buNone/>
              <a:defRPr/>
            </a:lvl6pPr>
            <a:lvl7pPr marL="0" indent="0">
              <a:spcBef>
                <a:spcPts val="0"/>
              </a:spcBef>
              <a:buNone/>
              <a:defRPr/>
            </a:lvl7pPr>
            <a:lvl8pPr marL="0" indent="0">
              <a:spcBef>
                <a:spcPts val="0"/>
              </a:spcBef>
              <a:buNone/>
              <a:defRPr/>
            </a:lvl8pPr>
            <a:lvl9pPr marL="0" indent="0">
              <a:spcBef>
                <a:spcPts val="0"/>
              </a:spcBef>
              <a:buNone/>
              <a:defRPr/>
            </a:lvl9pPr>
          </a:lstStyle>
          <a:p>
            <a:pPr lvl="0"/>
            <a:r>
              <a:rPr lang="en-US" dirty="0"/>
              <a:t>Chapter title</a:t>
            </a:r>
          </a:p>
        </p:txBody>
      </p:sp>
    </p:spTree>
    <p:extLst>
      <p:ext uri="{BB962C8B-B14F-4D97-AF65-F5344CB8AC3E}">
        <p14:creationId xmlns:p14="http://schemas.microsoft.com/office/powerpoint/2010/main" val="2290483929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1039091"/>
          </a:xfrm>
        </p:spPr>
        <p:txBody>
          <a:bodyPr>
            <a:normAutofit/>
          </a:bodyPr>
          <a:lstStyle>
            <a:lvl1pPr algn="ctr">
              <a:defRPr sz="36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364162"/>
              </a:buClr>
              <a:buSzPct val="100000"/>
              <a:defRPr/>
            </a:lvl1pPr>
            <a:lvl2pPr>
              <a:buClr>
                <a:srgbClr val="364162"/>
              </a:buClr>
              <a:defRPr/>
            </a:lvl2pPr>
            <a:lvl3pPr marL="1143000" indent="-228600">
              <a:buClr>
                <a:srgbClr val="364162"/>
              </a:buClr>
              <a:buFont typeface="Wingdings" pitchFamily="2" charset="2"/>
              <a:buChar char="§"/>
              <a:defRPr/>
            </a:lvl3pPr>
            <a:lvl4pPr marL="1600200" indent="-228600">
              <a:buClr>
                <a:srgbClr val="364162"/>
              </a:buClr>
              <a:buFont typeface="Courier New" pitchFamily="49" charset="0"/>
              <a:buChar char="o"/>
              <a:defRPr/>
            </a:lvl4pPr>
            <a:lvl5pPr>
              <a:buClr>
                <a:srgbClr val="364162"/>
              </a:buCl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14633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gure + Capti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519169" y="357626"/>
            <a:ext cx="8032638" cy="1004011"/>
          </a:xfrm>
        </p:spPr>
        <p:txBody>
          <a:bodyPr>
            <a:normAutofit/>
          </a:bodyPr>
          <a:lstStyle>
            <a:lvl1pPr algn="ctr">
              <a:defRPr sz="3600" b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398407" y="1752600"/>
            <a:ext cx="8153400" cy="8382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35361725"/>
      </p:ext>
    </p:extLst>
  </p:cSld>
  <p:clrMapOvr>
    <a:masterClrMapping/>
  </p:clrMapOvr>
  <p:transition spd="slow"/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870227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type="title"/>
          </p:nvPr>
        </p:nvSpPr>
        <p:spPr>
          <a:xfrm>
            <a:off x="457200" y="27709"/>
            <a:ext cx="8229600" cy="10390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228600" y="1098531"/>
            <a:ext cx="8763000" cy="44640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76200" y="38100"/>
            <a:ext cx="8915400" cy="1041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5622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364162"/>
        </a:buClr>
        <a:buFont typeface="Arial" pitchFamily="34" charset="0"/>
        <a:buChar char="•"/>
        <a:defRPr sz="2600" kern="1200">
          <a:solidFill>
            <a:schemeClr val="tx1"/>
          </a:solidFill>
          <a:latin typeface="Arial" pitchFamily="34" charset="0"/>
          <a:ea typeface="Verdana" pitchFamily="34" charset="0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364162"/>
        </a:buClr>
        <a:buFont typeface="Arial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Verdana" pitchFamily="34" charset="0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364162"/>
        </a:buClr>
        <a:buFont typeface="Wingdings" pitchFamily="2" charset="2"/>
        <a:buChar char="§"/>
        <a:defRPr sz="2200" kern="1200">
          <a:solidFill>
            <a:schemeClr val="tx1"/>
          </a:solidFill>
          <a:latin typeface="Arial" pitchFamily="34" charset="0"/>
          <a:ea typeface="Verdana" pitchFamily="34" charset="0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Clr>
          <a:srgbClr val="364162"/>
        </a:buClr>
        <a:buFont typeface="Courier New" pitchFamily="49" charset="0"/>
        <a:buChar char="o"/>
        <a:defRPr sz="2000" kern="1200">
          <a:solidFill>
            <a:schemeClr val="tx1"/>
          </a:solidFill>
          <a:latin typeface="Arial" pitchFamily="34" charset="0"/>
          <a:ea typeface="Verdana" pitchFamily="34" charset="0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Clr>
          <a:srgbClr val="364162"/>
        </a:buClr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Verdana" pitchFamily="34" charset="0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arlene.campbell@uwtsd.ac.u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www.knowledgewithprofit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.microsoft.com/en-us/entra/identity/authentication/concept-mfa-howitworks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_wQTRMBAvzg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ibm.com/reports/data-breach?utm_source=chatgpt.com" TargetMode="External"/><Relationship Id="rId3" Type="http://schemas.openxmlformats.org/officeDocument/2006/relationships/hyperlink" Target="https://csrc.nist.gov/pubs/sp/800/207/final?utm_source=chatgpt.com" TargetMode="External"/><Relationship Id="rId7" Type="http://schemas.openxmlformats.org/officeDocument/2006/relationships/hyperlink" Target="https://owasp.org/www-community/attacks/Credential_stuffing?utm_source=chatgpt.com" TargetMode="External"/><Relationship Id="rId2" Type="http://schemas.openxmlformats.org/officeDocument/2006/relationships/hyperlink" Target="https://www.nist.gov/cyberframework?utm_source=chatgpt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isco.com/c/en/us/products/security/vpn-endpoint-security-clients/what-is-vpn.html?utm_source=chatgpt.com" TargetMode="External"/><Relationship Id="rId5" Type="http://schemas.openxmlformats.org/officeDocument/2006/relationships/hyperlink" Target="https://www.cisco.com/c/en/us/products/security/firewalls/what-is-a-firewall.html?utm_source=chatgpt.com" TargetMode="External"/><Relationship Id="rId4" Type="http://schemas.openxmlformats.org/officeDocument/2006/relationships/hyperlink" Target="https://learn.microsoft.com/en-us/security/zero-trust/zero-trust-overview?utm_source=chatgp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22027"/>
            <a:ext cx="9144000" cy="1191376"/>
          </a:xfrm>
        </p:spPr>
        <p:txBody>
          <a:bodyPr/>
          <a:lstStyle/>
          <a:p>
            <a:r>
              <a:rPr lang="en-GB" b="1" dirty="0"/>
              <a:t>Identity, Access Control &amp; Zero Trust Security</a:t>
            </a:r>
            <a:br>
              <a:rPr lang="en-US" dirty="0"/>
            </a:b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2980689" y="2438400"/>
            <a:ext cx="4343400" cy="731918"/>
          </a:xfrm>
        </p:spPr>
        <p:txBody>
          <a:bodyPr/>
          <a:lstStyle/>
          <a:p>
            <a:pPr algn="ctr"/>
            <a:r>
              <a:rPr lang="en-US" sz="4000" b="1" dirty="0"/>
              <a:t>Week 2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5"/>
          </p:nvPr>
        </p:nvSpPr>
        <p:spPr>
          <a:xfrm>
            <a:off x="2980688" y="4275217"/>
            <a:ext cx="5934711" cy="1191376"/>
          </a:xfrm>
        </p:spPr>
        <p:txBody>
          <a:bodyPr/>
          <a:lstStyle/>
          <a:p>
            <a:r>
              <a:rPr lang="en-GB" sz="2000" dirty="0"/>
              <a:t>Lecturer: Assoc. Prof. Carlene Campbell</a:t>
            </a:r>
          </a:p>
          <a:p>
            <a:r>
              <a:rPr lang="en-GB" sz="2000" dirty="0"/>
              <a:t>Email: </a:t>
            </a:r>
            <a:r>
              <a:rPr lang="en-GB" sz="2000" dirty="0">
                <a:hlinkClick r:id="rId3"/>
              </a:rPr>
              <a:t>carlene.campbell@uwtsd.ac.uk</a:t>
            </a:r>
            <a:endParaRPr lang="en-GB" sz="2000" dirty="0"/>
          </a:p>
          <a:p>
            <a:r>
              <a:rPr lang="en-GB" sz="2000" dirty="0"/>
              <a:t>Website: </a:t>
            </a:r>
            <a:r>
              <a:rPr lang="en-GB" sz="2000" dirty="0">
                <a:hlinkClick r:id="rId4"/>
              </a:rPr>
              <a:t>https://www.knowledgewithprofit.com/</a:t>
            </a:r>
            <a:r>
              <a:rPr lang="en-GB" sz="2000" dirty="0"/>
              <a:t> 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228600" y="2057401"/>
            <a:ext cx="1828800" cy="2617924"/>
            <a:chOff x="152400" y="1828800"/>
            <a:chExt cx="1676400" cy="2354235"/>
          </a:xfrm>
        </p:grpSpPr>
        <p:pic>
          <p:nvPicPr>
            <p:cNvPr id="1026" name="Picture 2" descr="Book cover reads book name, title, edition number, and name of the author as follows: &quot;Information Security,&quot; &quot;Principles of Information Security,&quot; “Sixth Edition,&quot; and &quot;Michael E. Whitman&quot; and  &quot;Herbert J. Mattord.&quot; A photo on the cover page shows a screenshot with the close up view of digital coding.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8867" y="1828800"/>
              <a:ext cx="1413497" cy="1994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152400" y="3813703"/>
              <a:ext cx="1676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/>
                <a:t>Adapted Text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585249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Learning Objectives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" y="1219200"/>
            <a:ext cx="8763000" cy="4006869"/>
          </a:xfrm>
        </p:spPr>
        <p:txBody>
          <a:bodyPr>
            <a:normAutofit lnSpcReduction="10000"/>
          </a:bodyPr>
          <a:lstStyle/>
          <a:p>
            <a:pPr lvl="0" algn="just"/>
            <a:r>
              <a:rPr lang="en-GB" dirty="0"/>
              <a:t>Understand modern access control principles </a:t>
            </a:r>
          </a:p>
          <a:p>
            <a:pPr lvl="0" algn="just"/>
            <a:r>
              <a:rPr lang="en-GB" dirty="0"/>
              <a:t>Recognise why identity is now the new security perimeter </a:t>
            </a:r>
          </a:p>
          <a:p>
            <a:pPr lvl="0" algn="just"/>
            <a:r>
              <a:rPr lang="en-GB" dirty="0"/>
              <a:t>Understand Zero Trust concepts </a:t>
            </a:r>
          </a:p>
          <a:p>
            <a:pPr lvl="0" algn="just"/>
            <a:r>
              <a:rPr lang="en-GB" dirty="0"/>
              <a:t>Critically evaluate MFA, VPNs, and firewall strategies </a:t>
            </a:r>
          </a:p>
          <a:p>
            <a:pPr lvl="0" algn="just"/>
            <a:r>
              <a:rPr lang="en-GB" dirty="0"/>
              <a:t>Understand modern access risks in cloud/hybrid environments </a:t>
            </a:r>
          </a:p>
          <a:p>
            <a:pPr lvl="0" algn="just"/>
            <a:r>
              <a:rPr lang="en-GB" dirty="0"/>
              <a:t>Apply governance thinking to identity and access management (IAM) </a:t>
            </a:r>
          </a:p>
          <a:p>
            <a:pPr>
              <a:spcBef>
                <a:spcPts val="600"/>
              </a:spcBef>
            </a:pPr>
            <a:endParaRPr lang="en-US" altLang="en-US" sz="2600" dirty="0"/>
          </a:p>
        </p:txBody>
      </p:sp>
    </p:spTree>
    <p:extLst>
      <p:ext uri="{BB962C8B-B14F-4D97-AF65-F5344CB8AC3E}">
        <p14:creationId xmlns:p14="http://schemas.microsoft.com/office/powerpoint/2010/main" val="3632661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D9306-222B-3F42-A1FA-0F620523C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581891"/>
          </a:xfrm>
        </p:spPr>
        <p:txBody>
          <a:bodyPr>
            <a:normAutofit fontScale="90000"/>
          </a:bodyPr>
          <a:lstStyle/>
          <a:p>
            <a:r>
              <a:rPr lang="en-GB" dirty="0"/>
              <a:t>PROPOSED SESSION FLOW</a:t>
            </a:r>
          </a:p>
        </p:txBody>
      </p:sp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03E94DBD-E752-0DD1-C4CE-EB025FAA5F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6117107"/>
              </p:ext>
            </p:extLst>
          </p:nvPr>
        </p:nvGraphicFramePr>
        <p:xfrm>
          <a:off x="838200" y="838200"/>
          <a:ext cx="7772400" cy="45349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71030">
                  <a:extLst>
                    <a:ext uri="{9D8B030D-6E8A-4147-A177-3AD203B41FA5}">
                      <a16:colId xmlns:a16="http://schemas.microsoft.com/office/drawing/2014/main" val="2984748064"/>
                    </a:ext>
                  </a:extLst>
                </a:gridCol>
                <a:gridCol w="5001370">
                  <a:extLst>
                    <a:ext uri="{9D8B030D-6E8A-4147-A177-3AD203B41FA5}">
                      <a16:colId xmlns:a16="http://schemas.microsoft.com/office/drawing/2014/main" val="2972351909"/>
                    </a:ext>
                  </a:extLst>
                </a:gridCol>
              </a:tblGrid>
              <a:tr h="33996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Time</a:t>
                      </a:r>
                      <a:endParaRPr lang="en-GB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Activity Type</a:t>
                      </a:r>
                      <a:endParaRPr lang="en-GB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2532929"/>
                  </a:ext>
                </a:extLst>
              </a:tr>
              <a:tr h="3399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11:00–11:20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Strategic opening discussion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7690597"/>
                  </a:ext>
                </a:extLst>
              </a:tr>
              <a:tr h="3399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11:20–11:50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Condensed modern lecture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8581454"/>
                  </a:ext>
                </a:extLst>
              </a:tr>
              <a:tr h="3399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11:50–12:20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Interactive breach case study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590249"/>
                  </a:ext>
                </a:extLst>
              </a:tr>
              <a:tr h="3399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12:20–12:30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Comfort break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9716744"/>
                  </a:ext>
                </a:extLst>
              </a:tr>
              <a:tr h="3399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12:30–1:00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Assignment integration workshop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0065842"/>
                  </a:ext>
                </a:extLst>
              </a:tr>
              <a:tr h="3399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2:00–2:30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Security architecture discussion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619966"/>
                  </a:ext>
                </a:extLst>
              </a:tr>
              <a:tr h="3399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2:30–3:15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Group governance exercise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6919506"/>
                  </a:ext>
                </a:extLst>
              </a:tr>
              <a:tr h="3399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3:15–3:25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Comfort break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8864708"/>
                  </a:ext>
                </a:extLst>
              </a:tr>
              <a:tr h="3399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3:25–4:15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Modern Zero Trust workshop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2019209"/>
                  </a:ext>
                </a:extLst>
              </a:tr>
              <a:tr h="3399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4:15–4:45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Professional debate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0596306"/>
                  </a:ext>
                </a:extLst>
              </a:tr>
              <a:tr h="3399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4:45–5:00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Reflection + short video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7296271"/>
                  </a:ext>
                </a:extLst>
              </a:tr>
              <a:tr h="3399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32354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0429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4E6D8-31D1-D0AC-7F07-EA27B0C4D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10"/>
            <a:ext cx="9052560" cy="624862"/>
          </a:xfrm>
        </p:spPr>
        <p:txBody>
          <a:bodyPr>
            <a:normAutofit fontScale="90000"/>
          </a:bodyPr>
          <a:lstStyle/>
          <a:p>
            <a:r>
              <a:rPr lang="en-GB" dirty="0"/>
              <a:t>Identity &amp; Access Security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5B4AF2-9CC2-7BA3-5E82-F0A8F59376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" y="762000"/>
            <a:ext cx="5455920" cy="448014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/>
              <a:t>Identity and access security controls:</a:t>
            </a:r>
          </a:p>
          <a:p>
            <a:r>
              <a:rPr lang="en-US" dirty="0"/>
              <a:t>who can access systems </a:t>
            </a:r>
          </a:p>
          <a:p>
            <a:r>
              <a:rPr lang="en-US" dirty="0"/>
              <a:t>what users can access </a:t>
            </a:r>
          </a:p>
          <a:p>
            <a:r>
              <a:rPr lang="en-US" dirty="0"/>
              <a:t>how access is verified</a:t>
            </a:r>
          </a:p>
          <a:p>
            <a:pPr marL="0" indent="0">
              <a:buNone/>
            </a:pPr>
            <a:r>
              <a:rPr lang="en-GB" b="1" dirty="0"/>
              <a:t>Core Components</a:t>
            </a:r>
          </a:p>
          <a:p>
            <a:pPr lvl="1"/>
            <a:r>
              <a:rPr lang="en-GB" dirty="0"/>
              <a:t>Authentication </a:t>
            </a:r>
          </a:p>
          <a:p>
            <a:pPr lvl="1"/>
            <a:r>
              <a:rPr lang="en-GB" dirty="0"/>
              <a:t>Authorisation </a:t>
            </a:r>
          </a:p>
          <a:p>
            <a:pPr lvl="1"/>
            <a:r>
              <a:rPr lang="en-GB" dirty="0"/>
              <a:t>Access control </a:t>
            </a:r>
          </a:p>
          <a:p>
            <a:pPr lvl="1"/>
            <a:r>
              <a:rPr lang="en-GB" dirty="0"/>
              <a:t>Identity management </a:t>
            </a:r>
          </a:p>
          <a:p>
            <a:pPr lvl="1"/>
            <a:r>
              <a:rPr lang="en-GB" dirty="0"/>
              <a:t>User accountability</a:t>
            </a:r>
          </a:p>
          <a:p>
            <a:endParaRPr lang="en-GB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A151D8B-9557-A54E-AF75-7DCBCA9960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5708599"/>
              </p:ext>
            </p:extLst>
          </p:nvPr>
        </p:nvGraphicFramePr>
        <p:xfrm>
          <a:off x="4093889" y="2537452"/>
          <a:ext cx="4953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6500">
                  <a:extLst>
                    <a:ext uri="{9D8B030D-6E8A-4147-A177-3AD203B41FA5}">
                      <a16:colId xmlns:a16="http://schemas.microsoft.com/office/drawing/2014/main" val="2993897648"/>
                    </a:ext>
                  </a:extLst>
                </a:gridCol>
                <a:gridCol w="2476500">
                  <a:extLst>
                    <a:ext uri="{9D8B030D-6E8A-4147-A177-3AD203B41FA5}">
                      <a16:colId xmlns:a16="http://schemas.microsoft.com/office/drawing/2014/main" val="8964808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Authentication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Authorisation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38418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Verifies identification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Grant permissions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86274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Username/password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File access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33822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Biometrics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System privileges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15393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MFA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Database permissions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1678298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A6B287D-BAE8-ABB6-2E52-C87B31359217}"/>
              </a:ext>
            </a:extLst>
          </p:cNvPr>
          <p:cNvSpPr txBox="1"/>
          <p:nvPr/>
        </p:nvSpPr>
        <p:spPr>
          <a:xfrm>
            <a:off x="4474889" y="4724400"/>
            <a:ext cx="4572000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dirty="0"/>
              <a:t>Why are attackers increasingly targeting identities?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6886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D887B-AF95-410B-946E-4D13B91489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658091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Why Identity Became the New Perimeter?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C8BC2-4D1D-746C-9E80-FF43B34A4D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500" y="914400"/>
            <a:ext cx="6210300" cy="37338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/>
              <a:t>Modern organisations use:</a:t>
            </a:r>
          </a:p>
          <a:p>
            <a:pPr lvl="0"/>
            <a:r>
              <a:rPr lang="en-GB" dirty="0"/>
              <a:t>cloud services </a:t>
            </a:r>
          </a:p>
          <a:p>
            <a:pPr lvl="0"/>
            <a:r>
              <a:rPr lang="en-GB" dirty="0"/>
              <a:t>hybrid working </a:t>
            </a:r>
          </a:p>
          <a:p>
            <a:pPr lvl="0"/>
            <a:r>
              <a:rPr lang="en-GB" dirty="0"/>
              <a:t>mobile devices </a:t>
            </a:r>
          </a:p>
          <a:p>
            <a:pPr lvl="0"/>
            <a:r>
              <a:rPr lang="en-GB" dirty="0"/>
              <a:t>remote access </a:t>
            </a:r>
          </a:p>
          <a:p>
            <a:pPr lvl="0"/>
            <a:r>
              <a:rPr lang="en-GB" dirty="0"/>
              <a:t>SaaS platforms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Traditional perimeter security is weakening.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E9F67E-45E1-68B5-6CAB-48D9319CE94E}"/>
              </a:ext>
            </a:extLst>
          </p:cNvPr>
          <p:cNvSpPr txBox="1"/>
          <p:nvPr/>
        </p:nvSpPr>
        <p:spPr>
          <a:xfrm>
            <a:off x="173567" y="4876800"/>
            <a:ext cx="746760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organisations still trust internal users automatically?</a:t>
            </a:r>
            <a:endParaRPr lang="en-GB" dirty="0"/>
          </a:p>
        </p:txBody>
      </p:sp>
      <p:pic>
        <p:nvPicPr>
          <p:cNvPr id="6" name="Content Placeholder 4" descr="Figure 8-5: Biometric recognition characteristics. several photos, with part labeled. A photo of the eye, with the iris labeled &quot;iris recognition (front of eye)&quot; and the retina labeled &quot;retina recognition (back of eye)&quot;. A woman's face with key features marked by points, connected by lines, labeled &quot;facial recognition&quot;. A spectrogram, labeled &quot;voice slash speech recognition&quot;. A hand writing on a digitizing tablet, labeled &quot;handwriting, signature recognition&quot;. A hand, with the fingers labeled &quot;fingerprint&quot;, the palm labeled &quot;hand slash palm print&quot; and a line tracing between the fingertips and the spaces between fingers labeled &quot;hand geometry&quot;.">
            <a:extLst>
              <a:ext uri="{FF2B5EF4-FFF2-40B4-BE49-F238E27FC236}">
                <a16:creationId xmlns:a16="http://schemas.microsoft.com/office/drawing/2014/main" id="{CD6BF072-1277-23CD-ECB1-C02B9339BF8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235"/>
          <a:stretch>
            <a:fillRect/>
          </a:stretch>
        </p:blipFill>
        <p:spPr>
          <a:xfrm>
            <a:off x="4837545" y="914400"/>
            <a:ext cx="4107488" cy="2961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172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E0AC5-9C04-D684-9D11-9884B74AE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734291"/>
          </a:xfrm>
        </p:spPr>
        <p:txBody>
          <a:bodyPr>
            <a:normAutofit/>
          </a:bodyPr>
          <a:lstStyle/>
          <a:p>
            <a:r>
              <a:rPr lang="en-GB" b="1" dirty="0"/>
              <a:t>Access Control Fundamentals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684ED9-51B3-B8B4-00DB-0DF50120D6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500" y="990600"/>
            <a:ext cx="8763000" cy="4267201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Access Control Fundamentals</a:t>
            </a:r>
            <a:endParaRPr lang="en-GB" dirty="0"/>
          </a:p>
          <a:p>
            <a:pPr algn="just"/>
            <a:r>
              <a:rPr lang="en-US" dirty="0"/>
              <a:t>Identification: I am a user of the system.</a:t>
            </a:r>
          </a:p>
          <a:p>
            <a:pPr algn="just"/>
            <a:r>
              <a:rPr lang="en-US" dirty="0"/>
              <a:t>Authentication: I can prove I’m a user of the system.</a:t>
            </a:r>
          </a:p>
          <a:p>
            <a:pPr algn="just"/>
            <a:r>
              <a:rPr lang="en-US" dirty="0"/>
              <a:t>Authorization: Here’s what I can do with the system.</a:t>
            </a:r>
          </a:p>
          <a:p>
            <a:pPr algn="just"/>
            <a:r>
              <a:rPr lang="en-US" dirty="0"/>
              <a:t>Accountability: You can track and monitor my use of the system.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266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F8469-0157-719F-E878-F5D00DAEBC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581891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Access Control Models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7D1AEE-E4A0-77E7-31B9-333CA2B671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9467" y="685799"/>
            <a:ext cx="7382933" cy="2971801"/>
          </a:xfrm>
        </p:spPr>
        <p:txBody>
          <a:bodyPr>
            <a:normAutofit fontScale="85000" lnSpcReduction="20000"/>
          </a:bodyPr>
          <a:lstStyle/>
          <a:p>
            <a:r>
              <a:rPr lang="en-US" sz="2200" b="1" dirty="0"/>
              <a:t>Discretionary Access Control (DAC)</a:t>
            </a:r>
          </a:p>
          <a:p>
            <a:pPr lvl="1"/>
            <a:r>
              <a:rPr lang="en-US" sz="2200" dirty="0"/>
              <a:t>Owners manage permissions.</a:t>
            </a:r>
          </a:p>
          <a:p>
            <a:r>
              <a:rPr lang="en-US" sz="2200" b="1" dirty="0"/>
              <a:t>Mandatory Access Control (MAC)</a:t>
            </a:r>
          </a:p>
          <a:p>
            <a:pPr lvl="1"/>
            <a:r>
              <a:rPr lang="en-US" sz="2200" dirty="0"/>
              <a:t>Central authority controls permissions.</a:t>
            </a:r>
          </a:p>
          <a:p>
            <a:r>
              <a:rPr lang="en-US" sz="2200" b="1" dirty="0"/>
              <a:t>Role-Based Access Control (RBAC)</a:t>
            </a:r>
          </a:p>
          <a:p>
            <a:pPr lvl="1"/>
            <a:r>
              <a:rPr lang="en-US" sz="2200" dirty="0"/>
              <a:t>Permissions based on job roles.</a:t>
            </a:r>
          </a:p>
          <a:p>
            <a:r>
              <a:rPr lang="en-US" sz="2200" b="1" dirty="0"/>
              <a:t>Attribute-Based Access Control (ABAC)</a:t>
            </a:r>
          </a:p>
          <a:p>
            <a:pPr lvl="1"/>
            <a:r>
              <a:rPr lang="en-US" sz="2200" dirty="0"/>
              <a:t>Permissions based on context and attributes.</a:t>
            </a:r>
          </a:p>
          <a:p>
            <a:pPr marL="457200" lvl="1" indent="0">
              <a:buNone/>
            </a:pPr>
            <a:endParaRPr lang="en-US" sz="2200" dirty="0"/>
          </a:p>
          <a:p>
            <a:pPr marL="0" indent="0">
              <a:buNone/>
            </a:pPr>
            <a:r>
              <a:rPr lang="en-US" sz="2400" b="1" dirty="0"/>
              <a:t>Where are these use today?</a:t>
            </a:r>
          </a:p>
          <a:p>
            <a:pPr marL="457200" lvl="1" indent="0">
              <a:buNone/>
            </a:pPr>
            <a:endParaRPr lang="en-US" sz="2200" dirty="0"/>
          </a:p>
          <a:p>
            <a:endParaRPr lang="en-GB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62F925A-E1C2-4D16-7593-6C4D301118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7298996"/>
              </p:ext>
            </p:extLst>
          </p:nvPr>
        </p:nvGraphicFramePr>
        <p:xfrm>
          <a:off x="609600" y="3712865"/>
          <a:ext cx="7772400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3896033254"/>
                    </a:ext>
                  </a:extLst>
                </a:gridCol>
                <a:gridCol w="3429000">
                  <a:extLst>
                    <a:ext uri="{9D8B030D-6E8A-4147-A177-3AD203B41FA5}">
                      <a16:colId xmlns:a16="http://schemas.microsoft.com/office/drawing/2014/main" val="2620119345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1729918846"/>
                    </a:ext>
                  </a:extLst>
                </a:gridCol>
              </a:tblGrid>
              <a:tr h="3962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Model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Charateristics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Example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7758099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DAC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User-controlled permissions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File sharing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3410781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MAC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Strict classification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Miltary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systems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0639005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RBAC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Role-based access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HR systems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4503215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ABAC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Context-aware access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Cloud access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41992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7867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2AACE-2870-B9DE-D8C7-E7F1C14D5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Multi-Factor Authentication </a:t>
            </a:r>
            <a:r>
              <a:rPr lang="en-GB" dirty="0"/>
              <a:t>(</a:t>
            </a:r>
            <a:r>
              <a:rPr lang="en-GB" b="1" dirty="0"/>
              <a:t>MFA) – Solution or New Problem?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347A0E-99CF-507C-FFE4-66679932FB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219199"/>
            <a:ext cx="5105400" cy="31242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MFA uses multiple authentication methods:</a:t>
            </a:r>
          </a:p>
          <a:p>
            <a:r>
              <a:rPr lang="en-GB" sz="2400" dirty="0"/>
              <a:t>password </a:t>
            </a:r>
          </a:p>
          <a:p>
            <a:r>
              <a:rPr lang="en-GB" sz="2400" dirty="0"/>
              <a:t>mobile code </a:t>
            </a:r>
          </a:p>
          <a:p>
            <a:r>
              <a:rPr lang="en-GB" sz="2400" dirty="0"/>
              <a:t>fingerprint </a:t>
            </a:r>
          </a:p>
          <a:p>
            <a:r>
              <a:rPr lang="en-GB" sz="2400" dirty="0"/>
              <a:t>smart card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35EBC2-D53E-333F-6400-D00CA868B01F}"/>
              </a:ext>
            </a:extLst>
          </p:cNvPr>
          <p:cNvSpPr txBox="1"/>
          <p:nvPr/>
        </p:nvSpPr>
        <p:spPr>
          <a:xfrm>
            <a:off x="317500" y="4543507"/>
            <a:ext cx="8509000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Should organisations trust MFA alone or </a:t>
            </a:r>
            <a:r>
              <a:rPr lang="en-US" sz="2000" dirty="0"/>
              <a:t>force MFA for every employee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?</a:t>
            </a:r>
            <a:endParaRPr lang="en-GB" sz="200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A4395E3-93B8-C6EF-FB8D-D19BE5478880}"/>
              </a:ext>
            </a:extLst>
          </p:cNvPr>
          <p:cNvSpPr txBox="1">
            <a:spLocks/>
          </p:cNvSpPr>
          <p:nvPr/>
        </p:nvSpPr>
        <p:spPr>
          <a:xfrm>
            <a:off x="5135880" y="1219199"/>
            <a:ext cx="3962400" cy="27603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SzPct val="100000"/>
              <a:buFont typeface="Arial" pitchFamily="34" charset="0"/>
              <a:buChar char="•"/>
              <a:defRPr sz="26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Wingdings" pitchFamily="2" charset="2"/>
              <a:buChar char="§"/>
              <a:defRPr sz="22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Courier New" pitchFamily="49" charset="0"/>
              <a:buChar char="o"/>
              <a:defRPr sz="20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/>
              <a:t>Benefits</a:t>
            </a:r>
          </a:p>
          <a:p>
            <a:r>
              <a:rPr lang="en-US" sz="2400" dirty="0"/>
              <a:t>stronger security </a:t>
            </a:r>
          </a:p>
          <a:p>
            <a:r>
              <a:rPr lang="en-US" sz="2400" dirty="0"/>
              <a:t>reduced credential theft </a:t>
            </a:r>
          </a:p>
          <a:p>
            <a:r>
              <a:rPr lang="en-US" sz="2400" dirty="0"/>
              <a:t>improved remote access protection </a:t>
            </a:r>
          </a:p>
          <a:p>
            <a:r>
              <a:rPr lang="en-US" sz="2400" dirty="0"/>
              <a:t>supports Zero Trust</a:t>
            </a:r>
          </a:p>
          <a:p>
            <a:pPr fontAlgn="auto">
              <a:spcAft>
                <a:spcPts val="0"/>
              </a:spcAft>
            </a:pP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E894B70-A45A-33CB-399D-73A04785C816}"/>
              </a:ext>
            </a:extLst>
          </p:cNvPr>
          <p:cNvSpPr txBox="1"/>
          <p:nvPr/>
        </p:nvSpPr>
        <p:spPr>
          <a:xfrm>
            <a:off x="838200" y="5109863"/>
            <a:ext cx="6781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https://www.youtube.com/watch?v=hGRii5f_uSc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499874-B76A-3C7E-CCE6-58C285D65FCD}"/>
              </a:ext>
            </a:extLst>
          </p:cNvPr>
          <p:cNvSpPr txBox="1"/>
          <p:nvPr/>
        </p:nvSpPr>
        <p:spPr>
          <a:xfrm>
            <a:off x="254000" y="3979500"/>
            <a:ext cx="838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>
                <a:hlinkClick r:id="rId3"/>
              </a:rPr>
              <a:t>https://learn.microsoft.com/en-us/entra/identity/authentication/concept-mfa-howitworks</a:t>
            </a:r>
            <a:r>
              <a:rPr lang="en-GB" sz="1600" dirty="0"/>
              <a:t>          </a:t>
            </a:r>
          </a:p>
        </p:txBody>
      </p:sp>
    </p:spTree>
    <p:extLst>
      <p:ext uri="{BB962C8B-B14F-4D97-AF65-F5344CB8AC3E}">
        <p14:creationId xmlns:p14="http://schemas.microsoft.com/office/powerpoint/2010/main" val="3101305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6" grpId="0"/>
      <p:bldP spid="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30676-BA05-E34F-6BD7-3444FEA87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1447800"/>
            <a:ext cx="9052560" cy="1039091"/>
          </a:xfrm>
        </p:spPr>
        <p:txBody>
          <a:bodyPr/>
          <a:lstStyle/>
          <a:p>
            <a:r>
              <a:rPr lang="en-GB" dirty="0"/>
              <a:t>Comfort Break (12:10 - 12:20)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5EE4C0-9EFE-1652-8F72-894B2832CE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3733799"/>
            <a:ext cx="8763000" cy="1828801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48037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6A792-D85B-62A2-E087-F8AAE421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505691"/>
          </a:xfrm>
        </p:spPr>
        <p:txBody>
          <a:bodyPr>
            <a:normAutofit fontScale="90000"/>
          </a:bodyPr>
          <a:lstStyle/>
          <a:p>
            <a:r>
              <a:rPr lang="en-GB" dirty="0"/>
              <a:t>Firewalls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C89AD6-F55B-D7E7-C986-3F5997948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500" y="592840"/>
            <a:ext cx="8763000" cy="26837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A firewall monitors and controls network traffic based on predefined security rules.</a:t>
            </a:r>
          </a:p>
          <a:p>
            <a:pPr lvl="0"/>
            <a:r>
              <a:rPr lang="en-GB" sz="2400" dirty="0"/>
              <a:t>Packet filtering firewall </a:t>
            </a:r>
          </a:p>
          <a:p>
            <a:pPr lvl="0"/>
            <a:r>
              <a:rPr lang="en-GB" sz="2400" dirty="0"/>
              <a:t>Stateful inspection firewall </a:t>
            </a:r>
          </a:p>
          <a:p>
            <a:pPr lvl="0"/>
            <a:r>
              <a:rPr lang="en-GB" sz="2400" dirty="0"/>
              <a:t>Proxy firewall </a:t>
            </a:r>
          </a:p>
          <a:p>
            <a:r>
              <a:rPr lang="en-GB" sz="2400" dirty="0"/>
              <a:t>Next-Generation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572F7FC-C025-1D86-88C0-BD1265800F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9742984"/>
              </p:ext>
            </p:extLst>
          </p:nvPr>
        </p:nvGraphicFramePr>
        <p:xfrm>
          <a:off x="304800" y="3302173"/>
          <a:ext cx="6096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2515086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0623220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Firewall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Main Function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20317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Packet Filtering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Filters packets using rules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17992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Stateful Inspection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Tracks connection states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66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Proxy firewall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Acts as intermediary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05249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NGFW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Advanced traffic inspection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09360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DC0D66D6-A0BD-9DEF-4163-88FE6897640C}"/>
              </a:ext>
            </a:extLst>
          </p:cNvPr>
          <p:cNvSpPr txBox="1"/>
          <p:nvPr/>
        </p:nvSpPr>
        <p:spPr>
          <a:xfrm>
            <a:off x="685800" y="5257800"/>
            <a:ext cx="666750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dirty="0"/>
              <a:t>Can firewalls alone stop modern cyber attacks?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1081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812B6-A4D3-7F21-84CF-58E2A95EE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Virtual Private Networks (VPNs)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5D87B2-9BC4-582E-7934-C6874D42EA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098531"/>
            <a:ext cx="8763000" cy="2254269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/>
              <a:t>VPNs create secure encrypted connections over public networks.</a:t>
            </a:r>
          </a:p>
          <a:p>
            <a:pPr marL="0" indent="0">
              <a:buNone/>
            </a:pPr>
            <a:r>
              <a:rPr lang="en-US" sz="2000" b="1" dirty="0"/>
              <a:t>VPN Benefits</a:t>
            </a:r>
          </a:p>
          <a:p>
            <a:r>
              <a:rPr lang="en-US" sz="2000" dirty="0"/>
              <a:t>protects remote access </a:t>
            </a:r>
          </a:p>
          <a:p>
            <a:r>
              <a:rPr lang="en-US" sz="2000" dirty="0"/>
              <a:t>encrypts data transmission </a:t>
            </a:r>
          </a:p>
          <a:p>
            <a:r>
              <a:rPr lang="en-US" sz="2000" dirty="0"/>
              <a:t>secures public Wi-Fi usage </a:t>
            </a:r>
          </a:p>
          <a:p>
            <a:r>
              <a:rPr lang="en-US" sz="2000" dirty="0"/>
              <a:t>supports remote working</a:t>
            </a:r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297027B-7983-E0A0-EBDC-175C7B25A9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6702962"/>
              </p:ext>
            </p:extLst>
          </p:nvPr>
        </p:nvGraphicFramePr>
        <p:xfrm>
          <a:off x="304800" y="3302173"/>
          <a:ext cx="6096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2515086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0623220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VPN Advantage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20317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Encryption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Protects transmitted data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17992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Remote Access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Supports remote workers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66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Privacy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Masks user traffic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05249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Security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Reduces interception risk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0936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A953419-AF1D-3CCB-FCE9-672F21EAD5A4}"/>
              </a:ext>
            </a:extLst>
          </p:cNvPr>
          <p:cNvSpPr txBox="1"/>
          <p:nvPr/>
        </p:nvSpPr>
        <p:spPr>
          <a:xfrm>
            <a:off x="6866860" y="3767608"/>
            <a:ext cx="19812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hlinkClick r:id="rId3"/>
              </a:rPr>
              <a:t>https://www.youtube.com/watch?v=_wQTRMBAvzg</a:t>
            </a:r>
            <a:r>
              <a:rPr lang="en-GB" sz="1800" dirty="0"/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ED3ACAE-0AFE-C9AD-8AD5-0F49796D4F30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19600" y="1535668"/>
            <a:ext cx="2333156" cy="174093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159E43B-B5F6-335A-CE79-949FB15BE8FF}"/>
              </a:ext>
            </a:extLst>
          </p:cNvPr>
          <p:cNvSpPr txBox="1"/>
          <p:nvPr/>
        </p:nvSpPr>
        <p:spPr>
          <a:xfrm>
            <a:off x="838200" y="5190413"/>
            <a:ext cx="723900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dirty="0"/>
              <a:t>Are VPNs still enough for modern remote security?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713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F63B23-5F21-252E-AD72-7C1296B1F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505691"/>
          </a:xfrm>
        </p:spPr>
        <p:txBody>
          <a:bodyPr>
            <a:normAutofit fontScale="90000"/>
          </a:bodyPr>
          <a:lstStyle/>
          <a:p>
            <a:r>
              <a:rPr lang="en-GB" dirty="0"/>
              <a:t>Zero Trust Security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238C96-9928-FB9C-285B-39123F5333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609600"/>
            <a:ext cx="8763000" cy="3048000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en-US" dirty="0">
                <a:latin typeface="+mn-lt"/>
              </a:rPr>
              <a:t>Zero Trust is a security strategy. It isn't a product or a service, but an approach in designing and implementing the following set of security principles</a:t>
            </a:r>
            <a:r>
              <a:rPr lang="en-US" dirty="0"/>
              <a:t>.</a:t>
            </a:r>
            <a:endParaRPr lang="en-US" b="1" dirty="0"/>
          </a:p>
          <a:p>
            <a:pPr marL="0" indent="0">
              <a:buNone/>
            </a:pPr>
            <a:endParaRPr lang="en-US" b="1" dirty="0">
              <a:latin typeface="+mj-lt"/>
            </a:endParaRPr>
          </a:p>
          <a:p>
            <a:pPr marL="0" indent="0">
              <a:buNone/>
            </a:pPr>
            <a:r>
              <a:rPr lang="en-US" b="1" dirty="0">
                <a:latin typeface="+mj-lt"/>
              </a:rPr>
              <a:t>Zero Trust Principle: “Never trust, always verify.”</a:t>
            </a:r>
          </a:p>
          <a:p>
            <a:pPr marL="0" indent="0">
              <a:buNone/>
            </a:pPr>
            <a:endParaRPr lang="en-US" b="1" dirty="0">
              <a:latin typeface="+mj-lt"/>
            </a:endParaRPr>
          </a:p>
          <a:p>
            <a:pPr marL="0" indent="0">
              <a:buNone/>
            </a:pPr>
            <a:r>
              <a:rPr lang="en-US" b="1" dirty="0">
                <a:latin typeface="+mj-lt"/>
              </a:rPr>
              <a:t>Core Principles</a:t>
            </a:r>
          </a:p>
          <a:p>
            <a:r>
              <a:rPr lang="en-US" dirty="0">
                <a:latin typeface="+mj-lt"/>
              </a:rPr>
              <a:t>continuous verification </a:t>
            </a:r>
          </a:p>
          <a:p>
            <a:r>
              <a:rPr lang="en-US" dirty="0">
                <a:latin typeface="+mj-lt"/>
              </a:rPr>
              <a:t>least privilege access </a:t>
            </a:r>
          </a:p>
          <a:p>
            <a:r>
              <a:rPr lang="en-US" dirty="0">
                <a:latin typeface="+mj-lt"/>
              </a:rPr>
              <a:t>assume breach mentality </a:t>
            </a:r>
          </a:p>
          <a:p>
            <a:r>
              <a:rPr lang="en-US" dirty="0">
                <a:latin typeface="+mj-lt"/>
              </a:rPr>
              <a:t>identity-centric security</a:t>
            </a:r>
          </a:p>
          <a:p>
            <a:endParaRPr lang="en-US" b="1" dirty="0"/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0689653-BB11-1A37-2775-94F8F6305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078346"/>
              </p:ext>
            </p:extLst>
          </p:nvPr>
        </p:nvGraphicFramePr>
        <p:xfrm>
          <a:off x="321733" y="3352800"/>
          <a:ext cx="6096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2515086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0623220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Traditional Security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Zero Trust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20317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Trust internal users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Verify continuously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17992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Perimeter-focused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Identity-focused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66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VPN-based trust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Context-aware access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05249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Static permissions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Dynamic verification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0936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7310F33-50A6-A5F7-F631-56A305D24BA3}"/>
              </a:ext>
            </a:extLst>
          </p:cNvPr>
          <p:cNvSpPr txBox="1"/>
          <p:nvPr/>
        </p:nvSpPr>
        <p:spPr>
          <a:xfrm>
            <a:off x="330200" y="5334000"/>
            <a:ext cx="6629400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dirty="0"/>
              <a:t>Is Zero Trust realistic for small organizations?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343229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33E158-6ECE-8558-8272-A38057A6E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581891"/>
          </a:xfrm>
        </p:spPr>
        <p:txBody>
          <a:bodyPr>
            <a:normAutofit fontScale="90000"/>
          </a:bodyPr>
          <a:lstStyle/>
          <a:p>
            <a:r>
              <a:rPr lang="en-GB" dirty="0"/>
              <a:t>Modern Access Threats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31FB1F-7F43-FE3C-0E83-1600C48B43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280" y="609600"/>
            <a:ext cx="8763000" cy="3124200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/>
              <a:t>Modern access-related threats include:</a:t>
            </a:r>
          </a:p>
          <a:p>
            <a:r>
              <a:rPr lang="en-US" sz="2400" dirty="0"/>
              <a:t>phishing </a:t>
            </a:r>
          </a:p>
          <a:p>
            <a:r>
              <a:rPr lang="en-US" sz="2400" dirty="0"/>
              <a:t>credential stuffing </a:t>
            </a:r>
          </a:p>
          <a:p>
            <a:r>
              <a:rPr lang="en-US" sz="2400" dirty="0"/>
              <a:t>password spraying </a:t>
            </a:r>
          </a:p>
          <a:p>
            <a:r>
              <a:rPr lang="en-US" sz="2400" dirty="0"/>
              <a:t>session hijacking </a:t>
            </a:r>
          </a:p>
          <a:p>
            <a:r>
              <a:rPr lang="en-US" sz="2400" dirty="0"/>
              <a:t>MFA fatigue attacks</a:t>
            </a:r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3FD4A21-CB86-2F6A-62B1-F5147C2CB7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8566840"/>
              </p:ext>
            </p:extLst>
          </p:nvPr>
        </p:nvGraphicFramePr>
        <p:xfrm>
          <a:off x="152400" y="3388591"/>
          <a:ext cx="73152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>
                  <a:extLst>
                    <a:ext uri="{9D8B030D-6E8A-4147-A177-3AD203B41FA5}">
                      <a16:colId xmlns:a16="http://schemas.microsoft.com/office/drawing/2014/main" val="325150862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30623220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Threat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20317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Phishing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Trick users into revealing credentials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17992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Credential stuffing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Reuse stolen passwords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66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Password Spraying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Attempt common passwords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05249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Session Hijacking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Steal active sessions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093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MFA Fatigue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Repeated MFA requests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840155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4B864DA-2EF8-F16A-EA50-B98465CD4B38}"/>
              </a:ext>
            </a:extLst>
          </p:cNvPr>
          <p:cNvSpPr txBox="1"/>
          <p:nvPr/>
        </p:nvSpPr>
        <p:spPr>
          <a:xfrm>
            <a:off x="5181600" y="1583597"/>
            <a:ext cx="3733800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dirty="0"/>
              <a:t>Why do phishing attacks continue to succeed?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4942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9A35B8-C978-7916-BDA0-4AE6D7F892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" y="1323975"/>
            <a:ext cx="9052560" cy="1039091"/>
          </a:xfrm>
        </p:spPr>
        <p:txBody>
          <a:bodyPr/>
          <a:lstStyle/>
          <a:p>
            <a:r>
              <a:rPr lang="en-GB" dirty="0"/>
              <a:t>Lunch Break (1-2)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6CB644-6A89-F588-0EE9-EA85A2D38B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2895600"/>
            <a:ext cx="8763000" cy="2667000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60514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04536-57E3-53A0-ED48-0382BD073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Assignment Linkage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318D01-630F-A644-8F3C-82B86DBD79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This week strongly supports:</a:t>
            </a:r>
          </a:p>
          <a:p>
            <a:pPr lvl="0"/>
            <a:r>
              <a:rPr lang="en-GB" dirty="0"/>
              <a:t>Zero Trust topic </a:t>
            </a:r>
          </a:p>
          <a:p>
            <a:pPr lvl="0"/>
            <a:r>
              <a:rPr lang="en-GB" dirty="0"/>
              <a:t>cloud governance </a:t>
            </a:r>
          </a:p>
          <a:p>
            <a:pPr lvl="0"/>
            <a:r>
              <a:rPr lang="en-GB" dirty="0"/>
              <a:t>AI governance </a:t>
            </a:r>
          </a:p>
          <a:p>
            <a:pPr lvl="0"/>
            <a:r>
              <a:rPr lang="en-GB" dirty="0"/>
              <a:t>risk management </a:t>
            </a:r>
          </a:p>
          <a:p>
            <a:pPr lvl="0"/>
            <a:r>
              <a:rPr lang="en-GB" dirty="0"/>
              <a:t>access governance </a:t>
            </a:r>
          </a:p>
          <a:p>
            <a:pPr lvl="0"/>
            <a:r>
              <a:rPr lang="en-GB" dirty="0"/>
              <a:t>policy recommendations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Start:</a:t>
            </a:r>
          </a:p>
          <a:p>
            <a:pPr lvl="0"/>
            <a:r>
              <a:rPr lang="en-GB" dirty="0"/>
              <a:t>collecting references </a:t>
            </a:r>
          </a:p>
          <a:p>
            <a:pPr lvl="0"/>
            <a:r>
              <a:rPr lang="en-GB" dirty="0"/>
              <a:t>identifying case studies </a:t>
            </a:r>
          </a:p>
          <a:p>
            <a:pPr lvl="0"/>
            <a:r>
              <a:rPr lang="en-GB" dirty="0"/>
              <a:t>comparing organisational approaches </a:t>
            </a:r>
          </a:p>
        </p:txBody>
      </p:sp>
    </p:spTree>
    <p:extLst>
      <p:ext uri="{BB962C8B-B14F-4D97-AF65-F5344CB8AC3E}">
        <p14:creationId xmlns:p14="http://schemas.microsoft.com/office/powerpoint/2010/main" val="3273762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A32B6-F0B3-7C8A-1948-387ABC3C4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Interactive Case Study</a:t>
            </a:r>
            <a:br>
              <a:rPr lang="en-GB" dirty="0"/>
            </a:br>
            <a:r>
              <a:rPr lang="en-GB" sz="2700" b="1" dirty="0"/>
              <a:t>“</a:t>
            </a:r>
            <a:r>
              <a:rPr lang="en-GB" b="1" dirty="0"/>
              <a:t>The Compromised Employee Account</a:t>
            </a:r>
            <a:r>
              <a:rPr lang="en-GB" sz="2700" b="1" dirty="0"/>
              <a:t>”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436F6-4D71-D238-AC5F-E24DA9B8F0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0"/>
            <a:ext cx="4343400" cy="40386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b="1" dirty="0"/>
              <a:t>Scenario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An employee:</a:t>
            </a:r>
          </a:p>
          <a:p>
            <a:pPr lvl="0"/>
            <a:r>
              <a:rPr lang="en-GB" dirty="0"/>
              <a:t>clicks phishing email </a:t>
            </a:r>
          </a:p>
          <a:p>
            <a:pPr lvl="0"/>
            <a:r>
              <a:rPr lang="en-GB" dirty="0"/>
              <a:t>attacker steals credentials </a:t>
            </a:r>
          </a:p>
          <a:p>
            <a:pPr lvl="0"/>
            <a:r>
              <a:rPr lang="en-GB" dirty="0"/>
              <a:t>VPN account compromised </a:t>
            </a:r>
          </a:p>
          <a:p>
            <a:pPr lvl="0"/>
            <a:r>
              <a:rPr lang="en-GB" dirty="0"/>
              <a:t>attacker accesses cloud systems </a:t>
            </a:r>
          </a:p>
          <a:p>
            <a:r>
              <a:rPr lang="en-GB" dirty="0"/>
              <a:t>sensitive data downloaded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8020DCC-E846-E0A9-A6FA-E9D5357AEE0D}"/>
              </a:ext>
            </a:extLst>
          </p:cNvPr>
          <p:cNvSpPr txBox="1">
            <a:spLocks/>
          </p:cNvSpPr>
          <p:nvPr/>
        </p:nvSpPr>
        <p:spPr>
          <a:xfrm>
            <a:off x="4701209" y="1497106"/>
            <a:ext cx="4442791" cy="4038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SzPct val="100000"/>
              <a:buFont typeface="Arial" pitchFamily="34" charset="0"/>
              <a:buChar char="•"/>
              <a:defRPr sz="26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Wingdings" pitchFamily="2" charset="2"/>
              <a:buChar char="§"/>
              <a:defRPr sz="22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Courier New" pitchFamily="49" charset="0"/>
              <a:buChar char="o"/>
              <a:defRPr sz="20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/>
              <a:t>Discussion Questions</a:t>
            </a:r>
            <a:endParaRPr lang="en-GB" dirty="0"/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What failed first?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Was MFA enough?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Should VPN access have been restricted?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How could Zero Trust reduce impact?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What governance weaknesses exist?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What should happen immediately after detection?</a:t>
            </a:r>
            <a:r>
              <a:rPr lang="en-GB" dirty="0"/>
              <a:t> </a:t>
            </a:r>
          </a:p>
          <a:p>
            <a:pPr fontAlgn="auto">
              <a:spcAft>
                <a:spcPts val="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383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1A440-8E64-FB24-F63C-44C14823B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734291"/>
          </a:xfrm>
        </p:spPr>
        <p:txBody>
          <a:bodyPr>
            <a:normAutofit/>
          </a:bodyPr>
          <a:lstStyle/>
          <a:p>
            <a:r>
              <a:rPr lang="en-GB" b="1" dirty="0"/>
              <a:t>Group Workshop Activity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0175D6-E330-FDC4-3816-5ABA1AEEDB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048871"/>
            <a:ext cx="5227320" cy="451373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/>
              <a:t>“You Are the Security Governance Team”</a:t>
            </a:r>
            <a:endParaRPr lang="en-GB" dirty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Scenario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 company:</a:t>
            </a:r>
          </a:p>
          <a:p>
            <a:pPr lvl="0"/>
            <a:r>
              <a:rPr lang="en-GB" dirty="0"/>
              <a:t>supports hybrid working </a:t>
            </a:r>
          </a:p>
          <a:p>
            <a:pPr lvl="0"/>
            <a:r>
              <a:rPr lang="en-GB" dirty="0"/>
              <a:t>uses VPNs </a:t>
            </a:r>
          </a:p>
          <a:p>
            <a:pPr lvl="0"/>
            <a:r>
              <a:rPr lang="en-GB" dirty="0"/>
              <a:t>has BYOD devices </a:t>
            </a:r>
          </a:p>
          <a:p>
            <a:pPr lvl="0"/>
            <a:r>
              <a:rPr lang="en-GB" dirty="0"/>
              <a:t>expanding cloud adoption 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/>
              <a:t>BUT:</a:t>
            </a:r>
          </a:p>
          <a:p>
            <a:pPr lvl="0"/>
            <a:r>
              <a:rPr lang="en-GB" dirty="0"/>
              <a:t>increasing phishing attacks </a:t>
            </a:r>
          </a:p>
          <a:p>
            <a:pPr lvl="0"/>
            <a:r>
              <a:rPr lang="en-GB" dirty="0"/>
              <a:t>weak identity governance </a:t>
            </a:r>
          </a:p>
          <a:p>
            <a:pPr lvl="0"/>
            <a:r>
              <a:rPr lang="en-GB" dirty="0"/>
              <a:t>poor access reviews </a:t>
            </a:r>
          </a:p>
          <a:p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957AF90-16D5-927E-3533-6168D09B3260}"/>
              </a:ext>
            </a:extLst>
          </p:cNvPr>
          <p:cNvSpPr txBox="1">
            <a:spLocks/>
          </p:cNvSpPr>
          <p:nvPr/>
        </p:nvSpPr>
        <p:spPr>
          <a:xfrm>
            <a:off x="5684520" y="1311265"/>
            <a:ext cx="3459480" cy="39889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SzPct val="100000"/>
              <a:buFont typeface="Arial" pitchFamily="34" charset="0"/>
              <a:buChar char="•"/>
              <a:defRPr sz="26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Wingdings" pitchFamily="2" charset="2"/>
              <a:buChar char="§"/>
              <a:defRPr sz="22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Courier New" pitchFamily="49" charset="0"/>
              <a:buChar char="o"/>
              <a:defRPr sz="20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endParaRPr lang="en-GB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</a:pPr>
            <a:r>
              <a:rPr lang="en-GB" b="1" dirty="0"/>
              <a:t>Task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Develop: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000" dirty="0"/>
              <a:t>Top identity/access risks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000" dirty="0"/>
              <a:t>Governance improvements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000" dirty="0"/>
              <a:t>Technical improvements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000" dirty="0"/>
              <a:t>Staff awareness recommendations </a:t>
            </a:r>
          </a:p>
          <a:p>
            <a:pPr fontAlgn="auto">
              <a:spcAft>
                <a:spcPts val="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8953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CC37E2-A422-3E78-62A9-208209CAA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3248891"/>
          </a:xfrm>
        </p:spPr>
        <p:txBody>
          <a:bodyPr/>
          <a:lstStyle/>
          <a:p>
            <a:r>
              <a:rPr lang="en-GB" dirty="0"/>
              <a:t>Comfort Break (3:15 – 3:25)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20EF33-D313-1C05-DC04-1E417172E5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4419599"/>
            <a:ext cx="8763000" cy="1143001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71472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C61A3D-5C77-7EE8-D938-1DF38C4D9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Debate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18C630-D541-76BB-58BF-446B646768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If time permits</a:t>
            </a:r>
          </a:p>
          <a:p>
            <a:endParaRPr lang="en-GB" dirty="0"/>
          </a:p>
          <a:p>
            <a:r>
              <a:rPr lang="en-GB" dirty="0"/>
              <a:t>Split class into two to research and choose 3 persons from each side to: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/>
              <a:t>Agree – Password will become obsolete in the future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/>
              <a:t>Refute – Password will not become obsolete in the future</a:t>
            </a:r>
          </a:p>
          <a:p>
            <a:endParaRPr lang="en-GB" dirty="0"/>
          </a:p>
          <a:p>
            <a:r>
              <a:rPr lang="en-GB" dirty="0"/>
              <a:t>Justify your argument with relevant sources</a:t>
            </a:r>
          </a:p>
        </p:txBody>
      </p:sp>
    </p:spTree>
    <p:extLst>
      <p:ext uri="{BB962C8B-B14F-4D97-AF65-F5344CB8AC3E}">
        <p14:creationId xmlns:p14="http://schemas.microsoft.com/office/powerpoint/2010/main" val="21821703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BD3A5D-1379-F2B0-12C0-F1376D063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581891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Future of Access Security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F84FDC-150D-78A5-5297-4AB14A72D6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4320" y="644434"/>
            <a:ext cx="5135880" cy="2908217"/>
          </a:xfrm>
        </p:spPr>
        <p:txBody>
          <a:bodyPr>
            <a:normAutofit/>
          </a:bodyPr>
          <a:lstStyle/>
          <a:p>
            <a:pPr lvl="0"/>
            <a:r>
              <a:rPr lang="en-GB" dirty="0" err="1">
                <a:latin typeface="+mj-lt"/>
              </a:rPr>
              <a:t>passwordless</a:t>
            </a:r>
            <a:r>
              <a:rPr lang="en-GB" dirty="0">
                <a:latin typeface="+mj-lt"/>
              </a:rPr>
              <a:t> authentication </a:t>
            </a:r>
          </a:p>
          <a:p>
            <a:pPr lvl="0"/>
            <a:r>
              <a:rPr lang="en-GB" dirty="0">
                <a:latin typeface="+mj-lt"/>
              </a:rPr>
              <a:t>biometrics </a:t>
            </a:r>
          </a:p>
          <a:p>
            <a:pPr lvl="0"/>
            <a:r>
              <a:rPr lang="en-GB" dirty="0">
                <a:latin typeface="+mj-lt"/>
              </a:rPr>
              <a:t>AI-driven access monitoring </a:t>
            </a:r>
          </a:p>
          <a:p>
            <a:pPr lvl="0"/>
            <a:r>
              <a:rPr lang="en-GB" dirty="0">
                <a:latin typeface="+mj-lt"/>
              </a:rPr>
              <a:t>behavioural analytics </a:t>
            </a:r>
          </a:p>
          <a:p>
            <a:pPr lvl="0"/>
            <a:r>
              <a:rPr lang="en-GB" dirty="0">
                <a:latin typeface="+mj-lt"/>
              </a:rPr>
              <a:t>adaptive authentication </a:t>
            </a:r>
          </a:p>
          <a:p>
            <a:pPr lvl="0"/>
            <a:r>
              <a:rPr lang="en-GB" dirty="0">
                <a:latin typeface="+mj-lt"/>
              </a:rPr>
              <a:t>quantum implications </a:t>
            </a:r>
          </a:p>
          <a:p>
            <a:endParaRPr lang="en-GB" dirty="0">
              <a:latin typeface="+mj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E00C0A6-A859-B763-E0DB-4BC76A04C18F}"/>
              </a:ext>
            </a:extLst>
          </p:cNvPr>
          <p:cNvSpPr txBox="1"/>
          <p:nvPr/>
        </p:nvSpPr>
        <p:spPr>
          <a:xfrm>
            <a:off x="76200" y="3733800"/>
            <a:ext cx="8991600" cy="967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Discussion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GB" dirty="0"/>
              <a:t>Will passwords disappear completely in the future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?”</a:t>
            </a:r>
          </a:p>
        </p:txBody>
      </p:sp>
    </p:spTree>
    <p:extLst>
      <p:ext uri="{BB962C8B-B14F-4D97-AF65-F5344CB8AC3E}">
        <p14:creationId xmlns:p14="http://schemas.microsoft.com/office/powerpoint/2010/main" val="1721822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8959B-CA3E-D842-17CB-5FD50FCEA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Reflection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D79D0-D790-188A-10D2-62638B4646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280" y="1371600"/>
            <a:ext cx="8763000" cy="35814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What is the greatest weakness in modern identity and access security?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US" dirty="0"/>
              <a:t>Which one relates more to your organization?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modern cybersecurity increasingly focuses on:</a:t>
            </a:r>
          </a:p>
          <a:p>
            <a:r>
              <a:rPr lang="en-US" b="1" dirty="0"/>
              <a:t>securing access and identities.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Identity compromise remains one of the biggest cybersecurity risks globally.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95722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24A27-3235-5117-08F6-8D4D7429A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505691"/>
          </a:xfrm>
        </p:spPr>
        <p:txBody>
          <a:bodyPr>
            <a:normAutofit fontScale="90000"/>
          </a:bodyPr>
          <a:lstStyle/>
          <a:p>
            <a:r>
              <a:rPr lang="en-GB" dirty="0"/>
              <a:t>Reference Links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199150-9F3C-CD73-7C24-0FC0DA163B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500" y="600861"/>
            <a:ext cx="8496300" cy="4047339"/>
          </a:xfrm>
        </p:spPr>
        <p:txBody>
          <a:bodyPr>
            <a:normAutofit fontScale="55000" lnSpcReduction="20000"/>
          </a:bodyPr>
          <a:lstStyle/>
          <a:p>
            <a:r>
              <a:rPr lang="en-GB" dirty="0"/>
              <a:t>NIST Cybersecurity Framework</a:t>
            </a:r>
            <a:br>
              <a:rPr lang="en-GB" dirty="0"/>
            </a:br>
            <a:r>
              <a:rPr lang="en-GB" dirty="0">
                <a:hlinkClick r:id="rId2"/>
              </a:rPr>
              <a:t>NIST Cybersecurity Framework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NIST Zero Trust Architecture</a:t>
            </a:r>
            <a:br>
              <a:rPr lang="en-GB" dirty="0"/>
            </a:br>
            <a:r>
              <a:rPr lang="en-GB" dirty="0">
                <a:hlinkClick r:id="rId3"/>
              </a:rPr>
              <a:t>NIST SP 800-207 Zero Trust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Microsoft Zero Trust Overview</a:t>
            </a:r>
            <a:br>
              <a:rPr lang="en-GB" dirty="0"/>
            </a:br>
            <a:r>
              <a:rPr lang="en-GB" dirty="0">
                <a:hlinkClick r:id="rId4"/>
              </a:rPr>
              <a:t>Microsoft Zero Trust Overview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Cisco Firewall Overview</a:t>
            </a:r>
            <a:br>
              <a:rPr lang="en-GB" dirty="0"/>
            </a:br>
            <a:r>
              <a:rPr lang="en-GB" dirty="0">
                <a:hlinkClick r:id="rId5"/>
              </a:rPr>
              <a:t>Cisco Firewall Overview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Cisco VPN Overview</a:t>
            </a:r>
            <a:br>
              <a:rPr lang="en-GB" dirty="0"/>
            </a:br>
            <a:r>
              <a:rPr lang="en-GB" dirty="0">
                <a:hlinkClick r:id="rId6"/>
              </a:rPr>
              <a:t>Cisco VPN Overview</a:t>
            </a:r>
            <a:endParaRPr lang="en-GB" dirty="0"/>
          </a:p>
          <a:p>
            <a:endParaRPr lang="en-GB" dirty="0"/>
          </a:p>
          <a:p>
            <a:r>
              <a:rPr lang="en-GB" dirty="0"/>
              <a:t>OWASP Credential Stuffing</a:t>
            </a:r>
            <a:br>
              <a:rPr lang="en-GB" dirty="0"/>
            </a:br>
            <a:r>
              <a:rPr lang="en-GB" dirty="0">
                <a:hlinkClick r:id="rId7"/>
              </a:rPr>
              <a:t>OWASP Credential Stuffing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IBM Cost of a Data Breach Report</a:t>
            </a:r>
            <a:br>
              <a:rPr lang="en-GB" dirty="0"/>
            </a:br>
            <a:r>
              <a:rPr lang="en-GB" dirty="0">
                <a:hlinkClick r:id="rId8"/>
              </a:rPr>
              <a:t>IBM Cost of a Data Breach Report</a:t>
            </a:r>
            <a:endParaRPr lang="en-GB" dirty="0"/>
          </a:p>
          <a:p>
            <a:endParaRPr lang="en-GB" u="sng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0490694"/>
      </p:ext>
    </p:extLst>
  </p:cSld>
  <p:clrMapOvr>
    <a:masterClrMapping/>
  </p:clrMapOvr>
</p:sld>
</file>

<file path=ppt/theme/theme1.xml><?xml version="1.0" encoding="utf-8"?>
<a:theme xmlns:a="http://schemas.openxmlformats.org/drawingml/2006/main" name="1_Sampl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Russell_4e_ch03</Template>
  <TotalTime>6613</TotalTime>
  <Words>2330</Words>
  <Application>Microsoft Office PowerPoint</Application>
  <PresentationFormat>On-screen Show (4:3)</PresentationFormat>
  <Paragraphs>644</Paragraphs>
  <Slides>22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Courier New</vt:lpstr>
      <vt:lpstr>Wingdings</vt:lpstr>
      <vt:lpstr>1_Sample</vt:lpstr>
      <vt:lpstr>Identity, Access Control &amp; Zero Trust Security </vt:lpstr>
      <vt:lpstr>Learning Objectives</vt:lpstr>
      <vt:lpstr>PROPOSED SESSION FLOW</vt:lpstr>
      <vt:lpstr>Identity &amp; Access Security</vt:lpstr>
      <vt:lpstr>Why Identity Became the New Perimeter?</vt:lpstr>
      <vt:lpstr>Access Control Fundamentals</vt:lpstr>
      <vt:lpstr>Access Control Models</vt:lpstr>
      <vt:lpstr>Multi-Factor Authentication (MFA) – Solution or New Problem?</vt:lpstr>
      <vt:lpstr>Comfort Break (12:10 - 12:20)</vt:lpstr>
      <vt:lpstr>Firewalls</vt:lpstr>
      <vt:lpstr>Virtual Private Networks (VPNs)</vt:lpstr>
      <vt:lpstr>Zero Trust Security</vt:lpstr>
      <vt:lpstr>Modern Access Threats</vt:lpstr>
      <vt:lpstr>Lunch Break (1-2)</vt:lpstr>
      <vt:lpstr>Assignment Linkage</vt:lpstr>
      <vt:lpstr>Interactive Case Study “The Compromised Employee Account”</vt:lpstr>
      <vt:lpstr>Group Workshop Activity</vt:lpstr>
      <vt:lpstr>Comfort Break (3:15 – 3:25)</vt:lpstr>
      <vt:lpstr>Debate</vt:lpstr>
      <vt:lpstr>Future of Access Security</vt:lpstr>
      <vt:lpstr>Reflection</vt:lpstr>
      <vt:lpstr>Reference Links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 Introduction to Information Security</dc:title>
  <dc:creator>Whitman</dc:creator>
  <cp:lastModifiedBy>Carlene Campbell</cp:lastModifiedBy>
  <cp:revision>345</cp:revision>
  <dcterms:created xsi:type="dcterms:W3CDTF">2008-12-13T17:52:47Z</dcterms:created>
  <dcterms:modified xsi:type="dcterms:W3CDTF">2026-05-28T23:50:33Z</dcterms:modified>
</cp:coreProperties>
</file>