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ink/ink1.xml" ContentType="application/inkml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79" r:id="rId2"/>
    <p:sldId id="280" r:id="rId3"/>
    <p:sldId id="282" r:id="rId4"/>
    <p:sldId id="256" r:id="rId5"/>
    <p:sldId id="277" r:id="rId6"/>
    <p:sldId id="257" r:id="rId7"/>
    <p:sldId id="281" r:id="rId8"/>
    <p:sldId id="261" r:id="rId9"/>
    <p:sldId id="268" r:id="rId10"/>
    <p:sldId id="272" r:id="rId11"/>
    <p:sldId id="269" r:id="rId12"/>
    <p:sldId id="270" r:id="rId13"/>
    <p:sldId id="271" r:id="rId14"/>
    <p:sldId id="262" r:id="rId15"/>
    <p:sldId id="273" r:id="rId16"/>
    <p:sldId id="276" r:id="rId17"/>
    <p:sldId id="263" r:id="rId18"/>
    <p:sldId id="274" r:id="rId19"/>
    <p:sldId id="264" r:id="rId20"/>
    <p:sldId id="278" r:id="rId21"/>
    <p:sldId id="265" r:id="rId22"/>
    <p:sldId id="283" r:id="rId23"/>
    <p:sldId id="267" r:id="rId24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umen Pavlov (1902012)" initials="RP(" lastIdx="1" clrIdx="0">
    <p:extLst>
      <p:ext uri="{19B8F6BF-5375-455C-9EA6-DF929625EA0E}">
        <p15:presenceInfo xmlns:p15="http://schemas.microsoft.com/office/powerpoint/2012/main" userId="S-1-5-21-809251214-2178901256-4152538893-5371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20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02-12T09:55:12.730" idx="1">
    <p:pos x="10" y="10"/>
    <p:text/>
    <p:extLst>
      <p:ext uri="{C676402C-5697-4E1C-873F-D02D1690AC5C}">
        <p15:threadingInfo xmlns:p15="http://schemas.microsoft.com/office/powerpoint/2012/main" timeZoneBias="0"/>
      </p:ext>
    </p:extLst>
  </p:cm>
</p:cmLst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10000" max="10000" units="dev"/>
          <inkml:channel name="Y" type="integer" min="-10000" max="10000" units="dev"/>
          <inkml:channel name="F" type="integer" max="255" units="dev"/>
          <inkml:channel name="T" type="integer" units="dev"/>
        </inkml:traceFormat>
        <inkml:channelProperties>
          <inkml:channelProperty channel="X" name="resolution" value="1" units="1/dev"/>
          <inkml:channelProperty channel="Y" name="resolution" value="1" units="1/dev"/>
          <inkml:channelProperty channel="F" name="resolution" value="1" units="1/dev"/>
          <inkml:channelProperty channel="T" name="resolution" value="0" units="1/dev"/>
        </inkml:channelProperties>
      </inkml:inkSource>
      <inkml:timestamp xml:id="ts0" timeString="2019-02-09T00:17:33.838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antiAliased" value="0"/>
    </inkml:brush>
  </inkml:definitions>
  <inkml:trace contextRef="#ctx0" brushRef="#br0">6932 3916 127 0</inkml:trace>
</inkml:ink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88825" cy="6872226"/>
            <a:chOff x="0" y="0"/>
            <a:chExt cx="12188825" cy="6872226"/>
          </a:xfrm>
        </p:grpSpPr>
        <p:pic>
          <p:nvPicPr>
            <p:cNvPr id="9" name="Picture 8" descr="HD-PanelTitle-V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47673"/>
            <a:stretch/>
          </p:blipFill>
          <p:spPr>
            <a:xfrm rot="5400000">
              <a:off x="5245268" y="530352"/>
              <a:ext cx="1673352" cy="612648"/>
            </a:xfrm>
            <a:prstGeom prst="rect">
              <a:avLst/>
            </a:prstGeom>
          </p:spPr>
        </p:pic>
        <p:pic>
          <p:nvPicPr>
            <p:cNvPr id="18" name="Picture 17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8819"/>
            <a:stretch/>
          </p:blipFill>
          <p:spPr>
            <a:xfrm rot="5400000">
              <a:off x="5263556" y="5747514"/>
              <a:ext cx="1636776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it-IT" dirty="0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dirty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F64A8E5F-40E5-4553-9F3C-699F1A5B8145}" type="datetimeFigureOut">
              <a:rPr lang="de-DE" smtClean="0"/>
              <a:t>05.03.2019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66CD45B7-DFE2-4393-8D37-380FC36BF3AA}" type="slidenum">
              <a:rPr lang="de-DE" smtClean="0"/>
              <a:t>‹#›</a:t>
            </a:fld>
            <a:endParaRPr lang="de-DE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67792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dirty="0"/>
              <a:t>Fare clic per modificare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A8E5F-40E5-4553-9F3C-699F1A5B8145}" type="datetimeFigureOut">
              <a:rPr lang="de-DE" smtClean="0"/>
              <a:t>05.03.2019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45B7-DFE2-4393-8D37-380FC36BF3AA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50336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it-IT" dirty="0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dirty="0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A8E5F-40E5-4553-9F3C-699F1A5B8145}" type="datetimeFigureOut">
              <a:rPr lang="de-DE" smtClean="0"/>
              <a:t>05.03.2019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45B7-DFE2-4393-8D37-380FC36BF3AA}" type="slidenum">
              <a:rPr lang="de-DE" smtClean="0"/>
              <a:t>‹#›</a:t>
            </a:fld>
            <a:endParaRPr lang="de-DE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2167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it-IT" dirty="0"/>
              <a:t>Fare clic per modificare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it-IT" dirty="0"/>
              <a:t>Fare clic per modificare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A8E5F-40E5-4553-9F3C-699F1A5B8145}" type="datetimeFigureOut">
              <a:rPr lang="de-DE" smtClean="0"/>
              <a:t>05.03.2019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45B7-DFE2-4393-8D37-380FC36BF3AA}" type="slidenum">
              <a:rPr lang="de-DE" smtClean="0"/>
              <a:t>‹#›</a:t>
            </a:fld>
            <a:endParaRPr lang="de-DE"/>
          </a:p>
        </p:txBody>
      </p:sp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9158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dirty="0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dirty="0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it-IT" dirty="0"/>
              <a:t>Fare clic per modificare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dirty="0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it-IT" dirty="0"/>
              <a:t>Fare clic per modificare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A8E5F-40E5-4553-9F3C-699F1A5B8145}" type="datetimeFigureOut">
              <a:rPr lang="de-DE" smtClean="0"/>
              <a:t>05.03.2019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45B7-DFE2-4393-8D37-380FC36BF3AA}" type="slidenum">
              <a:rPr lang="de-DE" smtClean="0"/>
              <a:t>‹#›</a:t>
            </a:fld>
            <a:endParaRPr lang="de-DE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14929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A8E5F-40E5-4553-9F3C-699F1A5B8145}" type="datetimeFigureOut">
              <a:rPr lang="de-DE" smtClean="0"/>
              <a:t>05.03.2019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45B7-DFE2-4393-8D37-380FC36BF3AA}" type="slidenum">
              <a:rPr lang="de-DE" smtClean="0"/>
              <a:t>‹#›</a:t>
            </a:fld>
            <a:endParaRPr lang="de-DE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37291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A8E5F-40E5-4553-9F3C-699F1A5B8145}" type="datetimeFigureOut">
              <a:rPr lang="de-DE" smtClean="0"/>
              <a:t>05.03.2019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45B7-DFE2-4393-8D37-380FC36BF3AA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010296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it-IT" dirty="0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it-IT" dirty="0"/>
              <a:t>Fare clic per modificare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dirty="0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A8E5F-40E5-4553-9F3C-699F1A5B8145}" type="datetimeFigureOut">
              <a:rPr lang="de-DE" smtClean="0"/>
              <a:t>05.03.2019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45B7-DFE2-4393-8D37-380FC36BF3AA}" type="slidenum">
              <a:rPr lang="de-DE" smtClean="0"/>
              <a:t>‹#›</a:t>
            </a:fld>
            <a:endParaRPr lang="de-DE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46358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it-IT" dirty="0"/>
              <a:t>Fare clic per modificare lo stile del titolo dello schema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dirty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dirty="0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A8E5F-40E5-4553-9F3C-699F1A5B8145}" type="datetimeFigureOut">
              <a:rPr lang="de-DE" smtClean="0"/>
              <a:t>05.03.2019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45B7-DFE2-4393-8D37-380FC36BF3AA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82504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it-IT" dirty="0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dirty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dirty="0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A8E5F-40E5-4553-9F3C-699F1A5B8145}" type="datetimeFigureOut">
              <a:rPr lang="de-DE" smtClean="0"/>
              <a:t>05.03.2019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45B7-DFE2-4393-8D37-380FC36BF3AA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932663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it-IT" dirty="0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dirty="0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A8E5F-40E5-4553-9F3C-699F1A5B8145}" type="datetimeFigureOut">
              <a:rPr lang="de-DE" smtClean="0"/>
              <a:t>05.03.2019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45B7-DFE2-4393-8D37-380FC36BF3AA}" type="slidenum">
              <a:rPr lang="de-DE" smtClean="0"/>
              <a:t>‹#›</a:t>
            </a:fld>
            <a:endParaRPr lang="de-DE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45995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it-IT" dirty="0"/>
              <a:t>Fare clic per modificare lo stile del titolo dello schema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dirty="0"/>
              <a:t>Fare clic per modificare gli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dirty="0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A8E5F-40E5-4553-9F3C-699F1A5B8145}" type="datetimeFigureOut">
              <a:rPr lang="de-DE" smtClean="0"/>
              <a:t>05.03.2019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45B7-DFE2-4393-8D37-380FC36BF3AA}" type="slidenum">
              <a:rPr lang="de-DE" smtClean="0"/>
              <a:t>‹#›</a:t>
            </a:fld>
            <a:endParaRPr lang="de-DE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18531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it-IT" dirty="0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dirty="0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A8E5F-40E5-4553-9F3C-699F1A5B8145}" type="datetimeFigureOut">
              <a:rPr lang="de-DE" smtClean="0"/>
              <a:t>05.03.2019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45B7-DFE2-4393-8D37-380FC36BF3AA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100152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it-IT" dirty="0"/>
              <a:t>Fare clic per modificare lo stile del titolo dello schema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dirty="0"/>
              <a:t>Fare clic per modificare gli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dirty="0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A8E5F-40E5-4553-9F3C-699F1A5B8145}" type="datetimeFigureOut">
              <a:rPr lang="de-DE" smtClean="0"/>
              <a:t>05.03.2019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45B7-DFE2-4393-8D37-380FC36BF3AA}" type="slidenum">
              <a:rPr lang="de-DE" smtClean="0"/>
              <a:t>‹#›</a:t>
            </a:fld>
            <a:endParaRPr lang="de-DE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156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it-IT" dirty="0"/>
              <a:t>Fare clic per modificare lo stile del titolo dello schema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dirty="0"/>
              <a:t>Fare clic per modificare gli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dirty="0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A8E5F-40E5-4553-9F3C-699F1A5B8145}" type="datetimeFigureOut">
              <a:rPr lang="de-DE" smtClean="0"/>
              <a:t>05.03.2019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45B7-DFE2-4393-8D37-380FC36BF3AA}" type="slidenum">
              <a:rPr lang="de-DE" smtClean="0"/>
              <a:t>‹#›</a:t>
            </a:fld>
            <a:endParaRPr lang="de-DE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53973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it-IT" dirty="0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 dirty="0"/>
              <a:t>Fare clic per modificare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A8E5F-40E5-4553-9F3C-699F1A5B8145}" type="datetimeFigureOut">
              <a:rPr lang="de-DE" smtClean="0"/>
              <a:t>05.03.2019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45B7-DFE2-4393-8D37-380FC36BF3AA}" type="slidenum">
              <a:rPr lang="de-DE" smtClean="0"/>
              <a:t>‹#›</a:t>
            </a:fld>
            <a:endParaRPr lang="de-DE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51440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it-IT" dirty="0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it-IT" dirty="0"/>
              <a:t>Fare clic per modificare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A8E5F-40E5-4553-9F3C-699F1A5B8145}" type="datetimeFigureOut">
              <a:rPr lang="de-DE" smtClean="0"/>
              <a:t>05.03.2019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45B7-DFE2-4393-8D37-380FC36BF3AA}" type="slidenum">
              <a:rPr lang="de-DE" smtClean="0"/>
              <a:t>‹#›</a:t>
            </a:fld>
            <a:endParaRPr lang="de-DE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0168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88825" cy="6856215"/>
            <a:chOff x="0" y="0"/>
            <a:chExt cx="12188825" cy="6856215"/>
          </a:xfrm>
        </p:grpSpPr>
        <p:pic>
          <p:nvPicPr>
            <p:cNvPr id="8" name="Picture 7" descr="HD-PanelContent-V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1" y="76265"/>
              <a:ext cx="758952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0" y="6173526"/>
              <a:ext cx="758952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dirty="0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it-IT" dirty="0"/>
              <a:t>Fare clic per modificare gli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64A8E5F-40E5-4553-9F3C-699F1A5B8145}" type="datetimeFigureOut">
              <a:rPr lang="de-DE" smtClean="0"/>
              <a:t>05.03.2019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6CD45B7-DFE2-4393-8D37-380FC36BF3AA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23388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  <p:sldLayoutId id="214748374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3.png"/><Relationship Id="rId7" Type="http://schemas.openxmlformats.org/officeDocument/2006/relationships/image" Target="../media/image3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4">
            <a:extLst>
              <a:ext uri="{FF2B5EF4-FFF2-40B4-BE49-F238E27FC236}">
                <a16:creationId xmlns:a16="http://schemas.microsoft.com/office/drawing/2014/main" id="{3E5111EE-F1A5-43DA-A202-5D6F2FECDE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7252" y="-1"/>
            <a:ext cx="12329251" cy="6849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721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B2C6489-6D20-4FAB-9D54-5ACA79DC90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8251" y="2078182"/>
            <a:ext cx="3355559" cy="3921755"/>
          </a:xfrm>
        </p:spPr>
        <p:txBody>
          <a:bodyPr>
            <a:normAutofit/>
          </a:bodyPr>
          <a:lstStyle/>
          <a:p>
            <a:r>
              <a:rPr lang="it-IT" dirty="0"/>
              <a:t>Business skills for I</a:t>
            </a:r>
            <a:r>
              <a:rPr lang="it-IT" dirty="0" smtClean="0"/>
              <a:t>nternational Hotel </a:t>
            </a:r>
            <a:r>
              <a:rPr lang="it-IT" dirty="0"/>
              <a:t>I</a:t>
            </a:r>
            <a:r>
              <a:rPr lang="it-IT" dirty="0" smtClean="0"/>
              <a:t>ndustry</a:t>
            </a:r>
            <a:endParaRPr lang="it-IT" dirty="0"/>
          </a:p>
        </p:txBody>
      </p:sp>
      <p:pic>
        <p:nvPicPr>
          <p:cNvPr id="5" name="Immagine 6" descr="Immagine che contiene persona, pavimento, tuta, sedendo&#10;&#10;Descrizione generata con affidabilità molto elevata">
            <a:extLst>
              <a:ext uri="{FF2B5EF4-FFF2-40B4-BE49-F238E27FC236}">
                <a16:creationId xmlns:a16="http://schemas.microsoft.com/office/drawing/2014/main" id="{A700CC58-D0CA-4F43-A052-8BB9B35B55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3316" y="598516"/>
            <a:ext cx="6783186" cy="566927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395855" y="5630605"/>
            <a:ext cx="29667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(Anon, 2019)</a:t>
            </a:r>
          </a:p>
        </p:txBody>
      </p:sp>
    </p:spTree>
    <p:extLst>
      <p:ext uri="{BB962C8B-B14F-4D97-AF65-F5344CB8AC3E}">
        <p14:creationId xmlns:p14="http://schemas.microsoft.com/office/powerpoint/2010/main" val="2746140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Every moment we communicate :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7236" y="2676698"/>
            <a:ext cx="9218815" cy="3208713"/>
          </a:xfrm>
        </p:spPr>
      </p:pic>
      <p:sp>
        <p:nvSpPr>
          <p:cNvPr id="3" name="Rectangle 2"/>
          <p:cNvSpPr/>
          <p:nvPr/>
        </p:nvSpPr>
        <p:spPr>
          <a:xfrm>
            <a:off x="9225296" y="5906778"/>
            <a:ext cx="13724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(Anon, 2019)</a:t>
            </a:r>
          </a:p>
        </p:txBody>
      </p:sp>
    </p:spTree>
    <p:extLst>
      <p:ext uri="{BB962C8B-B14F-4D97-AF65-F5344CB8AC3E}">
        <p14:creationId xmlns:p14="http://schemas.microsoft.com/office/powerpoint/2010/main" val="799491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4">
            <a:extLst>
              <a:ext uri="{FF2B5EF4-FFF2-40B4-BE49-F238E27FC236}">
                <a16:creationId xmlns:a16="http://schemas.microsoft.com/office/drawing/2014/main" id="{694E5E3A-6BA9-42CF-BBB5-B4DFDD16FD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477" y="2152242"/>
            <a:ext cx="4814653" cy="2499915"/>
          </a:xfrm>
          <a:prstGeom prst="rect">
            <a:avLst/>
          </a:prstGeom>
        </p:spPr>
      </p:pic>
      <p:pic>
        <p:nvPicPr>
          <p:cNvPr id="6" name="Immagine 6" descr="Immagine che contiene persona, pavimento, tuta, sedendo&#10;&#10;Descrizione generata con affidabilità molto elevata">
            <a:extLst>
              <a:ext uri="{FF2B5EF4-FFF2-40B4-BE49-F238E27FC236}">
                <a16:creationId xmlns:a16="http://schemas.microsoft.com/office/drawing/2014/main" id="{A700CC58-D0CA-4F43-A052-8BB9B35B55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6863" y="2222263"/>
            <a:ext cx="4814655" cy="240732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219456" y="4948443"/>
            <a:ext cx="13724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(Anon, 2019)</a:t>
            </a:r>
          </a:p>
        </p:txBody>
      </p:sp>
    </p:spTree>
    <p:extLst>
      <p:ext uri="{BB962C8B-B14F-4D97-AF65-F5344CB8AC3E}">
        <p14:creationId xmlns:p14="http://schemas.microsoft.com/office/powerpoint/2010/main" val="3962583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989215"/>
            <a:ext cx="9601196" cy="4886653"/>
          </a:xfrm>
        </p:spPr>
        <p:txBody>
          <a:bodyPr>
            <a:normAutofit fontScale="62500" lnSpcReduction="20000"/>
          </a:bodyPr>
          <a:lstStyle/>
          <a:p>
            <a:pPr marL="457200" lvl="1" indent="0" algn="ctr">
              <a:buNone/>
            </a:pPr>
            <a:endParaRPr lang="en-GB" sz="9200" dirty="0"/>
          </a:p>
          <a:p>
            <a:pPr marL="457200" lvl="1" indent="0" algn="ctr">
              <a:buNone/>
            </a:pPr>
            <a:endParaRPr lang="en-GB" sz="9200" dirty="0"/>
          </a:p>
          <a:p>
            <a:pPr marL="457200" lvl="1" indent="0" algn="ctr">
              <a:buNone/>
            </a:pPr>
            <a:r>
              <a:rPr lang="en-GB" sz="9200" dirty="0"/>
              <a:t>? ?</a:t>
            </a:r>
          </a:p>
          <a:p>
            <a:pPr marL="457200" lvl="1" indent="0" algn="ctr">
              <a:buNone/>
            </a:pPr>
            <a:r>
              <a:rPr lang="en-GB" sz="9200" dirty="0"/>
              <a:t>? ?</a:t>
            </a:r>
          </a:p>
          <a:p>
            <a:pPr marL="457200" lvl="1" indent="0" algn="ctr">
              <a:buNone/>
            </a:pPr>
            <a:r>
              <a:rPr lang="en-GB" sz="9200" dirty="0"/>
              <a:t> </a:t>
            </a:r>
          </a:p>
          <a:p>
            <a:pPr marL="457200" lvl="1" indent="0" algn="ctr">
              <a:buNone/>
            </a:pPr>
            <a:endParaRPr lang="en-GB" sz="92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Input penna 1">
                <a:extLst>
                  <a:ext uri="{FF2B5EF4-FFF2-40B4-BE49-F238E27FC236}">
                    <a16:creationId xmlns:a16="http://schemas.microsoft.com/office/drawing/2014/main" id="{317590EC-840D-44BF-A9CC-0FC766497853}"/>
                  </a:ext>
                </a:extLst>
              </p14:cNvPr>
              <p14:cNvContentPartPr/>
              <p14:nvPr/>
            </p14:nvContentPartPr>
            <p14:xfrm>
              <a:off x="2495520" y="1409760"/>
              <a:ext cx="360" cy="360"/>
            </p14:xfrm>
          </p:contentPart>
        </mc:Choice>
        <mc:Fallback xmlns="">
          <p:pic>
            <p:nvPicPr>
              <p:cNvPr id="2" name="Input penna 1">
                <a:extLst>
                  <a:ext uri="{FF2B5EF4-FFF2-40B4-BE49-F238E27FC236}">
                    <a16:creationId xmlns:a16="http://schemas.microsoft.com/office/drawing/2014/main" id="{317590EC-840D-44BF-A9CC-0FC766497853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486160" y="1400400"/>
                <a:ext cx="19080" cy="19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955660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3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287F8A6-0FB7-4A60-8C02-E29E38D3F6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399" y="1314665"/>
            <a:ext cx="6241816" cy="1371600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5400" b="1" u="sng" kern="1200" dirty="0">
                <a:latin typeface="+mj-lt"/>
                <a:ea typeface="+mj-ea"/>
                <a:cs typeface="+mj-cs"/>
              </a:rPr>
              <a:t>What is interview?</a:t>
            </a:r>
            <a:endParaRPr lang="it-IT" dirty="0"/>
          </a:p>
        </p:txBody>
      </p:sp>
      <p:pic>
        <p:nvPicPr>
          <p:cNvPr id="3" name="Immagine 3" descr="Immagine che contiene persona, tavolo, interni, parete&#10;&#10;Descrizione generata con affidabilità molto elevata">
            <a:extLst>
              <a:ext uri="{FF2B5EF4-FFF2-40B4-BE49-F238E27FC236}">
                <a16:creationId xmlns:a16="http://schemas.microsoft.com/office/drawing/2014/main" id="{443EC7DA-2D68-41E3-8895-FBDFFFA9036E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l="32018" r="32018"/>
          <a:stretch>
            <a:fillRect/>
          </a:stretch>
        </p:blipFill>
        <p:spPr>
          <a:xfrm>
            <a:off x="7335672" y="1041400"/>
            <a:ext cx="3822507" cy="4775200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5542698" cy="1828800"/>
          </a:xfrm>
        </p:spPr>
        <p:txBody>
          <a:bodyPr/>
          <a:lstStyle/>
          <a:p>
            <a:r>
              <a:rPr lang="en-GB" dirty="0"/>
              <a:t>Interview is between one to one interaction. </a:t>
            </a:r>
          </a:p>
          <a:p>
            <a:r>
              <a:rPr lang="en-GB" dirty="0"/>
              <a:t>Individual question are about the company and of skills required for the job.</a:t>
            </a:r>
          </a:p>
        </p:txBody>
      </p:sp>
      <p:sp>
        <p:nvSpPr>
          <p:cNvPr id="5" name="Rectangle 4"/>
          <p:cNvSpPr/>
          <p:nvPr/>
        </p:nvSpPr>
        <p:spPr>
          <a:xfrm>
            <a:off x="9785687" y="5871632"/>
            <a:ext cx="13724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(Anon, 2019)</a:t>
            </a:r>
          </a:p>
        </p:txBody>
      </p:sp>
    </p:spTree>
    <p:extLst>
      <p:ext uri="{BB962C8B-B14F-4D97-AF65-F5344CB8AC3E}">
        <p14:creationId xmlns:p14="http://schemas.microsoft.com/office/powerpoint/2010/main" val="2269480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48210AC-137D-4BDD-BB3A-1F2D5A3B4C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4099558" cy="1303867"/>
          </a:xfrm>
        </p:spPr>
        <p:txBody>
          <a:bodyPr/>
          <a:lstStyle/>
          <a:p>
            <a:r>
              <a:rPr lang="it-IT" dirty="0"/>
              <a:t> </a:t>
            </a:r>
            <a:r>
              <a:rPr lang="it-IT" dirty="0" err="1"/>
              <a:t>Questions</a:t>
            </a:r>
            <a:r>
              <a:rPr lang="it-IT" dirty="0"/>
              <a:t>: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945C8B2-9A73-4E0A-B1F7-42B6C1B1EB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2" y="2556932"/>
            <a:ext cx="5454534" cy="3318936"/>
          </a:xfrm>
        </p:spPr>
        <p:txBody>
          <a:bodyPr>
            <a:normAutofit fontScale="92500"/>
          </a:bodyPr>
          <a:lstStyle/>
          <a:p>
            <a:r>
              <a:rPr lang="it-IT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What</a:t>
            </a:r>
            <a:r>
              <a:rPr lang="it-IT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can </a:t>
            </a:r>
            <a:r>
              <a:rPr lang="it-IT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you</a:t>
            </a:r>
            <a:r>
              <a:rPr lang="it-IT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it-IT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tell</a:t>
            </a:r>
            <a:r>
              <a:rPr lang="it-IT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me </a:t>
            </a:r>
            <a:r>
              <a:rPr lang="it-IT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about</a:t>
            </a:r>
            <a:r>
              <a:rPr lang="it-IT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it-IT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yourself</a:t>
            </a:r>
            <a:r>
              <a:rPr lang="it-IT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? ...</a:t>
            </a:r>
          </a:p>
          <a:p>
            <a:r>
              <a:rPr lang="it-IT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Can </a:t>
            </a:r>
            <a:r>
              <a:rPr lang="it-IT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you</a:t>
            </a:r>
            <a:r>
              <a:rPr lang="it-IT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list </a:t>
            </a:r>
            <a:r>
              <a:rPr lang="it-IT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your</a:t>
            </a:r>
            <a:r>
              <a:rPr lang="it-IT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it-IT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strengths</a:t>
            </a:r>
            <a:r>
              <a:rPr lang="it-IT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? ...</a:t>
            </a:r>
          </a:p>
          <a:p>
            <a:r>
              <a:rPr lang="it-IT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What</a:t>
            </a:r>
            <a:r>
              <a:rPr lang="it-IT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it-IT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weaknesses</a:t>
            </a:r>
            <a:r>
              <a:rPr lang="it-IT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do </a:t>
            </a:r>
            <a:r>
              <a:rPr lang="it-IT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you</a:t>
            </a:r>
            <a:r>
              <a:rPr lang="it-IT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it-IT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have</a:t>
            </a:r>
            <a:r>
              <a:rPr lang="it-IT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? ...</a:t>
            </a:r>
          </a:p>
          <a:p>
            <a:r>
              <a:rPr lang="it-IT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Why</a:t>
            </a:r>
            <a:r>
              <a:rPr lang="it-IT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it-IT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should</a:t>
            </a:r>
            <a:r>
              <a:rPr lang="it-IT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I </a:t>
            </a:r>
            <a:r>
              <a:rPr lang="it-IT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consider</a:t>
            </a:r>
            <a:r>
              <a:rPr lang="it-IT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it-IT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hiring</a:t>
            </a:r>
            <a:r>
              <a:rPr lang="it-IT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it-IT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you</a:t>
            </a:r>
            <a:r>
              <a:rPr lang="it-IT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? ...</a:t>
            </a:r>
          </a:p>
          <a:p>
            <a:r>
              <a:rPr lang="it-IT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Where</a:t>
            </a:r>
            <a:r>
              <a:rPr lang="it-IT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do </a:t>
            </a:r>
            <a:r>
              <a:rPr lang="it-IT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you</a:t>
            </a:r>
            <a:r>
              <a:rPr lang="it-IT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it-IT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see</a:t>
            </a:r>
            <a:r>
              <a:rPr lang="it-IT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it-IT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yourself</a:t>
            </a:r>
            <a:r>
              <a:rPr lang="it-IT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it-IT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five</a:t>
            </a:r>
            <a:r>
              <a:rPr lang="it-IT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it-IT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years</a:t>
            </a:r>
            <a:r>
              <a:rPr lang="it-IT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from </a:t>
            </a:r>
            <a:r>
              <a:rPr lang="it-IT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now</a:t>
            </a:r>
            <a:r>
              <a:rPr lang="it-IT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? ...</a:t>
            </a:r>
          </a:p>
          <a:p>
            <a:r>
              <a:rPr lang="it-IT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Why</a:t>
            </a:r>
            <a:r>
              <a:rPr lang="it-IT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do </a:t>
            </a:r>
            <a:r>
              <a:rPr lang="it-IT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you</a:t>
            </a:r>
            <a:r>
              <a:rPr lang="it-IT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it-IT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want</a:t>
            </a:r>
            <a:r>
              <a:rPr lang="it-IT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to work </a:t>
            </a:r>
            <a:r>
              <a:rPr lang="it-IT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here</a:t>
            </a:r>
            <a:endParaRPr lang="it-IT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it-IT" dirty="0"/>
          </a:p>
        </p:txBody>
      </p:sp>
      <p:pic>
        <p:nvPicPr>
          <p:cNvPr id="1026" name="Picture 2" descr="https://img.business.com/rc/816x500/aHR0cHM6Ly93d3cuYnVzaW5lc3NuZXdzZGFpbHkuY29tL2ltYWdlcy9pLzAwMC8wMTIvMTg2L29yaWdpbmFsL0ludGVydmlld1Bob3RvZ3JhcGhlZS5ldS5qcGc=?_ga=2.231026335.1266679071.1549964939-1618824887.15499649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7505" y="606830"/>
            <a:ext cx="4438997" cy="5677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0322576" y="6378233"/>
            <a:ext cx="13724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(Anon, 2019)</a:t>
            </a:r>
          </a:p>
        </p:txBody>
      </p:sp>
    </p:spTree>
    <p:extLst>
      <p:ext uri="{BB962C8B-B14F-4D97-AF65-F5344CB8AC3E}">
        <p14:creationId xmlns:p14="http://schemas.microsoft.com/office/powerpoint/2010/main" val="2171178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BDFCCA0-CE1C-4BC7-9FEA-7E624CAC5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2798" y="867113"/>
            <a:ext cx="4281574" cy="1303867"/>
          </a:xfrm>
        </p:spPr>
        <p:txBody>
          <a:bodyPr/>
          <a:lstStyle/>
          <a:p>
            <a:r>
              <a:rPr lang="it-IT" dirty="0"/>
              <a:t>Look</a:t>
            </a:r>
          </a:p>
        </p:txBody>
      </p:sp>
      <p:pic>
        <p:nvPicPr>
          <p:cNvPr id="5" name="Picture 5" descr="Immagine che contiene persona, abbigliamento, inpiedi, uomo&#10;&#10;Descrizione generata con affidabilità molto elevata">
            <a:extLst>
              <a:ext uri="{FF2B5EF4-FFF2-40B4-BE49-F238E27FC236}">
                <a16:creationId xmlns:a16="http://schemas.microsoft.com/office/drawing/2014/main" id="{4B2E52D0-9CF5-4DD6-9C49-043B2198FC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325" y="556588"/>
            <a:ext cx="4454105" cy="5787956"/>
          </a:xfrm>
          <a:prstGeom prst="rect">
            <a:avLst/>
          </a:prstGeom>
        </p:spPr>
      </p:pic>
      <p:pic>
        <p:nvPicPr>
          <p:cNvPr id="7" name="Picture 7" descr="Immagine che contiene uomo, persona, esterni, inpiedi&#10;&#10;Descrizione generata con affidabilità molto elevata">
            <a:extLst>
              <a:ext uri="{FF2B5EF4-FFF2-40B4-BE49-F238E27FC236}">
                <a16:creationId xmlns:a16="http://schemas.microsoft.com/office/drawing/2014/main" id="{651AF0AB-61A7-4DBA-A47B-C238160C4C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4692" y="559881"/>
            <a:ext cx="4022784" cy="578466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35938" y="5887781"/>
            <a:ext cx="13724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(Anon, 2019)</a:t>
            </a:r>
          </a:p>
        </p:txBody>
      </p:sp>
      <p:sp>
        <p:nvSpPr>
          <p:cNvPr id="4" name="Rectangle 3"/>
          <p:cNvSpPr/>
          <p:nvPr/>
        </p:nvSpPr>
        <p:spPr>
          <a:xfrm>
            <a:off x="7870321" y="5812967"/>
            <a:ext cx="13724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(Anon, 2019)</a:t>
            </a:r>
          </a:p>
        </p:txBody>
      </p:sp>
    </p:spTree>
    <p:extLst>
      <p:ext uri="{BB962C8B-B14F-4D97-AF65-F5344CB8AC3E}">
        <p14:creationId xmlns:p14="http://schemas.microsoft.com/office/powerpoint/2010/main" val="4199176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1CA371-D62C-4F92-A7A0-FFC3ADA9E6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3660056" cy="707147"/>
          </a:xfrm>
        </p:spPr>
        <p:txBody>
          <a:bodyPr anchor="b">
            <a:normAutofit/>
          </a:bodyPr>
          <a:lstStyle/>
          <a:p>
            <a:r>
              <a:rPr lang="en-US" sz="2800" dirty="0">
                <a:solidFill>
                  <a:srgbClr val="262626"/>
                </a:solidFill>
              </a:rPr>
              <a:t>MAN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DEE6F20-A801-4D5F-B086-71941CF297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685125"/>
            <a:ext cx="3660057" cy="3190741"/>
          </a:xfrm>
        </p:spPr>
        <p:txBody>
          <a:bodyPr>
            <a:normAutofit/>
          </a:bodyPr>
          <a:lstStyle/>
          <a:p>
            <a:pPr marL="342900" indent="-342900" algn="ctr">
              <a:buAutoNum type="arabicPeriod"/>
            </a:pPr>
            <a:r>
              <a:rPr lang="en-US" sz="1800" b="1" dirty="0">
                <a:solidFill>
                  <a:srgbClr val="262626"/>
                </a:solidFill>
                <a:latin typeface="Arial"/>
                <a:cs typeface="Arial"/>
              </a:rPr>
              <a:t>Charcoal  dark colors suit jacket</a:t>
            </a:r>
          </a:p>
          <a:p>
            <a:pPr marL="342900" indent="-342900" algn="ctr">
              <a:buAutoNum type="arabicPeriod"/>
            </a:pPr>
            <a:r>
              <a:rPr lang="en-US" sz="1800" b="1" dirty="0">
                <a:solidFill>
                  <a:srgbClr val="262626"/>
                </a:solidFill>
                <a:latin typeface="Arial"/>
                <a:cs typeface="Arial"/>
              </a:rPr>
              <a:t>Matching trousers</a:t>
            </a:r>
          </a:p>
          <a:p>
            <a:pPr marL="342900" indent="-342900" algn="ctr">
              <a:buAutoNum type="arabicPeriod"/>
            </a:pPr>
            <a:r>
              <a:rPr lang="en-US" sz="1800" b="1" dirty="0">
                <a:solidFill>
                  <a:srgbClr val="262626"/>
                </a:solidFill>
                <a:latin typeface="Arial"/>
                <a:cs typeface="Arial"/>
              </a:rPr>
              <a:t>Dress shirt </a:t>
            </a:r>
          </a:p>
          <a:p>
            <a:pPr marL="342900" indent="-342900" algn="ctr">
              <a:buAutoNum type="arabicPeriod"/>
            </a:pPr>
            <a:r>
              <a:rPr lang="en-US" sz="1800" b="1" dirty="0">
                <a:solidFill>
                  <a:srgbClr val="262626"/>
                </a:solidFill>
                <a:latin typeface="Arial"/>
                <a:cs typeface="Arial"/>
              </a:rPr>
              <a:t>Necktie</a:t>
            </a:r>
          </a:p>
          <a:p>
            <a:pPr marL="342900" indent="-342900" algn="ctr">
              <a:buAutoNum type="arabicPeriod"/>
            </a:pPr>
            <a:r>
              <a:rPr lang="en-US" sz="1800" b="1" dirty="0">
                <a:solidFill>
                  <a:srgbClr val="262626"/>
                </a:solidFill>
                <a:latin typeface="Arial"/>
                <a:cs typeface="Arial"/>
              </a:rPr>
              <a:t>Leather shoes</a:t>
            </a:r>
          </a:p>
          <a:p>
            <a:pPr marL="342900" indent="-342900" algn="ctr">
              <a:buAutoNum type="arabicPeriod"/>
            </a:pPr>
            <a:r>
              <a:rPr lang="en-US" sz="1800" b="1" dirty="0">
                <a:solidFill>
                  <a:srgbClr val="262626"/>
                </a:solidFill>
                <a:latin typeface="Arial"/>
                <a:cs typeface="Arial"/>
              </a:rPr>
              <a:t>Watch</a:t>
            </a:r>
          </a:p>
        </p:txBody>
      </p:sp>
      <p:pic>
        <p:nvPicPr>
          <p:cNvPr id="7" name="Picture 4">
            <a:extLst>
              <a:ext uri="{FF2B5EF4-FFF2-40B4-BE49-F238E27FC236}">
                <a16:creationId xmlns:a16="http://schemas.microsoft.com/office/drawing/2014/main" id="{37D78AC4-7071-472D-B603-FE6615A0F5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5458" y="723207"/>
            <a:ext cx="6284422" cy="5577839"/>
          </a:xfrm>
          <a:prstGeom prst="rect">
            <a:avLst/>
          </a:prstGeom>
          <a:ln w="57150" cmpd="thickThin">
            <a:solidFill>
              <a:srgbClr val="7F7F7F"/>
            </a:solidFill>
            <a:miter lim="800000"/>
          </a:ln>
        </p:spPr>
      </p:pic>
      <p:sp>
        <p:nvSpPr>
          <p:cNvPr id="3" name="Rectangle 2"/>
          <p:cNvSpPr/>
          <p:nvPr/>
        </p:nvSpPr>
        <p:spPr>
          <a:xfrm>
            <a:off x="7753943" y="5931714"/>
            <a:ext cx="13724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(Anon, 2019)</a:t>
            </a:r>
          </a:p>
        </p:txBody>
      </p:sp>
    </p:spTree>
    <p:extLst>
      <p:ext uri="{BB962C8B-B14F-4D97-AF65-F5344CB8AC3E}">
        <p14:creationId xmlns:p14="http://schemas.microsoft.com/office/powerpoint/2010/main" val="2748537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8" descr="Immagine che contiene tuta, persona, uomo, abbigliamento&#10;&#10;Descrizione generata con affidabilità molto elevata">
            <a:extLst>
              <a:ext uri="{FF2B5EF4-FFF2-40B4-BE49-F238E27FC236}">
                <a16:creationId xmlns:a16="http://schemas.microsoft.com/office/drawing/2014/main" id="{9C74D878-4BCB-49C2-8D8A-17D948ADD3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750" y="-5063"/>
            <a:ext cx="12203500" cy="686812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-84958" y="6419796"/>
            <a:ext cx="13724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(Anon, 2019)</a:t>
            </a:r>
          </a:p>
        </p:txBody>
      </p:sp>
    </p:spTree>
    <p:extLst>
      <p:ext uri="{BB962C8B-B14F-4D97-AF65-F5344CB8AC3E}">
        <p14:creationId xmlns:p14="http://schemas.microsoft.com/office/powerpoint/2010/main" val="1603559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3">
            <a:extLst>
              <a:ext uri="{FF2B5EF4-FFF2-40B4-BE49-F238E27FC236}">
                <a16:creationId xmlns:a16="http://schemas.microsoft.com/office/drawing/2014/main" id="{C11FE44B-46D1-485F-88E0-F790CE427F7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 useBgFill="1">
          <p:nvSpPr>
            <p:cNvPr id="15" name="Rectangle 14">
              <a:extLst>
                <a:ext uri="{FF2B5EF4-FFF2-40B4-BE49-F238E27FC236}">
                  <a16:creationId xmlns:a16="http://schemas.microsoft.com/office/drawing/2014/main" id="{57D4B92A-5EF4-4B95-8004-943EE06280C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1" name="Group 15">
              <a:extLst>
                <a:ext uri="{FF2B5EF4-FFF2-40B4-BE49-F238E27FC236}">
                  <a16:creationId xmlns:a16="http://schemas.microsoft.com/office/drawing/2014/main" id="{9C93532B-75B6-4775-9B2B-2064D717726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0" y="0"/>
              <a:ext cx="12188825" cy="6856215"/>
              <a:chOff x="0" y="0"/>
              <a:chExt cx="12188825" cy="6856215"/>
            </a:xfrm>
          </p:grpSpPr>
          <p:pic>
            <p:nvPicPr>
              <p:cNvPr id="17" name="Picture 16">
                <a:extLst>
                  <a:ext uri="{FF2B5EF4-FFF2-40B4-BE49-F238E27FC236}">
                    <a16:creationId xmlns:a16="http://schemas.microsoft.com/office/drawing/2014/main" id="{CA6CE258-75E4-4B8E-9C2C-620A11F97FBE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12188825" cy="6856214"/>
              </a:xfrm>
              <a:prstGeom prst="rect">
                <a:avLst/>
              </a:prstGeom>
            </p:spPr>
          </p:pic>
          <p:sp>
            <p:nvSpPr>
              <p:cNvPr id="23" name="Rectangle 17">
                <a:extLst>
                  <a:ext uri="{FF2B5EF4-FFF2-40B4-BE49-F238E27FC236}">
                    <a16:creationId xmlns:a16="http://schemas.microsoft.com/office/drawing/2014/main" id="{38AEEA47-89DA-4860-87E2-DC953998E6E1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012" y="609600"/>
                <a:ext cx="10972800" cy="5638800"/>
              </a:xfrm>
              <a:prstGeom prst="rect">
                <a:avLst/>
              </a:prstGeom>
              <a:noFill/>
              <a:ln w="15875" cap="flat">
                <a:miter lim="800000"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pic>
            <p:nvPicPr>
              <p:cNvPr id="19" name="Picture 18">
                <a:extLst>
                  <a:ext uri="{FF2B5EF4-FFF2-40B4-BE49-F238E27FC236}">
                    <a16:creationId xmlns:a16="http://schemas.microsoft.com/office/drawing/2014/main" id="{5DDD0F81-BADD-46AE-BDB8-65D419C01DDC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93"/>
              <a:stretch/>
            </p:blipFill>
            <p:spPr>
              <a:xfrm rot="5400000">
                <a:off x="5706471" y="76265"/>
                <a:ext cx="758952" cy="606425"/>
              </a:xfrm>
              <a:prstGeom prst="rect">
                <a:avLst/>
              </a:prstGeom>
            </p:spPr>
          </p:pic>
          <p:pic>
            <p:nvPicPr>
              <p:cNvPr id="20" name="Picture 19">
                <a:extLst>
                  <a:ext uri="{FF2B5EF4-FFF2-40B4-BE49-F238E27FC236}">
                    <a16:creationId xmlns:a16="http://schemas.microsoft.com/office/drawing/2014/main" id="{08A4150D-E0D7-4796-8DF9-4BB3BA13E388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93"/>
              <a:stretch/>
            </p:blipFill>
            <p:spPr>
              <a:xfrm rot="5400000">
                <a:off x="5706470" y="6173526"/>
                <a:ext cx="758952" cy="606425"/>
              </a:xfrm>
              <a:prstGeom prst="rect">
                <a:avLst/>
              </a:prstGeom>
            </p:spPr>
          </p:pic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12C4C10-811A-4CB0-BF31-7842A51C6C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9138" y="2649906"/>
            <a:ext cx="3660056" cy="1325373"/>
          </a:xfrm>
        </p:spPr>
        <p:txBody>
          <a:bodyPr anchor="b">
            <a:normAutofit/>
          </a:bodyPr>
          <a:lstStyle/>
          <a:p>
            <a:r>
              <a:rPr lang="en-US" sz="2400" b="1" dirty="0"/>
              <a:t>WOMEN</a:t>
            </a:r>
          </a:p>
        </p:txBody>
      </p:sp>
      <p:cxnSp>
        <p:nvCxnSpPr>
          <p:cNvPr id="24" name="Straight Connector 21">
            <a:extLst>
              <a:ext uri="{FF2B5EF4-FFF2-40B4-BE49-F238E27FC236}">
                <a16:creationId xmlns:a16="http://schemas.microsoft.com/office/drawing/2014/main" id="{4272FA93-03B0-4857-8946-E04C5E7E266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95401" y="2400639"/>
            <a:ext cx="366005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Immagine 4">
            <a:extLst>
              <a:ext uri="{FF2B5EF4-FFF2-40B4-BE49-F238E27FC236}">
                <a16:creationId xmlns:a16="http://schemas.microsoft.com/office/drawing/2014/main" id="{FF02889B-BD2C-4E48-93AC-DB463D219C2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-2" b="40722"/>
          <a:stretch/>
        </p:blipFill>
        <p:spPr>
          <a:xfrm>
            <a:off x="5418668" y="982131"/>
            <a:ext cx="5469466" cy="4893735"/>
          </a:xfrm>
          <a:prstGeom prst="rect">
            <a:avLst/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</p:pic>
      <p:sp>
        <p:nvSpPr>
          <p:cNvPr id="3" name="Rectangle 2"/>
          <p:cNvSpPr/>
          <p:nvPr/>
        </p:nvSpPr>
        <p:spPr>
          <a:xfrm>
            <a:off x="9325048" y="5432566"/>
            <a:ext cx="13724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(Anon, 2019)</a:t>
            </a:r>
          </a:p>
        </p:txBody>
      </p:sp>
    </p:spTree>
    <p:extLst>
      <p:ext uri="{BB962C8B-B14F-4D97-AF65-F5344CB8AC3E}">
        <p14:creationId xmlns:p14="http://schemas.microsoft.com/office/powerpoint/2010/main" val="13119524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247C940C-BCEA-4B94-ADAB-E5DF93AD250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 useBgFill="1">
          <p:nvSpPr>
            <p:cNvPr id="13" name="Rectangle 12">
              <a:extLst>
                <a:ext uri="{FF2B5EF4-FFF2-40B4-BE49-F238E27FC236}">
                  <a16:creationId xmlns:a16="http://schemas.microsoft.com/office/drawing/2014/main" id="{43355E07-D27F-496A-A202-82B978528A7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7ABE8173-1154-4FFD-A647-BE335D1BFCD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0" y="0"/>
              <a:ext cx="12188825" cy="6856215"/>
              <a:chOff x="0" y="0"/>
              <a:chExt cx="12188825" cy="6856215"/>
            </a:xfrm>
          </p:grpSpPr>
          <p:pic>
            <p:nvPicPr>
              <p:cNvPr id="15" name="Picture 14">
                <a:extLst>
                  <a:ext uri="{FF2B5EF4-FFF2-40B4-BE49-F238E27FC236}">
                    <a16:creationId xmlns:a16="http://schemas.microsoft.com/office/drawing/2014/main" id="{372EFA8A-6EE3-4B25-873B-F4CED90537E0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12188825" cy="6856214"/>
              </a:xfrm>
              <a:prstGeom prst="rect">
                <a:avLst/>
              </a:prstGeom>
            </p:spPr>
          </p:pic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18C03B2B-142C-4AD5-8F21-0FC939548A69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012" y="609600"/>
                <a:ext cx="10972800" cy="5638800"/>
              </a:xfrm>
              <a:prstGeom prst="rect">
                <a:avLst/>
              </a:prstGeom>
              <a:noFill/>
              <a:ln w="15875" cap="flat">
                <a:miter lim="800000"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pic>
            <p:nvPicPr>
              <p:cNvPr id="17" name="Picture 16">
                <a:extLst>
                  <a:ext uri="{FF2B5EF4-FFF2-40B4-BE49-F238E27FC236}">
                    <a16:creationId xmlns:a16="http://schemas.microsoft.com/office/drawing/2014/main" id="{C6FAF349-1EBC-4906-8CCB-C668CAE69004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93"/>
              <a:stretch/>
            </p:blipFill>
            <p:spPr>
              <a:xfrm rot="5400000">
                <a:off x="5706471" y="76265"/>
                <a:ext cx="758952" cy="606425"/>
              </a:xfrm>
              <a:prstGeom prst="rect">
                <a:avLst/>
              </a:prstGeom>
            </p:spPr>
          </p:pic>
          <p:pic>
            <p:nvPicPr>
              <p:cNvPr id="18" name="Picture 17">
                <a:extLst>
                  <a:ext uri="{FF2B5EF4-FFF2-40B4-BE49-F238E27FC236}">
                    <a16:creationId xmlns:a16="http://schemas.microsoft.com/office/drawing/2014/main" id="{15541360-9082-4D4C-A106-460B85E98C33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93"/>
              <a:stretch/>
            </p:blipFill>
            <p:spPr>
              <a:xfrm rot="5400000">
                <a:off x="5706470" y="6173526"/>
                <a:ext cx="758952" cy="606425"/>
              </a:xfrm>
              <a:prstGeom prst="rect">
                <a:avLst/>
              </a:prstGeom>
            </p:spPr>
          </p:pic>
        </p:grpSp>
      </p:grp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59A63C7-BCAC-464C-B7D5-9A713B4CAC3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95401" y="2400639"/>
            <a:ext cx="366005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Immagine 4">
            <a:extLst>
              <a:ext uri="{FF2B5EF4-FFF2-40B4-BE49-F238E27FC236}">
                <a16:creationId xmlns:a16="http://schemas.microsoft.com/office/drawing/2014/main" id="{2C1F084E-A837-4B8B-B28C-380BD01F91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034" y="4471"/>
            <a:ext cx="12120694" cy="6849054"/>
          </a:xfrm>
          <a:prstGeom prst="rect">
            <a:avLst/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</p:pic>
      <p:sp>
        <p:nvSpPr>
          <p:cNvPr id="2" name="Rectangle 1"/>
          <p:cNvSpPr/>
          <p:nvPr/>
        </p:nvSpPr>
        <p:spPr>
          <a:xfrm>
            <a:off x="6138769" y="6602089"/>
            <a:ext cx="13724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(Anon, 2019)</a:t>
            </a:r>
          </a:p>
        </p:txBody>
      </p:sp>
    </p:spTree>
    <p:extLst>
      <p:ext uri="{BB962C8B-B14F-4D97-AF65-F5344CB8AC3E}">
        <p14:creationId xmlns:p14="http://schemas.microsoft.com/office/powerpoint/2010/main" val="3063178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4" descr="Immagine che contiene testo, donna&#10;&#10;Descrizione generata con affidabilità molto elevata">
            <a:extLst>
              <a:ext uri="{FF2B5EF4-FFF2-40B4-BE49-F238E27FC236}">
                <a16:creationId xmlns:a16="http://schemas.microsoft.com/office/drawing/2014/main" id="{496D11AF-2FC0-415C-8AC2-BE6BC18480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56" y="-2237"/>
            <a:ext cx="12182685" cy="692765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343252" y="6261854"/>
            <a:ext cx="13724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(Anon, 2019)</a:t>
            </a:r>
          </a:p>
        </p:txBody>
      </p:sp>
    </p:spTree>
    <p:extLst>
      <p:ext uri="{BB962C8B-B14F-4D97-AF65-F5344CB8AC3E}">
        <p14:creationId xmlns:p14="http://schemas.microsoft.com/office/powerpoint/2010/main" val="122963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D22A020-29D0-49CB-A0DA-6871C9D2C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5931" y="982132"/>
            <a:ext cx="3001988" cy="4107451"/>
          </a:xfrm>
        </p:spPr>
        <p:txBody>
          <a:bodyPr>
            <a:normAutofit fontScale="90000"/>
          </a:bodyPr>
          <a:lstStyle/>
          <a:p>
            <a:r>
              <a:rPr lang="it-IT" dirty="0"/>
              <a:t/>
            </a:r>
            <a:br>
              <a:rPr lang="it-IT" dirty="0"/>
            </a:br>
            <a:r>
              <a:rPr lang="it-IT" dirty="0"/>
              <a:t/>
            </a:r>
            <a:br>
              <a:rPr lang="it-IT" dirty="0"/>
            </a:br>
            <a:r>
              <a:rPr lang="it-IT" dirty="0"/>
              <a:t/>
            </a:r>
            <a:br>
              <a:rPr lang="it-IT" dirty="0"/>
            </a:br>
            <a:r>
              <a:rPr lang="it-IT" dirty="0"/>
              <a:t>Manners and behavior</a:t>
            </a:r>
            <a:br>
              <a:rPr lang="it-IT" dirty="0"/>
            </a:br>
            <a:r>
              <a:rPr lang="it-IT" dirty="0"/>
              <a:t/>
            </a:r>
            <a:br>
              <a:rPr lang="it-IT" dirty="0"/>
            </a:br>
            <a:r>
              <a:rPr lang="it-IT" dirty="0"/>
              <a:t>(Anon, 2019)</a:t>
            </a:r>
          </a:p>
        </p:txBody>
      </p:sp>
      <p:pic>
        <p:nvPicPr>
          <p:cNvPr id="8" name="Immagine 8">
            <a:extLst>
              <a:ext uri="{FF2B5EF4-FFF2-40B4-BE49-F238E27FC236}">
                <a16:creationId xmlns:a16="http://schemas.microsoft.com/office/drawing/2014/main" id="{993292F0-ADE3-4A89-814E-1A2C097603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4891" y="67069"/>
            <a:ext cx="8134708" cy="6292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334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4" descr="Immagine che contiene persona, pavimento, tuta, sedendo&#10;&#10;Descrizione generata con affidabilità molto elevata">
            <a:extLst>
              <a:ext uri="{FF2B5EF4-FFF2-40B4-BE49-F238E27FC236}">
                <a16:creationId xmlns:a16="http://schemas.microsoft.com/office/drawing/2014/main" id="{B9479A60-B740-4DE7-A74B-6456904EBA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694" y="0"/>
            <a:ext cx="8888492" cy="662761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82742" y="944808"/>
            <a:ext cx="2453261" cy="4893735"/>
          </a:xfrm>
        </p:spPr>
        <p:txBody>
          <a:bodyPr/>
          <a:lstStyle/>
          <a:p>
            <a:r>
              <a:rPr lang="en-GB" dirty="0"/>
              <a:t>Here we will explain to you the non-verbal </a:t>
            </a:r>
          </a:p>
          <a:p>
            <a:r>
              <a:rPr lang="en-GB" dirty="0"/>
              <a:t>communication</a:t>
            </a:r>
          </a:p>
        </p:txBody>
      </p:sp>
      <p:sp>
        <p:nvSpPr>
          <p:cNvPr id="2" name="Rectangle 1"/>
          <p:cNvSpPr/>
          <p:nvPr/>
        </p:nvSpPr>
        <p:spPr>
          <a:xfrm>
            <a:off x="9535348" y="5469211"/>
            <a:ext cx="13724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(Anon, 2019)</a:t>
            </a:r>
          </a:p>
        </p:txBody>
      </p:sp>
    </p:spTree>
    <p:extLst>
      <p:ext uri="{BB962C8B-B14F-4D97-AF65-F5344CB8AC3E}">
        <p14:creationId xmlns:p14="http://schemas.microsoft.com/office/powerpoint/2010/main" val="1218081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4">
            <a:extLst>
              <a:ext uri="{FF2B5EF4-FFF2-40B4-BE49-F238E27FC236}">
                <a16:creationId xmlns:a16="http://schemas.microsoft.com/office/drawing/2014/main" id="{76AC4E34-D6A0-4E21-B145-FF6CC62147E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46DAF3C9-57D3-4380-91C8-0177A1E82AA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CF338E7C-2928-42FC-BA07-1B825D3010F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C71FE40E-CC40-427F-AEFB-BB5EA0E97FE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412948D6-ACC1-4FAF-9E30-BD96CE3435E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44" name="Rectangle 50">
            <a:extLst>
              <a:ext uri="{FF2B5EF4-FFF2-40B4-BE49-F238E27FC236}">
                <a16:creationId xmlns:a16="http://schemas.microsoft.com/office/drawing/2014/main" id="{BCE0E071-1FFE-4CBC-B30E-1D152F07D47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Rectangle 52">
            <a:extLst>
              <a:ext uri="{FF2B5EF4-FFF2-40B4-BE49-F238E27FC236}">
                <a16:creationId xmlns:a16="http://schemas.microsoft.com/office/drawing/2014/main" id="{CAE844BA-5374-418B-9ECC-16C56978177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685" y="471792"/>
            <a:ext cx="11264630" cy="5914417"/>
          </a:xfrm>
          <a:prstGeom prst="rect">
            <a:avLst/>
          </a:prstGeom>
          <a:solidFill>
            <a:srgbClr val="FFFFFF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ectangle 54">
            <a:extLst>
              <a:ext uri="{FF2B5EF4-FFF2-40B4-BE49-F238E27FC236}">
                <a16:creationId xmlns:a16="http://schemas.microsoft.com/office/drawing/2014/main" id="{6BAB2FD4-0F7E-4353-8B89-54760C0F4C9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8744" y="635508"/>
            <a:ext cx="10954512" cy="5586984"/>
          </a:xfrm>
          <a:prstGeom prst="rect">
            <a:avLst/>
          </a:prstGeom>
          <a:noFill/>
          <a:ln w="22225" cap="flat">
            <a:solidFill>
              <a:schemeClr val="accent1"/>
            </a:solidFill>
            <a:miter lim="800000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9" name="Immagine 20" descr="Immagine che contiene persona, abbigliamento, uomo, inpiedi&#10;&#10;Descrizione generata con affidabilità molto elevata">
            <a:extLst>
              <a:ext uri="{FF2B5EF4-FFF2-40B4-BE49-F238E27FC236}">
                <a16:creationId xmlns:a16="http://schemas.microsoft.com/office/drawing/2014/main" id="{0AE7B9DC-384C-4FC0-B8C3-70C2790F9C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5919" y="8718"/>
            <a:ext cx="12237702" cy="679743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533550" y="215564"/>
            <a:ext cx="13724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(Anon, 2019)</a:t>
            </a:r>
          </a:p>
        </p:txBody>
      </p:sp>
    </p:spTree>
    <p:extLst>
      <p:ext uri="{BB962C8B-B14F-4D97-AF65-F5344CB8AC3E}">
        <p14:creationId xmlns:p14="http://schemas.microsoft.com/office/powerpoint/2010/main" val="1560824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FB61BC7-1DDC-4092-BCE6-649605BCED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43448" y="1180407"/>
            <a:ext cx="4621876" cy="3034147"/>
          </a:xfrm>
        </p:spPr>
        <p:txBody>
          <a:bodyPr/>
          <a:lstStyle/>
          <a:p>
            <a:r>
              <a:rPr lang="it-IT" dirty="0"/>
              <a:t/>
            </a:r>
            <a:br>
              <a:rPr lang="it-IT" dirty="0"/>
            </a:br>
            <a:r>
              <a:rPr lang="it-IT" dirty="0">
                <a:ea typeface="+mj-lt"/>
                <a:cs typeface="+mj-lt"/>
              </a:rPr>
              <a:t/>
            </a:r>
            <a:br>
              <a:rPr lang="it-IT" dirty="0">
                <a:ea typeface="+mj-lt"/>
                <a:cs typeface="+mj-lt"/>
              </a:rPr>
            </a:br>
            <a:r>
              <a:rPr lang="it-IT" dirty="0">
                <a:ea typeface="+mj-lt"/>
                <a:cs typeface="+mj-lt"/>
              </a:rPr>
              <a:t/>
            </a:r>
            <a:br>
              <a:rPr lang="it-IT" dirty="0">
                <a:ea typeface="+mj-lt"/>
                <a:cs typeface="+mj-lt"/>
              </a:rPr>
            </a:br>
            <a:r>
              <a:rPr lang="it-IT" dirty="0">
                <a:ea typeface="+mj-lt"/>
                <a:cs typeface="+mj-lt"/>
              </a:rPr>
              <a:t/>
            </a:r>
            <a:br>
              <a:rPr lang="it-IT" dirty="0">
                <a:ea typeface="+mj-lt"/>
                <a:cs typeface="+mj-lt"/>
              </a:rPr>
            </a:br>
            <a:r>
              <a:rPr lang="it-IT" dirty="0">
                <a:ea typeface="+mj-lt"/>
                <a:cs typeface="+mj-lt"/>
              </a:rPr>
              <a:t/>
            </a:r>
            <a:br>
              <a:rPr lang="it-IT" dirty="0">
                <a:ea typeface="+mj-lt"/>
                <a:cs typeface="+mj-lt"/>
              </a:rPr>
            </a:br>
            <a:r>
              <a:rPr lang="it-IT" dirty="0">
                <a:ea typeface="+mj-lt"/>
                <a:cs typeface="+mj-lt"/>
              </a:rPr>
              <a:t/>
            </a:r>
            <a:br>
              <a:rPr lang="it-IT" dirty="0">
                <a:ea typeface="+mj-lt"/>
                <a:cs typeface="+mj-lt"/>
              </a:rPr>
            </a:br>
            <a:r>
              <a:rPr lang="it-IT" dirty="0">
                <a:ea typeface="+mj-lt"/>
                <a:cs typeface="+mj-lt"/>
              </a:rPr>
              <a:t/>
            </a:r>
            <a:br>
              <a:rPr lang="it-IT" dirty="0">
                <a:ea typeface="+mj-lt"/>
                <a:cs typeface="+mj-lt"/>
              </a:rPr>
            </a:br>
            <a:r>
              <a:rPr lang="it-IT" dirty="0" smtClean="0">
                <a:ea typeface="+mj-lt"/>
                <a:cs typeface="+mj-lt"/>
              </a:rPr>
              <a:t/>
            </a:r>
            <a:br>
              <a:rPr lang="it-IT" dirty="0" smtClean="0">
                <a:ea typeface="+mj-lt"/>
                <a:cs typeface="+mj-lt"/>
              </a:rPr>
            </a:br>
            <a:r>
              <a:rPr lang="it-IT" dirty="0">
                <a:ea typeface="+mj-lt"/>
                <a:cs typeface="+mj-lt"/>
              </a:rPr>
              <a:t/>
            </a:r>
            <a:br>
              <a:rPr lang="it-IT" dirty="0">
                <a:ea typeface="+mj-lt"/>
                <a:cs typeface="+mj-lt"/>
              </a:rPr>
            </a:br>
            <a:r>
              <a:rPr lang="it-IT" dirty="0" smtClean="0">
                <a:ea typeface="+mj-lt"/>
                <a:cs typeface="+mj-lt"/>
              </a:rPr>
              <a:t/>
            </a:r>
            <a:br>
              <a:rPr lang="it-IT" dirty="0" smtClean="0">
                <a:ea typeface="+mj-lt"/>
                <a:cs typeface="+mj-lt"/>
              </a:rPr>
            </a:br>
            <a:r>
              <a:rPr lang="it-IT" sz="4000" dirty="0" smtClean="0"/>
              <a:t>Communication and</a:t>
            </a:r>
            <a:br>
              <a:rPr lang="it-IT" sz="4000" dirty="0" smtClean="0"/>
            </a:br>
            <a:r>
              <a:rPr lang="it-IT" sz="4000" dirty="0" smtClean="0"/>
              <a:t> </a:t>
            </a:r>
            <a:r>
              <a:rPr lang="it-IT" sz="4000" dirty="0"/>
              <a:t>attention</a:t>
            </a:r>
            <a:r>
              <a:rPr lang="it-IT" dirty="0"/>
              <a:t/>
            </a:r>
            <a:br>
              <a:rPr lang="it-IT" dirty="0"/>
            </a:br>
            <a:endParaRPr lang="it-IT" dirty="0"/>
          </a:p>
        </p:txBody>
      </p:sp>
      <p:sp>
        <p:nvSpPr>
          <p:cNvPr id="3" name="TextBox 2"/>
          <p:cNvSpPr txBox="1"/>
          <p:nvPr/>
        </p:nvSpPr>
        <p:spPr>
          <a:xfrm>
            <a:off x="2910132" y="3612474"/>
            <a:ext cx="150392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/>
              <a:t>Eye contact 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Speech 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Posture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Listening </a:t>
            </a:r>
          </a:p>
        </p:txBody>
      </p:sp>
      <p:pic>
        <p:nvPicPr>
          <p:cNvPr id="4" name="Immagine 8" descr="Immagine che contiene persona, interni, guardando, giovane&#10;&#10;Descrizione generata con affidabilità molto elevata">
            <a:extLst>
              <a:ext uri="{FF2B5EF4-FFF2-40B4-BE49-F238E27FC236}">
                <a16:creationId xmlns:a16="http://schemas.microsoft.com/office/drawing/2014/main" id="{A0FEDBBC-3B0A-4253-AD82-8D1B8BDBA6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4131" y="1554481"/>
            <a:ext cx="2667951" cy="383825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369590" y="5766809"/>
            <a:ext cx="13724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(Anon, 2019)</a:t>
            </a:r>
          </a:p>
        </p:txBody>
      </p:sp>
    </p:spTree>
    <p:extLst>
      <p:ext uri="{BB962C8B-B14F-4D97-AF65-F5344CB8AC3E}">
        <p14:creationId xmlns:p14="http://schemas.microsoft.com/office/powerpoint/2010/main" val="721253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8" descr="Immagine che contiene persona, interni, guardando, giovane&#10;&#10;Descrizione generata con affidabilità molto elevata">
            <a:extLst>
              <a:ext uri="{FF2B5EF4-FFF2-40B4-BE49-F238E27FC236}">
                <a16:creationId xmlns:a16="http://schemas.microsoft.com/office/drawing/2014/main" id="{A0FEDBBC-3B0A-4253-AD82-8D1B8BDBA6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457" y="98404"/>
            <a:ext cx="5469010" cy="6740746"/>
          </a:xfrm>
          <a:prstGeom prst="rect">
            <a:avLst/>
          </a:prstGeom>
        </p:spPr>
      </p:pic>
      <p:pic>
        <p:nvPicPr>
          <p:cNvPr id="10" name="Immagine 10" descr="Immagine che contiene persona, uomo&#10;&#10;Descrizione generata con affidabilità molto elevata">
            <a:extLst>
              <a:ext uri="{FF2B5EF4-FFF2-40B4-BE49-F238E27FC236}">
                <a16:creationId xmlns:a16="http://schemas.microsoft.com/office/drawing/2014/main" id="{D2DE47BD-CA83-478A-8D17-D8D260E261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3267" y="99462"/>
            <a:ext cx="6754483" cy="674534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866221" y="6469818"/>
            <a:ext cx="13724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(Anon, 2019)</a:t>
            </a:r>
          </a:p>
        </p:txBody>
      </p:sp>
    </p:spTree>
    <p:extLst>
      <p:ext uri="{BB962C8B-B14F-4D97-AF65-F5344CB8AC3E}">
        <p14:creationId xmlns:p14="http://schemas.microsoft.com/office/powerpoint/2010/main" val="276439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C004134-4E65-4EE2-89D0-5F75E33FB00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/>
              <a:t>Be </a:t>
            </a:r>
            <a:r>
              <a:rPr lang="it-IT" dirty="0" err="1"/>
              <a:t>prepared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47370E02-95F4-450C-ACA5-A4C1844D867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it-IT" dirty="0"/>
              <a:t>Research the information about the company or organisation </a:t>
            </a:r>
          </a:p>
          <a:p>
            <a:pPr marL="457200" indent="-457200">
              <a:buAutoNum type="arabicPeriod"/>
            </a:pPr>
            <a:r>
              <a:rPr lang="it-IT" dirty="0"/>
              <a:t>Mirror reflection </a:t>
            </a:r>
          </a:p>
          <a:p>
            <a:pPr marL="457200" indent="-457200">
              <a:buAutoNum type="arabicPeriod"/>
            </a:pPr>
            <a:endParaRPr lang="it-IT" dirty="0"/>
          </a:p>
          <a:p>
            <a:pPr marL="457200" indent="-457200">
              <a:buAutoNum type="arabicPeriod"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94641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9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0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Knowledge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5068077" cy="331893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Research on the company</a:t>
            </a:r>
          </a:p>
          <a:p>
            <a:r>
              <a:rPr lang="en-GB" dirty="0"/>
              <a:t>Customer satisfaction</a:t>
            </a:r>
          </a:p>
          <a:p>
            <a:r>
              <a:rPr lang="en-GB" dirty="0"/>
              <a:t>Employees experience</a:t>
            </a:r>
          </a:p>
          <a:p>
            <a:r>
              <a:rPr lang="en-GB" dirty="0"/>
              <a:t>History of the company </a:t>
            </a:r>
          </a:p>
          <a:p>
            <a:r>
              <a:rPr lang="en-GB" dirty="0"/>
              <a:t>Knowledge on how their system operates </a:t>
            </a:r>
          </a:p>
          <a:p>
            <a:pPr marL="0" indent="0">
              <a:buNone/>
            </a:pPr>
            <a:r>
              <a:rPr lang="en-GB" dirty="0"/>
              <a:t> (Anon, 2019)</a:t>
            </a:r>
          </a:p>
        </p:txBody>
      </p:sp>
      <p:pic>
        <p:nvPicPr>
          <p:cNvPr id="1026" name="Picture 2" descr="Image result for knowledge pictu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9925" y="2379306"/>
            <a:ext cx="5601413" cy="3150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104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18365B8-5BF7-462B-8938-780F7FE294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975608"/>
          </a:xfrm>
        </p:spPr>
        <p:txBody>
          <a:bodyPr/>
          <a:lstStyle/>
          <a:p>
            <a:r>
              <a:rPr lang="it-IT" dirty="0"/>
              <a:t/>
            </a:r>
            <a:br>
              <a:rPr lang="it-IT" dirty="0"/>
            </a:br>
            <a:r>
              <a:rPr lang="it-IT" dirty="0"/>
              <a:t/>
            </a:r>
            <a:br>
              <a:rPr lang="it-IT" dirty="0"/>
            </a:br>
            <a:r>
              <a:rPr lang="it-IT" dirty="0">
                <a:ea typeface="+mj-lt"/>
                <a:cs typeface="+mj-lt"/>
              </a:rPr>
              <a:t/>
            </a:r>
            <a:br>
              <a:rPr lang="it-IT" dirty="0">
                <a:ea typeface="+mj-lt"/>
                <a:cs typeface="+mj-lt"/>
              </a:rPr>
            </a:br>
            <a:r>
              <a:rPr lang="it-IT" dirty="0" err="1"/>
              <a:t>Give</a:t>
            </a:r>
            <a:r>
              <a:rPr lang="it-IT" dirty="0"/>
              <a:t> a thanks</a:t>
            </a:r>
            <a:br>
              <a:rPr lang="it-IT" dirty="0"/>
            </a:b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86046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REFERENCES: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sz="1050" dirty="0"/>
              <a:t>Anon, (2019). [image] Available at: https://</a:t>
            </a:r>
            <a:r>
              <a:rPr lang="en-GB" sz="1050" dirty="0" smtClean="0"/>
              <a:t>www.google.com/search?sa=G&amp;hl=en-GB&amp;q=elite+associates&amp;tbm=isch&amp;tbs=simg:CAQSlQEJfY66vlUvAZ4aiQELEKjU2AQaAggVDAsQsIynCBpiCmAIAxIo4BuBB4MHzhvHEMEQlQXGEIIH7hudO547kTfQPu4vmjfYL8s-gDCUNBowKBMHUM4E5CbW2C04Tx6GVh1DjQfoeWqo7bN9NTCTfowg 9Qo6ptPzOppvRkx09Z0IAQMCxCOrv4IGgoKCAgBEgRkRbSQDA&amp;ved=0ahUKEwjs0LfDs-vgAhVfRhUIHe-pDiUQwg4IMCgA&amp;biw=1920&amp;bih=937#imgrc=JFvHOH6MpDI43M</a:t>
            </a:r>
            <a:r>
              <a:rPr lang="en-GB" sz="1050" dirty="0"/>
              <a:t>: [Accessed 5 Mar. 2019</a:t>
            </a:r>
            <a:r>
              <a:rPr lang="en-GB" sz="1050" dirty="0" smtClean="0"/>
              <a:t>].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1100" dirty="0"/>
              <a:t>Anon, (2019). [image] Available at: https://www.google.com/search?sa=G&amp;hl=en-GB&amp;q=communication+process+chart&amp;tbm=isch&amp;tbs=simg:CAQSlQEJ3b8izEe8q2IaiQELEKjU2AQaAggVDAsQsIynCBpiCmAIAxIomxT0E-MI4QioFIwKtwOfFN0dshPwM5U3kjeePe4_15DPtP509xD6fPRowYlMNzgnsEHM-eIVUbnGxIATWol-limmm-vkFh1fWXFWpbkRzncm744RUUu7qm_1ElIAQMCxCOrv4IGgoKCAgBEgSo23mwDA&amp;ved=0ahUKEwipwsy0tOvgAhUOShUIHd33BHYQwg4IMCgA&amp;biw=1920&amp;bih=937#imgrc=82LQ5i8qc_9-UM: [Accessed 5 Mar. 2019].</a:t>
            </a:r>
            <a:endParaRPr lang="en-GB" sz="1100" dirty="0" smtClean="0"/>
          </a:p>
          <a:p>
            <a:pPr marL="457200" indent="-457200">
              <a:buFont typeface="+mj-lt"/>
              <a:buAutoNum type="arabicPeriod"/>
            </a:pPr>
            <a:r>
              <a:rPr lang="en-GB" sz="1050" dirty="0"/>
              <a:t>A</a:t>
            </a:r>
            <a:r>
              <a:rPr lang="en-GB" sz="1050" dirty="0" smtClean="0"/>
              <a:t>NON2019</a:t>
            </a:r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19461818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BB9F46DF-88E3-4957-B1E6-BAA6FFB3893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825" cy="6856215"/>
            <a:chOff x="0" y="0"/>
            <a:chExt cx="12188825" cy="685621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651BCEFF-04DE-4ACC-BF4C-33909F21304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2089B1B7-264A-4CE0-A859-FA4ED0E1E17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9F6B5EEB-0864-46CC-8503-B3BB6BE6F7C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1" y="76265"/>
              <a:ext cx="758952" cy="606425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2BD7C0A3-8CFA-49E1-8558-BB4160A336A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0" y="6173526"/>
              <a:ext cx="758952" cy="606425"/>
            </a:xfrm>
            <a:prstGeom prst="rect">
              <a:avLst/>
            </a:prstGeom>
          </p:spPr>
        </p:pic>
      </p:grp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FE5415A1-02B5-41B3-ADF2-8F0E74D9EFF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3" name="Group 22">
            <a:extLst>
              <a:ext uri="{FF2B5EF4-FFF2-40B4-BE49-F238E27FC236}">
                <a16:creationId xmlns:a16="http://schemas.microsoft.com/office/drawing/2014/main" id="{85ED7086-9204-4A82-B1F9-E53AB2847DB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 useBgFill="1">
          <p:nvSpPr>
            <p:cNvPr id="24" name="Rectangle 23">
              <a:extLst>
                <a:ext uri="{FF2B5EF4-FFF2-40B4-BE49-F238E27FC236}">
                  <a16:creationId xmlns:a16="http://schemas.microsoft.com/office/drawing/2014/main" id="{B9D9C28E-A14D-4B3D-95BD-B5257783A71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767CFA2A-A9AD-42E2-9414-35FACEFD436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0" y="0"/>
              <a:ext cx="12188825" cy="6856215"/>
              <a:chOff x="0" y="0"/>
              <a:chExt cx="12188825" cy="6856215"/>
            </a:xfrm>
          </p:grpSpPr>
          <p:pic>
            <p:nvPicPr>
              <p:cNvPr id="26" name="Picture 25">
                <a:extLst>
                  <a:ext uri="{FF2B5EF4-FFF2-40B4-BE49-F238E27FC236}">
                    <a16:creationId xmlns:a16="http://schemas.microsoft.com/office/drawing/2014/main" id="{1D18C0E2-384F-4469-B187-66A5CA036017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12188825" cy="6856214"/>
              </a:xfrm>
              <a:prstGeom prst="rect">
                <a:avLst/>
              </a:prstGeom>
            </p:spPr>
          </p:pic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5153D9FF-462E-4F0D-B7AF-9CC2E3C3F34C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8012" y="609600"/>
                <a:ext cx="10972800" cy="5638800"/>
              </a:xfrm>
              <a:prstGeom prst="rect">
                <a:avLst/>
              </a:prstGeom>
              <a:noFill/>
              <a:ln w="15875" cap="flat">
                <a:miter lim="800000"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</p:sp>
          <p:pic>
            <p:nvPicPr>
              <p:cNvPr id="28" name="Picture 27">
                <a:extLst>
                  <a:ext uri="{FF2B5EF4-FFF2-40B4-BE49-F238E27FC236}">
                    <a16:creationId xmlns:a16="http://schemas.microsoft.com/office/drawing/2014/main" id="{B7E27FD7-0E19-4722-9F23-A86BE76914CB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93"/>
              <a:stretch/>
            </p:blipFill>
            <p:spPr>
              <a:xfrm rot="5400000">
                <a:off x="5706471" y="76265"/>
                <a:ext cx="758952" cy="606425"/>
              </a:xfrm>
              <a:prstGeom prst="rect">
                <a:avLst/>
              </a:prstGeom>
            </p:spPr>
          </p:pic>
          <p:pic>
            <p:nvPicPr>
              <p:cNvPr id="29" name="Picture 28">
                <a:extLst>
                  <a:ext uri="{FF2B5EF4-FFF2-40B4-BE49-F238E27FC236}">
                    <a16:creationId xmlns:a16="http://schemas.microsoft.com/office/drawing/2014/main" id="{E6ED2A0E-E2A0-4BDD-BB50-ADF318FBE47F}"/>
                  </a:ext>
                  <a:ext uri="{C183D7F6-B498-43B3-948B-1728B52AA6E4}">
                    <adec:decorative xmlns:adec="http://schemas.microsoft.com/office/drawing/2017/decorative" xmlns="" val="1"/>
                  </a:ext>
                </a:extLst>
              </p:cNvPr>
              <p:cNvPicPr>
                <a:picLocks noChangeAspect="1"/>
              </p:cNvPic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PicPr>
            <p:blipFill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5093"/>
              <a:stretch/>
            </p:blipFill>
            <p:spPr>
              <a:xfrm rot="5400000">
                <a:off x="5706470" y="6173526"/>
                <a:ext cx="758952" cy="606425"/>
              </a:xfrm>
              <a:prstGeom prst="rect">
                <a:avLst/>
              </a:prstGeom>
            </p:spPr>
          </p:pic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6B62319-035A-4BFF-8421-EB3BFA212E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6840" y="1047404"/>
            <a:ext cx="8657330" cy="982631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700" dirty="0">
                <a:solidFill>
                  <a:srgbClr val="FF0000"/>
                </a:solidFill>
              </a:rPr>
              <a:t>Thank you to everyone for the attention :) 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2F136A94-F43B-4FAD-92AF-77AFB3951E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339866" y="2554859"/>
            <a:ext cx="466344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Rectangle 32">
            <a:extLst>
              <a:ext uri="{FF2B5EF4-FFF2-40B4-BE49-F238E27FC236}">
                <a16:creationId xmlns:a16="http://schemas.microsoft.com/office/drawing/2014/main" id="{AFE42F27-90B5-4A7D-93FA-85B32158421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69273" y="2926059"/>
            <a:ext cx="5004626" cy="2342908"/>
          </a:xfrm>
          <a:prstGeom prst="rect">
            <a:avLst/>
          </a:prstGeom>
          <a:solidFill>
            <a:schemeClr val="bg1"/>
          </a:solidFill>
          <a:ln w="3175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Immagine 8" descr="Immagine che contiene persona, esterni, albero, abbigliamento&#10;&#10;Descrizione generata con affidabilità molto elevata">
            <a:extLst>
              <a:ext uri="{FF2B5EF4-FFF2-40B4-BE49-F238E27FC236}">
                <a16:creationId xmlns:a16="http://schemas.microsoft.com/office/drawing/2014/main" id="{0605E44D-306E-4870-9DCA-CC304AB1F0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9932" y="3137028"/>
            <a:ext cx="1453708" cy="1938277"/>
          </a:xfrm>
          <a:prstGeom prst="rect">
            <a:avLst/>
          </a:prstGeom>
          <a:ln w="57150" cmpd="thickThin">
            <a:noFill/>
            <a:miter lim="800000"/>
          </a:ln>
        </p:spPr>
      </p:pic>
      <p:pic>
        <p:nvPicPr>
          <p:cNvPr id="4" name="Immagine 4" descr="Immagine che contiene esterni, persona, terra, strada&#10;&#10;Descrizione generata con affidabilità molto elevata">
            <a:extLst>
              <a:ext uri="{FF2B5EF4-FFF2-40B4-BE49-F238E27FC236}">
                <a16:creationId xmlns:a16="http://schemas.microsoft.com/office/drawing/2014/main" id="{2C8AC4C1-24D3-49C5-980B-B81388863E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2350835" y="3119321"/>
            <a:ext cx="1466680" cy="1998641"/>
          </a:xfrm>
          <a:prstGeom prst="rect">
            <a:avLst/>
          </a:prstGeom>
          <a:ln w="57150" cmpd="thickThin">
            <a:noFill/>
            <a:miter lim="800000"/>
          </a:ln>
        </p:spPr>
      </p:pic>
      <p:pic>
        <p:nvPicPr>
          <p:cNvPr id="6" name="Immagine 6" descr="Immagine che contiene persona, interni, parete, giovane&#10;&#10;Descrizione generata con affidabilità molto elevata">
            <a:extLst>
              <a:ext uri="{FF2B5EF4-FFF2-40B4-BE49-F238E27FC236}">
                <a16:creationId xmlns:a16="http://schemas.microsoft.com/office/drawing/2014/main" id="{24E19B39-B63B-4B0E-9D9E-EF7B114EF1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17515" y="3124103"/>
            <a:ext cx="1467020" cy="1995313"/>
          </a:xfrm>
          <a:prstGeom prst="rect">
            <a:avLst/>
          </a:prstGeom>
          <a:ln w="57150" cmpd="thickThin">
            <a:noFill/>
            <a:miter lim="800000"/>
          </a:ln>
        </p:spPr>
      </p:pic>
      <p:sp>
        <p:nvSpPr>
          <p:cNvPr id="10" name="Segnaposto testo 9">
            <a:extLst>
              <a:ext uri="{FF2B5EF4-FFF2-40B4-BE49-F238E27FC236}">
                <a16:creationId xmlns:a16="http://schemas.microsoft.com/office/drawing/2014/main" id="{8B90A8FD-7BF7-4D59-BCDB-9CB0C3FDBC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587774" y="3226569"/>
            <a:ext cx="4118518" cy="204239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0" indent="-457200" algn="l">
              <a:buAutoNum type="arabicPeriod"/>
            </a:pPr>
            <a:r>
              <a:rPr lang="en-US" sz="1800" dirty="0">
                <a:latin typeface="Arial Black"/>
              </a:rPr>
              <a:t>Iuliana Andronic</a:t>
            </a:r>
          </a:p>
          <a:p>
            <a:pPr marL="457200" indent="-457200" algn="l">
              <a:buAutoNum type="arabicPeriod"/>
            </a:pPr>
            <a:r>
              <a:rPr lang="en-US" sz="1800" dirty="0">
                <a:latin typeface="Arial Black"/>
              </a:rPr>
              <a:t>Rumen Pavlov </a:t>
            </a:r>
          </a:p>
          <a:p>
            <a:pPr marL="457200" indent="-457200" algn="l">
              <a:buAutoNum type="arabicPeriod"/>
            </a:pPr>
            <a:r>
              <a:rPr lang="en-US" sz="1800" dirty="0">
                <a:latin typeface="Arial Black"/>
              </a:rPr>
              <a:t>Celia </a:t>
            </a:r>
            <a:r>
              <a:rPr lang="en-US" sz="1800" dirty="0" err="1">
                <a:latin typeface="Arial Black"/>
              </a:rPr>
              <a:t>Mcclelland</a:t>
            </a:r>
            <a:endParaRPr lang="en-US" sz="1800" dirty="0">
              <a:latin typeface="Arial Black"/>
            </a:endParaRPr>
          </a:p>
          <a:p>
            <a:pPr marL="457200" indent="-457200" algn="l">
              <a:buAutoNum type="arabicPeriod"/>
            </a:pPr>
            <a:r>
              <a:rPr lang="en-US" sz="1800" dirty="0">
                <a:latin typeface="Arial Black"/>
              </a:rPr>
              <a:t>Manos </a:t>
            </a:r>
            <a:r>
              <a:rPr lang="en-US" sz="1800" dirty="0" err="1">
                <a:latin typeface="Arial Black"/>
              </a:rPr>
              <a:t>Areza</a:t>
            </a:r>
            <a:endParaRPr lang="en-US" sz="1800" dirty="0">
              <a:latin typeface="Arial Black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8190" y="3137028"/>
            <a:ext cx="1834630" cy="1980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406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o">
  <a:themeElements>
    <a:clrScheme name="Organico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Organico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o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039A4B3-0617-4CFC-B614-27363ECC28A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149</TotalTime>
  <Words>277</Words>
  <Application>Microsoft Office PowerPoint</Application>
  <PresentationFormat>Widescreen</PresentationFormat>
  <Paragraphs>70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arial</vt:lpstr>
      <vt:lpstr>Arial Black</vt:lpstr>
      <vt:lpstr>Garamond</vt:lpstr>
      <vt:lpstr>Organico</vt:lpstr>
      <vt:lpstr>PowerPoint Presentation</vt:lpstr>
      <vt:lpstr>Business skills for International Hotel Industry</vt:lpstr>
      <vt:lpstr>Every moment we communicate :</vt:lpstr>
      <vt:lpstr>PowerPoint Presentation</vt:lpstr>
      <vt:lpstr>PowerPoint Presentation</vt:lpstr>
      <vt:lpstr>What is interview?</vt:lpstr>
      <vt:lpstr> Questions:</vt:lpstr>
      <vt:lpstr>Look</vt:lpstr>
      <vt:lpstr>MAN</vt:lpstr>
      <vt:lpstr>PowerPoint Presentation</vt:lpstr>
      <vt:lpstr>WOMEN</vt:lpstr>
      <vt:lpstr>PowerPoint Presentation</vt:lpstr>
      <vt:lpstr>PowerPoint Presentation</vt:lpstr>
      <vt:lpstr>   Manners and behavior  (Anon, 2019)</vt:lpstr>
      <vt:lpstr>PowerPoint Presentation</vt:lpstr>
      <vt:lpstr>PowerPoint Presentation</vt:lpstr>
      <vt:lpstr>          Communication and  attention </vt:lpstr>
      <vt:lpstr>PowerPoint Presentation</vt:lpstr>
      <vt:lpstr>Be prepared</vt:lpstr>
      <vt:lpstr>Knowledge </vt:lpstr>
      <vt:lpstr>   Give a thanks </vt:lpstr>
      <vt:lpstr>REFERENCES: </vt:lpstr>
      <vt:lpstr>Thank you to everyone for the attention :) 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Rumen Pavlov (1902012)</dc:creator>
  <cp:lastModifiedBy>Rumen Pavlov (1902012)</cp:lastModifiedBy>
  <cp:revision>594</cp:revision>
  <dcterms:created xsi:type="dcterms:W3CDTF">2012-07-30T23:18:30Z</dcterms:created>
  <dcterms:modified xsi:type="dcterms:W3CDTF">2019-03-05T17:01:46Z</dcterms:modified>
</cp:coreProperties>
</file>