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7"/>
  </p:handoutMasterIdLst>
  <p:sldIdLst>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35" autoAdjust="0"/>
    <p:restoredTop sz="94660"/>
  </p:normalViewPr>
  <p:slideViewPr>
    <p:cSldViewPr>
      <p:cViewPr varScale="1">
        <p:scale>
          <a:sx n="82" d="100"/>
          <a:sy n="82" d="100"/>
        </p:scale>
        <p:origin x="677" y="72"/>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7E3087AF-E134-4659-8C07-7AA6AC3000D7}"/>
    <pc:docChg chg="modSld">
      <pc:chgData name="Laura Jenkins (IEH)" userId="ae3a07d3-7c51-4381-b786-d01af3331fdb" providerId="ADAL" clId="{7E3087AF-E134-4659-8C07-7AA6AC3000D7}" dt="2024-10-09T09:56:07.442" v="3" actId="20577"/>
      <pc:docMkLst>
        <pc:docMk/>
      </pc:docMkLst>
      <pc:sldChg chg="modSp mod">
        <pc:chgData name="Laura Jenkins (IEH)" userId="ae3a07d3-7c51-4381-b786-d01af3331fdb" providerId="ADAL" clId="{7E3087AF-E134-4659-8C07-7AA6AC3000D7}" dt="2024-10-09T09:56:07.442" v="3" actId="20577"/>
        <pc:sldMkLst>
          <pc:docMk/>
          <pc:sldMk cId="3899016586" sldId="258"/>
        </pc:sldMkLst>
        <pc:spChg chg="mod">
          <ac:chgData name="Laura Jenkins (IEH)" userId="ae3a07d3-7c51-4381-b786-d01af3331fdb" providerId="ADAL" clId="{7E3087AF-E134-4659-8C07-7AA6AC3000D7}" dt="2024-10-09T09:56:04.942" v="1" actId="20577"/>
          <ac:spMkLst>
            <pc:docMk/>
            <pc:sldMk cId="3899016586" sldId="258"/>
            <ac:spMk id="17" creationId="{00000000-0000-0000-0000-000000000000}"/>
          </ac:spMkLst>
        </pc:spChg>
        <pc:spChg chg="mod">
          <ac:chgData name="Laura Jenkins (IEH)" userId="ae3a07d3-7c51-4381-b786-d01af3331fdb" providerId="ADAL" clId="{7E3087AF-E134-4659-8C07-7AA6AC3000D7}" dt="2024-10-09T09:56:07.442" v="3" actId="20577"/>
          <ac:spMkLst>
            <pc:docMk/>
            <pc:sldMk cId="3899016586" sldId="258"/>
            <ac:spMk id="18" creationId="{00000000-0000-0000-0000-000000000000}"/>
          </ac:spMkLst>
        </pc:spChg>
      </pc:sldChg>
    </pc:docChg>
  </pc:docChgLst>
  <pc:docChgLst>
    <pc:chgData name="Laura Jenkins (IEH)" userId="ae3a07d3-7c51-4381-b786-d01af3331fdb" providerId="ADAL" clId="{86A318B8-FE23-4576-AA78-CCCF23A4AC59}"/>
    <pc:docChg chg="modSld">
      <pc:chgData name="Laura Jenkins (IEH)" userId="ae3a07d3-7c51-4381-b786-d01af3331fdb" providerId="ADAL" clId="{86A318B8-FE23-4576-AA78-CCCF23A4AC59}" dt="2023-11-10T09:57:04.080" v="3" actId="1076"/>
      <pc:docMkLst>
        <pc:docMk/>
      </pc:docMkLst>
      <pc:sldChg chg="modSp mod">
        <pc:chgData name="Laura Jenkins (IEH)" userId="ae3a07d3-7c51-4381-b786-d01af3331fdb" providerId="ADAL" clId="{86A318B8-FE23-4576-AA78-CCCF23A4AC59}" dt="2023-11-10T09:57:04.080" v="3" actId="1076"/>
        <pc:sldMkLst>
          <pc:docMk/>
          <pc:sldMk cId="941071804" sldId="265"/>
        </pc:sldMkLst>
        <pc:spChg chg="mod">
          <ac:chgData name="Laura Jenkins (IEH)" userId="ae3a07d3-7c51-4381-b786-d01af3331fdb" providerId="ADAL" clId="{86A318B8-FE23-4576-AA78-CCCF23A4AC59}" dt="2023-11-10T09:57:04.080" v="3" actId="1076"/>
          <ac:spMkLst>
            <pc:docMk/>
            <pc:sldMk cId="941071804" sldId="265"/>
            <ac:spMk id="4" creationId="{A8787645-E83E-4DCF-8D74-AEEE7A9B3D4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stonewall.org.u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legislation.gov.uk/ukpga/2010/15/pdfs/ukpga_20100015_en.pdf" TargetMode="External"/><Relationship Id="rId2" Type="http://schemas.openxmlformats.org/officeDocument/2006/relationships/hyperlink" Target="https://www.familylaw.co.uk/news_and_comment/civil-partnerships-for-heterosexual-couples" TargetMode="External"/><Relationship Id="rId1" Type="http://schemas.openxmlformats.org/officeDocument/2006/relationships/slideLayout" Target="../slideLayouts/slideLayout2.xml"/><Relationship Id="rId4" Type="http://schemas.openxmlformats.org/officeDocument/2006/relationships/hyperlink" Target="http://www.legislation.gov.uk/ukpga/1988/9/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47528" y="1810752"/>
            <a:ext cx="2232248" cy="104218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456040" y="332656"/>
            <a:ext cx="2088232"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4197012" y="1873940"/>
            <a:ext cx="1538951" cy="919084"/>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661505" y="332656"/>
            <a:ext cx="1656184" cy="21602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1847528" y="332656"/>
            <a:ext cx="2664296" cy="137810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847528" y="2996952"/>
            <a:ext cx="2448272"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5879975" y="3140968"/>
            <a:ext cx="4437714" cy="144016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Rectangle 12"/>
          <p:cNvSpPr/>
          <p:nvPr/>
        </p:nvSpPr>
        <p:spPr>
          <a:xfrm>
            <a:off x="5915979" y="1873940"/>
            <a:ext cx="2597234"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5915982" y="2623136"/>
            <a:ext cx="4401709" cy="429220"/>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430182" y="2924944"/>
            <a:ext cx="1305778" cy="16561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847528" y="4799748"/>
            <a:ext cx="8496944" cy="830997"/>
          </a:xfrm>
          <a:prstGeom prst="rect">
            <a:avLst/>
          </a:prstGeom>
          <a:noFill/>
        </p:spPr>
        <p:txBody>
          <a:bodyPr wrap="square" rtlCol="0">
            <a:spAutoFit/>
          </a:bodyPr>
          <a:lstStyle/>
          <a:p>
            <a:pPr algn="ctr"/>
            <a:r>
              <a:rPr lang="en-GB" sz="2400" b="1" dirty="0"/>
              <a:t>ECAY6005: Relationships, Communication and Families in Contemporary Society </a:t>
            </a:r>
          </a:p>
        </p:txBody>
      </p:sp>
      <p:sp>
        <p:nvSpPr>
          <p:cNvPr id="18" name="TextBox 17"/>
          <p:cNvSpPr txBox="1"/>
          <p:nvPr/>
        </p:nvSpPr>
        <p:spPr>
          <a:xfrm>
            <a:off x="1847528" y="5574434"/>
            <a:ext cx="8712968" cy="830997"/>
          </a:xfrm>
          <a:prstGeom prst="rect">
            <a:avLst/>
          </a:prstGeom>
          <a:noFill/>
        </p:spPr>
        <p:txBody>
          <a:bodyPr wrap="square" rtlCol="0">
            <a:spAutoFit/>
          </a:bodyPr>
          <a:lstStyle/>
          <a:p>
            <a:pPr algn="ctr"/>
            <a:r>
              <a:rPr lang="en-GB" sz="2400" b="1" dirty="0"/>
              <a:t>Sexuality, Gender and Families (Part 1 Issues of Sexuality)</a:t>
            </a:r>
          </a:p>
          <a:p>
            <a:pPr algn="ctr"/>
            <a:r>
              <a:rPr lang="en-GB" sz="2400" b="1" dirty="0"/>
              <a:t>2024</a:t>
            </a:r>
          </a:p>
        </p:txBody>
      </p:sp>
      <p:pic>
        <p:nvPicPr>
          <p:cNvPr id="2" name="Picture 1">
            <a:extLst>
              <a:ext uri="{FF2B5EF4-FFF2-40B4-BE49-F238E27FC236}">
                <a16:creationId xmlns:a16="http://schemas.microsoft.com/office/drawing/2014/main" id="{3B9D6DAC-114F-4DCC-B8D7-156639C91FA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546706" y="438244"/>
            <a:ext cx="1853550" cy="1228984"/>
          </a:xfrm>
          <a:prstGeom prst="rect">
            <a:avLst/>
          </a:prstGeom>
        </p:spPr>
      </p:pic>
      <p:pic>
        <p:nvPicPr>
          <p:cNvPr id="3" name="Picture 2">
            <a:extLst>
              <a:ext uri="{FF2B5EF4-FFF2-40B4-BE49-F238E27FC236}">
                <a16:creationId xmlns:a16="http://schemas.microsoft.com/office/drawing/2014/main" id="{9770139C-1121-4782-B5B8-EA8542F701E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960206" y="3131983"/>
            <a:ext cx="2179935" cy="1279689"/>
          </a:xfrm>
          <a:prstGeom prst="rect">
            <a:avLst/>
          </a:prstGeom>
        </p:spPr>
      </p:pic>
      <p:pic>
        <p:nvPicPr>
          <p:cNvPr id="11" name="Picture 10">
            <a:extLst>
              <a:ext uri="{FF2B5EF4-FFF2-40B4-BE49-F238E27FC236}">
                <a16:creationId xmlns:a16="http://schemas.microsoft.com/office/drawing/2014/main" id="{F595D0C7-6F25-4D06-AB9E-64DE9FF75716}"/>
              </a:ext>
            </a:extLst>
          </p:cNvPr>
          <p:cNvPicPr>
            <a:picLocks noChangeAspect="1"/>
          </p:cNvPicPr>
          <p:nvPr/>
        </p:nvPicPr>
        <p:blipFill>
          <a:blip r:embed="rId4"/>
          <a:stretch>
            <a:fillRect/>
          </a:stretch>
        </p:blipFill>
        <p:spPr>
          <a:xfrm>
            <a:off x="6170022" y="3254716"/>
            <a:ext cx="3857625" cy="1181100"/>
          </a:xfrm>
          <a:prstGeom prst="rect">
            <a:avLst/>
          </a:prstGeom>
        </p:spPr>
      </p:pic>
      <p:pic>
        <p:nvPicPr>
          <p:cNvPr id="16" name="Picture 15">
            <a:extLst>
              <a:ext uri="{FF2B5EF4-FFF2-40B4-BE49-F238E27FC236}">
                <a16:creationId xmlns:a16="http://schemas.microsoft.com/office/drawing/2014/main" id="{CECB8448-F5FC-4132-A110-68382380BBA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910504" y="432646"/>
            <a:ext cx="2504341" cy="1179414"/>
          </a:xfrm>
          <a:prstGeom prst="rect">
            <a:avLst/>
          </a:prstGeom>
        </p:spPr>
      </p:pic>
      <p:sp>
        <p:nvSpPr>
          <p:cNvPr id="19" name="Rectangle 18">
            <a:extLst>
              <a:ext uri="{FF2B5EF4-FFF2-40B4-BE49-F238E27FC236}">
                <a16:creationId xmlns:a16="http://schemas.microsoft.com/office/drawing/2014/main" id="{123C2B13-3204-45EB-9C30-8D17D3E4B7AF}"/>
              </a:ext>
            </a:extLst>
          </p:cNvPr>
          <p:cNvSpPr/>
          <p:nvPr/>
        </p:nvSpPr>
        <p:spPr>
          <a:xfrm>
            <a:off x="4631068" y="330929"/>
            <a:ext cx="1656184" cy="1378105"/>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pPr>
              <a:lnSpc>
                <a:spcPct val="90000"/>
              </a:lnSpc>
            </a:pPr>
            <a:r>
              <a:rPr lang="en-GB" sz="3700" dirty="0"/>
              <a:t>Sexuality, Gender &amp; Families:</a:t>
            </a:r>
            <a:br>
              <a:rPr lang="en-GB" sz="3700" dirty="0"/>
            </a:br>
            <a:r>
              <a:rPr lang="en-US" sz="3700" dirty="0"/>
              <a:t>Societal attitudes to homosexuality</a:t>
            </a:r>
          </a:p>
        </p:txBody>
      </p:sp>
      <p:pic>
        <p:nvPicPr>
          <p:cNvPr id="4" name="Picture 3" descr="Cut-out symbol of transgender">
            <a:extLst>
              <a:ext uri="{FF2B5EF4-FFF2-40B4-BE49-F238E27FC236}">
                <a16:creationId xmlns:a16="http://schemas.microsoft.com/office/drawing/2014/main" id="{66D7E5AE-6E47-3DA8-7DA3-E02299FA712A}"/>
              </a:ext>
            </a:extLst>
          </p:cNvPr>
          <p:cNvPicPr>
            <a:picLocks noChangeAspect="1"/>
          </p:cNvPicPr>
          <p:nvPr/>
        </p:nvPicPr>
        <p:blipFill rotWithShape="1">
          <a:blip r:embed="rId2"/>
          <a:srcRect t="25678" b="20842"/>
          <a:stretch/>
        </p:blipFill>
        <p:spPr>
          <a:xfrm>
            <a:off x="609600" y="1600201"/>
            <a:ext cx="10972800" cy="3917032"/>
          </a:xfrm>
          <a:prstGeom prst="rect">
            <a:avLst/>
          </a:prstGeom>
          <a:noFill/>
        </p:spPr>
      </p:pic>
    </p:spTree>
    <p:extLst>
      <p:ext uri="{BB962C8B-B14F-4D97-AF65-F5344CB8AC3E}">
        <p14:creationId xmlns:p14="http://schemas.microsoft.com/office/powerpoint/2010/main" val="1158379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80F711F1-A5EC-E7DE-D4CB-D4C5AE137571}"/>
              </a:ext>
            </a:extLst>
          </p:cNvPr>
          <p:cNvSpPr>
            <a:spLocks noGrp="1"/>
          </p:cNvSpPr>
          <p:nvPr>
            <p:ph type="title"/>
          </p:nvPr>
        </p:nvSpPr>
        <p:spPr/>
        <p:txBody>
          <a:bodyPr>
            <a:normAutofit fontScale="90000"/>
          </a:bodyPr>
          <a:lstStyle/>
          <a:p>
            <a:r>
              <a:rPr lang="en-GB" sz="4400" dirty="0"/>
              <a:t>Sexuality, Gender &amp; Families:</a:t>
            </a:r>
            <a:br>
              <a:rPr lang="en-GB" sz="4400" dirty="0"/>
            </a:br>
            <a:r>
              <a:rPr lang="en-US" dirty="0"/>
              <a:t>Historical Context</a:t>
            </a:r>
            <a:endParaRPr lang="en-GB" dirty="0"/>
          </a:p>
        </p:txBody>
      </p:sp>
      <p:sp>
        <p:nvSpPr>
          <p:cNvPr id="3" name="Content Placeholder 2"/>
          <p:cNvSpPr>
            <a:spLocks noGrp="1"/>
          </p:cNvSpPr>
          <p:nvPr>
            <p:ph idx="1"/>
          </p:nvPr>
        </p:nvSpPr>
        <p:spPr>
          <a:xfrm>
            <a:off x="609600" y="1600201"/>
            <a:ext cx="10972800" cy="3917032"/>
          </a:xfrm>
        </p:spPr>
        <p:txBody>
          <a:bodyPr>
            <a:normAutofit/>
          </a:bodyPr>
          <a:lstStyle/>
          <a:p>
            <a:r>
              <a:rPr lang="en-US" dirty="0"/>
              <a:t>In the past homosexual activity was often seen as:</a:t>
            </a:r>
          </a:p>
          <a:p>
            <a:pPr lvl="1"/>
            <a:r>
              <a:rPr lang="en-US" dirty="0"/>
              <a:t>Criminal Activity</a:t>
            </a:r>
          </a:p>
          <a:p>
            <a:pPr lvl="1"/>
            <a:r>
              <a:rPr lang="en-US" dirty="0"/>
              <a:t>Immorality </a:t>
            </a:r>
          </a:p>
          <a:p>
            <a:pPr lvl="1"/>
            <a:r>
              <a:rPr lang="en-US" dirty="0"/>
              <a:t>Mental illness</a:t>
            </a:r>
          </a:p>
          <a:p>
            <a:pPr lvl="1"/>
            <a:r>
              <a:rPr lang="en-US" dirty="0"/>
              <a:t>Disease</a:t>
            </a:r>
          </a:p>
          <a:p>
            <a:endParaRPr lang="en-US" dirty="0"/>
          </a:p>
        </p:txBody>
      </p:sp>
      <p:sp>
        <p:nvSpPr>
          <p:cNvPr id="8" name="Title 1">
            <a:extLst>
              <a:ext uri="{FF2B5EF4-FFF2-40B4-BE49-F238E27FC236}">
                <a16:creationId xmlns:a16="http://schemas.microsoft.com/office/drawing/2014/main" id="{7450320B-1D58-3DED-1EC8-C0A797C3AA6A}"/>
              </a:ext>
            </a:extLst>
          </p:cNvPr>
          <p:cNvSpPr txBox="1">
            <a:spLocks/>
          </p:cNvSpPr>
          <p:nvPr/>
        </p:nvSpPr>
        <p:spPr>
          <a:xfrm>
            <a:off x="615073" y="1124744"/>
            <a:ext cx="10972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nSpc>
                <a:spcPct val="90000"/>
              </a:lnSpc>
            </a:pPr>
            <a:endParaRPr lang="en-US" sz="3700" dirty="0"/>
          </a:p>
        </p:txBody>
      </p:sp>
    </p:spTree>
    <p:extLst>
      <p:ext uri="{BB962C8B-B14F-4D97-AF65-F5344CB8AC3E}">
        <p14:creationId xmlns:p14="http://schemas.microsoft.com/office/powerpoint/2010/main" val="2991545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Wolfenden</a:t>
            </a:r>
            <a:r>
              <a:rPr lang="en-US" dirty="0"/>
              <a:t> Committee</a:t>
            </a:r>
          </a:p>
        </p:txBody>
      </p:sp>
      <p:sp>
        <p:nvSpPr>
          <p:cNvPr id="3" name="Content Placeholder 2"/>
          <p:cNvSpPr>
            <a:spLocks noGrp="1"/>
          </p:cNvSpPr>
          <p:nvPr>
            <p:ph sz="half" idx="1"/>
          </p:nvPr>
        </p:nvSpPr>
        <p:spPr/>
        <p:txBody>
          <a:bodyPr>
            <a:normAutofit/>
          </a:bodyPr>
          <a:lstStyle/>
          <a:p>
            <a:r>
              <a:rPr lang="en-US" dirty="0"/>
              <a:t>The Committee was set up in 1957 to consider: </a:t>
            </a:r>
          </a:p>
          <a:p>
            <a:pPr marL="0" indent="0">
              <a:buNone/>
            </a:pPr>
            <a:endParaRPr lang="en-US" dirty="0"/>
          </a:p>
          <a:p>
            <a:pPr marL="0" indent="0" algn="ctr">
              <a:buNone/>
            </a:pPr>
            <a:r>
              <a:rPr lang="en-US" dirty="0"/>
              <a:t>“the law and practice relating to  homosexual offences and treatment of persons convicted of such offences”</a:t>
            </a:r>
          </a:p>
          <a:p>
            <a:endParaRPr lang="en-US" dirty="0"/>
          </a:p>
        </p:txBody>
      </p:sp>
      <p:pic>
        <p:nvPicPr>
          <p:cNvPr id="5" name="Content Placeholder 4" descr="_39188272_wolfenden238.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16080" y="1417638"/>
            <a:ext cx="4320480" cy="3231283"/>
          </a:xfrm>
        </p:spPr>
      </p:pic>
      <p:sp>
        <p:nvSpPr>
          <p:cNvPr id="4" name="TextBox 3"/>
          <p:cNvSpPr txBox="1"/>
          <p:nvPr/>
        </p:nvSpPr>
        <p:spPr>
          <a:xfrm>
            <a:off x="8040216" y="4657853"/>
            <a:ext cx="2266950" cy="369332"/>
          </a:xfrm>
          <a:prstGeom prst="rect">
            <a:avLst/>
          </a:prstGeom>
          <a:noFill/>
        </p:spPr>
        <p:txBody>
          <a:bodyPr wrap="square" rtlCol="0">
            <a:spAutoFit/>
          </a:bodyPr>
          <a:lstStyle/>
          <a:p>
            <a:pPr algn="ctr"/>
            <a:r>
              <a:rPr lang="en-GB" dirty="0"/>
              <a:t>Sir John </a:t>
            </a:r>
            <a:r>
              <a:rPr lang="en-GB" dirty="0" err="1"/>
              <a:t>Wolfenden</a:t>
            </a:r>
            <a:endParaRPr lang="en-GB" dirty="0"/>
          </a:p>
        </p:txBody>
      </p:sp>
      <p:sp>
        <p:nvSpPr>
          <p:cNvPr id="7" name="TextBox 6"/>
          <p:cNvSpPr txBox="1"/>
          <p:nvPr/>
        </p:nvSpPr>
        <p:spPr>
          <a:xfrm>
            <a:off x="6945784" y="5266075"/>
            <a:ext cx="5054872" cy="369332"/>
          </a:xfrm>
          <a:prstGeom prst="rect">
            <a:avLst/>
          </a:prstGeom>
          <a:noFill/>
        </p:spPr>
        <p:txBody>
          <a:bodyPr wrap="square" rtlCol="0">
            <a:spAutoFit/>
          </a:bodyPr>
          <a:lstStyle/>
          <a:p>
            <a:r>
              <a:rPr lang="en-GB" dirty="0"/>
              <a:t>(Parliament. House of Commons, 1957)</a:t>
            </a:r>
          </a:p>
        </p:txBody>
      </p:sp>
    </p:spTree>
    <p:extLst>
      <p:ext uri="{BB962C8B-B14F-4D97-AF65-F5344CB8AC3E}">
        <p14:creationId xmlns:p14="http://schemas.microsoft.com/office/powerpoint/2010/main" val="3838770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dirty="0"/>
              <a:t>Wolfenden: continued </a:t>
            </a:r>
          </a:p>
        </p:txBody>
      </p:sp>
      <p:sp>
        <p:nvSpPr>
          <p:cNvPr id="3" name="Content Placeholder 2"/>
          <p:cNvSpPr>
            <a:spLocks noGrp="1"/>
          </p:cNvSpPr>
          <p:nvPr>
            <p:ph idx="1"/>
          </p:nvPr>
        </p:nvSpPr>
        <p:spPr>
          <a:xfrm>
            <a:off x="609600" y="1600201"/>
            <a:ext cx="10972800" cy="3917032"/>
          </a:xfrm>
        </p:spPr>
        <p:txBody>
          <a:bodyPr>
            <a:normAutofit/>
          </a:bodyPr>
          <a:lstStyle/>
          <a:p>
            <a:r>
              <a:rPr lang="en-US" dirty="0"/>
              <a:t>‘The law's function is to preserve public order and decency, to protect the citizen from what is offensive or injurious, and to provide sufficient safeguards against exploitation and corruption of others... It is not, in our view, the function of the law to intervene in the private life of citizens, or to seek to enforce any particular pattern of behaviour’.</a:t>
            </a:r>
          </a:p>
          <a:p>
            <a:endParaRPr lang="en-US" dirty="0"/>
          </a:p>
        </p:txBody>
      </p:sp>
      <p:sp>
        <p:nvSpPr>
          <p:cNvPr id="4" name="TextBox 3"/>
          <p:cNvSpPr txBox="1"/>
          <p:nvPr/>
        </p:nvSpPr>
        <p:spPr>
          <a:xfrm>
            <a:off x="7320136" y="5257800"/>
            <a:ext cx="4608512" cy="369332"/>
          </a:xfrm>
          <a:prstGeom prst="rect">
            <a:avLst/>
          </a:prstGeom>
          <a:noFill/>
        </p:spPr>
        <p:txBody>
          <a:bodyPr wrap="square" rtlCol="0">
            <a:spAutoFit/>
          </a:bodyPr>
          <a:lstStyle/>
          <a:p>
            <a:r>
              <a:rPr lang="en-GB" dirty="0"/>
              <a:t>(Parliament. House of Commons, 1957)</a:t>
            </a:r>
          </a:p>
        </p:txBody>
      </p:sp>
    </p:spTree>
    <p:extLst>
      <p:ext uri="{BB962C8B-B14F-4D97-AF65-F5344CB8AC3E}">
        <p14:creationId xmlns:p14="http://schemas.microsoft.com/office/powerpoint/2010/main" val="174988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dirty="0"/>
              <a:t>Wolfenden Report 1957</a:t>
            </a:r>
          </a:p>
        </p:txBody>
      </p:sp>
      <p:sp>
        <p:nvSpPr>
          <p:cNvPr id="3" name="Content Placeholder 2"/>
          <p:cNvSpPr>
            <a:spLocks noGrp="1"/>
          </p:cNvSpPr>
          <p:nvPr>
            <p:ph idx="1"/>
          </p:nvPr>
        </p:nvSpPr>
        <p:spPr>
          <a:xfrm>
            <a:off x="609600" y="1600201"/>
            <a:ext cx="10972800" cy="3917032"/>
          </a:xfrm>
        </p:spPr>
        <p:txBody>
          <a:bodyPr>
            <a:normAutofit lnSpcReduction="10000"/>
          </a:bodyPr>
          <a:lstStyle/>
          <a:p>
            <a:r>
              <a:rPr lang="en-US" dirty="0"/>
              <a:t>The Report of the Departmental Committee on Homosexual Offences and Prostitution </a:t>
            </a:r>
          </a:p>
          <a:p>
            <a:r>
              <a:rPr lang="en-US" dirty="0"/>
              <a:t>Published on 4 September 1957 after a succession of well-known men, including Lord Montagu, Michael Pitt-Rivers and Peter </a:t>
            </a:r>
            <a:r>
              <a:rPr lang="en-US" dirty="0" err="1"/>
              <a:t>Wildeblood</a:t>
            </a:r>
            <a:r>
              <a:rPr lang="en-US" dirty="0"/>
              <a:t>, were convicted of homosexual offences.</a:t>
            </a:r>
          </a:p>
          <a:p>
            <a:r>
              <a:rPr lang="en-US" dirty="0"/>
              <a:t>At that time there were over 1000 men in prison for homosexual activity.</a:t>
            </a:r>
          </a:p>
        </p:txBody>
      </p:sp>
    </p:spTree>
    <p:extLst>
      <p:ext uri="{BB962C8B-B14F-4D97-AF65-F5344CB8AC3E}">
        <p14:creationId xmlns:p14="http://schemas.microsoft.com/office/powerpoint/2010/main" val="2347132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dirty="0"/>
              <a:t>The Committee’s approach</a:t>
            </a:r>
          </a:p>
        </p:txBody>
      </p:sp>
      <p:sp>
        <p:nvSpPr>
          <p:cNvPr id="4" name="Content Placeholder 3"/>
          <p:cNvSpPr>
            <a:spLocks noGrp="1"/>
          </p:cNvSpPr>
          <p:nvPr>
            <p:ph idx="1"/>
          </p:nvPr>
        </p:nvSpPr>
        <p:spPr>
          <a:xfrm>
            <a:off x="609600" y="1600201"/>
            <a:ext cx="10972800" cy="3917032"/>
          </a:xfrm>
        </p:spPr>
        <p:txBody>
          <a:bodyPr/>
          <a:lstStyle/>
          <a:p>
            <a:r>
              <a:rPr lang="en-US" dirty="0"/>
              <a:t>To preserve “public order and decency”</a:t>
            </a:r>
          </a:p>
          <a:p>
            <a:r>
              <a:rPr lang="en-US" dirty="0"/>
              <a:t>To protect the citizen from what is injurious and offensive, and </a:t>
            </a:r>
          </a:p>
          <a:p>
            <a:r>
              <a:rPr lang="en-US" dirty="0"/>
              <a:t>To provide safeguards against corruption</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7488" y="4407498"/>
            <a:ext cx="782817" cy="782817"/>
          </a:xfrm>
          <a:prstGeom prst="rect">
            <a:avLst/>
          </a:prstGeom>
        </p:spPr>
      </p:pic>
      <p:sp>
        <p:nvSpPr>
          <p:cNvPr id="6" name="TextBox 5"/>
          <p:cNvSpPr txBox="1"/>
          <p:nvPr/>
        </p:nvSpPr>
        <p:spPr>
          <a:xfrm>
            <a:off x="2711624" y="4407498"/>
            <a:ext cx="7056784" cy="830997"/>
          </a:xfrm>
          <a:prstGeom prst="rect">
            <a:avLst/>
          </a:prstGeom>
          <a:noFill/>
        </p:spPr>
        <p:txBody>
          <a:bodyPr wrap="square" rtlCol="0">
            <a:spAutoFit/>
          </a:bodyPr>
          <a:lstStyle/>
          <a:p>
            <a:r>
              <a:rPr lang="en-GB" sz="2400" dirty="0"/>
              <a:t>Why would legalising homosexuality help to safeguard against corruption?</a:t>
            </a:r>
          </a:p>
        </p:txBody>
      </p:sp>
    </p:spTree>
    <p:extLst>
      <p:ext uri="{BB962C8B-B14F-4D97-AF65-F5344CB8AC3E}">
        <p14:creationId xmlns:p14="http://schemas.microsoft.com/office/powerpoint/2010/main" val="1766862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dirty="0"/>
              <a:t>Conclusion</a:t>
            </a:r>
          </a:p>
        </p:txBody>
      </p:sp>
      <p:sp>
        <p:nvSpPr>
          <p:cNvPr id="3" name="Content Placeholder 2"/>
          <p:cNvSpPr>
            <a:spLocks noGrp="1"/>
          </p:cNvSpPr>
          <p:nvPr>
            <p:ph idx="1"/>
          </p:nvPr>
        </p:nvSpPr>
        <p:spPr>
          <a:xfrm>
            <a:off x="609600" y="1600201"/>
            <a:ext cx="10972800" cy="3917032"/>
          </a:xfrm>
        </p:spPr>
        <p:txBody>
          <a:bodyPr/>
          <a:lstStyle/>
          <a:p>
            <a:r>
              <a:rPr lang="en-US" dirty="0"/>
              <a:t>‘There must remain a realm of private morality and immorality which is, in brief and crude terms, not the law’s business’</a:t>
            </a:r>
          </a:p>
          <a:p>
            <a:endParaRPr lang="en-US" dirty="0"/>
          </a:p>
        </p:txBody>
      </p:sp>
      <p:sp>
        <p:nvSpPr>
          <p:cNvPr id="4" name="TextBox 3">
            <a:extLst>
              <a:ext uri="{FF2B5EF4-FFF2-40B4-BE49-F238E27FC236}">
                <a16:creationId xmlns:a16="http://schemas.microsoft.com/office/drawing/2014/main" id="{A8787645-E83E-4DCF-8D74-AEEE7A9B3D4D}"/>
              </a:ext>
            </a:extLst>
          </p:cNvPr>
          <p:cNvSpPr txBox="1"/>
          <p:nvPr/>
        </p:nvSpPr>
        <p:spPr>
          <a:xfrm>
            <a:off x="7189912" y="5229282"/>
            <a:ext cx="4392488" cy="369332"/>
          </a:xfrm>
          <a:prstGeom prst="rect">
            <a:avLst/>
          </a:prstGeom>
          <a:noFill/>
        </p:spPr>
        <p:txBody>
          <a:bodyPr wrap="square" rtlCol="0">
            <a:spAutoFit/>
          </a:bodyPr>
          <a:lstStyle/>
          <a:p>
            <a:r>
              <a:rPr lang="en-GB" dirty="0"/>
              <a:t>(Parliament. House of Commons, 1957)</a:t>
            </a:r>
          </a:p>
        </p:txBody>
      </p:sp>
    </p:spTree>
    <p:extLst>
      <p:ext uri="{BB962C8B-B14F-4D97-AF65-F5344CB8AC3E}">
        <p14:creationId xmlns:p14="http://schemas.microsoft.com/office/powerpoint/2010/main" val="941071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dirty="0"/>
              <a:t>Committee conclusion</a:t>
            </a:r>
          </a:p>
        </p:txBody>
      </p:sp>
      <p:sp>
        <p:nvSpPr>
          <p:cNvPr id="3" name="Content Placeholder 2"/>
          <p:cNvSpPr>
            <a:spLocks noGrp="1"/>
          </p:cNvSpPr>
          <p:nvPr>
            <p:ph idx="1"/>
          </p:nvPr>
        </p:nvSpPr>
        <p:spPr>
          <a:xfrm>
            <a:off x="609600" y="1600201"/>
            <a:ext cx="10972800" cy="3917032"/>
          </a:xfrm>
        </p:spPr>
        <p:txBody>
          <a:bodyPr>
            <a:normAutofit/>
          </a:bodyPr>
          <a:lstStyle/>
          <a:p>
            <a:r>
              <a:rPr lang="en-US" dirty="0"/>
              <a:t>‘In contrast to the belief that male homosexuality has a damaging effect on family life….we have no reasons shown to us which would lead us to believe that homosexual behaviour between males inflicts any greater damage on family life than adultery, fornication or lesbian behaviour’</a:t>
            </a:r>
          </a:p>
          <a:p>
            <a:endParaRPr lang="en-US" dirty="0"/>
          </a:p>
          <a:p>
            <a:endParaRPr lang="en-US" dirty="0"/>
          </a:p>
        </p:txBody>
      </p:sp>
      <p:sp>
        <p:nvSpPr>
          <p:cNvPr id="4" name="TextBox 3">
            <a:extLst>
              <a:ext uri="{FF2B5EF4-FFF2-40B4-BE49-F238E27FC236}">
                <a16:creationId xmlns:a16="http://schemas.microsoft.com/office/drawing/2014/main" id="{02BFD19C-0F3A-4948-AF68-4E220D12CD92}"/>
              </a:ext>
            </a:extLst>
          </p:cNvPr>
          <p:cNvSpPr txBox="1"/>
          <p:nvPr/>
        </p:nvSpPr>
        <p:spPr>
          <a:xfrm>
            <a:off x="6816080" y="5257800"/>
            <a:ext cx="4896544" cy="369332"/>
          </a:xfrm>
          <a:prstGeom prst="rect">
            <a:avLst/>
          </a:prstGeom>
          <a:noFill/>
        </p:spPr>
        <p:txBody>
          <a:bodyPr wrap="square" rtlCol="0">
            <a:spAutoFit/>
          </a:bodyPr>
          <a:lstStyle/>
          <a:p>
            <a:r>
              <a:rPr lang="en-GB" dirty="0"/>
              <a:t>(Parliament. House of Commons, 1957)</a:t>
            </a:r>
          </a:p>
        </p:txBody>
      </p:sp>
    </p:spTree>
    <p:extLst>
      <p:ext uri="{BB962C8B-B14F-4D97-AF65-F5344CB8AC3E}">
        <p14:creationId xmlns:p14="http://schemas.microsoft.com/office/powerpoint/2010/main" val="94632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fontScale="90000"/>
          </a:bodyPr>
          <a:lstStyle/>
          <a:p>
            <a:r>
              <a:rPr lang="en-US" dirty="0"/>
              <a:t>Historical overview of same sex relationships</a:t>
            </a:r>
          </a:p>
        </p:txBody>
      </p:sp>
      <p:sp>
        <p:nvSpPr>
          <p:cNvPr id="3" name="Content Placeholder 2"/>
          <p:cNvSpPr>
            <a:spLocks noGrp="1"/>
          </p:cNvSpPr>
          <p:nvPr>
            <p:ph idx="1"/>
          </p:nvPr>
        </p:nvSpPr>
        <p:spPr>
          <a:xfrm>
            <a:off x="609600" y="1600201"/>
            <a:ext cx="10972800" cy="3917032"/>
          </a:xfrm>
        </p:spPr>
        <p:txBody>
          <a:bodyPr>
            <a:normAutofit/>
          </a:bodyPr>
          <a:lstStyle/>
          <a:p>
            <a:r>
              <a:rPr lang="en-GB" dirty="0"/>
              <a:t>Ten years later……</a:t>
            </a:r>
          </a:p>
          <a:p>
            <a:pPr lvl="1"/>
            <a:r>
              <a:rPr lang="en-US" dirty="0"/>
              <a:t>In 1967 the UK government passed the Sexual Offences Act.</a:t>
            </a:r>
          </a:p>
          <a:p>
            <a:pPr lvl="1"/>
            <a:r>
              <a:rPr lang="en-US" dirty="0"/>
              <a:t>This Act partially decriminalised homosexual acts in private between two men</a:t>
            </a:r>
          </a:p>
          <a:p>
            <a:pPr lvl="1"/>
            <a:r>
              <a:rPr lang="en-US" dirty="0"/>
              <a:t>This did not cover the Armed Forces,</a:t>
            </a:r>
          </a:p>
          <a:p>
            <a:pPr lvl="1"/>
            <a:r>
              <a:rPr lang="en-US" dirty="0"/>
              <a:t>Nor did it cover the whole of the UK…..</a:t>
            </a:r>
          </a:p>
        </p:txBody>
      </p:sp>
    </p:spTree>
    <p:extLst>
      <p:ext uri="{BB962C8B-B14F-4D97-AF65-F5344CB8AC3E}">
        <p14:creationId xmlns:p14="http://schemas.microsoft.com/office/powerpoint/2010/main" val="637693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US" dirty="0"/>
              <a:t>Sexual Offences Act 1967 - Variations</a:t>
            </a:r>
          </a:p>
        </p:txBody>
      </p:sp>
      <p:sp>
        <p:nvSpPr>
          <p:cNvPr id="9" name="Content Placeholder 8">
            <a:extLst>
              <a:ext uri="{FF2B5EF4-FFF2-40B4-BE49-F238E27FC236}">
                <a16:creationId xmlns:a16="http://schemas.microsoft.com/office/drawing/2014/main" id="{C8E4B318-F824-9E90-2B7D-1310BE56D360}"/>
              </a:ext>
            </a:extLst>
          </p:cNvPr>
          <p:cNvSpPr>
            <a:spLocks noGrp="1"/>
          </p:cNvSpPr>
          <p:nvPr>
            <p:ph idx="1"/>
          </p:nvPr>
        </p:nvSpPr>
        <p:spPr>
          <a:xfrm>
            <a:off x="609600" y="1600201"/>
            <a:ext cx="10972800" cy="3917032"/>
          </a:xfrm>
        </p:spPr>
        <p:txBody>
          <a:bodyPr/>
          <a:lstStyle/>
          <a:p>
            <a:r>
              <a:rPr lang="en-GB" dirty="0"/>
              <a:t>The 1967 Act covered England and Wales only.</a:t>
            </a:r>
          </a:p>
          <a:p>
            <a:r>
              <a:rPr lang="en-GB" dirty="0"/>
              <a:t>In other parts of the UK it took a lot longer:</a:t>
            </a:r>
          </a:p>
          <a:p>
            <a:r>
              <a:rPr lang="en-US" dirty="0"/>
              <a:t>Scotland (1981)</a:t>
            </a:r>
          </a:p>
          <a:p>
            <a:r>
              <a:rPr lang="en-US" dirty="0"/>
              <a:t>Northern Ireland (1982) </a:t>
            </a:r>
          </a:p>
          <a:p>
            <a:endParaRPr lang="en-GB" dirty="0"/>
          </a:p>
        </p:txBody>
      </p:sp>
      <p:sp>
        <p:nvSpPr>
          <p:cNvPr id="4" name="TextBox 3"/>
          <p:cNvSpPr txBox="1"/>
          <p:nvPr/>
        </p:nvSpPr>
        <p:spPr>
          <a:xfrm>
            <a:off x="1847528" y="1249596"/>
            <a:ext cx="8496944" cy="523220"/>
          </a:xfrm>
          <a:prstGeom prst="rect">
            <a:avLst/>
          </a:prstGeom>
          <a:noFill/>
        </p:spPr>
        <p:txBody>
          <a:bodyPr wrap="square" rtlCol="0">
            <a:spAutoFit/>
          </a:bodyPr>
          <a:lstStyle/>
          <a:p>
            <a:endParaRPr lang="en-GB" sz="2800"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9416" y="4841406"/>
            <a:ext cx="710809" cy="710809"/>
          </a:xfrm>
          <a:prstGeom prst="rect">
            <a:avLst/>
          </a:prstGeom>
        </p:spPr>
      </p:pic>
      <p:sp>
        <p:nvSpPr>
          <p:cNvPr id="8" name="TextBox 7"/>
          <p:cNvSpPr txBox="1"/>
          <p:nvPr/>
        </p:nvSpPr>
        <p:spPr>
          <a:xfrm>
            <a:off x="1631504" y="4761803"/>
            <a:ext cx="9950896" cy="954107"/>
          </a:xfrm>
          <a:prstGeom prst="rect">
            <a:avLst/>
          </a:prstGeom>
          <a:noFill/>
        </p:spPr>
        <p:txBody>
          <a:bodyPr wrap="square" rtlCol="0">
            <a:spAutoFit/>
          </a:bodyPr>
          <a:lstStyle/>
          <a:p>
            <a:r>
              <a:rPr lang="en-GB" sz="2800" dirty="0"/>
              <a:t>Why do you think it took longer to legalise homosexuality in these parts of the UK?</a:t>
            </a:r>
          </a:p>
        </p:txBody>
      </p:sp>
    </p:spTree>
    <p:extLst>
      <p:ext uri="{BB962C8B-B14F-4D97-AF65-F5344CB8AC3E}">
        <p14:creationId xmlns:p14="http://schemas.microsoft.com/office/powerpoint/2010/main" val="3220341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dirty="0"/>
              <a:t>1967 Act….</a:t>
            </a:r>
          </a:p>
        </p:txBody>
      </p:sp>
      <p:sp>
        <p:nvSpPr>
          <p:cNvPr id="3" name="Content Placeholder 2"/>
          <p:cNvSpPr>
            <a:spLocks noGrp="1"/>
          </p:cNvSpPr>
          <p:nvPr>
            <p:ph idx="1"/>
          </p:nvPr>
        </p:nvSpPr>
        <p:spPr>
          <a:xfrm>
            <a:off x="609600" y="1600201"/>
            <a:ext cx="10972800" cy="3917032"/>
          </a:xfrm>
        </p:spPr>
        <p:txBody>
          <a:bodyPr/>
          <a:lstStyle/>
          <a:p>
            <a:r>
              <a:rPr lang="en-US" dirty="0"/>
              <a:t>What does ‘partial decriminalization’ mean</a:t>
            </a:r>
          </a:p>
          <a:p>
            <a:pPr lvl="1"/>
            <a:r>
              <a:rPr lang="en-US" dirty="0"/>
              <a:t>Age of consent set at 21 years (rather than 16 for heterosexual sex)</a:t>
            </a:r>
          </a:p>
          <a:p>
            <a:pPr lvl="1"/>
            <a:r>
              <a:rPr lang="en-US" dirty="0"/>
              <a:t>Narrow definition of “privacy” </a:t>
            </a:r>
          </a:p>
          <a:p>
            <a:pPr lvl="1"/>
            <a:r>
              <a:rPr lang="en-US" dirty="0"/>
              <a:t>Not more than 2 men</a:t>
            </a:r>
          </a:p>
          <a:p>
            <a:pPr lvl="1"/>
            <a:r>
              <a:rPr lang="en-US" dirty="0"/>
              <a:t>So no longer criminal but not equal!</a:t>
            </a:r>
          </a:p>
          <a:p>
            <a:endParaRPr lang="en-GB" dirty="0"/>
          </a:p>
          <a:p>
            <a:endParaRPr lang="en-US" dirty="0"/>
          </a:p>
        </p:txBody>
      </p:sp>
    </p:spTree>
    <p:extLst>
      <p:ext uri="{BB962C8B-B14F-4D97-AF65-F5344CB8AC3E}">
        <p14:creationId xmlns:p14="http://schemas.microsoft.com/office/powerpoint/2010/main" val="1458227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fontScale="90000"/>
          </a:bodyPr>
          <a:lstStyle/>
          <a:p>
            <a:r>
              <a:rPr lang="en-US" dirty="0"/>
              <a:t>Section 28 of the Local Government Act 1988</a:t>
            </a:r>
          </a:p>
        </p:txBody>
      </p:sp>
      <p:sp>
        <p:nvSpPr>
          <p:cNvPr id="3" name="Content Placeholder 2"/>
          <p:cNvSpPr>
            <a:spLocks noGrp="1"/>
          </p:cNvSpPr>
          <p:nvPr>
            <p:ph idx="1"/>
          </p:nvPr>
        </p:nvSpPr>
        <p:spPr>
          <a:xfrm>
            <a:off x="609600" y="1600201"/>
            <a:ext cx="10972800" cy="3917032"/>
          </a:xfrm>
        </p:spPr>
        <p:txBody>
          <a:bodyPr/>
          <a:lstStyle/>
          <a:p>
            <a:r>
              <a:rPr lang="en-US" dirty="0"/>
              <a:t>Prohibited the promotion of homosexuality as a ‘pretended family relationship’ on the basis that it ‘damages children and family life’</a:t>
            </a:r>
          </a:p>
        </p:txBody>
      </p:sp>
      <p:sp>
        <p:nvSpPr>
          <p:cNvPr id="5" name="TextBox 4"/>
          <p:cNvSpPr txBox="1"/>
          <p:nvPr/>
        </p:nvSpPr>
        <p:spPr>
          <a:xfrm>
            <a:off x="8544272" y="5219909"/>
            <a:ext cx="3528392" cy="369332"/>
          </a:xfrm>
          <a:prstGeom prst="rect">
            <a:avLst/>
          </a:prstGeom>
          <a:noFill/>
        </p:spPr>
        <p:txBody>
          <a:bodyPr wrap="square" rtlCol="0">
            <a:spAutoFit/>
          </a:bodyPr>
          <a:lstStyle/>
          <a:p>
            <a:r>
              <a:rPr lang="en-GB" dirty="0"/>
              <a:t>(Local Government Act 1997)</a:t>
            </a:r>
          </a:p>
        </p:txBody>
      </p:sp>
      <p:sp>
        <p:nvSpPr>
          <p:cNvPr id="6" name="TextBox 5"/>
          <p:cNvSpPr txBox="1"/>
          <p:nvPr/>
        </p:nvSpPr>
        <p:spPr>
          <a:xfrm>
            <a:off x="1012040" y="3466254"/>
            <a:ext cx="7488832" cy="646331"/>
          </a:xfrm>
          <a:prstGeom prst="rect">
            <a:avLst/>
          </a:prstGeom>
          <a:noFill/>
        </p:spPr>
        <p:txBody>
          <a:bodyPr wrap="square" rtlCol="0">
            <a:spAutoFit/>
          </a:bodyPr>
          <a:lstStyle/>
          <a:p>
            <a:r>
              <a:rPr lang="en-GB" dirty="0"/>
              <a:t>N.B. This act lead to the creation of the LGBT campaigning group Stonewall</a:t>
            </a:r>
          </a:p>
        </p:txBody>
      </p:sp>
      <p:sp>
        <p:nvSpPr>
          <p:cNvPr id="7" name="TextBox 6"/>
          <p:cNvSpPr txBox="1"/>
          <p:nvPr/>
        </p:nvSpPr>
        <p:spPr>
          <a:xfrm>
            <a:off x="1012040" y="4295148"/>
            <a:ext cx="3169544" cy="369332"/>
          </a:xfrm>
          <a:prstGeom prst="rect">
            <a:avLst/>
          </a:prstGeom>
          <a:noFill/>
        </p:spPr>
        <p:txBody>
          <a:bodyPr wrap="square" rtlCol="0">
            <a:spAutoFit/>
          </a:bodyPr>
          <a:lstStyle/>
          <a:p>
            <a:r>
              <a:rPr lang="en-GB" dirty="0">
                <a:hlinkClick r:id="rId2"/>
              </a:rPr>
              <a:t>www.stonewall.org.uk</a:t>
            </a:r>
            <a:r>
              <a:rPr lang="en-GB" dirty="0"/>
              <a:t> </a:t>
            </a:r>
          </a:p>
        </p:txBody>
      </p:sp>
    </p:spTree>
    <p:extLst>
      <p:ext uri="{BB962C8B-B14F-4D97-AF65-F5344CB8AC3E}">
        <p14:creationId xmlns:p14="http://schemas.microsoft.com/office/powerpoint/2010/main" val="2229572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Repeal of Section 28…</a:t>
            </a:r>
          </a:p>
        </p:txBody>
      </p:sp>
      <p:sp>
        <p:nvSpPr>
          <p:cNvPr id="3" name="Content Placeholder 2"/>
          <p:cNvSpPr>
            <a:spLocks noGrp="1"/>
          </p:cNvSpPr>
          <p:nvPr>
            <p:ph idx="1"/>
          </p:nvPr>
        </p:nvSpPr>
        <p:spPr>
          <a:xfrm>
            <a:off x="609600" y="1470484"/>
            <a:ext cx="10972800" cy="3917032"/>
          </a:xfrm>
        </p:spPr>
        <p:txBody>
          <a:bodyPr>
            <a:normAutofit/>
          </a:bodyPr>
          <a:lstStyle/>
          <a:p>
            <a:r>
              <a:rPr lang="en-US" sz="2800" dirty="0"/>
              <a:t>Repealed in 2000 by the Scottish Parliament</a:t>
            </a:r>
          </a:p>
          <a:p>
            <a:r>
              <a:rPr lang="en-US" sz="2800" dirty="0"/>
              <a:t>Repealed by the Local Government Act 2003 for the rest of UK. </a:t>
            </a:r>
          </a:p>
          <a:p>
            <a:pPr lvl="1"/>
            <a:r>
              <a:rPr lang="en-US" sz="2400" dirty="0"/>
              <a:t>However, in 2003 the  Local Government Association retained the link between homosexuality and the need to “protect” children from materials deemed “inappropriate” and reinforced the duty for children to learn about “the nature of marriage and its importance for family life and the bringing up of children”</a:t>
            </a:r>
          </a:p>
          <a:p>
            <a:endParaRPr lang="en-US" sz="2800" dirty="0"/>
          </a:p>
          <a:p>
            <a:endParaRPr lang="en-US" sz="2800" dirty="0"/>
          </a:p>
          <a:p>
            <a:endParaRPr lang="en-US" sz="2800" dirty="0"/>
          </a:p>
          <a:p>
            <a:endParaRPr lang="en-US" sz="28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9376" y="4835565"/>
            <a:ext cx="710809" cy="710809"/>
          </a:xfrm>
          <a:prstGeom prst="rect">
            <a:avLst/>
          </a:prstGeom>
        </p:spPr>
      </p:pic>
      <p:sp>
        <p:nvSpPr>
          <p:cNvPr id="6" name="TextBox 5"/>
          <p:cNvSpPr txBox="1"/>
          <p:nvPr/>
        </p:nvSpPr>
        <p:spPr>
          <a:xfrm>
            <a:off x="1415480" y="4806426"/>
            <a:ext cx="10297144" cy="830997"/>
          </a:xfrm>
          <a:prstGeom prst="rect">
            <a:avLst/>
          </a:prstGeom>
          <a:noFill/>
        </p:spPr>
        <p:txBody>
          <a:bodyPr wrap="square" rtlCol="0">
            <a:spAutoFit/>
          </a:bodyPr>
          <a:lstStyle/>
          <a:p>
            <a:r>
              <a:rPr lang="en-GB" sz="2400" dirty="0"/>
              <a:t>What implications would this have for the teaching of sex education and for safer sex campaigns?</a:t>
            </a:r>
          </a:p>
        </p:txBody>
      </p:sp>
    </p:spTree>
    <p:extLst>
      <p:ext uri="{BB962C8B-B14F-4D97-AF65-F5344CB8AC3E}">
        <p14:creationId xmlns:p14="http://schemas.microsoft.com/office/powerpoint/2010/main" val="208106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dirty="0"/>
              <a:t>Policy developments</a:t>
            </a:r>
          </a:p>
        </p:txBody>
      </p:sp>
      <p:sp>
        <p:nvSpPr>
          <p:cNvPr id="3" name="Content Placeholder 2"/>
          <p:cNvSpPr>
            <a:spLocks noGrp="1"/>
          </p:cNvSpPr>
          <p:nvPr>
            <p:ph sz="half" idx="1"/>
          </p:nvPr>
        </p:nvSpPr>
        <p:spPr>
          <a:xfrm>
            <a:off x="609600" y="1600200"/>
            <a:ext cx="5384800" cy="3989388"/>
          </a:xfrm>
        </p:spPr>
        <p:txBody>
          <a:bodyPr>
            <a:normAutofit/>
          </a:bodyPr>
          <a:lstStyle/>
          <a:p>
            <a:r>
              <a:rPr lang="en-US" dirty="0"/>
              <a:t>Age of homosexual consent was lowered to 18 years in the Criminal Justice and Public Offences Act 1994</a:t>
            </a:r>
          </a:p>
          <a:p>
            <a:r>
              <a:rPr lang="en-US" dirty="0"/>
              <a:t>Lowered again to 16 by Sexual Offences Act 2000.</a:t>
            </a:r>
          </a:p>
          <a:p>
            <a:endParaRPr lang="en-US" dirty="0"/>
          </a:p>
          <a:p>
            <a:endParaRPr lang="en-US" dirty="0"/>
          </a:p>
        </p:txBody>
      </p:sp>
      <p:sp>
        <p:nvSpPr>
          <p:cNvPr id="4" name="Content Placeholder 3"/>
          <p:cNvSpPr>
            <a:spLocks noGrp="1"/>
          </p:cNvSpPr>
          <p:nvPr>
            <p:ph sz="half" idx="2"/>
          </p:nvPr>
        </p:nvSpPr>
        <p:spPr>
          <a:xfrm>
            <a:off x="6197600" y="1600200"/>
            <a:ext cx="5384800" cy="3989388"/>
          </a:xfrm>
        </p:spPr>
        <p:txBody>
          <a:bodyPr/>
          <a:lstStyle/>
          <a:p>
            <a:r>
              <a:rPr lang="en-US" dirty="0"/>
              <a:t>The Sexual Offences Act 2003</a:t>
            </a:r>
          </a:p>
          <a:p>
            <a:r>
              <a:rPr lang="en-US" dirty="0"/>
              <a:t>Removed the acts of  ‘buggery’ and ‘gross indecency’ from UK law</a:t>
            </a:r>
          </a:p>
          <a:p>
            <a:endParaRPr lang="en-US" dirty="0"/>
          </a:p>
        </p:txBody>
      </p:sp>
      <p:sp>
        <p:nvSpPr>
          <p:cNvPr id="6" name="TextBox 5"/>
          <p:cNvSpPr txBox="1"/>
          <p:nvPr/>
        </p:nvSpPr>
        <p:spPr>
          <a:xfrm>
            <a:off x="2495600" y="4480699"/>
            <a:ext cx="8784976" cy="369332"/>
          </a:xfrm>
          <a:prstGeom prst="rect">
            <a:avLst/>
          </a:prstGeom>
          <a:noFill/>
        </p:spPr>
        <p:txBody>
          <a:bodyPr wrap="square" rtlCol="0">
            <a:spAutoFit/>
          </a:bodyPr>
          <a:lstStyle/>
          <a:p>
            <a:r>
              <a:rPr lang="en-GB" dirty="0"/>
              <a:t>N.B. The act of ‘buggery’ had been on the statute books since 1533</a:t>
            </a:r>
          </a:p>
        </p:txBody>
      </p:sp>
      <p:sp>
        <p:nvSpPr>
          <p:cNvPr id="7" name="TextBox 6"/>
          <p:cNvSpPr txBox="1"/>
          <p:nvPr/>
        </p:nvSpPr>
        <p:spPr>
          <a:xfrm>
            <a:off x="1991133" y="5073134"/>
            <a:ext cx="7042510" cy="369332"/>
          </a:xfrm>
          <a:prstGeom prst="rect">
            <a:avLst/>
          </a:prstGeom>
          <a:noFill/>
        </p:spPr>
        <p:txBody>
          <a:bodyPr wrap="square" rtlCol="0">
            <a:spAutoFit/>
          </a:bodyPr>
          <a:lstStyle/>
          <a:p>
            <a:r>
              <a:rPr lang="en-GB" dirty="0"/>
              <a:t>What is the derivation of the word ‘buggery’?</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9456" y="5022795"/>
            <a:ext cx="566793" cy="566793"/>
          </a:xfrm>
          <a:prstGeom prst="rect">
            <a:avLst/>
          </a:prstGeom>
        </p:spPr>
      </p:pic>
    </p:spTree>
    <p:extLst>
      <p:ext uri="{BB962C8B-B14F-4D97-AF65-F5344CB8AC3E}">
        <p14:creationId xmlns:p14="http://schemas.microsoft.com/office/powerpoint/2010/main" val="1183233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6" grpId="0"/>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dirty="0"/>
              <a:t>Equality Act 2010</a:t>
            </a:r>
          </a:p>
        </p:txBody>
      </p:sp>
      <p:sp>
        <p:nvSpPr>
          <p:cNvPr id="9" name="Content Placeholder 8">
            <a:extLst>
              <a:ext uri="{FF2B5EF4-FFF2-40B4-BE49-F238E27FC236}">
                <a16:creationId xmlns:a16="http://schemas.microsoft.com/office/drawing/2014/main" id="{1E17D78F-D340-AFC6-041E-B3C184E03899}"/>
              </a:ext>
            </a:extLst>
          </p:cNvPr>
          <p:cNvSpPr>
            <a:spLocks noGrp="1"/>
          </p:cNvSpPr>
          <p:nvPr>
            <p:ph idx="1"/>
          </p:nvPr>
        </p:nvSpPr>
        <p:spPr>
          <a:xfrm>
            <a:off x="609600" y="1600201"/>
            <a:ext cx="10972800" cy="3917032"/>
          </a:xfrm>
        </p:spPr>
        <p:txBody>
          <a:bodyPr>
            <a:normAutofit/>
          </a:bodyPr>
          <a:lstStyle/>
          <a:p>
            <a:r>
              <a:rPr lang="en-GB" dirty="0"/>
              <a:t>Has sexual orientation as one of the characteristics protected under the Act</a:t>
            </a:r>
          </a:p>
          <a:p>
            <a:r>
              <a:rPr lang="en-GB" dirty="0"/>
              <a:t>The Act provides for;</a:t>
            </a:r>
          </a:p>
          <a:p>
            <a:pPr lvl="1"/>
            <a:r>
              <a:rPr lang="en-GB" dirty="0"/>
              <a:t>Employment protection</a:t>
            </a:r>
          </a:p>
          <a:p>
            <a:pPr lvl="1"/>
            <a:r>
              <a:rPr lang="en-GB" dirty="0"/>
              <a:t>Goods, facilities and services</a:t>
            </a:r>
          </a:p>
          <a:p>
            <a:pPr lvl="1"/>
            <a:r>
              <a:rPr lang="en-GB" dirty="0"/>
              <a:t>The Public Sector Equality Duty</a:t>
            </a:r>
          </a:p>
          <a:p>
            <a:endParaRPr lang="en-GB" dirty="0"/>
          </a:p>
          <a:p>
            <a:endParaRPr lang="en-GB" dirty="0"/>
          </a:p>
          <a:p>
            <a:endParaRPr lang="en-GB" dirty="0"/>
          </a:p>
        </p:txBody>
      </p:sp>
    </p:spTree>
    <p:extLst>
      <p:ext uri="{BB962C8B-B14F-4D97-AF65-F5344CB8AC3E}">
        <p14:creationId xmlns:p14="http://schemas.microsoft.com/office/powerpoint/2010/main" val="2129891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dirty="0"/>
              <a:t>Equality Act 2010</a:t>
            </a:r>
          </a:p>
        </p:txBody>
      </p:sp>
      <p:sp>
        <p:nvSpPr>
          <p:cNvPr id="8" name="Content Placeholder 3"/>
          <p:cNvSpPr>
            <a:spLocks noGrp="1"/>
          </p:cNvSpPr>
          <p:nvPr>
            <p:ph sz="half" idx="1"/>
          </p:nvPr>
        </p:nvSpPr>
        <p:spPr>
          <a:xfrm>
            <a:off x="609600" y="2132856"/>
            <a:ext cx="5384800" cy="3456732"/>
          </a:xfrm>
        </p:spPr>
        <p:txBody>
          <a:bodyPr>
            <a:noAutofit/>
          </a:bodyPr>
          <a:lstStyle/>
          <a:p>
            <a:r>
              <a:rPr lang="en-US" sz="2000" dirty="0"/>
              <a:t>No employer, with very limited exceptions, can treat a lesbian, gay or bisexual employee or applicant differently from a straight employee or applicant simply because of their sexual orientation </a:t>
            </a:r>
          </a:p>
          <a:p>
            <a:r>
              <a:rPr lang="en-US" sz="2000" dirty="0"/>
              <a:t>No </a:t>
            </a:r>
            <a:r>
              <a:rPr lang="en-US" sz="2000" dirty="0" err="1"/>
              <a:t>organisation</a:t>
            </a:r>
            <a:r>
              <a:rPr lang="en-US" sz="2000" dirty="0"/>
              <a:t> delivering a service can refuse to deliver it or give a poorer quality service to a customer simply because of their sexual orientation </a:t>
            </a:r>
          </a:p>
          <a:p>
            <a:endParaRPr lang="en-US" sz="2000" dirty="0"/>
          </a:p>
        </p:txBody>
      </p:sp>
      <p:sp>
        <p:nvSpPr>
          <p:cNvPr id="7" name="Content Placeholder 6">
            <a:extLst>
              <a:ext uri="{FF2B5EF4-FFF2-40B4-BE49-F238E27FC236}">
                <a16:creationId xmlns:a16="http://schemas.microsoft.com/office/drawing/2014/main" id="{103E03E3-D386-D4CE-8704-9BBE84676FFE}"/>
              </a:ext>
            </a:extLst>
          </p:cNvPr>
          <p:cNvSpPr>
            <a:spLocks noGrp="1"/>
          </p:cNvSpPr>
          <p:nvPr>
            <p:ph sz="half" idx="2"/>
          </p:nvPr>
        </p:nvSpPr>
        <p:spPr>
          <a:xfrm>
            <a:off x="6197600" y="2132856"/>
            <a:ext cx="5384800" cy="3456732"/>
          </a:xfrm>
        </p:spPr>
        <p:txBody>
          <a:bodyPr>
            <a:normAutofit/>
          </a:bodyPr>
          <a:lstStyle/>
          <a:p>
            <a:r>
              <a:rPr lang="en-US" sz="2000" dirty="0"/>
              <a:t>Any </a:t>
            </a:r>
            <a:r>
              <a:rPr lang="en-US" sz="2000" dirty="0" err="1"/>
              <a:t>organisation</a:t>
            </a:r>
            <a:r>
              <a:rPr lang="en-US" sz="2000" dirty="0"/>
              <a:t> delivering a public service (such as NHS healthcare), including businesses contracted out to deliver a public service, must consider the needs of different groups who might use that service and commit themselves to tackling inequality </a:t>
            </a:r>
          </a:p>
          <a:p>
            <a:endParaRPr lang="en-GB" sz="2000" dirty="0"/>
          </a:p>
        </p:txBody>
      </p:sp>
      <p:sp>
        <p:nvSpPr>
          <p:cNvPr id="3" name="TextBox 2"/>
          <p:cNvSpPr txBox="1"/>
          <p:nvPr/>
        </p:nvSpPr>
        <p:spPr>
          <a:xfrm>
            <a:off x="479376" y="1409868"/>
            <a:ext cx="6192688" cy="461665"/>
          </a:xfrm>
          <a:prstGeom prst="rect">
            <a:avLst/>
          </a:prstGeom>
          <a:noFill/>
        </p:spPr>
        <p:txBody>
          <a:bodyPr wrap="square" rtlCol="0">
            <a:spAutoFit/>
          </a:bodyPr>
          <a:lstStyle/>
          <a:p>
            <a:r>
              <a:rPr lang="en-US" sz="2400" b="1" dirty="0"/>
              <a:t>These protections mean that: </a:t>
            </a:r>
          </a:p>
        </p:txBody>
      </p:sp>
    </p:spTree>
    <p:extLst>
      <p:ext uri="{BB962C8B-B14F-4D97-AF65-F5344CB8AC3E}">
        <p14:creationId xmlns:p14="http://schemas.microsoft.com/office/powerpoint/2010/main" val="129748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Civil Partnership Act 2004</a:t>
            </a:r>
          </a:p>
        </p:txBody>
      </p:sp>
      <p:sp>
        <p:nvSpPr>
          <p:cNvPr id="8" name="Content Placeholder 7">
            <a:extLst>
              <a:ext uri="{FF2B5EF4-FFF2-40B4-BE49-F238E27FC236}">
                <a16:creationId xmlns:a16="http://schemas.microsoft.com/office/drawing/2014/main" id="{63D091B3-5A55-F9CB-6903-9A04D3BA4EBB}"/>
              </a:ext>
            </a:extLst>
          </p:cNvPr>
          <p:cNvSpPr>
            <a:spLocks noGrp="1"/>
          </p:cNvSpPr>
          <p:nvPr>
            <p:ph idx="1"/>
          </p:nvPr>
        </p:nvSpPr>
        <p:spPr/>
        <p:txBody>
          <a:bodyPr>
            <a:normAutofit fontScale="85000" lnSpcReduction="20000"/>
          </a:bodyPr>
          <a:lstStyle/>
          <a:p>
            <a:pPr marL="342900" indent="-342900">
              <a:spcBef>
                <a:spcPts val="600"/>
              </a:spcBef>
              <a:spcAft>
                <a:spcPts val="600"/>
              </a:spcAft>
              <a:buFont typeface="Arial" panose="020B0604020202020204" pitchFamily="34" charset="0"/>
              <a:buChar char="•"/>
            </a:pPr>
            <a:r>
              <a:rPr lang="en-GB" sz="3200" dirty="0"/>
              <a:t>Same-sex couples who register as civil partners or who marry have mostly the same employment rights as married opposite-sex couples. </a:t>
            </a:r>
          </a:p>
          <a:p>
            <a:pPr marL="342900" indent="-342900">
              <a:spcBef>
                <a:spcPts val="600"/>
              </a:spcBef>
              <a:spcAft>
                <a:spcPts val="600"/>
              </a:spcAft>
              <a:buFont typeface="Arial" panose="020B0604020202020204" pitchFamily="34" charset="0"/>
              <a:buChar char="•"/>
            </a:pPr>
            <a:r>
              <a:rPr lang="en-GB" sz="3200" dirty="0"/>
              <a:t>The Equality Act protects employees who are in a civil partnership or marriage against discrimination. </a:t>
            </a:r>
          </a:p>
          <a:p>
            <a:pPr marL="342900" indent="-342900">
              <a:spcBef>
                <a:spcPts val="600"/>
              </a:spcBef>
              <a:spcAft>
                <a:spcPts val="600"/>
              </a:spcAft>
              <a:buFont typeface="Arial" panose="020B0604020202020204" pitchFamily="34" charset="0"/>
              <a:buChar char="•"/>
            </a:pPr>
            <a:r>
              <a:rPr lang="en-GB" sz="3200" dirty="0"/>
              <a:t>The Equality Act also gives protection from discrimination because of an employee's sexual orientation. </a:t>
            </a:r>
          </a:p>
          <a:p>
            <a:pPr marL="342900" indent="-342900">
              <a:spcBef>
                <a:spcPts val="600"/>
              </a:spcBef>
              <a:spcAft>
                <a:spcPts val="600"/>
              </a:spcAft>
              <a:buFont typeface="Arial" panose="020B0604020202020204" pitchFamily="34" charset="0"/>
              <a:buChar char="•"/>
            </a:pPr>
            <a:r>
              <a:rPr lang="en-GB" sz="3200" dirty="0"/>
              <a:t>Recruitment and selection policies must not discriminate on the grounds of civil partnerships, marriage or sexual orientation.</a:t>
            </a:r>
          </a:p>
          <a:p>
            <a:endParaRPr lang="en-GB" dirty="0"/>
          </a:p>
        </p:txBody>
      </p:sp>
      <p:sp>
        <p:nvSpPr>
          <p:cNvPr id="4" name="TextBox 3"/>
          <p:cNvSpPr txBox="1"/>
          <p:nvPr/>
        </p:nvSpPr>
        <p:spPr>
          <a:xfrm>
            <a:off x="479376" y="929322"/>
            <a:ext cx="4032448" cy="646331"/>
          </a:xfrm>
          <a:prstGeom prst="rect">
            <a:avLst/>
          </a:prstGeom>
          <a:noFill/>
        </p:spPr>
        <p:txBody>
          <a:bodyPr wrap="square" rtlCol="0">
            <a:spAutoFit/>
          </a:bodyPr>
          <a:lstStyle/>
          <a:p>
            <a:r>
              <a:rPr lang="en-GB" sz="3600" b="1" dirty="0"/>
              <a:t>Key points</a:t>
            </a:r>
          </a:p>
        </p:txBody>
      </p:sp>
    </p:spTree>
    <p:extLst>
      <p:ext uri="{BB962C8B-B14F-4D97-AF65-F5344CB8AC3E}">
        <p14:creationId xmlns:p14="http://schemas.microsoft.com/office/powerpoint/2010/main" val="3487233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274638"/>
            <a:ext cx="10972800" cy="1143000"/>
          </a:xfrm>
        </p:spPr>
        <p:txBody>
          <a:bodyPr>
            <a:normAutofit/>
          </a:bodyPr>
          <a:lstStyle/>
          <a:p>
            <a:r>
              <a:rPr lang="en-US" dirty="0"/>
              <a:t>Civil Partnership compared to marriage</a:t>
            </a:r>
          </a:p>
        </p:txBody>
      </p:sp>
      <p:sp>
        <p:nvSpPr>
          <p:cNvPr id="6" name="Content Placeholder 5"/>
          <p:cNvSpPr>
            <a:spLocks noGrp="1"/>
          </p:cNvSpPr>
          <p:nvPr>
            <p:ph idx="1"/>
          </p:nvPr>
        </p:nvSpPr>
        <p:spPr>
          <a:xfrm>
            <a:off x="609600" y="1600201"/>
            <a:ext cx="10972800" cy="3917032"/>
          </a:xfrm>
        </p:spPr>
        <p:txBody>
          <a:bodyPr>
            <a:noAutofit/>
          </a:bodyPr>
          <a:lstStyle/>
          <a:p>
            <a:r>
              <a:rPr lang="en-US" sz="2400" dirty="0"/>
              <a:t>Same property rights </a:t>
            </a:r>
          </a:p>
          <a:p>
            <a:r>
              <a:rPr lang="en-US" sz="2400" dirty="0"/>
              <a:t>Same exemption on inheritance tax </a:t>
            </a:r>
          </a:p>
          <a:p>
            <a:r>
              <a:rPr lang="en-US" sz="2400" dirty="0"/>
              <a:t>Ability to get parental responsibility for a partner's children as well as responsibility for reasonable maintenance of one's partner and their children</a:t>
            </a:r>
          </a:p>
          <a:p>
            <a:r>
              <a:rPr lang="en-US" sz="2400" dirty="0"/>
              <a:t>Tenancy rights </a:t>
            </a:r>
          </a:p>
          <a:p>
            <a:r>
              <a:rPr lang="en-US" sz="2400" dirty="0"/>
              <a:t>Next of kin rights in hospitals (e.g. consent for operations)</a:t>
            </a:r>
          </a:p>
          <a:p>
            <a:r>
              <a:rPr lang="en-US" sz="2400" dirty="0"/>
              <a:t>Formal process for dissolving partnerships akin to divorce</a:t>
            </a:r>
            <a:endParaRPr lang="en-GB" sz="2400" dirty="0"/>
          </a:p>
          <a:p>
            <a:endParaRPr lang="en-US" sz="2400" dirty="0"/>
          </a:p>
        </p:txBody>
      </p:sp>
    </p:spTree>
    <p:extLst>
      <p:ext uri="{BB962C8B-B14F-4D97-AF65-F5344CB8AC3E}">
        <p14:creationId xmlns:p14="http://schemas.microsoft.com/office/powerpoint/2010/main" val="3798590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dirty="0"/>
              <a:t>Civil Partnership compared to marriage</a:t>
            </a:r>
          </a:p>
        </p:txBody>
      </p:sp>
      <p:sp>
        <p:nvSpPr>
          <p:cNvPr id="7" name="Content Placeholder 6"/>
          <p:cNvSpPr>
            <a:spLocks noGrp="1"/>
          </p:cNvSpPr>
          <p:nvPr>
            <p:ph idx="1"/>
          </p:nvPr>
        </p:nvSpPr>
        <p:spPr/>
        <p:txBody>
          <a:bodyPr>
            <a:noAutofit/>
          </a:bodyPr>
          <a:lstStyle/>
          <a:p>
            <a:r>
              <a:rPr lang="en-US" dirty="0"/>
              <a:t>Cultural acceptability</a:t>
            </a:r>
          </a:p>
          <a:p>
            <a:r>
              <a:rPr lang="en-US" dirty="0"/>
              <a:t>Religious ceremonies</a:t>
            </a:r>
          </a:p>
          <a:p>
            <a:r>
              <a:rPr lang="en-US" dirty="0"/>
              <a:t>Restricted pension rights</a:t>
            </a:r>
          </a:p>
          <a:p>
            <a:r>
              <a:rPr lang="en-US" dirty="0"/>
              <a:t>Recognition abroad/ living oversees</a:t>
            </a:r>
          </a:p>
          <a:p>
            <a:r>
              <a:rPr lang="en-US" dirty="0"/>
              <a:t>Different rules about adultery and consummation </a:t>
            </a:r>
          </a:p>
          <a:p>
            <a:r>
              <a:rPr lang="en-US" dirty="0"/>
              <a:t>Full life insurance recognition for partner</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425551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Marriage (Same Sex Couples) Act 2013</a:t>
            </a:r>
          </a:p>
        </p:txBody>
      </p:sp>
      <p:sp>
        <p:nvSpPr>
          <p:cNvPr id="3" name="Content Placeholder 2"/>
          <p:cNvSpPr>
            <a:spLocks noGrp="1"/>
          </p:cNvSpPr>
          <p:nvPr>
            <p:ph idx="1"/>
          </p:nvPr>
        </p:nvSpPr>
        <p:spPr>
          <a:xfrm>
            <a:off x="479376" y="1556792"/>
            <a:ext cx="10972800" cy="3917032"/>
          </a:xfrm>
        </p:spPr>
        <p:txBody>
          <a:bodyPr>
            <a:noAutofit/>
          </a:bodyPr>
          <a:lstStyle/>
          <a:p>
            <a:r>
              <a:rPr lang="en-US" sz="2100" dirty="0"/>
              <a:t>Came into force on 13th March 2014</a:t>
            </a:r>
          </a:p>
          <a:p>
            <a:pPr lvl="1"/>
            <a:r>
              <a:rPr lang="en-GB" sz="2100" dirty="0"/>
              <a:t>enables same sex couples to marry in civil ceremonies;</a:t>
            </a:r>
          </a:p>
          <a:p>
            <a:pPr lvl="1"/>
            <a:r>
              <a:rPr lang="en-GB" sz="2100" dirty="0"/>
              <a:t>ensures those religious organisations which wish to do so can opt in to marry</a:t>
            </a:r>
          </a:p>
          <a:p>
            <a:pPr lvl="1"/>
            <a:r>
              <a:rPr lang="en-GB" sz="2100" dirty="0"/>
              <a:t>same sex couples according to their rites;</a:t>
            </a:r>
          </a:p>
          <a:p>
            <a:pPr lvl="1"/>
            <a:r>
              <a:rPr lang="en-GB" sz="2100" dirty="0"/>
              <a:t>protects religious organisations and their representatives from successful legal</a:t>
            </a:r>
          </a:p>
          <a:p>
            <a:pPr lvl="1"/>
            <a:r>
              <a:rPr lang="en-GB" sz="2100" dirty="0"/>
              <a:t>challenge if they do not wish to marry same sex couples;</a:t>
            </a:r>
          </a:p>
          <a:p>
            <a:pPr lvl="1"/>
            <a:r>
              <a:rPr lang="en-GB" sz="2100" dirty="0"/>
              <a:t>enables civil partners to convert their partnership to a marriage, if they wish; and</a:t>
            </a:r>
          </a:p>
          <a:p>
            <a:pPr lvl="1"/>
            <a:r>
              <a:rPr lang="en-GB" sz="2100" dirty="0"/>
              <a:t>enables individuals to change their legal gender without having to end their marriage.</a:t>
            </a:r>
          </a:p>
        </p:txBody>
      </p:sp>
    </p:spTree>
    <p:extLst>
      <p:ext uri="{BB962C8B-B14F-4D97-AF65-F5344CB8AC3E}">
        <p14:creationId xmlns:p14="http://schemas.microsoft.com/office/powerpoint/2010/main" val="1412053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fontScale="90000"/>
          </a:bodyPr>
          <a:lstStyle/>
          <a:p>
            <a:r>
              <a:rPr lang="en-GB" dirty="0"/>
              <a:t>Civil Partnerships, Marriages and Deaths (Registration Etc.) Act 2019</a:t>
            </a:r>
            <a:endParaRPr lang="en-US" dirty="0"/>
          </a:p>
        </p:txBody>
      </p:sp>
      <p:sp>
        <p:nvSpPr>
          <p:cNvPr id="5" name="Content Placeholder 4">
            <a:extLst>
              <a:ext uri="{FF2B5EF4-FFF2-40B4-BE49-F238E27FC236}">
                <a16:creationId xmlns:a16="http://schemas.microsoft.com/office/drawing/2014/main" id="{BCDA3117-B06B-45E0-63A5-6C6166B87F19}"/>
              </a:ext>
            </a:extLst>
          </p:cNvPr>
          <p:cNvSpPr>
            <a:spLocks noGrp="1"/>
          </p:cNvSpPr>
          <p:nvPr>
            <p:ph sz="half" idx="1"/>
          </p:nvPr>
        </p:nvSpPr>
        <p:spPr/>
        <p:txBody>
          <a:bodyPr>
            <a:normAutofit fontScale="85000" lnSpcReduction="10000"/>
          </a:bodyPr>
          <a:lstStyle/>
          <a:p>
            <a:pPr marL="342900" indent="-342900">
              <a:spcBef>
                <a:spcPts val="600"/>
              </a:spcBef>
              <a:spcAft>
                <a:spcPts val="600"/>
              </a:spcAft>
              <a:buFont typeface="Arial" panose="020B0604020202020204" pitchFamily="34" charset="0"/>
              <a:buChar char="•"/>
            </a:pPr>
            <a:r>
              <a:rPr lang="en-GB" sz="2800" dirty="0"/>
              <a:t>The Marriage (Same Sex Couples) Act 2013 created an unusual situation where same sex couples could choose between marriage or civil partnership, but heterosexual couples could only choose marriage</a:t>
            </a:r>
          </a:p>
          <a:p>
            <a:pPr marL="342900" indent="-342900">
              <a:spcBef>
                <a:spcPts val="600"/>
              </a:spcBef>
              <a:spcAft>
                <a:spcPts val="600"/>
              </a:spcAft>
              <a:buFont typeface="Arial" panose="020B0604020202020204" pitchFamily="34" charset="0"/>
              <a:buChar char="•"/>
            </a:pPr>
            <a:r>
              <a:rPr lang="en-GB" sz="2800" dirty="0"/>
              <a:t>Steinfeld and </a:t>
            </a:r>
            <a:r>
              <a:rPr lang="en-GB" sz="2800" dirty="0" err="1"/>
              <a:t>Keidan</a:t>
            </a:r>
            <a:r>
              <a:rPr lang="en-GB" sz="2800" dirty="0"/>
              <a:t> were an opposite sex couple who felt that the bar on opposite sex civil partnerships were discriminatory. </a:t>
            </a:r>
          </a:p>
          <a:p>
            <a:pPr marL="342900" indent="-342900">
              <a:spcBef>
                <a:spcPts val="600"/>
              </a:spcBef>
              <a:spcAft>
                <a:spcPts val="600"/>
              </a:spcAft>
              <a:buFont typeface="Arial" panose="020B0604020202020204" pitchFamily="34" charset="0"/>
              <a:buChar char="•"/>
            </a:pPr>
            <a:endParaRPr lang="en-GB" sz="2800" dirty="0"/>
          </a:p>
          <a:p>
            <a:endParaRPr lang="en-GB" dirty="0"/>
          </a:p>
        </p:txBody>
      </p:sp>
      <p:sp>
        <p:nvSpPr>
          <p:cNvPr id="7" name="Content Placeholder 6">
            <a:extLst>
              <a:ext uri="{FF2B5EF4-FFF2-40B4-BE49-F238E27FC236}">
                <a16:creationId xmlns:a16="http://schemas.microsoft.com/office/drawing/2014/main" id="{A7E68379-EEF7-94C3-32E5-581261DD4B38}"/>
              </a:ext>
            </a:extLst>
          </p:cNvPr>
          <p:cNvSpPr>
            <a:spLocks noGrp="1"/>
          </p:cNvSpPr>
          <p:nvPr>
            <p:ph sz="half" idx="2"/>
          </p:nvPr>
        </p:nvSpPr>
        <p:spPr/>
        <p:txBody>
          <a:bodyPr>
            <a:normAutofit fontScale="85000" lnSpcReduction="10000"/>
          </a:bodyPr>
          <a:lstStyle/>
          <a:p>
            <a:r>
              <a:rPr lang="en-GB" sz="2800" dirty="0"/>
              <a:t>They felt that for those for ‘whom marriage is simply not an available alternative’ due to their fundamental disagreement with its patriarchal origins, they have no way of obtaining state recognition for their relationship.</a:t>
            </a:r>
          </a:p>
          <a:p>
            <a:endParaRPr lang="en-GB" dirty="0"/>
          </a:p>
        </p:txBody>
      </p:sp>
      <p:sp>
        <p:nvSpPr>
          <p:cNvPr id="4" name="TextBox 3">
            <a:extLst>
              <a:ext uri="{FF2B5EF4-FFF2-40B4-BE49-F238E27FC236}">
                <a16:creationId xmlns:a16="http://schemas.microsoft.com/office/drawing/2014/main" id="{DAFD0CE7-F32D-40C1-A660-EF1F95DB5DA0}"/>
              </a:ext>
            </a:extLst>
          </p:cNvPr>
          <p:cNvSpPr txBox="1"/>
          <p:nvPr/>
        </p:nvSpPr>
        <p:spPr>
          <a:xfrm>
            <a:off x="9624392" y="5204617"/>
            <a:ext cx="2376264" cy="369332"/>
          </a:xfrm>
          <a:prstGeom prst="rect">
            <a:avLst/>
          </a:prstGeom>
          <a:noFill/>
        </p:spPr>
        <p:txBody>
          <a:bodyPr wrap="square" rtlCol="0">
            <a:spAutoFit/>
          </a:bodyPr>
          <a:lstStyle/>
          <a:p>
            <a:pPr algn="r"/>
            <a:r>
              <a:rPr lang="en-GB" dirty="0"/>
              <a:t>(</a:t>
            </a:r>
            <a:r>
              <a:rPr lang="en-GB" dirty="0" err="1"/>
              <a:t>Biney</a:t>
            </a:r>
            <a:r>
              <a:rPr lang="en-GB" dirty="0"/>
              <a:t>, 2019)</a:t>
            </a:r>
          </a:p>
        </p:txBody>
      </p:sp>
    </p:spTree>
    <p:extLst>
      <p:ext uri="{BB962C8B-B14F-4D97-AF65-F5344CB8AC3E}">
        <p14:creationId xmlns:p14="http://schemas.microsoft.com/office/powerpoint/2010/main" val="219573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fontScale="90000"/>
          </a:bodyPr>
          <a:lstStyle/>
          <a:p>
            <a:r>
              <a:rPr lang="en-GB" dirty="0"/>
              <a:t>Civil Partnerships, Marriages and Deaths (Registration Etc.) Act 2019</a:t>
            </a:r>
            <a:endParaRPr lang="en-US" dirty="0"/>
          </a:p>
        </p:txBody>
      </p:sp>
      <p:sp>
        <p:nvSpPr>
          <p:cNvPr id="5" name="Content Placeholder 4">
            <a:extLst>
              <a:ext uri="{FF2B5EF4-FFF2-40B4-BE49-F238E27FC236}">
                <a16:creationId xmlns:a16="http://schemas.microsoft.com/office/drawing/2014/main" id="{3DFA2BCE-8930-4101-5328-A6F4A7AB4571}"/>
              </a:ext>
            </a:extLst>
          </p:cNvPr>
          <p:cNvSpPr>
            <a:spLocks noGrp="1"/>
          </p:cNvSpPr>
          <p:nvPr>
            <p:ph sz="half" idx="1"/>
          </p:nvPr>
        </p:nvSpPr>
        <p:spPr/>
        <p:txBody>
          <a:bodyPr>
            <a:normAutofit fontScale="85000" lnSpcReduction="10000"/>
          </a:bodyPr>
          <a:lstStyle/>
          <a:p>
            <a:pPr marL="342900" indent="-342900">
              <a:spcBef>
                <a:spcPts val="600"/>
              </a:spcBef>
              <a:spcAft>
                <a:spcPts val="600"/>
              </a:spcAft>
              <a:buFont typeface="Arial" panose="020B0604020202020204" pitchFamily="34" charset="0"/>
              <a:buChar char="•"/>
            </a:pPr>
            <a:r>
              <a:rPr lang="en-GB" sz="2800" dirty="0"/>
              <a:t>They challenged the law on the basis that it was discriminatory under Article 8 (right to family life) of the European Convention on Human Rights when considered alongside article 14 (prohibition of discrimination). </a:t>
            </a:r>
          </a:p>
          <a:p>
            <a:pPr marL="342900" indent="-342900">
              <a:spcBef>
                <a:spcPts val="600"/>
              </a:spcBef>
              <a:spcAft>
                <a:spcPts val="600"/>
              </a:spcAft>
              <a:buFont typeface="Arial" panose="020B0604020202020204" pitchFamily="34" charset="0"/>
              <a:buChar char="•"/>
            </a:pPr>
            <a:r>
              <a:rPr lang="en-GB" sz="2800" dirty="0"/>
              <a:t>Their case went all the way to the Supreme Court and in June 2018, the judges unanimously agreed that the ban was in fact discriminatory. </a:t>
            </a:r>
          </a:p>
          <a:p>
            <a:endParaRPr lang="en-GB" dirty="0"/>
          </a:p>
        </p:txBody>
      </p:sp>
      <p:sp>
        <p:nvSpPr>
          <p:cNvPr id="7" name="Content Placeholder 6">
            <a:extLst>
              <a:ext uri="{FF2B5EF4-FFF2-40B4-BE49-F238E27FC236}">
                <a16:creationId xmlns:a16="http://schemas.microsoft.com/office/drawing/2014/main" id="{04320432-892C-A000-930C-56B2A2C75064}"/>
              </a:ext>
            </a:extLst>
          </p:cNvPr>
          <p:cNvSpPr>
            <a:spLocks noGrp="1"/>
          </p:cNvSpPr>
          <p:nvPr>
            <p:ph sz="half" idx="2"/>
          </p:nvPr>
        </p:nvSpPr>
        <p:spPr/>
        <p:txBody>
          <a:bodyPr>
            <a:normAutofit fontScale="85000" lnSpcReduction="10000"/>
          </a:bodyPr>
          <a:lstStyle/>
          <a:p>
            <a:r>
              <a:rPr lang="en-GB" sz="2800" dirty="0"/>
              <a:t>The Civil Partnerships, Marriages and Deaths (Registration Etc.) Act 2019 changed the law and allowed opposite sex couples to have Civil Partnerships.</a:t>
            </a:r>
          </a:p>
          <a:p>
            <a:endParaRPr lang="en-GB" dirty="0"/>
          </a:p>
        </p:txBody>
      </p:sp>
      <p:sp>
        <p:nvSpPr>
          <p:cNvPr id="4" name="TextBox 3">
            <a:extLst>
              <a:ext uri="{FF2B5EF4-FFF2-40B4-BE49-F238E27FC236}">
                <a16:creationId xmlns:a16="http://schemas.microsoft.com/office/drawing/2014/main" id="{4965C3F4-EEDD-4AA3-AEAE-C00852BF92B4}"/>
              </a:ext>
            </a:extLst>
          </p:cNvPr>
          <p:cNvSpPr txBox="1"/>
          <p:nvPr/>
        </p:nvSpPr>
        <p:spPr>
          <a:xfrm>
            <a:off x="9409336" y="5292811"/>
            <a:ext cx="2376264" cy="369332"/>
          </a:xfrm>
          <a:prstGeom prst="rect">
            <a:avLst/>
          </a:prstGeom>
          <a:noFill/>
        </p:spPr>
        <p:txBody>
          <a:bodyPr wrap="square" rtlCol="0">
            <a:spAutoFit/>
          </a:bodyPr>
          <a:lstStyle/>
          <a:p>
            <a:pPr algn="r"/>
            <a:r>
              <a:rPr lang="en-GB" dirty="0"/>
              <a:t>(</a:t>
            </a:r>
            <a:r>
              <a:rPr lang="en-GB" dirty="0" err="1"/>
              <a:t>Biney</a:t>
            </a:r>
            <a:r>
              <a:rPr lang="en-GB" dirty="0"/>
              <a:t>, 2019)</a:t>
            </a:r>
          </a:p>
        </p:txBody>
      </p:sp>
    </p:spTree>
    <p:extLst>
      <p:ext uri="{BB962C8B-B14F-4D97-AF65-F5344CB8AC3E}">
        <p14:creationId xmlns:p14="http://schemas.microsoft.com/office/powerpoint/2010/main" val="2317256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dirty="0"/>
              <a:t>Opposition</a:t>
            </a:r>
          </a:p>
        </p:txBody>
      </p:sp>
      <p:sp>
        <p:nvSpPr>
          <p:cNvPr id="3" name="Content Placeholder 2"/>
          <p:cNvSpPr>
            <a:spLocks noGrp="1"/>
          </p:cNvSpPr>
          <p:nvPr>
            <p:ph sz="half" idx="1"/>
          </p:nvPr>
        </p:nvSpPr>
        <p:spPr>
          <a:xfrm>
            <a:off x="609600" y="1600200"/>
            <a:ext cx="5384800" cy="3989388"/>
          </a:xfrm>
        </p:spPr>
        <p:txBody>
          <a:bodyPr>
            <a:normAutofit fontScale="92500"/>
          </a:bodyPr>
          <a:lstStyle/>
          <a:p>
            <a:r>
              <a:rPr lang="en-GB" dirty="0"/>
              <a:t>Many are opposed to these changes, for example;</a:t>
            </a:r>
            <a:endParaRPr lang="en-US" dirty="0"/>
          </a:p>
          <a:p>
            <a:pPr lvl="1"/>
            <a:r>
              <a:rPr lang="en-US" dirty="0"/>
              <a:t>The Coalition for Marriage, (C4M) is a Christian campaign group which opposes UK government proposals to allow same-sex couples to marry. </a:t>
            </a:r>
          </a:p>
          <a:p>
            <a:pPr lvl="1"/>
            <a:r>
              <a:rPr lang="en-US" dirty="0"/>
              <a:t>People signing the petition against the Act did so with the words:</a:t>
            </a:r>
          </a:p>
          <a:p>
            <a:endParaRPr lang="en-US" dirty="0"/>
          </a:p>
        </p:txBody>
      </p:sp>
      <p:sp>
        <p:nvSpPr>
          <p:cNvPr id="4" name="Content Placeholder 3"/>
          <p:cNvSpPr>
            <a:spLocks noGrp="1"/>
          </p:cNvSpPr>
          <p:nvPr>
            <p:ph sz="half" idx="2"/>
          </p:nvPr>
        </p:nvSpPr>
        <p:spPr>
          <a:xfrm>
            <a:off x="6197600" y="1600200"/>
            <a:ext cx="5384800" cy="3989388"/>
          </a:xfrm>
        </p:spPr>
        <p:txBody>
          <a:bodyPr>
            <a:normAutofit fontScale="92500"/>
          </a:bodyPr>
          <a:lstStyle/>
          <a:p>
            <a:pPr algn="ctr"/>
            <a:r>
              <a:rPr lang="en-US" dirty="0"/>
              <a:t>“I support the legal definition of marriage which is the voluntary union for life of one man and one woman to the exclusion of all others. I oppose any attempt to redefine it”.</a:t>
            </a:r>
          </a:p>
          <a:p>
            <a:pPr algn="ctr"/>
            <a:r>
              <a:rPr lang="en-US" dirty="0"/>
              <a:t>“I believe it will undermine the institution of marriage and the stability it brings to society”</a:t>
            </a:r>
          </a:p>
          <a:p>
            <a:endParaRPr lang="en-US" dirty="0"/>
          </a:p>
        </p:txBody>
      </p:sp>
    </p:spTree>
    <p:extLst>
      <p:ext uri="{BB962C8B-B14F-4D97-AF65-F5344CB8AC3E}">
        <p14:creationId xmlns:p14="http://schemas.microsoft.com/office/powerpoint/2010/main" val="1247742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981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000" dirty="0"/>
              <a:t>Common Stresses &amp; Concerns of </a:t>
            </a:r>
            <a:br>
              <a:rPr lang="en-US" sz="4000" dirty="0"/>
            </a:br>
            <a:r>
              <a:rPr lang="en-US" sz="4000" dirty="0"/>
              <a:t>Gay and Lesbian Families</a:t>
            </a:r>
          </a:p>
        </p:txBody>
      </p:sp>
      <p:sp>
        <p:nvSpPr>
          <p:cNvPr id="3" name="TextBox 2"/>
          <p:cNvSpPr txBox="1"/>
          <p:nvPr/>
        </p:nvSpPr>
        <p:spPr>
          <a:xfrm>
            <a:off x="1981200" y="2215636"/>
            <a:ext cx="8075240"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Over the course of this Module we have looked at the stresses and concerns faced by various types of families</a:t>
            </a:r>
          </a:p>
        </p:txBody>
      </p:sp>
      <p:sp>
        <p:nvSpPr>
          <p:cNvPr id="4" name="TextBox 3"/>
          <p:cNvSpPr txBox="1"/>
          <p:nvPr/>
        </p:nvSpPr>
        <p:spPr>
          <a:xfrm>
            <a:off x="1991544" y="3553855"/>
            <a:ext cx="8075240"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Take a moment to consider the particular stresses and concerns faced by gay and lesbian families</a:t>
            </a:r>
          </a:p>
        </p:txBody>
      </p:sp>
      <p:sp>
        <p:nvSpPr>
          <p:cNvPr id="5" name="TextBox 4"/>
          <p:cNvSpPr txBox="1"/>
          <p:nvPr/>
        </p:nvSpPr>
        <p:spPr>
          <a:xfrm>
            <a:off x="1991544" y="4633972"/>
            <a:ext cx="807524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Share your findings with the larger group</a:t>
            </a:r>
          </a:p>
        </p:txBody>
      </p:sp>
      <p:sp>
        <p:nvSpPr>
          <p:cNvPr id="7" name="TextBox 6"/>
          <p:cNvSpPr txBox="1"/>
          <p:nvPr/>
        </p:nvSpPr>
        <p:spPr>
          <a:xfrm>
            <a:off x="1775520" y="1556792"/>
            <a:ext cx="4253644" cy="523220"/>
          </a:xfrm>
          <a:prstGeom prst="rect">
            <a:avLst/>
          </a:prstGeom>
          <a:noFill/>
        </p:spPr>
        <p:txBody>
          <a:bodyPr wrap="square" rtlCol="0">
            <a:spAutoFit/>
          </a:bodyPr>
          <a:lstStyle/>
          <a:p>
            <a:r>
              <a:rPr lang="en-GB" sz="2800" b="1" dirty="0"/>
              <a:t>Group Activity 3</a:t>
            </a:r>
          </a:p>
        </p:txBody>
      </p:sp>
    </p:spTree>
    <p:extLst>
      <p:ext uri="{BB962C8B-B14F-4D97-AF65-F5344CB8AC3E}">
        <p14:creationId xmlns:p14="http://schemas.microsoft.com/office/powerpoint/2010/main" val="62761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09600" y="274638"/>
            <a:ext cx="10972800" cy="1143000"/>
          </a:xfrm>
        </p:spPr>
        <p:txBody>
          <a:bodyPr>
            <a:normAutofit fontScale="90000"/>
          </a:bodyPr>
          <a:lstStyle/>
          <a:p>
            <a:r>
              <a:rPr lang="en-US" dirty="0"/>
              <a:t>Common Stresses &amp; Concerns of </a:t>
            </a:r>
            <a:br>
              <a:rPr lang="en-US" dirty="0"/>
            </a:br>
            <a:r>
              <a:rPr lang="en-US" dirty="0"/>
              <a:t>Gay and Lesbian Families</a:t>
            </a:r>
          </a:p>
        </p:txBody>
      </p:sp>
      <p:sp>
        <p:nvSpPr>
          <p:cNvPr id="65539" name="Rectangle 3"/>
          <p:cNvSpPr>
            <a:spLocks noGrp="1" noChangeArrowheads="1"/>
          </p:cNvSpPr>
          <p:nvPr>
            <p:ph idx="1"/>
          </p:nvPr>
        </p:nvSpPr>
        <p:spPr>
          <a:xfrm>
            <a:off x="609600" y="1600201"/>
            <a:ext cx="10972800" cy="3917032"/>
          </a:xfrm>
        </p:spPr>
        <p:txBody>
          <a:bodyPr/>
          <a:lstStyle/>
          <a:p>
            <a:r>
              <a:rPr lang="en-US" altLang="en-US" dirty="0"/>
              <a:t>Reaching agreement and commitment to raise children together</a:t>
            </a:r>
          </a:p>
          <a:p>
            <a:r>
              <a:rPr lang="en-US" altLang="en-US" dirty="0"/>
              <a:t>Recognizing strengths, successes, and capacities of homosexual parents</a:t>
            </a:r>
          </a:p>
        </p:txBody>
      </p:sp>
      <p:sp>
        <p:nvSpPr>
          <p:cNvPr id="4" name="Slide Number Placeholder 5"/>
          <p:cNvSpPr>
            <a:spLocks noGrp="1"/>
          </p:cNvSpPr>
          <p:nvPr>
            <p:ph type="sldNum" sz="quarter" idx="12"/>
          </p:nvPr>
        </p:nvSpPr>
        <p:spPr>
          <a:xfrm>
            <a:off x="10608501" y="6380973"/>
            <a:ext cx="973899" cy="340503"/>
          </a:xfrm>
        </p:spPr>
        <p:txBody>
          <a:bodyPr/>
          <a:lstStyle/>
          <a:p>
            <a:fld id="{8548C1FC-65B9-4A6A-95D4-DFFB5163656D}" type="slidenum">
              <a:rPr lang="en-US" smtClean="0"/>
              <a:pPr/>
              <a:t>26</a:t>
            </a:fld>
            <a:endParaRPr lang="en-US"/>
          </a:p>
        </p:txBody>
      </p:sp>
    </p:spTree>
    <p:extLst>
      <p:ext uri="{BB962C8B-B14F-4D97-AF65-F5344CB8AC3E}">
        <p14:creationId xmlns:p14="http://schemas.microsoft.com/office/powerpoint/2010/main" val="296075364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55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09600" y="274638"/>
            <a:ext cx="10972800" cy="1143000"/>
          </a:xfrm>
        </p:spPr>
        <p:txBody>
          <a:bodyPr>
            <a:normAutofit fontScale="90000"/>
          </a:bodyPr>
          <a:lstStyle/>
          <a:p>
            <a:r>
              <a:rPr lang="en-US" dirty="0"/>
              <a:t>Common Stresses &amp; Concerns of </a:t>
            </a:r>
            <a:br>
              <a:rPr lang="en-US" dirty="0"/>
            </a:br>
            <a:r>
              <a:rPr lang="en-US" dirty="0"/>
              <a:t>Gay and Lesbian Families</a:t>
            </a:r>
          </a:p>
        </p:txBody>
      </p:sp>
      <p:sp>
        <p:nvSpPr>
          <p:cNvPr id="66563" name="Rectangle 3"/>
          <p:cNvSpPr>
            <a:spLocks noGrp="1" noChangeArrowheads="1"/>
          </p:cNvSpPr>
          <p:nvPr>
            <p:ph idx="1"/>
          </p:nvPr>
        </p:nvSpPr>
        <p:spPr>
          <a:xfrm>
            <a:off x="609600" y="1600201"/>
            <a:ext cx="10972800" cy="3917032"/>
          </a:xfrm>
        </p:spPr>
        <p:txBody>
          <a:bodyPr>
            <a:normAutofit/>
          </a:bodyPr>
          <a:lstStyle/>
          <a:p>
            <a:r>
              <a:rPr lang="en-US" altLang="en-US" dirty="0"/>
              <a:t>Dealing with the degree to which each parental partner is open about his or her lifestyle with; </a:t>
            </a:r>
          </a:p>
          <a:p>
            <a:pPr lvl="1"/>
            <a:r>
              <a:rPr lang="en-US" altLang="en-US" dirty="0"/>
              <a:t>extended family; </a:t>
            </a:r>
          </a:p>
          <a:p>
            <a:pPr lvl="1"/>
            <a:r>
              <a:rPr lang="en-US" altLang="en-US" dirty="0"/>
              <a:t>neighbors and community; </a:t>
            </a:r>
          </a:p>
          <a:p>
            <a:pPr lvl="1"/>
            <a:r>
              <a:rPr lang="en-US" altLang="en-US" dirty="0"/>
              <a:t>the education system; </a:t>
            </a:r>
          </a:p>
          <a:p>
            <a:pPr lvl="1"/>
            <a:r>
              <a:rPr lang="en-US" altLang="en-US" dirty="0"/>
              <a:t>health and mental health services;</a:t>
            </a:r>
          </a:p>
          <a:p>
            <a:pPr lvl="1"/>
            <a:r>
              <a:rPr lang="en-US" altLang="en-US" dirty="0"/>
              <a:t> and the other biologic parent</a:t>
            </a:r>
          </a:p>
          <a:p>
            <a:endParaRPr lang="en-US" altLang="en-US" dirty="0"/>
          </a:p>
        </p:txBody>
      </p:sp>
      <p:sp>
        <p:nvSpPr>
          <p:cNvPr id="4" name="Slide Number Placeholder 5"/>
          <p:cNvSpPr>
            <a:spLocks noGrp="1"/>
          </p:cNvSpPr>
          <p:nvPr>
            <p:ph type="sldNum" sz="quarter" idx="12"/>
          </p:nvPr>
        </p:nvSpPr>
        <p:spPr>
          <a:xfrm>
            <a:off x="10608501" y="6380973"/>
            <a:ext cx="973899" cy="340503"/>
          </a:xfrm>
        </p:spPr>
        <p:txBody>
          <a:bodyPr/>
          <a:lstStyle/>
          <a:p>
            <a:fld id="{1646C966-D193-487A-90DA-20D3904193FD}" type="slidenum">
              <a:rPr lang="en-US" smtClean="0"/>
              <a:pPr/>
              <a:t>27</a:t>
            </a:fld>
            <a:endParaRPr lang="en-US"/>
          </a:p>
        </p:txBody>
      </p:sp>
    </p:spTree>
    <p:extLst>
      <p:ext uri="{BB962C8B-B14F-4D97-AF65-F5344CB8AC3E}">
        <p14:creationId xmlns:p14="http://schemas.microsoft.com/office/powerpoint/2010/main" val="69213236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5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65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65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65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65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65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3"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609600" y="274638"/>
            <a:ext cx="10972800" cy="1143000"/>
          </a:xfrm>
        </p:spPr>
        <p:txBody>
          <a:bodyPr>
            <a:normAutofit fontScale="90000"/>
          </a:bodyPr>
          <a:lstStyle/>
          <a:p>
            <a:r>
              <a:rPr lang="en-US" dirty="0"/>
              <a:t>Common Stresses &amp; Concerns of </a:t>
            </a:r>
            <a:br>
              <a:rPr lang="en-US" dirty="0"/>
            </a:br>
            <a:r>
              <a:rPr lang="en-US" dirty="0"/>
              <a:t>Gay and Lesbian Families</a:t>
            </a:r>
          </a:p>
        </p:txBody>
      </p:sp>
      <p:sp>
        <p:nvSpPr>
          <p:cNvPr id="67587" name="Rectangle 3"/>
          <p:cNvSpPr>
            <a:spLocks noGrp="1" noChangeArrowheads="1"/>
          </p:cNvSpPr>
          <p:nvPr>
            <p:ph idx="1"/>
          </p:nvPr>
        </p:nvSpPr>
        <p:spPr>
          <a:xfrm>
            <a:off x="609600" y="1600201"/>
            <a:ext cx="10972800" cy="3917032"/>
          </a:xfrm>
        </p:spPr>
        <p:txBody>
          <a:bodyPr/>
          <a:lstStyle/>
          <a:p>
            <a:r>
              <a:rPr lang="en-US" altLang="en-US" dirty="0"/>
              <a:t>Developing a way to explain parental lifestyle to children</a:t>
            </a:r>
          </a:p>
          <a:p>
            <a:r>
              <a:rPr lang="en-US" altLang="en-US" dirty="0"/>
              <a:t>Assisting children with an explanation of their family for peers, teachers, coaches, and others</a:t>
            </a:r>
          </a:p>
        </p:txBody>
      </p:sp>
      <p:sp>
        <p:nvSpPr>
          <p:cNvPr id="4" name="Slide Number Placeholder 5"/>
          <p:cNvSpPr>
            <a:spLocks noGrp="1"/>
          </p:cNvSpPr>
          <p:nvPr>
            <p:ph type="sldNum" sz="quarter" idx="12"/>
          </p:nvPr>
        </p:nvSpPr>
        <p:spPr>
          <a:xfrm>
            <a:off x="10608501" y="6380973"/>
            <a:ext cx="973899" cy="340503"/>
          </a:xfrm>
        </p:spPr>
        <p:txBody>
          <a:bodyPr/>
          <a:lstStyle/>
          <a:p>
            <a:fld id="{11D36244-A7E5-4152-B6C6-52CAE0BEAD3E}" type="slidenum">
              <a:rPr lang="en-US" smtClean="0"/>
              <a:pPr/>
              <a:t>28</a:t>
            </a:fld>
            <a:endParaRPr lang="en-US"/>
          </a:p>
        </p:txBody>
      </p:sp>
    </p:spTree>
    <p:extLst>
      <p:ext uri="{BB962C8B-B14F-4D97-AF65-F5344CB8AC3E}">
        <p14:creationId xmlns:p14="http://schemas.microsoft.com/office/powerpoint/2010/main" val="278048831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609600" y="274638"/>
            <a:ext cx="10972800" cy="1143000"/>
          </a:xfrm>
        </p:spPr>
        <p:txBody>
          <a:bodyPr>
            <a:normAutofit fontScale="90000"/>
          </a:bodyPr>
          <a:lstStyle/>
          <a:p>
            <a:r>
              <a:rPr lang="en-US" dirty="0"/>
              <a:t>Common Stresses &amp; Concerns of </a:t>
            </a:r>
            <a:br>
              <a:rPr lang="en-US" dirty="0"/>
            </a:br>
            <a:r>
              <a:rPr lang="en-US" dirty="0"/>
              <a:t>Gay and Lesbian Families</a:t>
            </a:r>
          </a:p>
        </p:txBody>
      </p:sp>
      <p:sp>
        <p:nvSpPr>
          <p:cNvPr id="68611" name="Rectangle 3"/>
          <p:cNvSpPr>
            <a:spLocks noGrp="1" noChangeArrowheads="1"/>
          </p:cNvSpPr>
          <p:nvPr>
            <p:ph idx="1"/>
          </p:nvPr>
        </p:nvSpPr>
        <p:spPr>
          <a:xfrm>
            <a:off x="609600" y="1600201"/>
            <a:ext cx="10972800" cy="3917032"/>
          </a:xfrm>
        </p:spPr>
        <p:txBody>
          <a:bodyPr>
            <a:normAutofit lnSpcReduction="10000"/>
          </a:bodyPr>
          <a:lstStyle/>
          <a:p>
            <a:r>
              <a:rPr lang="en-US" altLang="en-US" dirty="0"/>
              <a:t>Responding to discriminatory or misunderstanding comments by:</a:t>
            </a:r>
          </a:p>
          <a:p>
            <a:pPr lvl="1"/>
            <a:r>
              <a:rPr lang="en-US" altLang="en-US" dirty="0"/>
              <a:t>family, </a:t>
            </a:r>
          </a:p>
          <a:p>
            <a:pPr lvl="1"/>
            <a:r>
              <a:rPr lang="en-US" altLang="en-US" dirty="0"/>
              <a:t>community members, </a:t>
            </a:r>
          </a:p>
          <a:p>
            <a:pPr lvl="1"/>
            <a:r>
              <a:rPr lang="en-US" altLang="en-US" dirty="0"/>
              <a:t>ex-partners, </a:t>
            </a:r>
          </a:p>
          <a:p>
            <a:pPr lvl="1"/>
            <a:r>
              <a:rPr lang="en-US" altLang="en-US" dirty="0"/>
              <a:t>school personnel, </a:t>
            </a:r>
          </a:p>
          <a:p>
            <a:pPr lvl="1"/>
            <a:r>
              <a:rPr lang="en-US" altLang="en-US" dirty="0"/>
              <a:t>health or mental health providers, or,</a:t>
            </a:r>
          </a:p>
          <a:p>
            <a:pPr lvl="1"/>
            <a:r>
              <a:rPr lang="en-US" altLang="en-US" dirty="0"/>
              <a:t>children’s peers</a:t>
            </a:r>
          </a:p>
          <a:p>
            <a:endParaRPr lang="en-US" altLang="en-US" dirty="0"/>
          </a:p>
        </p:txBody>
      </p:sp>
      <p:sp>
        <p:nvSpPr>
          <p:cNvPr id="4" name="Slide Number Placeholder 5"/>
          <p:cNvSpPr>
            <a:spLocks noGrp="1"/>
          </p:cNvSpPr>
          <p:nvPr>
            <p:ph type="sldNum" sz="quarter" idx="12"/>
          </p:nvPr>
        </p:nvSpPr>
        <p:spPr>
          <a:xfrm>
            <a:off x="10608501" y="6380973"/>
            <a:ext cx="973899" cy="340503"/>
          </a:xfrm>
        </p:spPr>
        <p:txBody>
          <a:bodyPr/>
          <a:lstStyle/>
          <a:p>
            <a:fld id="{346C9142-3CD3-4DC4-AE20-993289B34BB8}" type="slidenum">
              <a:rPr lang="en-US" smtClean="0"/>
              <a:pPr/>
              <a:t>29</a:t>
            </a:fld>
            <a:endParaRPr lang="en-US"/>
          </a:p>
        </p:txBody>
      </p:sp>
    </p:spTree>
    <p:extLst>
      <p:ext uri="{BB962C8B-B14F-4D97-AF65-F5344CB8AC3E}">
        <p14:creationId xmlns:p14="http://schemas.microsoft.com/office/powerpoint/2010/main" val="412041706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86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6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86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86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86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86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609600" y="274638"/>
            <a:ext cx="10972800" cy="1143000"/>
          </a:xfrm>
        </p:spPr>
        <p:txBody>
          <a:bodyPr>
            <a:normAutofit fontScale="90000"/>
          </a:bodyPr>
          <a:lstStyle/>
          <a:p>
            <a:r>
              <a:rPr lang="en-US" dirty="0"/>
              <a:t>Common Stresses &amp; Concerns of </a:t>
            </a:r>
            <a:br>
              <a:rPr lang="en-US" dirty="0"/>
            </a:br>
            <a:r>
              <a:rPr lang="en-US" dirty="0"/>
              <a:t>Gay and Lesbian Families</a:t>
            </a:r>
          </a:p>
        </p:txBody>
      </p:sp>
      <p:sp>
        <p:nvSpPr>
          <p:cNvPr id="69635" name="Rectangle 3"/>
          <p:cNvSpPr>
            <a:spLocks noGrp="1" noChangeArrowheads="1"/>
          </p:cNvSpPr>
          <p:nvPr>
            <p:ph idx="1"/>
          </p:nvPr>
        </p:nvSpPr>
        <p:spPr>
          <a:xfrm>
            <a:off x="609600" y="1600201"/>
            <a:ext cx="10972800" cy="3917032"/>
          </a:xfrm>
        </p:spPr>
        <p:txBody>
          <a:bodyPr/>
          <a:lstStyle/>
          <a:p>
            <a:r>
              <a:rPr lang="en-US" altLang="en-US" dirty="0"/>
              <a:t>Dealing with the children’s questions and preferences throughout development</a:t>
            </a:r>
          </a:p>
          <a:p>
            <a:r>
              <a:rPr lang="en-US" altLang="en-US" dirty="0"/>
              <a:t>Dealing with naturally occurring parent-child conflicts, recognizing how they may be altered by parental lifestyle</a:t>
            </a:r>
          </a:p>
        </p:txBody>
      </p:sp>
      <p:sp>
        <p:nvSpPr>
          <p:cNvPr id="4" name="Slide Number Placeholder 5"/>
          <p:cNvSpPr>
            <a:spLocks noGrp="1"/>
          </p:cNvSpPr>
          <p:nvPr>
            <p:ph type="sldNum" sz="quarter" idx="12"/>
          </p:nvPr>
        </p:nvSpPr>
        <p:spPr>
          <a:xfrm>
            <a:off x="10608501" y="6380973"/>
            <a:ext cx="973899" cy="340503"/>
          </a:xfrm>
        </p:spPr>
        <p:txBody>
          <a:bodyPr/>
          <a:lstStyle/>
          <a:p>
            <a:fld id="{2ED4C3CB-3E77-422E-A1E0-73E36CD31C04}" type="slidenum">
              <a:rPr lang="en-US" smtClean="0"/>
              <a:pPr/>
              <a:t>30</a:t>
            </a:fld>
            <a:endParaRPr lang="en-US"/>
          </a:p>
        </p:txBody>
      </p:sp>
    </p:spTree>
    <p:extLst>
      <p:ext uri="{BB962C8B-B14F-4D97-AF65-F5344CB8AC3E}">
        <p14:creationId xmlns:p14="http://schemas.microsoft.com/office/powerpoint/2010/main" val="265384433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609600" y="274638"/>
            <a:ext cx="10972800" cy="1143000"/>
          </a:xfrm>
        </p:spPr>
        <p:txBody>
          <a:bodyPr>
            <a:normAutofit fontScale="90000"/>
          </a:bodyPr>
          <a:lstStyle/>
          <a:p>
            <a:r>
              <a:rPr lang="en-US" dirty="0"/>
              <a:t>Common Stresses &amp; Concerns of </a:t>
            </a:r>
            <a:br>
              <a:rPr lang="en-US" dirty="0"/>
            </a:br>
            <a:r>
              <a:rPr lang="en-US" dirty="0"/>
              <a:t>Gay and Lesbian Families</a:t>
            </a:r>
          </a:p>
        </p:txBody>
      </p:sp>
      <p:sp>
        <p:nvSpPr>
          <p:cNvPr id="70659" name="Rectangle 3"/>
          <p:cNvSpPr>
            <a:spLocks noGrp="1" noChangeArrowheads="1"/>
          </p:cNvSpPr>
          <p:nvPr>
            <p:ph idx="1"/>
          </p:nvPr>
        </p:nvSpPr>
        <p:spPr>
          <a:xfrm>
            <a:off x="609600" y="1600201"/>
            <a:ext cx="10972800" cy="3917032"/>
          </a:xfrm>
        </p:spPr>
        <p:txBody>
          <a:bodyPr/>
          <a:lstStyle/>
          <a:p>
            <a:r>
              <a:rPr lang="en-US" altLang="en-US" dirty="0"/>
              <a:t>Assisting children with their own lifestyle and relationship choices</a:t>
            </a:r>
          </a:p>
          <a:p>
            <a:r>
              <a:rPr lang="en-US" altLang="en-US" dirty="0"/>
              <a:t>Dealing with stresses within the parents’ relationship</a:t>
            </a:r>
          </a:p>
        </p:txBody>
      </p:sp>
      <p:sp>
        <p:nvSpPr>
          <p:cNvPr id="4" name="Slide Number Placeholder 5"/>
          <p:cNvSpPr>
            <a:spLocks noGrp="1"/>
          </p:cNvSpPr>
          <p:nvPr>
            <p:ph type="sldNum" sz="quarter" idx="12"/>
          </p:nvPr>
        </p:nvSpPr>
        <p:spPr>
          <a:xfrm>
            <a:off x="10608501" y="6380973"/>
            <a:ext cx="973899" cy="340503"/>
          </a:xfrm>
        </p:spPr>
        <p:txBody>
          <a:bodyPr/>
          <a:lstStyle/>
          <a:p>
            <a:fld id="{17D07C3C-5D1E-4C7D-81D0-910741E73B79}" type="slidenum">
              <a:rPr lang="en-US" smtClean="0"/>
              <a:pPr/>
              <a:t>31</a:t>
            </a:fld>
            <a:endParaRPr lang="en-US"/>
          </a:p>
        </p:txBody>
      </p:sp>
    </p:spTree>
    <p:extLst>
      <p:ext uri="{BB962C8B-B14F-4D97-AF65-F5344CB8AC3E}">
        <p14:creationId xmlns:p14="http://schemas.microsoft.com/office/powerpoint/2010/main" val="290870293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5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dirty="0"/>
              <a:t>Reference List</a:t>
            </a:r>
          </a:p>
        </p:txBody>
      </p:sp>
      <p:sp>
        <p:nvSpPr>
          <p:cNvPr id="5" name="Content Placeholder 4"/>
          <p:cNvSpPr>
            <a:spLocks noGrp="1"/>
          </p:cNvSpPr>
          <p:nvPr>
            <p:ph idx="1"/>
          </p:nvPr>
        </p:nvSpPr>
        <p:spPr>
          <a:xfrm>
            <a:off x="609600" y="1600201"/>
            <a:ext cx="10972800" cy="3917032"/>
          </a:xfrm>
        </p:spPr>
        <p:txBody>
          <a:bodyPr>
            <a:noAutofit/>
          </a:bodyPr>
          <a:lstStyle/>
          <a:p>
            <a:r>
              <a:rPr lang="en-GB" sz="1200" dirty="0" err="1"/>
              <a:t>Biney</a:t>
            </a:r>
            <a:r>
              <a:rPr lang="en-GB" sz="1200" dirty="0"/>
              <a:t>, E (2019) Civil Partnerships for Heterosexual Couples Family Law Available at: </a:t>
            </a:r>
            <a:r>
              <a:rPr lang="en-GB" sz="1200" dirty="0">
                <a:hlinkClick r:id="rId2"/>
              </a:rPr>
              <a:t>https://www.familylaw.co.uk/news_and_comment/civil-partnerships-for-heterosexual-couples</a:t>
            </a:r>
            <a:r>
              <a:rPr lang="en-GB" sz="1200" dirty="0"/>
              <a:t> [Accessed 09/02/2020]</a:t>
            </a:r>
          </a:p>
          <a:p>
            <a:r>
              <a:rPr lang="en-GB" sz="1200" dirty="0"/>
              <a:t>Gittins, D (1993) The Family in Question: Changing Households and Familiar Ideologies, Basingstoke: Macmillan.</a:t>
            </a:r>
          </a:p>
          <a:p>
            <a:r>
              <a:rPr lang="en-GB" sz="1200" dirty="0"/>
              <a:t>Goldthorpe, JH (1987) Social Mobility and Class Structure in Modern Britain, Oxford: Clarendon Press.</a:t>
            </a:r>
          </a:p>
          <a:p>
            <a:r>
              <a:rPr lang="en-GB" sz="1200" dirty="0"/>
              <a:t>Equalities Act 2010 ,Available at: </a:t>
            </a:r>
            <a:r>
              <a:rPr lang="en-GB" sz="1200" dirty="0">
                <a:hlinkClick r:id="rId3"/>
              </a:rPr>
              <a:t>http://www.legislation.gov.uk/ukpga/2010/15/pdfs/ukpga_20100015_en.pdf</a:t>
            </a:r>
            <a:r>
              <a:rPr lang="en-GB" sz="1200" dirty="0"/>
              <a:t> [Accessed 09/02/2020]</a:t>
            </a:r>
          </a:p>
          <a:p>
            <a:r>
              <a:rPr lang="en-GB" sz="1200" dirty="0"/>
              <a:t>Lawson, T &amp; Garrod, J (2001) Dictionary of Sociology, Chicago, Illinois: Hodder &amp; Stoughton Educational. </a:t>
            </a:r>
          </a:p>
          <a:p>
            <a:r>
              <a:rPr lang="en-GB" sz="1200" dirty="0"/>
              <a:t>Lawson, T &amp; Garrod, J (2009) A-Z Sociology Handbook, </a:t>
            </a:r>
            <a:r>
              <a:rPr lang="en-GB" sz="1200" dirty="0" err="1"/>
              <a:t>Deddington</a:t>
            </a:r>
            <a:r>
              <a:rPr lang="en-GB" sz="1200" dirty="0"/>
              <a:t>, Oxon: Philip Allan Updates.</a:t>
            </a:r>
          </a:p>
          <a:p>
            <a:r>
              <a:rPr lang="en-GB" sz="1200" dirty="0"/>
              <a:t>Local Government Act (1988) Available at </a:t>
            </a:r>
            <a:r>
              <a:rPr lang="en-GB" sz="1200" dirty="0">
                <a:hlinkClick r:id="rId4"/>
              </a:rPr>
              <a:t>http://www.legislation.gov.uk/ukpga/1988/9/contents</a:t>
            </a:r>
            <a:r>
              <a:rPr lang="en-GB" sz="1200" dirty="0"/>
              <a:t> [Accessed 09/02/2020]</a:t>
            </a:r>
          </a:p>
          <a:p>
            <a:r>
              <a:rPr lang="en-GB" sz="1200" dirty="0" err="1"/>
              <a:t>McKie</a:t>
            </a:r>
            <a:r>
              <a:rPr lang="en-GB" sz="1200" dirty="0"/>
              <a:t>, L &amp; Callan, S (2012) Understanding Families: A Global Introduction, London: Sage.</a:t>
            </a:r>
          </a:p>
          <a:p>
            <a:r>
              <a:rPr lang="en-GB" sz="1200" dirty="0"/>
              <a:t>Muncie, J. et al (</a:t>
            </a:r>
            <a:r>
              <a:rPr lang="en-GB" sz="1200" dirty="0" err="1"/>
              <a:t>Eds</a:t>
            </a:r>
            <a:r>
              <a:rPr lang="en-GB" sz="1200" dirty="0"/>
              <a:t>) (1997) Understanding the Family  London: Sage</a:t>
            </a:r>
          </a:p>
          <a:p>
            <a:r>
              <a:rPr lang="en-GB" sz="1200" dirty="0"/>
              <a:t>Murdock, GP (1949) Social Structure, New York: Macmillan.</a:t>
            </a:r>
          </a:p>
          <a:p>
            <a:r>
              <a:rPr lang="en-GB" sz="1200" dirty="0"/>
              <a:t>Newman, D.M. &amp; </a:t>
            </a:r>
            <a:r>
              <a:rPr lang="en-GB" sz="1200" dirty="0" err="1"/>
              <a:t>Grauerholz</a:t>
            </a:r>
            <a:r>
              <a:rPr lang="en-GB" sz="1200" dirty="0"/>
              <a:t>, L. (2002) Sociology of Families Thousand Oaks: Pine Forge Press</a:t>
            </a:r>
          </a:p>
          <a:p>
            <a:r>
              <a:rPr lang="en-GB" sz="1200" dirty="0"/>
              <a:t>OUP (2011) Concise Oxford Dictionary, Oxford: OUP.</a:t>
            </a:r>
          </a:p>
          <a:p>
            <a:r>
              <a:rPr lang="en-GB" sz="1200" dirty="0"/>
              <a:t>Parliament. House of Commons, (1957). Report of the Committee on Homosexual Offences and Prostitution. London: Her Majesty's Stationery Office</a:t>
            </a:r>
          </a:p>
          <a:p>
            <a:r>
              <a:rPr lang="en-GB" sz="1200" dirty="0" err="1"/>
              <a:t>Parke</a:t>
            </a:r>
            <a:r>
              <a:rPr lang="en-GB" sz="1200" dirty="0"/>
              <a:t>, R.D. (2013) Future Families: Diverse Forms, Rich Possibilities, Chichester, Sussex: Wiley Blackwell.</a:t>
            </a:r>
          </a:p>
          <a:p>
            <a:r>
              <a:rPr lang="en-GB" sz="1200" dirty="0" err="1"/>
              <a:t>Ribbens</a:t>
            </a:r>
            <a:r>
              <a:rPr lang="en-GB" sz="1200" dirty="0"/>
              <a:t> McCarthy, J &amp; Edwards, R (2011) Key concepts in Family Studies, London: Sage.</a:t>
            </a:r>
          </a:p>
          <a:p>
            <a:r>
              <a:rPr lang="en-GB" sz="1200" dirty="0"/>
              <a:t>Steel, L, Kidd, W &amp; Brown, A (2012) The Family, Basingstoke, Hampshire: Palgrave Macmillan.</a:t>
            </a:r>
          </a:p>
          <a:p>
            <a:endParaRPr lang="en-GB" sz="1200" dirty="0"/>
          </a:p>
        </p:txBody>
      </p:sp>
    </p:spTree>
    <p:extLst>
      <p:ext uri="{BB962C8B-B14F-4D97-AF65-F5344CB8AC3E}">
        <p14:creationId xmlns:p14="http://schemas.microsoft.com/office/powerpoint/2010/main" val="33477797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19</TotalTime>
  <Words>2118</Words>
  <Application>Microsoft Office PowerPoint</Application>
  <PresentationFormat>Widescreen</PresentationFormat>
  <Paragraphs>185</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Myriad Pro</vt:lpstr>
      <vt:lpstr>20140311PresentationUWTSDTemplate</vt:lpstr>
      <vt:lpstr>PowerPoint Presentation</vt:lpstr>
      <vt:lpstr>Sexuality, Gender &amp; Families: Societal attitudes to homosexuality</vt:lpstr>
      <vt:lpstr>Sexuality, Gender &amp; Families: Historical Context</vt:lpstr>
      <vt:lpstr>Wolfenden Committee</vt:lpstr>
      <vt:lpstr>Wolfenden: continued </vt:lpstr>
      <vt:lpstr>Wolfenden Report 1957</vt:lpstr>
      <vt:lpstr>The Committee’s approach</vt:lpstr>
      <vt:lpstr>Conclusion</vt:lpstr>
      <vt:lpstr>Committee conclusion</vt:lpstr>
      <vt:lpstr>Historical overview of same sex relationships</vt:lpstr>
      <vt:lpstr>Sexual Offences Act 1967 - Variations</vt:lpstr>
      <vt:lpstr>1967 Act….</vt:lpstr>
      <vt:lpstr>Section 28 of the Local Government Act 1988</vt:lpstr>
      <vt:lpstr>Repeal of Section 28…</vt:lpstr>
      <vt:lpstr>Policy developments</vt:lpstr>
      <vt:lpstr>Equality Act 2010</vt:lpstr>
      <vt:lpstr>Equality Act 2010</vt:lpstr>
      <vt:lpstr>Civil Partnership Act 2004</vt:lpstr>
      <vt:lpstr>Civil Partnership compared to marriage</vt:lpstr>
      <vt:lpstr>Civil Partnership compared to marriage</vt:lpstr>
      <vt:lpstr>Marriage (Same Sex Couples) Act 2013</vt:lpstr>
      <vt:lpstr>Civil Partnerships, Marriages and Deaths (Registration Etc.) Act 2019</vt:lpstr>
      <vt:lpstr>Civil Partnerships, Marriages and Deaths (Registration Etc.) Act 2019</vt:lpstr>
      <vt:lpstr>Opposition</vt:lpstr>
      <vt:lpstr>PowerPoint Presentation</vt:lpstr>
      <vt:lpstr>Common Stresses &amp; Concerns of  Gay and Lesbian Families</vt:lpstr>
      <vt:lpstr>Common Stresses &amp; Concerns of  Gay and Lesbian Families</vt:lpstr>
      <vt:lpstr>Common Stresses &amp; Concerns of  Gay and Lesbian Families</vt:lpstr>
      <vt:lpstr>Common Stresses &amp; Concerns of  Gay and Lesbian Families</vt:lpstr>
      <vt:lpstr>Common Stresses &amp; Concerns of  Gay and Lesbian Families</vt:lpstr>
      <vt:lpstr>Common Stresses &amp; Concerns of  Gay and Lesbian Families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2023-09-22T09:00:16Z</dcterms:created>
  <dcterms:modified xsi:type="dcterms:W3CDTF">2024-10-09T09:56:10Z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