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theme/theme9.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0.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1.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2.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5.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Lst>
  <p:notesMasterIdLst>
    <p:notesMasterId r:id="rId34"/>
  </p:notesMasterIdLst>
  <p:handoutMasterIdLst>
    <p:handoutMasterId r:id="rId35"/>
  </p:handoutMasterIdLst>
  <p:sldIdLst>
    <p:sldId id="256" r:id="rId20"/>
    <p:sldId id="290" r:id="rId21"/>
    <p:sldId id="301" r:id="rId22"/>
    <p:sldId id="271" r:id="rId23"/>
    <p:sldId id="265" r:id="rId24"/>
    <p:sldId id="260" r:id="rId25"/>
    <p:sldId id="272" r:id="rId26"/>
    <p:sldId id="302" r:id="rId27"/>
    <p:sldId id="303" r:id="rId28"/>
    <p:sldId id="304" r:id="rId29"/>
    <p:sldId id="305" r:id="rId30"/>
    <p:sldId id="267" r:id="rId31"/>
    <p:sldId id="270" r:id="rId32"/>
    <p:sldId id="269" r:id="rId33"/>
  </p:sldIdLst>
  <p:sldSz cx="9144000" cy="6858000" type="screen4x3"/>
  <p:notesSz cx="6858000" cy="9144000"/>
  <p:custDataLst>
    <p:tags r:id="rId36"/>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8" d="100"/>
          <a:sy n="98" d="100"/>
        </p:scale>
        <p:origin x="585"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theme" Target="theme/theme1.xml"/><Relationship Id="rId21" Type="http://schemas.openxmlformats.org/officeDocument/2006/relationships/slide" Target="slides/slide2.xml"/><Relationship Id="rId34"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1.xml"/><Relationship Id="rId29" Type="http://schemas.openxmlformats.org/officeDocument/2006/relationships/slide" Target="slides/slide1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tags" Target="tags/tag1.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handoutMaster" Target="handoutMasters/handoutMaster1.xml"/><Relationship Id="rId8" Type="http://schemas.openxmlformats.org/officeDocument/2006/relationships/slideMaster" Target="slideMasters/slideMaster5.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20/03/2025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565A32-8955-4521-925C-F941A343E894}" type="datetimeFigureOut">
              <a:rPr lang="en-GB" smtClean="0"/>
              <a:t>20/03/2025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3D43E0-2E24-4FCB-B356-1297FB8637C3}" type="slidenum">
              <a:rPr lang="en-GB" smtClean="0"/>
              <a:t>‹#›</a:t>
            </a:fld>
            <a:endParaRPr lang="en-GB"/>
          </a:p>
        </p:txBody>
      </p:sp>
    </p:spTree>
    <p:extLst>
      <p:ext uri="{BB962C8B-B14F-4D97-AF65-F5344CB8AC3E}">
        <p14:creationId xmlns:p14="http://schemas.microsoft.com/office/powerpoint/2010/main" val="2118321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3D43E0-2E24-4FCB-B356-1297FB8637C3}" type="slidenum">
              <a:rPr lang="en-GB" smtClean="0"/>
              <a:t>7</a:t>
            </a:fld>
            <a:endParaRPr lang="en-GB"/>
          </a:p>
        </p:txBody>
      </p:sp>
    </p:spTree>
    <p:extLst>
      <p:ext uri="{BB962C8B-B14F-4D97-AF65-F5344CB8AC3E}">
        <p14:creationId xmlns:p14="http://schemas.microsoft.com/office/powerpoint/2010/main" val="18677915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4289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20/03/2025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97195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20/03/2025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7181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20/03/2025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822258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2373646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901943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861616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20/03/2025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0195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8299365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956452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9775528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80191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060841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8019046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3/20/2025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202914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3/20/2025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98349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3/20/2025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678922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3/20/2025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280628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3/20/2025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833621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3/20/2025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135714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3/20/2025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087083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3/20/2025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66928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3/20/2025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415606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3/20/2025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580458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3/20/2025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149173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5769547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086304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1915410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7057673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9758091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53504378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674319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6204483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79081642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624846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3/20/2025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900120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3/20/2025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6822696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3/20/2025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3757423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3/20/2025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284388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3/20/2025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6742226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3/20/2025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9553386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3/20/2025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6502946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3/20/2025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4474590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3/20/2025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11276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3/20/2025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8552136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3/20/2025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5757357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3/20/2025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7846087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3/20/2025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348828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3/20/2025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6241557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3/20/2025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71049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3/20/2025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414454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3/20/2025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6817535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3/20/2025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2704286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3/20/2025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8884142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3/20/2025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949218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3/20/2025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1168152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3/20/2025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1966393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9881228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1896743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3520283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39619722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1295614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75331183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9288476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5443115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2.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3.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4.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11.pn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10.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9.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15.pn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1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image" Target="../media/image16.png"/><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15.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5" Type="http://schemas.openxmlformats.org/officeDocument/2006/relationships/slideLayout" Target="../slideLayouts/slideLayout62.xml"/><Relationship Id="rId4" Type="http://schemas.openxmlformats.org/officeDocument/2006/relationships/slideLayout" Target="../slideLayouts/slideLayout61.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5921403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6734025"/>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42232666"/>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06512144"/>
      </p:ext>
    </p:extLst>
  </p:cSld>
  <p:clrMap bg1="lt1" tx1="dk1" bg2="lt2" tx2="dk2" accent1="accent1" accent2="accent2" accent3="accent3" accent4="accent4" accent5="accent5" accent6="accent6" hlink="hlink" folHlink="folHlink"/>
  <p:sldLayoutIdLst>
    <p:sldLayoutId id="2147483670" r:id="rId1"/>
    <p:sldLayoutId id="214748374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20795575"/>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014983066"/>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52594317"/>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736419008"/>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1994510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813168697"/>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9783902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757926223"/>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288702505"/>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96583410"/>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74198884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8926598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37828" y="1448780"/>
            <a:ext cx="7268344" cy="3960440"/>
          </a:xfrm>
        </p:spPr>
        <p:txBody>
          <a:bodyPr>
            <a:normAutofit fontScale="90000"/>
          </a:bodyPr>
          <a:lstStyle/>
          <a:p>
            <a:pPr algn="ctr"/>
            <a:br>
              <a:rPr lang="en-GB" b="1" dirty="0"/>
            </a:br>
            <a:br>
              <a:rPr lang="en-GB" b="1" dirty="0"/>
            </a:br>
            <a:r>
              <a:rPr lang="en-GB" b="1" dirty="0">
                <a:solidFill>
                  <a:schemeClr val="bg1"/>
                </a:solidFill>
              </a:rPr>
              <a:t>International Gastronomy Management</a:t>
            </a:r>
            <a:br>
              <a:rPr lang="en-GB" b="1" dirty="0">
                <a:solidFill>
                  <a:schemeClr val="bg1"/>
                </a:solidFill>
              </a:rPr>
            </a:br>
            <a:r>
              <a:rPr lang="en-GB" b="1" dirty="0">
                <a:solidFill>
                  <a:schemeClr val="bg1"/>
                </a:solidFill>
              </a:rPr>
              <a:t>Academic Writing Tips – Essays and Reports</a:t>
            </a:r>
            <a:br>
              <a:rPr lang="en-GB" dirty="0"/>
            </a:br>
            <a:br>
              <a:rPr lang="en-GB" i="1"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D016E-D161-4A05-B351-667D99326074}"/>
              </a:ext>
            </a:extLst>
          </p:cNvPr>
          <p:cNvSpPr>
            <a:spLocks noGrp="1"/>
          </p:cNvSpPr>
          <p:nvPr>
            <p:ph type="title"/>
          </p:nvPr>
        </p:nvSpPr>
        <p:spPr/>
        <p:txBody>
          <a:bodyPr/>
          <a:lstStyle/>
          <a:p>
            <a:r>
              <a:rPr lang="en-GB" sz="4000" b="1" dirty="0"/>
              <a:t>Academic Writing Tips</a:t>
            </a:r>
          </a:p>
        </p:txBody>
      </p:sp>
      <p:sp>
        <p:nvSpPr>
          <p:cNvPr id="3" name="Content Placeholder 2">
            <a:extLst>
              <a:ext uri="{FF2B5EF4-FFF2-40B4-BE49-F238E27FC236}">
                <a16:creationId xmlns:a16="http://schemas.microsoft.com/office/drawing/2014/main" id="{9057E958-CBE2-4247-8815-9C4EE628947C}"/>
              </a:ext>
            </a:extLst>
          </p:cNvPr>
          <p:cNvSpPr>
            <a:spLocks noGrp="1"/>
          </p:cNvSpPr>
          <p:nvPr>
            <p:ph idx="1"/>
          </p:nvPr>
        </p:nvSpPr>
        <p:spPr/>
        <p:txBody>
          <a:bodyPr/>
          <a:lstStyle/>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t>The following slides are designed to help you develop an understanding of the requirements associated with </a:t>
            </a:r>
            <a:r>
              <a:rPr lang="en-GB" sz="2400" b="1" i="1" dirty="0"/>
              <a:t>Essay  Writing.</a:t>
            </a:r>
          </a:p>
          <a:p>
            <a:endParaRPr lang="en-GB" dirty="0"/>
          </a:p>
        </p:txBody>
      </p:sp>
    </p:spTree>
    <p:extLst>
      <p:ext uri="{BB962C8B-B14F-4D97-AF65-F5344CB8AC3E}">
        <p14:creationId xmlns:p14="http://schemas.microsoft.com/office/powerpoint/2010/main" val="3507878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0EF5F-9A03-49D3-9D83-30B83DAB5DE8}"/>
              </a:ext>
            </a:extLst>
          </p:cNvPr>
          <p:cNvSpPr>
            <a:spLocks noGrp="1"/>
          </p:cNvSpPr>
          <p:nvPr>
            <p:ph type="title"/>
          </p:nvPr>
        </p:nvSpPr>
        <p:spPr/>
        <p:txBody>
          <a:bodyPr/>
          <a:lstStyle/>
          <a:p>
            <a:r>
              <a:rPr lang="en-GB" sz="4000" b="1" dirty="0"/>
              <a:t>Academic Essays</a:t>
            </a:r>
          </a:p>
        </p:txBody>
      </p:sp>
      <p:sp>
        <p:nvSpPr>
          <p:cNvPr id="3" name="Content Placeholder 2">
            <a:extLst>
              <a:ext uri="{FF2B5EF4-FFF2-40B4-BE49-F238E27FC236}">
                <a16:creationId xmlns:a16="http://schemas.microsoft.com/office/drawing/2014/main" id="{500126E1-A0EF-4699-BCCA-860D4C4DB65C}"/>
              </a:ext>
            </a:extLst>
          </p:cNvPr>
          <p:cNvSpPr>
            <a:spLocks noGrp="1"/>
          </p:cNvSpPr>
          <p:nvPr>
            <p:ph idx="1"/>
          </p:nvPr>
        </p:nvSpPr>
        <p:spPr/>
        <p:txBody>
          <a:bodyPr/>
          <a:lstStyle/>
          <a:p>
            <a:pPr>
              <a:lnSpc>
                <a:spcPct val="107000"/>
              </a:lnSpc>
              <a:spcAft>
                <a:spcPts val="800"/>
              </a:spcAft>
            </a:pPr>
            <a:r>
              <a:rPr lang="en-GB" sz="2400" dirty="0">
                <a:effectLst/>
                <a:ea typeface="Calibri" panose="020F0502020204030204" pitchFamily="34" charset="0"/>
                <a:cs typeface="Times New Roman" panose="02020603050405020304" pitchFamily="18" charset="0"/>
              </a:rPr>
              <a:t>The most appropriate software to use for an academic essay would be Microsoft Word.</a:t>
            </a:r>
          </a:p>
          <a:p>
            <a:pPr>
              <a:lnSpc>
                <a:spcPct val="107000"/>
              </a:lnSpc>
              <a:spcAft>
                <a:spcPts val="800"/>
              </a:spcAft>
            </a:pPr>
            <a:r>
              <a:rPr lang="en-GB" sz="2400" dirty="0">
                <a:effectLst/>
                <a:ea typeface="Calibri" panose="020F0502020204030204" pitchFamily="34" charset="0"/>
                <a:cs typeface="Times New Roman" panose="02020603050405020304" pitchFamily="18" charset="0"/>
              </a:rPr>
              <a:t>Like academic reports, academic essays are usually written in the third person. You must present your ideas as a coherent argument and structure this in a way that makes sense to the reader, covering one idea at a time.</a:t>
            </a:r>
          </a:p>
          <a:p>
            <a:endParaRPr lang="en-GB" dirty="0"/>
          </a:p>
        </p:txBody>
      </p:sp>
    </p:spTree>
    <p:extLst>
      <p:ext uri="{BB962C8B-B14F-4D97-AF65-F5344CB8AC3E}">
        <p14:creationId xmlns:p14="http://schemas.microsoft.com/office/powerpoint/2010/main" val="3204979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247D1-8279-475F-9C49-133A15D141FC}"/>
              </a:ext>
            </a:extLst>
          </p:cNvPr>
          <p:cNvSpPr>
            <a:spLocks noGrp="1"/>
          </p:cNvSpPr>
          <p:nvPr>
            <p:ph type="title"/>
          </p:nvPr>
        </p:nvSpPr>
        <p:spPr/>
        <p:txBody>
          <a:bodyPr/>
          <a:lstStyle/>
          <a:p>
            <a:r>
              <a:rPr lang="en-GB" sz="4000" b="1" dirty="0"/>
              <a:t>Academic Essays</a:t>
            </a:r>
          </a:p>
        </p:txBody>
      </p:sp>
      <p:sp>
        <p:nvSpPr>
          <p:cNvPr id="3" name="Content Placeholder 2">
            <a:extLst>
              <a:ext uri="{FF2B5EF4-FFF2-40B4-BE49-F238E27FC236}">
                <a16:creationId xmlns:a16="http://schemas.microsoft.com/office/drawing/2014/main" id="{C0464FAD-95B2-47CB-96CF-AA0FEA447921}"/>
              </a:ext>
            </a:extLst>
          </p:cNvPr>
          <p:cNvSpPr>
            <a:spLocks noGrp="1"/>
          </p:cNvSpPr>
          <p:nvPr>
            <p:ph idx="1"/>
          </p:nvPr>
        </p:nvSpPr>
        <p:spPr>
          <a:xfrm>
            <a:off x="628650" y="1124744"/>
            <a:ext cx="7886700" cy="4863576"/>
          </a:xfrm>
        </p:spPr>
        <p:txBody>
          <a:bodyPr/>
          <a:lstStyle/>
          <a:p>
            <a:pPr marL="57150" indent="0">
              <a:buNone/>
            </a:pPr>
            <a:r>
              <a:rPr lang="en-GB" sz="2400" dirty="0"/>
              <a:t>An essay is a </a:t>
            </a:r>
            <a:r>
              <a:rPr lang="en-GB" sz="2400" b="1" dirty="0"/>
              <a:t>continuous</a:t>
            </a:r>
            <a:r>
              <a:rPr lang="en-GB" sz="2400" dirty="0"/>
              <a:t> piece of writing, set out in paragraphs, responding to a question or a title. When preparing to write an essay, it is essential to identify the main requirements of the title. You must be clear about what areas your lecturer wants you to cover. These will then determine the organisation of the essay.</a:t>
            </a:r>
          </a:p>
          <a:p>
            <a:pPr marL="400050" indent="-342900"/>
            <a:r>
              <a:rPr lang="en-GB" altLang="en-US" sz="2400" dirty="0"/>
              <a:t>Unless </a:t>
            </a:r>
            <a:r>
              <a:rPr lang="en-GB" altLang="en-US" sz="2400" dirty="0">
                <a:solidFill>
                  <a:srgbClr val="FF0000"/>
                </a:solidFill>
              </a:rPr>
              <a:t>reflective</a:t>
            </a:r>
            <a:r>
              <a:rPr lang="en-GB" altLang="en-US" sz="2400" dirty="0"/>
              <a:t>, academic essays are usually written using the ‘third person’. This means avoiding the use of personal language such as: I, me, we (1</a:t>
            </a:r>
            <a:r>
              <a:rPr lang="en-GB" altLang="en-US" sz="2400" baseline="30000" dirty="0"/>
              <a:t>st</a:t>
            </a:r>
            <a:r>
              <a:rPr lang="en-GB" altLang="en-US" sz="2400" dirty="0"/>
              <a:t> person) and you and yours (2</a:t>
            </a:r>
            <a:r>
              <a:rPr lang="en-GB" altLang="en-US" sz="2400" baseline="30000" dirty="0"/>
              <a:t>nd</a:t>
            </a:r>
            <a:r>
              <a:rPr lang="en-GB" altLang="en-US" sz="2400" dirty="0"/>
              <a:t> person)</a:t>
            </a:r>
          </a:p>
          <a:p>
            <a:r>
              <a:rPr lang="en-GB" sz="2400" dirty="0"/>
              <a:t>Always refer to the assessment brief for guidance. If there is anything you do not understand please ask your lecturer.</a:t>
            </a:r>
          </a:p>
        </p:txBody>
      </p:sp>
    </p:spTree>
    <p:extLst>
      <p:ext uri="{BB962C8B-B14F-4D97-AF65-F5344CB8AC3E}">
        <p14:creationId xmlns:p14="http://schemas.microsoft.com/office/powerpoint/2010/main" val="1201688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652680"/>
            <a:ext cx="8075240" cy="634082"/>
          </a:xfrm>
        </p:spPr>
        <p:txBody>
          <a:bodyPr>
            <a:normAutofit fontScale="90000"/>
          </a:bodyPr>
          <a:lstStyle/>
          <a:p>
            <a:r>
              <a:rPr lang="en-GB" b="1" dirty="0"/>
              <a:t>What’s the structure?</a:t>
            </a:r>
          </a:p>
        </p:txBody>
      </p:sp>
      <p:sp>
        <p:nvSpPr>
          <p:cNvPr id="3" name="Content Placeholder 2"/>
          <p:cNvSpPr>
            <a:spLocks noGrp="1"/>
          </p:cNvSpPr>
          <p:nvPr>
            <p:ph idx="1"/>
          </p:nvPr>
        </p:nvSpPr>
        <p:spPr>
          <a:xfrm>
            <a:off x="323528" y="1628800"/>
            <a:ext cx="8586700" cy="3744416"/>
          </a:xfrm>
        </p:spPr>
        <p:txBody>
          <a:bodyPr>
            <a:normAutofit/>
          </a:bodyPr>
          <a:lstStyle/>
          <a:p>
            <a:pPr marL="0" indent="0">
              <a:buNone/>
            </a:pPr>
            <a:endParaRPr lang="en-GB" sz="2400" dirty="0"/>
          </a:p>
          <a:p>
            <a:pPr marL="0" indent="0">
              <a:buNone/>
            </a:pPr>
            <a:r>
              <a:rPr lang="en-GB" sz="2400" dirty="0"/>
              <a:t>The structure of an essay starts with an introduction. The main body of your essay follows through with a series of arguments and debates, backed up by evidence. This will enable the writer to form conclusions. </a:t>
            </a:r>
          </a:p>
          <a:p>
            <a:pPr marL="0" indent="0">
              <a:buNone/>
            </a:pPr>
            <a:r>
              <a:rPr lang="en-GB" sz="2400" dirty="0"/>
              <a:t>An essay does not normally use headings within the work, although it will have a main heading, usually setting out the title or question given. </a:t>
            </a:r>
          </a:p>
          <a:p>
            <a:endParaRPr lang="en-GB" sz="8000" dirty="0"/>
          </a:p>
        </p:txBody>
      </p:sp>
    </p:spTree>
    <p:extLst>
      <p:ext uri="{BB962C8B-B14F-4D97-AF65-F5344CB8AC3E}">
        <p14:creationId xmlns:p14="http://schemas.microsoft.com/office/powerpoint/2010/main" val="3758623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365125"/>
            <a:ext cx="7759774" cy="1052513"/>
          </a:xfrm>
        </p:spPr>
        <p:txBody>
          <a:bodyPr/>
          <a:lstStyle/>
          <a:p>
            <a:r>
              <a:rPr lang="en-GB" sz="4000" b="1" dirty="0"/>
              <a:t>What is the Structure Continued…</a:t>
            </a:r>
          </a:p>
        </p:txBody>
      </p:sp>
      <p:sp>
        <p:nvSpPr>
          <p:cNvPr id="3" name="Content Placeholder 2"/>
          <p:cNvSpPr>
            <a:spLocks noGrp="1"/>
          </p:cNvSpPr>
          <p:nvPr>
            <p:ph idx="1"/>
          </p:nvPr>
        </p:nvSpPr>
        <p:spPr>
          <a:xfrm>
            <a:off x="457200" y="1470484"/>
            <a:ext cx="8229600" cy="3917032"/>
          </a:xfrm>
        </p:spPr>
        <p:txBody>
          <a:bodyPr>
            <a:normAutofit fontScale="92500"/>
          </a:bodyPr>
          <a:lstStyle/>
          <a:p>
            <a:r>
              <a:rPr lang="en-GB" sz="2400" dirty="0"/>
              <a:t>Essays are </a:t>
            </a:r>
            <a:r>
              <a:rPr lang="en-GB" sz="2400" b="1" i="1" dirty="0"/>
              <a:t>not</a:t>
            </a:r>
            <a:r>
              <a:rPr lang="en-GB" sz="2400" dirty="0"/>
              <a:t> the same as reports. There must be </a:t>
            </a:r>
            <a:r>
              <a:rPr lang="en-GB" sz="2400" b="1" i="1" dirty="0"/>
              <a:t>no</a:t>
            </a:r>
            <a:r>
              <a:rPr lang="en-GB" sz="2400" dirty="0"/>
              <a:t> inclusion of a contents page, side headings, graphs, charts, tables, diagrams, illustrations, photographs, bullet points or such like within the essay.</a:t>
            </a:r>
          </a:p>
          <a:p>
            <a:r>
              <a:rPr lang="en-GB" sz="2400" dirty="0"/>
              <a:t>Hidden within this straightforward structure you must ensure that the essay has a logical flow, separated by paragraphs leading the reader towards the conclusions via a series of arguments, backed up by evidence. </a:t>
            </a:r>
          </a:p>
          <a:p>
            <a:r>
              <a:rPr lang="en-GB" sz="2400" dirty="0"/>
              <a:t>Essay’s are argumentative and ideas based</a:t>
            </a:r>
          </a:p>
          <a:p>
            <a:r>
              <a:rPr lang="en-GB" sz="2400" dirty="0"/>
              <a:t>An essay will always contain references and be written in clear and precise language. It should be free from spelling and grammatical errors. </a:t>
            </a:r>
          </a:p>
          <a:p>
            <a:pPr marL="0" indent="0">
              <a:buNone/>
            </a:pPr>
            <a:endParaRPr lang="en-GB" dirty="0"/>
          </a:p>
        </p:txBody>
      </p:sp>
    </p:spTree>
    <p:extLst>
      <p:ext uri="{BB962C8B-B14F-4D97-AF65-F5344CB8AC3E}">
        <p14:creationId xmlns:p14="http://schemas.microsoft.com/office/powerpoint/2010/main" val="3793259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8075E-1EBD-4BBA-A477-FF96594ACD44}"/>
              </a:ext>
            </a:extLst>
          </p:cNvPr>
          <p:cNvSpPr>
            <a:spLocks noGrp="1"/>
          </p:cNvSpPr>
          <p:nvPr>
            <p:ph type="title"/>
          </p:nvPr>
        </p:nvSpPr>
        <p:spPr/>
        <p:txBody>
          <a:bodyPr/>
          <a:lstStyle/>
          <a:p>
            <a:r>
              <a:rPr lang="en-GB" sz="4000" b="1" dirty="0"/>
              <a:t>First things first - Cover Page</a:t>
            </a:r>
          </a:p>
        </p:txBody>
      </p:sp>
      <p:sp>
        <p:nvSpPr>
          <p:cNvPr id="3" name="Content Placeholder 2">
            <a:extLst>
              <a:ext uri="{FF2B5EF4-FFF2-40B4-BE49-F238E27FC236}">
                <a16:creationId xmlns:a16="http://schemas.microsoft.com/office/drawing/2014/main" id="{0AD36EC9-538E-45B8-A45E-492D0EA123C6}"/>
              </a:ext>
            </a:extLst>
          </p:cNvPr>
          <p:cNvSpPr>
            <a:spLocks noGrp="1"/>
          </p:cNvSpPr>
          <p:nvPr>
            <p:ph idx="1"/>
          </p:nvPr>
        </p:nvSpPr>
        <p:spPr>
          <a:xfrm>
            <a:off x="395536" y="1253330"/>
            <a:ext cx="8030716" cy="4695949"/>
          </a:xfrm>
        </p:spPr>
        <p:txBody>
          <a:bodyPr/>
          <a:lstStyle/>
          <a:p>
            <a:pPr marL="0" indent="0">
              <a:buNone/>
            </a:pPr>
            <a:r>
              <a:rPr lang="en-GB" sz="2400" dirty="0"/>
              <a:t>For academic work you should always include a cover page:</a:t>
            </a:r>
          </a:p>
          <a:p>
            <a:pPr marL="0" indent="0">
              <a:spcBef>
                <a:spcPts val="0"/>
              </a:spcBef>
              <a:buNone/>
              <a:defRPr/>
            </a:pPr>
            <a:endParaRPr lang="en-GB" altLang="en-US" sz="2400" dirty="0"/>
          </a:p>
          <a:p>
            <a:pPr>
              <a:spcBef>
                <a:spcPts val="0"/>
              </a:spcBef>
              <a:defRPr/>
            </a:pPr>
            <a:r>
              <a:rPr lang="en-GB" altLang="en-US" sz="2400" dirty="0"/>
              <a:t>Your Name</a:t>
            </a:r>
          </a:p>
          <a:p>
            <a:pPr>
              <a:spcBef>
                <a:spcPts val="0"/>
              </a:spcBef>
              <a:defRPr/>
            </a:pPr>
            <a:endParaRPr lang="en-GB" altLang="en-US" sz="2400" dirty="0"/>
          </a:p>
          <a:p>
            <a:pPr>
              <a:spcBef>
                <a:spcPts val="0"/>
              </a:spcBef>
              <a:defRPr/>
            </a:pPr>
            <a:r>
              <a:rPr lang="en-GB" altLang="en-US" sz="2400" dirty="0"/>
              <a:t>Student Number</a:t>
            </a:r>
          </a:p>
          <a:p>
            <a:pPr marL="0" indent="0">
              <a:spcBef>
                <a:spcPts val="0"/>
              </a:spcBef>
              <a:buNone/>
              <a:defRPr/>
            </a:pPr>
            <a:endParaRPr lang="en-GB" altLang="en-US" sz="2400" dirty="0"/>
          </a:p>
          <a:p>
            <a:pPr>
              <a:spcBef>
                <a:spcPts val="0"/>
              </a:spcBef>
              <a:defRPr/>
            </a:pPr>
            <a:r>
              <a:rPr lang="en-GB" altLang="en-US" sz="2400" dirty="0"/>
              <a:t>Title of Essay</a:t>
            </a:r>
          </a:p>
          <a:p>
            <a:pPr marL="0" indent="0">
              <a:spcBef>
                <a:spcPts val="0"/>
              </a:spcBef>
              <a:buNone/>
              <a:defRPr/>
            </a:pPr>
            <a:endParaRPr lang="en-GB" altLang="en-US" sz="2400" dirty="0"/>
          </a:p>
          <a:p>
            <a:pPr>
              <a:spcBef>
                <a:spcPts val="0"/>
              </a:spcBef>
              <a:defRPr/>
            </a:pPr>
            <a:r>
              <a:rPr lang="en-GB" altLang="en-US" sz="2400" dirty="0"/>
              <a:t>Module Tutor</a:t>
            </a:r>
          </a:p>
          <a:p>
            <a:pPr>
              <a:spcBef>
                <a:spcPts val="0"/>
              </a:spcBef>
              <a:defRPr/>
            </a:pPr>
            <a:endParaRPr lang="en-GB" altLang="en-US" sz="2400" dirty="0"/>
          </a:p>
          <a:p>
            <a:pPr>
              <a:spcBef>
                <a:spcPts val="0"/>
              </a:spcBef>
              <a:defRPr/>
            </a:pPr>
            <a:r>
              <a:rPr lang="en-GB" altLang="en-US" sz="2400" dirty="0"/>
              <a:t>Submission Date</a:t>
            </a:r>
          </a:p>
          <a:p>
            <a:pPr marL="0" indent="0">
              <a:spcBef>
                <a:spcPts val="0"/>
              </a:spcBef>
              <a:buNone/>
              <a:defRPr/>
            </a:pPr>
            <a:endParaRPr lang="en-GB" altLang="en-US" sz="2400" dirty="0"/>
          </a:p>
          <a:p>
            <a:pPr>
              <a:spcBef>
                <a:spcPts val="0"/>
              </a:spcBef>
              <a:defRPr/>
            </a:pPr>
            <a:r>
              <a:rPr lang="en-GB" altLang="en-US" sz="2400" dirty="0"/>
              <a:t>Word Count</a:t>
            </a:r>
          </a:p>
          <a:p>
            <a:pPr marL="0" indent="0">
              <a:buNone/>
            </a:pPr>
            <a:endParaRPr lang="en-GB" dirty="0"/>
          </a:p>
        </p:txBody>
      </p:sp>
    </p:spTree>
    <p:extLst>
      <p:ext uri="{BB962C8B-B14F-4D97-AF65-F5344CB8AC3E}">
        <p14:creationId xmlns:p14="http://schemas.microsoft.com/office/powerpoint/2010/main" val="815189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10139-F7F7-4A8C-BA70-455AA70FB35C}"/>
              </a:ext>
            </a:extLst>
          </p:cNvPr>
          <p:cNvSpPr>
            <a:spLocks noGrp="1"/>
          </p:cNvSpPr>
          <p:nvPr>
            <p:ph type="title"/>
          </p:nvPr>
        </p:nvSpPr>
        <p:spPr/>
        <p:txBody>
          <a:bodyPr/>
          <a:lstStyle/>
          <a:p>
            <a:r>
              <a:rPr lang="en-GB" sz="4000" b="1" dirty="0"/>
              <a:t>Academic Essay Format</a:t>
            </a:r>
          </a:p>
        </p:txBody>
      </p:sp>
      <p:sp>
        <p:nvSpPr>
          <p:cNvPr id="3" name="Content Placeholder 2">
            <a:extLst>
              <a:ext uri="{FF2B5EF4-FFF2-40B4-BE49-F238E27FC236}">
                <a16:creationId xmlns:a16="http://schemas.microsoft.com/office/drawing/2014/main" id="{1D016067-DDD5-4F81-A745-5A763761E4DD}"/>
              </a:ext>
            </a:extLst>
          </p:cNvPr>
          <p:cNvSpPr>
            <a:spLocks noGrp="1"/>
          </p:cNvSpPr>
          <p:nvPr>
            <p:ph idx="1"/>
          </p:nvPr>
        </p:nvSpPr>
        <p:spPr>
          <a:xfrm>
            <a:off x="628650" y="1052736"/>
            <a:ext cx="7886700" cy="5124227"/>
          </a:xfrm>
        </p:spPr>
        <p:txBody>
          <a:bodyPr/>
          <a:lstStyle/>
          <a:p>
            <a:pPr>
              <a:lnSpc>
                <a:spcPct val="107000"/>
              </a:lnSpc>
              <a:spcAft>
                <a:spcPts val="800"/>
              </a:spcAft>
            </a:pPr>
            <a:r>
              <a:rPr lang="en-GB" sz="2000" dirty="0"/>
              <a:t>The first thing an academic essay should do is introduce the topic and surrounding context, to establish a framework through which you will be approaching your argument. It </a:t>
            </a:r>
            <a:r>
              <a:rPr lang="en-GB" sz="2000" b="1" dirty="0"/>
              <a:t>sets the scene </a:t>
            </a:r>
            <a:r>
              <a:rPr lang="en-GB" sz="2000" dirty="0"/>
              <a:t>for what is to follow!</a:t>
            </a:r>
            <a:endParaRPr lang="en-GB" sz="2000" b="1" dirty="0"/>
          </a:p>
          <a:p>
            <a:pPr>
              <a:lnSpc>
                <a:spcPct val="107000"/>
              </a:lnSpc>
              <a:spcAft>
                <a:spcPts val="800"/>
              </a:spcAft>
            </a:pPr>
            <a:r>
              <a:rPr lang="en-GB" sz="2000" dirty="0"/>
              <a:t>The body of your essay should back up what you established in the introduction. Begin each paragraph with a sentence establishing the topic and your argument, ideally following a similar pattern across all paragraphs for cohesion. The points you raise in each paragraph should be backed up by evidence. </a:t>
            </a:r>
          </a:p>
          <a:p>
            <a:pPr>
              <a:lnSpc>
                <a:spcPct val="107000"/>
              </a:lnSpc>
              <a:spcAft>
                <a:spcPts val="800"/>
              </a:spcAft>
            </a:pPr>
            <a:r>
              <a:rPr lang="en-GB" sz="2000" b="1" dirty="0"/>
              <a:t>Consider depth and breadth. An essay isn’t everything you have ever found out about a topic!</a:t>
            </a:r>
          </a:p>
          <a:p>
            <a:pPr>
              <a:lnSpc>
                <a:spcPct val="107000"/>
              </a:lnSpc>
              <a:spcAft>
                <a:spcPts val="800"/>
              </a:spcAft>
            </a:pPr>
            <a:endParaRPr lang="en-GB" sz="2400" dirty="0"/>
          </a:p>
          <a:p>
            <a:pPr marL="0" indent="0">
              <a:buNone/>
            </a:pPr>
            <a:endParaRPr lang="en-GB" dirty="0"/>
          </a:p>
        </p:txBody>
      </p:sp>
    </p:spTree>
    <p:extLst>
      <p:ext uri="{BB962C8B-B14F-4D97-AF65-F5344CB8AC3E}">
        <p14:creationId xmlns:p14="http://schemas.microsoft.com/office/powerpoint/2010/main" val="3952618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205BB-0FC7-4349-B91E-82531BA43CE9}"/>
              </a:ext>
            </a:extLst>
          </p:cNvPr>
          <p:cNvSpPr>
            <a:spLocks noGrp="1"/>
          </p:cNvSpPr>
          <p:nvPr>
            <p:ph type="title"/>
          </p:nvPr>
        </p:nvSpPr>
        <p:spPr/>
        <p:txBody>
          <a:bodyPr/>
          <a:lstStyle/>
          <a:p>
            <a:r>
              <a:rPr lang="en-GB" sz="4000" b="1" dirty="0"/>
              <a:t>Academic Essay Format</a:t>
            </a:r>
          </a:p>
        </p:txBody>
      </p:sp>
      <p:sp>
        <p:nvSpPr>
          <p:cNvPr id="3" name="Content Placeholder 2">
            <a:extLst>
              <a:ext uri="{FF2B5EF4-FFF2-40B4-BE49-F238E27FC236}">
                <a16:creationId xmlns:a16="http://schemas.microsoft.com/office/drawing/2014/main" id="{50705C89-59A0-4B8C-BBC4-4E4ACC82CFF2}"/>
              </a:ext>
            </a:extLst>
          </p:cNvPr>
          <p:cNvSpPr>
            <a:spLocks noGrp="1"/>
          </p:cNvSpPr>
          <p:nvPr>
            <p:ph idx="1"/>
          </p:nvPr>
        </p:nvSpPr>
        <p:spPr>
          <a:xfrm>
            <a:off x="628650" y="1499594"/>
            <a:ext cx="7886700" cy="4980211"/>
          </a:xfrm>
        </p:spPr>
        <p:txBody>
          <a:bodyPr/>
          <a:lstStyle/>
          <a:p>
            <a:r>
              <a:rPr lang="en-GB" sz="2400" dirty="0">
                <a:effectLst/>
                <a:ea typeface="Calibri" panose="020F0502020204030204" pitchFamily="34" charset="0"/>
                <a:cs typeface="Times New Roman" panose="02020603050405020304" pitchFamily="18" charset="0"/>
              </a:rPr>
              <a:t>Your conclusion should bring together all of the arguments you have presented throughout your essay, as well as linking back to what you set out in the introduction. </a:t>
            </a:r>
            <a:r>
              <a:rPr lang="en-GB" sz="2400" dirty="0">
                <a:ea typeface="Calibri" panose="020F0502020204030204" pitchFamily="34" charset="0"/>
                <a:cs typeface="Times New Roman" panose="02020603050405020304" pitchFamily="18" charset="0"/>
              </a:rPr>
              <a:t>T</a:t>
            </a:r>
            <a:r>
              <a:rPr lang="en-GB" sz="2400" dirty="0">
                <a:effectLst/>
                <a:ea typeface="Calibri" panose="020F0502020204030204" pitchFamily="34" charset="0"/>
                <a:cs typeface="Times New Roman" panose="02020603050405020304" pitchFamily="18" charset="0"/>
              </a:rPr>
              <a:t>he conclusion should only be a summary of key themes and ideas that have already been raised, with no new information or arguments introduced at this point.</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a:effectLst/>
                <a:latin typeface="Calibri" panose="020F0502020204030204" pitchFamily="34" charset="0"/>
                <a:ea typeface="Calibri" panose="020F0502020204030204" pitchFamily="34" charset="0"/>
                <a:cs typeface="Times New Roman" panose="02020603050405020304" pitchFamily="18" charset="0"/>
              </a:rPr>
              <a:t>An academic essay should always include an accurate list of any sources and references incorporated throughout. </a:t>
            </a:r>
          </a:p>
          <a:p>
            <a:endParaRPr lang="en-GB" sz="24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27029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82E85-7CF4-4EA9-A9E8-3DCC6F91605C}"/>
              </a:ext>
            </a:extLst>
          </p:cNvPr>
          <p:cNvSpPr>
            <a:spLocks noGrp="1"/>
          </p:cNvSpPr>
          <p:nvPr>
            <p:ph type="title"/>
          </p:nvPr>
        </p:nvSpPr>
        <p:spPr/>
        <p:txBody>
          <a:bodyPr/>
          <a:lstStyle/>
          <a:p>
            <a:r>
              <a:rPr lang="en-GB" sz="4000" b="1" dirty="0"/>
              <a:t>Academic Essay Format</a:t>
            </a:r>
          </a:p>
        </p:txBody>
      </p:sp>
      <p:sp>
        <p:nvSpPr>
          <p:cNvPr id="3" name="Content Placeholder 2">
            <a:extLst>
              <a:ext uri="{FF2B5EF4-FFF2-40B4-BE49-F238E27FC236}">
                <a16:creationId xmlns:a16="http://schemas.microsoft.com/office/drawing/2014/main" id="{F77F23A0-69D2-41F9-B5E5-E071E68CEDBF}"/>
              </a:ext>
            </a:extLst>
          </p:cNvPr>
          <p:cNvSpPr>
            <a:spLocks noGrp="1"/>
          </p:cNvSpPr>
          <p:nvPr>
            <p:ph idx="1"/>
          </p:nvPr>
        </p:nvSpPr>
        <p:spPr>
          <a:xfrm>
            <a:off x="628650" y="1412776"/>
            <a:ext cx="7886700" cy="4764187"/>
          </a:xfrm>
        </p:spPr>
        <p:txBody>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An academic essay should always include an accurate list of any sources and references incorporated throughout. </a:t>
            </a:r>
          </a:p>
          <a:p>
            <a:pPr marL="0" indent="0">
              <a:buNone/>
            </a:pPr>
            <a:endParaRPr lang="en-GB" sz="2400" dirty="0"/>
          </a:p>
          <a:p>
            <a:pPr marL="0" indent="0">
              <a:buNone/>
            </a:pPr>
            <a:r>
              <a:rPr lang="en-GB" sz="2400" b="1" dirty="0"/>
              <a:t>Top Tip!</a:t>
            </a:r>
          </a:p>
          <a:p>
            <a:r>
              <a:rPr lang="en-GB" sz="2400" dirty="0">
                <a:effectLst/>
                <a:latin typeface="Calibri" panose="020F0502020204030204" pitchFamily="34" charset="0"/>
                <a:ea typeface="Calibri" panose="020F0502020204030204" pitchFamily="34" charset="0"/>
                <a:cs typeface="Times New Roman" panose="02020603050405020304" pitchFamily="18" charset="0"/>
              </a:rPr>
              <a:t>Proofread your essay once completed to ensure that it flows properly, contains all of the </a:t>
            </a:r>
            <a:r>
              <a:rPr lang="en-GB" sz="2400" b="1" i="1" dirty="0">
                <a:effectLst/>
                <a:latin typeface="Calibri" panose="020F0502020204030204" pitchFamily="34" charset="0"/>
                <a:ea typeface="Calibri" panose="020F0502020204030204" pitchFamily="34" charset="0"/>
                <a:cs typeface="Times New Roman" panose="02020603050405020304" pitchFamily="18" charset="0"/>
              </a:rPr>
              <a:t>necessary aspects </a:t>
            </a:r>
            <a:r>
              <a:rPr lang="en-GB" sz="2400" dirty="0">
                <a:effectLst/>
                <a:latin typeface="Calibri" panose="020F0502020204030204" pitchFamily="34" charset="0"/>
                <a:ea typeface="Calibri" panose="020F0502020204030204" pitchFamily="34" charset="0"/>
                <a:cs typeface="Times New Roman" panose="02020603050405020304" pitchFamily="18" charset="0"/>
              </a:rPr>
              <a:t>and is free of grammar, spelling and punctuation mistakes.</a:t>
            </a:r>
          </a:p>
          <a:p>
            <a:pPr marL="0" indent="0">
              <a:buNone/>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07363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D502E-D2D9-41E8-85AA-A22FB6DF9D3E}"/>
              </a:ext>
            </a:extLst>
          </p:cNvPr>
          <p:cNvSpPr>
            <a:spLocks noGrp="1"/>
          </p:cNvSpPr>
          <p:nvPr>
            <p:ph type="title"/>
          </p:nvPr>
        </p:nvSpPr>
        <p:spPr/>
        <p:txBody>
          <a:bodyPr/>
          <a:lstStyle/>
          <a:p>
            <a:r>
              <a:rPr lang="en-GB" sz="4000" b="1" dirty="0"/>
              <a:t>One Final tip!</a:t>
            </a:r>
          </a:p>
        </p:txBody>
      </p:sp>
      <p:sp>
        <p:nvSpPr>
          <p:cNvPr id="3" name="Content Placeholder 2">
            <a:extLst>
              <a:ext uri="{FF2B5EF4-FFF2-40B4-BE49-F238E27FC236}">
                <a16:creationId xmlns:a16="http://schemas.microsoft.com/office/drawing/2014/main" id="{22C24D63-47A9-41D0-91B1-C7131C4BCED3}"/>
              </a:ext>
            </a:extLst>
          </p:cNvPr>
          <p:cNvSpPr>
            <a:spLocks noGrp="1"/>
          </p:cNvSpPr>
          <p:nvPr>
            <p:ph idx="1"/>
          </p:nvPr>
        </p:nvSpPr>
        <p:spPr/>
        <p:txBody>
          <a:bodyPr/>
          <a:lstStyle/>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effectLst/>
                <a:ea typeface="Calibri" panose="020F0502020204030204" pitchFamily="34" charset="0"/>
                <a:cs typeface="Times New Roman" panose="02020603050405020304" pitchFamily="18" charset="0"/>
              </a:rPr>
              <a:t>Reference, Reference, Reference!</a:t>
            </a:r>
          </a:p>
          <a:p>
            <a:pPr>
              <a:lnSpc>
                <a:spcPct val="107000"/>
              </a:lnSpc>
              <a:spcAft>
                <a:spcPts val="800"/>
              </a:spcAft>
            </a:pPr>
            <a:r>
              <a:rPr lang="en-GB" sz="2400" dirty="0">
                <a:effectLst/>
                <a:ea typeface="Calibri" panose="020F0502020204030204" pitchFamily="34" charset="0"/>
                <a:cs typeface="Times New Roman" panose="02020603050405020304" pitchFamily="18" charset="0"/>
              </a:rPr>
              <a:t>Remember that regardless of which method of assessment you are required to use, you must acknowledge any instances where you use someone else's words, ideas, images or research in your own work. </a:t>
            </a:r>
          </a:p>
          <a:p>
            <a:endParaRPr lang="en-GB" dirty="0"/>
          </a:p>
        </p:txBody>
      </p:sp>
    </p:spTree>
    <p:extLst>
      <p:ext uri="{BB962C8B-B14F-4D97-AF65-F5344CB8AC3E}">
        <p14:creationId xmlns:p14="http://schemas.microsoft.com/office/powerpoint/2010/main" val="677163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365125"/>
            <a:ext cx="7759774" cy="975643"/>
          </a:xfrm>
        </p:spPr>
        <p:txBody>
          <a:bodyPr>
            <a:normAutofit fontScale="90000"/>
          </a:bodyPr>
          <a:lstStyle/>
          <a:p>
            <a:r>
              <a:rPr lang="en-GB" sz="3600" b="1" dirty="0">
                <a:cs typeface="Calibri" panose="020F0502020204030204" pitchFamily="34" charset="0"/>
              </a:rPr>
              <a:t>Guidance on word lengths of sections in a typical essay</a:t>
            </a:r>
          </a:p>
        </p:txBody>
      </p:sp>
      <p:pic>
        <p:nvPicPr>
          <p:cNvPr id="4" name="Content Placeholder 3"/>
          <p:cNvPicPr>
            <a:picLocks noGrp="1"/>
          </p:cNvPicPr>
          <p:nvPr>
            <p:ph idx="1"/>
          </p:nvPr>
        </p:nvPicPr>
        <p:blipFill rotWithShape="1">
          <a:blip r:embed="rId2"/>
          <a:srcRect l="25593" t="38410" r="11091" b="18160"/>
          <a:stretch/>
        </p:blipFill>
        <p:spPr bwMode="auto">
          <a:xfrm>
            <a:off x="0" y="1556792"/>
            <a:ext cx="9144000" cy="439248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238729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4">
            <a:extLst>
              <a:ext uri="{FF2B5EF4-FFF2-40B4-BE49-F238E27FC236}">
                <a16:creationId xmlns:a16="http://schemas.microsoft.com/office/drawing/2014/main" id="{9A7CC154-D1F2-4653-962F-2C9FE07D3E67}"/>
              </a:ext>
            </a:extLst>
          </p:cNvPr>
          <p:cNvGraphicFramePr>
            <a:graphicFrameLocks/>
          </p:cNvGraphicFramePr>
          <p:nvPr>
            <p:extLst>
              <p:ext uri="{D42A27DB-BD31-4B8C-83A1-F6EECF244321}">
                <p14:modId xmlns:p14="http://schemas.microsoft.com/office/powerpoint/2010/main" val="1017411028"/>
              </p:ext>
            </p:extLst>
          </p:nvPr>
        </p:nvGraphicFramePr>
        <p:xfrm>
          <a:off x="22415" y="0"/>
          <a:ext cx="9036496" cy="5661248"/>
        </p:xfrm>
        <a:graphic>
          <a:graphicData uri="http://schemas.openxmlformats.org/drawingml/2006/table">
            <a:tbl>
              <a:tblPr firstRow="1" firstCol="1" bandRow="1">
                <a:tableStyleId>{5C22544A-7EE6-4342-B048-85BDC9FD1C3A}</a:tableStyleId>
              </a:tblPr>
              <a:tblGrid>
                <a:gridCol w="4518248">
                  <a:extLst>
                    <a:ext uri="{9D8B030D-6E8A-4147-A177-3AD203B41FA5}">
                      <a16:colId xmlns:a16="http://schemas.microsoft.com/office/drawing/2014/main" val="3559068789"/>
                    </a:ext>
                  </a:extLst>
                </a:gridCol>
                <a:gridCol w="4518248">
                  <a:extLst>
                    <a:ext uri="{9D8B030D-6E8A-4147-A177-3AD203B41FA5}">
                      <a16:colId xmlns:a16="http://schemas.microsoft.com/office/drawing/2014/main" val="2383479188"/>
                    </a:ext>
                  </a:extLst>
                </a:gridCol>
              </a:tblGrid>
              <a:tr h="393613">
                <a:tc>
                  <a:txBody>
                    <a:bodyPr/>
                    <a:lstStyle/>
                    <a:p>
                      <a:pPr marL="142875" algn="l">
                        <a:lnSpc>
                          <a:spcPct val="107000"/>
                        </a:lnSpc>
                        <a:spcBef>
                          <a:spcPts val="750"/>
                        </a:spcBef>
                        <a:spcAft>
                          <a:spcPts val="2250"/>
                        </a:spcAft>
                      </a:pPr>
                      <a:r>
                        <a:rPr lang="en-GB" sz="1800" dirty="0">
                          <a:effectLst/>
                        </a:rPr>
                        <a:t>Reports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37047" marR="37047" marT="37047" marB="37047"/>
                </a:tc>
                <a:tc>
                  <a:txBody>
                    <a:bodyPr/>
                    <a:lstStyle/>
                    <a:p>
                      <a:pPr marL="142875" algn="l">
                        <a:lnSpc>
                          <a:spcPct val="107000"/>
                        </a:lnSpc>
                        <a:spcBef>
                          <a:spcPts val="750"/>
                        </a:spcBef>
                        <a:spcAft>
                          <a:spcPts val="2250"/>
                        </a:spcAft>
                      </a:pPr>
                      <a:r>
                        <a:rPr lang="en-GB" sz="1800" dirty="0">
                          <a:effectLst/>
                        </a:rPr>
                        <a:t>Essays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37047" marR="37047" marT="37047" marB="37047"/>
                </a:tc>
                <a:extLst>
                  <a:ext uri="{0D108BD9-81ED-4DB2-BD59-A6C34878D82A}">
                    <a16:rowId xmlns:a16="http://schemas.microsoft.com/office/drawing/2014/main" val="1091788243"/>
                  </a:ext>
                </a:extLst>
              </a:tr>
              <a:tr h="5267635">
                <a:tc>
                  <a:txBody>
                    <a:bodyPr/>
                    <a:lstStyle/>
                    <a:p>
                      <a:pPr marL="342900" lvl="0" indent="-342900" algn="l">
                        <a:lnSpc>
                          <a:spcPct val="107000"/>
                        </a:lnSpc>
                        <a:spcAft>
                          <a:spcPts val="225"/>
                        </a:spcAft>
                        <a:buSzPts val="1000"/>
                        <a:buFont typeface="Symbol" panose="05050102010706020507" pitchFamily="18" charset="2"/>
                        <a:buChar char=""/>
                        <a:tabLst>
                          <a:tab pos="457200" algn="l"/>
                        </a:tabLst>
                      </a:pPr>
                      <a:endParaRPr lang="en-GB" sz="1800" dirty="0">
                        <a:effectLst/>
                      </a:endParaRP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Formally structured</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Informative and fact-based</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Written with a specific purpose and reader in mind</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Written in a style appropriate to each section</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solidFill>
                            <a:srgbClr val="FF0000"/>
                          </a:solidFill>
                          <a:effectLst/>
                        </a:rPr>
                        <a:t>Always include </a:t>
                      </a:r>
                      <a:r>
                        <a:rPr lang="en-GB" sz="2000" dirty="0">
                          <a:effectLst/>
                        </a:rPr>
                        <a:t>section headings</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Can </a:t>
                      </a:r>
                      <a:r>
                        <a:rPr lang="en-GB" sz="2000" dirty="0">
                          <a:solidFill>
                            <a:srgbClr val="FF0000"/>
                          </a:solidFill>
                          <a:effectLst/>
                        </a:rPr>
                        <a:t>include</a:t>
                      </a:r>
                      <a:r>
                        <a:rPr lang="en-GB" sz="2000" dirty="0">
                          <a:effectLst/>
                        </a:rPr>
                        <a:t> bullet points</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Can </a:t>
                      </a:r>
                      <a:r>
                        <a:rPr lang="en-GB" sz="2000" dirty="0">
                          <a:solidFill>
                            <a:srgbClr val="FF0000"/>
                          </a:solidFill>
                          <a:effectLst/>
                        </a:rPr>
                        <a:t>include</a:t>
                      </a:r>
                      <a:r>
                        <a:rPr lang="en-GB" sz="2000" dirty="0">
                          <a:effectLst/>
                        </a:rPr>
                        <a:t> tables or graphs</a:t>
                      </a:r>
                    </a:p>
                    <a:p>
                      <a:pPr marL="342900" marR="0" lvl="0" indent="-342900" algn="l" defTabSz="914400" rtl="0" eaLnBrk="1" fontAlgn="auto" latinLnBrk="0" hangingPunct="1">
                        <a:lnSpc>
                          <a:spcPct val="107000"/>
                        </a:lnSpc>
                        <a:spcBef>
                          <a:spcPts val="0"/>
                        </a:spcBef>
                        <a:spcAft>
                          <a:spcPts val="225"/>
                        </a:spcAft>
                        <a:buClrTx/>
                        <a:buSzPts val="1000"/>
                        <a:buFont typeface="Symbol" panose="05050102010706020507" pitchFamily="18" charset="2"/>
                        <a:buChar char=""/>
                        <a:tabLst>
                          <a:tab pos="457200" algn="l"/>
                        </a:tabLst>
                        <a:defRPr/>
                      </a:pPr>
                      <a:r>
                        <a:rPr lang="en-GB" sz="2000" dirty="0">
                          <a:effectLst/>
                        </a:rPr>
                        <a:t>Offer conclusions </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Offer recommendations for action</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latin typeface="Calibri" panose="020F0502020204030204" pitchFamily="34" charset="0"/>
                          <a:ea typeface="Calibri" panose="020F0502020204030204" pitchFamily="34" charset="0"/>
                          <a:cs typeface="Times New Roman" panose="02020603050405020304" pitchFamily="18" charset="0"/>
                        </a:rPr>
                        <a:t>Include in-text citations and a reference list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37047" marR="37047" marT="37047" marB="37047"/>
                </a:tc>
                <a:tc>
                  <a:txBody>
                    <a:bodyPr/>
                    <a:lstStyle/>
                    <a:p>
                      <a:pPr marL="342900" lvl="0" indent="-342900" algn="l">
                        <a:lnSpc>
                          <a:spcPct val="107000"/>
                        </a:lnSpc>
                        <a:spcAft>
                          <a:spcPts val="225"/>
                        </a:spcAft>
                        <a:buSzPts val="1000"/>
                        <a:buFont typeface="Symbol" panose="05050102010706020507" pitchFamily="18" charset="2"/>
                        <a:buChar char=""/>
                        <a:tabLst>
                          <a:tab pos="457200" algn="l"/>
                        </a:tabLst>
                      </a:pPr>
                      <a:endParaRPr lang="en-GB" sz="1800" dirty="0">
                        <a:effectLst/>
                      </a:endParaRP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Semi-structured</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Argumentative and idea-based</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Not written with a specific reader in mind</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Written in single narrative style throughout</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Usually </a:t>
                      </a:r>
                      <a:r>
                        <a:rPr lang="en-GB" sz="2000" b="1" dirty="0">
                          <a:effectLst/>
                        </a:rPr>
                        <a:t>do not </a:t>
                      </a:r>
                      <a:r>
                        <a:rPr lang="en-GB" sz="2000" dirty="0">
                          <a:effectLst/>
                        </a:rPr>
                        <a:t>include sub-headings</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Usually </a:t>
                      </a:r>
                      <a:r>
                        <a:rPr lang="en-GB" sz="2000" b="1" dirty="0">
                          <a:effectLst/>
                        </a:rPr>
                        <a:t>do not </a:t>
                      </a:r>
                      <a:r>
                        <a:rPr lang="en-GB" sz="2000" dirty="0">
                          <a:effectLst/>
                        </a:rPr>
                        <a:t>include bullet points</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Usually </a:t>
                      </a:r>
                      <a:r>
                        <a:rPr lang="en-GB" sz="2000" b="1" dirty="0">
                          <a:effectLst/>
                        </a:rPr>
                        <a:t>do not </a:t>
                      </a:r>
                      <a:r>
                        <a:rPr lang="en-GB" sz="2000" dirty="0">
                          <a:effectLst/>
                        </a:rPr>
                        <a:t>include tables or graphs</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Offer conclusions</a:t>
                      </a:r>
                    </a:p>
                    <a:p>
                      <a:pPr marL="342900" marR="0" lvl="0" indent="-342900" algn="l" defTabSz="914400" rtl="0" eaLnBrk="1" fontAlgn="auto" latinLnBrk="0" hangingPunct="1">
                        <a:lnSpc>
                          <a:spcPct val="107000"/>
                        </a:lnSpc>
                        <a:spcBef>
                          <a:spcPts val="0"/>
                        </a:spcBef>
                        <a:spcAft>
                          <a:spcPts val="225"/>
                        </a:spcAft>
                        <a:buClrTx/>
                        <a:buSzPts val="1000"/>
                        <a:buFont typeface="Symbol" panose="05050102010706020507" pitchFamily="18" charset="2"/>
                        <a:buChar char=""/>
                        <a:tabLst>
                          <a:tab pos="457200" algn="l"/>
                        </a:tabLst>
                        <a:defRPr/>
                      </a:pPr>
                      <a:r>
                        <a:rPr lang="en-GB" sz="2000" dirty="0">
                          <a:effectLst/>
                          <a:latin typeface="Calibri" panose="020F0502020204030204" pitchFamily="34" charset="0"/>
                          <a:ea typeface="Calibri" panose="020F0502020204030204" pitchFamily="34" charset="0"/>
                          <a:cs typeface="Times New Roman" panose="02020603050405020304" pitchFamily="18" charset="0"/>
                        </a:rPr>
                        <a:t>Include in-text citations and a reference list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a:lnSpc>
                          <a:spcPct val="107000"/>
                        </a:lnSpc>
                        <a:spcAft>
                          <a:spcPts val="225"/>
                        </a:spcAft>
                        <a:buSzPts val="1000"/>
                        <a:buFont typeface="Symbol" panose="05050102010706020507" pitchFamily="18" charset="2"/>
                        <a:buNone/>
                        <a:tabLst>
                          <a:tab pos="457200" algn="l"/>
                        </a:tabLs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37047" marR="37047" marT="37047" marB="37047"/>
                </a:tc>
                <a:extLst>
                  <a:ext uri="{0D108BD9-81ED-4DB2-BD59-A6C34878D82A}">
                    <a16:rowId xmlns:a16="http://schemas.microsoft.com/office/drawing/2014/main" val="3433903335"/>
                  </a:ext>
                </a:extLst>
              </a:tr>
            </a:tbl>
          </a:graphicData>
        </a:graphic>
      </p:graphicFrame>
      <p:sp>
        <p:nvSpPr>
          <p:cNvPr id="9" name="Rectangle 1">
            <a:extLst>
              <a:ext uri="{FF2B5EF4-FFF2-40B4-BE49-F238E27FC236}">
                <a16:creationId xmlns:a16="http://schemas.microsoft.com/office/drawing/2014/main" id="{B90A1A9A-9E64-419E-913B-D89953A36296}"/>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8702073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672" y="2276872"/>
            <a:ext cx="6895678" cy="1176964"/>
          </a:xfrm>
        </p:spPr>
        <p:txBody>
          <a:bodyPr/>
          <a:lstStyle/>
          <a:p>
            <a:r>
              <a:rPr lang="en-GB" dirty="0"/>
              <a:t>Any questions? </a:t>
            </a:r>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295805418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07b5cfd-5e4e-48ad-a81e-2ed1ac65efe3"/>
</p:tagLst>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F6BE85CC-A63A-4EF8-9D7B-181DFEE081E2}" vid="{8073D62D-11B1-4066-9D9E-06B33118E2B5}"/>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F4C1FB146120944B9FC82FB694135E2" ma:contentTypeVersion="4" ma:contentTypeDescription="Create a new document." ma:contentTypeScope="" ma:versionID="b17010b7c96fd728bf050b4e834c4073">
  <xsd:schema xmlns:xsd="http://www.w3.org/2001/XMLSchema" xmlns:xs="http://www.w3.org/2001/XMLSchema" xmlns:p="http://schemas.microsoft.com/office/2006/metadata/properties" xmlns:ns2="82c5162c-fb35-470e-b029-a4513e0af4ca" xmlns:ns3="709101cf-0263-47d1-9b92-1c49f1a7ff8b" targetNamespace="http://schemas.microsoft.com/office/2006/metadata/properties" ma:root="true" ma:fieldsID="627511fd1c0b2dd9e4ddc8f186346bbe" ns2:_="" ns3:_="">
    <xsd:import namespace="82c5162c-fb35-470e-b029-a4513e0af4ca"/>
    <xsd:import namespace="709101cf-0263-47d1-9b92-1c49f1a7ff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c5162c-fb35-470e-b029-a4513e0af4c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09101cf-0263-47d1-9b92-1c49f1a7ff8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709101cf-0263-47d1-9b92-1c49f1a7ff8b">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4163C012-4633-477C-97F6-B5D3791B94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2c5162c-fb35-470e-b029-a4513e0af4ca"/>
    <ds:schemaRef ds:uri="709101cf-0263-47d1-9b92-1c49f1a7ff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303dbf9b-b85b-46a0-94f1-894078c07ecd"/>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http://www.w3.org/XML/1998/namespace"/>
    <ds:schemaRef ds:uri="http://schemas.microsoft.com/office/2006/metadata/properties"/>
    <ds:schemaRef ds:uri="211f9404-bca0-4bcf-9c1d-965ccb6f8d2d"/>
    <ds:schemaRef ds:uri="http://purl.org/dc/dcmitype/"/>
    <ds:schemaRef ds:uri="709101cf-0263-47d1-9b92-1c49f1a7ff8b"/>
  </ds:schemaRefs>
</ds:datastoreItem>
</file>

<file path=docProps/app.xml><?xml version="1.0" encoding="utf-8"?>
<Properties xmlns="http://schemas.openxmlformats.org/officeDocument/2006/extended-properties" xmlns:vt="http://schemas.openxmlformats.org/officeDocument/2006/docPropsVTypes">
  <Template>Theme1</Template>
  <TotalTime>0</TotalTime>
  <Words>846</Words>
  <Application>Microsoft Office PowerPoint</Application>
  <PresentationFormat>On-screen Show (4:3)</PresentationFormat>
  <Paragraphs>76</Paragraphs>
  <Slides>14</Slides>
  <Notes>1</Notes>
  <HiddenSlides>0</HiddenSlides>
  <MMClips>0</MMClips>
  <ScaleCrop>false</ScaleCrop>
  <HeadingPairs>
    <vt:vector size="6" baseType="variant">
      <vt:variant>
        <vt:lpstr>Fonts Used</vt:lpstr>
      </vt:variant>
      <vt:variant>
        <vt:i4>4</vt:i4>
      </vt:variant>
      <vt:variant>
        <vt:lpstr>Theme</vt:lpstr>
      </vt:variant>
      <vt:variant>
        <vt:i4>16</vt:i4>
      </vt:variant>
      <vt:variant>
        <vt:lpstr>Slide Titles</vt:lpstr>
      </vt:variant>
      <vt:variant>
        <vt:i4>14</vt:i4>
      </vt:variant>
    </vt:vector>
  </HeadingPairs>
  <TitlesOfParts>
    <vt:vector size="34" baseType="lpstr">
      <vt:lpstr>Arial</vt:lpstr>
      <vt:lpstr>Calibri</vt:lpstr>
      <vt:lpstr>Symbol</vt:lpstr>
      <vt:lpstr>Wingdings</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  International Gastronomy Management Academic Writing Tips – Essays and Reports  </vt:lpstr>
      <vt:lpstr>Academic Writing Tips</vt:lpstr>
      <vt:lpstr>Academic Essays</vt:lpstr>
      <vt:lpstr>Academic Essays</vt:lpstr>
      <vt:lpstr>What’s the structure?</vt:lpstr>
      <vt:lpstr>What is the Structure Continued…</vt:lpstr>
      <vt:lpstr>First things first - Cover Page</vt:lpstr>
      <vt:lpstr>Academic Essay Format</vt:lpstr>
      <vt:lpstr>Academic Essay Format</vt:lpstr>
      <vt:lpstr>Academic Essay Format</vt:lpstr>
      <vt:lpstr>One Final tip!</vt:lpstr>
      <vt:lpstr>Guidance on word lengths of sections in a typical essay</vt:lpstr>
      <vt:lpstr>PowerPoint Presentation</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Jemma Smith</cp:lastModifiedBy>
  <cp:revision>69</cp:revision>
  <cp:lastPrinted>2020-09-16T11:34:26Z</cp:lastPrinted>
  <dcterms:created xsi:type="dcterms:W3CDTF">2015-04-14T15:21:28Z</dcterms:created>
  <dcterms:modified xsi:type="dcterms:W3CDTF">2025-03-20T15:59:32Z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0x0101006F4C1FB146120944B9FC82FB694135E2</vt:lpwstr>
  </property>
</Properties>
</file>