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75" r:id="rId2"/>
    <p:sldId id="313" r:id="rId3"/>
    <p:sldId id="296" r:id="rId4"/>
    <p:sldId id="297" r:id="rId5"/>
    <p:sldId id="282" r:id="rId6"/>
    <p:sldId id="295" r:id="rId7"/>
    <p:sldId id="284" r:id="rId8"/>
    <p:sldId id="257" r:id="rId9"/>
    <p:sldId id="283" r:id="rId10"/>
    <p:sldId id="278" r:id="rId11"/>
    <p:sldId id="279" r:id="rId12"/>
    <p:sldId id="288" r:id="rId13"/>
    <p:sldId id="291" r:id="rId14"/>
    <p:sldId id="280" r:id="rId15"/>
    <p:sldId id="281" r:id="rId16"/>
    <p:sldId id="285" r:id="rId17"/>
    <p:sldId id="286" r:id="rId18"/>
    <p:sldId id="258" r:id="rId19"/>
    <p:sldId id="289" r:id="rId20"/>
    <p:sldId id="259" r:id="rId21"/>
    <p:sldId id="261" r:id="rId22"/>
    <p:sldId id="294" r:id="rId23"/>
    <p:sldId id="290" r:id="rId24"/>
    <p:sldId id="263" r:id="rId25"/>
    <p:sldId id="265" r:id="rId26"/>
    <p:sldId id="264" r:id="rId27"/>
    <p:sldId id="267" r:id="rId28"/>
    <p:sldId id="268" r:id="rId29"/>
    <p:sldId id="270" r:id="rId30"/>
    <p:sldId id="271" r:id="rId31"/>
    <p:sldId id="272" r:id="rId32"/>
    <p:sldId id="292" r:id="rId33"/>
    <p:sldId id="299" r:id="rId34"/>
    <p:sldId id="298" r:id="rId35"/>
    <p:sldId id="300" r:id="rId36"/>
    <p:sldId id="301" r:id="rId37"/>
    <p:sldId id="302" r:id="rId38"/>
    <p:sldId id="303" r:id="rId39"/>
    <p:sldId id="304" r:id="rId40"/>
    <p:sldId id="305" r:id="rId41"/>
    <p:sldId id="306" r:id="rId42"/>
    <p:sldId id="307" r:id="rId43"/>
    <p:sldId id="308" r:id="rId44"/>
    <p:sldId id="309" r:id="rId45"/>
    <p:sldId id="310" r:id="rId46"/>
    <p:sldId id="311" r:id="rId47"/>
    <p:sldId id="312" r:id="rId48"/>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37ABB3-D286-4686-89FC-AD7CA61FC61D}" v="38" dt="2024-10-09T19:39:14.0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11" autoAdjust="0"/>
    <p:restoredTop sz="94660"/>
  </p:normalViewPr>
  <p:slideViewPr>
    <p:cSldViewPr>
      <p:cViewPr varScale="1">
        <p:scale>
          <a:sx n="88" d="100"/>
          <a:sy n="88" d="100"/>
        </p:scale>
        <p:origin x="897"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EFD18F6-82DA-036D-99F3-4DA7949824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A525F7C5-CE32-FE95-7C94-9698DE94BBEA}"/>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37D0F9F0-6E5D-4EBB-A883-1591BD158D3E}" type="datetimeFigureOut">
              <a:rPr lang="en-GB"/>
              <a:pPr>
                <a:defRPr/>
              </a:pPr>
              <a:t>10/10/2024</a:t>
            </a:fld>
            <a:endParaRPr lang="en-GB"/>
          </a:p>
        </p:txBody>
      </p:sp>
      <p:sp>
        <p:nvSpPr>
          <p:cNvPr id="4" name="Slide Image Placeholder 3">
            <a:extLst>
              <a:ext uri="{FF2B5EF4-FFF2-40B4-BE49-F238E27FC236}">
                <a16:creationId xmlns:a16="http://schemas.microsoft.com/office/drawing/2014/main" id="{E336DAA5-BB75-40DD-096B-CBD60D78D2EC}"/>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3B7730E-4070-C007-894F-61776692E80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1DE7D5AE-6BB3-6A1B-6AB8-40ABC46F915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id="{388BBCFB-D26C-1131-9277-83F66759BFD6}"/>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C394828C-A896-45F5-B264-F10F77E04F3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D82582E9-4D1C-2EE8-938C-6C7602840BC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144070-E6A1-41DF-8D86-976CD89C920A}" type="slidenum">
              <a:rPr lang="ar-SA" altLang="en-US">
                <a:latin typeface="Tahoma" panose="020B0604030504040204" pitchFamily="34" charset="0"/>
              </a:rPr>
              <a:pPr/>
              <a:t>5</a:t>
            </a:fld>
            <a:endParaRPr lang="en-US" altLang="en-US">
              <a:latin typeface="Tahoma" panose="020B0604030504040204" pitchFamily="34" charset="0"/>
              <a:cs typeface="Arial" panose="020B0604020202020204" pitchFamily="34" charset="0"/>
            </a:endParaRPr>
          </a:p>
        </p:txBody>
      </p:sp>
      <p:sp>
        <p:nvSpPr>
          <p:cNvPr id="7171" name="Slide Image Placeholder 1">
            <a:extLst>
              <a:ext uri="{FF2B5EF4-FFF2-40B4-BE49-F238E27FC236}">
                <a16:creationId xmlns:a16="http://schemas.microsoft.com/office/drawing/2014/main" id="{B743D7D5-A98C-99AE-B528-6EBEDE7FBF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2" name="Notes Placeholder 2">
            <a:extLst>
              <a:ext uri="{FF2B5EF4-FFF2-40B4-BE49-F238E27FC236}">
                <a16:creationId xmlns:a16="http://schemas.microsoft.com/office/drawing/2014/main" id="{3A8FABAC-5836-639E-F1F4-449D7C001F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4" tIns="45716" rIns="91434" bIns="45716" numCol="1" anchor="t" anchorCtr="0" compatLnSpc="1">
            <a:prstTxWarp prst="textNoShape">
              <a:avLst/>
            </a:prstTxWarp>
          </a:bodyPr>
          <a:lstStyle/>
          <a:p>
            <a:pPr eaLnBrk="1" hangingPunct="1">
              <a:spcBef>
                <a:spcPct val="0"/>
              </a:spcBef>
            </a:pPr>
            <a:endParaRPr lang="ar-EG" altLang="en-US">
              <a:latin typeface="Arial" panose="020B0604020202020204" pitchFamily="34" charset="0"/>
            </a:endParaRPr>
          </a:p>
        </p:txBody>
      </p:sp>
      <p:sp>
        <p:nvSpPr>
          <p:cNvPr id="7173" name="Slide Number Placeholder 3">
            <a:extLst>
              <a:ext uri="{FF2B5EF4-FFF2-40B4-BE49-F238E27FC236}">
                <a16:creationId xmlns:a16="http://schemas.microsoft.com/office/drawing/2014/main" id="{01E00DD6-7ECE-DAEF-6BCC-612BCC229E0B}"/>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4" tIns="45716" rIns="91434" bIns="45716"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D4BC0E8-7460-4D9A-BF51-700A38CD534C}" type="slidenum">
              <a:rPr lang="ar-SA" altLang="en-US" sz="1200">
                <a:latin typeface="Times New Roman" panose="02020603050405020304" pitchFamily="18" charset="0"/>
                <a:cs typeface="Times New Roman" panose="02020603050405020304" pitchFamily="18" charset="0"/>
              </a:rPr>
              <a:pPr algn="r" eaLnBrk="1" hangingPunct="1"/>
              <a:t>5</a:t>
            </a:fld>
            <a:endParaRPr lang="en-US" altLang="en-US" sz="1200">
              <a:latin typeface="Times New Roman" panose="02020603050405020304" pitchFamily="18"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5FC26313-919A-0E6A-0405-5C9611A65B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856E49-3A7F-44CE-8D5B-1249A9CEF3D9}" type="slidenum">
              <a:rPr lang="ar-SA" altLang="en-US">
                <a:latin typeface="Tahoma" panose="020B0604030504040204" pitchFamily="34" charset="0"/>
              </a:rPr>
              <a:pPr/>
              <a:t>12</a:t>
            </a:fld>
            <a:endParaRPr lang="en-US" altLang="en-US">
              <a:latin typeface="Tahoma" panose="020B0604030504040204" pitchFamily="34" charset="0"/>
              <a:cs typeface="Arial" panose="020B0604020202020204" pitchFamily="34" charset="0"/>
            </a:endParaRPr>
          </a:p>
        </p:txBody>
      </p:sp>
      <p:sp>
        <p:nvSpPr>
          <p:cNvPr id="15363" name="Rectangle 2">
            <a:extLst>
              <a:ext uri="{FF2B5EF4-FFF2-40B4-BE49-F238E27FC236}">
                <a16:creationId xmlns:a16="http://schemas.microsoft.com/office/drawing/2014/main" id="{CC399FA7-A01F-5E2A-34E3-A27D4F72C631}"/>
              </a:ext>
            </a:extLst>
          </p:cNvPr>
          <p:cNvSpPr>
            <a:spLocks noGrp="1" noRot="1" noChangeAspect="1" noChangeArrowheads="1" noTextEdit="1"/>
          </p:cNvSpPr>
          <p:nvPr>
            <p:ph type="sldImg"/>
          </p:nvPr>
        </p:nvSpPr>
        <p:spPr bwMode="auto">
          <a:xfrm>
            <a:off x="1150938" y="692150"/>
            <a:ext cx="4556125"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AC84E52B-5205-5076-9597-93EA31CA9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4" tIns="45716" rIns="91434" bIns="45716" numCol="1" anchor="t" anchorCtr="0" compatLnSpc="1">
            <a:prstTxWarp prst="textNoShape">
              <a:avLst/>
            </a:prstTxWarp>
          </a:bodyPr>
          <a:lstStyle/>
          <a:p>
            <a:pPr eaLnBrk="1" hangingPunct="1">
              <a:spcBef>
                <a:spcPct val="0"/>
              </a:spcBef>
            </a:pPr>
            <a:endParaRPr lang="ar-EG"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9F0A0793-E1FE-8726-CE1E-1AC37888C4A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4687C800-6862-D9B0-7362-6E9713EAC69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6979F6C2-005F-72AA-09E4-4380D83DB8F7}"/>
              </a:ext>
            </a:extLst>
          </p:cNvPr>
          <p:cNvSpPr>
            <a:spLocks noGrp="1" noChangeArrowheads="1"/>
          </p:cNvSpPr>
          <p:nvPr>
            <p:ph type="sldNum" sz="quarter" idx="12"/>
          </p:nvPr>
        </p:nvSpPr>
        <p:spPr>
          <a:ln/>
        </p:spPr>
        <p:txBody>
          <a:bodyPr/>
          <a:lstStyle>
            <a:lvl1pPr>
              <a:defRPr/>
            </a:lvl1pPr>
          </a:lstStyle>
          <a:p>
            <a:pPr>
              <a:defRPr/>
            </a:pPr>
            <a:fld id="{0B31BFAF-9FFE-48C9-8886-19376F4DFBE7}" type="slidenum">
              <a:rPr lang="en-GB" altLang="en-US"/>
              <a:pPr>
                <a:defRPr/>
              </a:pPr>
              <a:t>‹#›</a:t>
            </a:fld>
            <a:endParaRPr lang="en-GB" altLang="en-US"/>
          </a:p>
        </p:txBody>
      </p:sp>
    </p:spTree>
    <p:extLst>
      <p:ext uri="{BB962C8B-B14F-4D97-AF65-F5344CB8AC3E}">
        <p14:creationId xmlns:p14="http://schemas.microsoft.com/office/powerpoint/2010/main" val="3411023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3F1C2699-E517-4778-954C-F264A2CC0EC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8DD81A6C-76AB-C906-0090-75A8BD807A6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F6536406-F871-C65E-D342-E360D5C3F039}"/>
              </a:ext>
            </a:extLst>
          </p:cNvPr>
          <p:cNvSpPr>
            <a:spLocks noGrp="1" noChangeArrowheads="1"/>
          </p:cNvSpPr>
          <p:nvPr>
            <p:ph type="sldNum" sz="quarter" idx="12"/>
          </p:nvPr>
        </p:nvSpPr>
        <p:spPr>
          <a:ln/>
        </p:spPr>
        <p:txBody>
          <a:bodyPr/>
          <a:lstStyle>
            <a:lvl1pPr>
              <a:defRPr/>
            </a:lvl1pPr>
          </a:lstStyle>
          <a:p>
            <a:pPr>
              <a:defRPr/>
            </a:pPr>
            <a:fld id="{A66205EF-E8F0-42FC-8D07-AD93D57D1510}" type="slidenum">
              <a:rPr lang="en-GB" altLang="en-US"/>
              <a:pPr>
                <a:defRPr/>
              </a:pPr>
              <a:t>‹#›</a:t>
            </a:fld>
            <a:endParaRPr lang="en-GB" altLang="en-US"/>
          </a:p>
        </p:txBody>
      </p:sp>
    </p:spTree>
    <p:extLst>
      <p:ext uri="{BB962C8B-B14F-4D97-AF65-F5344CB8AC3E}">
        <p14:creationId xmlns:p14="http://schemas.microsoft.com/office/powerpoint/2010/main" val="3406469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0B4C96B8-1EEA-4394-9BAA-FABC402BAE0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AFADDBCA-69FD-B135-FA1B-67D3D16E469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8B667CBA-FAA3-1053-EAF6-483BDA56C82F}"/>
              </a:ext>
            </a:extLst>
          </p:cNvPr>
          <p:cNvSpPr>
            <a:spLocks noGrp="1" noChangeArrowheads="1"/>
          </p:cNvSpPr>
          <p:nvPr>
            <p:ph type="sldNum" sz="quarter" idx="12"/>
          </p:nvPr>
        </p:nvSpPr>
        <p:spPr>
          <a:ln/>
        </p:spPr>
        <p:txBody>
          <a:bodyPr/>
          <a:lstStyle>
            <a:lvl1pPr>
              <a:defRPr/>
            </a:lvl1pPr>
          </a:lstStyle>
          <a:p>
            <a:pPr>
              <a:defRPr/>
            </a:pPr>
            <a:fld id="{71220976-223A-4894-AA1D-6AE6FF3248A4}" type="slidenum">
              <a:rPr lang="en-GB" altLang="en-US"/>
              <a:pPr>
                <a:defRPr/>
              </a:pPr>
              <a:t>‹#›</a:t>
            </a:fld>
            <a:endParaRPr lang="en-GB" altLang="en-US"/>
          </a:p>
        </p:txBody>
      </p:sp>
    </p:spTree>
    <p:extLst>
      <p:ext uri="{BB962C8B-B14F-4D97-AF65-F5344CB8AC3E}">
        <p14:creationId xmlns:p14="http://schemas.microsoft.com/office/powerpoint/2010/main" val="3672595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5934D0B5-9167-D83B-F7D5-05BFA240031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554FA17C-1A41-E08C-D35C-1F69795CA924}"/>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C69F6DA9-67A7-5B27-D2C1-D0DA074F5ED9}"/>
              </a:ext>
            </a:extLst>
          </p:cNvPr>
          <p:cNvSpPr>
            <a:spLocks noGrp="1" noChangeArrowheads="1"/>
          </p:cNvSpPr>
          <p:nvPr>
            <p:ph type="sldNum" sz="quarter" idx="12"/>
          </p:nvPr>
        </p:nvSpPr>
        <p:spPr>
          <a:ln/>
        </p:spPr>
        <p:txBody>
          <a:bodyPr/>
          <a:lstStyle>
            <a:lvl1pPr>
              <a:defRPr/>
            </a:lvl1pPr>
          </a:lstStyle>
          <a:p>
            <a:pPr>
              <a:defRPr/>
            </a:pPr>
            <a:fld id="{7F2198CD-BB03-437A-8639-DD0D33DC695F}" type="slidenum">
              <a:rPr lang="en-GB" altLang="en-US"/>
              <a:pPr>
                <a:defRPr/>
              </a:pPr>
              <a:t>‹#›</a:t>
            </a:fld>
            <a:endParaRPr lang="en-GB" altLang="en-US"/>
          </a:p>
        </p:txBody>
      </p:sp>
    </p:spTree>
    <p:extLst>
      <p:ext uri="{BB962C8B-B14F-4D97-AF65-F5344CB8AC3E}">
        <p14:creationId xmlns:p14="http://schemas.microsoft.com/office/powerpoint/2010/main" val="2128382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A4F45BE2-092C-10C1-230C-B3FA63EAADE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9C46B77A-0D4E-78A6-FB17-C3EEC303C6C4}"/>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8F2E446C-A049-977A-25DB-FE0F217A757F}"/>
              </a:ext>
            </a:extLst>
          </p:cNvPr>
          <p:cNvSpPr>
            <a:spLocks noGrp="1" noChangeArrowheads="1"/>
          </p:cNvSpPr>
          <p:nvPr>
            <p:ph type="sldNum" sz="quarter" idx="12"/>
          </p:nvPr>
        </p:nvSpPr>
        <p:spPr>
          <a:ln/>
        </p:spPr>
        <p:txBody>
          <a:bodyPr/>
          <a:lstStyle>
            <a:lvl1pPr>
              <a:defRPr/>
            </a:lvl1pPr>
          </a:lstStyle>
          <a:p>
            <a:pPr>
              <a:defRPr/>
            </a:pPr>
            <a:fld id="{E6D0A830-A495-48B1-AAD4-5C4EBE078EF4}" type="slidenum">
              <a:rPr lang="en-GB" altLang="en-US"/>
              <a:pPr>
                <a:defRPr/>
              </a:pPr>
              <a:t>‹#›</a:t>
            </a:fld>
            <a:endParaRPr lang="en-GB" altLang="en-US"/>
          </a:p>
        </p:txBody>
      </p:sp>
    </p:spTree>
    <p:extLst>
      <p:ext uri="{BB962C8B-B14F-4D97-AF65-F5344CB8AC3E}">
        <p14:creationId xmlns:p14="http://schemas.microsoft.com/office/powerpoint/2010/main" val="1750121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D6964499-FE78-CA03-7A8F-7EC8E646C7C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8BEFAA5F-B5AE-A9ED-6A7F-9756443885C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75BAFA23-8CE7-B4F9-0846-72CDDF0F1060}"/>
              </a:ext>
            </a:extLst>
          </p:cNvPr>
          <p:cNvSpPr>
            <a:spLocks noGrp="1" noChangeArrowheads="1"/>
          </p:cNvSpPr>
          <p:nvPr>
            <p:ph type="sldNum" sz="quarter" idx="12"/>
          </p:nvPr>
        </p:nvSpPr>
        <p:spPr>
          <a:ln/>
        </p:spPr>
        <p:txBody>
          <a:bodyPr/>
          <a:lstStyle>
            <a:lvl1pPr>
              <a:defRPr/>
            </a:lvl1pPr>
          </a:lstStyle>
          <a:p>
            <a:pPr>
              <a:defRPr/>
            </a:pPr>
            <a:fld id="{89BCCE28-2C3D-460B-A80E-9249EF61C4E6}" type="slidenum">
              <a:rPr lang="en-GB" altLang="en-US"/>
              <a:pPr>
                <a:defRPr/>
              </a:pPr>
              <a:t>‹#›</a:t>
            </a:fld>
            <a:endParaRPr lang="en-GB" altLang="en-US"/>
          </a:p>
        </p:txBody>
      </p:sp>
    </p:spTree>
    <p:extLst>
      <p:ext uri="{BB962C8B-B14F-4D97-AF65-F5344CB8AC3E}">
        <p14:creationId xmlns:p14="http://schemas.microsoft.com/office/powerpoint/2010/main" val="2205667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CEAC78D-BAFE-C706-948B-1B0E3305C5D9}"/>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a:extLst>
              <a:ext uri="{FF2B5EF4-FFF2-40B4-BE49-F238E27FC236}">
                <a16:creationId xmlns:a16="http://schemas.microsoft.com/office/drawing/2014/main" id="{DB17D75F-4321-705B-B603-8B8A3A95B7A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35CCEB5B-5D49-BA82-9F06-0AB7B47DFA6C}"/>
              </a:ext>
            </a:extLst>
          </p:cNvPr>
          <p:cNvSpPr>
            <a:spLocks noGrp="1" noChangeArrowheads="1"/>
          </p:cNvSpPr>
          <p:nvPr>
            <p:ph type="sldNum" sz="quarter" idx="12"/>
          </p:nvPr>
        </p:nvSpPr>
        <p:spPr>
          <a:ln/>
        </p:spPr>
        <p:txBody>
          <a:bodyPr/>
          <a:lstStyle>
            <a:lvl1pPr>
              <a:defRPr/>
            </a:lvl1pPr>
          </a:lstStyle>
          <a:p>
            <a:pPr>
              <a:defRPr/>
            </a:pPr>
            <a:fld id="{123B7361-B806-4692-9BB0-F125C34011B1}" type="slidenum">
              <a:rPr lang="en-GB" altLang="en-US"/>
              <a:pPr>
                <a:defRPr/>
              </a:pPr>
              <a:t>‹#›</a:t>
            </a:fld>
            <a:endParaRPr lang="en-GB" altLang="en-US"/>
          </a:p>
        </p:txBody>
      </p:sp>
    </p:spTree>
    <p:extLst>
      <p:ext uri="{BB962C8B-B14F-4D97-AF65-F5344CB8AC3E}">
        <p14:creationId xmlns:p14="http://schemas.microsoft.com/office/powerpoint/2010/main" val="1986127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7D20BB73-0E73-2DA6-1812-379B0A40CC8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AD2C9474-4CEB-1482-D598-28FBFDDC621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88AC0FB1-9CBC-4B3C-A95D-5892669FF66D}"/>
              </a:ext>
            </a:extLst>
          </p:cNvPr>
          <p:cNvSpPr>
            <a:spLocks noGrp="1" noChangeArrowheads="1"/>
          </p:cNvSpPr>
          <p:nvPr>
            <p:ph type="sldNum" sz="quarter" idx="12"/>
          </p:nvPr>
        </p:nvSpPr>
        <p:spPr>
          <a:ln/>
        </p:spPr>
        <p:txBody>
          <a:bodyPr/>
          <a:lstStyle>
            <a:lvl1pPr>
              <a:defRPr/>
            </a:lvl1pPr>
          </a:lstStyle>
          <a:p>
            <a:pPr>
              <a:defRPr/>
            </a:pPr>
            <a:fld id="{91E60DE1-3257-41F9-962E-7C36DA43C6F1}" type="slidenum">
              <a:rPr lang="en-GB" altLang="en-US"/>
              <a:pPr>
                <a:defRPr/>
              </a:pPr>
              <a:t>‹#›</a:t>
            </a:fld>
            <a:endParaRPr lang="en-GB" altLang="en-US"/>
          </a:p>
        </p:txBody>
      </p:sp>
    </p:spTree>
    <p:extLst>
      <p:ext uri="{BB962C8B-B14F-4D97-AF65-F5344CB8AC3E}">
        <p14:creationId xmlns:p14="http://schemas.microsoft.com/office/powerpoint/2010/main" val="1776286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636D7D9-7F44-7153-3A9F-0774EDCA468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2C976D9-0624-E9EC-4E65-0D66E122B76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5A13F5E6-3975-1759-2BFE-B60DAAAA66E3}"/>
              </a:ext>
            </a:extLst>
          </p:cNvPr>
          <p:cNvSpPr>
            <a:spLocks noGrp="1" noChangeArrowheads="1"/>
          </p:cNvSpPr>
          <p:nvPr>
            <p:ph type="sldNum" sz="quarter" idx="12"/>
          </p:nvPr>
        </p:nvSpPr>
        <p:spPr>
          <a:ln/>
        </p:spPr>
        <p:txBody>
          <a:bodyPr/>
          <a:lstStyle>
            <a:lvl1pPr>
              <a:defRPr/>
            </a:lvl1pPr>
          </a:lstStyle>
          <a:p>
            <a:pPr>
              <a:defRPr/>
            </a:pPr>
            <a:fld id="{23EECBC9-5B39-48F1-962D-22C4E0230923}" type="slidenum">
              <a:rPr lang="en-GB" altLang="en-US"/>
              <a:pPr>
                <a:defRPr/>
              </a:pPr>
              <a:t>‹#›</a:t>
            </a:fld>
            <a:endParaRPr lang="en-GB" altLang="en-US"/>
          </a:p>
        </p:txBody>
      </p:sp>
    </p:spTree>
    <p:extLst>
      <p:ext uri="{BB962C8B-B14F-4D97-AF65-F5344CB8AC3E}">
        <p14:creationId xmlns:p14="http://schemas.microsoft.com/office/powerpoint/2010/main" val="2999654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5DC15739-F477-D124-EA47-8C76D24E37E6}"/>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5A27E082-3775-B756-7F69-3918D3314DF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28F36B3C-82AD-749A-55F7-519B28BF32CA}"/>
              </a:ext>
            </a:extLst>
          </p:cNvPr>
          <p:cNvSpPr>
            <a:spLocks noGrp="1" noChangeArrowheads="1"/>
          </p:cNvSpPr>
          <p:nvPr>
            <p:ph type="sldNum" sz="quarter" idx="12"/>
          </p:nvPr>
        </p:nvSpPr>
        <p:spPr>
          <a:ln/>
        </p:spPr>
        <p:txBody>
          <a:bodyPr/>
          <a:lstStyle>
            <a:lvl1pPr>
              <a:defRPr/>
            </a:lvl1pPr>
          </a:lstStyle>
          <a:p>
            <a:pPr>
              <a:defRPr/>
            </a:pPr>
            <a:fld id="{5A5B7AC3-B9D2-44ED-8451-774B0EB3B74A}" type="slidenum">
              <a:rPr lang="en-GB" altLang="en-US"/>
              <a:pPr>
                <a:defRPr/>
              </a:pPr>
              <a:t>‹#›</a:t>
            </a:fld>
            <a:endParaRPr lang="en-GB" altLang="en-US"/>
          </a:p>
        </p:txBody>
      </p:sp>
    </p:spTree>
    <p:extLst>
      <p:ext uri="{BB962C8B-B14F-4D97-AF65-F5344CB8AC3E}">
        <p14:creationId xmlns:p14="http://schemas.microsoft.com/office/powerpoint/2010/main" val="518055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F004074E-A3C9-0F5B-3285-83DD25A6441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BE271621-FD97-56EF-FA34-26016ECC519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8D9A9923-BC71-D8BE-F9BA-E4CAA4B99700}"/>
              </a:ext>
            </a:extLst>
          </p:cNvPr>
          <p:cNvSpPr>
            <a:spLocks noGrp="1" noChangeArrowheads="1"/>
          </p:cNvSpPr>
          <p:nvPr>
            <p:ph type="sldNum" sz="quarter" idx="12"/>
          </p:nvPr>
        </p:nvSpPr>
        <p:spPr>
          <a:ln/>
        </p:spPr>
        <p:txBody>
          <a:bodyPr/>
          <a:lstStyle>
            <a:lvl1pPr>
              <a:defRPr/>
            </a:lvl1pPr>
          </a:lstStyle>
          <a:p>
            <a:pPr>
              <a:defRPr/>
            </a:pPr>
            <a:fld id="{A72A1380-99A2-47A3-8515-CBB225AF1EA2}" type="slidenum">
              <a:rPr lang="en-GB" altLang="en-US"/>
              <a:pPr>
                <a:defRPr/>
              </a:pPr>
              <a:t>‹#›</a:t>
            </a:fld>
            <a:endParaRPr lang="en-GB" altLang="en-US"/>
          </a:p>
        </p:txBody>
      </p:sp>
    </p:spTree>
    <p:extLst>
      <p:ext uri="{BB962C8B-B14F-4D97-AF65-F5344CB8AC3E}">
        <p14:creationId xmlns:p14="http://schemas.microsoft.com/office/powerpoint/2010/main" val="1746544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E959C3BD-BA67-263A-4A27-7B7B43546D65}"/>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E7E63207-9E22-9784-B04A-A467FE202792}"/>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E4D02F8E-58A6-0E23-0499-03492472E2D2}"/>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endParaRPr lang="en-GB" altLang="en-US"/>
          </a:p>
        </p:txBody>
      </p:sp>
      <p:sp>
        <p:nvSpPr>
          <p:cNvPr id="1029" name="Rectangle 5">
            <a:extLst>
              <a:ext uri="{FF2B5EF4-FFF2-40B4-BE49-F238E27FC236}">
                <a16:creationId xmlns:a16="http://schemas.microsoft.com/office/drawing/2014/main" id="{3E5C1F7E-652A-3052-BAAC-BD57EC6040D8}"/>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endParaRPr lang="en-GB" altLang="en-US"/>
          </a:p>
        </p:txBody>
      </p:sp>
      <p:sp>
        <p:nvSpPr>
          <p:cNvPr id="1030" name="Rectangle 6">
            <a:extLst>
              <a:ext uri="{FF2B5EF4-FFF2-40B4-BE49-F238E27FC236}">
                <a16:creationId xmlns:a16="http://schemas.microsoft.com/office/drawing/2014/main" id="{E1DA0A02-30A0-0794-94A0-D3351621758B}"/>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E1B21F45-D5A7-43E2-A423-FCC7B601086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7748F8B7-04EC-BF76-8EEB-D94E4109EE9A}"/>
              </a:ext>
            </a:extLst>
          </p:cNvPr>
          <p:cNvSpPr>
            <a:spLocks noGrp="1" noChangeArrowheads="1"/>
          </p:cNvSpPr>
          <p:nvPr>
            <p:ph type="ctrTitle"/>
          </p:nvPr>
        </p:nvSpPr>
        <p:spPr>
          <a:xfrm>
            <a:off x="685800" y="549275"/>
            <a:ext cx="7772400" cy="1470025"/>
          </a:xfrm>
        </p:spPr>
        <p:txBody>
          <a:bodyPr/>
          <a:lstStyle/>
          <a:p>
            <a:r>
              <a:rPr lang="en-GB" altLang="en-US" dirty="0"/>
              <a:t>Epidemiology</a:t>
            </a:r>
          </a:p>
        </p:txBody>
      </p:sp>
      <p:sp>
        <p:nvSpPr>
          <p:cNvPr id="3075" name="Subtitle 2">
            <a:extLst>
              <a:ext uri="{FF2B5EF4-FFF2-40B4-BE49-F238E27FC236}">
                <a16:creationId xmlns:a16="http://schemas.microsoft.com/office/drawing/2014/main" id="{269A656F-831A-2114-9079-3DC4736BB5E9}"/>
              </a:ext>
            </a:extLst>
          </p:cNvPr>
          <p:cNvSpPr>
            <a:spLocks noGrp="1" noChangeArrowheads="1"/>
          </p:cNvSpPr>
          <p:nvPr>
            <p:ph type="subTitle" idx="1"/>
          </p:nvPr>
        </p:nvSpPr>
        <p:spPr>
          <a:xfrm>
            <a:off x="179388" y="1916113"/>
            <a:ext cx="8640762" cy="1752600"/>
          </a:xfrm>
        </p:spPr>
        <p:txBody>
          <a:bodyPr/>
          <a:lstStyle/>
          <a:p>
            <a:pPr eaLnBrk="1" hangingPunct="1"/>
            <a:r>
              <a:rPr lang="en-US" altLang="en-US"/>
              <a:t>Study of the </a:t>
            </a:r>
            <a:r>
              <a:rPr lang="en-US" altLang="en-US">
                <a:solidFill>
                  <a:srgbClr val="FF0000"/>
                </a:solidFill>
              </a:rPr>
              <a:t>occurrence and distribution</a:t>
            </a:r>
            <a:r>
              <a:rPr lang="en-US" altLang="en-US"/>
              <a:t> of health-related </a:t>
            </a:r>
            <a:r>
              <a:rPr lang="en-US" altLang="en-US">
                <a:solidFill>
                  <a:srgbClr val="FF0000"/>
                </a:solidFill>
              </a:rPr>
              <a:t>diseases or events </a:t>
            </a:r>
            <a:r>
              <a:rPr lang="en-US" altLang="en-US"/>
              <a:t>in specified </a:t>
            </a:r>
            <a:r>
              <a:rPr lang="en-US" altLang="en-US">
                <a:solidFill>
                  <a:srgbClr val="FF0000"/>
                </a:solidFill>
              </a:rPr>
              <a:t>populations</a:t>
            </a:r>
            <a:r>
              <a:rPr lang="en-US" altLang="en-US"/>
              <a:t>, including the study of the </a:t>
            </a:r>
            <a:r>
              <a:rPr lang="en-US" altLang="en-US">
                <a:solidFill>
                  <a:srgbClr val="FF0000"/>
                </a:solidFill>
              </a:rPr>
              <a:t>determinants</a:t>
            </a:r>
            <a:r>
              <a:rPr lang="en-US" altLang="en-US"/>
              <a:t> influencing such states, and the application of this knowledge to </a:t>
            </a:r>
            <a:r>
              <a:rPr lang="en-US" altLang="en-US">
                <a:solidFill>
                  <a:srgbClr val="FF0000"/>
                </a:solidFill>
              </a:rPr>
              <a:t>control</a:t>
            </a:r>
            <a:r>
              <a:rPr lang="en-US" altLang="en-US"/>
              <a:t> the health problem </a:t>
            </a:r>
          </a:p>
          <a:p>
            <a:pPr eaLnBrk="1" hangingPunct="1"/>
            <a:r>
              <a:rPr lang="en-US" altLang="en-US"/>
              <a:t>	</a:t>
            </a:r>
            <a:r>
              <a:rPr lang="en-US" altLang="en-US" sz="2000"/>
              <a:t>(Porta M, Last J, Greenland S. A Dictionary of Epidemiology, 2008)</a:t>
            </a:r>
          </a:p>
          <a:p>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F1EB08B1-E9A6-77E0-42B8-FB3917FD30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233" y="836712"/>
            <a:ext cx="2831358" cy="400506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85547E5-6310-B2B7-4F87-8A778BAA6F34}"/>
              </a:ext>
            </a:extLst>
          </p:cNvPr>
          <p:cNvPicPr>
            <a:picLocks noChangeAspect="1"/>
          </p:cNvPicPr>
          <p:nvPr/>
        </p:nvPicPr>
        <p:blipFill>
          <a:blip r:embed="rId3"/>
          <a:stretch>
            <a:fillRect/>
          </a:stretch>
        </p:blipFill>
        <p:spPr>
          <a:xfrm>
            <a:off x="3563888" y="692696"/>
            <a:ext cx="5178962" cy="2412350"/>
          </a:xfrm>
          <a:prstGeom prst="rect">
            <a:avLst/>
          </a:prstGeom>
        </p:spPr>
      </p:pic>
      <p:pic>
        <p:nvPicPr>
          <p:cNvPr id="7" name="Picture 6">
            <a:extLst>
              <a:ext uri="{FF2B5EF4-FFF2-40B4-BE49-F238E27FC236}">
                <a16:creationId xmlns:a16="http://schemas.microsoft.com/office/drawing/2014/main" id="{88DA84C7-D9E5-4066-0CFE-35FD0219DEAA}"/>
              </a:ext>
            </a:extLst>
          </p:cNvPr>
          <p:cNvPicPr>
            <a:picLocks noChangeAspect="1"/>
          </p:cNvPicPr>
          <p:nvPr/>
        </p:nvPicPr>
        <p:blipFill>
          <a:blip r:embed="rId4"/>
          <a:stretch>
            <a:fillRect/>
          </a:stretch>
        </p:blipFill>
        <p:spPr>
          <a:xfrm>
            <a:off x="3700479" y="4001148"/>
            <a:ext cx="4905780" cy="2164156"/>
          </a:xfrm>
          <a:prstGeom prst="rect">
            <a:avLst/>
          </a:prstGeom>
        </p:spPr>
      </p:pic>
    </p:spTree>
    <p:extLst>
      <p:ext uri="{BB962C8B-B14F-4D97-AF65-F5344CB8AC3E}">
        <p14:creationId xmlns:p14="http://schemas.microsoft.com/office/powerpoint/2010/main" val="780941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9A228651-EDC0-932F-4507-C11D9636E29A}"/>
              </a:ext>
            </a:extLst>
          </p:cNvPr>
          <p:cNvSpPr>
            <a:spLocks noGrp="1" noChangeArrowheads="1"/>
          </p:cNvSpPr>
          <p:nvPr>
            <p:ph type="title"/>
          </p:nvPr>
        </p:nvSpPr>
        <p:spPr>
          <a:xfrm>
            <a:off x="457200" y="274638"/>
            <a:ext cx="8229600" cy="777875"/>
          </a:xfrm>
        </p:spPr>
        <p:txBody>
          <a:bodyPr/>
          <a:lstStyle/>
          <a:p>
            <a:r>
              <a:rPr lang="en-GB" altLang="en-US"/>
              <a:t>The Epidemiologist</a:t>
            </a:r>
          </a:p>
        </p:txBody>
      </p:sp>
      <p:sp>
        <p:nvSpPr>
          <p:cNvPr id="4099" name="Content Placeholder 2">
            <a:extLst>
              <a:ext uri="{FF2B5EF4-FFF2-40B4-BE49-F238E27FC236}">
                <a16:creationId xmlns:a16="http://schemas.microsoft.com/office/drawing/2014/main" id="{92DB7119-1384-12C9-3289-4664ED7FEBF5}"/>
              </a:ext>
            </a:extLst>
          </p:cNvPr>
          <p:cNvSpPr>
            <a:spLocks noGrp="1" noChangeArrowheads="1"/>
          </p:cNvSpPr>
          <p:nvPr>
            <p:ph idx="1"/>
          </p:nvPr>
        </p:nvSpPr>
        <p:spPr>
          <a:xfrm>
            <a:off x="323850" y="1341438"/>
            <a:ext cx="8229600" cy="4525962"/>
          </a:xfrm>
        </p:spPr>
        <p:txBody>
          <a:bodyPr/>
          <a:lstStyle/>
          <a:p>
            <a:pPr eaLnBrk="1" hangingPunct="1">
              <a:buFont typeface="Wingdings" panose="05000000000000000000" pitchFamily="2" charset="2"/>
              <a:buNone/>
            </a:pPr>
            <a:r>
              <a:rPr lang="en-US" altLang="en-US"/>
              <a:t>	A professional who strives to </a:t>
            </a:r>
            <a:r>
              <a:rPr lang="en-US" altLang="en-US">
                <a:solidFill>
                  <a:srgbClr val="FF0000"/>
                </a:solidFill>
              </a:rPr>
              <a:t>study</a:t>
            </a:r>
            <a:r>
              <a:rPr lang="en-US" altLang="en-US"/>
              <a:t> and </a:t>
            </a:r>
            <a:r>
              <a:rPr lang="en-US" altLang="en-US">
                <a:solidFill>
                  <a:srgbClr val="FF0000"/>
                </a:solidFill>
              </a:rPr>
              <a:t>control</a:t>
            </a:r>
            <a:r>
              <a:rPr lang="en-US" altLang="en-US"/>
              <a:t> the factors that influence the occurrence of disease or health-related conditions and events in specified populations and societies, has an experience in </a:t>
            </a:r>
            <a:r>
              <a:rPr lang="en-US" altLang="en-US">
                <a:solidFill>
                  <a:srgbClr val="FF0000"/>
                </a:solidFill>
              </a:rPr>
              <a:t>population thinking </a:t>
            </a:r>
            <a:r>
              <a:rPr lang="en-US" altLang="en-US"/>
              <a:t>and </a:t>
            </a:r>
            <a:r>
              <a:rPr lang="en-US" altLang="en-US">
                <a:solidFill>
                  <a:srgbClr val="FF0000"/>
                </a:solidFill>
              </a:rPr>
              <a:t>epidemiologic methods</a:t>
            </a:r>
            <a:r>
              <a:rPr lang="en-US" altLang="en-US"/>
              <a:t>, and is knowledgeable about </a:t>
            </a:r>
            <a:r>
              <a:rPr lang="en-US" altLang="en-US">
                <a:solidFill>
                  <a:srgbClr val="FF0000"/>
                </a:solidFill>
              </a:rPr>
              <a:t>public health </a:t>
            </a:r>
            <a:r>
              <a:rPr lang="en-US" altLang="en-US"/>
              <a:t>and </a:t>
            </a:r>
            <a:r>
              <a:rPr lang="en-US" altLang="en-US">
                <a:solidFill>
                  <a:srgbClr val="FF0000"/>
                </a:solidFill>
              </a:rPr>
              <a:t>causal inference </a:t>
            </a:r>
            <a:r>
              <a:rPr lang="en-US" altLang="en-US"/>
              <a:t>in health .</a:t>
            </a:r>
          </a:p>
          <a:p>
            <a:pPr eaLnBrk="1" hangingPunct="1">
              <a:buFont typeface="Wingdings" panose="05000000000000000000" pitchFamily="2" charset="2"/>
              <a:buNone/>
            </a:pPr>
            <a:endParaRPr lang="en-US" altLang="en-US"/>
          </a:p>
          <a:p>
            <a:pPr eaLnBrk="1" hangingPunct="1">
              <a:buFont typeface="Wingdings" panose="05000000000000000000" pitchFamily="2" charset="2"/>
              <a:buNone/>
            </a:pPr>
            <a:r>
              <a:rPr lang="en-US" altLang="en-US" sz="2000"/>
              <a:t>	(Porta M, Last J, Greenland S. A Dictionary of Epidemiology, 2008)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24E1C050-A042-80A0-1B42-0F89565903D3}"/>
              </a:ext>
            </a:extLst>
          </p:cNvPr>
          <p:cNvSpPr>
            <a:spLocks noGrp="1" noChangeArrowheads="1"/>
          </p:cNvSpPr>
          <p:nvPr>
            <p:ph type="title"/>
          </p:nvPr>
        </p:nvSpPr>
        <p:spPr/>
        <p:txBody>
          <a:bodyPr/>
          <a:lstStyle/>
          <a:p>
            <a:r>
              <a:rPr lang="en-GB" altLang="en-US"/>
              <a:t>The 5 W’s</a:t>
            </a:r>
          </a:p>
        </p:txBody>
      </p:sp>
      <p:sp>
        <p:nvSpPr>
          <p:cNvPr id="3" name="Content Placeholder 2">
            <a:extLst>
              <a:ext uri="{FF2B5EF4-FFF2-40B4-BE49-F238E27FC236}">
                <a16:creationId xmlns:a16="http://schemas.microsoft.com/office/drawing/2014/main" id="{12A6D295-B789-D81D-3F04-97D37C911FE3}"/>
              </a:ext>
            </a:extLst>
          </p:cNvPr>
          <p:cNvSpPr>
            <a:spLocks noGrp="1"/>
          </p:cNvSpPr>
          <p:nvPr>
            <p:ph idx="1"/>
          </p:nvPr>
        </p:nvSpPr>
        <p:spPr>
          <a:xfrm>
            <a:off x="457200" y="1600200"/>
            <a:ext cx="8291513" cy="4525963"/>
          </a:xfrm>
        </p:spPr>
        <p:txBody>
          <a:bodyPr/>
          <a:lstStyle/>
          <a:p>
            <a:pPr marL="0" indent="0">
              <a:buFontTx/>
              <a:buNone/>
              <a:defRPr/>
            </a:pPr>
            <a:r>
              <a:rPr lang="en-GB" sz="2800" dirty="0"/>
              <a:t>The role of the epidemiologist is to determine;</a:t>
            </a:r>
          </a:p>
          <a:p>
            <a:pPr marL="0" indent="0">
              <a:buFontTx/>
              <a:buNone/>
              <a:defRPr/>
            </a:pPr>
            <a:endParaRPr lang="en-GB" sz="2800" dirty="0"/>
          </a:p>
          <a:p>
            <a:pPr marL="0" indent="0">
              <a:buFontTx/>
              <a:buNone/>
              <a:defRPr/>
            </a:pPr>
            <a:r>
              <a:rPr lang="en-GB" sz="2800" dirty="0">
                <a:solidFill>
                  <a:srgbClr val="FF0000"/>
                </a:solidFill>
              </a:rPr>
              <a:t>What </a:t>
            </a:r>
            <a:r>
              <a:rPr lang="en-GB" sz="2800" dirty="0"/>
              <a:t>	– the health event or issue.</a:t>
            </a:r>
          </a:p>
          <a:p>
            <a:pPr marL="0" indent="0">
              <a:buFontTx/>
              <a:buNone/>
              <a:defRPr/>
            </a:pPr>
            <a:r>
              <a:rPr lang="en-GB" sz="2800" dirty="0">
                <a:solidFill>
                  <a:srgbClr val="7030A0"/>
                </a:solidFill>
              </a:rPr>
              <a:t>Who </a:t>
            </a:r>
            <a:r>
              <a:rPr lang="en-GB" sz="2800" dirty="0"/>
              <a:t>		– the people affected.</a:t>
            </a:r>
          </a:p>
          <a:p>
            <a:pPr marL="0" indent="0">
              <a:buFontTx/>
              <a:buNone/>
              <a:defRPr/>
            </a:pPr>
            <a:r>
              <a:rPr lang="en-GB" sz="2800" dirty="0">
                <a:solidFill>
                  <a:srgbClr val="00B050"/>
                </a:solidFill>
              </a:rPr>
              <a:t>Where </a:t>
            </a:r>
            <a:r>
              <a:rPr lang="en-GB" sz="2800" dirty="0"/>
              <a:t>	– area/s of incidence.</a:t>
            </a:r>
          </a:p>
          <a:p>
            <a:pPr marL="0" indent="0">
              <a:buFontTx/>
              <a:buNone/>
              <a:defRPr/>
            </a:pPr>
            <a:r>
              <a:rPr lang="en-GB" sz="2800" dirty="0">
                <a:solidFill>
                  <a:schemeClr val="accent5">
                    <a:lumMod val="50000"/>
                  </a:schemeClr>
                </a:solidFill>
              </a:rPr>
              <a:t>When</a:t>
            </a:r>
            <a:r>
              <a:rPr lang="en-GB" sz="2800" dirty="0"/>
              <a:t> 	– time and duration of the incidence</a:t>
            </a:r>
          </a:p>
          <a:p>
            <a:pPr marL="0" indent="0">
              <a:buFontTx/>
              <a:buNone/>
              <a:defRPr/>
            </a:pPr>
            <a:r>
              <a:rPr lang="en-GB" sz="2800" dirty="0"/>
              <a:t>Why 		– the cause or reason for the issue or 		   event.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64E45FF-7EEA-C485-1A69-60B3B6F4165F}"/>
              </a:ext>
            </a:extLst>
          </p:cNvPr>
          <p:cNvSpPr>
            <a:spLocks noGrp="1" noChangeArrowheads="1"/>
          </p:cNvSpPr>
          <p:nvPr>
            <p:ph type="title" idx="4294967295"/>
          </p:nvPr>
        </p:nvSpPr>
        <p:spPr>
          <a:xfrm>
            <a:off x="1066800" y="609600"/>
            <a:ext cx="7793038" cy="442913"/>
          </a:xfrm>
        </p:spPr>
        <p:txBody>
          <a:bodyPr/>
          <a:lstStyle/>
          <a:p>
            <a:pPr eaLnBrk="1" hangingPunct="1"/>
            <a:r>
              <a:rPr lang="en-US" altLang="en-US" sz="3200">
                <a:solidFill>
                  <a:schemeClr val="tx1"/>
                </a:solidFill>
                <a:latin typeface="Verdana" panose="020B0604030504040204" pitchFamily="34" charset="0"/>
                <a:cs typeface="Times New Roman" panose="02020603050405020304" pitchFamily="18" charset="0"/>
              </a:rPr>
              <a:t>The importance of Epidemiology</a:t>
            </a:r>
            <a:br>
              <a:rPr lang="en-US" altLang="en-US" sz="3200">
                <a:solidFill>
                  <a:schemeClr val="tx1"/>
                </a:solidFill>
                <a:latin typeface="Verdana" panose="020B0604030504040204" pitchFamily="34" charset="0"/>
                <a:cs typeface="Times New Roman" panose="02020603050405020304" pitchFamily="18" charset="0"/>
              </a:rPr>
            </a:br>
            <a:endParaRPr lang="en-US" altLang="en-US" sz="3200">
              <a:solidFill>
                <a:schemeClr val="tx1"/>
              </a:solidFill>
              <a:latin typeface="Verdana" panose="020B0604030504040204" pitchFamily="34" charset="0"/>
              <a:cs typeface="Times New Roman" panose="02020603050405020304" pitchFamily="18" charset="0"/>
            </a:endParaRPr>
          </a:p>
        </p:txBody>
      </p:sp>
      <p:sp>
        <p:nvSpPr>
          <p:cNvPr id="18435" name="Rectangle 3">
            <a:extLst>
              <a:ext uri="{FF2B5EF4-FFF2-40B4-BE49-F238E27FC236}">
                <a16:creationId xmlns:a16="http://schemas.microsoft.com/office/drawing/2014/main" id="{009B9B58-06CF-66D3-5670-C6C6DBB8067D}"/>
              </a:ext>
            </a:extLst>
          </p:cNvPr>
          <p:cNvSpPr>
            <a:spLocks noGrp="1" noChangeArrowheads="1"/>
          </p:cNvSpPr>
          <p:nvPr>
            <p:ph type="body" idx="4294967295"/>
          </p:nvPr>
        </p:nvSpPr>
        <p:spPr>
          <a:xfrm>
            <a:off x="611188" y="1412875"/>
            <a:ext cx="8116887" cy="4970463"/>
          </a:xfrm>
        </p:spPr>
        <p:txBody>
          <a:bodyPr/>
          <a:lstStyle/>
          <a:p>
            <a:pPr marL="0" indent="0" eaLnBrk="1" hangingPunct="1">
              <a:lnSpc>
                <a:spcPct val="80000"/>
              </a:lnSpc>
              <a:buClr>
                <a:schemeClr val="tx1"/>
              </a:buClr>
              <a:buFontTx/>
              <a:buNone/>
              <a:defRPr/>
            </a:pPr>
            <a:r>
              <a:rPr lang="en-US" altLang="en-US" sz="2400" dirty="0">
                <a:latin typeface="Verdana" panose="020B0604030504040204" pitchFamily="34" charset="0"/>
                <a:cs typeface="Times New Roman" panose="02020603050405020304" pitchFamily="18" charset="0"/>
              </a:rPr>
              <a:t>To investigate nature / extent of </a:t>
            </a:r>
            <a:r>
              <a:rPr lang="en-US" altLang="en-US" sz="2400" dirty="0">
                <a:solidFill>
                  <a:schemeClr val="hlink"/>
                </a:solidFill>
                <a:latin typeface="Verdana" panose="020B0604030504040204" pitchFamily="34" charset="0"/>
                <a:cs typeface="Times New Roman" panose="02020603050405020304" pitchFamily="18" charset="0"/>
              </a:rPr>
              <a:t>health-related phenomena</a:t>
            </a:r>
            <a:r>
              <a:rPr lang="en-US" altLang="en-US" sz="2400" dirty="0">
                <a:latin typeface="Verdana" panose="020B0604030504040204" pitchFamily="34" charset="0"/>
                <a:cs typeface="Times New Roman" panose="02020603050405020304" pitchFamily="18" charset="0"/>
              </a:rPr>
              <a:t> in the community / identify </a:t>
            </a:r>
            <a:r>
              <a:rPr lang="en-US" altLang="en-US" sz="2400" dirty="0">
                <a:solidFill>
                  <a:schemeClr val="hlink"/>
                </a:solidFill>
                <a:latin typeface="Verdana" panose="020B0604030504040204" pitchFamily="34" charset="0"/>
                <a:cs typeface="Times New Roman" panose="02020603050405020304" pitchFamily="18" charset="0"/>
              </a:rPr>
              <a:t>priorities.</a:t>
            </a:r>
          </a:p>
          <a:p>
            <a:pPr marL="0" indent="0" eaLnBrk="1" hangingPunct="1">
              <a:lnSpc>
                <a:spcPct val="80000"/>
              </a:lnSpc>
              <a:buClr>
                <a:schemeClr val="tx1"/>
              </a:buClr>
              <a:buFontTx/>
              <a:buNone/>
              <a:defRPr/>
            </a:pPr>
            <a:endParaRPr lang="en-US" altLang="en-US" sz="2400" dirty="0">
              <a:solidFill>
                <a:schemeClr val="hlink"/>
              </a:solidFill>
              <a:latin typeface="Verdana" panose="020B0604030504040204" pitchFamily="34" charset="0"/>
              <a:cs typeface="Times New Roman" panose="02020603050405020304" pitchFamily="18" charset="0"/>
            </a:endParaRPr>
          </a:p>
          <a:p>
            <a:pPr marL="0" indent="0" eaLnBrk="1" hangingPunct="1">
              <a:lnSpc>
                <a:spcPct val="80000"/>
              </a:lnSpc>
              <a:buClr>
                <a:schemeClr val="tx1"/>
              </a:buClr>
              <a:buFontTx/>
              <a:buNone/>
              <a:defRPr/>
            </a:pPr>
            <a:r>
              <a:rPr lang="en-US" altLang="en-US" sz="2400" dirty="0">
                <a:latin typeface="Verdana" panose="020B0604030504040204" pitchFamily="34" charset="0"/>
                <a:cs typeface="Times New Roman" panose="02020603050405020304" pitchFamily="18" charset="0"/>
              </a:rPr>
              <a:t>To study </a:t>
            </a:r>
            <a:r>
              <a:rPr lang="en-US" altLang="en-US" sz="2400" dirty="0">
                <a:solidFill>
                  <a:schemeClr val="hlink"/>
                </a:solidFill>
                <a:latin typeface="Verdana" panose="020B0604030504040204" pitchFamily="34" charset="0"/>
                <a:cs typeface="Times New Roman" panose="02020603050405020304" pitchFamily="18" charset="0"/>
              </a:rPr>
              <a:t>natural history</a:t>
            </a:r>
            <a:r>
              <a:rPr lang="en-US" altLang="en-US" sz="2400" dirty="0">
                <a:latin typeface="Verdana" panose="020B0604030504040204" pitchFamily="34" charset="0"/>
                <a:cs typeface="Times New Roman" panose="02020603050405020304" pitchFamily="18" charset="0"/>
              </a:rPr>
              <a:t> and prognosis of health-related problems.</a:t>
            </a:r>
          </a:p>
          <a:p>
            <a:pPr marL="0" indent="0" eaLnBrk="1" hangingPunct="1">
              <a:lnSpc>
                <a:spcPct val="80000"/>
              </a:lnSpc>
              <a:buClr>
                <a:schemeClr val="tx1"/>
              </a:buClr>
              <a:buFontTx/>
              <a:buNone/>
              <a:defRPr/>
            </a:pPr>
            <a:endParaRPr lang="en-US" altLang="en-US" sz="2400" dirty="0">
              <a:latin typeface="Verdana" panose="020B0604030504040204" pitchFamily="34" charset="0"/>
              <a:cs typeface="Times New Roman" panose="02020603050405020304" pitchFamily="18" charset="0"/>
            </a:endParaRPr>
          </a:p>
          <a:p>
            <a:pPr marL="0" indent="0" eaLnBrk="1" hangingPunct="1">
              <a:lnSpc>
                <a:spcPct val="80000"/>
              </a:lnSpc>
              <a:buClr>
                <a:schemeClr val="tx1"/>
              </a:buClr>
              <a:buFontTx/>
              <a:buNone/>
              <a:defRPr/>
            </a:pPr>
            <a:r>
              <a:rPr lang="en-US" altLang="en-US" sz="2400" dirty="0">
                <a:latin typeface="Verdana" panose="020B0604030504040204" pitchFamily="34" charset="0"/>
                <a:cs typeface="Times New Roman" panose="02020603050405020304" pitchFamily="18" charset="0"/>
              </a:rPr>
              <a:t>To identify causes and </a:t>
            </a:r>
            <a:r>
              <a:rPr lang="en-US" altLang="en-US" sz="2400" dirty="0">
                <a:solidFill>
                  <a:schemeClr val="hlink"/>
                </a:solidFill>
                <a:latin typeface="Verdana" panose="020B0604030504040204" pitchFamily="34" charset="0"/>
                <a:cs typeface="Times New Roman" panose="02020603050405020304" pitchFamily="18" charset="0"/>
              </a:rPr>
              <a:t>risk factors.</a:t>
            </a:r>
          </a:p>
          <a:p>
            <a:pPr marL="0" indent="0" eaLnBrk="1" hangingPunct="1">
              <a:lnSpc>
                <a:spcPct val="80000"/>
              </a:lnSpc>
              <a:buClr>
                <a:schemeClr val="tx1"/>
              </a:buClr>
              <a:buFontTx/>
              <a:buNone/>
              <a:defRPr/>
            </a:pPr>
            <a:endParaRPr lang="en-US" altLang="en-US" sz="2400" dirty="0">
              <a:solidFill>
                <a:schemeClr val="hlink"/>
              </a:solidFill>
              <a:latin typeface="Verdana" panose="020B0604030504040204" pitchFamily="34" charset="0"/>
              <a:cs typeface="Times New Roman" panose="02020603050405020304" pitchFamily="18" charset="0"/>
            </a:endParaRPr>
          </a:p>
          <a:p>
            <a:pPr marL="0" indent="0" eaLnBrk="1" hangingPunct="1">
              <a:lnSpc>
                <a:spcPct val="80000"/>
              </a:lnSpc>
              <a:buClr>
                <a:schemeClr val="tx1"/>
              </a:buClr>
              <a:buFontTx/>
              <a:buNone/>
              <a:defRPr/>
            </a:pPr>
            <a:r>
              <a:rPr lang="en-US" altLang="en-US" sz="2400" dirty="0">
                <a:latin typeface="Verdana" panose="020B0604030504040204" pitchFamily="34" charset="0"/>
                <a:cs typeface="Times New Roman" panose="02020603050405020304" pitchFamily="18" charset="0"/>
              </a:rPr>
              <a:t>To recommend / assist in application of / evaluate best </a:t>
            </a:r>
            <a:r>
              <a:rPr lang="en-US" altLang="en-US" sz="2400" dirty="0">
                <a:solidFill>
                  <a:schemeClr val="hlink"/>
                </a:solidFill>
                <a:latin typeface="Verdana" panose="020B0604030504040204" pitchFamily="34" charset="0"/>
                <a:cs typeface="Times New Roman" panose="02020603050405020304" pitchFamily="18" charset="0"/>
              </a:rPr>
              <a:t>interventions.</a:t>
            </a:r>
            <a:r>
              <a:rPr lang="en-US" altLang="en-US" sz="2400" dirty="0">
                <a:latin typeface="Verdana" panose="020B0604030504040204" pitchFamily="34" charset="0"/>
                <a:cs typeface="Times New Roman" panose="02020603050405020304" pitchFamily="18" charset="0"/>
              </a:rPr>
              <a:t> (preventive and therapeutic measures)</a:t>
            </a:r>
          </a:p>
          <a:p>
            <a:pPr marL="0" indent="0" eaLnBrk="1" hangingPunct="1">
              <a:lnSpc>
                <a:spcPct val="80000"/>
              </a:lnSpc>
              <a:buClr>
                <a:schemeClr val="tx1"/>
              </a:buClr>
              <a:buFontTx/>
              <a:buNone/>
              <a:defRPr/>
            </a:pPr>
            <a:endParaRPr lang="en-US" altLang="en-US" sz="2400" dirty="0">
              <a:latin typeface="Verdana" panose="020B0604030504040204" pitchFamily="34" charset="0"/>
              <a:cs typeface="Times New Roman" panose="02020603050405020304" pitchFamily="18" charset="0"/>
            </a:endParaRPr>
          </a:p>
          <a:p>
            <a:pPr marL="0" indent="0" eaLnBrk="1" hangingPunct="1">
              <a:lnSpc>
                <a:spcPct val="80000"/>
              </a:lnSpc>
              <a:buClr>
                <a:schemeClr val="tx1"/>
              </a:buClr>
              <a:buFontTx/>
              <a:buNone/>
              <a:defRPr/>
            </a:pPr>
            <a:r>
              <a:rPr lang="en-US" altLang="en-US" sz="2400" dirty="0">
                <a:latin typeface="Verdana" panose="020B0604030504040204" pitchFamily="34" charset="0"/>
                <a:cs typeface="Times New Roman" panose="02020603050405020304" pitchFamily="18" charset="0"/>
              </a:rPr>
              <a:t>To provide foundation for </a:t>
            </a:r>
            <a:r>
              <a:rPr lang="en-US" altLang="en-US" sz="2400" dirty="0">
                <a:solidFill>
                  <a:schemeClr val="hlink"/>
                </a:solidFill>
                <a:latin typeface="Verdana" panose="020B0604030504040204" pitchFamily="34" charset="0"/>
                <a:cs typeface="Times New Roman" panose="02020603050405020304" pitchFamily="18" charset="0"/>
              </a:rPr>
              <a:t>public policy.</a:t>
            </a:r>
          </a:p>
          <a:p>
            <a:pPr marL="609600" indent="-609600" eaLnBrk="1" hangingPunct="1">
              <a:lnSpc>
                <a:spcPct val="80000"/>
              </a:lnSpc>
              <a:buClr>
                <a:schemeClr val="tx1"/>
              </a:buClr>
              <a:buFont typeface="Wingdings" panose="05000000000000000000" pitchFamily="2" charset="2"/>
              <a:buAutoNum type="arabicPeriod"/>
              <a:defRPr/>
            </a:pPr>
            <a:endParaRPr lang="en-US" altLang="en-US" sz="2800" dirty="0">
              <a:solidFill>
                <a:schemeClr val="hlink"/>
              </a:solidFill>
              <a:latin typeface="Verdana" panose="020B0604030504040204" pitchFamily="34" charset="0"/>
              <a:cs typeface="Times New Roman" panose="02020603050405020304" pitchFamily="18" charset="0"/>
            </a:endParaRPr>
          </a:p>
          <a:p>
            <a:pPr marL="609600" indent="-609600" eaLnBrk="1" hangingPunct="1">
              <a:lnSpc>
                <a:spcPct val="80000"/>
              </a:lnSpc>
              <a:defRPr/>
            </a:pPr>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B43256F-5E00-B107-FCAD-F3686C2F6AE8}"/>
              </a:ext>
            </a:extLst>
          </p:cNvPr>
          <p:cNvSpPr>
            <a:spLocks noGrp="1" noChangeArrowheads="1"/>
          </p:cNvSpPr>
          <p:nvPr>
            <p:ph type="title"/>
          </p:nvPr>
        </p:nvSpPr>
        <p:spPr>
          <a:xfrm>
            <a:off x="457200" y="274638"/>
            <a:ext cx="8229600" cy="706437"/>
          </a:xfrm>
        </p:spPr>
        <p:txBody>
          <a:bodyPr/>
          <a:lstStyle/>
          <a:p>
            <a:r>
              <a:rPr lang="en-GB" altLang="en-US" sz="3200"/>
              <a:t>Application of the Epidemiological Process</a:t>
            </a:r>
          </a:p>
        </p:txBody>
      </p:sp>
      <p:pic>
        <p:nvPicPr>
          <p:cNvPr id="8195" name="Picture 3">
            <a:extLst>
              <a:ext uri="{FF2B5EF4-FFF2-40B4-BE49-F238E27FC236}">
                <a16:creationId xmlns:a16="http://schemas.microsoft.com/office/drawing/2014/main" id="{2DA97B74-84F1-99CD-BA5C-21AC55D6CD4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981075"/>
            <a:ext cx="5834063" cy="562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ADA024E5-CC1B-B558-2229-C9D035165606}"/>
              </a:ext>
            </a:extLst>
          </p:cNvPr>
          <p:cNvSpPr>
            <a:spLocks noGrp="1" noChangeArrowheads="1"/>
          </p:cNvSpPr>
          <p:nvPr>
            <p:ph type="title"/>
          </p:nvPr>
        </p:nvSpPr>
        <p:spPr/>
        <p:txBody>
          <a:bodyPr/>
          <a:lstStyle/>
          <a:p>
            <a:r>
              <a:rPr lang="en-GB" altLang="en-US"/>
              <a:t>Other applications</a:t>
            </a:r>
          </a:p>
        </p:txBody>
      </p:sp>
      <p:sp>
        <p:nvSpPr>
          <p:cNvPr id="9219" name="Content Placeholder 2">
            <a:extLst>
              <a:ext uri="{FF2B5EF4-FFF2-40B4-BE49-F238E27FC236}">
                <a16:creationId xmlns:a16="http://schemas.microsoft.com/office/drawing/2014/main" id="{E5016680-4C20-45CB-7667-060BC7EDF8E0}"/>
              </a:ext>
            </a:extLst>
          </p:cNvPr>
          <p:cNvSpPr>
            <a:spLocks noGrp="1" noChangeArrowheads="1"/>
          </p:cNvSpPr>
          <p:nvPr>
            <p:ph idx="1"/>
          </p:nvPr>
        </p:nvSpPr>
        <p:spPr>
          <a:xfrm>
            <a:off x="395536" y="1556792"/>
            <a:ext cx="8573963" cy="4525963"/>
          </a:xfrm>
        </p:spPr>
        <p:txBody>
          <a:bodyPr/>
          <a:lstStyle/>
          <a:p>
            <a:pPr marL="0" indent="0">
              <a:buFontTx/>
              <a:buNone/>
            </a:pPr>
            <a:r>
              <a:rPr lang="en-GB" altLang="en-US" dirty="0"/>
              <a:t>Strategies and techniques can be applied to other disciplines;</a:t>
            </a:r>
          </a:p>
          <a:p>
            <a:pPr marL="0" indent="0">
              <a:buFontTx/>
              <a:buNone/>
            </a:pPr>
            <a:endParaRPr lang="en-GB" altLang="en-US" dirty="0"/>
          </a:p>
          <a:p>
            <a:pPr marL="0" indent="0">
              <a:buFontTx/>
              <a:buNone/>
            </a:pPr>
            <a:r>
              <a:rPr lang="en-GB" altLang="en-US" sz="2000" dirty="0">
                <a:solidFill>
                  <a:srgbClr val="00B050"/>
                </a:solidFill>
              </a:rPr>
              <a:t>Nutrition -</a:t>
            </a:r>
            <a:r>
              <a:rPr lang="en-GB" altLang="en-US" sz="2000" dirty="0"/>
              <a:t> factors influencing and groups achieving 5-a-day.</a:t>
            </a:r>
          </a:p>
          <a:p>
            <a:pPr marL="0" indent="0">
              <a:buFontTx/>
              <a:buNone/>
            </a:pPr>
            <a:endParaRPr lang="en-GB" altLang="en-US" sz="2000" dirty="0"/>
          </a:p>
          <a:p>
            <a:pPr marL="0" indent="0">
              <a:buFontTx/>
              <a:buNone/>
            </a:pPr>
            <a:r>
              <a:rPr lang="en-GB" altLang="en-US" sz="2000" dirty="0">
                <a:solidFill>
                  <a:srgbClr val="00B050"/>
                </a:solidFill>
              </a:rPr>
              <a:t>Physical activity </a:t>
            </a:r>
            <a:r>
              <a:rPr lang="en-GB" altLang="en-US" sz="2000" dirty="0"/>
              <a:t>- factors influencing and groups achieving recommended levels of physical activity.</a:t>
            </a:r>
          </a:p>
          <a:p>
            <a:pPr marL="0" indent="0">
              <a:buFontTx/>
              <a:buNone/>
            </a:pPr>
            <a:endParaRPr lang="en-GB" altLang="en-US" sz="2000" dirty="0"/>
          </a:p>
          <a:p>
            <a:pPr marL="0" indent="0">
              <a:buFontTx/>
              <a:buNone/>
            </a:pPr>
            <a:r>
              <a:rPr lang="en-GB" altLang="en-US" sz="2000" dirty="0"/>
              <a:t>Do these behaviours affect the development and progression of chronic and acute health conditions, wellbeing, quality of life etc.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42E9847-BC19-90F8-A8E8-DE1B3D17E3B7}"/>
              </a:ext>
            </a:extLst>
          </p:cNvPr>
          <p:cNvSpPr>
            <a:spLocks noGrp="1" noChangeArrowheads="1"/>
          </p:cNvSpPr>
          <p:nvPr>
            <p:ph type="title"/>
          </p:nvPr>
        </p:nvSpPr>
        <p:spPr/>
        <p:txBody>
          <a:bodyPr/>
          <a:lstStyle/>
          <a:p>
            <a:pPr eaLnBrk="1" hangingPunct="1"/>
            <a:r>
              <a:rPr lang="en-GB" altLang="en-US"/>
              <a:t>Epidemiological Questions</a:t>
            </a:r>
          </a:p>
        </p:txBody>
      </p:sp>
      <p:sp>
        <p:nvSpPr>
          <p:cNvPr id="10243" name="Rectangle 3">
            <a:extLst>
              <a:ext uri="{FF2B5EF4-FFF2-40B4-BE49-F238E27FC236}">
                <a16:creationId xmlns:a16="http://schemas.microsoft.com/office/drawing/2014/main" id="{8E21B4F0-EC68-F293-AE67-CB675E503FC7}"/>
              </a:ext>
            </a:extLst>
          </p:cNvPr>
          <p:cNvSpPr>
            <a:spLocks noGrp="1" noChangeArrowheads="1"/>
          </p:cNvSpPr>
          <p:nvPr>
            <p:ph type="body" idx="1"/>
          </p:nvPr>
        </p:nvSpPr>
        <p:spPr/>
        <p:txBody>
          <a:bodyPr/>
          <a:lstStyle/>
          <a:p>
            <a:pPr eaLnBrk="1" hangingPunct="1"/>
            <a:r>
              <a:rPr lang="en-GB" altLang="en-US" sz="2800"/>
              <a:t>How significant an issue is a particular disease?</a:t>
            </a:r>
          </a:p>
          <a:p>
            <a:pPr eaLnBrk="1" hangingPunct="1"/>
            <a:endParaRPr lang="en-GB" altLang="en-US" sz="2800"/>
          </a:p>
          <a:p>
            <a:pPr eaLnBrk="1" hangingPunct="1"/>
            <a:r>
              <a:rPr lang="en-GB" altLang="en-US" sz="2800"/>
              <a:t>In the incidence and prevalence changing?</a:t>
            </a:r>
          </a:p>
          <a:p>
            <a:pPr eaLnBrk="1" hangingPunct="1"/>
            <a:endParaRPr lang="en-GB" altLang="en-US" sz="2800"/>
          </a:p>
          <a:p>
            <a:pPr eaLnBrk="1" hangingPunct="1"/>
            <a:r>
              <a:rPr lang="en-GB" altLang="en-US" sz="2800"/>
              <a:t>Does the incidence and prevalence vary due to where people live?</a:t>
            </a:r>
          </a:p>
          <a:p>
            <a:pPr eaLnBrk="1" hangingPunct="1"/>
            <a:endParaRPr lang="en-GB" altLang="en-US" sz="2800"/>
          </a:p>
          <a:p>
            <a:pPr eaLnBrk="1" hangingPunct="1"/>
            <a:r>
              <a:rPr lang="en-GB" altLang="en-US" sz="2800"/>
              <a:t>Are some people more likely to be affected than others?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0DE8FB9-C393-1F9D-FA2F-2BB8098BD416}"/>
              </a:ext>
            </a:extLst>
          </p:cNvPr>
          <p:cNvSpPr>
            <a:spLocks noGrp="1" noChangeArrowheads="1"/>
          </p:cNvSpPr>
          <p:nvPr>
            <p:ph type="title"/>
          </p:nvPr>
        </p:nvSpPr>
        <p:spPr/>
        <p:txBody>
          <a:bodyPr/>
          <a:lstStyle/>
          <a:p>
            <a:r>
              <a:rPr lang="en-GB" altLang="en-US" sz="3600"/>
              <a:t>Types of Epidemiological Research</a:t>
            </a:r>
          </a:p>
        </p:txBody>
      </p:sp>
      <p:sp>
        <p:nvSpPr>
          <p:cNvPr id="11267" name="Text Placeholder 3">
            <a:extLst>
              <a:ext uri="{FF2B5EF4-FFF2-40B4-BE49-F238E27FC236}">
                <a16:creationId xmlns:a16="http://schemas.microsoft.com/office/drawing/2014/main" id="{FDFB392D-72A7-6CA9-3F7B-6932608FC39A}"/>
              </a:ext>
            </a:extLst>
          </p:cNvPr>
          <p:cNvSpPr>
            <a:spLocks noGrp="1" noChangeArrowheads="1"/>
          </p:cNvSpPr>
          <p:nvPr>
            <p:ph type="body" idx="1"/>
          </p:nvPr>
        </p:nvSpPr>
        <p:spPr/>
        <p:txBody>
          <a:bodyPr/>
          <a:lstStyle/>
          <a:p>
            <a:pPr algn="ctr"/>
            <a:r>
              <a:rPr lang="en-GB" altLang="en-US"/>
              <a:t>Descriptive</a:t>
            </a:r>
          </a:p>
        </p:txBody>
      </p:sp>
      <p:sp>
        <p:nvSpPr>
          <p:cNvPr id="11268" name="Content Placeholder 4">
            <a:extLst>
              <a:ext uri="{FF2B5EF4-FFF2-40B4-BE49-F238E27FC236}">
                <a16:creationId xmlns:a16="http://schemas.microsoft.com/office/drawing/2014/main" id="{88FBE876-93F4-8BB7-1143-5BEB744418E4}"/>
              </a:ext>
            </a:extLst>
          </p:cNvPr>
          <p:cNvSpPr>
            <a:spLocks noGrp="1" noChangeArrowheads="1"/>
          </p:cNvSpPr>
          <p:nvPr>
            <p:ph sz="half" idx="2"/>
          </p:nvPr>
        </p:nvSpPr>
        <p:spPr>
          <a:xfrm>
            <a:off x="457200" y="2349500"/>
            <a:ext cx="4040188" cy="3951288"/>
          </a:xfrm>
        </p:spPr>
        <p:txBody>
          <a:bodyPr/>
          <a:lstStyle/>
          <a:p>
            <a:pPr marL="0" indent="0">
              <a:buFontTx/>
              <a:buNone/>
            </a:pPr>
            <a:r>
              <a:rPr lang="en-GB" altLang="en-US"/>
              <a:t>Determines the distribution of a condition in a population observing the overt features and changes in terms of time, location and person.</a:t>
            </a:r>
          </a:p>
          <a:p>
            <a:pPr marL="0" indent="0">
              <a:buFontTx/>
              <a:buNone/>
            </a:pPr>
            <a:endParaRPr lang="en-GB" altLang="en-US"/>
          </a:p>
          <a:p>
            <a:pPr marL="0" indent="0" algn="ctr">
              <a:buFontTx/>
              <a:buNone/>
            </a:pPr>
            <a:r>
              <a:rPr lang="en-GB" altLang="en-US"/>
              <a:t>Typical Health Survey</a:t>
            </a:r>
          </a:p>
          <a:p>
            <a:pPr marL="0" indent="0" algn="ctr">
              <a:buFontTx/>
              <a:buNone/>
            </a:pPr>
            <a:endParaRPr lang="en-GB" altLang="en-US"/>
          </a:p>
          <a:p>
            <a:pPr marL="0" indent="0" algn="ctr">
              <a:buFontTx/>
              <a:buNone/>
            </a:pPr>
            <a:r>
              <a:rPr lang="en-GB" altLang="en-US"/>
              <a:t>Descriptive studies</a:t>
            </a:r>
          </a:p>
        </p:txBody>
      </p:sp>
      <p:sp>
        <p:nvSpPr>
          <p:cNvPr id="11269" name="Text Placeholder 5">
            <a:extLst>
              <a:ext uri="{FF2B5EF4-FFF2-40B4-BE49-F238E27FC236}">
                <a16:creationId xmlns:a16="http://schemas.microsoft.com/office/drawing/2014/main" id="{57898660-3397-DE2A-88D0-FE6E06A5E19E}"/>
              </a:ext>
            </a:extLst>
          </p:cNvPr>
          <p:cNvSpPr>
            <a:spLocks noGrp="1" noChangeArrowheads="1"/>
          </p:cNvSpPr>
          <p:nvPr>
            <p:ph type="body" sz="quarter" idx="3"/>
          </p:nvPr>
        </p:nvSpPr>
        <p:spPr/>
        <p:txBody>
          <a:bodyPr/>
          <a:lstStyle/>
          <a:p>
            <a:pPr algn="ctr"/>
            <a:r>
              <a:rPr lang="en-GB" altLang="en-US"/>
              <a:t>Inferential</a:t>
            </a:r>
          </a:p>
        </p:txBody>
      </p:sp>
      <p:sp>
        <p:nvSpPr>
          <p:cNvPr id="11270" name="Content Placeholder 6">
            <a:extLst>
              <a:ext uri="{FF2B5EF4-FFF2-40B4-BE49-F238E27FC236}">
                <a16:creationId xmlns:a16="http://schemas.microsoft.com/office/drawing/2014/main" id="{40B75CED-3197-4C17-D10D-978BFD8BFA1B}"/>
              </a:ext>
            </a:extLst>
          </p:cNvPr>
          <p:cNvSpPr>
            <a:spLocks noGrp="1" noChangeArrowheads="1"/>
          </p:cNvSpPr>
          <p:nvPr>
            <p:ph sz="quarter" idx="4"/>
          </p:nvPr>
        </p:nvSpPr>
        <p:spPr>
          <a:xfrm>
            <a:off x="4645025" y="2292350"/>
            <a:ext cx="4041775" cy="3951288"/>
          </a:xfrm>
        </p:spPr>
        <p:txBody>
          <a:bodyPr/>
          <a:lstStyle/>
          <a:p>
            <a:pPr marL="0" indent="0">
              <a:buFontTx/>
              <a:buNone/>
            </a:pPr>
            <a:r>
              <a:rPr lang="en-GB" altLang="en-US"/>
              <a:t>The testing of a specific hypothesis about how a condition is affected by or relates to specific exposures or interventions.</a:t>
            </a:r>
          </a:p>
          <a:p>
            <a:pPr marL="0" indent="0">
              <a:buFontTx/>
              <a:buNone/>
            </a:pPr>
            <a:endParaRPr lang="en-GB" altLang="en-US"/>
          </a:p>
          <a:p>
            <a:pPr marL="0" indent="0">
              <a:buFontTx/>
              <a:buNone/>
            </a:pPr>
            <a:endParaRPr lang="en-GB" altLang="en-US"/>
          </a:p>
          <a:p>
            <a:pPr marL="0" indent="0">
              <a:buFontTx/>
              <a:buNone/>
            </a:pPr>
            <a:r>
              <a:rPr lang="en-GB" altLang="en-US"/>
              <a:t>Experimental Intervention</a:t>
            </a:r>
          </a:p>
          <a:p>
            <a:pPr marL="0" indent="0">
              <a:buFontTx/>
              <a:buNone/>
            </a:pPr>
            <a:endParaRPr lang="en-GB" altLang="en-US"/>
          </a:p>
          <a:p>
            <a:pPr marL="0" indent="0">
              <a:buFontTx/>
              <a:buNone/>
            </a:pPr>
            <a:r>
              <a:rPr lang="en-GB" altLang="en-US"/>
              <a:t>Cohort studies, case-control studies</a:t>
            </a:r>
          </a:p>
        </p:txBody>
      </p:sp>
      <p:sp>
        <p:nvSpPr>
          <p:cNvPr id="8" name="Down Arrow 7">
            <a:extLst>
              <a:ext uri="{FF2B5EF4-FFF2-40B4-BE49-F238E27FC236}">
                <a16:creationId xmlns:a16="http://schemas.microsoft.com/office/drawing/2014/main" id="{AA738912-4C5B-8E92-4F96-3913D26A180F}"/>
              </a:ext>
            </a:extLst>
          </p:cNvPr>
          <p:cNvSpPr/>
          <p:nvPr/>
        </p:nvSpPr>
        <p:spPr>
          <a:xfrm>
            <a:off x="2268538" y="4581525"/>
            <a:ext cx="287337" cy="503238"/>
          </a:xfrm>
          <a:prstGeom prst="downArrow">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Down Arrow 8">
            <a:extLst>
              <a:ext uri="{FF2B5EF4-FFF2-40B4-BE49-F238E27FC236}">
                <a16:creationId xmlns:a16="http://schemas.microsoft.com/office/drawing/2014/main" id="{CB0BE5AB-9440-00BA-63D6-718A1FEE0A76}"/>
              </a:ext>
            </a:extLst>
          </p:cNvPr>
          <p:cNvSpPr/>
          <p:nvPr/>
        </p:nvSpPr>
        <p:spPr>
          <a:xfrm>
            <a:off x="6521450" y="4437063"/>
            <a:ext cx="288925" cy="504825"/>
          </a:xfrm>
          <a:prstGeom prst="downArrow">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Down Arrow 9">
            <a:extLst>
              <a:ext uri="{FF2B5EF4-FFF2-40B4-BE49-F238E27FC236}">
                <a16:creationId xmlns:a16="http://schemas.microsoft.com/office/drawing/2014/main" id="{A16A9DF7-9477-87B1-A029-2BFCFD198479}"/>
              </a:ext>
            </a:extLst>
          </p:cNvPr>
          <p:cNvSpPr/>
          <p:nvPr/>
        </p:nvSpPr>
        <p:spPr>
          <a:xfrm>
            <a:off x="6529388" y="5516563"/>
            <a:ext cx="288925" cy="504825"/>
          </a:xfrm>
          <a:prstGeom prst="downArrow">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Down Arrow 10">
            <a:extLst>
              <a:ext uri="{FF2B5EF4-FFF2-40B4-BE49-F238E27FC236}">
                <a16:creationId xmlns:a16="http://schemas.microsoft.com/office/drawing/2014/main" id="{44F54548-C472-43F3-E600-A2E3674718C7}"/>
              </a:ext>
            </a:extLst>
          </p:cNvPr>
          <p:cNvSpPr/>
          <p:nvPr/>
        </p:nvSpPr>
        <p:spPr>
          <a:xfrm>
            <a:off x="2268538" y="5456238"/>
            <a:ext cx="287337" cy="504825"/>
          </a:xfrm>
          <a:prstGeom prst="downArrow">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EDB2E152-4BE0-3C9E-306C-3F5B04FBA20F}"/>
              </a:ext>
            </a:extLst>
          </p:cNvPr>
          <p:cNvSpPr>
            <a:spLocks noGrp="1" noChangeArrowheads="1"/>
          </p:cNvSpPr>
          <p:nvPr>
            <p:ph type="title"/>
          </p:nvPr>
        </p:nvSpPr>
        <p:spPr/>
        <p:txBody>
          <a:bodyPr/>
          <a:lstStyle/>
          <a:p>
            <a:r>
              <a:rPr lang="en-GB" altLang="en-US"/>
              <a:t>Answering questions</a:t>
            </a:r>
          </a:p>
        </p:txBody>
      </p:sp>
      <p:sp>
        <p:nvSpPr>
          <p:cNvPr id="3" name="Content Placeholder 2">
            <a:extLst>
              <a:ext uri="{FF2B5EF4-FFF2-40B4-BE49-F238E27FC236}">
                <a16:creationId xmlns:a16="http://schemas.microsoft.com/office/drawing/2014/main" id="{C6FD9E55-E073-6E2C-267E-FB24AC6D7C3F}"/>
              </a:ext>
            </a:extLst>
          </p:cNvPr>
          <p:cNvSpPr>
            <a:spLocks noGrp="1"/>
          </p:cNvSpPr>
          <p:nvPr>
            <p:ph idx="1"/>
          </p:nvPr>
        </p:nvSpPr>
        <p:spPr>
          <a:xfrm>
            <a:off x="250825" y="1427163"/>
            <a:ext cx="8229600" cy="4525962"/>
          </a:xfrm>
        </p:spPr>
        <p:txBody>
          <a:bodyPr/>
          <a:lstStyle/>
          <a:p>
            <a:pPr marL="0" indent="0">
              <a:buFontTx/>
              <a:buNone/>
              <a:defRPr/>
            </a:pPr>
            <a:r>
              <a:rPr lang="en-GB" dirty="0"/>
              <a:t>Where does the sample come from?</a:t>
            </a:r>
          </a:p>
          <a:p>
            <a:pPr marL="0" indent="0">
              <a:buFontTx/>
              <a:buNone/>
              <a:defRPr/>
            </a:pPr>
            <a:endParaRPr lang="en-GB" dirty="0"/>
          </a:p>
          <a:p>
            <a:pPr marL="0" indent="0">
              <a:buFontTx/>
              <a:buNone/>
              <a:defRPr/>
            </a:pPr>
            <a:r>
              <a:rPr lang="en-GB" dirty="0"/>
              <a:t>Respondents / Participants from across the normal distribution of the population being studied.</a:t>
            </a:r>
          </a:p>
          <a:p>
            <a:pPr marL="0" indent="0">
              <a:buFontTx/>
              <a:buNone/>
              <a:defRPr/>
            </a:pPr>
            <a:endParaRPr lang="en-GB" dirty="0"/>
          </a:p>
          <a:p>
            <a:pPr marL="0" indent="0">
              <a:buFontTx/>
              <a:buNone/>
              <a:defRPr/>
            </a:pPr>
            <a:r>
              <a:rPr lang="en-GB" dirty="0"/>
              <a:t>Large sample size.</a:t>
            </a:r>
          </a:p>
          <a:p>
            <a:pPr marL="0" indent="0">
              <a:buFontTx/>
              <a:buNone/>
              <a:defRPr/>
            </a:pPr>
            <a:endParaRPr lang="en-GB" dirty="0"/>
          </a:p>
          <a:p>
            <a:pPr marL="0" indent="0">
              <a:buFontTx/>
              <a:buNone/>
              <a:defRPr/>
            </a:pPr>
            <a:r>
              <a:rPr lang="en-GB" dirty="0"/>
              <a:t>Inclusion and exclusion criteria.</a:t>
            </a:r>
          </a:p>
          <a:p>
            <a:pPr>
              <a:defRPr/>
            </a:pPr>
            <a:endParaRPr lang="en-GB" dirty="0"/>
          </a:p>
          <a:p>
            <a:pPr>
              <a:defRPr/>
            </a:pPr>
            <a:endParaRPr lang="en-GB" dirty="0"/>
          </a:p>
          <a:p>
            <a:pPr marL="0" indent="0">
              <a:buFontTx/>
              <a:buNone/>
              <a:defRPr/>
            </a:pPr>
            <a:endParaRPr lang="en-GB" dirty="0"/>
          </a:p>
          <a:p>
            <a:pPr>
              <a:defRPr/>
            </a:pPr>
            <a:endParaRPr lang="en-GB" dirty="0"/>
          </a:p>
          <a:p>
            <a:pPr>
              <a:defRPr/>
            </a:pPr>
            <a:endParaRPr lang="en-GB" dirty="0"/>
          </a:p>
          <a:p>
            <a:pPr>
              <a:defRPr/>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818E441-1F61-5473-2D6B-ADC0F0913F85}"/>
              </a:ext>
            </a:extLst>
          </p:cNvPr>
          <p:cNvSpPr>
            <a:spLocks noGrp="1" noChangeArrowheads="1"/>
          </p:cNvSpPr>
          <p:nvPr>
            <p:ph type="title"/>
          </p:nvPr>
        </p:nvSpPr>
        <p:spPr/>
        <p:txBody>
          <a:bodyPr/>
          <a:lstStyle/>
          <a:p>
            <a:r>
              <a:rPr lang="en-GB" altLang="en-US"/>
              <a:t>Characteristics</a:t>
            </a:r>
          </a:p>
        </p:txBody>
      </p:sp>
      <p:sp>
        <p:nvSpPr>
          <p:cNvPr id="13315" name="Content Placeholder 2">
            <a:extLst>
              <a:ext uri="{FF2B5EF4-FFF2-40B4-BE49-F238E27FC236}">
                <a16:creationId xmlns:a16="http://schemas.microsoft.com/office/drawing/2014/main" id="{71ADE8AF-D38B-F198-D82A-76CF3F938A44}"/>
              </a:ext>
            </a:extLst>
          </p:cNvPr>
          <p:cNvSpPr>
            <a:spLocks noGrp="1" noChangeArrowheads="1"/>
          </p:cNvSpPr>
          <p:nvPr>
            <p:ph idx="1"/>
          </p:nvPr>
        </p:nvSpPr>
        <p:spPr/>
        <p:txBody>
          <a:bodyPr/>
          <a:lstStyle/>
          <a:p>
            <a:pPr eaLnBrk="1" hangingPunct="1">
              <a:buClr>
                <a:schemeClr val="bg2"/>
              </a:buClr>
            </a:pPr>
            <a:r>
              <a:rPr lang="en-US" altLang="en-US">
                <a:latin typeface="Verdana" panose="020B0604030504040204" pitchFamily="34" charset="0"/>
                <a:cs typeface="Times New Roman" panose="02020603050405020304" pitchFamily="18" charset="0"/>
              </a:rPr>
              <a:t>Age</a:t>
            </a:r>
          </a:p>
          <a:p>
            <a:pPr eaLnBrk="1" hangingPunct="1">
              <a:buClr>
                <a:schemeClr val="bg2"/>
              </a:buClr>
            </a:pPr>
            <a:r>
              <a:rPr lang="en-US" altLang="en-US">
                <a:latin typeface="Verdana" panose="020B0604030504040204" pitchFamily="34" charset="0"/>
                <a:cs typeface="Times New Roman" panose="02020603050405020304" pitchFamily="18" charset="0"/>
              </a:rPr>
              <a:t>Gender</a:t>
            </a:r>
          </a:p>
          <a:p>
            <a:pPr eaLnBrk="1" hangingPunct="1">
              <a:buClr>
                <a:schemeClr val="bg2"/>
              </a:buClr>
            </a:pPr>
            <a:r>
              <a:rPr lang="en-US" altLang="en-US">
                <a:latin typeface="Verdana" panose="020B0604030504040204" pitchFamily="34" charset="0"/>
                <a:cs typeface="Times New Roman" panose="02020603050405020304" pitchFamily="18" charset="0"/>
              </a:rPr>
              <a:t>Socio-economic status</a:t>
            </a:r>
            <a:r>
              <a:rPr lang="en-US" altLang="en-US">
                <a:latin typeface="Verdana" panose="020B0604030504040204" pitchFamily="34" charset="0"/>
              </a:rPr>
              <a:t> (education, occupation, income)</a:t>
            </a:r>
          </a:p>
          <a:p>
            <a:pPr eaLnBrk="1" hangingPunct="1">
              <a:buClr>
                <a:schemeClr val="bg2"/>
              </a:buClr>
            </a:pPr>
            <a:r>
              <a:rPr lang="en-US" altLang="en-US">
                <a:latin typeface="Verdana" panose="020B0604030504040204" pitchFamily="34" charset="0"/>
              </a:rPr>
              <a:t>Marital status				</a:t>
            </a:r>
          </a:p>
          <a:p>
            <a:pPr eaLnBrk="1" hangingPunct="1">
              <a:buClr>
                <a:schemeClr val="bg2"/>
              </a:buClr>
            </a:pPr>
            <a:r>
              <a:rPr lang="en-US" altLang="en-US">
                <a:latin typeface="Verdana" panose="020B0604030504040204" pitchFamily="34" charset="0"/>
                <a:cs typeface="Times New Roman" panose="02020603050405020304" pitchFamily="18" charset="0"/>
              </a:rPr>
              <a:t>Ethnicity/race/genetic profile</a:t>
            </a:r>
            <a:r>
              <a:rPr lang="en-US" altLang="en-US">
                <a:latin typeface="Verdana" panose="020B0604030504040204" pitchFamily="34" charset="0"/>
              </a:rPr>
              <a:t>	</a:t>
            </a:r>
          </a:p>
          <a:p>
            <a:pPr eaLnBrk="1" hangingPunct="1">
              <a:buClr>
                <a:schemeClr val="bg2"/>
              </a:buClr>
            </a:pPr>
            <a:r>
              <a:rPr lang="en-US" altLang="en-US">
                <a:latin typeface="Verdana" panose="020B0604030504040204" pitchFamily="34" charset="0"/>
                <a:cs typeface="Times New Roman" panose="02020603050405020304" pitchFamily="18" charset="0"/>
              </a:rPr>
              <a:t>Behavior / habits</a:t>
            </a:r>
            <a:r>
              <a:rPr lang="en-US" altLang="en-US">
                <a:latin typeface="Verdana" panose="020B0604030504040204" pitchFamily="34" charset="0"/>
              </a:rPr>
              <a:t>.</a:t>
            </a:r>
          </a:p>
          <a:p>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EB99F98-0C87-FC2B-7233-5DD4A78F2C90}"/>
              </a:ext>
            </a:extLst>
          </p:cNvPr>
          <p:cNvSpPr>
            <a:spLocks noGrp="1" noChangeArrowheads="1"/>
          </p:cNvSpPr>
          <p:nvPr>
            <p:ph type="title" idx="4294967295"/>
          </p:nvPr>
        </p:nvSpPr>
        <p:spPr/>
        <p:txBody>
          <a:bodyPr/>
          <a:lstStyle/>
          <a:p>
            <a:pPr eaLnBrk="1" hangingPunct="1"/>
            <a:r>
              <a:rPr lang="en-US" altLang="en-US" sz="4000"/>
              <a:t>Research Validity</a:t>
            </a:r>
          </a:p>
        </p:txBody>
      </p:sp>
      <p:sp>
        <p:nvSpPr>
          <p:cNvPr id="14339" name="Rectangle 3">
            <a:extLst>
              <a:ext uri="{FF2B5EF4-FFF2-40B4-BE49-F238E27FC236}">
                <a16:creationId xmlns:a16="http://schemas.microsoft.com/office/drawing/2014/main" id="{C0DE0727-88AD-7001-A28C-D8C968F45DB8}"/>
              </a:ext>
            </a:extLst>
          </p:cNvPr>
          <p:cNvSpPr>
            <a:spLocks noGrp="1" noChangeArrowheads="1"/>
          </p:cNvSpPr>
          <p:nvPr>
            <p:ph type="body" idx="4294967295"/>
          </p:nvPr>
        </p:nvSpPr>
        <p:spPr/>
        <p:txBody>
          <a:bodyPr/>
          <a:lstStyle/>
          <a:p>
            <a:pPr marL="609600" indent="-609600" eaLnBrk="1" hangingPunct="1">
              <a:buFontTx/>
              <a:buAutoNum type="arabicPeriod"/>
            </a:pPr>
            <a:r>
              <a:rPr lang="en-US" altLang="en-US" sz="2800"/>
              <a:t>Sensitivity</a:t>
            </a:r>
          </a:p>
          <a:p>
            <a:pPr marL="609600" indent="-609600" eaLnBrk="1" hangingPunct="1">
              <a:buFontTx/>
              <a:buAutoNum type="arabicPeriod"/>
            </a:pPr>
            <a:r>
              <a:rPr lang="en-US" altLang="en-US" sz="2800"/>
              <a:t>Predictive value positive</a:t>
            </a:r>
          </a:p>
          <a:p>
            <a:pPr marL="609600" indent="-609600" eaLnBrk="1" hangingPunct="1">
              <a:buFontTx/>
              <a:buAutoNum type="arabicPeriod"/>
            </a:pPr>
            <a:r>
              <a:rPr lang="en-US" altLang="en-US" sz="2800"/>
              <a:t>Simplicity</a:t>
            </a:r>
          </a:p>
          <a:p>
            <a:pPr marL="609600" indent="-609600" eaLnBrk="1" hangingPunct="1">
              <a:buFontTx/>
              <a:buAutoNum type="arabicPeriod"/>
            </a:pPr>
            <a:r>
              <a:rPr lang="en-US" altLang="en-US" sz="2800"/>
              <a:t>Flexibility</a:t>
            </a:r>
          </a:p>
          <a:p>
            <a:pPr marL="609600" indent="-609600" eaLnBrk="1" hangingPunct="1">
              <a:buFontTx/>
              <a:buAutoNum type="arabicPeriod"/>
            </a:pPr>
            <a:r>
              <a:rPr lang="en-US" altLang="en-US" sz="2800"/>
              <a:t>Acceptability</a:t>
            </a:r>
          </a:p>
          <a:p>
            <a:pPr marL="609600" indent="-609600" eaLnBrk="1" hangingPunct="1">
              <a:buFontTx/>
              <a:buAutoNum type="arabicPeriod"/>
            </a:pPr>
            <a:r>
              <a:rPr lang="en-US" altLang="en-US" sz="2800"/>
              <a:t>Representativeness</a:t>
            </a:r>
          </a:p>
          <a:p>
            <a:pPr marL="609600" indent="-609600" eaLnBrk="1" hangingPunct="1">
              <a:buFontTx/>
              <a:buAutoNum type="arabicPeriod"/>
            </a:pPr>
            <a:r>
              <a:rPr lang="en-US" altLang="en-US" sz="2800"/>
              <a:t>Timeliness</a:t>
            </a:r>
          </a:p>
          <a:p>
            <a:pPr marL="609600" indent="-609600" eaLnBrk="1" hangingPunct="1">
              <a:buFontTx/>
              <a:buAutoNum type="arabicPeriod"/>
            </a:pPr>
            <a:r>
              <a:rPr lang="en-US" altLang="en-US" sz="2800"/>
              <a:t>Reliability or precision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6DCB53A-240F-A8AD-2241-96FB387DF173}"/>
              </a:ext>
            </a:extLst>
          </p:cNvPr>
          <p:cNvSpPr>
            <a:spLocks noGrp="1" noChangeArrowheads="1"/>
          </p:cNvSpPr>
          <p:nvPr>
            <p:ph type="title"/>
          </p:nvPr>
        </p:nvSpPr>
        <p:spPr/>
        <p:txBody>
          <a:bodyPr/>
          <a:lstStyle/>
          <a:p>
            <a:pPr eaLnBrk="1" hangingPunct="1"/>
            <a:r>
              <a:rPr lang="en-GB" altLang="en-US" sz="4000"/>
              <a:t>Elwood’s Schema for Assessing epidemiological research</a:t>
            </a:r>
          </a:p>
        </p:txBody>
      </p:sp>
      <p:sp>
        <p:nvSpPr>
          <p:cNvPr id="16387" name="Rectangle 3">
            <a:extLst>
              <a:ext uri="{FF2B5EF4-FFF2-40B4-BE49-F238E27FC236}">
                <a16:creationId xmlns:a16="http://schemas.microsoft.com/office/drawing/2014/main" id="{0828B6F4-84DC-E19E-2608-49D65E754C02}"/>
              </a:ext>
            </a:extLst>
          </p:cNvPr>
          <p:cNvSpPr>
            <a:spLocks noGrp="1" noChangeArrowheads="1"/>
          </p:cNvSpPr>
          <p:nvPr>
            <p:ph type="body" idx="1"/>
          </p:nvPr>
        </p:nvSpPr>
        <p:spPr/>
        <p:txBody>
          <a:bodyPr/>
          <a:lstStyle/>
          <a:p>
            <a:pPr marL="609600" indent="-609600" eaLnBrk="1" hangingPunct="1">
              <a:lnSpc>
                <a:spcPct val="90000"/>
              </a:lnSpc>
              <a:buFontTx/>
              <a:buNone/>
            </a:pPr>
            <a:endParaRPr lang="en-GB" altLang="en-US" sz="2400"/>
          </a:p>
          <a:p>
            <a:pPr marL="609600" indent="-609600" eaLnBrk="1" hangingPunct="1">
              <a:lnSpc>
                <a:spcPct val="90000"/>
              </a:lnSpc>
              <a:buFontTx/>
              <a:buAutoNum type="arabicPeriod"/>
            </a:pPr>
            <a:r>
              <a:rPr lang="en-GB" altLang="en-US" sz="2000"/>
              <a:t>Description of Evidence</a:t>
            </a:r>
          </a:p>
          <a:p>
            <a:pPr marL="609600" indent="-609600" eaLnBrk="1" hangingPunct="1">
              <a:lnSpc>
                <a:spcPct val="90000"/>
              </a:lnSpc>
              <a:buFontTx/>
              <a:buAutoNum type="arabicPeriod"/>
            </a:pPr>
            <a:endParaRPr lang="en-GB" altLang="en-US" sz="2000"/>
          </a:p>
          <a:p>
            <a:pPr marL="609600" indent="-609600" eaLnBrk="1" hangingPunct="1">
              <a:lnSpc>
                <a:spcPct val="90000"/>
              </a:lnSpc>
              <a:buFontTx/>
              <a:buAutoNum type="arabicPeriod"/>
            </a:pPr>
            <a:r>
              <a:rPr lang="en-GB" altLang="en-US" sz="2000"/>
              <a:t>Internal Validity (causal)</a:t>
            </a:r>
          </a:p>
          <a:p>
            <a:pPr marL="609600" indent="-609600" eaLnBrk="1" hangingPunct="1">
              <a:lnSpc>
                <a:spcPct val="90000"/>
              </a:lnSpc>
              <a:buFontTx/>
              <a:buAutoNum type="arabicPeriod"/>
            </a:pPr>
            <a:endParaRPr lang="en-GB" altLang="en-US" sz="2000"/>
          </a:p>
          <a:p>
            <a:pPr marL="609600" indent="-609600" eaLnBrk="1" hangingPunct="1">
              <a:lnSpc>
                <a:spcPct val="90000"/>
              </a:lnSpc>
              <a:buFontTx/>
              <a:buAutoNum type="arabicPeriod"/>
            </a:pPr>
            <a:r>
              <a:rPr lang="en-GB" altLang="en-US" sz="2000"/>
              <a:t>Internal Validity (non-causal)</a:t>
            </a:r>
          </a:p>
          <a:p>
            <a:pPr marL="609600" indent="-609600" eaLnBrk="1" hangingPunct="1">
              <a:lnSpc>
                <a:spcPct val="90000"/>
              </a:lnSpc>
              <a:buFontTx/>
              <a:buAutoNum type="arabicPeriod"/>
            </a:pPr>
            <a:endParaRPr lang="en-GB" altLang="en-US" sz="2000"/>
          </a:p>
          <a:p>
            <a:pPr marL="609600" indent="-609600" eaLnBrk="1" hangingPunct="1">
              <a:lnSpc>
                <a:spcPct val="90000"/>
              </a:lnSpc>
              <a:buFontTx/>
              <a:buAutoNum type="arabicPeriod"/>
            </a:pPr>
            <a:r>
              <a:rPr lang="en-GB" altLang="en-US" sz="2000"/>
              <a:t>External Validity</a:t>
            </a:r>
          </a:p>
          <a:p>
            <a:pPr marL="609600" indent="-609600" eaLnBrk="1" hangingPunct="1">
              <a:lnSpc>
                <a:spcPct val="90000"/>
              </a:lnSpc>
              <a:buFontTx/>
              <a:buAutoNum type="arabicPeriod"/>
            </a:pPr>
            <a:endParaRPr lang="en-GB" altLang="en-US" sz="2000"/>
          </a:p>
          <a:p>
            <a:pPr marL="609600" indent="-609600" eaLnBrk="1" hangingPunct="1">
              <a:lnSpc>
                <a:spcPct val="90000"/>
              </a:lnSpc>
              <a:buFontTx/>
              <a:buAutoNum type="arabicPeriod"/>
            </a:pPr>
            <a:r>
              <a:rPr lang="en-GB" altLang="en-US" sz="2000"/>
              <a:t>Comparison of the result with other evidence.</a:t>
            </a:r>
          </a:p>
          <a:p>
            <a:pPr marL="609600" indent="-609600" eaLnBrk="1" hangingPunct="1">
              <a:lnSpc>
                <a:spcPct val="90000"/>
              </a:lnSpc>
              <a:buFontTx/>
              <a:buNone/>
            </a:pPr>
            <a:endParaRPr lang="en-GB" altLang="en-US" sz="2000"/>
          </a:p>
          <a:p>
            <a:pPr marL="609600" indent="-609600" eaLnBrk="1" hangingPunct="1">
              <a:lnSpc>
                <a:spcPct val="90000"/>
              </a:lnSpc>
              <a:buFontTx/>
              <a:buNone/>
            </a:pPr>
            <a:r>
              <a:rPr lang="en-GB" altLang="en-US" sz="2000"/>
              <a:t>	</a:t>
            </a:r>
            <a:r>
              <a:rPr lang="en-GB" altLang="en-US" sz="1800"/>
              <a:t>Elwood, J. (1998)</a:t>
            </a:r>
            <a:r>
              <a:rPr lang="en-GB" altLang="en-US" sz="1800" i="1"/>
              <a:t> Critical appraisal of epidemiological studies and clinical trails. </a:t>
            </a:r>
            <a:r>
              <a:rPr lang="en-GB" altLang="en-US" sz="1800"/>
              <a:t>Oxford: Oxford University Press.</a:t>
            </a:r>
            <a:r>
              <a:rPr lang="en-GB" altLang="en-US" sz="2000"/>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E91D102-8A90-DEB5-A773-D64019A0FC58}"/>
              </a:ext>
            </a:extLst>
          </p:cNvPr>
          <p:cNvSpPr>
            <a:spLocks noGrp="1" noChangeArrowheads="1"/>
          </p:cNvSpPr>
          <p:nvPr>
            <p:ph type="title"/>
          </p:nvPr>
        </p:nvSpPr>
        <p:spPr/>
        <p:txBody>
          <a:bodyPr/>
          <a:lstStyle/>
          <a:p>
            <a:r>
              <a:rPr lang="en-GB" altLang="en-US" sz="3200">
                <a:solidFill>
                  <a:srgbClr val="FF0000"/>
                </a:solidFill>
              </a:rPr>
              <a:t>Determining Condition Characteristics</a:t>
            </a:r>
          </a:p>
        </p:txBody>
      </p:sp>
      <p:sp>
        <p:nvSpPr>
          <p:cNvPr id="17411" name="Content Placeholder 2">
            <a:extLst>
              <a:ext uri="{FF2B5EF4-FFF2-40B4-BE49-F238E27FC236}">
                <a16:creationId xmlns:a16="http://schemas.microsoft.com/office/drawing/2014/main" id="{32484785-CE54-FF29-2EE3-477D318B1F30}"/>
              </a:ext>
            </a:extLst>
          </p:cNvPr>
          <p:cNvSpPr>
            <a:spLocks noGrp="1" noChangeArrowheads="1"/>
          </p:cNvSpPr>
          <p:nvPr>
            <p:ph idx="1"/>
          </p:nvPr>
        </p:nvSpPr>
        <p:spPr>
          <a:xfrm>
            <a:off x="457200" y="1341438"/>
            <a:ext cx="8229600" cy="3484562"/>
          </a:xfrm>
        </p:spPr>
        <p:txBody>
          <a:bodyPr/>
          <a:lstStyle/>
          <a:p>
            <a:pPr marL="0" indent="0" algn="ctr">
              <a:buFontTx/>
              <a:buNone/>
            </a:pPr>
            <a:r>
              <a:rPr lang="en-GB" altLang="en-US"/>
              <a:t>Classification and categorisation.</a:t>
            </a:r>
          </a:p>
          <a:p>
            <a:pPr marL="0" indent="0" algn="ctr">
              <a:buFontTx/>
              <a:buNone/>
            </a:pPr>
            <a:endParaRPr lang="en-GB" altLang="en-US"/>
          </a:p>
          <a:p>
            <a:pPr marL="0" indent="0" algn="ctr">
              <a:buFontTx/>
              <a:buNone/>
            </a:pPr>
            <a:r>
              <a:rPr lang="en-GB" altLang="en-US"/>
              <a:t>Risk - Incidence &amp; Prevalence.</a:t>
            </a:r>
          </a:p>
          <a:p>
            <a:pPr marL="0" indent="0">
              <a:buFontTx/>
              <a:buNone/>
            </a:pPr>
            <a:endParaRPr lang="en-GB" altLang="en-US"/>
          </a:p>
          <a:p>
            <a:pPr marL="0" indent="0">
              <a:buFontTx/>
              <a:buNone/>
            </a:pPr>
            <a:endParaRPr lang="en-GB" altLang="en-US"/>
          </a:p>
          <a:p>
            <a:pPr marL="0" indent="0" algn="ctr">
              <a:buFontTx/>
              <a:buNone/>
            </a:pPr>
            <a:r>
              <a:rPr lang="en-GB" altLang="en-US"/>
              <a:t>Population at risk 		  Defining risk</a:t>
            </a:r>
          </a:p>
          <a:p>
            <a:pPr marL="0" indent="0">
              <a:buFontTx/>
              <a:buNone/>
            </a:pPr>
            <a:endParaRPr lang="en-GB" altLang="en-US"/>
          </a:p>
        </p:txBody>
      </p:sp>
      <p:sp>
        <p:nvSpPr>
          <p:cNvPr id="4" name="Down Arrow 3">
            <a:extLst>
              <a:ext uri="{FF2B5EF4-FFF2-40B4-BE49-F238E27FC236}">
                <a16:creationId xmlns:a16="http://schemas.microsoft.com/office/drawing/2014/main" id="{8132FC3C-E234-8A40-C0E0-174EAEB94FCB}"/>
              </a:ext>
            </a:extLst>
          </p:cNvPr>
          <p:cNvSpPr/>
          <p:nvPr/>
        </p:nvSpPr>
        <p:spPr>
          <a:xfrm>
            <a:off x="4716463" y="1844675"/>
            <a:ext cx="287337" cy="792163"/>
          </a:xfrm>
          <a:prstGeom prst="downArrow">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9" name="Straight Arrow Connector 8">
            <a:extLst>
              <a:ext uri="{FF2B5EF4-FFF2-40B4-BE49-F238E27FC236}">
                <a16:creationId xmlns:a16="http://schemas.microsoft.com/office/drawing/2014/main" id="{8B241794-2F5E-0B64-7016-9C1D71310BB0}"/>
              </a:ext>
            </a:extLst>
          </p:cNvPr>
          <p:cNvCxnSpPr/>
          <p:nvPr/>
        </p:nvCxnSpPr>
        <p:spPr>
          <a:xfrm flipH="1">
            <a:off x="3708400" y="3082925"/>
            <a:ext cx="935038" cy="129698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7698E1E-EE1F-A8DD-EC68-D2C69E63CA96}"/>
              </a:ext>
            </a:extLst>
          </p:cNvPr>
          <p:cNvCxnSpPr/>
          <p:nvPr/>
        </p:nvCxnSpPr>
        <p:spPr>
          <a:xfrm>
            <a:off x="5292725" y="3141663"/>
            <a:ext cx="1295400" cy="128746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7415" name="Picture 6" descr="dd01370_">
            <a:extLst>
              <a:ext uri="{FF2B5EF4-FFF2-40B4-BE49-F238E27FC236}">
                <a16:creationId xmlns:a16="http://schemas.microsoft.com/office/drawing/2014/main" id="{B67B2645-E64B-3B5C-7C08-B1AF884F31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0675" y="5064125"/>
            <a:ext cx="1685925" cy="1460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6" name="TextBox 12">
            <a:extLst>
              <a:ext uri="{FF2B5EF4-FFF2-40B4-BE49-F238E27FC236}">
                <a16:creationId xmlns:a16="http://schemas.microsoft.com/office/drawing/2014/main" id="{BFD062F9-F501-8F75-515B-92243977C040}"/>
              </a:ext>
            </a:extLst>
          </p:cNvPr>
          <p:cNvSpPr txBox="1">
            <a:spLocks noChangeArrowheads="1"/>
          </p:cNvSpPr>
          <p:nvPr/>
        </p:nvSpPr>
        <p:spPr bwMode="auto">
          <a:xfrm>
            <a:off x="2411413" y="6307138"/>
            <a:ext cx="19780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a:solidFill>
                  <a:srgbClr val="7030A0"/>
                </a:solidFill>
              </a:rPr>
              <a:t>Causal factors</a:t>
            </a:r>
          </a:p>
        </p:txBody>
      </p:sp>
      <p:sp>
        <p:nvSpPr>
          <p:cNvPr id="17417" name="TextBox 13">
            <a:extLst>
              <a:ext uri="{FF2B5EF4-FFF2-40B4-BE49-F238E27FC236}">
                <a16:creationId xmlns:a16="http://schemas.microsoft.com/office/drawing/2014/main" id="{DD2EFC7B-633F-66E6-6CF9-303E548C3187}"/>
              </a:ext>
            </a:extLst>
          </p:cNvPr>
          <p:cNvSpPr txBox="1">
            <a:spLocks noChangeArrowheads="1"/>
          </p:cNvSpPr>
          <p:nvPr/>
        </p:nvSpPr>
        <p:spPr bwMode="auto">
          <a:xfrm>
            <a:off x="5800725" y="6208713"/>
            <a:ext cx="16716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a:solidFill>
                  <a:srgbClr val="0070C0"/>
                </a:solidFill>
              </a:rPr>
              <a:t>Environmen</a:t>
            </a:r>
            <a:r>
              <a:rPr lang="en-GB" altLang="en-US" sz="1800"/>
              <a:t>t</a:t>
            </a:r>
          </a:p>
        </p:txBody>
      </p:sp>
      <p:sp>
        <p:nvSpPr>
          <p:cNvPr id="17418" name="TextBox 14">
            <a:extLst>
              <a:ext uri="{FF2B5EF4-FFF2-40B4-BE49-F238E27FC236}">
                <a16:creationId xmlns:a16="http://schemas.microsoft.com/office/drawing/2014/main" id="{F3B3AEF0-F9EF-9512-6153-315C3F4190EF}"/>
              </a:ext>
            </a:extLst>
          </p:cNvPr>
          <p:cNvSpPr txBox="1">
            <a:spLocks noChangeArrowheads="1"/>
          </p:cNvSpPr>
          <p:nvPr/>
        </p:nvSpPr>
        <p:spPr bwMode="auto">
          <a:xfrm>
            <a:off x="4481513" y="4772025"/>
            <a:ext cx="10080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a:solidFill>
                  <a:srgbClr val="00B050"/>
                </a:solidFill>
              </a:rPr>
              <a:t>Person</a:t>
            </a:r>
          </a:p>
        </p:txBody>
      </p:sp>
      <p:sp>
        <p:nvSpPr>
          <p:cNvPr id="17419" name="TextBox 15">
            <a:extLst>
              <a:ext uri="{FF2B5EF4-FFF2-40B4-BE49-F238E27FC236}">
                <a16:creationId xmlns:a16="http://schemas.microsoft.com/office/drawing/2014/main" id="{250978D6-03F8-D977-4685-12FA32BD1D26}"/>
              </a:ext>
            </a:extLst>
          </p:cNvPr>
          <p:cNvSpPr txBox="1">
            <a:spLocks noChangeArrowheads="1"/>
          </p:cNvSpPr>
          <p:nvPr/>
        </p:nvSpPr>
        <p:spPr bwMode="auto">
          <a:xfrm>
            <a:off x="2270125" y="5380038"/>
            <a:ext cx="1873250" cy="37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u="sng">
                <a:solidFill>
                  <a:srgbClr val="FF0000"/>
                </a:solidFill>
              </a:rPr>
              <a:t>Analytical Triad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F2ED8DC-77C9-653A-C7E6-A43A0BDE1F0C}"/>
              </a:ext>
            </a:extLst>
          </p:cNvPr>
          <p:cNvSpPr>
            <a:spLocks noGrp="1" noChangeArrowheads="1"/>
          </p:cNvSpPr>
          <p:nvPr>
            <p:ph type="title"/>
          </p:nvPr>
        </p:nvSpPr>
        <p:spPr/>
        <p:txBody>
          <a:bodyPr/>
          <a:lstStyle/>
          <a:p>
            <a:r>
              <a:rPr lang="en-GB" altLang="en-US"/>
              <a:t>The Research Question</a:t>
            </a:r>
          </a:p>
        </p:txBody>
      </p:sp>
      <p:sp>
        <p:nvSpPr>
          <p:cNvPr id="18435" name="Content Placeholder 2">
            <a:extLst>
              <a:ext uri="{FF2B5EF4-FFF2-40B4-BE49-F238E27FC236}">
                <a16:creationId xmlns:a16="http://schemas.microsoft.com/office/drawing/2014/main" id="{18832321-453D-B987-F3DC-790B281F5B22}"/>
              </a:ext>
            </a:extLst>
          </p:cNvPr>
          <p:cNvSpPr>
            <a:spLocks noGrp="1" noChangeArrowheads="1"/>
          </p:cNvSpPr>
          <p:nvPr>
            <p:ph idx="1"/>
          </p:nvPr>
        </p:nvSpPr>
        <p:spPr/>
        <p:txBody>
          <a:bodyPr/>
          <a:lstStyle/>
          <a:p>
            <a:r>
              <a:rPr lang="en-GB" altLang="en-US"/>
              <a:t>What is the condition of interest / concern?</a:t>
            </a:r>
          </a:p>
          <a:p>
            <a:r>
              <a:rPr lang="en-GB" altLang="en-US"/>
              <a:t>Are there categories of the condition that need to be differentiated?</a:t>
            </a:r>
          </a:p>
          <a:p>
            <a:r>
              <a:rPr lang="en-GB" altLang="en-US"/>
              <a:t>Who has the condition?</a:t>
            </a:r>
          </a:p>
          <a:p>
            <a:r>
              <a:rPr lang="en-GB" altLang="en-US"/>
              <a:t>Are their higher / lower risk categories?</a:t>
            </a:r>
          </a:p>
          <a:p>
            <a:r>
              <a:rPr lang="en-GB" altLang="en-US"/>
              <a:t>What are the risk associated conditions, behaviours, exposures etc.</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ADD5609-138C-4E30-5B46-84FD35B021CA}"/>
              </a:ext>
            </a:extLst>
          </p:cNvPr>
          <p:cNvSpPr>
            <a:spLocks noGrp="1" noChangeArrowheads="1"/>
          </p:cNvSpPr>
          <p:nvPr>
            <p:ph type="title"/>
          </p:nvPr>
        </p:nvSpPr>
        <p:spPr/>
        <p:txBody>
          <a:bodyPr/>
          <a:lstStyle/>
          <a:p>
            <a:r>
              <a:rPr lang="en-GB" altLang="en-US"/>
              <a:t>Factors influencing Obesity in Carmarthen</a:t>
            </a:r>
          </a:p>
        </p:txBody>
      </p:sp>
      <p:sp>
        <p:nvSpPr>
          <p:cNvPr id="19459" name="Content Placeholder 2">
            <a:extLst>
              <a:ext uri="{FF2B5EF4-FFF2-40B4-BE49-F238E27FC236}">
                <a16:creationId xmlns:a16="http://schemas.microsoft.com/office/drawing/2014/main" id="{727E1B3E-576A-B98B-F991-E9A7D0C3E8E7}"/>
              </a:ext>
            </a:extLst>
          </p:cNvPr>
          <p:cNvSpPr>
            <a:spLocks noGrp="1" noChangeArrowheads="1"/>
          </p:cNvSpPr>
          <p:nvPr>
            <p:ph type="body" idx="1"/>
          </p:nvPr>
        </p:nvSpPr>
        <p:spPr>
          <a:xfrm>
            <a:off x="457200" y="1535113"/>
            <a:ext cx="2674938" cy="639762"/>
          </a:xfrm>
        </p:spPr>
        <p:txBody>
          <a:bodyPr/>
          <a:lstStyle/>
          <a:p>
            <a:r>
              <a:rPr lang="en-GB" altLang="en-US">
                <a:solidFill>
                  <a:srgbClr val="00B050"/>
                </a:solidFill>
              </a:rPr>
              <a:t>Demographic Qu</a:t>
            </a:r>
          </a:p>
        </p:txBody>
      </p:sp>
      <p:sp>
        <p:nvSpPr>
          <p:cNvPr id="19460" name="Content Placeholder 4">
            <a:extLst>
              <a:ext uri="{FF2B5EF4-FFF2-40B4-BE49-F238E27FC236}">
                <a16:creationId xmlns:a16="http://schemas.microsoft.com/office/drawing/2014/main" id="{CCD5A029-B7D7-DB34-C92B-37A27C98ECB1}"/>
              </a:ext>
            </a:extLst>
          </p:cNvPr>
          <p:cNvSpPr>
            <a:spLocks noGrp="1" noChangeArrowheads="1"/>
          </p:cNvSpPr>
          <p:nvPr>
            <p:ph sz="half" idx="2"/>
          </p:nvPr>
        </p:nvSpPr>
        <p:spPr>
          <a:xfrm>
            <a:off x="457200" y="2170113"/>
            <a:ext cx="3322638" cy="3951287"/>
          </a:xfrm>
        </p:spPr>
        <p:txBody>
          <a:bodyPr/>
          <a:lstStyle/>
          <a:p>
            <a:pPr marL="0" indent="0">
              <a:buFontTx/>
              <a:buNone/>
            </a:pPr>
            <a:r>
              <a:rPr lang="en-GB" altLang="en-US"/>
              <a:t>Age</a:t>
            </a:r>
          </a:p>
          <a:p>
            <a:pPr marL="0" indent="0">
              <a:buFontTx/>
              <a:buNone/>
            </a:pPr>
            <a:r>
              <a:rPr lang="en-GB" altLang="en-US"/>
              <a:t>Gender</a:t>
            </a:r>
          </a:p>
          <a:p>
            <a:pPr marL="0" indent="0">
              <a:buFontTx/>
              <a:buNone/>
            </a:pPr>
            <a:r>
              <a:rPr lang="en-GB" altLang="en-US"/>
              <a:t>Postcode</a:t>
            </a:r>
          </a:p>
          <a:p>
            <a:pPr marL="0" indent="0">
              <a:buFontTx/>
              <a:buNone/>
            </a:pPr>
            <a:r>
              <a:rPr lang="en-GB" altLang="en-US"/>
              <a:t>Ethnicity</a:t>
            </a:r>
          </a:p>
          <a:p>
            <a:pPr marL="0" indent="0">
              <a:buFontTx/>
              <a:buNone/>
            </a:pPr>
            <a:r>
              <a:rPr lang="en-GB" altLang="en-US"/>
              <a:t>What is your weight?</a:t>
            </a:r>
          </a:p>
          <a:p>
            <a:pPr marL="0" indent="0">
              <a:buFontTx/>
              <a:buNone/>
            </a:pPr>
            <a:r>
              <a:rPr lang="en-GB" altLang="en-US"/>
              <a:t>What is your height?</a:t>
            </a:r>
          </a:p>
          <a:p>
            <a:pPr marL="0" indent="0">
              <a:buFontTx/>
              <a:buNone/>
            </a:pPr>
            <a:endParaRPr lang="en-GB" altLang="en-US" sz="2000"/>
          </a:p>
          <a:p>
            <a:pPr marL="0" indent="0">
              <a:buFontTx/>
              <a:buNone/>
            </a:pPr>
            <a:endParaRPr lang="en-GB" altLang="en-US" sz="2000"/>
          </a:p>
          <a:p>
            <a:pPr marL="0" indent="0">
              <a:buFontTx/>
              <a:buNone/>
            </a:pPr>
            <a:r>
              <a:rPr lang="en-GB" altLang="en-US"/>
              <a:t>Others</a:t>
            </a:r>
          </a:p>
        </p:txBody>
      </p:sp>
      <p:sp>
        <p:nvSpPr>
          <p:cNvPr id="19461" name="Text Placeholder 5">
            <a:extLst>
              <a:ext uri="{FF2B5EF4-FFF2-40B4-BE49-F238E27FC236}">
                <a16:creationId xmlns:a16="http://schemas.microsoft.com/office/drawing/2014/main" id="{B1B8D6A1-A9CD-2BD3-038C-538D00B7FD48}"/>
              </a:ext>
            </a:extLst>
          </p:cNvPr>
          <p:cNvSpPr>
            <a:spLocks noGrp="1" noChangeArrowheads="1"/>
          </p:cNvSpPr>
          <p:nvPr>
            <p:ph type="body" sz="quarter" idx="3"/>
          </p:nvPr>
        </p:nvSpPr>
        <p:spPr/>
        <p:txBody>
          <a:bodyPr/>
          <a:lstStyle/>
          <a:p>
            <a:r>
              <a:rPr lang="en-GB" altLang="en-US">
                <a:solidFill>
                  <a:srgbClr val="7030A0"/>
                </a:solidFill>
              </a:rPr>
              <a:t>Behaviour Questions</a:t>
            </a:r>
          </a:p>
        </p:txBody>
      </p:sp>
      <p:sp>
        <p:nvSpPr>
          <p:cNvPr id="19462" name="Content Placeholder 6">
            <a:extLst>
              <a:ext uri="{FF2B5EF4-FFF2-40B4-BE49-F238E27FC236}">
                <a16:creationId xmlns:a16="http://schemas.microsoft.com/office/drawing/2014/main" id="{7D865B4E-347F-9089-BCB4-03D2CBB233B9}"/>
              </a:ext>
            </a:extLst>
          </p:cNvPr>
          <p:cNvSpPr>
            <a:spLocks noGrp="1" noChangeArrowheads="1"/>
          </p:cNvSpPr>
          <p:nvPr>
            <p:ph sz="quarter" idx="4"/>
          </p:nvPr>
        </p:nvSpPr>
        <p:spPr>
          <a:xfrm>
            <a:off x="4186238" y="2170113"/>
            <a:ext cx="4464050" cy="3951287"/>
          </a:xfrm>
        </p:spPr>
        <p:txBody>
          <a:bodyPr/>
          <a:lstStyle/>
          <a:p>
            <a:pPr marL="0" indent="0">
              <a:buFontTx/>
              <a:buNone/>
            </a:pPr>
            <a:r>
              <a:rPr lang="en-GB" altLang="en-US"/>
              <a:t>How often do your exercise?</a:t>
            </a:r>
          </a:p>
          <a:p>
            <a:pPr marL="0" indent="0">
              <a:buFontTx/>
              <a:buNone/>
            </a:pPr>
            <a:endParaRPr lang="en-GB" altLang="en-US"/>
          </a:p>
          <a:p>
            <a:pPr marL="0" indent="0">
              <a:buFontTx/>
              <a:buNone/>
            </a:pPr>
            <a:r>
              <a:rPr lang="en-GB" altLang="en-US"/>
              <a:t>Do you achieve 5-a-day.</a:t>
            </a:r>
          </a:p>
          <a:p>
            <a:pPr marL="0" indent="0">
              <a:buFontTx/>
              <a:buNone/>
            </a:pPr>
            <a:endParaRPr lang="en-GB" altLang="en-US"/>
          </a:p>
          <a:p>
            <a:pPr marL="0" indent="0">
              <a:buFontTx/>
              <a:buNone/>
            </a:pPr>
            <a:r>
              <a:rPr lang="en-GB" altLang="en-US"/>
              <a:t>Do you smoke</a:t>
            </a:r>
          </a:p>
          <a:p>
            <a:pPr marL="0" indent="0">
              <a:buFontTx/>
              <a:buNone/>
            </a:pPr>
            <a:endParaRPr lang="en-GB" altLang="en-US"/>
          </a:p>
          <a:p>
            <a:pPr marL="0" indent="0">
              <a:buFontTx/>
              <a:buNone/>
            </a:pPr>
            <a:r>
              <a:rPr lang="en-GB" altLang="en-US"/>
              <a:t>Is your job / education active?</a:t>
            </a:r>
          </a:p>
          <a:p>
            <a:pPr marL="0" indent="0">
              <a:buFontTx/>
              <a:buNone/>
            </a:pPr>
            <a:endParaRPr lang="en-GB" altLang="en-US"/>
          </a:p>
          <a:p>
            <a:pPr marL="0" indent="0">
              <a:buFontTx/>
              <a:buNone/>
            </a:pPr>
            <a:r>
              <a:rPr lang="en-GB" altLang="en-US"/>
              <a:t>Others?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B7E94B5-3F54-4E4A-BF54-96F6AE00B436}"/>
              </a:ext>
            </a:extLst>
          </p:cNvPr>
          <p:cNvSpPr>
            <a:spLocks noGrp="1" noChangeArrowheads="1"/>
          </p:cNvSpPr>
          <p:nvPr>
            <p:ph type="title"/>
          </p:nvPr>
        </p:nvSpPr>
        <p:spPr>
          <a:xfrm>
            <a:off x="457200" y="274638"/>
            <a:ext cx="8229600" cy="633412"/>
          </a:xfrm>
        </p:spPr>
        <p:txBody>
          <a:bodyPr/>
          <a:lstStyle/>
          <a:p>
            <a:r>
              <a:rPr lang="en-GB" altLang="en-US"/>
              <a:t>Dividing the data</a:t>
            </a:r>
          </a:p>
        </p:txBody>
      </p:sp>
      <p:sp>
        <p:nvSpPr>
          <p:cNvPr id="20483" name="Content Placeholder 2">
            <a:extLst>
              <a:ext uri="{FF2B5EF4-FFF2-40B4-BE49-F238E27FC236}">
                <a16:creationId xmlns:a16="http://schemas.microsoft.com/office/drawing/2014/main" id="{84CC32CE-8793-A268-6281-F69DEEB57C33}"/>
              </a:ext>
            </a:extLst>
          </p:cNvPr>
          <p:cNvSpPr>
            <a:spLocks noGrp="1" noChangeArrowheads="1"/>
          </p:cNvSpPr>
          <p:nvPr>
            <p:ph idx="1"/>
          </p:nvPr>
        </p:nvSpPr>
        <p:spPr>
          <a:xfrm>
            <a:off x="457200" y="1196975"/>
            <a:ext cx="8229600" cy="4525963"/>
          </a:xfrm>
        </p:spPr>
        <p:txBody>
          <a:bodyPr/>
          <a:lstStyle/>
          <a:p>
            <a:pPr marL="514350" indent="-514350">
              <a:buFontTx/>
              <a:buAutoNum type="arabicPeriod"/>
            </a:pPr>
            <a:r>
              <a:rPr lang="en-GB" altLang="en-US"/>
              <a:t>BMI v age, postcode, gender</a:t>
            </a:r>
          </a:p>
          <a:p>
            <a:pPr marL="514350" indent="-514350">
              <a:buFontTx/>
              <a:buAutoNum type="arabicPeriod"/>
            </a:pPr>
            <a:r>
              <a:rPr lang="en-GB" altLang="en-US"/>
              <a:t>BMI v age plus gender</a:t>
            </a:r>
          </a:p>
          <a:p>
            <a:pPr marL="514350" indent="-514350">
              <a:buFontTx/>
              <a:buAutoNum type="arabicPeriod"/>
            </a:pPr>
            <a:r>
              <a:rPr lang="en-GB" altLang="en-US"/>
              <a:t>BMI v postcode plus gender</a:t>
            </a:r>
          </a:p>
          <a:p>
            <a:pPr marL="514350" indent="-514350">
              <a:buFontTx/>
              <a:buAutoNum type="arabicPeriod"/>
            </a:pPr>
            <a:r>
              <a:rPr lang="en-GB" altLang="en-US"/>
              <a:t>BMI v age plus gender plus postcode</a:t>
            </a:r>
          </a:p>
          <a:p>
            <a:pPr marL="514350" indent="-514350">
              <a:buFontTx/>
              <a:buAutoNum type="arabicPeriod"/>
            </a:pPr>
            <a:endParaRPr lang="en-GB" altLang="en-US"/>
          </a:p>
          <a:p>
            <a:pPr marL="514350" indent="-514350">
              <a:buFontTx/>
              <a:buAutoNum type="arabicPeriod"/>
            </a:pPr>
            <a:r>
              <a:rPr lang="en-GB" altLang="en-US"/>
              <a:t>Sport v?</a:t>
            </a:r>
          </a:p>
          <a:p>
            <a:pPr marL="514350" indent="-514350">
              <a:buFontTx/>
              <a:buAutoNum type="arabicPeriod"/>
            </a:pPr>
            <a:r>
              <a:rPr lang="en-GB" altLang="en-US"/>
              <a:t>Sport and 5-a-day v?</a:t>
            </a:r>
          </a:p>
          <a:p>
            <a:pPr marL="514350" indent="-514350">
              <a:buFontTx/>
              <a:buAutoNum type="arabicPeriod"/>
            </a:pPr>
            <a:r>
              <a:rPr lang="en-GB" altLang="en-US"/>
              <a:t>Smoking v BMI</a:t>
            </a:r>
          </a:p>
          <a:p>
            <a:pPr marL="514350" indent="-514350" algn="ctr">
              <a:buFontTx/>
              <a:buNone/>
            </a:pPr>
            <a:r>
              <a:rPr lang="en-GB" altLang="en-US">
                <a:solidFill>
                  <a:srgbClr val="FF0000"/>
                </a:solidFill>
              </a:rPr>
              <a:t>and on and on!</a:t>
            </a:r>
          </a:p>
          <a:p>
            <a:pPr marL="514350" indent="-514350">
              <a:buFontTx/>
              <a:buNone/>
            </a:pPr>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DB7C4E7-8D7D-63DE-D82A-71AE7C969414}"/>
              </a:ext>
            </a:extLst>
          </p:cNvPr>
          <p:cNvSpPr>
            <a:spLocks noGrp="1" noChangeArrowheads="1"/>
          </p:cNvSpPr>
          <p:nvPr>
            <p:ph type="title"/>
          </p:nvPr>
        </p:nvSpPr>
        <p:spPr/>
        <p:txBody>
          <a:bodyPr/>
          <a:lstStyle/>
          <a:p>
            <a:pPr eaLnBrk="1" hangingPunct="1"/>
            <a:r>
              <a:rPr lang="en-GB" altLang="en-US"/>
              <a:t>Understanding the data</a:t>
            </a:r>
          </a:p>
        </p:txBody>
      </p:sp>
      <p:sp>
        <p:nvSpPr>
          <p:cNvPr id="21507" name="Rectangle 3">
            <a:extLst>
              <a:ext uri="{FF2B5EF4-FFF2-40B4-BE49-F238E27FC236}">
                <a16:creationId xmlns:a16="http://schemas.microsoft.com/office/drawing/2014/main" id="{68CC3307-0516-500D-72CF-FA92AA291A28}"/>
              </a:ext>
            </a:extLst>
          </p:cNvPr>
          <p:cNvSpPr>
            <a:spLocks noGrp="1" noChangeArrowheads="1"/>
          </p:cNvSpPr>
          <p:nvPr>
            <p:ph type="body" idx="1"/>
          </p:nvPr>
        </p:nvSpPr>
        <p:spPr/>
        <p:txBody>
          <a:bodyPr/>
          <a:lstStyle/>
          <a:p>
            <a:pPr eaLnBrk="1" hangingPunct="1">
              <a:lnSpc>
                <a:spcPct val="80000"/>
              </a:lnSpc>
            </a:pPr>
            <a:r>
              <a:rPr lang="en-GB" altLang="en-US" sz="2800"/>
              <a:t>Normal distribution</a:t>
            </a:r>
          </a:p>
          <a:p>
            <a:pPr eaLnBrk="1" hangingPunct="1">
              <a:lnSpc>
                <a:spcPct val="80000"/>
              </a:lnSpc>
            </a:pPr>
            <a:r>
              <a:rPr lang="en-GB" altLang="en-US" sz="2800"/>
              <a:t>Mean</a:t>
            </a:r>
          </a:p>
          <a:p>
            <a:pPr eaLnBrk="1" hangingPunct="1">
              <a:lnSpc>
                <a:spcPct val="80000"/>
              </a:lnSpc>
            </a:pPr>
            <a:r>
              <a:rPr lang="en-GB" altLang="en-US" sz="2800"/>
              <a:t>Standard deviation</a:t>
            </a:r>
          </a:p>
          <a:p>
            <a:pPr eaLnBrk="1" hangingPunct="1">
              <a:lnSpc>
                <a:spcPct val="80000"/>
              </a:lnSpc>
            </a:pPr>
            <a:r>
              <a:rPr lang="en-GB" altLang="en-US" sz="2800"/>
              <a:t>Incidence</a:t>
            </a:r>
          </a:p>
          <a:p>
            <a:pPr eaLnBrk="1" hangingPunct="1">
              <a:lnSpc>
                <a:spcPct val="80000"/>
              </a:lnSpc>
            </a:pPr>
            <a:r>
              <a:rPr lang="en-GB" altLang="en-US" sz="2800"/>
              <a:t>Prevalence</a:t>
            </a:r>
          </a:p>
          <a:p>
            <a:pPr eaLnBrk="1" hangingPunct="1">
              <a:lnSpc>
                <a:spcPct val="80000"/>
              </a:lnSpc>
            </a:pPr>
            <a:r>
              <a:rPr lang="en-GB" altLang="en-US" sz="2800"/>
              <a:t>Rates</a:t>
            </a:r>
          </a:p>
          <a:p>
            <a:pPr eaLnBrk="1" hangingPunct="1">
              <a:lnSpc>
                <a:spcPct val="80000"/>
              </a:lnSpc>
            </a:pPr>
            <a:r>
              <a:rPr lang="en-GB" altLang="en-US" sz="2800"/>
              <a:t>Odds</a:t>
            </a:r>
          </a:p>
          <a:p>
            <a:pPr eaLnBrk="1" hangingPunct="1">
              <a:lnSpc>
                <a:spcPct val="80000"/>
              </a:lnSpc>
            </a:pPr>
            <a:r>
              <a:rPr lang="en-GB" altLang="en-US" sz="2800"/>
              <a:t>Risk</a:t>
            </a:r>
          </a:p>
          <a:p>
            <a:pPr eaLnBrk="1" hangingPunct="1">
              <a:lnSpc>
                <a:spcPct val="80000"/>
              </a:lnSpc>
            </a:pPr>
            <a:r>
              <a:rPr lang="en-GB" altLang="en-US" sz="2800"/>
              <a:t>Risk ratio</a:t>
            </a:r>
          </a:p>
          <a:p>
            <a:pPr eaLnBrk="1" hangingPunct="1">
              <a:lnSpc>
                <a:spcPct val="80000"/>
              </a:lnSpc>
            </a:pPr>
            <a:r>
              <a:rPr lang="en-GB" altLang="en-US" sz="2800"/>
              <a:t>Odds ratio</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F956D8B9-E157-5829-9AC8-D6C3B9C03599}"/>
              </a:ext>
            </a:extLst>
          </p:cNvPr>
          <p:cNvSpPr>
            <a:spLocks noGrp="1" noChangeArrowheads="1"/>
          </p:cNvSpPr>
          <p:nvPr>
            <p:ph type="title"/>
          </p:nvPr>
        </p:nvSpPr>
        <p:spPr/>
        <p:txBody>
          <a:bodyPr/>
          <a:lstStyle/>
          <a:p>
            <a:r>
              <a:rPr lang="en-GB" altLang="en-US"/>
              <a:t>Incidence and Prevalence</a:t>
            </a:r>
          </a:p>
        </p:txBody>
      </p:sp>
      <p:sp>
        <p:nvSpPr>
          <p:cNvPr id="22531" name="Content Placeholder 2">
            <a:extLst>
              <a:ext uri="{FF2B5EF4-FFF2-40B4-BE49-F238E27FC236}">
                <a16:creationId xmlns:a16="http://schemas.microsoft.com/office/drawing/2014/main" id="{432BD8B3-1498-8356-AD5D-E1A199D0AF4D}"/>
              </a:ext>
            </a:extLst>
          </p:cNvPr>
          <p:cNvSpPr>
            <a:spLocks noGrp="1" noChangeArrowheads="1"/>
          </p:cNvSpPr>
          <p:nvPr>
            <p:ph idx="1"/>
          </p:nvPr>
        </p:nvSpPr>
        <p:spPr/>
        <p:txBody>
          <a:bodyPr/>
          <a:lstStyle/>
          <a:p>
            <a:pPr marL="0" indent="0">
              <a:buFontTx/>
              <a:buNone/>
            </a:pPr>
            <a:r>
              <a:rPr lang="en-GB" altLang="en-US"/>
              <a:t>Incidence looks a new cases</a:t>
            </a:r>
          </a:p>
          <a:p>
            <a:pPr marL="0" indent="0">
              <a:buFontTx/>
              <a:buNone/>
            </a:pPr>
            <a:endParaRPr lang="en-GB" altLang="en-US"/>
          </a:p>
          <a:p>
            <a:pPr marL="0" indent="0" algn="ctr">
              <a:buFontTx/>
              <a:buNone/>
            </a:pPr>
            <a:r>
              <a:rPr lang="en-GB" altLang="en-US" sz="2800" i="1">
                <a:solidFill>
                  <a:srgbClr val="FF0000"/>
                </a:solidFill>
              </a:rPr>
              <a:t>14 new cases per 1000 people per year</a:t>
            </a:r>
          </a:p>
          <a:p>
            <a:pPr marL="0" indent="0">
              <a:buFontTx/>
              <a:buNone/>
            </a:pPr>
            <a:endParaRPr lang="en-GB" altLang="en-US" sz="2800"/>
          </a:p>
          <a:p>
            <a:pPr marL="0" indent="0">
              <a:buFontTx/>
              <a:buNone/>
            </a:pPr>
            <a:r>
              <a:rPr lang="en-GB" altLang="en-US"/>
              <a:t>Prevalence looks at existing cases</a:t>
            </a:r>
          </a:p>
          <a:p>
            <a:pPr marL="0" indent="0">
              <a:buFontTx/>
              <a:buNone/>
            </a:pPr>
            <a:endParaRPr lang="en-GB" altLang="en-US"/>
          </a:p>
          <a:p>
            <a:pPr marL="0" indent="0" algn="ctr">
              <a:buFontTx/>
              <a:buNone/>
            </a:pPr>
            <a:r>
              <a:rPr lang="en-GB" altLang="en-US" sz="2800">
                <a:solidFill>
                  <a:srgbClr val="FF0000"/>
                </a:solidFill>
              </a:rPr>
              <a:t>200 people in every 1000 have this condition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1C83A4F-90D1-34E3-C879-427E9A7D4EBF}"/>
              </a:ext>
            </a:extLst>
          </p:cNvPr>
          <p:cNvSpPr>
            <a:spLocks noGrp="1" noChangeArrowheads="1"/>
          </p:cNvSpPr>
          <p:nvPr>
            <p:ph type="title"/>
          </p:nvPr>
        </p:nvSpPr>
        <p:spPr/>
        <p:txBody>
          <a:bodyPr/>
          <a:lstStyle/>
          <a:p>
            <a:pPr eaLnBrk="1" hangingPunct="1"/>
            <a:r>
              <a:rPr lang="en-GB" altLang="en-US"/>
              <a:t>Incidence Rate</a:t>
            </a:r>
          </a:p>
        </p:txBody>
      </p:sp>
      <p:sp>
        <p:nvSpPr>
          <p:cNvPr id="23555" name="Rectangle 3">
            <a:extLst>
              <a:ext uri="{FF2B5EF4-FFF2-40B4-BE49-F238E27FC236}">
                <a16:creationId xmlns:a16="http://schemas.microsoft.com/office/drawing/2014/main" id="{4F122D5C-B65E-C982-F94C-F4CD12207D01}"/>
              </a:ext>
            </a:extLst>
          </p:cNvPr>
          <p:cNvSpPr>
            <a:spLocks noGrp="1" noChangeArrowheads="1"/>
          </p:cNvSpPr>
          <p:nvPr>
            <p:ph type="body" idx="1"/>
          </p:nvPr>
        </p:nvSpPr>
        <p:spPr/>
        <p:txBody>
          <a:bodyPr/>
          <a:lstStyle/>
          <a:p>
            <a:pPr algn="ctr" eaLnBrk="1" hangingPunct="1">
              <a:buFontTx/>
              <a:buNone/>
            </a:pPr>
            <a:r>
              <a:rPr lang="en-GB" altLang="en-US" sz="2400">
                <a:solidFill>
                  <a:srgbClr val="FF0000"/>
                </a:solidFill>
              </a:rPr>
              <a:t>A measure of the probability of the occurrence of a condition</a:t>
            </a:r>
          </a:p>
          <a:p>
            <a:pPr algn="ctr" eaLnBrk="1" hangingPunct="1">
              <a:buFontTx/>
              <a:buNone/>
            </a:pPr>
            <a:r>
              <a:rPr lang="en-GB" altLang="en-US" sz="2400" i="1"/>
              <a:t>Normally incidence is measured over a specific time period, most often a year.</a:t>
            </a:r>
          </a:p>
          <a:p>
            <a:pPr algn="ctr" eaLnBrk="1" hangingPunct="1">
              <a:buFontTx/>
              <a:buNone/>
            </a:pPr>
            <a:endParaRPr lang="en-GB" altLang="en-US" sz="2400"/>
          </a:p>
          <a:p>
            <a:pPr algn="ctr" eaLnBrk="1" hangingPunct="1">
              <a:buFontTx/>
              <a:buNone/>
            </a:pPr>
            <a:r>
              <a:rPr lang="en-GB" altLang="en-US" sz="2400"/>
              <a:t>Number of new case </a:t>
            </a:r>
          </a:p>
          <a:p>
            <a:pPr algn="ctr" eaLnBrk="1" hangingPunct="1">
              <a:buFontTx/>
              <a:buNone/>
            </a:pPr>
            <a:r>
              <a:rPr lang="en-GB" altLang="en-US" sz="2400"/>
              <a:t>Total number of people</a:t>
            </a:r>
          </a:p>
          <a:p>
            <a:pPr eaLnBrk="1" hangingPunct="1">
              <a:buFontTx/>
              <a:buNone/>
            </a:pPr>
            <a:r>
              <a:rPr lang="en-GB" altLang="en-US" sz="2400"/>
              <a:t>	</a:t>
            </a:r>
          </a:p>
          <a:p>
            <a:pPr eaLnBrk="1" hangingPunct="1">
              <a:buFontTx/>
              <a:buNone/>
            </a:pPr>
            <a:r>
              <a:rPr lang="en-GB" altLang="en-US" sz="2400" i="1"/>
              <a:t>	</a:t>
            </a:r>
            <a:r>
              <a:rPr lang="en-GB" altLang="en-US" sz="2000" i="1"/>
              <a:t>The larger a sample size the more confidence the accuracy of the incident rate. Therefore a sample size of 100 is less satisfactory than a sample size of 1000.</a:t>
            </a:r>
          </a:p>
          <a:p>
            <a:pPr eaLnBrk="1" hangingPunct="1">
              <a:buFontTx/>
              <a:buNone/>
            </a:pPr>
            <a:endParaRPr lang="en-GB" altLang="en-US" sz="2000" i="1"/>
          </a:p>
          <a:p>
            <a:pPr eaLnBrk="1" hangingPunct="1">
              <a:buFontTx/>
              <a:buNone/>
            </a:pPr>
            <a:r>
              <a:rPr lang="en-GB" altLang="en-US" sz="2000" i="1"/>
              <a:t>	Often converted to a percentage</a:t>
            </a:r>
          </a:p>
          <a:p>
            <a:pPr eaLnBrk="1" hangingPunct="1">
              <a:buFontTx/>
              <a:buNone/>
            </a:pPr>
            <a:endParaRPr lang="en-GB" altLang="en-US" sz="2000" i="1"/>
          </a:p>
          <a:p>
            <a:pPr eaLnBrk="1" hangingPunct="1">
              <a:buFontTx/>
              <a:buNone/>
            </a:pPr>
            <a:r>
              <a:rPr lang="en-GB" altLang="en-US" sz="2000" i="1"/>
              <a:t>	</a:t>
            </a:r>
            <a:endParaRPr lang="en-GB" altLang="en-US" sz="2000" i="1">
              <a:solidFill>
                <a:srgbClr val="FF0000"/>
              </a:solidFill>
            </a:endParaRPr>
          </a:p>
        </p:txBody>
      </p:sp>
      <p:sp>
        <p:nvSpPr>
          <p:cNvPr id="23556" name="Line 4">
            <a:extLst>
              <a:ext uri="{FF2B5EF4-FFF2-40B4-BE49-F238E27FC236}">
                <a16:creationId xmlns:a16="http://schemas.microsoft.com/office/drawing/2014/main" id="{FB266B02-5A8C-D22D-B0EE-9CD0B74E5639}"/>
              </a:ext>
            </a:extLst>
          </p:cNvPr>
          <p:cNvSpPr>
            <a:spLocks noChangeShapeType="1"/>
          </p:cNvSpPr>
          <p:nvPr/>
        </p:nvSpPr>
        <p:spPr bwMode="auto">
          <a:xfrm>
            <a:off x="2987675" y="4149725"/>
            <a:ext cx="3097213"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5C1AAF6-FF5E-32FD-1B3D-F803202C2492}"/>
              </a:ext>
            </a:extLst>
          </p:cNvPr>
          <p:cNvSpPr>
            <a:spLocks noGrp="1" noChangeArrowheads="1"/>
          </p:cNvSpPr>
          <p:nvPr>
            <p:ph type="title"/>
          </p:nvPr>
        </p:nvSpPr>
        <p:spPr/>
        <p:txBody>
          <a:bodyPr/>
          <a:lstStyle/>
          <a:p>
            <a:pPr eaLnBrk="1" hangingPunct="1"/>
            <a:r>
              <a:rPr lang="en-GB" altLang="en-US"/>
              <a:t>Prevalence</a:t>
            </a:r>
          </a:p>
        </p:txBody>
      </p:sp>
      <p:sp>
        <p:nvSpPr>
          <p:cNvPr id="24579" name="Rectangle 3">
            <a:extLst>
              <a:ext uri="{FF2B5EF4-FFF2-40B4-BE49-F238E27FC236}">
                <a16:creationId xmlns:a16="http://schemas.microsoft.com/office/drawing/2014/main" id="{7A1DFA03-B220-A716-AD14-021985B7F778}"/>
              </a:ext>
            </a:extLst>
          </p:cNvPr>
          <p:cNvSpPr>
            <a:spLocks noGrp="1" noChangeArrowheads="1"/>
          </p:cNvSpPr>
          <p:nvPr>
            <p:ph type="body" idx="1"/>
          </p:nvPr>
        </p:nvSpPr>
        <p:spPr>
          <a:xfrm>
            <a:off x="457200" y="1600200"/>
            <a:ext cx="8686800" cy="4525963"/>
          </a:xfrm>
        </p:spPr>
        <p:txBody>
          <a:bodyPr/>
          <a:lstStyle/>
          <a:p>
            <a:pPr algn="ctr" eaLnBrk="1" hangingPunct="1">
              <a:buFontTx/>
              <a:buNone/>
            </a:pPr>
            <a:r>
              <a:rPr lang="en-GB" altLang="en-US" sz="2000">
                <a:solidFill>
                  <a:srgbClr val="FF0000"/>
                </a:solidFill>
              </a:rPr>
              <a:t>The number or proportion of people who have a particular condition</a:t>
            </a:r>
            <a:r>
              <a:rPr lang="en-GB" altLang="en-US" sz="2000"/>
              <a:t>	</a:t>
            </a:r>
          </a:p>
          <a:p>
            <a:pPr eaLnBrk="1" hangingPunct="1">
              <a:buFontTx/>
              <a:buNone/>
            </a:pPr>
            <a:endParaRPr lang="en-GB" altLang="en-US" sz="2000"/>
          </a:p>
          <a:p>
            <a:pPr eaLnBrk="1" hangingPunct="1">
              <a:buFontTx/>
              <a:buNone/>
            </a:pPr>
            <a:endParaRPr lang="en-GB" altLang="en-US" sz="2000"/>
          </a:p>
          <a:p>
            <a:pPr eaLnBrk="1" hangingPunct="1">
              <a:buFontTx/>
              <a:buNone/>
            </a:pPr>
            <a:r>
              <a:rPr lang="en-GB" altLang="en-US" sz="2000"/>
              <a:t>				the number of people ill at a give time</a:t>
            </a:r>
          </a:p>
          <a:p>
            <a:pPr eaLnBrk="1" hangingPunct="1">
              <a:buFontTx/>
              <a:buNone/>
            </a:pPr>
            <a:r>
              <a:rPr lang="en-GB" altLang="en-US" sz="2000"/>
              <a:t>Point prevalence =</a:t>
            </a:r>
          </a:p>
          <a:p>
            <a:pPr eaLnBrk="1" hangingPunct="1">
              <a:buFontTx/>
              <a:buNone/>
            </a:pPr>
            <a:r>
              <a:rPr lang="en-GB" altLang="en-US" sz="2000"/>
              <a:t>				total number in the group at that time</a:t>
            </a:r>
          </a:p>
          <a:p>
            <a:pPr eaLnBrk="1" hangingPunct="1">
              <a:buFontTx/>
              <a:buNone/>
            </a:pPr>
            <a:endParaRPr lang="en-GB" altLang="en-US" sz="2000"/>
          </a:p>
          <a:p>
            <a:pPr eaLnBrk="1" hangingPunct="1">
              <a:buFontTx/>
              <a:buNone/>
            </a:pPr>
            <a:endParaRPr lang="en-GB" altLang="en-US" sz="2000"/>
          </a:p>
          <a:p>
            <a:pPr eaLnBrk="1" hangingPunct="1">
              <a:buFontTx/>
              <a:buNone/>
            </a:pPr>
            <a:r>
              <a:rPr lang="en-GB" altLang="en-US" sz="2000"/>
              <a:t>			        the total number of people ill during a time period</a:t>
            </a:r>
          </a:p>
          <a:p>
            <a:pPr eaLnBrk="1" hangingPunct="1">
              <a:buFontTx/>
              <a:buNone/>
            </a:pPr>
            <a:r>
              <a:rPr lang="en-GB" altLang="en-US" sz="2000"/>
              <a:t>Period prevalence =</a:t>
            </a:r>
          </a:p>
          <a:p>
            <a:pPr eaLnBrk="1" hangingPunct="1">
              <a:buFontTx/>
              <a:buNone/>
            </a:pPr>
            <a:r>
              <a:rPr lang="en-GB" altLang="en-US" sz="2000"/>
              <a:t>			        average size of the pop. during the time period</a:t>
            </a:r>
          </a:p>
        </p:txBody>
      </p:sp>
      <p:sp>
        <p:nvSpPr>
          <p:cNvPr id="24580" name="Line 4">
            <a:extLst>
              <a:ext uri="{FF2B5EF4-FFF2-40B4-BE49-F238E27FC236}">
                <a16:creationId xmlns:a16="http://schemas.microsoft.com/office/drawing/2014/main" id="{6EEB8800-FEC1-B9B3-2F4B-FAFAF85ED0DD}"/>
              </a:ext>
            </a:extLst>
          </p:cNvPr>
          <p:cNvSpPr>
            <a:spLocks noChangeShapeType="1"/>
          </p:cNvSpPr>
          <p:nvPr/>
        </p:nvSpPr>
        <p:spPr bwMode="auto">
          <a:xfrm>
            <a:off x="3059113" y="3213100"/>
            <a:ext cx="467995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81" name="Line 5">
            <a:extLst>
              <a:ext uri="{FF2B5EF4-FFF2-40B4-BE49-F238E27FC236}">
                <a16:creationId xmlns:a16="http://schemas.microsoft.com/office/drawing/2014/main" id="{83BEFCD8-4DD8-5EAA-DF7A-3A8FF1DCF485}"/>
              </a:ext>
            </a:extLst>
          </p:cNvPr>
          <p:cNvSpPr>
            <a:spLocks noChangeShapeType="1"/>
          </p:cNvSpPr>
          <p:nvPr/>
        </p:nvSpPr>
        <p:spPr bwMode="auto">
          <a:xfrm>
            <a:off x="2987675" y="5084763"/>
            <a:ext cx="554355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A3CB455F-66D3-EF09-2D09-F92C3C77F8D3}"/>
              </a:ext>
            </a:extLst>
          </p:cNvPr>
          <p:cNvSpPr>
            <a:spLocks noGrp="1" noChangeArrowheads="1"/>
          </p:cNvSpPr>
          <p:nvPr>
            <p:ph type="title"/>
          </p:nvPr>
        </p:nvSpPr>
        <p:spPr/>
        <p:txBody>
          <a:bodyPr/>
          <a:lstStyle/>
          <a:p>
            <a:r>
              <a:rPr lang="en-GB" altLang="en-US"/>
              <a:t>Prevalence of Physical Activity</a:t>
            </a:r>
          </a:p>
        </p:txBody>
      </p:sp>
      <p:pic>
        <p:nvPicPr>
          <p:cNvPr id="25603" name="Content Placeholder 3">
            <a:extLst>
              <a:ext uri="{FF2B5EF4-FFF2-40B4-BE49-F238E27FC236}">
                <a16:creationId xmlns:a16="http://schemas.microsoft.com/office/drawing/2014/main" id="{DE058D36-AE8F-191F-CF6A-0F5E73E6449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9388" y="1196975"/>
            <a:ext cx="8640762" cy="5789613"/>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842F669-1FB5-6F7A-931E-82C53B4BCE8C}"/>
              </a:ext>
            </a:extLst>
          </p:cNvPr>
          <p:cNvSpPr>
            <a:spLocks noGrp="1" noChangeArrowheads="1"/>
          </p:cNvSpPr>
          <p:nvPr>
            <p:ph type="title"/>
          </p:nvPr>
        </p:nvSpPr>
        <p:spPr>
          <a:xfrm>
            <a:off x="457200" y="274638"/>
            <a:ext cx="8229600" cy="633412"/>
          </a:xfrm>
        </p:spPr>
        <p:txBody>
          <a:bodyPr/>
          <a:lstStyle/>
          <a:p>
            <a:r>
              <a:rPr lang="en-GB" altLang="en-US"/>
              <a:t>Odds Ratio and Relative Risk</a:t>
            </a:r>
          </a:p>
        </p:txBody>
      </p:sp>
      <p:sp>
        <p:nvSpPr>
          <p:cNvPr id="26627" name="Content Placeholder 2">
            <a:extLst>
              <a:ext uri="{FF2B5EF4-FFF2-40B4-BE49-F238E27FC236}">
                <a16:creationId xmlns:a16="http://schemas.microsoft.com/office/drawing/2014/main" id="{80DCFB13-A410-3728-6D7D-D1B125BE3308}"/>
              </a:ext>
            </a:extLst>
          </p:cNvPr>
          <p:cNvSpPr>
            <a:spLocks noGrp="1" noChangeArrowheads="1"/>
          </p:cNvSpPr>
          <p:nvPr>
            <p:ph idx="1"/>
          </p:nvPr>
        </p:nvSpPr>
        <p:spPr>
          <a:xfrm>
            <a:off x="457200" y="1125538"/>
            <a:ext cx="8229600" cy="4525962"/>
          </a:xfrm>
        </p:spPr>
        <p:txBody>
          <a:bodyPr/>
          <a:lstStyle/>
          <a:p>
            <a:pPr marL="0" indent="0">
              <a:buFontTx/>
              <a:buNone/>
            </a:pPr>
            <a:r>
              <a:rPr lang="en-GB" altLang="en-US" sz="2400"/>
              <a:t>Both measure a binary association between cause and effect.</a:t>
            </a:r>
          </a:p>
          <a:p>
            <a:pPr marL="0" indent="0">
              <a:buFontTx/>
              <a:buNone/>
            </a:pPr>
            <a:endParaRPr lang="en-GB" altLang="en-US" sz="2400"/>
          </a:p>
          <a:p>
            <a:pPr marL="0" indent="0">
              <a:buFontTx/>
              <a:buNone/>
            </a:pPr>
            <a:r>
              <a:rPr lang="en-GB" altLang="en-US" sz="2000"/>
              <a:t>If I have this exposure does that happen </a:t>
            </a:r>
            <a:r>
              <a:rPr lang="en-GB" altLang="en-US" sz="2000">
                <a:solidFill>
                  <a:srgbClr val="FF0000"/>
                </a:solidFill>
              </a:rPr>
              <a:t>i.e. if I eat a high fat diet do I become obese?</a:t>
            </a:r>
          </a:p>
          <a:p>
            <a:pPr marL="0" indent="0">
              <a:buFontTx/>
              <a:buNone/>
            </a:pPr>
            <a:endParaRPr lang="en-GB" altLang="en-US"/>
          </a:p>
          <a:p>
            <a:pPr marL="0" indent="0">
              <a:buFontTx/>
              <a:buNone/>
            </a:pPr>
            <a:r>
              <a:rPr lang="en-GB" altLang="en-US" sz="2400"/>
              <a:t>However, the odds ratio compares data of an event occurring compared to it not occurring whereas relative risk describes the probability that an occurrence will occur.</a:t>
            </a:r>
          </a:p>
          <a:p>
            <a:pPr marL="0" indent="0">
              <a:buFontTx/>
              <a:buNone/>
            </a:pPr>
            <a:endParaRPr lang="en-GB" altLang="en-US" sz="2400"/>
          </a:p>
          <a:p>
            <a:pPr marL="0" indent="0">
              <a:buFontTx/>
              <a:buNone/>
            </a:pPr>
            <a:r>
              <a:rPr lang="en-GB" altLang="en-US" sz="2400"/>
              <a:t>i.e. if 4 people have a condition out of every 10 asked the relative risk is 40% whereas the odds of developing the condition is 4:6 or 2:3.</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475CC9A-F09B-893D-F622-00645F52541E}"/>
              </a:ext>
            </a:extLst>
          </p:cNvPr>
          <p:cNvSpPr>
            <a:spLocks noGrp="1" noChangeArrowheads="1"/>
          </p:cNvSpPr>
          <p:nvPr>
            <p:ph type="title"/>
          </p:nvPr>
        </p:nvSpPr>
        <p:spPr>
          <a:xfrm>
            <a:off x="457200" y="274638"/>
            <a:ext cx="8229600" cy="778098"/>
          </a:xfrm>
        </p:spPr>
        <p:txBody>
          <a:bodyPr/>
          <a:lstStyle/>
          <a:p>
            <a:pPr eaLnBrk="1" hangingPunct="1"/>
            <a:r>
              <a:rPr lang="en-GB" altLang="en-US" dirty="0"/>
              <a:t>Risk</a:t>
            </a:r>
          </a:p>
        </p:txBody>
      </p:sp>
      <p:sp>
        <p:nvSpPr>
          <p:cNvPr id="9219" name="Rectangle 3">
            <a:extLst>
              <a:ext uri="{FF2B5EF4-FFF2-40B4-BE49-F238E27FC236}">
                <a16:creationId xmlns:a16="http://schemas.microsoft.com/office/drawing/2014/main" id="{07966FCE-73D5-9030-8C03-D7DF5C77127D}"/>
              </a:ext>
            </a:extLst>
          </p:cNvPr>
          <p:cNvSpPr>
            <a:spLocks noGrp="1" noRot="1" noChangeAspect="1" noMove="1" noResize="1" noEditPoints="1" noAdjustHandles="1" noChangeArrowheads="1" noChangeShapeType="1" noTextEdit="1"/>
          </p:cNvSpPr>
          <p:nvPr>
            <p:ph type="body" idx="1"/>
          </p:nvPr>
        </p:nvSpPr>
        <p:spPr>
          <a:blipFill>
            <a:blip r:embed="rId2"/>
            <a:stretch>
              <a:fillRect l="-1111" t="-943"/>
            </a:stretch>
          </a:blipFill>
        </p:spPr>
        <p:txBody>
          <a:bodyPr/>
          <a:lstStyle/>
          <a:p>
            <a:pPr>
              <a:defRPr/>
            </a:pPr>
            <a:r>
              <a:rPr lang="en-GB">
                <a:noFill/>
              </a:rPr>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07A79008-8AE1-A0CA-8B64-45F16A04A119}"/>
              </a:ext>
            </a:extLst>
          </p:cNvPr>
          <p:cNvSpPr>
            <a:spLocks noGrp="1" noChangeArrowheads="1"/>
          </p:cNvSpPr>
          <p:nvPr>
            <p:ph type="title"/>
          </p:nvPr>
        </p:nvSpPr>
        <p:spPr/>
        <p:txBody>
          <a:bodyPr/>
          <a:lstStyle/>
          <a:p>
            <a:pPr eaLnBrk="1" hangingPunct="1"/>
            <a:r>
              <a:rPr lang="en-GB" altLang="en-US"/>
              <a:t>Relative Risk</a:t>
            </a:r>
          </a:p>
        </p:txBody>
      </p:sp>
      <p:sp>
        <p:nvSpPr>
          <p:cNvPr id="10243" name="Rectangle 3">
            <a:extLst>
              <a:ext uri="{FF2B5EF4-FFF2-40B4-BE49-F238E27FC236}">
                <a16:creationId xmlns:a16="http://schemas.microsoft.com/office/drawing/2014/main" id="{6B79D020-B91D-1833-5AE2-3FC770E6FC7B}"/>
              </a:ext>
            </a:extLst>
          </p:cNvPr>
          <p:cNvSpPr>
            <a:spLocks noGrp="1" noChangeArrowheads="1"/>
          </p:cNvSpPr>
          <p:nvPr>
            <p:ph type="body" idx="1"/>
          </p:nvPr>
        </p:nvSpPr>
        <p:spPr>
          <a:xfrm>
            <a:off x="395536" y="1417638"/>
            <a:ext cx="8229600" cy="4525963"/>
          </a:xfrm>
        </p:spPr>
        <p:txBody>
          <a:bodyPr/>
          <a:lstStyle/>
          <a:p>
            <a:pPr marL="0" indent="0" eaLnBrk="1" hangingPunct="1">
              <a:buFontTx/>
              <a:buNone/>
              <a:defRPr/>
            </a:pPr>
            <a:r>
              <a:rPr lang="en-GB" altLang="en-US" sz="2000" dirty="0"/>
              <a:t>Useful to determine the different risk due to different conditions, such as activity and inactivity in type II diabetes rates.</a:t>
            </a:r>
          </a:p>
          <a:p>
            <a:pPr eaLnBrk="1" hangingPunct="1">
              <a:buFontTx/>
              <a:buNone/>
              <a:defRPr/>
            </a:pPr>
            <a:endParaRPr lang="en-GB" altLang="en-US" sz="2000" dirty="0"/>
          </a:p>
          <a:p>
            <a:pPr eaLnBrk="1" hangingPunct="1">
              <a:buFontTx/>
              <a:buNone/>
              <a:defRPr/>
            </a:pPr>
            <a:r>
              <a:rPr lang="en-GB" altLang="en-US" sz="2000" dirty="0"/>
              <a:t>Here we have 4 possible options</a:t>
            </a:r>
          </a:p>
          <a:p>
            <a:pPr eaLnBrk="1" hangingPunct="1">
              <a:buFontTx/>
              <a:buNone/>
              <a:defRPr/>
            </a:pPr>
            <a:endParaRPr lang="en-GB" altLang="en-US" sz="2000" dirty="0"/>
          </a:p>
          <a:p>
            <a:pPr eaLnBrk="1" hangingPunct="1">
              <a:buFontTx/>
              <a:buNone/>
              <a:defRPr/>
            </a:pPr>
            <a:r>
              <a:rPr lang="en-GB" altLang="en-US" sz="2000" dirty="0"/>
              <a:t>1- inactive with diabetes</a:t>
            </a:r>
          </a:p>
          <a:p>
            <a:pPr eaLnBrk="1" hangingPunct="1">
              <a:buFontTx/>
              <a:buNone/>
              <a:defRPr/>
            </a:pPr>
            <a:r>
              <a:rPr lang="en-GB" altLang="en-US" sz="2000" dirty="0"/>
              <a:t>2- active with diabetes</a:t>
            </a:r>
          </a:p>
          <a:p>
            <a:pPr eaLnBrk="1" hangingPunct="1">
              <a:buFontTx/>
              <a:buNone/>
              <a:defRPr/>
            </a:pPr>
            <a:r>
              <a:rPr lang="en-GB" altLang="en-US" sz="2000" dirty="0"/>
              <a:t>3- inactive no diabetes</a:t>
            </a:r>
          </a:p>
          <a:p>
            <a:pPr eaLnBrk="1" hangingPunct="1">
              <a:buFontTx/>
              <a:buNone/>
              <a:defRPr/>
            </a:pPr>
            <a:r>
              <a:rPr lang="en-GB" altLang="en-US" sz="2000" dirty="0"/>
              <a:t>4- active with diabetes</a:t>
            </a:r>
          </a:p>
          <a:p>
            <a:pPr eaLnBrk="1" hangingPunct="1">
              <a:buFontTx/>
              <a:buNone/>
              <a:defRPr/>
            </a:pPr>
            <a:endParaRPr lang="en-GB" altLang="en-US" sz="2000" dirty="0"/>
          </a:p>
          <a:p>
            <a:pPr eaLnBrk="1" hangingPunct="1">
              <a:buFontTx/>
              <a:buNone/>
              <a:defRPr/>
            </a:pPr>
            <a:r>
              <a:rPr lang="en-GB" altLang="en-US" sz="2000" dirty="0"/>
              <a:t>	What we want to determine is the impact of activity on the risk of developing type 2 diabetes.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5D7AB5E-A717-FBA9-0CE2-F0829B9006D3}"/>
              </a:ext>
            </a:extLst>
          </p:cNvPr>
          <p:cNvSpPr>
            <a:spLocks noGrp="1" noChangeArrowheads="1"/>
          </p:cNvSpPr>
          <p:nvPr>
            <p:ph type="title"/>
          </p:nvPr>
        </p:nvSpPr>
        <p:spPr>
          <a:xfrm>
            <a:off x="457200" y="274638"/>
            <a:ext cx="8229600" cy="633412"/>
          </a:xfrm>
        </p:spPr>
        <p:txBody>
          <a:bodyPr/>
          <a:lstStyle/>
          <a:p>
            <a:pPr eaLnBrk="1" hangingPunct="1"/>
            <a:r>
              <a:rPr lang="en-GB" altLang="en-US" sz="4000"/>
              <a:t>Relative Risk </a:t>
            </a:r>
          </a:p>
        </p:txBody>
      </p:sp>
      <p:sp>
        <p:nvSpPr>
          <p:cNvPr id="29699" name="Rectangle 3">
            <a:extLst>
              <a:ext uri="{FF2B5EF4-FFF2-40B4-BE49-F238E27FC236}">
                <a16:creationId xmlns:a16="http://schemas.microsoft.com/office/drawing/2014/main" id="{53920F81-E5EB-B012-D585-24EB421ACD0B}"/>
              </a:ext>
            </a:extLst>
          </p:cNvPr>
          <p:cNvSpPr>
            <a:spLocks noGrp="1" noChangeArrowheads="1"/>
          </p:cNvSpPr>
          <p:nvPr>
            <p:ph type="body" idx="1"/>
          </p:nvPr>
        </p:nvSpPr>
        <p:spPr>
          <a:xfrm>
            <a:off x="457200" y="1052513"/>
            <a:ext cx="8229600" cy="5472112"/>
          </a:xfrm>
        </p:spPr>
        <p:txBody>
          <a:bodyPr/>
          <a:lstStyle/>
          <a:p>
            <a:pPr algn="ctr" eaLnBrk="1" hangingPunct="1">
              <a:lnSpc>
                <a:spcPct val="90000"/>
              </a:lnSpc>
              <a:buFontTx/>
              <a:buNone/>
            </a:pPr>
            <a:r>
              <a:rPr lang="en-GB" altLang="en-US" sz="2000"/>
              <a:t>Consider the impact of regular exercise on type II diabetes rates?</a:t>
            </a:r>
            <a:endParaRPr lang="en-GB" altLang="en-US"/>
          </a:p>
          <a:p>
            <a:pPr eaLnBrk="1" hangingPunct="1">
              <a:lnSpc>
                <a:spcPct val="90000"/>
              </a:lnSpc>
              <a:buFontTx/>
              <a:buNone/>
            </a:pPr>
            <a:endParaRPr lang="en-GB" altLang="en-US" sz="2400"/>
          </a:p>
          <a:p>
            <a:pPr eaLnBrk="1" hangingPunct="1">
              <a:lnSpc>
                <a:spcPct val="90000"/>
              </a:lnSpc>
              <a:buFontTx/>
              <a:buNone/>
            </a:pPr>
            <a:r>
              <a:rPr lang="en-GB" altLang="en-US" sz="2400"/>
              <a:t>Do you normally achieve 150 moderate exercise per week?</a:t>
            </a:r>
          </a:p>
          <a:p>
            <a:pPr eaLnBrk="1" hangingPunct="1">
              <a:lnSpc>
                <a:spcPct val="90000"/>
              </a:lnSpc>
              <a:buFontTx/>
              <a:buNone/>
            </a:pPr>
            <a:r>
              <a:rPr lang="en-GB" altLang="en-US" sz="2400"/>
              <a:t>Do you have type II diabetes?</a:t>
            </a:r>
          </a:p>
          <a:p>
            <a:pPr lvl="2" eaLnBrk="1" hangingPunct="1">
              <a:lnSpc>
                <a:spcPct val="90000"/>
              </a:lnSpc>
              <a:buFontTx/>
              <a:buNone/>
            </a:pPr>
            <a:endParaRPr lang="en-GB" altLang="en-US"/>
          </a:p>
          <a:p>
            <a:pPr lvl="2" eaLnBrk="1" hangingPunct="1">
              <a:lnSpc>
                <a:spcPct val="90000"/>
              </a:lnSpc>
              <a:buFontTx/>
              <a:buNone/>
            </a:pPr>
            <a:r>
              <a:rPr lang="en-GB" altLang="en-US"/>
              <a:t>		</a:t>
            </a:r>
            <a:r>
              <a:rPr lang="en-GB" altLang="en-US">
                <a:solidFill>
                  <a:srgbClr val="FF0000"/>
                </a:solidFill>
              </a:rPr>
              <a:t>	</a:t>
            </a:r>
            <a:endParaRPr lang="en-GB" altLang="en-US">
              <a:solidFill>
                <a:srgbClr val="7030A0"/>
              </a:solidFill>
            </a:endParaRPr>
          </a:p>
          <a:p>
            <a:pPr lvl="1" eaLnBrk="1" hangingPunct="1">
              <a:lnSpc>
                <a:spcPct val="90000"/>
              </a:lnSpc>
              <a:buFontTx/>
              <a:buNone/>
            </a:pPr>
            <a:endParaRPr lang="en-GB" altLang="en-US" sz="2400"/>
          </a:p>
          <a:p>
            <a:pPr lvl="1" eaLnBrk="1" hangingPunct="1">
              <a:lnSpc>
                <a:spcPct val="90000"/>
              </a:lnSpc>
              <a:buFontTx/>
              <a:buNone/>
            </a:pPr>
            <a:endParaRPr lang="en-GB" altLang="en-US" sz="2400"/>
          </a:p>
          <a:p>
            <a:pPr lvl="1" eaLnBrk="1" hangingPunct="1">
              <a:lnSpc>
                <a:spcPct val="90000"/>
              </a:lnSpc>
              <a:buFontTx/>
              <a:buNone/>
            </a:pPr>
            <a:endParaRPr lang="en-GB" altLang="en-US" sz="2400"/>
          </a:p>
          <a:p>
            <a:pPr lvl="1" eaLnBrk="1" hangingPunct="1">
              <a:lnSpc>
                <a:spcPct val="90000"/>
              </a:lnSpc>
              <a:buFontTx/>
              <a:buNone/>
            </a:pPr>
            <a:endParaRPr lang="en-GB" altLang="en-US" sz="2400"/>
          </a:p>
          <a:p>
            <a:pPr lvl="1" eaLnBrk="1" hangingPunct="1">
              <a:lnSpc>
                <a:spcPct val="90000"/>
              </a:lnSpc>
              <a:buFontTx/>
              <a:buNone/>
            </a:pPr>
            <a:r>
              <a:rPr lang="en-GB" altLang="en-US" sz="2400"/>
              <a:t>An issue here is that there are different numbers in</a:t>
            </a:r>
          </a:p>
          <a:p>
            <a:pPr lvl="1" eaLnBrk="1" hangingPunct="1">
              <a:lnSpc>
                <a:spcPct val="90000"/>
              </a:lnSpc>
              <a:buFontTx/>
              <a:buNone/>
            </a:pPr>
            <a:r>
              <a:rPr lang="en-GB" altLang="en-US" sz="2400"/>
              <a:t>each group so direct comparison is problematic.</a:t>
            </a:r>
          </a:p>
          <a:p>
            <a:pPr lvl="1" eaLnBrk="1" hangingPunct="1">
              <a:lnSpc>
                <a:spcPct val="90000"/>
              </a:lnSpc>
              <a:buFontTx/>
              <a:buNone/>
            </a:pPr>
            <a:endParaRPr lang="en-GB" altLang="en-US" sz="2400"/>
          </a:p>
        </p:txBody>
      </p:sp>
      <p:graphicFrame>
        <p:nvGraphicFramePr>
          <p:cNvPr id="2" name="Table 1">
            <a:extLst>
              <a:ext uri="{FF2B5EF4-FFF2-40B4-BE49-F238E27FC236}">
                <a16:creationId xmlns:a16="http://schemas.microsoft.com/office/drawing/2014/main" id="{5B622A9A-70C7-3806-19EF-8A0B9FE0D2C0}"/>
              </a:ext>
            </a:extLst>
          </p:cNvPr>
          <p:cNvGraphicFramePr>
            <a:graphicFrameLocks noGrp="1"/>
          </p:cNvGraphicFramePr>
          <p:nvPr/>
        </p:nvGraphicFramePr>
        <p:xfrm>
          <a:off x="1331913" y="2852738"/>
          <a:ext cx="5832476" cy="1957388"/>
        </p:xfrm>
        <a:graphic>
          <a:graphicData uri="http://schemas.openxmlformats.org/drawingml/2006/table">
            <a:tbl>
              <a:tblPr firstRow="1" firstCol="1" bandRow="1">
                <a:tableStyleId>{5C22544A-7EE6-4342-B048-85BDC9FD1C3A}</a:tableStyleId>
              </a:tblPr>
              <a:tblGrid>
                <a:gridCol w="1458119">
                  <a:extLst>
                    <a:ext uri="{9D8B030D-6E8A-4147-A177-3AD203B41FA5}">
                      <a16:colId xmlns:a16="http://schemas.microsoft.com/office/drawing/2014/main" val="20000"/>
                    </a:ext>
                  </a:extLst>
                </a:gridCol>
                <a:gridCol w="1458119">
                  <a:extLst>
                    <a:ext uri="{9D8B030D-6E8A-4147-A177-3AD203B41FA5}">
                      <a16:colId xmlns:a16="http://schemas.microsoft.com/office/drawing/2014/main" val="20001"/>
                    </a:ext>
                  </a:extLst>
                </a:gridCol>
                <a:gridCol w="1458119">
                  <a:extLst>
                    <a:ext uri="{9D8B030D-6E8A-4147-A177-3AD203B41FA5}">
                      <a16:colId xmlns:a16="http://schemas.microsoft.com/office/drawing/2014/main" val="20002"/>
                    </a:ext>
                  </a:extLst>
                </a:gridCol>
                <a:gridCol w="1458119">
                  <a:extLst>
                    <a:ext uri="{9D8B030D-6E8A-4147-A177-3AD203B41FA5}">
                      <a16:colId xmlns:a16="http://schemas.microsoft.com/office/drawing/2014/main" val="20003"/>
                    </a:ext>
                  </a:extLst>
                </a:gridCol>
              </a:tblGrid>
              <a:tr h="782954">
                <a:tc>
                  <a:txBody>
                    <a:bodyPr/>
                    <a:lstStyle/>
                    <a:p>
                      <a:pPr>
                        <a:lnSpc>
                          <a:spcPct val="107000"/>
                        </a:lnSpc>
                        <a:spcAft>
                          <a:spcPts val="0"/>
                        </a:spcAft>
                      </a:pPr>
                      <a:r>
                        <a:rPr lang="en-GB" sz="2400" b="0" dirty="0">
                          <a:solidFill>
                            <a:schemeClr val="tx1"/>
                          </a:solidFill>
                          <a:effectLst/>
                        </a:rPr>
                        <a:t> </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a:txBody>
                    <a:bodyPr/>
                    <a:lstStyle/>
                    <a:p>
                      <a:pPr>
                        <a:lnSpc>
                          <a:spcPct val="107000"/>
                        </a:lnSpc>
                        <a:spcAft>
                          <a:spcPts val="0"/>
                        </a:spcAft>
                      </a:pPr>
                      <a:r>
                        <a:rPr lang="en-GB" sz="2400" b="0" dirty="0">
                          <a:solidFill>
                            <a:schemeClr val="tx1"/>
                          </a:solidFill>
                          <a:effectLst/>
                        </a:rPr>
                        <a:t> </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gridSpan="2">
                  <a:txBody>
                    <a:bodyPr/>
                    <a:lstStyle/>
                    <a:p>
                      <a:pPr algn="ctr">
                        <a:lnSpc>
                          <a:spcPct val="107000"/>
                        </a:lnSpc>
                        <a:spcAft>
                          <a:spcPts val="0"/>
                        </a:spcAft>
                      </a:pPr>
                      <a:r>
                        <a:rPr lang="en-GB" sz="2400" b="0" dirty="0">
                          <a:solidFill>
                            <a:schemeClr val="tx1"/>
                          </a:solidFill>
                          <a:effectLst/>
                        </a:rPr>
                        <a:t>150 Minutes per week</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hMerge="1">
                  <a:txBody>
                    <a:bodyPr/>
                    <a:lstStyle/>
                    <a:p>
                      <a:endParaRPr lang="en-GB"/>
                    </a:p>
                  </a:txBody>
                  <a:tcPr/>
                </a:tc>
                <a:extLst>
                  <a:ext uri="{0D108BD9-81ED-4DB2-BD59-A6C34878D82A}">
                    <a16:rowId xmlns:a16="http://schemas.microsoft.com/office/drawing/2014/main" val="10000"/>
                  </a:ext>
                </a:extLst>
              </a:tr>
              <a:tr h="391478">
                <a:tc>
                  <a:txBody>
                    <a:bodyPr/>
                    <a:lstStyle/>
                    <a:p>
                      <a:pPr>
                        <a:lnSpc>
                          <a:spcPct val="107000"/>
                        </a:lnSpc>
                        <a:spcAft>
                          <a:spcPts val="0"/>
                        </a:spcAft>
                      </a:pPr>
                      <a:r>
                        <a:rPr lang="en-GB" sz="2400" b="0" dirty="0">
                          <a:solidFill>
                            <a:schemeClr val="tx1"/>
                          </a:solidFill>
                          <a:effectLst/>
                        </a:rPr>
                        <a:t> </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a:txBody>
                    <a:bodyPr/>
                    <a:lstStyle/>
                    <a:p>
                      <a:pPr algn="ctr">
                        <a:lnSpc>
                          <a:spcPct val="107000"/>
                        </a:lnSpc>
                        <a:spcAft>
                          <a:spcPts val="0"/>
                        </a:spcAft>
                      </a:pPr>
                      <a:r>
                        <a:rPr lang="en-GB" sz="2400" b="0" dirty="0">
                          <a:solidFill>
                            <a:schemeClr val="tx1"/>
                          </a:solidFill>
                          <a:effectLst/>
                        </a:rPr>
                        <a:t> </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a:txBody>
                    <a:bodyPr/>
                    <a:lstStyle/>
                    <a:p>
                      <a:pPr algn="ctr">
                        <a:lnSpc>
                          <a:spcPct val="107000"/>
                        </a:lnSpc>
                        <a:spcAft>
                          <a:spcPts val="0"/>
                        </a:spcAft>
                      </a:pPr>
                      <a:r>
                        <a:rPr lang="en-GB" sz="2400" b="0" dirty="0">
                          <a:solidFill>
                            <a:schemeClr val="tx1"/>
                          </a:solidFill>
                          <a:effectLst/>
                        </a:rPr>
                        <a:t>Yes</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a:txBody>
                    <a:bodyPr/>
                    <a:lstStyle/>
                    <a:p>
                      <a:pPr algn="ctr">
                        <a:lnSpc>
                          <a:spcPct val="107000"/>
                        </a:lnSpc>
                        <a:spcAft>
                          <a:spcPts val="0"/>
                        </a:spcAft>
                      </a:pPr>
                      <a:r>
                        <a:rPr lang="en-GB" sz="2400" b="0" dirty="0">
                          <a:solidFill>
                            <a:schemeClr val="tx1"/>
                          </a:solidFill>
                          <a:effectLst/>
                        </a:rPr>
                        <a:t>No</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extLst>
                  <a:ext uri="{0D108BD9-81ED-4DB2-BD59-A6C34878D82A}">
                    <a16:rowId xmlns:a16="http://schemas.microsoft.com/office/drawing/2014/main" val="10001"/>
                  </a:ext>
                </a:extLst>
              </a:tr>
              <a:tr h="391478">
                <a:tc rowSpan="2">
                  <a:txBody>
                    <a:bodyPr/>
                    <a:lstStyle/>
                    <a:p>
                      <a:pPr>
                        <a:lnSpc>
                          <a:spcPct val="107000"/>
                        </a:lnSpc>
                        <a:spcAft>
                          <a:spcPts val="0"/>
                        </a:spcAft>
                      </a:pPr>
                      <a:r>
                        <a:rPr lang="en-GB" sz="2400" b="0" dirty="0">
                          <a:solidFill>
                            <a:schemeClr val="tx1"/>
                          </a:solidFill>
                          <a:effectLst/>
                        </a:rPr>
                        <a:t>Diabetes</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a:txBody>
                    <a:bodyPr/>
                    <a:lstStyle/>
                    <a:p>
                      <a:pPr algn="ctr">
                        <a:lnSpc>
                          <a:spcPct val="107000"/>
                        </a:lnSpc>
                        <a:spcAft>
                          <a:spcPts val="0"/>
                        </a:spcAft>
                      </a:pPr>
                      <a:r>
                        <a:rPr lang="en-GB" sz="2400" b="0" dirty="0">
                          <a:solidFill>
                            <a:schemeClr val="tx1"/>
                          </a:solidFill>
                          <a:effectLst/>
                        </a:rPr>
                        <a:t>Yes</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a:txBody>
                    <a:bodyPr/>
                    <a:lstStyle/>
                    <a:p>
                      <a:pPr algn="ctr">
                        <a:lnSpc>
                          <a:spcPct val="107000"/>
                        </a:lnSpc>
                        <a:spcAft>
                          <a:spcPts val="0"/>
                        </a:spcAft>
                      </a:pPr>
                      <a:r>
                        <a:rPr lang="en-GB" sz="2400" b="0" dirty="0">
                          <a:solidFill>
                            <a:schemeClr val="tx1"/>
                          </a:solidFill>
                          <a:effectLst/>
                        </a:rPr>
                        <a:t>82(a)</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a:txBody>
                    <a:bodyPr/>
                    <a:lstStyle/>
                    <a:p>
                      <a:pPr algn="ctr">
                        <a:lnSpc>
                          <a:spcPct val="107000"/>
                        </a:lnSpc>
                        <a:spcAft>
                          <a:spcPts val="0"/>
                        </a:spcAft>
                      </a:pPr>
                      <a:r>
                        <a:rPr lang="en-GB" sz="2400" b="0" dirty="0">
                          <a:solidFill>
                            <a:schemeClr val="tx1"/>
                          </a:solidFill>
                          <a:effectLst/>
                        </a:rPr>
                        <a:t>91(b)</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extLst>
                  <a:ext uri="{0D108BD9-81ED-4DB2-BD59-A6C34878D82A}">
                    <a16:rowId xmlns:a16="http://schemas.microsoft.com/office/drawing/2014/main" val="10002"/>
                  </a:ext>
                </a:extLst>
              </a:tr>
              <a:tr h="391478">
                <a:tc vMerge="1">
                  <a:txBody>
                    <a:bodyPr/>
                    <a:lstStyle/>
                    <a:p>
                      <a:endParaRPr lang="en-GB"/>
                    </a:p>
                  </a:txBody>
                  <a:tcPr/>
                </a:tc>
                <a:tc>
                  <a:txBody>
                    <a:bodyPr/>
                    <a:lstStyle/>
                    <a:p>
                      <a:pPr algn="ctr">
                        <a:lnSpc>
                          <a:spcPct val="107000"/>
                        </a:lnSpc>
                        <a:spcAft>
                          <a:spcPts val="0"/>
                        </a:spcAft>
                      </a:pPr>
                      <a:r>
                        <a:rPr lang="en-GB" sz="2400" b="0">
                          <a:solidFill>
                            <a:schemeClr val="tx1"/>
                          </a:solidFill>
                          <a:effectLst/>
                        </a:rPr>
                        <a:t>No</a:t>
                      </a:r>
                      <a:endParaRPr lang="en-GB" sz="2400" b="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a:txBody>
                    <a:bodyPr/>
                    <a:lstStyle/>
                    <a:p>
                      <a:pPr algn="ctr">
                        <a:lnSpc>
                          <a:spcPct val="107000"/>
                        </a:lnSpc>
                        <a:spcAft>
                          <a:spcPts val="0"/>
                        </a:spcAft>
                      </a:pPr>
                      <a:r>
                        <a:rPr lang="en-GB" sz="2400" b="0" dirty="0">
                          <a:solidFill>
                            <a:schemeClr val="tx1"/>
                          </a:solidFill>
                          <a:effectLst/>
                        </a:rPr>
                        <a:t>321(c)</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tc>
                  <a:txBody>
                    <a:bodyPr/>
                    <a:lstStyle/>
                    <a:p>
                      <a:pPr algn="ctr">
                        <a:lnSpc>
                          <a:spcPct val="107000"/>
                        </a:lnSpc>
                        <a:spcAft>
                          <a:spcPts val="0"/>
                        </a:spcAft>
                      </a:pPr>
                      <a:r>
                        <a:rPr lang="en-GB" sz="2400" b="0" dirty="0">
                          <a:solidFill>
                            <a:schemeClr val="tx1"/>
                          </a:solidFill>
                          <a:effectLst/>
                        </a:rPr>
                        <a:t>721(d)</a:t>
                      </a:r>
                      <a:endParaRPr lang="en-GB" sz="24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78" marR="68578"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248B9FFE-D74B-C081-1809-C07A10F6CF55}"/>
              </a:ext>
            </a:extLst>
          </p:cNvPr>
          <p:cNvSpPr>
            <a:spLocks noGrp="1" noChangeArrowheads="1"/>
          </p:cNvSpPr>
          <p:nvPr>
            <p:ph type="title"/>
          </p:nvPr>
        </p:nvSpPr>
        <p:spPr>
          <a:xfrm>
            <a:off x="457200" y="274638"/>
            <a:ext cx="8229600" cy="706437"/>
          </a:xfrm>
        </p:spPr>
        <p:txBody>
          <a:bodyPr/>
          <a:lstStyle/>
          <a:p>
            <a:pPr eaLnBrk="1" hangingPunct="1"/>
            <a:r>
              <a:rPr lang="en-GB" altLang="en-US"/>
              <a:t>Calculating the Risk Ratio</a:t>
            </a:r>
          </a:p>
        </p:txBody>
      </p:sp>
      <p:sp>
        <p:nvSpPr>
          <p:cNvPr id="12291" name="Rectangle 3">
            <a:extLst>
              <a:ext uri="{FF2B5EF4-FFF2-40B4-BE49-F238E27FC236}">
                <a16:creationId xmlns:a16="http://schemas.microsoft.com/office/drawing/2014/main" id="{C83F063F-78EA-C416-7001-27EC67BF3E76}"/>
              </a:ext>
            </a:extLst>
          </p:cNvPr>
          <p:cNvSpPr>
            <a:spLocks noGrp="1" noRot="1" noChangeAspect="1" noMove="1" noResize="1" noEditPoints="1" noAdjustHandles="1" noChangeArrowheads="1" noChangeShapeType="1" noTextEdit="1"/>
          </p:cNvSpPr>
          <p:nvPr>
            <p:ph type="body" idx="1"/>
          </p:nvPr>
        </p:nvSpPr>
        <p:spPr>
          <a:xfrm>
            <a:off x="457200" y="1268760"/>
            <a:ext cx="8507288" cy="5589240"/>
          </a:xfrm>
          <a:blipFill>
            <a:blip r:embed="rId2"/>
            <a:stretch>
              <a:fillRect l="-1074" t="-654" r="-1862"/>
            </a:stretch>
          </a:blipFill>
        </p:spPr>
        <p:txBody>
          <a:bodyPr/>
          <a:lstStyle/>
          <a:p>
            <a:pPr>
              <a:defRPr/>
            </a:pPr>
            <a:r>
              <a:rPr lang="en-GB">
                <a:noFill/>
              </a:rPr>
              <a:t> </a:t>
            </a:r>
          </a:p>
        </p:txBody>
      </p:sp>
      <p:graphicFrame>
        <p:nvGraphicFramePr>
          <p:cNvPr id="2" name="Table 1">
            <a:extLst>
              <a:ext uri="{FF2B5EF4-FFF2-40B4-BE49-F238E27FC236}">
                <a16:creationId xmlns:a16="http://schemas.microsoft.com/office/drawing/2014/main" id="{29AE08DF-ED4B-643C-1CE9-BE65E7A84403}"/>
              </a:ext>
            </a:extLst>
          </p:cNvPr>
          <p:cNvGraphicFramePr>
            <a:graphicFrameLocks noGrp="1"/>
          </p:cNvGraphicFramePr>
          <p:nvPr/>
        </p:nvGraphicFramePr>
        <p:xfrm>
          <a:off x="2555875" y="5157788"/>
          <a:ext cx="4122740" cy="912812"/>
        </p:xfrm>
        <a:graphic>
          <a:graphicData uri="http://schemas.openxmlformats.org/drawingml/2006/table">
            <a:tbl>
              <a:tblPr firstRow="1" firstCol="1" bandRow="1">
                <a:tableStyleId>{5C22544A-7EE6-4342-B048-85BDC9FD1C3A}</a:tableStyleId>
              </a:tblPr>
              <a:tblGrid>
                <a:gridCol w="1030685">
                  <a:extLst>
                    <a:ext uri="{9D8B030D-6E8A-4147-A177-3AD203B41FA5}">
                      <a16:colId xmlns:a16="http://schemas.microsoft.com/office/drawing/2014/main" val="20000"/>
                    </a:ext>
                  </a:extLst>
                </a:gridCol>
                <a:gridCol w="1030685">
                  <a:extLst>
                    <a:ext uri="{9D8B030D-6E8A-4147-A177-3AD203B41FA5}">
                      <a16:colId xmlns:a16="http://schemas.microsoft.com/office/drawing/2014/main" val="20001"/>
                    </a:ext>
                  </a:extLst>
                </a:gridCol>
                <a:gridCol w="1030685">
                  <a:extLst>
                    <a:ext uri="{9D8B030D-6E8A-4147-A177-3AD203B41FA5}">
                      <a16:colId xmlns:a16="http://schemas.microsoft.com/office/drawing/2014/main" val="20002"/>
                    </a:ext>
                  </a:extLst>
                </a:gridCol>
                <a:gridCol w="1030685">
                  <a:extLst>
                    <a:ext uri="{9D8B030D-6E8A-4147-A177-3AD203B41FA5}">
                      <a16:colId xmlns:a16="http://schemas.microsoft.com/office/drawing/2014/main" val="20003"/>
                    </a:ext>
                  </a:extLst>
                </a:gridCol>
              </a:tblGrid>
              <a:tr h="228203">
                <a:tc>
                  <a:txBody>
                    <a:bodyPr/>
                    <a:lstStyle/>
                    <a:p>
                      <a:pPr algn="ctr">
                        <a:lnSpc>
                          <a:spcPct val="107000"/>
                        </a:lnSpc>
                        <a:spcAft>
                          <a:spcPts val="0"/>
                        </a:spcAft>
                      </a:pPr>
                      <a:r>
                        <a:rPr lang="en-GB" sz="1400" dirty="0">
                          <a:solidFill>
                            <a:schemeClr val="tx1"/>
                          </a:solidFill>
                          <a:effectLst/>
                        </a:rPr>
                        <a:t>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a:txBody>
                    <a:bodyPr/>
                    <a:lstStyle/>
                    <a:p>
                      <a:pPr algn="ctr">
                        <a:lnSpc>
                          <a:spcPct val="107000"/>
                        </a:lnSpc>
                        <a:spcAft>
                          <a:spcPts val="0"/>
                        </a:spcAft>
                      </a:pPr>
                      <a:r>
                        <a:rPr lang="en-GB" sz="1400">
                          <a:solidFill>
                            <a:schemeClr val="tx1"/>
                          </a:solidFill>
                          <a:effectLst/>
                        </a:rPr>
                        <a:t> </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gridSpan="2">
                  <a:txBody>
                    <a:bodyPr/>
                    <a:lstStyle/>
                    <a:p>
                      <a:pPr algn="ctr">
                        <a:lnSpc>
                          <a:spcPct val="107000"/>
                        </a:lnSpc>
                        <a:spcAft>
                          <a:spcPts val="0"/>
                        </a:spcAft>
                      </a:pPr>
                      <a:r>
                        <a:rPr lang="en-GB" sz="1400">
                          <a:solidFill>
                            <a:schemeClr val="tx1"/>
                          </a:solidFill>
                          <a:effectLst/>
                        </a:rPr>
                        <a:t>150 Minutes per week</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hMerge="1">
                  <a:txBody>
                    <a:bodyPr/>
                    <a:lstStyle/>
                    <a:p>
                      <a:endParaRPr lang="en-GB"/>
                    </a:p>
                  </a:txBody>
                  <a:tcPr/>
                </a:tc>
                <a:extLst>
                  <a:ext uri="{0D108BD9-81ED-4DB2-BD59-A6C34878D82A}">
                    <a16:rowId xmlns:a16="http://schemas.microsoft.com/office/drawing/2014/main" val="10000"/>
                  </a:ext>
                </a:extLst>
              </a:tr>
              <a:tr h="228203">
                <a:tc>
                  <a:txBody>
                    <a:bodyPr/>
                    <a:lstStyle/>
                    <a:p>
                      <a:pPr algn="ctr">
                        <a:lnSpc>
                          <a:spcPct val="107000"/>
                        </a:lnSpc>
                        <a:spcAft>
                          <a:spcPts val="0"/>
                        </a:spcAft>
                      </a:pPr>
                      <a:r>
                        <a:rPr lang="en-GB" sz="1400">
                          <a:solidFill>
                            <a:schemeClr val="tx1"/>
                          </a:solidFill>
                          <a:effectLst/>
                        </a:rPr>
                        <a:t> </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a:txBody>
                    <a:bodyPr/>
                    <a:lstStyle/>
                    <a:p>
                      <a:pPr algn="ctr">
                        <a:lnSpc>
                          <a:spcPct val="107000"/>
                        </a:lnSpc>
                        <a:spcAft>
                          <a:spcPts val="0"/>
                        </a:spcAft>
                      </a:pPr>
                      <a:r>
                        <a:rPr lang="en-GB" sz="1400" dirty="0">
                          <a:solidFill>
                            <a:schemeClr val="tx1"/>
                          </a:solidFill>
                          <a:effectLst/>
                        </a:rPr>
                        <a:t>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a:txBody>
                    <a:bodyPr/>
                    <a:lstStyle/>
                    <a:p>
                      <a:pPr algn="ctr">
                        <a:lnSpc>
                          <a:spcPct val="107000"/>
                        </a:lnSpc>
                        <a:spcAft>
                          <a:spcPts val="0"/>
                        </a:spcAft>
                      </a:pPr>
                      <a:r>
                        <a:rPr lang="en-GB" sz="1400" dirty="0">
                          <a:solidFill>
                            <a:schemeClr val="tx1"/>
                          </a:solidFill>
                          <a:effectLst/>
                        </a:rPr>
                        <a:t>Yes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a:txBody>
                    <a:bodyPr/>
                    <a:lstStyle/>
                    <a:p>
                      <a:pPr algn="ctr">
                        <a:lnSpc>
                          <a:spcPct val="107000"/>
                        </a:lnSpc>
                        <a:spcAft>
                          <a:spcPts val="0"/>
                        </a:spcAft>
                      </a:pPr>
                      <a:r>
                        <a:rPr lang="en-GB" sz="1400">
                          <a:solidFill>
                            <a:schemeClr val="tx1"/>
                          </a:solidFill>
                          <a:effectLst/>
                        </a:rPr>
                        <a:t>No</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extLst>
                  <a:ext uri="{0D108BD9-81ED-4DB2-BD59-A6C34878D82A}">
                    <a16:rowId xmlns:a16="http://schemas.microsoft.com/office/drawing/2014/main" val="10001"/>
                  </a:ext>
                </a:extLst>
              </a:tr>
              <a:tr h="228203">
                <a:tc rowSpan="2">
                  <a:txBody>
                    <a:bodyPr/>
                    <a:lstStyle/>
                    <a:p>
                      <a:pPr algn="ctr">
                        <a:lnSpc>
                          <a:spcPct val="107000"/>
                        </a:lnSpc>
                        <a:spcAft>
                          <a:spcPts val="0"/>
                        </a:spcAft>
                      </a:pPr>
                      <a:r>
                        <a:rPr lang="en-GB" sz="1400">
                          <a:solidFill>
                            <a:schemeClr val="tx1"/>
                          </a:solidFill>
                          <a:effectLst/>
                        </a:rPr>
                        <a:t>Diabetes</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a:txBody>
                    <a:bodyPr/>
                    <a:lstStyle/>
                    <a:p>
                      <a:pPr algn="ctr">
                        <a:lnSpc>
                          <a:spcPct val="107000"/>
                        </a:lnSpc>
                        <a:spcAft>
                          <a:spcPts val="0"/>
                        </a:spcAft>
                      </a:pPr>
                      <a:r>
                        <a:rPr lang="en-GB" sz="1400">
                          <a:solidFill>
                            <a:schemeClr val="tx1"/>
                          </a:solidFill>
                          <a:effectLst/>
                        </a:rPr>
                        <a:t>Yes</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a:txBody>
                    <a:bodyPr/>
                    <a:lstStyle/>
                    <a:p>
                      <a:pPr algn="ctr">
                        <a:lnSpc>
                          <a:spcPct val="107000"/>
                        </a:lnSpc>
                        <a:spcAft>
                          <a:spcPts val="0"/>
                        </a:spcAft>
                      </a:pPr>
                      <a:r>
                        <a:rPr lang="en-GB" sz="1400" dirty="0">
                          <a:solidFill>
                            <a:schemeClr val="tx1"/>
                          </a:solidFill>
                          <a:effectLst/>
                        </a:rPr>
                        <a:t>82(a)</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a:txBody>
                    <a:bodyPr/>
                    <a:lstStyle/>
                    <a:p>
                      <a:pPr algn="ctr">
                        <a:lnSpc>
                          <a:spcPct val="107000"/>
                        </a:lnSpc>
                        <a:spcAft>
                          <a:spcPts val="0"/>
                        </a:spcAft>
                      </a:pPr>
                      <a:r>
                        <a:rPr lang="en-GB" sz="1400">
                          <a:solidFill>
                            <a:schemeClr val="tx1"/>
                          </a:solidFill>
                          <a:effectLst/>
                        </a:rPr>
                        <a:t>91(b)</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extLst>
                  <a:ext uri="{0D108BD9-81ED-4DB2-BD59-A6C34878D82A}">
                    <a16:rowId xmlns:a16="http://schemas.microsoft.com/office/drawing/2014/main" val="10002"/>
                  </a:ext>
                </a:extLst>
              </a:tr>
              <a:tr h="228203">
                <a:tc vMerge="1">
                  <a:txBody>
                    <a:bodyPr/>
                    <a:lstStyle/>
                    <a:p>
                      <a:endParaRPr lang="en-GB"/>
                    </a:p>
                  </a:txBody>
                  <a:tcPr/>
                </a:tc>
                <a:tc>
                  <a:txBody>
                    <a:bodyPr/>
                    <a:lstStyle/>
                    <a:p>
                      <a:pPr algn="ctr">
                        <a:lnSpc>
                          <a:spcPct val="107000"/>
                        </a:lnSpc>
                        <a:spcAft>
                          <a:spcPts val="0"/>
                        </a:spcAft>
                      </a:pPr>
                      <a:r>
                        <a:rPr lang="en-GB" sz="1400">
                          <a:solidFill>
                            <a:schemeClr val="tx1"/>
                          </a:solidFill>
                          <a:effectLst/>
                        </a:rPr>
                        <a:t>No</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a:txBody>
                    <a:bodyPr/>
                    <a:lstStyle/>
                    <a:p>
                      <a:pPr algn="ctr">
                        <a:lnSpc>
                          <a:spcPct val="107000"/>
                        </a:lnSpc>
                        <a:spcAft>
                          <a:spcPts val="0"/>
                        </a:spcAft>
                      </a:pPr>
                      <a:r>
                        <a:rPr lang="en-GB" sz="1400" dirty="0">
                          <a:solidFill>
                            <a:schemeClr val="tx1"/>
                          </a:solidFill>
                          <a:effectLst/>
                        </a:rPr>
                        <a:t>321(c)</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tc>
                  <a:txBody>
                    <a:bodyPr/>
                    <a:lstStyle/>
                    <a:p>
                      <a:pPr algn="ctr">
                        <a:lnSpc>
                          <a:spcPct val="107000"/>
                        </a:lnSpc>
                        <a:spcAft>
                          <a:spcPts val="0"/>
                        </a:spcAft>
                      </a:pPr>
                      <a:r>
                        <a:rPr lang="en-GB" sz="1400" dirty="0">
                          <a:solidFill>
                            <a:schemeClr val="tx1"/>
                          </a:solidFill>
                          <a:effectLst/>
                        </a:rPr>
                        <a:t>721(d)</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68" marR="68568"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F649916B-23FA-BB23-26ED-D6DE3069E552}"/>
              </a:ext>
            </a:extLst>
          </p:cNvPr>
          <p:cNvSpPr>
            <a:spLocks noGrp="1" noChangeArrowheads="1"/>
          </p:cNvSpPr>
          <p:nvPr>
            <p:ph type="title"/>
          </p:nvPr>
        </p:nvSpPr>
        <p:spPr/>
        <p:txBody>
          <a:bodyPr/>
          <a:lstStyle/>
          <a:p>
            <a:pPr eaLnBrk="1" hangingPunct="1"/>
            <a:r>
              <a:rPr lang="en-GB" altLang="en-US"/>
              <a:t>Rate Ratios</a:t>
            </a:r>
          </a:p>
        </p:txBody>
      </p:sp>
      <p:sp>
        <p:nvSpPr>
          <p:cNvPr id="31747" name="Rectangle 3">
            <a:extLst>
              <a:ext uri="{FF2B5EF4-FFF2-40B4-BE49-F238E27FC236}">
                <a16:creationId xmlns:a16="http://schemas.microsoft.com/office/drawing/2014/main" id="{F3C32EBA-40B9-9F7C-6A12-730B24730704}"/>
              </a:ext>
            </a:extLst>
          </p:cNvPr>
          <p:cNvSpPr>
            <a:spLocks noGrp="1" noChangeArrowheads="1"/>
          </p:cNvSpPr>
          <p:nvPr>
            <p:ph type="body" idx="1"/>
          </p:nvPr>
        </p:nvSpPr>
        <p:spPr/>
        <p:txBody>
          <a:bodyPr/>
          <a:lstStyle/>
          <a:p>
            <a:pPr eaLnBrk="1" hangingPunct="1">
              <a:buFontTx/>
              <a:buNone/>
            </a:pPr>
            <a:r>
              <a:rPr lang="en-GB" altLang="en-US"/>
              <a:t>	Sometime you might want to compare the risk of two conditions (cancer and CHD) as a result of a behaviour (Smoking)</a:t>
            </a:r>
          </a:p>
          <a:p>
            <a:pPr eaLnBrk="1" hangingPunct="1">
              <a:buFontTx/>
              <a:buNone/>
            </a:pPr>
            <a:r>
              <a:rPr lang="en-GB" altLang="en-US"/>
              <a:t>	</a:t>
            </a:r>
            <a:r>
              <a:rPr lang="en-GB" altLang="en-US">
                <a:solidFill>
                  <a:srgbClr val="0070C0"/>
                </a:solidFill>
              </a:rPr>
              <a:t>i.e. are you more likely to develop cancer or CHD as a result of smoking?</a:t>
            </a:r>
          </a:p>
          <a:p>
            <a:pPr eaLnBrk="1" hangingPunct="1">
              <a:buFontTx/>
              <a:buNone/>
            </a:pPr>
            <a:endParaRPr lang="en-GB" altLang="en-US">
              <a:solidFill>
                <a:srgbClr val="0070C0"/>
              </a:solidFill>
            </a:endParaRPr>
          </a:p>
          <a:p>
            <a:pPr eaLnBrk="1" hangingPunct="1">
              <a:buFontTx/>
              <a:buNone/>
            </a:pPr>
            <a:r>
              <a:rPr lang="en-GB" altLang="en-US"/>
              <a:t>	In this case you compare the relative risks of the two conditions.</a:t>
            </a:r>
          </a:p>
          <a:p>
            <a:pPr eaLnBrk="1" hangingPunct="1">
              <a:buFontTx/>
              <a:buNone/>
            </a:pPr>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F31354B-99FD-4E7B-6EAB-A4266877D1AD}"/>
              </a:ext>
            </a:extLst>
          </p:cNvPr>
          <p:cNvSpPr>
            <a:spLocks noGrp="1" noChangeArrowheads="1"/>
          </p:cNvSpPr>
          <p:nvPr>
            <p:ph type="title"/>
          </p:nvPr>
        </p:nvSpPr>
        <p:spPr/>
        <p:txBody>
          <a:bodyPr/>
          <a:lstStyle/>
          <a:p>
            <a:pPr eaLnBrk="1" hangingPunct="1"/>
            <a:r>
              <a:rPr lang="en-GB" altLang="en-US"/>
              <a:t>Another example</a:t>
            </a:r>
          </a:p>
        </p:txBody>
      </p:sp>
      <p:sp>
        <p:nvSpPr>
          <p:cNvPr id="32771" name="Rectangle 3">
            <a:extLst>
              <a:ext uri="{FF2B5EF4-FFF2-40B4-BE49-F238E27FC236}">
                <a16:creationId xmlns:a16="http://schemas.microsoft.com/office/drawing/2014/main" id="{4349EDCE-3A01-B85C-A1A8-827ED05690BD}"/>
              </a:ext>
            </a:extLst>
          </p:cNvPr>
          <p:cNvSpPr>
            <a:spLocks noGrp="1" noChangeArrowheads="1"/>
          </p:cNvSpPr>
          <p:nvPr>
            <p:ph type="body" idx="1"/>
          </p:nvPr>
        </p:nvSpPr>
        <p:spPr/>
        <p:txBody>
          <a:bodyPr/>
          <a:lstStyle/>
          <a:p>
            <a:pPr eaLnBrk="1" hangingPunct="1">
              <a:lnSpc>
                <a:spcPct val="90000"/>
              </a:lnSpc>
              <a:buFontTx/>
              <a:buNone/>
            </a:pPr>
            <a:r>
              <a:rPr lang="en-GB" altLang="en-US" sz="2800"/>
              <a:t>				</a:t>
            </a:r>
            <a:r>
              <a:rPr lang="en-GB" altLang="en-US" sz="2000"/>
              <a:t>Adjusted Death rates per 100,000</a:t>
            </a:r>
          </a:p>
          <a:p>
            <a:pPr eaLnBrk="1" hangingPunct="1">
              <a:lnSpc>
                <a:spcPct val="90000"/>
              </a:lnSpc>
              <a:buFontTx/>
              <a:buNone/>
            </a:pPr>
            <a:r>
              <a:rPr lang="en-GB" altLang="en-US" sz="2000"/>
              <a:t>				Smoker 	Non-smoker		Rel.</a:t>
            </a:r>
          </a:p>
          <a:p>
            <a:pPr eaLnBrk="1" hangingPunct="1">
              <a:lnSpc>
                <a:spcPct val="90000"/>
              </a:lnSpc>
              <a:buFontTx/>
              <a:buNone/>
            </a:pPr>
            <a:r>
              <a:rPr lang="en-GB" altLang="en-US" sz="2000"/>
              <a:t>									Risk</a:t>
            </a:r>
          </a:p>
          <a:p>
            <a:pPr eaLnBrk="1" hangingPunct="1">
              <a:lnSpc>
                <a:spcPct val="90000"/>
              </a:lnSpc>
              <a:buFontTx/>
              <a:buNone/>
            </a:pPr>
            <a:r>
              <a:rPr lang="en-GB" altLang="en-US" sz="2000"/>
              <a:t>		Cancer		</a:t>
            </a:r>
            <a:r>
              <a:rPr lang="en-GB" altLang="en-US" sz="2000">
                <a:solidFill>
                  <a:srgbClr val="FF0000"/>
                </a:solidFill>
              </a:rPr>
              <a:t>160(a)	      	      25(b)</a:t>
            </a:r>
            <a:r>
              <a:rPr lang="en-GB" altLang="en-US" sz="2000"/>
              <a:t>		</a:t>
            </a:r>
            <a:r>
              <a:rPr lang="en-GB" altLang="en-US" sz="2000">
                <a:solidFill>
                  <a:schemeClr val="accent2"/>
                </a:solidFill>
              </a:rPr>
              <a:t>6.4</a:t>
            </a:r>
          </a:p>
          <a:p>
            <a:pPr eaLnBrk="1" hangingPunct="1">
              <a:lnSpc>
                <a:spcPct val="90000"/>
              </a:lnSpc>
              <a:buFontTx/>
              <a:buNone/>
            </a:pPr>
            <a:endParaRPr lang="en-GB" altLang="en-US" sz="2000">
              <a:solidFill>
                <a:schemeClr val="accent2"/>
              </a:solidFill>
            </a:endParaRPr>
          </a:p>
          <a:p>
            <a:pPr eaLnBrk="1" hangingPunct="1">
              <a:lnSpc>
                <a:spcPct val="90000"/>
              </a:lnSpc>
              <a:buFontTx/>
              <a:buNone/>
            </a:pPr>
            <a:r>
              <a:rPr lang="en-GB" altLang="en-US" sz="2000"/>
              <a:t>		CHD		</a:t>
            </a:r>
            <a:r>
              <a:rPr lang="en-GB" altLang="en-US" sz="2000">
                <a:solidFill>
                  <a:srgbClr val="FF0000"/>
                </a:solidFill>
              </a:rPr>
              <a:t>725(c)		      520(d)</a:t>
            </a:r>
            <a:r>
              <a:rPr lang="en-GB" altLang="en-US" sz="2000"/>
              <a:t>		</a:t>
            </a:r>
            <a:r>
              <a:rPr lang="en-GB" altLang="en-US" sz="2000">
                <a:solidFill>
                  <a:schemeClr val="accent2"/>
                </a:solidFill>
              </a:rPr>
              <a:t>1.4</a:t>
            </a:r>
          </a:p>
          <a:p>
            <a:pPr eaLnBrk="1" hangingPunct="1">
              <a:lnSpc>
                <a:spcPct val="90000"/>
              </a:lnSpc>
              <a:buFontTx/>
              <a:buNone/>
            </a:pPr>
            <a:endParaRPr lang="en-GB" altLang="en-US" sz="2000">
              <a:solidFill>
                <a:schemeClr val="accent2"/>
              </a:solidFill>
            </a:endParaRPr>
          </a:p>
          <a:p>
            <a:pPr eaLnBrk="1" hangingPunct="1">
              <a:lnSpc>
                <a:spcPct val="90000"/>
              </a:lnSpc>
              <a:buFontTx/>
              <a:buNone/>
            </a:pPr>
            <a:r>
              <a:rPr lang="en-GB" altLang="en-US" sz="2000"/>
              <a:t>	This allow us to compare the relative risks of cancer to that of CHD due to smoking.</a:t>
            </a:r>
          </a:p>
          <a:p>
            <a:pPr eaLnBrk="1" hangingPunct="1">
              <a:lnSpc>
                <a:spcPct val="90000"/>
              </a:lnSpc>
              <a:buFontTx/>
              <a:buNone/>
            </a:pPr>
            <a:endParaRPr lang="en-GB" altLang="en-US" sz="2000"/>
          </a:p>
          <a:p>
            <a:pPr eaLnBrk="1" hangingPunct="1">
              <a:lnSpc>
                <a:spcPct val="90000"/>
              </a:lnSpc>
              <a:buFontTx/>
              <a:buNone/>
            </a:pPr>
            <a:r>
              <a:rPr lang="en-GB" altLang="en-US" sz="2000"/>
              <a:t>	</a:t>
            </a:r>
            <a:r>
              <a:rPr lang="en-GB" altLang="en-US" sz="2000">
                <a:solidFill>
                  <a:srgbClr val="7030A0"/>
                </a:solidFill>
              </a:rPr>
              <a:t>6.4:1.4 </a:t>
            </a:r>
            <a:r>
              <a:rPr lang="en-GB" altLang="en-US" sz="2000"/>
              <a:t>or </a:t>
            </a:r>
            <a:r>
              <a:rPr lang="en-GB" altLang="en-US" sz="2000">
                <a:solidFill>
                  <a:srgbClr val="7030A0"/>
                </a:solidFill>
              </a:rPr>
              <a:t>4.6 to 1 </a:t>
            </a:r>
            <a:r>
              <a:rPr lang="en-GB" altLang="en-US" sz="2000"/>
              <a:t>-  thus a smoker is 4.6 time more likely to develop cancer than CHD and is 6.4 time more likely to develop cancer than a non-smoker.</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9CC70AA-C6C3-5A65-7B31-38EFC445C352}"/>
              </a:ext>
            </a:extLst>
          </p:cNvPr>
          <p:cNvSpPr>
            <a:spLocks noGrp="1" noChangeArrowheads="1"/>
          </p:cNvSpPr>
          <p:nvPr>
            <p:ph type="title"/>
          </p:nvPr>
        </p:nvSpPr>
        <p:spPr>
          <a:xfrm>
            <a:off x="457200" y="274638"/>
            <a:ext cx="8229600" cy="561975"/>
          </a:xfrm>
        </p:spPr>
        <p:txBody>
          <a:bodyPr/>
          <a:lstStyle/>
          <a:p>
            <a:pPr eaLnBrk="1" hangingPunct="1"/>
            <a:r>
              <a:rPr lang="en-GB" altLang="en-US"/>
              <a:t>Odds Ratio</a:t>
            </a:r>
          </a:p>
        </p:txBody>
      </p:sp>
      <p:sp>
        <p:nvSpPr>
          <p:cNvPr id="33795" name="Rectangle 3">
            <a:extLst>
              <a:ext uri="{FF2B5EF4-FFF2-40B4-BE49-F238E27FC236}">
                <a16:creationId xmlns:a16="http://schemas.microsoft.com/office/drawing/2014/main" id="{3EAD9062-44B3-61F0-8960-189EF3AF2820}"/>
              </a:ext>
            </a:extLst>
          </p:cNvPr>
          <p:cNvSpPr>
            <a:spLocks noGrp="1" noChangeArrowheads="1"/>
          </p:cNvSpPr>
          <p:nvPr>
            <p:ph type="body" idx="1"/>
          </p:nvPr>
        </p:nvSpPr>
        <p:spPr>
          <a:xfrm>
            <a:off x="323850" y="981075"/>
            <a:ext cx="8434388" cy="4997450"/>
          </a:xfrm>
        </p:spPr>
        <p:txBody>
          <a:bodyPr/>
          <a:lstStyle/>
          <a:p>
            <a:pPr eaLnBrk="1" hangingPunct="1">
              <a:lnSpc>
                <a:spcPct val="90000"/>
              </a:lnSpc>
              <a:buFontTx/>
              <a:buNone/>
            </a:pPr>
            <a:r>
              <a:rPr lang="en-GB" altLang="en-US" sz="2400"/>
              <a:t>We may want to calculate the odds of developing cancer as</a:t>
            </a:r>
          </a:p>
          <a:p>
            <a:pPr eaLnBrk="1" hangingPunct="1">
              <a:lnSpc>
                <a:spcPct val="90000"/>
              </a:lnSpc>
              <a:buFontTx/>
              <a:buNone/>
            </a:pPr>
            <a:r>
              <a:rPr lang="en-GB" altLang="en-US" sz="2400"/>
              <a:t>a result of smoking.</a:t>
            </a:r>
          </a:p>
          <a:p>
            <a:pPr eaLnBrk="1" hangingPunct="1">
              <a:lnSpc>
                <a:spcPct val="90000"/>
              </a:lnSpc>
              <a:buFontTx/>
              <a:buNone/>
            </a:pPr>
            <a:r>
              <a:rPr lang="en-GB" altLang="en-US" sz="2400"/>
              <a:t>	</a:t>
            </a:r>
            <a:r>
              <a:rPr lang="en-GB" altLang="en-US" sz="2400">
                <a:solidFill>
                  <a:srgbClr val="FF0000"/>
                </a:solidFill>
              </a:rPr>
              <a:t>			Smoker		Non-smoker</a:t>
            </a:r>
          </a:p>
          <a:p>
            <a:pPr eaLnBrk="1" hangingPunct="1">
              <a:lnSpc>
                <a:spcPct val="90000"/>
              </a:lnSpc>
              <a:buFontTx/>
              <a:buNone/>
            </a:pPr>
            <a:r>
              <a:rPr lang="en-GB" altLang="en-US" sz="2400">
                <a:solidFill>
                  <a:srgbClr val="FF0000"/>
                </a:solidFill>
              </a:rPr>
              <a:t>	Cancer		   82 (a)		   91(b)</a:t>
            </a:r>
          </a:p>
          <a:p>
            <a:pPr eaLnBrk="1" hangingPunct="1">
              <a:lnSpc>
                <a:spcPct val="90000"/>
              </a:lnSpc>
              <a:buFontTx/>
              <a:buNone/>
            </a:pPr>
            <a:r>
              <a:rPr lang="en-GB" altLang="en-US" sz="2400">
                <a:solidFill>
                  <a:srgbClr val="FF0000"/>
                </a:solidFill>
              </a:rPr>
              <a:t>	No cancer		   321 (c)		  721(d)</a:t>
            </a:r>
          </a:p>
          <a:p>
            <a:pPr eaLnBrk="1" hangingPunct="1">
              <a:lnSpc>
                <a:spcPct val="90000"/>
              </a:lnSpc>
              <a:buFontTx/>
              <a:buNone/>
            </a:pPr>
            <a:endParaRPr lang="en-GB" altLang="en-US" sz="2400"/>
          </a:p>
          <a:p>
            <a:pPr eaLnBrk="1" hangingPunct="1">
              <a:lnSpc>
                <a:spcPct val="90000"/>
              </a:lnSpc>
              <a:buFontTx/>
              <a:buNone/>
            </a:pPr>
            <a:r>
              <a:rPr lang="en-GB" altLang="en-US" sz="2400"/>
              <a:t>Odds of developing cancer a SM      </a:t>
            </a:r>
            <a:r>
              <a:rPr lang="en-GB" altLang="en-US" sz="2400">
                <a:solidFill>
                  <a:srgbClr val="0070C0"/>
                </a:solidFill>
              </a:rPr>
              <a:t>a/b		82/91</a:t>
            </a:r>
          </a:p>
          <a:p>
            <a:pPr eaLnBrk="1" hangingPunct="1">
              <a:lnSpc>
                <a:spcPct val="90000"/>
              </a:lnSpc>
              <a:buFontTx/>
              <a:buNone/>
            </a:pPr>
            <a:r>
              <a:rPr lang="en-GB" altLang="en-US" sz="2400"/>
              <a:t>As a smoker compare to NonSM 	    </a:t>
            </a:r>
            <a:r>
              <a:rPr lang="en-GB" altLang="en-US" sz="2400">
                <a:solidFill>
                  <a:srgbClr val="7030A0"/>
                </a:solidFill>
              </a:rPr>
              <a:t>c/d		321/721    </a:t>
            </a:r>
          </a:p>
          <a:p>
            <a:pPr eaLnBrk="1" hangingPunct="1">
              <a:lnSpc>
                <a:spcPct val="90000"/>
              </a:lnSpc>
              <a:buFontTx/>
              <a:buNone/>
            </a:pPr>
            <a:endParaRPr lang="en-GB" altLang="en-US" sz="2400"/>
          </a:p>
          <a:p>
            <a:pPr eaLnBrk="1" hangingPunct="1">
              <a:lnSpc>
                <a:spcPct val="90000"/>
              </a:lnSpc>
              <a:buFontTx/>
              <a:buNone/>
            </a:pPr>
            <a:r>
              <a:rPr lang="en-GB" altLang="en-US" sz="2400"/>
              <a:t>	OR = odd of event in smoking group / odds in NS Group</a:t>
            </a:r>
          </a:p>
          <a:p>
            <a:pPr eaLnBrk="1" hangingPunct="1">
              <a:lnSpc>
                <a:spcPct val="90000"/>
              </a:lnSpc>
              <a:buFontTx/>
              <a:buNone/>
            </a:pPr>
            <a:endParaRPr lang="en-GB" altLang="en-US" sz="2400"/>
          </a:p>
          <a:p>
            <a:pPr eaLnBrk="1" hangingPunct="1">
              <a:lnSpc>
                <a:spcPct val="90000"/>
              </a:lnSpc>
              <a:buFontTx/>
              <a:buNone/>
            </a:pPr>
            <a:r>
              <a:rPr lang="en-GB" altLang="en-US" sz="2400"/>
              <a:t>(a/b) / (c/d) or ad / bc = 82x721 / 91x321 = 59122 = 2.02</a:t>
            </a:r>
          </a:p>
          <a:p>
            <a:pPr eaLnBrk="1" hangingPunct="1">
              <a:lnSpc>
                <a:spcPct val="90000"/>
              </a:lnSpc>
              <a:buFontTx/>
              <a:buNone/>
            </a:pPr>
            <a:endParaRPr lang="en-GB" altLang="en-US" sz="2400"/>
          </a:p>
          <a:p>
            <a:pPr eaLnBrk="1" hangingPunct="1">
              <a:lnSpc>
                <a:spcPct val="90000"/>
              </a:lnSpc>
              <a:buFontTx/>
              <a:buNone/>
            </a:pPr>
            <a:r>
              <a:rPr lang="en-GB" altLang="en-US" sz="2400"/>
              <a:t>	As such the odds are that a smoke is twice as likely to develop lung cancer as a non-smoker.</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400A34E3-14CF-EA1A-CC22-DFED5377C87B}"/>
              </a:ext>
            </a:extLst>
          </p:cNvPr>
          <p:cNvSpPr>
            <a:spLocks noGrp="1" noChangeArrowheads="1"/>
          </p:cNvSpPr>
          <p:nvPr>
            <p:ph type="title"/>
          </p:nvPr>
        </p:nvSpPr>
        <p:spPr/>
        <p:txBody>
          <a:bodyPr/>
          <a:lstStyle/>
          <a:p>
            <a:pPr eaLnBrk="1" hangingPunct="1"/>
            <a:r>
              <a:rPr lang="en-GB" altLang="en-US"/>
              <a:t>Now we can get Clever!</a:t>
            </a:r>
          </a:p>
        </p:txBody>
      </p:sp>
      <p:sp>
        <p:nvSpPr>
          <p:cNvPr id="34819" name="Rectangle 3">
            <a:extLst>
              <a:ext uri="{FF2B5EF4-FFF2-40B4-BE49-F238E27FC236}">
                <a16:creationId xmlns:a16="http://schemas.microsoft.com/office/drawing/2014/main" id="{5F1C8D03-03E3-3CDB-EF28-6A20D0FC6E84}"/>
              </a:ext>
            </a:extLst>
          </p:cNvPr>
          <p:cNvSpPr>
            <a:spLocks noGrp="1" noChangeArrowheads="1"/>
          </p:cNvSpPr>
          <p:nvPr>
            <p:ph type="body" idx="1"/>
          </p:nvPr>
        </p:nvSpPr>
        <p:spPr>
          <a:xfrm>
            <a:off x="539750" y="1700213"/>
            <a:ext cx="8362950" cy="3960812"/>
          </a:xfrm>
        </p:spPr>
        <p:txBody>
          <a:bodyPr/>
          <a:lstStyle/>
          <a:p>
            <a:pPr eaLnBrk="1" hangingPunct="1">
              <a:buFontTx/>
              <a:buNone/>
            </a:pPr>
            <a:r>
              <a:rPr lang="en-GB" altLang="en-US" sz="2400"/>
              <a:t>	In epidemiology we can consider people in multiple categories such as the impact of diet and smoking on CHD.</a:t>
            </a:r>
          </a:p>
          <a:p>
            <a:pPr eaLnBrk="1" hangingPunct="1">
              <a:buFontTx/>
              <a:buNone/>
            </a:pPr>
            <a:endParaRPr lang="en-GB" altLang="en-US" sz="2400"/>
          </a:p>
          <a:p>
            <a:pPr eaLnBrk="1" hangingPunct="1">
              <a:buFontTx/>
              <a:buNone/>
            </a:pPr>
            <a:r>
              <a:rPr lang="en-GB" altLang="en-US" sz="2400"/>
              <a:t>	Smoke	Poor Diet		CHD		No CHD</a:t>
            </a:r>
          </a:p>
          <a:p>
            <a:pPr eaLnBrk="1" hangingPunct="1">
              <a:buFontTx/>
              <a:buNone/>
            </a:pPr>
            <a:r>
              <a:rPr lang="en-GB" altLang="en-US" sz="2400"/>
              <a:t>	</a:t>
            </a:r>
            <a:r>
              <a:rPr lang="en-GB" altLang="en-US" sz="2400">
                <a:solidFill>
                  <a:schemeClr val="accent2"/>
                </a:solidFill>
              </a:rPr>
              <a:t>No		No</a:t>
            </a:r>
            <a:r>
              <a:rPr lang="en-GB" altLang="en-US" sz="2400"/>
              <a:t>			</a:t>
            </a:r>
            <a:r>
              <a:rPr lang="en-GB" altLang="en-US" sz="2400">
                <a:solidFill>
                  <a:srgbClr val="FF0000"/>
                </a:solidFill>
              </a:rPr>
              <a:t>57		427</a:t>
            </a:r>
            <a:r>
              <a:rPr lang="en-GB" altLang="en-US" sz="2400"/>
              <a:t>	</a:t>
            </a:r>
          </a:p>
          <a:p>
            <a:pPr eaLnBrk="1" hangingPunct="1">
              <a:buFontTx/>
              <a:buNone/>
            </a:pPr>
            <a:r>
              <a:rPr lang="en-GB" altLang="en-US" sz="2400"/>
              <a:t>	</a:t>
            </a:r>
            <a:r>
              <a:rPr lang="en-GB" altLang="en-US" sz="2400">
                <a:solidFill>
                  <a:schemeClr val="accent2"/>
                </a:solidFill>
              </a:rPr>
              <a:t>Yes		No</a:t>
            </a:r>
            <a:r>
              <a:rPr lang="en-GB" altLang="en-US" sz="2400"/>
              <a:t>			</a:t>
            </a:r>
            <a:r>
              <a:rPr lang="en-GB" altLang="en-US" sz="2400">
                <a:solidFill>
                  <a:srgbClr val="FF0000"/>
                </a:solidFill>
              </a:rPr>
              <a:t>38		166</a:t>
            </a:r>
          </a:p>
          <a:p>
            <a:pPr eaLnBrk="1" hangingPunct="1">
              <a:buFontTx/>
              <a:buNone/>
            </a:pPr>
            <a:r>
              <a:rPr lang="en-GB" altLang="en-US" sz="2400"/>
              <a:t>	</a:t>
            </a:r>
            <a:r>
              <a:rPr lang="en-GB" altLang="en-US" sz="2400">
                <a:solidFill>
                  <a:schemeClr val="accent2"/>
                </a:solidFill>
              </a:rPr>
              <a:t>No		Yes	</a:t>
            </a:r>
            <a:r>
              <a:rPr lang="en-GB" altLang="en-US" sz="2400"/>
              <a:t>		</a:t>
            </a:r>
            <a:r>
              <a:rPr lang="en-GB" altLang="en-US" sz="2400">
                <a:solidFill>
                  <a:srgbClr val="FF0000"/>
                </a:solidFill>
              </a:rPr>
              <a:t>35		255</a:t>
            </a:r>
          </a:p>
          <a:p>
            <a:pPr eaLnBrk="1" hangingPunct="1">
              <a:buFontTx/>
              <a:buNone/>
            </a:pPr>
            <a:r>
              <a:rPr lang="en-GB" altLang="en-US" sz="2400"/>
              <a:t>	</a:t>
            </a:r>
            <a:r>
              <a:rPr lang="en-GB" altLang="en-US" sz="2400">
                <a:solidFill>
                  <a:schemeClr val="accent2"/>
                </a:solidFill>
              </a:rPr>
              <a:t>Yes		Yes</a:t>
            </a:r>
            <a:r>
              <a:rPr lang="en-GB" altLang="en-US" sz="2400"/>
              <a:t>			</a:t>
            </a:r>
            <a:r>
              <a:rPr lang="en-GB" altLang="en-US" sz="2400">
                <a:solidFill>
                  <a:srgbClr val="FF0000"/>
                </a:solidFill>
              </a:rPr>
              <a:t>50		196</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535DD5A0-8C83-93D7-2979-CE0AFC9A73FB}"/>
              </a:ext>
            </a:extLst>
          </p:cNvPr>
          <p:cNvSpPr>
            <a:spLocks noGrp="1" noChangeArrowheads="1"/>
          </p:cNvSpPr>
          <p:nvPr>
            <p:ph type="title"/>
          </p:nvPr>
        </p:nvSpPr>
        <p:spPr/>
        <p:txBody>
          <a:bodyPr/>
          <a:lstStyle/>
          <a:p>
            <a:r>
              <a:rPr lang="en-GB" altLang="en-US" sz="2400"/>
              <a:t>Relative risk of developing CHD; Comparison of smoking and dietary habit.</a:t>
            </a:r>
          </a:p>
        </p:txBody>
      </p:sp>
      <p:graphicFrame>
        <p:nvGraphicFramePr>
          <p:cNvPr id="5" name="Table 4">
            <a:extLst>
              <a:ext uri="{FF2B5EF4-FFF2-40B4-BE49-F238E27FC236}">
                <a16:creationId xmlns:a16="http://schemas.microsoft.com/office/drawing/2014/main" id="{8C3ABBB6-68CC-23E5-27EF-5A98269A115B}"/>
              </a:ext>
            </a:extLst>
          </p:cNvPr>
          <p:cNvGraphicFramePr>
            <a:graphicFrameLocks noGrp="1"/>
          </p:cNvGraphicFramePr>
          <p:nvPr/>
        </p:nvGraphicFramePr>
        <p:xfrm>
          <a:off x="539750" y="1409700"/>
          <a:ext cx="3168651" cy="1227137"/>
        </p:xfrm>
        <a:graphic>
          <a:graphicData uri="http://schemas.openxmlformats.org/drawingml/2006/table">
            <a:tbl>
              <a:tblPr firstRow="1" firstCol="1" bandRow="1">
                <a:tableStyleId>{5C22544A-7EE6-4342-B048-85BDC9FD1C3A}</a:tableStyleId>
              </a:tblPr>
              <a:tblGrid>
                <a:gridCol w="791993">
                  <a:extLst>
                    <a:ext uri="{9D8B030D-6E8A-4147-A177-3AD203B41FA5}">
                      <a16:colId xmlns:a16="http://schemas.microsoft.com/office/drawing/2014/main" val="20000"/>
                    </a:ext>
                  </a:extLst>
                </a:gridCol>
                <a:gridCol w="791993">
                  <a:extLst>
                    <a:ext uri="{9D8B030D-6E8A-4147-A177-3AD203B41FA5}">
                      <a16:colId xmlns:a16="http://schemas.microsoft.com/office/drawing/2014/main" val="20001"/>
                    </a:ext>
                  </a:extLst>
                </a:gridCol>
                <a:gridCol w="791993">
                  <a:extLst>
                    <a:ext uri="{9D8B030D-6E8A-4147-A177-3AD203B41FA5}">
                      <a16:colId xmlns:a16="http://schemas.microsoft.com/office/drawing/2014/main" val="20002"/>
                    </a:ext>
                  </a:extLst>
                </a:gridCol>
                <a:gridCol w="792672">
                  <a:extLst>
                    <a:ext uri="{9D8B030D-6E8A-4147-A177-3AD203B41FA5}">
                      <a16:colId xmlns:a16="http://schemas.microsoft.com/office/drawing/2014/main" val="20003"/>
                    </a:ext>
                  </a:extLst>
                </a:gridCol>
              </a:tblGrid>
              <a:tr h="395131">
                <a:tc>
                  <a:txBody>
                    <a:bodyPr/>
                    <a:lstStyle/>
                    <a:p>
                      <a:pPr>
                        <a:lnSpc>
                          <a:spcPct val="107000"/>
                        </a:lnSpc>
                        <a:spcAft>
                          <a:spcPts val="0"/>
                        </a:spcAft>
                      </a:pPr>
                      <a:r>
                        <a:rPr lang="en-GB" sz="1100">
                          <a:solidFill>
                            <a:schemeClr val="tx1"/>
                          </a:solidFill>
                          <a:effectLst/>
                        </a:rPr>
                        <a:t>Smoke</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Poor Diet</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dirty="0">
                          <a:solidFill>
                            <a:schemeClr val="tx1"/>
                          </a:solidFill>
                          <a:effectLst/>
                        </a:rPr>
                        <a:t>CHD</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No CHD</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extLst>
                  <a:ext uri="{0D108BD9-81ED-4DB2-BD59-A6C34878D82A}">
                    <a16:rowId xmlns:a16="http://schemas.microsoft.com/office/drawing/2014/main" val="10000"/>
                  </a:ext>
                </a:extLst>
              </a:tr>
              <a:tr h="239308">
                <a:tc>
                  <a:txBody>
                    <a:bodyPr/>
                    <a:lstStyle/>
                    <a:p>
                      <a:pPr>
                        <a:lnSpc>
                          <a:spcPct val="107000"/>
                        </a:lnSpc>
                        <a:spcAft>
                          <a:spcPts val="0"/>
                        </a:spcAft>
                      </a:pPr>
                      <a:r>
                        <a:rPr lang="en-GB" sz="1100">
                          <a:solidFill>
                            <a:schemeClr val="tx1"/>
                          </a:solidFill>
                          <a:effectLst/>
                        </a:rPr>
                        <a:t>N</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N</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dirty="0">
                          <a:solidFill>
                            <a:schemeClr val="tx1"/>
                          </a:solidFill>
                          <a:effectLst/>
                        </a:rPr>
                        <a:t>57</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427</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extLst>
                  <a:ext uri="{0D108BD9-81ED-4DB2-BD59-A6C34878D82A}">
                    <a16:rowId xmlns:a16="http://schemas.microsoft.com/office/drawing/2014/main" val="10001"/>
                  </a:ext>
                </a:extLst>
              </a:tr>
              <a:tr h="197566">
                <a:tc>
                  <a:txBody>
                    <a:bodyPr/>
                    <a:lstStyle/>
                    <a:p>
                      <a:pPr>
                        <a:lnSpc>
                          <a:spcPct val="107000"/>
                        </a:lnSpc>
                        <a:spcAft>
                          <a:spcPts val="0"/>
                        </a:spcAft>
                      </a:pPr>
                      <a:r>
                        <a:rPr lang="en-GB" sz="1100">
                          <a:solidFill>
                            <a:schemeClr val="tx1"/>
                          </a:solidFill>
                          <a:effectLst/>
                        </a:rPr>
                        <a:t>Y</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N</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38</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166</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extLst>
                  <a:ext uri="{0D108BD9-81ED-4DB2-BD59-A6C34878D82A}">
                    <a16:rowId xmlns:a16="http://schemas.microsoft.com/office/drawing/2014/main" val="10002"/>
                  </a:ext>
                </a:extLst>
              </a:tr>
              <a:tr h="197566">
                <a:tc>
                  <a:txBody>
                    <a:bodyPr/>
                    <a:lstStyle/>
                    <a:p>
                      <a:pPr>
                        <a:lnSpc>
                          <a:spcPct val="107000"/>
                        </a:lnSpc>
                        <a:spcAft>
                          <a:spcPts val="0"/>
                        </a:spcAft>
                      </a:pPr>
                      <a:r>
                        <a:rPr lang="en-GB" sz="1100">
                          <a:solidFill>
                            <a:schemeClr val="tx1"/>
                          </a:solidFill>
                          <a:effectLst/>
                        </a:rPr>
                        <a:t>N</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Y</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35</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255</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extLst>
                  <a:ext uri="{0D108BD9-81ED-4DB2-BD59-A6C34878D82A}">
                    <a16:rowId xmlns:a16="http://schemas.microsoft.com/office/drawing/2014/main" val="10003"/>
                  </a:ext>
                </a:extLst>
              </a:tr>
              <a:tr h="197566">
                <a:tc>
                  <a:txBody>
                    <a:bodyPr/>
                    <a:lstStyle/>
                    <a:p>
                      <a:pPr>
                        <a:lnSpc>
                          <a:spcPct val="107000"/>
                        </a:lnSpc>
                        <a:spcAft>
                          <a:spcPts val="0"/>
                        </a:spcAft>
                      </a:pPr>
                      <a:r>
                        <a:rPr lang="en-GB" sz="1100">
                          <a:solidFill>
                            <a:schemeClr val="tx1"/>
                          </a:solidFill>
                          <a:effectLst/>
                        </a:rPr>
                        <a:t>Y</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Y</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a:solidFill>
                            <a:schemeClr val="tx1"/>
                          </a:solidFill>
                          <a:effectLst/>
                        </a:rPr>
                        <a:t>50</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tc>
                  <a:txBody>
                    <a:bodyPr/>
                    <a:lstStyle/>
                    <a:p>
                      <a:pPr>
                        <a:lnSpc>
                          <a:spcPct val="107000"/>
                        </a:lnSpc>
                        <a:spcAft>
                          <a:spcPts val="0"/>
                        </a:spcAft>
                      </a:pPr>
                      <a:r>
                        <a:rPr lang="en-GB" sz="1100" dirty="0">
                          <a:solidFill>
                            <a:schemeClr val="tx1"/>
                          </a:solidFill>
                          <a:effectLst/>
                        </a:rPr>
                        <a:t>196</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6" marR="68586" marT="0" marB="0"/>
                </a:tc>
                <a:extLst>
                  <a:ext uri="{0D108BD9-81ED-4DB2-BD59-A6C34878D82A}">
                    <a16:rowId xmlns:a16="http://schemas.microsoft.com/office/drawing/2014/main" val="10004"/>
                  </a:ext>
                </a:extLst>
              </a:tr>
            </a:tbl>
          </a:graphicData>
        </a:graphic>
      </p:graphicFrame>
      <p:sp>
        <p:nvSpPr>
          <p:cNvPr id="6" name="Content Placeholder 5">
            <a:extLst>
              <a:ext uri="{FF2B5EF4-FFF2-40B4-BE49-F238E27FC236}">
                <a16:creationId xmlns:a16="http://schemas.microsoft.com/office/drawing/2014/main" id="{AF6F56C5-AC07-5A8D-1DF1-1A6ECA23AEA5}"/>
              </a:ext>
            </a:extLst>
          </p:cNvPr>
          <p:cNvSpPr>
            <a:spLocks noGrp="1" noRot="1" noChangeAspect="1" noMove="1" noResize="1" noEditPoints="1" noAdjustHandles="1" noChangeArrowheads="1" noChangeShapeType="1" noTextEdit="1"/>
          </p:cNvSpPr>
          <p:nvPr>
            <p:ph idx="1"/>
          </p:nvPr>
        </p:nvSpPr>
        <p:spPr>
          <a:xfrm>
            <a:off x="457200" y="3068960"/>
            <a:ext cx="8229600" cy="3057203"/>
          </a:xfrm>
          <a:blipFill>
            <a:blip r:embed="rId2"/>
            <a:stretch>
              <a:fillRect l="-741" t="-199"/>
            </a:stretch>
          </a:blipFill>
        </p:spPr>
        <p:txBody>
          <a:bodyPr/>
          <a:lstStyle/>
          <a:p>
            <a:pPr>
              <a:defRPr/>
            </a:pPr>
            <a:r>
              <a:rPr lang="en-GB">
                <a:noFill/>
              </a:rPr>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45916-D454-6899-576D-E7BC83920B00}"/>
              </a:ext>
            </a:extLst>
          </p:cNvPr>
          <p:cNvSpPr>
            <a:spLocks noGrp="1"/>
          </p:cNvSpPr>
          <p:nvPr>
            <p:ph type="title"/>
          </p:nvPr>
        </p:nvSpPr>
        <p:spPr/>
        <p:txBody>
          <a:bodyPr/>
          <a:lstStyle/>
          <a:p>
            <a:r>
              <a:rPr lang="en-GB" dirty="0"/>
              <a:t>Chi Squared</a:t>
            </a:r>
          </a:p>
        </p:txBody>
      </p:sp>
      <p:sp>
        <p:nvSpPr>
          <p:cNvPr id="3" name="Content Placeholder 2">
            <a:extLst>
              <a:ext uri="{FF2B5EF4-FFF2-40B4-BE49-F238E27FC236}">
                <a16:creationId xmlns:a16="http://schemas.microsoft.com/office/drawing/2014/main" id="{C832F82B-CE83-DC10-4CF9-0504246B3894}"/>
              </a:ext>
            </a:extLst>
          </p:cNvPr>
          <p:cNvSpPr>
            <a:spLocks noGrp="1"/>
          </p:cNvSpPr>
          <p:nvPr>
            <p:ph idx="1"/>
          </p:nvPr>
        </p:nvSpPr>
        <p:spPr/>
        <p:txBody>
          <a:bodyPr/>
          <a:lstStyle/>
          <a:p>
            <a:pPr marL="0" indent="0">
              <a:buNone/>
            </a:pPr>
            <a:r>
              <a:rPr lang="en-GB" dirty="0"/>
              <a:t>We can also analyse the data using a Chi squared analysis that will tell us if one of the outcome is greater or less </a:t>
            </a:r>
            <a:r>
              <a:rPr lang="en-GB"/>
              <a:t>than expected,</a:t>
            </a:r>
            <a:endParaRPr lang="en-GB" dirty="0"/>
          </a:p>
        </p:txBody>
      </p:sp>
    </p:spTree>
    <p:extLst>
      <p:ext uri="{BB962C8B-B14F-4D97-AF65-F5344CB8AC3E}">
        <p14:creationId xmlns:p14="http://schemas.microsoft.com/office/powerpoint/2010/main" val="3412104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D2429436-0DFB-F239-BF71-C20BF5E7E2A3}"/>
              </a:ext>
            </a:extLst>
          </p:cNvPr>
          <p:cNvSpPr>
            <a:spLocks noGrp="1" noChangeArrowheads="1"/>
          </p:cNvSpPr>
          <p:nvPr>
            <p:ph type="title"/>
          </p:nvPr>
        </p:nvSpPr>
        <p:spPr/>
        <p:txBody>
          <a:bodyPr/>
          <a:lstStyle/>
          <a:p>
            <a:r>
              <a:rPr lang="en-GB" altLang="en-US"/>
              <a:t>Designing Epidemiological Research</a:t>
            </a:r>
          </a:p>
        </p:txBody>
      </p:sp>
      <p:sp>
        <p:nvSpPr>
          <p:cNvPr id="36867" name="Content Placeholder 2">
            <a:extLst>
              <a:ext uri="{FF2B5EF4-FFF2-40B4-BE49-F238E27FC236}">
                <a16:creationId xmlns:a16="http://schemas.microsoft.com/office/drawing/2014/main" id="{F0FCFE5B-9689-5785-7B17-FD131F6AAEDE}"/>
              </a:ext>
            </a:extLst>
          </p:cNvPr>
          <p:cNvSpPr>
            <a:spLocks noGrp="1" noChangeArrowheads="1"/>
          </p:cNvSpPr>
          <p:nvPr>
            <p:ph idx="1"/>
          </p:nvPr>
        </p:nvSpPr>
        <p:spPr>
          <a:xfrm>
            <a:off x="683568" y="3212976"/>
            <a:ext cx="7859216" cy="1800200"/>
          </a:xfrm>
        </p:spPr>
        <p:txBody>
          <a:bodyPr/>
          <a:lstStyle/>
          <a:p>
            <a:pPr marL="0" indent="0">
              <a:buFontTx/>
              <a:buNone/>
            </a:pPr>
            <a:r>
              <a:rPr lang="en-GB" altLang="en-US" sz="2800" dirty="0"/>
              <a:t>What is the condition/s</a:t>
            </a:r>
          </a:p>
          <a:p>
            <a:pPr marL="0" indent="0">
              <a:buFontTx/>
              <a:buNone/>
            </a:pPr>
            <a:r>
              <a:rPr lang="en-GB" altLang="en-US" sz="2800" dirty="0"/>
              <a:t>Who are the people/s</a:t>
            </a:r>
          </a:p>
          <a:p>
            <a:pPr marL="0" indent="0">
              <a:buFontTx/>
              <a:buNone/>
            </a:pPr>
            <a:r>
              <a:rPr lang="en-GB" altLang="en-US" sz="2800" dirty="0"/>
              <a:t>What are the variables / Risks influencing the condition.</a:t>
            </a:r>
          </a:p>
          <a:p>
            <a:pPr marL="0" indent="0">
              <a:buFontTx/>
              <a:buNone/>
            </a:pPr>
            <a:endParaRPr lang="en-GB" altLang="en-US" sz="2800" dirty="0"/>
          </a:p>
          <a:p>
            <a:pPr marL="0" indent="0">
              <a:buFontTx/>
              <a:buNone/>
            </a:pPr>
            <a:endParaRPr lang="en-GB" altLang="en-US" sz="2800" dirty="0"/>
          </a:p>
          <a:p>
            <a:pPr marL="0" indent="0">
              <a:buFontTx/>
              <a:buNone/>
            </a:pPr>
            <a:endParaRPr lang="en-GB" altLang="en-US" dirty="0"/>
          </a:p>
          <a:p>
            <a:pPr marL="0" indent="0">
              <a:buFontTx/>
              <a:buNone/>
            </a:pPr>
            <a:r>
              <a:rPr lang="en-GB" altLang="en-US" dirty="0"/>
              <a:t> </a:t>
            </a:r>
          </a:p>
        </p:txBody>
      </p:sp>
      <p:sp>
        <p:nvSpPr>
          <p:cNvPr id="2" name="TextBox 1">
            <a:extLst>
              <a:ext uri="{FF2B5EF4-FFF2-40B4-BE49-F238E27FC236}">
                <a16:creationId xmlns:a16="http://schemas.microsoft.com/office/drawing/2014/main" id="{55CF4227-8965-0C54-D0CC-BE50686444A1}"/>
              </a:ext>
            </a:extLst>
          </p:cNvPr>
          <p:cNvSpPr txBox="1"/>
          <p:nvPr/>
        </p:nvSpPr>
        <p:spPr>
          <a:xfrm>
            <a:off x="539552" y="1916832"/>
            <a:ext cx="7776864" cy="646331"/>
          </a:xfrm>
          <a:prstGeom prst="rect">
            <a:avLst/>
          </a:prstGeom>
          <a:noFill/>
        </p:spPr>
        <p:txBody>
          <a:bodyPr wrap="square" rtlCol="0">
            <a:spAutoFit/>
          </a:bodyPr>
          <a:lstStyle/>
          <a:p>
            <a:r>
              <a:rPr lang="en-GB" dirty="0">
                <a:solidFill>
                  <a:srgbClr val="FF0000"/>
                </a:solidFill>
              </a:rPr>
              <a:t>Are there incidence / prevalence groups more or less likely to be affected?</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0ECE-7D5B-40D1-060C-630289868450}"/>
              </a:ext>
            </a:extLst>
          </p:cNvPr>
          <p:cNvSpPr>
            <a:spLocks noGrp="1"/>
          </p:cNvSpPr>
          <p:nvPr>
            <p:ph type="title"/>
          </p:nvPr>
        </p:nvSpPr>
        <p:spPr/>
        <p:txBody>
          <a:bodyPr/>
          <a:lstStyle/>
          <a:p>
            <a:r>
              <a:rPr lang="en-GB" dirty="0"/>
              <a:t>Health by Region in Wales</a:t>
            </a:r>
          </a:p>
        </p:txBody>
      </p:sp>
      <p:sp>
        <p:nvSpPr>
          <p:cNvPr id="3" name="Content Placeholder 2">
            <a:extLst>
              <a:ext uri="{FF2B5EF4-FFF2-40B4-BE49-F238E27FC236}">
                <a16:creationId xmlns:a16="http://schemas.microsoft.com/office/drawing/2014/main" id="{4A88A250-AE70-09A7-E5AF-8454438BFC39}"/>
              </a:ext>
            </a:extLst>
          </p:cNvPr>
          <p:cNvSpPr>
            <a:spLocks noGrp="1"/>
          </p:cNvSpPr>
          <p:nvPr>
            <p:ph idx="1"/>
          </p:nvPr>
        </p:nvSpPr>
        <p:spPr/>
        <p:txBody>
          <a:bodyPr/>
          <a:lstStyle/>
          <a:p>
            <a:pPr marL="0" indent="0">
              <a:buNone/>
            </a:pPr>
            <a:r>
              <a:rPr lang="en-GB" dirty="0"/>
              <a:t>Analyse the Health board data and identify key differences between regions</a:t>
            </a:r>
          </a:p>
        </p:txBody>
      </p:sp>
    </p:spTree>
    <p:extLst>
      <p:ext uri="{BB962C8B-B14F-4D97-AF65-F5344CB8AC3E}">
        <p14:creationId xmlns:p14="http://schemas.microsoft.com/office/powerpoint/2010/main" val="30818017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C0299-E1D8-F6E5-A69E-1010F0B224ED}"/>
              </a:ext>
            </a:extLst>
          </p:cNvPr>
          <p:cNvSpPr>
            <a:spLocks noGrp="1"/>
          </p:cNvSpPr>
          <p:nvPr>
            <p:ph type="title"/>
          </p:nvPr>
        </p:nvSpPr>
        <p:spPr/>
        <p:txBody>
          <a:bodyPr/>
          <a:lstStyle/>
          <a:p>
            <a:r>
              <a:rPr lang="en-GB" dirty="0"/>
              <a:t>Terminology of Health and death</a:t>
            </a:r>
          </a:p>
        </p:txBody>
      </p:sp>
      <p:sp>
        <p:nvSpPr>
          <p:cNvPr id="3" name="Content Placeholder 2">
            <a:extLst>
              <a:ext uri="{FF2B5EF4-FFF2-40B4-BE49-F238E27FC236}">
                <a16:creationId xmlns:a16="http://schemas.microsoft.com/office/drawing/2014/main" id="{DD5A0A1C-0910-B528-02E2-AD614D3BBAF2}"/>
              </a:ext>
            </a:extLst>
          </p:cNvPr>
          <p:cNvSpPr>
            <a:spLocks noGrp="1"/>
          </p:cNvSpPr>
          <p:nvPr>
            <p:ph idx="1"/>
          </p:nvPr>
        </p:nvSpPr>
        <p:spPr/>
        <p:txBody>
          <a:bodyPr/>
          <a:lstStyle/>
          <a:p>
            <a:pPr marL="0" indent="0">
              <a:buNone/>
            </a:pPr>
            <a:r>
              <a:rPr lang="en-GB" sz="2400" dirty="0">
                <a:solidFill>
                  <a:srgbClr val="FF0000"/>
                </a:solidFill>
              </a:rPr>
              <a:t>Life expectancy </a:t>
            </a:r>
            <a:r>
              <a:rPr lang="en-GB" sz="2400" dirty="0"/>
              <a:t>is an estimate of the average number of years a person can expect to live based on the year of their birth, their current age and other demographic factors including gender. </a:t>
            </a:r>
          </a:p>
          <a:p>
            <a:pPr marL="0" indent="0">
              <a:buNone/>
            </a:pPr>
            <a:endParaRPr lang="en-GB" sz="2400" dirty="0"/>
          </a:p>
          <a:p>
            <a:pPr marL="0" indent="0">
              <a:buNone/>
            </a:pPr>
            <a:r>
              <a:rPr lang="en-GB" sz="2400" dirty="0">
                <a:solidFill>
                  <a:srgbClr val="FF0000"/>
                </a:solidFill>
              </a:rPr>
              <a:t>Healthy life expectancy </a:t>
            </a:r>
            <a:r>
              <a:rPr lang="en-GB" sz="2400" dirty="0"/>
              <a:t>is the average number of years a person can expect to live in good health, assuming that current mortality rates and levels of good health for the area in which they were born applied throughout their lives. </a:t>
            </a:r>
          </a:p>
          <a:p>
            <a:pPr marL="0" indent="0">
              <a:buNone/>
            </a:pPr>
            <a:endParaRPr lang="en-GB" sz="2400" dirty="0"/>
          </a:p>
          <a:p>
            <a:pPr marL="0" indent="0">
              <a:buNone/>
            </a:pPr>
            <a:r>
              <a:rPr lang="en-GB" sz="2400" dirty="0">
                <a:solidFill>
                  <a:srgbClr val="FF0000"/>
                </a:solidFill>
              </a:rPr>
              <a:t>Years of life lost is</a:t>
            </a:r>
            <a:r>
              <a:rPr lang="en-GB" sz="2400" dirty="0"/>
              <a:t> the number of years of life lost due to premature mortality.</a:t>
            </a:r>
          </a:p>
        </p:txBody>
      </p:sp>
    </p:spTree>
    <p:extLst>
      <p:ext uri="{BB962C8B-B14F-4D97-AF65-F5344CB8AC3E}">
        <p14:creationId xmlns:p14="http://schemas.microsoft.com/office/powerpoint/2010/main" val="32044002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D8C009-6CBF-E752-9A15-18C54D68D2D5}"/>
              </a:ext>
            </a:extLst>
          </p:cNvPr>
          <p:cNvSpPr>
            <a:spLocks noGrp="1"/>
          </p:cNvSpPr>
          <p:nvPr>
            <p:ph idx="1"/>
          </p:nvPr>
        </p:nvSpPr>
        <p:spPr>
          <a:xfrm>
            <a:off x="457200" y="332656"/>
            <a:ext cx="8229600" cy="5793507"/>
          </a:xfrm>
        </p:spPr>
        <p:txBody>
          <a:bodyPr/>
          <a:lstStyle/>
          <a:p>
            <a:pPr marL="0" indent="0">
              <a:buNone/>
            </a:pPr>
            <a:r>
              <a:rPr lang="en-GB" sz="2400" dirty="0">
                <a:solidFill>
                  <a:srgbClr val="FF0000"/>
                </a:solidFill>
              </a:rPr>
              <a:t>Years lived with disability </a:t>
            </a:r>
            <a:r>
              <a:rPr lang="en-GB" sz="2400" dirty="0"/>
              <a:t>is the number of incident cases in the period is multiplied by the average duration of the disease and a weight factor that reflects the severity of the disease on a scale from 0 (perfect health) to 1 (dead).</a:t>
            </a:r>
          </a:p>
          <a:p>
            <a:pPr marL="0" indent="0">
              <a:buNone/>
            </a:pPr>
            <a:endParaRPr lang="en-GB" sz="2400" dirty="0"/>
          </a:p>
          <a:p>
            <a:pPr marL="0" indent="0">
              <a:buNone/>
            </a:pPr>
            <a:r>
              <a:rPr lang="en-GB" sz="2400" dirty="0">
                <a:solidFill>
                  <a:srgbClr val="FF0000"/>
                </a:solidFill>
              </a:rPr>
              <a:t>Disability-adjusted life years is </a:t>
            </a:r>
            <a:r>
              <a:rPr lang="en-GB" sz="2400" dirty="0"/>
              <a:t>the sum of years of life lost (YLL) and years live with disability (YLD). One DALY can be thought of as one lost year of "healthy" life. The sum of these DALYs across the population can be thought of as a measurement of the gap between current health status and an ideal health situation where the entire population lives to an advanced age, free of disease and disability. </a:t>
            </a:r>
          </a:p>
        </p:txBody>
      </p:sp>
    </p:spTree>
    <p:extLst>
      <p:ext uri="{BB962C8B-B14F-4D97-AF65-F5344CB8AC3E}">
        <p14:creationId xmlns:p14="http://schemas.microsoft.com/office/powerpoint/2010/main" val="34128522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EAAB3-A197-E0F8-302B-1FA77255992F}"/>
              </a:ext>
            </a:extLst>
          </p:cNvPr>
          <p:cNvSpPr>
            <a:spLocks noGrp="1"/>
          </p:cNvSpPr>
          <p:nvPr>
            <p:ph type="title"/>
          </p:nvPr>
        </p:nvSpPr>
        <p:spPr/>
        <p:txBody>
          <a:bodyPr/>
          <a:lstStyle/>
          <a:p>
            <a:r>
              <a:rPr lang="en-GB" dirty="0"/>
              <a:t>Life Expectancy</a:t>
            </a:r>
          </a:p>
        </p:txBody>
      </p:sp>
      <p:pic>
        <p:nvPicPr>
          <p:cNvPr id="7" name="Picture 6">
            <a:extLst>
              <a:ext uri="{FF2B5EF4-FFF2-40B4-BE49-F238E27FC236}">
                <a16:creationId xmlns:a16="http://schemas.microsoft.com/office/drawing/2014/main" id="{9B6B856F-02D9-B47E-745C-AE34EEFE2764}"/>
              </a:ext>
            </a:extLst>
          </p:cNvPr>
          <p:cNvPicPr>
            <a:picLocks noChangeAspect="1"/>
          </p:cNvPicPr>
          <p:nvPr/>
        </p:nvPicPr>
        <p:blipFill>
          <a:blip r:embed="rId2"/>
          <a:stretch>
            <a:fillRect/>
          </a:stretch>
        </p:blipFill>
        <p:spPr>
          <a:xfrm>
            <a:off x="2123728" y="1484784"/>
            <a:ext cx="5775872" cy="4933805"/>
          </a:xfrm>
          <a:prstGeom prst="rect">
            <a:avLst/>
          </a:prstGeom>
        </p:spPr>
      </p:pic>
    </p:spTree>
    <p:extLst>
      <p:ext uri="{BB962C8B-B14F-4D97-AF65-F5344CB8AC3E}">
        <p14:creationId xmlns:p14="http://schemas.microsoft.com/office/powerpoint/2010/main" val="24733187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A749B-D004-6527-A483-1154221B3FDD}"/>
              </a:ext>
            </a:extLst>
          </p:cNvPr>
          <p:cNvSpPr>
            <a:spLocks noGrp="1"/>
          </p:cNvSpPr>
          <p:nvPr>
            <p:ph type="title"/>
          </p:nvPr>
        </p:nvSpPr>
        <p:spPr/>
        <p:txBody>
          <a:bodyPr/>
          <a:lstStyle/>
          <a:p>
            <a:r>
              <a:rPr lang="en-GB" dirty="0"/>
              <a:t>LE Comparisons</a:t>
            </a:r>
          </a:p>
        </p:txBody>
      </p:sp>
      <p:pic>
        <p:nvPicPr>
          <p:cNvPr id="5" name="Picture 4">
            <a:extLst>
              <a:ext uri="{FF2B5EF4-FFF2-40B4-BE49-F238E27FC236}">
                <a16:creationId xmlns:a16="http://schemas.microsoft.com/office/drawing/2014/main" id="{BC2B66FA-D781-FA3F-2BA4-73509175FE8C}"/>
              </a:ext>
            </a:extLst>
          </p:cNvPr>
          <p:cNvPicPr>
            <a:picLocks noChangeAspect="1"/>
          </p:cNvPicPr>
          <p:nvPr/>
        </p:nvPicPr>
        <p:blipFill>
          <a:blip r:embed="rId2"/>
          <a:stretch>
            <a:fillRect/>
          </a:stretch>
        </p:blipFill>
        <p:spPr>
          <a:xfrm>
            <a:off x="1259632" y="1388835"/>
            <a:ext cx="7247364" cy="4904665"/>
          </a:xfrm>
          <a:prstGeom prst="rect">
            <a:avLst/>
          </a:prstGeom>
        </p:spPr>
      </p:pic>
    </p:spTree>
    <p:extLst>
      <p:ext uri="{BB962C8B-B14F-4D97-AF65-F5344CB8AC3E}">
        <p14:creationId xmlns:p14="http://schemas.microsoft.com/office/powerpoint/2010/main" val="16307287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7A20C-B5A9-BAD7-4852-E8EC58519199}"/>
              </a:ext>
            </a:extLst>
          </p:cNvPr>
          <p:cNvSpPr>
            <a:spLocks noGrp="1"/>
          </p:cNvSpPr>
          <p:nvPr>
            <p:ph type="title"/>
          </p:nvPr>
        </p:nvSpPr>
        <p:spPr>
          <a:xfrm>
            <a:off x="5652120" y="274638"/>
            <a:ext cx="3034680" cy="1143000"/>
          </a:xfrm>
        </p:spPr>
        <p:txBody>
          <a:bodyPr/>
          <a:lstStyle/>
          <a:p>
            <a:r>
              <a:rPr lang="en-GB" dirty="0"/>
              <a:t>Disability</a:t>
            </a:r>
          </a:p>
        </p:txBody>
      </p:sp>
      <p:pic>
        <p:nvPicPr>
          <p:cNvPr id="5" name="Picture 4">
            <a:extLst>
              <a:ext uri="{FF2B5EF4-FFF2-40B4-BE49-F238E27FC236}">
                <a16:creationId xmlns:a16="http://schemas.microsoft.com/office/drawing/2014/main" id="{E82E5C33-8A4E-E255-5287-F4DB09A54802}"/>
              </a:ext>
            </a:extLst>
          </p:cNvPr>
          <p:cNvPicPr>
            <a:picLocks noChangeAspect="1"/>
          </p:cNvPicPr>
          <p:nvPr/>
        </p:nvPicPr>
        <p:blipFill>
          <a:blip r:embed="rId2"/>
          <a:stretch>
            <a:fillRect/>
          </a:stretch>
        </p:blipFill>
        <p:spPr>
          <a:xfrm>
            <a:off x="35496" y="0"/>
            <a:ext cx="5400600" cy="4041850"/>
          </a:xfrm>
          <a:prstGeom prst="rect">
            <a:avLst/>
          </a:prstGeom>
        </p:spPr>
      </p:pic>
      <p:pic>
        <p:nvPicPr>
          <p:cNvPr id="7" name="Picture 6">
            <a:extLst>
              <a:ext uri="{FF2B5EF4-FFF2-40B4-BE49-F238E27FC236}">
                <a16:creationId xmlns:a16="http://schemas.microsoft.com/office/drawing/2014/main" id="{0C53AF50-F6BC-43BE-6C1E-1FBED7B1B463}"/>
              </a:ext>
            </a:extLst>
          </p:cNvPr>
          <p:cNvPicPr>
            <a:picLocks noChangeAspect="1"/>
          </p:cNvPicPr>
          <p:nvPr/>
        </p:nvPicPr>
        <p:blipFill>
          <a:blip r:embed="rId3"/>
          <a:stretch>
            <a:fillRect/>
          </a:stretch>
        </p:blipFill>
        <p:spPr>
          <a:xfrm>
            <a:off x="4479016" y="2780928"/>
            <a:ext cx="4652741" cy="3731803"/>
          </a:xfrm>
          <a:prstGeom prst="rect">
            <a:avLst/>
          </a:prstGeom>
        </p:spPr>
      </p:pic>
    </p:spTree>
    <p:extLst>
      <p:ext uri="{BB962C8B-B14F-4D97-AF65-F5344CB8AC3E}">
        <p14:creationId xmlns:p14="http://schemas.microsoft.com/office/powerpoint/2010/main" val="26415664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3CDA5-2774-FF1C-66FC-3B71699A7405}"/>
              </a:ext>
            </a:extLst>
          </p:cNvPr>
          <p:cNvSpPr>
            <a:spLocks noGrp="1"/>
          </p:cNvSpPr>
          <p:nvPr>
            <p:ph type="title"/>
          </p:nvPr>
        </p:nvSpPr>
        <p:spPr/>
        <p:txBody>
          <a:bodyPr/>
          <a:lstStyle/>
          <a:p>
            <a:r>
              <a:rPr lang="en-GB" dirty="0"/>
              <a:t>Comparisons</a:t>
            </a:r>
          </a:p>
        </p:txBody>
      </p:sp>
      <p:pic>
        <p:nvPicPr>
          <p:cNvPr id="4" name="Picture 3">
            <a:extLst>
              <a:ext uri="{FF2B5EF4-FFF2-40B4-BE49-F238E27FC236}">
                <a16:creationId xmlns:a16="http://schemas.microsoft.com/office/drawing/2014/main" id="{6B8B2A72-6F62-1A3C-CA3B-699D17F92235}"/>
              </a:ext>
            </a:extLst>
          </p:cNvPr>
          <p:cNvPicPr>
            <a:picLocks noChangeAspect="1"/>
          </p:cNvPicPr>
          <p:nvPr/>
        </p:nvPicPr>
        <p:blipFill>
          <a:blip r:embed="rId2"/>
          <a:stretch>
            <a:fillRect/>
          </a:stretch>
        </p:blipFill>
        <p:spPr>
          <a:xfrm>
            <a:off x="490364" y="1700808"/>
            <a:ext cx="8335538" cy="4058216"/>
          </a:xfrm>
          <a:prstGeom prst="rect">
            <a:avLst/>
          </a:prstGeom>
        </p:spPr>
      </p:pic>
    </p:spTree>
    <p:extLst>
      <p:ext uri="{BB962C8B-B14F-4D97-AF65-F5344CB8AC3E}">
        <p14:creationId xmlns:p14="http://schemas.microsoft.com/office/powerpoint/2010/main" val="34747880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4836E4C-62AD-F0D3-D1DD-F745D92A16E0}"/>
              </a:ext>
            </a:extLst>
          </p:cNvPr>
          <p:cNvPicPr>
            <a:picLocks noChangeAspect="1"/>
          </p:cNvPicPr>
          <p:nvPr/>
        </p:nvPicPr>
        <p:blipFill>
          <a:blip r:embed="rId2"/>
          <a:stretch>
            <a:fillRect/>
          </a:stretch>
        </p:blipFill>
        <p:spPr>
          <a:xfrm>
            <a:off x="107504" y="260648"/>
            <a:ext cx="4449502" cy="2880320"/>
          </a:xfrm>
          <a:prstGeom prst="rect">
            <a:avLst/>
          </a:prstGeom>
        </p:spPr>
      </p:pic>
      <p:pic>
        <p:nvPicPr>
          <p:cNvPr id="6" name="Picture 5">
            <a:extLst>
              <a:ext uri="{FF2B5EF4-FFF2-40B4-BE49-F238E27FC236}">
                <a16:creationId xmlns:a16="http://schemas.microsoft.com/office/drawing/2014/main" id="{48170DEB-1D62-08EE-16CF-E042DF91E1D1}"/>
              </a:ext>
            </a:extLst>
          </p:cNvPr>
          <p:cNvPicPr>
            <a:picLocks noChangeAspect="1"/>
          </p:cNvPicPr>
          <p:nvPr/>
        </p:nvPicPr>
        <p:blipFill>
          <a:blip r:embed="rId3"/>
          <a:stretch>
            <a:fillRect/>
          </a:stretch>
        </p:blipFill>
        <p:spPr>
          <a:xfrm>
            <a:off x="4731153" y="415985"/>
            <a:ext cx="4305343" cy="2724983"/>
          </a:xfrm>
          <a:prstGeom prst="rect">
            <a:avLst/>
          </a:prstGeom>
        </p:spPr>
      </p:pic>
      <p:pic>
        <p:nvPicPr>
          <p:cNvPr id="8" name="Picture 7">
            <a:extLst>
              <a:ext uri="{FF2B5EF4-FFF2-40B4-BE49-F238E27FC236}">
                <a16:creationId xmlns:a16="http://schemas.microsoft.com/office/drawing/2014/main" id="{69A30019-E15C-1A7A-4FBE-8DDE18010DA6}"/>
              </a:ext>
            </a:extLst>
          </p:cNvPr>
          <p:cNvPicPr>
            <a:picLocks noChangeAspect="1"/>
          </p:cNvPicPr>
          <p:nvPr/>
        </p:nvPicPr>
        <p:blipFill>
          <a:blip r:embed="rId4"/>
          <a:stretch>
            <a:fillRect/>
          </a:stretch>
        </p:blipFill>
        <p:spPr>
          <a:xfrm>
            <a:off x="2123728" y="3750874"/>
            <a:ext cx="4431453" cy="2579298"/>
          </a:xfrm>
          <a:prstGeom prst="rect">
            <a:avLst/>
          </a:prstGeom>
        </p:spPr>
      </p:pic>
    </p:spTree>
    <p:extLst>
      <p:ext uri="{BB962C8B-B14F-4D97-AF65-F5344CB8AC3E}">
        <p14:creationId xmlns:p14="http://schemas.microsoft.com/office/powerpoint/2010/main" val="37409210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0C88D-3727-F193-EA4E-108FBB7EBA5F}"/>
              </a:ext>
            </a:extLst>
          </p:cNvPr>
          <p:cNvSpPr>
            <a:spLocks noGrp="1"/>
          </p:cNvSpPr>
          <p:nvPr>
            <p:ph type="title"/>
          </p:nvPr>
        </p:nvSpPr>
        <p:spPr>
          <a:xfrm>
            <a:off x="457200" y="274638"/>
            <a:ext cx="8229600" cy="634082"/>
          </a:xfrm>
        </p:spPr>
        <p:txBody>
          <a:bodyPr/>
          <a:lstStyle/>
          <a:p>
            <a:r>
              <a:rPr lang="en-GB" dirty="0"/>
              <a:t>Risk Factors</a:t>
            </a:r>
          </a:p>
        </p:txBody>
      </p:sp>
      <p:pic>
        <p:nvPicPr>
          <p:cNvPr id="10" name="Picture 9">
            <a:extLst>
              <a:ext uri="{FF2B5EF4-FFF2-40B4-BE49-F238E27FC236}">
                <a16:creationId xmlns:a16="http://schemas.microsoft.com/office/drawing/2014/main" id="{914D417D-D872-AB17-F8E1-D9E5BE19068F}"/>
              </a:ext>
            </a:extLst>
          </p:cNvPr>
          <p:cNvPicPr>
            <a:picLocks noChangeAspect="1"/>
          </p:cNvPicPr>
          <p:nvPr/>
        </p:nvPicPr>
        <p:blipFill>
          <a:blip r:embed="rId2"/>
          <a:stretch>
            <a:fillRect/>
          </a:stretch>
        </p:blipFill>
        <p:spPr>
          <a:xfrm>
            <a:off x="335742" y="1001378"/>
            <a:ext cx="4446918" cy="2859670"/>
          </a:xfrm>
          <a:prstGeom prst="rect">
            <a:avLst/>
          </a:prstGeom>
        </p:spPr>
      </p:pic>
      <p:pic>
        <p:nvPicPr>
          <p:cNvPr id="4" name="Picture 3">
            <a:extLst>
              <a:ext uri="{FF2B5EF4-FFF2-40B4-BE49-F238E27FC236}">
                <a16:creationId xmlns:a16="http://schemas.microsoft.com/office/drawing/2014/main" id="{8C67C368-D5C4-A12A-8FCC-28410B9B044F}"/>
              </a:ext>
            </a:extLst>
          </p:cNvPr>
          <p:cNvPicPr>
            <a:picLocks noChangeAspect="1"/>
          </p:cNvPicPr>
          <p:nvPr/>
        </p:nvPicPr>
        <p:blipFill>
          <a:blip r:embed="rId3"/>
          <a:stretch>
            <a:fillRect/>
          </a:stretch>
        </p:blipFill>
        <p:spPr>
          <a:xfrm>
            <a:off x="4778145" y="1013170"/>
            <a:ext cx="4208475" cy="2919886"/>
          </a:xfrm>
          <a:prstGeom prst="rect">
            <a:avLst/>
          </a:prstGeom>
        </p:spPr>
      </p:pic>
      <p:pic>
        <p:nvPicPr>
          <p:cNvPr id="6" name="Picture 5">
            <a:extLst>
              <a:ext uri="{FF2B5EF4-FFF2-40B4-BE49-F238E27FC236}">
                <a16:creationId xmlns:a16="http://schemas.microsoft.com/office/drawing/2014/main" id="{C2D1CB6A-2E73-1325-26A1-B71C10DAA969}"/>
              </a:ext>
            </a:extLst>
          </p:cNvPr>
          <p:cNvPicPr>
            <a:picLocks noChangeAspect="1"/>
          </p:cNvPicPr>
          <p:nvPr/>
        </p:nvPicPr>
        <p:blipFill>
          <a:blip r:embed="rId4"/>
          <a:stretch>
            <a:fillRect/>
          </a:stretch>
        </p:blipFill>
        <p:spPr>
          <a:xfrm>
            <a:off x="251520" y="4077072"/>
            <a:ext cx="8535591" cy="2667372"/>
          </a:xfrm>
          <a:prstGeom prst="rect">
            <a:avLst/>
          </a:prstGeom>
        </p:spPr>
      </p:pic>
    </p:spTree>
    <p:extLst>
      <p:ext uri="{BB962C8B-B14F-4D97-AF65-F5344CB8AC3E}">
        <p14:creationId xmlns:p14="http://schemas.microsoft.com/office/powerpoint/2010/main" val="25819963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41354-6049-AC9F-5181-DB98A522AA35}"/>
              </a:ext>
            </a:extLst>
          </p:cNvPr>
          <p:cNvSpPr>
            <a:spLocks noGrp="1"/>
          </p:cNvSpPr>
          <p:nvPr>
            <p:ph type="title"/>
          </p:nvPr>
        </p:nvSpPr>
        <p:spPr/>
        <p:txBody>
          <a:bodyPr/>
          <a:lstStyle/>
          <a:p>
            <a:r>
              <a:rPr lang="en-GB" dirty="0"/>
              <a:t>Risk factors by Age</a:t>
            </a:r>
          </a:p>
        </p:txBody>
      </p:sp>
      <p:pic>
        <p:nvPicPr>
          <p:cNvPr id="4" name="Picture 3">
            <a:extLst>
              <a:ext uri="{FF2B5EF4-FFF2-40B4-BE49-F238E27FC236}">
                <a16:creationId xmlns:a16="http://schemas.microsoft.com/office/drawing/2014/main" id="{FF495414-3802-6102-E201-15FABEBBBEE5}"/>
              </a:ext>
            </a:extLst>
          </p:cNvPr>
          <p:cNvPicPr>
            <a:picLocks noChangeAspect="1"/>
          </p:cNvPicPr>
          <p:nvPr/>
        </p:nvPicPr>
        <p:blipFill>
          <a:blip r:embed="rId2"/>
          <a:stretch>
            <a:fillRect/>
          </a:stretch>
        </p:blipFill>
        <p:spPr>
          <a:xfrm>
            <a:off x="370373" y="1844824"/>
            <a:ext cx="8436222" cy="4464496"/>
          </a:xfrm>
          <a:prstGeom prst="rect">
            <a:avLst/>
          </a:prstGeom>
        </p:spPr>
      </p:pic>
    </p:spTree>
    <p:extLst>
      <p:ext uri="{BB962C8B-B14F-4D97-AF65-F5344CB8AC3E}">
        <p14:creationId xmlns:p14="http://schemas.microsoft.com/office/powerpoint/2010/main" val="15361156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74310-C477-67A0-A3D2-28882C1BA5B0}"/>
              </a:ext>
            </a:extLst>
          </p:cNvPr>
          <p:cNvSpPr>
            <a:spLocks noGrp="1"/>
          </p:cNvSpPr>
          <p:nvPr>
            <p:ph type="title"/>
          </p:nvPr>
        </p:nvSpPr>
        <p:spPr/>
        <p:txBody>
          <a:bodyPr/>
          <a:lstStyle/>
          <a:p>
            <a:r>
              <a:rPr lang="en-GB" dirty="0"/>
              <a:t>Longevity</a:t>
            </a:r>
          </a:p>
        </p:txBody>
      </p:sp>
      <p:pic>
        <p:nvPicPr>
          <p:cNvPr id="4" name="Picture 3">
            <a:extLst>
              <a:ext uri="{FF2B5EF4-FFF2-40B4-BE49-F238E27FC236}">
                <a16:creationId xmlns:a16="http://schemas.microsoft.com/office/drawing/2014/main" id="{94DD0CB0-2096-AE21-C342-EA1885180790}"/>
              </a:ext>
            </a:extLst>
          </p:cNvPr>
          <p:cNvPicPr>
            <a:picLocks noChangeAspect="1"/>
          </p:cNvPicPr>
          <p:nvPr/>
        </p:nvPicPr>
        <p:blipFill>
          <a:blip r:embed="rId2"/>
          <a:stretch>
            <a:fillRect/>
          </a:stretch>
        </p:blipFill>
        <p:spPr>
          <a:xfrm>
            <a:off x="1691680" y="1417638"/>
            <a:ext cx="5915851" cy="3858163"/>
          </a:xfrm>
          <a:prstGeom prst="rect">
            <a:avLst/>
          </a:prstGeom>
        </p:spPr>
      </p:pic>
    </p:spTree>
    <p:extLst>
      <p:ext uri="{BB962C8B-B14F-4D97-AF65-F5344CB8AC3E}">
        <p14:creationId xmlns:p14="http://schemas.microsoft.com/office/powerpoint/2010/main" val="24579833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E822E-8F40-CF7D-F331-12B1D7566463}"/>
              </a:ext>
            </a:extLst>
          </p:cNvPr>
          <p:cNvSpPr>
            <a:spLocks noGrp="1"/>
          </p:cNvSpPr>
          <p:nvPr>
            <p:ph type="title"/>
          </p:nvPr>
        </p:nvSpPr>
        <p:spPr>
          <a:xfrm>
            <a:off x="457200" y="274638"/>
            <a:ext cx="8229600" cy="850106"/>
          </a:xfrm>
        </p:spPr>
        <p:txBody>
          <a:bodyPr/>
          <a:lstStyle/>
          <a:p>
            <a:r>
              <a:rPr lang="en-GB" dirty="0"/>
              <a:t>Beware the data</a:t>
            </a:r>
          </a:p>
        </p:txBody>
      </p:sp>
      <p:sp>
        <p:nvSpPr>
          <p:cNvPr id="3" name="Content Placeholder 2">
            <a:extLst>
              <a:ext uri="{FF2B5EF4-FFF2-40B4-BE49-F238E27FC236}">
                <a16:creationId xmlns:a16="http://schemas.microsoft.com/office/drawing/2014/main" id="{AA2CEABC-F8A2-4B3B-6E59-77D7A0B5C1B2}"/>
              </a:ext>
            </a:extLst>
          </p:cNvPr>
          <p:cNvSpPr>
            <a:spLocks noGrp="1"/>
          </p:cNvSpPr>
          <p:nvPr>
            <p:ph idx="1"/>
          </p:nvPr>
        </p:nvSpPr>
        <p:spPr>
          <a:xfrm>
            <a:off x="323528" y="1166018"/>
            <a:ext cx="8229600" cy="4525963"/>
          </a:xfrm>
        </p:spPr>
        <p:txBody>
          <a:bodyPr/>
          <a:lstStyle/>
          <a:p>
            <a:pPr marL="0" indent="0">
              <a:buNone/>
            </a:pPr>
            <a:r>
              <a:rPr lang="en-GB" sz="2000" dirty="0">
                <a:solidFill>
                  <a:srgbClr val="FF0000"/>
                </a:solidFill>
              </a:rPr>
              <a:t>Hasty generalisations </a:t>
            </a:r>
            <a:r>
              <a:rPr lang="en-GB" sz="2000" dirty="0"/>
              <a:t>– outcomes based on small or unrepresentative data</a:t>
            </a:r>
          </a:p>
          <a:p>
            <a:pPr marL="0" indent="0">
              <a:buNone/>
            </a:pPr>
            <a:endParaRPr lang="en-GB" sz="2000" dirty="0"/>
          </a:p>
          <a:p>
            <a:pPr marL="0" indent="0">
              <a:buNone/>
            </a:pPr>
            <a:r>
              <a:rPr lang="en-GB" sz="2000" dirty="0">
                <a:solidFill>
                  <a:srgbClr val="FF0000"/>
                </a:solidFill>
              </a:rPr>
              <a:t>False analogy </a:t>
            </a:r>
            <a:r>
              <a:rPr lang="en-GB" sz="2000" dirty="0"/>
              <a:t>– assumes that when health conditions have similar outcome the causation is similar.</a:t>
            </a:r>
          </a:p>
          <a:p>
            <a:pPr marL="0" indent="0">
              <a:buNone/>
            </a:pPr>
            <a:endParaRPr lang="en-GB" sz="2000" dirty="0"/>
          </a:p>
          <a:p>
            <a:pPr marL="0" indent="0">
              <a:buNone/>
            </a:pPr>
            <a:r>
              <a:rPr lang="en-GB" sz="2000" dirty="0">
                <a:solidFill>
                  <a:srgbClr val="FF0000"/>
                </a:solidFill>
              </a:rPr>
              <a:t>False cause </a:t>
            </a:r>
            <a:r>
              <a:rPr lang="en-GB" sz="2000" dirty="0"/>
              <a:t>– causation is assumed without proof.</a:t>
            </a:r>
          </a:p>
          <a:p>
            <a:pPr marL="0" indent="0">
              <a:buNone/>
            </a:pPr>
            <a:endParaRPr lang="en-GB" sz="2000" dirty="0"/>
          </a:p>
          <a:p>
            <a:pPr marL="0" indent="0">
              <a:buNone/>
            </a:pPr>
            <a:r>
              <a:rPr lang="en-GB" sz="2000" dirty="0">
                <a:solidFill>
                  <a:srgbClr val="FF0000"/>
                </a:solidFill>
              </a:rPr>
              <a:t>False authority </a:t>
            </a:r>
            <a:r>
              <a:rPr lang="en-GB" sz="2000" dirty="0"/>
              <a:t>– assumes truth because some </a:t>
            </a:r>
            <a:r>
              <a:rPr lang="en-GB" sz="2000" dirty="0" err="1"/>
              <a:t>authorative</a:t>
            </a:r>
            <a:r>
              <a:rPr lang="en-GB" sz="2000" dirty="0"/>
              <a:t> person say so.</a:t>
            </a:r>
          </a:p>
          <a:p>
            <a:pPr marL="0" indent="0">
              <a:buNone/>
            </a:pPr>
            <a:endParaRPr lang="en-GB" sz="2000" dirty="0"/>
          </a:p>
          <a:p>
            <a:pPr marL="0" indent="0">
              <a:buNone/>
            </a:pPr>
            <a:r>
              <a:rPr lang="en-GB" sz="2000" dirty="0">
                <a:solidFill>
                  <a:srgbClr val="FF0000"/>
                </a:solidFill>
              </a:rPr>
              <a:t>False dilemma </a:t>
            </a:r>
            <a:r>
              <a:rPr lang="en-GB" sz="2000" dirty="0"/>
              <a:t>– when issues are presented as binary or mutually exclusive.</a:t>
            </a:r>
          </a:p>
          <a:p>
            <a:pPr marL="0" indent="0">
              <a:buNone/>
            </a:pPr>
            <a:endParaRPr lang="en-GB" sz="2000" dirty="0"/>
          </a:p>
          <a:p>
            <a:pPr marL="0" indent="0">
              <a:buNone/>
            </a:pPr>
            <a:r>
              <a:rPr lang="en-GB" sz="2000" dirty="0"/>
              <a:t>.</a:t>
            </a:r>
          </a:p>
          <a:p>
            <a:pPr marL="0" indent="0">
              <a:buNone/>
            </a:pPr>
            <a:endParaRPr lang="en-GB" sz="1800" dirty="0"/>
          </a:p>
          <a:p>
            <a:pPr marL="0" indent="0">
              <a:buNone/>
            </a:pPr>
            <a:endParaRPr lang="en-GB" dirty="0"/>
          </a:p>
        </p:txBody>
      </p:sp>
    </p:spTree>
    <p:extLst>
      <p:ext uri="{BB962C8B-B14F-4D97-AF65-F5344CB8AC3E}">
        <p14:creationId xmlns:p14="http://schemas.microsoft.com/office/powerpoint/2010/main" val="26501883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C459DA-F843-582C-B5F6-B83C213FB82A}"/>
              </a:ext>
            </a:extLst>
          </p:cNvPr>
          <p:cNvSpPr>
            <a:spLocks noGrp="1"/>
          </p:cNvSpPr>
          <p:nvPr>
            <p:ph idx="1"/>
          </p:nvPr>
        </p:nvSpPr>
        <p:spPr>
          <a:xfrm>
            <a:off x="457200" y="764704"/>
            <a:ext cx="8229600" cy="4525963"/>
          </a:xfrm>
        </p:spPr>
        <p:txBody>
          <a:bodyPr/>
          <a:lstStyle/>
          <a:p>
            <a:pPr marL="0" indent="0">
              <a:buNone/>
            </a:pPr>
            <a:r>
              <a:rPr lang="en-GB" sz="2000" dirty="0">
                <a:solidFill>
                  <a:srgbClr val="FF0000"/>
                </a:solidFill>
              </a:rPr>
              <a:t>Ad hominem </a:t>
            </a:r>
            <a:r>
              <a:rPr lang="en-GB" sz="2000" dirty="0"/>
              <a:t>– attacks the person on the argument or evidence.</a:t>
            </a:r>
          </a:p>
          <a:p>
            <a:pPr marL="0" indent="0">
              <a:buNone/>
            </a:pPr>
            <a:endParaRPr lang="en-GB" sz="2000" dirty="0">
              <a:solidFill>
                <a:srgbClr val="FF0000"/>
              </a:solidFill>
            </a:endParaRPr>
          </a:p>
          <a:p>
            <a:pPr marL="0" indent="0">
              <a:buNone/>
            </a:pPr>
            <a:r>
              <a:rPr lang="en-GB" sz="2000" dirty="0">
                <a:solidFill>
                  <a:srgbClr val="FF0000"/>
                </a:solidFill>
              </a:rPr>
              <a:t>Slippery slope </a:t>
            </a:r>
            <a:r>
              <a:rPr lang="en-GB" sz="2000" dirty="0"/>
              <a:t>– assumes as series of event will progressively occur without direct evidence.</a:t>
            </a:r>
          </a:p>
          <a:p>
            <a:pPr marL="0" indent="0">
              <a:buNone/>
            </a:pPr>
            <a:endParaRPr lang="en-GB" sz="2000" dirty="0"/>
          </a:p>
          <a:p>
            <a:pPr marL="0" indent="0">
              <a:buNone/>
            </a:pPr>
            <a:r>
              <a:rPr lang="en-GB" sz="2000" dirty="0">
                <a:solidFill>
                  <a:srgbClr val="FF0000"/>
                </a:solidFill>
              </a:rPr>
              <a:t>Red herring </a:t>
            </a:r>
            <a:r>
              <a:rPr lang="en-GB" sz="2000" dirty="0"/>
              <a:t>– outcomes and associations based on false or erroneous information.</a:t>
            </a:r>
          </a:p>
          <a:p>
            <a:pPr marL="0" indent="0">
              <a:buNone/>
            </a:pPr>
            <a:endParaRPr lang="en-GB" sz="2000" dirty="0"/>
          </a:p>
          <a:p>
            <a:pPr marL="0" indent="0">
              <a:buNone/>
            </a:pPr>
            <a:r>
              <a:rPr lang="en-GB" sz="2000" dirty="0">
                <a:solidFill>
                  <a:srgbClr val="FF0000"/>
                </a:solidFill>
              </a:rPr>
              <a:t>Appeal to tradition </a:t>
            </a:r>
            <a:r>
              <a:rPr lang="en-GB" sz="2000" dirty="0"/>
              <a:t>– assumptions are based on historical information or practice without substantive evidence or practice.</a:t>
            </a:r>
          </a:p>
          <a:p>
            <a:pPr marL="0" indent="0">
              <a:buNone/>
            </a:pPr>
            <a:endParaRPr lang="en-GB" sz="2000" dirty="0"/>
          </a:p>
          <a:p>
            <a:pPr marL="0" indent="0">
              <a:buNone/>
            </a:pPr>
            <a:r>
              <a:rPr lang="en-GB" sz="2000" dirty="0">
                <a:solidFill>
                  <a:srgbClr val="FF0000"/>
                </a:solidFill>
              </a:rPr>
              <a:t>Popular practice </a:t>
            </a:r>
            <a:r>
              <a:rPr lang="en-GB" sz="2000" dirty="0"/>
              <a:t>– when advice / practice is based on popularity rather than, or ignores evidence.</a:t>
            </a:r>
          </a:p>
          <a:p>
            <a:pPr marL="0" indent="0">
              <a:buNone/>
            </a:pPr>
            <a:endParaRPr lang="en-GB" dirty="0"/>
          </a:p>
        </p:txBody>
      </p:sp>
    </p:spTree>
    <p:extLst>
      <p:ext uri="{BB962C8B-B14F-4D97-AF65-F5344CB8AC3E}">
        <p14:creationId xmlns:p14="http://schemas.microsoft.com/office/powerpoint/2010/main" val="1517410740"/>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1529</TotalTime>
  <Words>2111</Words>
  <Application>Microsoft Office PowerPoint</Application>
  <PresentationFormat>On-screen Show (4:3)</PresentationFormat>
  <Paragraphs>367</Paragraphs>
  <Slides>47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Calibri</vt:lpstr>
      <vt:lpstr>Tahoma</vt:lpstr>
      <vt:lpstr>Times New Roman</vt:lpstr>
      <vt:lpstr>Verdana</vt:lpstr>
      <vt:lpstr>Wingdings</vt:lpstr>
      <vt:lpstr>Default Design</vt:lpstr>
      <vt:lpstr>Epidemiology</vt:lpstr>
      <vt:lpstr>PowerPoint Presentation</vt:lpstr>
      <vt:lpstr>The Epidemiologist</vt:lpstr>
      <vt:lpstr>The 5 W’s</vt:lpstr>
      <vt:lpstr>The importance of Epidemiology </vt:lpstr>
      <vt:lpstr>Application of the Epidemiological Process</vt:lpstr>
      <vt:lpstr>Other applications</vt:lpstr>
      <vt:lpstr>Epidemiological Questions</vt:lpstr>
      <vt:lpstr>Types of Epidemiological Research</vt:lpstr>
      <vt:lpstr>Answering questions</vt:lpstr>
      <vt:lpstr>Characteristics</vt:lpstr>
      <vt:lpstr>Research Validity</vt:lpstr>
      <vt:lpstr>Elwood’s Schema for Assessing epidemiological research</vt:lpstr>
      <vt:lpstr>Determining Condition Characteristics</vt:lpstr>
      <vt:lpstr>The Research Question</vt:lpstr>
      <vt:lpstr>Factors influencing Obesity in Carmarthen</vt:lpstr>
      <vt:lpstr>Dividing the data</vt:lpstr>
      <vt:lpstr>Understanding the data</vt:lpstr>
      <vt:lpstr>Incidence and Prevalence</vt:lpstr>
      <vt:lpstr>Incidence Rate</vt:lpstr>
      <vt:lpstr>Prevalence</vt:lpstr>
      <vt:lpstr>Prevalence of Physical Activity</vt:lpstr>
      <vt:lpstr>Odds Ratio and Relative Risk</vt:lpstr>
      <vt:lpstr>Risk</vt:lpstr>
      <vt:lpstr>Relative Risk</vt:lpstr>
      <vt:lpstr>Relative Risk </vt:lpstr>
      <vt:lpstr>Calculating the Risk Ratio</vt:lpstr>
      <vt:lpstr>Rate Ratios</vt:lpstr>
      <vt:lpstr>Another example</vt:lpstr>
      <vt:lpstr>Odds Ratio</vt:lpstr>
      <vt:lpstr>Now we can get Clever!</vt:lpstr>
      <vt:lpstr>Relative risk of developing CHD; Comparison of smoking and dietary habit.</vt:lpstr>
      <vt:lpstr>Chi Squared</vt:lpstr>
      <vt:lpstr>Designing Epidemiological Research</vt:lpstr>
      <vt:lpstr>Health by Region in Wales</vt:lpstr>
      <vt:lpstr>Terminology of Health and death</vt:lpstr>
      <vt:lpstr>PowerPoint Presentation</vt:lpstr>
      <vt:lpstr>Life Expectancy</vt:lpstr>
      <vt:lpstr>LE Comparisons</vt:lpstr>
      <vt:lpstr>Disability</vt:lpstr>
      <vt:lpstr>Comparisons</vt:lpstr>
      <vt:lpstr>PowerPoint Presentation</vt:lpstr>
      <vt:lpstr>Risk Factors</vt:lpstr>
      <vt:lpstr>Risk factors by Age</vt:lpstr>
      <vt:lpstr>Longevity</vt:lpstr>
      <vt:lpstr>Beware the data</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Epidemiological information</dc:title>
  <dc:creator>Gardner</dc:creator>
  <cp:lastModifiedBy>David Gardner</cp:lastModifiedBy>
  <cp:revision>56</cp:revision>
  <dcterms:created xsi:type="dcterms:W3CDTF">2012-02-05T18:10:56Z</dcterms:created>
  <dcterms:modified xsi:type="dcterms:W3CDTF">2024-10-10T07:54:25Z</dcterms:modified>
</cp:coreProperties>
</file>