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31"/>
  </p:notesMasterIdLst>
  <p:handoutMasterIdLst>
    <p:handoutMasterId r:id="rId32"/>
  </p:handoutMasterIdLst>
  <p:sldIdLst>
    <p:sldId id="363" r:id="rId3"/>
    <p:sldId id="411" r:id="rId4"/>
    <p:sldId id="419" r:id="rId5"/>
    <p:sldId id="421" r:id="rId6"/>
    <p:sldId id="420" r:id="rId7"/>
    <p:sldId id="375" r:id="rId8"/>
    <p:sldId id="422" r:id="rId9"/>
    <p:sldId id="414" r:id="rId10"/>
    <p:sldId id="390" r:id="rId11"/>
    <p:sldId id="318" r:id="rId12"/>
    <p:sldId id="331" r:id="rId13"/>
    <p:sldId id="412" r:id="rId14"/>
    <p:sldId id="325" r:id="rId15"/>
    <p:sldId id="386" r:id="rId16"/>
    <p:sldId id="324" r:id="rId17"/>
    <p:sldId id="389" r:id="rId18"/>
    <p:sldId id="326" r:id="rId19"/>
    <p:sldId id="298" r:id="rId20"/>
    <p:sldId id="332" r:id="rId21"/>
    <p:sldId id="333" r:id="rId22"/>
    <p:sldId id="334" r:id="rId23"/>
    <p:sldId id="335" r:id="rId24"/>
    <p:sldId id="336" r:id="rId25"/>
    <p:sldId id="337" r:id="rId26"/>
    <p:sldId id="391" r:id="rId27"/>
    <p:sldId id="362" r:id="rId28"/>
    <p:sldId id="477" r:id="rId29"/>
    <p:sldId id="370" r:id="rId30"/>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74045" autoAdjust="0"/>
  </p:normalViewPr>
  <p:slideViewPr>
    <p:cSldViewPr>
      <p:cViewPr varScale="1">
        <p:scale>
          <a:sx n="78" d="100"/>
          <a:sy n="78" d="100"/>
        </p:scale>
        <p:origin x="1068" y="90"/>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18318663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10549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7706932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411966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39337941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30336096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1931121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a:p>
        </p:txBody>
      </p:sp>
    </p:spTree>
    <p:extLst>
      <p:ext uri="{BB962C8B-B14F-4D97-AF65-F5344CB8AC3E}">
        <p14:creationId xmlns:p14="http://schemas.microsoft.com/office/powerpoint/2010/main" val="21680081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2E7B318E-1DC9-4D52-AED7-A6970FBCCA71}"/>
              </a:ext>
            </a:extLst>
          </p:cNvPr>
          <p:cNvSpPr>
            <a:spLocks noChangeArrowheads="1"/>
          </p:cNvSpPr>
          <p:nvPr/>
        </p:nvSpPr>
        <p:spPr bwMode="auto">
          <a:xfrm>
            <a:off x="3884613" y="0"/>
            <a:ext cx="2973387" cy="45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4339" name="Rectangle 3">
            <a:extLst>
              <a:ext uri="{FF2B5EF4-FFF2-40B4-BE49-F238E27FC236}">
                <a16:creationId xmlns:a16="http://schemas.microsoft.com/office/drawing/2014/main" id="{339192E8-938B-4FE4-A249-F7416D40B821}"/>
              </a:ext>
            </a:extLst>
          </p:cNvPr>
          <p:cNvSpPr>
            <a:spLocks noChangeArrowheads="1"/>
          </p:cNvSpPr>
          <p:nvPr/>
        </p:nvSpPr>
        <p:spPr bwMode="auto">
          <a:xfrm>
            <a:off x="3884613" y="8685213"/>
            <a:ext cx="2973387" cy="458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GB" altLang="en-US" sz="1000" b="0" i="1"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1</a:t>
            </a:r>
          </a:p>
        </p:txBody>
      </p:sp>
      <p:sp>
        <p:nvSpPr>
          <p:cNvPr id="14340" name="Rectangle 4">
            <a:extLst>
              <a:ext uri="{FF2B5EF4-FFF2-40B4-BE49-F238E27FC236}">
                <a16:creationId xmlns:a16="http://schemas.microsoft.com/office/drawing/2014/main" id="{E5D55960-58E5-4451-BBD1-654B8C298678}"/>
              </a:ext>
            </a:extLst>
          </p:cNvPr>
          <p:cNvSpPr>
            <a:spLocks noChangeArrowheads="1"/>
          </p:cNvSpPr>
          <p:nvPr/>
        </p:nvSpPr>
        <p:spPr bwMode="auto">
          <a:xfrm>
            <a:off x="-1588" y="8685213"/>
            <a:ext cx="2971801" cy="458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4341" name="Rectangle 5">
            <a:extLst>
              <a:ext uri="{FF2B5EF4-FFF2-40B4-BE49-F238E27FC236}">
                <a16:creationId xmlns:a16="http://schemas.microsoft.com/office/drawing/2014/main" id="{20D9D45B-3125-434C-8675-95E5DA1369B2}"/>
              </a:ext>
            </a:extLst>
          </p:cNvPr>
          <p:cNvSpPr>
            <a:spLocks noChangeArrowheads="1"/>
          </p:cNvSpPr>
          <p:nvPr/>
        </p:nvSpPr>
        <p:spPr bwMode="auto">
          <a:xfrm>
            <a:off x="-1588" y="0"/>
            <a:ext cx="2971801" cy="45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14342" name="Rectangle 6">
            <a:extLst>
              <a:ext uri="{FF2B5EF4-FFF2-40B4-BE49-F238E27FC236}">
                <a16:creationId xmlns:a16="http://schemas.microsoft.com/office/drawing/2014/main" id="{1E4FF2F7-0765-4CB2-B6F7-E562F7295AA2}"/>
              </a:ext>
            </a:extLst>
          </p:cNvPr>
          <p:cNvSpPr>
            <a:spLocks noGrp="1" noRot="1" noChangeAspect="1" noChangeArrowheads="1" noTextEdit="1"/>
          </p:cNvSpPr>
          <p:nvPr>
            <p:ph type="sldImg"/>
          </p:nvPr>
        </p:nvSpPr>
        <p:spPr bwMode="auto">
          <a:xfrm>
            <a:off x="393700" y="692150"/>
            <a:ext cx="6070600" cy="34163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3" name="Rectangle 7">
            <a:extLst>
              <a:ext uri="{FF2B5EF4-FFF2-40B4-BE49-F238E27FC236}">
                <a16:creationId xmlns:a16="http://schemas.microsoft.com/office/drawing/2014/main" id="{78E30841-EA49-4D8A-B0FD-56F67F629C0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8195777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6B30A66B-8C95-4300-9EC9-EE39DB0AA46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22FE6D5B-30EB-4502-BE9B-DB5D4D52ED0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1508" name="Slide Number Placeholder 3">
            <a:extLst>
              <a:ext uri="{FF2B5EF4-FFF2-40B4-BE49-F238E27FC236}">
                <a16:creationId xmlns:a16="http://schemas.microsoft.com/office/drawing/2014/main" id="{4988C2C4-3F4D-4CFB-AE3F-1A4E9BAAEAC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09ECBB7-850F-40E1-B96C-9F8E4252E987}"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a:p>
        </p:txBody>
      </p:sp>
    </p:spTree>
    <p:extLst>
      <p:ext uri="{BB962C8B-B14F-4D97-AF65-F5344CB8AC3E}">
        <p14:creationId xmlns:p14="http://schemas.microsoft.com/office/powerpoint/2010/main" val="3741848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4C237FDA-EC27-43B2-81B1-7CBE53053CD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D0E31911-1567-4DCB-80A2-DAAA7699C58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9460" name="Slide Number Placeholder 3">
            <a:extLst>
              <a:ext uri="{FF2B5EF4-FFF2-40B4-BE49-F238E27FC236}">
                <a16:creationId xmlns:a16="http://schemas.microsoft.com/office/drawing/2014/main" id="{7E76E6E0-3647-460B-A804-D4C93A3D184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4C7EA8-7E91-461E-8B68-32215D5B2C80}" type="slidenum">
              <a:rPr lang="en-GB" altLang="en-US"/>
              <a:pPr/>
              <a:t>15</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28164CFB-75E0-438B-AE6F-0B6035AA804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049A9DF9-FCE5-4AEC-9B30-B26FD345B56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3556" name="Slide Number Placeholder 3">
            <a:extLst>
              <a:ext uri="{FF2B5EF4-FFF2-40B4-BE49-F238E27FC236}">
                <a16:creationId xmlns:a16="http://schemas.microsoft.com/office/drawing/2014/main" id="{7ADF56AE-8329-4CA7-A554-FD37DD0BDA1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1EA73E3-6D23-4D98-9F23-D87EE83B5A75}"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FEEBB653-E17A-48DE-B6FB-54E5C53518A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536C6FEB-8014-4A98-AFB5-411D9142BBC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5604" name="Slide Number Placeholder 3">
            <a:extLst>
              <a:ext uri="{FF2B5EF4-FFF2-40B4-BE49-F238E27FC236}">
                <a16:creationId xmlns:a16="http://schemas.microsoft.com/office/drawing/2014/main" id="{DD46F304-2D6D-481B-8221-F4420524C55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FCF6B87E-53B8-46BA-A74D-D1B3106D22D2}"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A61A2B39-CFDB-490D-8E87-E5F395C1284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F517BE8C-A5D5-4B48-9243-B5DC9CD773F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7652" name="Slide Number Placeholder 3">
            <a:extLst>
              <a:ext uri="{FF2B5EF4-FFF2-40B4-BE49-F238E27FC236}">
                <a16:creationId xmlns:a16="http://schemas.microsoft.com/office/drawing/2014/main" id="{1CAE9BAC-3082-4CDE-890C-83FFD415075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6F3AC4C-8BEA-44C4-8B60-1618EF16F70B}"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7163CD9D-C6EC-4A82-97E1-7297763EBEB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F241A401-B739-4974-8F56-8D0D3BF4AF1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9700" name="Slide Number Placeholder 3">
            <a:extLst>
              <a:ext uri="{FF2B5EF4-FFF2-40B4-BE49-F238E27FC236}">
                <a16:creationId xmlns:a16="http://schemas.microsoft.com/office/drawing/2014/main" id="{9CB901E2-0258-4F49-8CF0-57A456E1456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B54D67D-5C6E-4FC5-8038-4CF9F5E57CCB}"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EE72D5A8-19D9-4669-A202-00B03A80E56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7DDA8D52-1D83-44B3-99D1-30BEC27C7A1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1748" name="Slide Number Placeholder 3">
            <a:extLst>
              <a:ext uri="{FF2B5EF4-FFF2-40B4-BE49-F238E27FC236}">
                <a16:creationId xmlns:a16="http://schemas.microsoft.com/office/drawing/2014/main" id="{A987DE8E-192D-455A-AE10-BF74BA2B9F8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620B88B-0183-4150-B652-6746C4726B2B}"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75AD0925-CEC0-47F1-A652-9D1421F1381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4264CF63-268E-4D42-8333-0F98264B8C1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3796" name="Slide Number Placeholder 3">
            <a:extLst>
              <a:ext uri="{FF2B5EF4-FFF2-40B4-BE49-F238E27FC236}">
                <a16:creationId xmlns:a16="http://schemas.microsoft.com/office/drawing/2014/main" id="{ECF2E6D3-4B61-4A4A-BE6C-196DDF0DA9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D1BDE66-01F6-4C76-BEC4-3F980A499419}"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248F631C-EDB4-4CE9-9D65-91F61555DBE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12286D55-8275-453F-87E7-52E86003692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5844" name="Slide Number Placeholder 3">
            <a:extLst>
              <a:ext uri="{FF2B5EF4-FFF2-40B4-BE49-F238E27FC236}">
                <a16:creationId xmlns:a16="http://schemas.microsoft.com/office/drawing/2014/main" id="{77364FEA-0EFD-4C38-A315-DC71AEBBF0C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A84BC95-5D6D-4AD3-806B-D4130DAA0B8A}"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CE448136-FA9D-4E66-8068-B72D852C85E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07B28813-B951-49DF-BE17-28B0D15989F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7892" name="Slide Number Placeholder 3">
            <a:extLst>
              <a:ext uri="{FF2B5EF4-FFF2-40B4-BE49-F238E27FC236}">
                <a16:creationId xmlns:a16="http://schemas.microsoft.com/office/drawing/2014/main" id="{D4DE6359-4EBB-4DE2-AE56-288471C6A65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86F2BAC-CDDA-4298-B7DE-003B56D5A0A5}"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65654254-B2CC-4B1C-ABF4-4E8DEF9F45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1C87F94D-A7ED-4724-BE47-6F03EC0E76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9940" name="Slide Number Placeholder 3">
            <a:extLst>
              <a:ext uri="{FF2B5EF4-FFF2-40B4-BE49-F238E27FC236}">
                <a16:creationId xmlns:a16="http://schemas.microsoft.com/office/drawing/2014/main" id="{E48ADE25-7B24-4667-B7F1-ED50DF180F2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BE38477-5F5A-45A1-A2C1-FC3A114B1F3E}"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65654254-B2CC-4B1C-ABF4-4E8DEF9F45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1C87F94D-A7ED-4724-BE47-6F03EC0E76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9940" name="Slide Number Placeholder 3">
            <a:extLst>
              <a:ext uri="{FF2B5EF4-FFF2-40B4-BE49-F238E27FC236}">
                <a16:creationId xmlns:a16="http://schemas.microsoft.com/office/drawing/2014/main" id="{E48ADE25-7B24-4667-B7F1-ED50DF180F2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BE38477-5F5A-45A1-A2C1-FC3A114B1F3E}"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04350902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957D9B86-D1BD-43ED-B2E0-16000283450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6372DCFE-B54D-4D9D-9AA5-A562095B55F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1988" name="Slide Number Placeholder 3">
            <a:extLst>
              <a:ext uri="{FF2B5EF4-FFF2-40B4-BE49-F238E27FC236}">
                <a16:creationId xmlns:a16="http://schemas.microsoft.com/office/drawing/2014/main" id="{65B515FF-A395-4EC2-8540-308FE1011E5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D4FF4F99-4AAC-4EAF-9E10-9BF2C245468C}"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08/09/2023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08/09/2023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08/09/2023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08/09/2023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08/09/2023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08/09/2023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08/09/2023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08/09/2023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08/09/2023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08/09/2023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08/09/2023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08/09/2023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159171508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08/09/2023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90978147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08/09/2023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132760917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08/09/2023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40318978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08/09/2023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318283789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08/09/2023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33850552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08/09/2023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401902279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08/09/2023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308099975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08/09/2023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411164957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08/09/2023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288229540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08/09/2023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3500481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08/09/2023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08/09/2023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2482337142"/>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8.xml"/><Relationship Id="rId1" Type="http://schemas.openxmlformats.org/officeDocument/2006/relationships/slideLayout" Target="../slideLayouts/slideLayout13.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9.xml"/><Relationship Id="rId1" Type="http://schemas.openxmlformats.org/officeDocument/2006/relationships/slideLayout" Target="../slideLayouts/slideLayout13.xml"/><Relationship Id="rId6" Type="http://schemas.openxmlformats.org/officeDocument/2006/relationships/image" Target="../media/image19.png"/><Relationship Id="rId5" Type="http://schemas.openxmlformats.org/officeDocument/2006/relationships/image" Target="../media/image18.jpeg"/><Relationship Id="rId4" Type="http://schemas.openxmlformats.org/officeDocument/2006/relationships/image" Target="../media/image17.jpeg"/></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6.xml"/><Relationship Id="rId1" Type="http://schemas.openxmlformats.org/officeDocument/2006/relationships/slideLayout" Target="../slideLayouts/slideLayout13.xml"/><Relationship Id="rId5" Type="http://schemas.openxmlformats.org/officeDocument/2006/relationships/image" Target="../media/image27.png"/><Relationship Id="rId4" Type="http://schemas.openxmlformats.org/officeDocument/2006/relationships/image" Target="../media/image26.png"/></Relationships>
</file>

<file path=ppt/slides/_rels/slide2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LCMB7003</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3749669"/>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2</a:t>
            </a:r>
          </a:p>
          <a:p>
            <a:pPr eaLnBrk="1" hangingPunct="1"/>
            <a:r>
              <a:rPr lang="en-GB" altLang="en-US" sz="4000" dirty="0">
                <a:solidFill>
                  <a:srgbClr val="FFFF00"/>
                </a:solidFill>
              </a:rPr>
              <a:t>The Macro Environmental Analysis</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Strategic Management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556792"/>
            <a:ext cx="10729191" cy="3816424"/>
          </a:xfrm>
          <a:prstGeom prst="rect">
            <a:avLst/>
          </a:prstGeom>
        </p:spPr>
        <p:txBody>
          <a:bodyPr/>
          <a:lstStyle/>
          <a:p>
            <a:pPr algn="just">
              <a:spcBef>
                <a:spcPts val="1200"/>
              </a:spcBef>
              <a:spcAft>
                <a:spcPts val="1200"/>
              </a:spcAft>
            </a:pPr>
            <a:r>
              <a:rPr lang="en-GB" sz="3000" dirty="0"/>
              <a:t>Describe the strategic management process </a:t>
            </a:r>
          </a:p>
          <a:p>
            <a:pPr algn="just">
              <a:spcBef>
                <a:spcPts val="1200"/>
              </a:spcBef>
              <a:spcAft>
                <a:spcPts val="1200"/>
              </a:spcAft>
            </a:pPr>
            <a:r>
              <a:rPr lang="en-GB" sz="3000" dirty="0"/>
              <a:t>Explain why it is important to study the environment of the organisation</a:t>
            </a:r>
          </a:p>
          <a:p>
            <a:pPr algn="just">
              <a:spcBef>
                <a:spcPts val="1200"/>
              </a:spcBef>
              <a:spcAft>
                <a:spcPts val="1200"/>
              </a:spcAft>
            </a:pPr>
            <a:r>
              <a:rPr lang="en-GB" sz="3000" dirty="0"/>
              <a:t>Outline the main environmental influences on the organisation using PESTEL analysis </a:t>
            </a:r>
          </a:p>
        </p:txBody>
      </p:sp>
      <p:sp>
        <p:nvSpPr>
          <p:cNvPr id="2" name="Footer Placeholder 1">
            <a:extLst>
              <a:ext uri="{FF2B5EF4-FFF2-40B4-BE49-F238E27FC236}">
                <a16:creationId xmlns:a16="http://schemas.microsoft.com/office/drawing/2014/main" id="{7ECCB5C1-6546-4E2B-583F-A76A4A44324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Strategic Management Process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87388" y="1143000"/>
            <a:ext cx="11017224" cy="1997968"/>
          </a:xfrm>
        </p:spPr>
        <p:txBody>
          <a:bodyPr/>
          <a:lstStyle/>
          <a:p>
            <a:pPr marL="0" indent="0" algn="just">
              <a:buClr>
                <a:schemeClr val="tx1"/>
              </a:buClr>
              <a:buNone/>
            </a:pPr>
            <a:r>
              <a:rPr lang="en-GB" sz="2800" dirty="0"/>
              <a:t>The strategic management process is a sequential set of analyses and choices that can increase the likelihood that a firm will choose a good strategy; that is, a strategy that generates competitive advantages.</a:t>
            </a:r>
            <a:endParaRPr lang="en-GB" sz="2400" dirty="0"/>
          </a:p>
        </p:txBody>
      </p:sp>
      <p:sp>
        <p:nvSpPr>
          <p:cNvPr id="2" name="TextBox 1">
            <a:extLst>
              <a:ext uri="{FF2B5EF4-FFF2-40B4-BE49-F238E27FC236}">
                <a16:creationId xmlns:a16="http://schemas.microsoft.com/office/drawing/2014/main" id="{A1160B19-E137-20C7-8616-E097946E6BFD}"/>
              </a:ext>
            </a:extLst>
          </p:cNvPr>
          <p:cNvSpPr txBox="1"/>
          <p:nvPr/>
        </p:nvSpPr>
        <p:spPr>
          <a:xfrm>
            <a:off x="8559181" y="5301208"/>
            <a:ext cx="3081435" cy="3077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Source: Barney and </a:t>
            </a:r>
            <a:r>
              <a:rPr kumimoji="0" lang="en-GB" sz="1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Hesterly</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(2015)</a:t>
            </a:r>
          </a:p>
        </p:txBody>
      </p:sp>
      <p:pic>
        <p:nvPicPr>
          <p:cNvPr id="4" name="Picture 3">
            <a:extLst>
              <a:ext uri="{FF2B5EF4-FFF2-40B4-BE49-F238E27FC236}">
                <a16:creationId xmlns:a16="http://schemas.microsoft.com/office/drawing/2014/main" id="{68F65DA2-DB97-CB47-4D99-8B971D933271}"/>
              </a:ext>
            </a:extLst>
          </p:cNvPr>
          <p:cNvPicPr>
            <a:picLocks noChangeAspect="1"/>
          </p:cNvPicPr>
          <p:nvPr/>
        </p:nvPicPr>
        <p:blipFill>
          <a:blip r:embed="rId3"/>
          <a:stretch>
            <a:fillRect/>
          </a:stretch>
        </p:blipFill>
        <p:spPr>
          <a:xfrm>
            <a:off x="957262" y="2924944"/>
            <a:ext cx="10277475" cy="2314575"/>
          </a:xfrm>
          <a:prstGeom prst="rect">
            <a:avLst/>
          </a:prstGeom>
        </p:spPr>
      </p:pic>
      <p:sp>
        <p:nvSpPr>
          <p:cNvPr id="3" name="Footer Placeholder 1">
            <a:extLst>
              <a:ext uri="{FF2B5EF4-FFF2-40B4-BE49-F238E27FC236}">
                <a16:creationId xmlns:a16="http://schemas.microsoft.com/office/drawing/2014/main" id="{A7B4E6F7-C574-8DD5-8561-D616760B0FE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9554231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250"/>
                                        <p:tgtEl>
                                          <p:spTgt spid="7172">
                                            <p:txEl>
                                              <p:pRg st="0" end="0"/>
                                            </p:txEl>
                                          </p:spTgt>
                                        </p:tgtEl>
                                      </p:cBhvr>
                                    </p:animEffect>
                                    <p:anim calcmode="lin" valueType="num">
                                      <p:cBhvr>
                                        <p:cTn id="8" dur="225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25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250"/>
                            </p:stCondLst>
                            <p:childTnLst>
                              <p:par>
                                <p:cTn id="11" presetID="42"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2250"/>
                                        <p:tgtEl>
                                          <p:spTgt spid="4"/>
                                        </p:tgtEl>
                                      </p:cBhvr>
                                    </p:animEffect>
                                    <p:anim calcmode="lin" valueType="num">
                                      <p:cBhvr>
                                        <p:cTn id="14" dur="2250" fill="hold"/>
                                        <p:tgtEl>
                                          <p:spTgt spid="4"/>
                                        </p:tgtEl>
                                        <p:attrNameLst>
                                          <p:attrName>ppt_x</p:attrName>
                                        </p:attrNameLst>
                                      </p:cBhvr>
                                      <p:tavLst>
                                        <p:tav tm="0">
                                          <p:val>
                                            <p:strVal val="#ppt_x"/>
                                          </p:val>
                                        </p:tav>
                                        <p:tav tm="100000">
                                          <p:val>
                                            <p:strVal val="#ppt_x"/>
                                          </p:val>
                                        </p:tav>
                                      </p:tavLst>
                                    </p:anim>
                                    <p:anim calcmode="lin" valueType="num">
                                      <p:cBhvr>
                                        <p:cTn id="15" dur="2250" fill="hold"/>
                                        <p:tgtEl>
                                          <p:spTgt spid="4"/>
                                        </p:tgtEl>
                                        <p:attrNameLst>
                                          <p:attrName>ppt_y</p:attrName>
                                        </p:attrNameLst>
                                      </p:cBhvr>
                                      <p:tavLst>
                                        <p:tav tm="0">
                                          <p:val>
                                            <p:strVal val="#ppt_y+.1"/>
                                          </p:val>
                                        </p:tav>
                                        <p:tav tm="100000">
                                          <p:val>
                                            <p:strVal val="#ppt_y"/>
                                          </p:val>
                                        </p:tav>
                                      </p:tavLst>
                                    </p:anim>
                                  </p:childTnLst>
                                </p:cTn>
                              </p:par>
                            </p:childTnLst>
                          </p:cTn>
                        </p:par>
                        <p:par>
                          <p:cTn id="16" fill="hold">
                            <p:stCondLst>
                              <p:cond delay="4500"/>
                            </p:stCondLst>
                            <p:childTnLst>
                              <p:par>
                                <p:cTn id="17" presetID="53" presetClass="entr" presetSubtype="16" fill="hold" grpId="0" nodeType="after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p:cTn id="19" dur="500" fill="hold"/>
                                        <p:tgtEl>
                                          <p:spTgt spid="2"/>
                                        </p:tgtEl>
                                        <p:attrNameLst>
                                          <p:attrName>ppt_w</p:attrName>
                                        </p:attrNameLst>
                                      </p:cBhvr>
                                      <p:tavLst>
                                        <p:tav tm="0">
                                          <p:val>
                                            <p:fltVal val="0"/>
                                          </p:val>
                                        </p:tav>
                                        <p:tav tm="100000">
                                          <p:val>
                                            <p:strVal val="#ppt_w"/>
                                          </p:val>
                                        </p:tav>
                                      </p:tavLst>
                                    </p:anim>
                                    <p:anim calcmode="lin" valueType="num">
                                      <p:cBhvr>
                                        <p:cTn id="20" dur="500" fill="hold"/>
                                        <p:tgtEl>
                                          <p:spTgt spid="2"/>
                                        </p:tgtEl>
                                        <p:attrNameLst>
                                          <p:attrName>ppt_h</p:attrName>
                                        </p:attrNameLst>
                                      </p:cBhvr>
                                      <p:tavLst>
                                        <p:tav tm="0">
                                          <p:val>
                                            <p:fltVal val="0"/>
                                          </p:val>
                                        </p:tav>
                                        <p:tav tm="100000">
                                          <p:val>
                                            <p:strVal val="#ppt_h"/>
                                          </p:val>
                                        </p:tav>
                                      </p:tavLst>
                                    </p:anim>
                                    <p:animEffect transition="in" filter="fade">
                                      <p:cBhvr>
                                        <p:cTn id="2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The Three Core Areas of Strategic Management</a:t>
            </a:r>
          </a:p>
        </p:txBody>
      </p:sp>
      <p:sp>
        <p:nvSpPr>
          <p:cNvPr id="2" name="Text Placeholder 4">
            <a:extLst>
              <a:ext uri="{FF2B5EF4-FFF2-40B4-BE49-F238E27FC236}">
                <a16:creationId xmlns:a16="http://schemas.microsoft.com/office/drawing/2014/main" id="{67131773-182D-C7F1-D64D-F9C8DD48D464}"/>
              </a:ext>
            </a:extLst>
          </p:cNvPr>
          <p:cNvSpPr txBox="1">
            <a:spLocks/>
          </p:cNvSpPr>
          <p:nvPr/>
        </p:nvSpPr>
        <p:spPr>
          <a:xfrm>
            <a:off x="695400" y="1052736"/>
            <a:ext cx="10951614" cy="4509120"/>
          </a:xfrm>
          <a:prstGeom prst="rect">
            <a:avLst/>
          </a:prstGeom>
        </p:spPr>
        <p:txBody>
          <a:bodyPr>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57188" marR="0" lvl="1" indent="-357188" algn="just" defTabSz="914400" rtl="0" eaLnBrk="0" fontAlgn="base" latinLnBrk="0" hangingPunct="0">
              <a:lnSpc>
                <a:spcPct val="100000"/>
              </a:lnSpc>
              <a:spcBef>
                <a:spcPts val="600"/>
              </a:spcBef>
              <a:spcAft>
                <a:spcPts val="600"/>
              </a:spcAft>
              <a:buClrTx/>
              <a:buSzTx/>
              <a:buFont typeface="Wingdings" panose="05000000000000000000" pitchFamily="2" charset="2"/>
              <a:buChar char="§"/>
              <a:tabLst/>
              <a:defRPr/>
            </a:pPr>
            <a:r>
              <a:rPr kumimoji="0" lang="en-GB" altLang="en-US" sz="2400" b="1" i="0" u="none" strike="noStrike" kern="1200" cap="none" spc="0" normalizeH="0" baseline="0" noProof="0" dirty="0">
                <a:ln>
                  <a:noFill/>
                </a:ln>
                <a:solidFill>
                  <a:srgbClr val="00B0F0">
                    <a:lumMod val="50000"/>
                  </a:srgbClr>
                </a:solidFill>
                <a:effectLst/>
                <a:uLnTx/>
                <a:uFillTx/>
                <a:latin typeface="Myriad Pro"/>
                <a:ea typeface="+mn-ea"/>
                <a:cs typeface="+mn-cs"/>
              </a:rPr>
              <a:t>Strategic analysis</a:t>
            </a:r>
          </a:p>
          <a:p>
            <a:pPr marL="896938" marR="0" lvl="2" indent="-452438" algn="just" defTabSz="914400" rtl="0" eaLnBrk="0" fontAlgn="base" latinLnBrk="0" hangingPunct="0">
              <a:lnSpc>
                <a:spcPct val="100000"/>
              </a:lnSpc>
              <a:spcBef>
                <a:spcPts val="0"/>
              </a:spcBef>
              <a:spcAft>
                <a:spcPct val="0"/>
              </a:spcAft>
              <a:buClrTx/>
              <a:buSzTx/>
              <a:buFont typeface="Wingdings" panose="05000000000000000000" pitchFamily="2" charset="2"/>
              <a:buChar char="Ø"/>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Environment</a:t>
            </a:r>
          </a:p>
          <a:p>
            <a:pPr marL="896938" marR="0" lvl="2" indent="-452438" algn="just" defTabSz="914400" rtl="0" eaLnBrk="0" fontAlgn="base" latinLnBrk="0" hangingPunct="0">
              <a:lnSpc>
                <a:spcPct val="100000"/>
              </a:lnSpc>
              <a:spcBef>
                <a:spcPts val="0"/>
              </a:spcBef>
              <a:spcAft>
                <a:spcPct val="0"/>
              </a:spcAft>
              <a:buClrTx/>
              <a:buSzTx/>
              <a:buFont typeface="Wingdings" panose="05000000000000000000" pitchFamily="2" charset="2"/>
              <a:buChar char="Ø"/>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Resources</a:t>
            </a:r>
          </a:p>
          <a:p>
            <a:pPr marL="896938" marR="0" lvl="2" indent="-452438" algn="just" defTabSz="914400" rtl="0" eaLnBrk="0" fontAlgn="base" latinLnBrk="0" hangingPunct="0">
              <a:lnSpc>
                <a:spcPct val="100000"/>
              </a:lnSpc>
              <a:spcBef>
                <a:spcPts val="0"/>
              </a:spcBef>
              <a:spcAft>
                <a:spcPct val="0"/>
              </a:spcAft>
              <a:buClrTx/>
              <a:buSzTx/>
              <a:buFont typeface="Wingdings" panose="05000000000000000000" pitchFamily="2" charset="2"/>
              <a:buChar char="Ø"/>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Vision, mission and objectives</a:t>
            </a:r>
          </a:p>
          <a:p>
            <a:pPr marL="357188" marR="0" lvl="1" indent="-357188" algn="just" defTabSz="914400" rtl="0" eaLnBrk="0" fontAlgn="base" latinLnBrk="0" hangingPunct="0">
              <a:lnSpc>
                <a:spcPct val="100000"/>
              </a:lnSpc>
              <a:spcBef>
                <a:spcPts val="600"/>
              </a:spcBef>
              <a:spcAft>
                <a:spcPts val="600"/>
              </a:spcAft>
              <a:buClrTx/>
              <a:buSzTx/>
              <a:buFont typeface="Wingdings" panose="05000000000000000000" pitchFamily="2" charset="2"/>
              <a:buChar char="§"/>
              <a:tabLst/>
              <a:defRPr/>
            </a:pPr>
            <a:r>
              <a:rPr kumimoji="0" lang="en-GB" altLang="en-US" sz="2400" b="1" i="0" u="none" strike="noStrike" kern="1200" cap="none" spc="0" normalizeH="0" baseline="0" noProof="0" dirty="0">
                <a:ln>
                  <a:noFill/>
                </a:ln>
                <a:solidFill>
                  <a:srgbClr val="00B0F0">
                    <a:lumMod val="50000"/>
                  </a:srgbClr>
                </a:solidFill>
                <a:effectLst/>
                <a:uLnTx/>
                <a:uFillTx/>
                <a:latin typeface="Myriad Pro"/>
                <a:ea typeface="+mn-ea"/>
                <a:cs typeface="+mn-cs"/>
              </a:rPr>
              <a:t>Strategy development</a:t>
            </a:r>
          </a:p>
          <a:p>
            <a:pPr marL="896938" marR="0" lvl="2" indent="-452438" algn="just" defTabSz="914400" rtl="0" eaLnBrk="0" fontAlgn="base" latinLnBrk="0" hangingPunct="0">
              <a:lnSpc>
                <a:spcPct val="100000"/>
              </a:lnSpc>
              <a:spcBef>
                <a:spcPts val="0"/>
              </a:spcBef>
              <a:spcAft>
                <a:spcPct val="0"/>
              </a:spcAft>
              <a:buClrTx/>
              <a:buSzTx/>
              <a:buFont typeface="Wingdings" panose="05000000000000000000" pitchFamily="2" charset="2"/>
              <a:buChar char="Ø"/>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Identifying options</a:t>
            </a:r>
          </a:p>
          <a:p>
            <a:pPr marL="896938" marR="0" lvl="2" indent="-452438" algn="just" defTabSz="914400" rtl="0" eaLnBrk="0" fontAlgn="base" latinLnBrk="0" hangingPunct="0">
              <a:lnSpc>
                <a:spcPct val="100000"/>
              </a:lnSpc>
              <a:spcBef>
                <a:spcPts val="0"/>
              </a:spcBef>
              <a:spcAft>
                <a:spcPct val="0"/>
              </a:spcAft>
              <a:buClrTx/>
              <a:buSzTx/>
              <a:buFont typeface="Wingdings" panose="05000000000000000000" pitchFamily="2" charset="2"/>
              <a:buChar char="Ø"/>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Rational selection between options</a:t>
            </a:r>
          </a:p>
          <a:p>
            <a:pPr marL="896938" marR="0" lvl="2" indent="-452438" algn="just" defTabSz="914400" rtl="0" eaLnBrk="0" fontAlgn="base" latinLnBrk="0" hangingPunct="0">
              <a:lnSpc>
                <a:spcPct val="100000"/>
              </a:lnSpc>
              <a:spcBef>
                <a:spcPts val="0"/>
              </a:spcBef>
              <a:spcAft>
                <a:spcPct val="0"/>
              </a:spcAft>
              <a:buClrTx/>
              <a:buSzTx/>
              <a:buFont typeface="Wingdings" panose="05000000000000000000" pitchFamily="2" charset="2"/>
              <a:buChar char="Ø"/>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Finding the strategic route forward</a:t>
            </a:r>
          </a:p>
          <a:p>
            <a:pPr marL="357188" marR="0" lvl="1" indent="-357188" algn="just" defTabSz="914400" rtl="0" eaLnBrk="0" fontAlgn="base" latinLnBrk="0" hangingPunct="0">
              <a:lnSpc>
                <a:spcPct val="100000"/>
              </a:lnSpc>
              <a:spcBef>
                <a:spcPts val="600"/>
              </a:spcBef>
              <a:spcAft>
                <a:spcPts val="600"/>
              </a:spcAft>
              <a:buClrTx/>
              <a:buSzTx/>
              <a:buFont typeface="Wingdings" panose="05000000000000000000" pitchFamily="2" charset="2"/>
              <a:buChar char="§"/>
              <a:tabLst/>
              <a:defRPr/>
            </a:pPr>
            <a:r>
              <a:rPr kumimoji="0" lang="en-GB" altLang="en-US" sz="2400" b="1" i="0" u="none" strike="noStrike" kern="1200" cap="none" spc="0" normalizeH="0" baseline="0" noProof="0" dirty="0">
                <a:ln>
                  <a:noFill/>
                </a:ln>
                <a:solidFill>
                  <a:srgbClr val="00B0F0">
                    <a:lumMod val="50000"/>
                  </a:srgbClr>
                </a:solidFill>
                <a:effectLst/>
                <a:uLnTx/>
                <a:uFillTx/>
                <a:latin typeface="Myriad Pro"/>
                <a:ea typeface="+mn-ea"/>
                <a:cs typeface="+mn-cs"/>
              </a:rPr>
              <a:t>Strategy implementation</a:t>
            </a:r>
          </a:p>
          <a:p>
            <a:pPr marL="896938" marR="0" lvl="2" indent="-452438" algn="just" defTabSz="914400" rtl="0" eaLnBrk="0" fontAlgn="base" latinLnBrk="0" hangingPunct="0">
              <a:lnSpc>
                <a:spcPct val="100000"/>
              </a:lnSpc>
              <a:spcBef>
                <a:spcPts val="0"/>
              </a:spcBef>
              <a:spcAft>
                <a:spcPct val="0"/>
              </a:spcAft>
              <a:buClrTx/>
              <a:buSzTx/>
              <a:buFont typeface="Wingdings" panose="05000000000000000000" pitchFamily="2" charset="2"/>
              <a:buChar char="Ø"/>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Resource allocation</a:t>
            </a:r>
          </a:p>
          <a:p>
            <a:pPr marL="896938" marR="0" lvl="2" indent="-452438" algn="just" defTabSz="914400" rtl="0" eaLnBrk="0" fontAlgn="base" latinLnBrk="0" hangingPunct="0">
              <a:lnSpc>
                <a:spcPct val="100000"/>
              </a:lnSpc>
              <a:spcBef>
                <a:spcPts val="0"/>
              </a:spcBef>
              <a:spcAft>
                <a:spcPct val="0"/>
              </a:spcAft>
              <a:buClrTx/>
              <a:buSzTx/>
              <a:buFont typeface="Wingdings" panose="05000000000000000000" pitchFamily="2" charset="2"/>
              <a:buChar char="Ø"/>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Strategic planning and control</a:t>
            </a:r>
          </a:p>
          <a:p>
            <a:pPr marL="896938" marR="0" lvl="2" indent="-452438" algn="just" defTabSz="914400" rtl="0" eaLnBrk="0" fontAlgn="base" latinLnBrk="0" hangingPunct="0">
              <a:lnSpc>
                <a:spcPct val="100000"/>
              </a:lnSpc>
              <a:spcBef>
                <a:spcPts val="0"/>
              </a:spcBef>
              <a:spcAft>
                <a:spcPct val="0"/>
              </a:spcAft>
              <a:buClrTx/>
              <a:buSzTx/>
              <a:buFont typeface="Wingdings" panose="05000000000000000000" pitchFamily="2" charset="2"/>
              <a:buChar char="Ø"/>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People issues and strategic change (change management)</a:t>
            </a:r>
          </a:p>
          <a:p>
            <a:pPr marL="896938" marR="0" lvl="2" indent="-452438" algn="just" defTabSz="914400" rtl="0" eaLnBrk="0" fontAlgn="base" latinLnBrk="0" hangingPunct="0">
              <a:lnSpc>
                <a:spcPct val="100000"/>
              </a:lnSpc>
              <a:spcBef>
                <a:spcPts val="0"/>
              </a:spcBef>
              <a:spcAft>
                <a:spcPct val="0"/>
              </a:spcAft>
              <a:buClrTx/>
              <a:buSzTx/>
              <a:buFont typeface="Wingdings" panose="05000000000000000000" pitchFamily="2" charset="2"/>
              <a:buChar char="Ø"/>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mn-cs"/>
              </a:rPr>
              <a:t>Critical success factor (CSF) analysis and performance measurement</a:t>
            </a:r>
          </a:p>
        </p:txBody>
      </p:sp>
      <p:pic>
        <p:nvPicPr>
          <p:cNvPr id="4" name="Immagine 3" descr="coreareas.jpg">
            <a:extLst>
              <a:ext uri="{FF2B5EF4-FFF2-40B4-BE49-F238E27FC236}">
                <a16:creationId xmlns:a16="http://schemas.microsoft.com/office/drawing/2014/main" id="{12024D9B-BDBE-AD3B-9FD8-12A9463CD70D}"/>
              </a:ext>
            </a:extLst>
          </p:cNvPr>
          <p:cNvPicPr>
            <a:picLocks noChangeAspect="1"/>
          </p:cNvPicPr>
          <p:nvPr/>
        </p:nvPicPr>
        <p:blipFill>
          <a:blip r:embed="rId3" cstate="print"/>
          <a:stretch>
            <a:fillRect/>
          </a:stretch>
        </p:blipFill>
        <p:spPr>
          <a:xfrm>
            <a:off x="7248128" y="1196752"/>
            <a:ext cx="4535626" cy="3816424"/>
          </a:xfrm>
          <a:prstGeom prst="rect">
            <a:avLst/>
          </a:prstGeom>
        </p:spPr>
      </p:pic>
      <p:sp>
        <p:nvSpPr>
          <p:cNvPr id="3" name="Footer Placeholder 1">
            <a:extLst>
              <a:ext uri="{FF2B5EF4-FFF2-40B4-BE49-F238E27FC236}">
                <a16:creationId xmlns:a16="http://schemas.microsoft.com/office/drawing/2014/main" id="{CD930AF9-D298-CA67-B6E5-FDC27FB77E5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1941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2500"/>
                                        <p:tgtEl>
                                          <p:spTgt spid="2">
                                            <p:txEl>
                                              <p:pRg st="0" end="0"/>
                                            </p:txEl>
                                          </p:spTgt>
                                        </p:tgtEl>
                                      </p:cBhvr>
                                    </p:animEffect>
                                    <p:anim calcmode="lin" valueType="num">
                                      <p:cBhvr>
                                        <p:cTn id="8" dur="25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2500" fill="hold"/>
                                        <p:tgtEl>
                                          <p:spTgt spid="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2500"/>
                                        <p:tgtEl>
                                          <p:spTgt spid="2">
                                            <p:txEl>
                                              <p:pRg st="1" end="1"/>
                                            </p:txEl>
                                          </p:spTgt>
                                        </p:tgtEl>
                                      </p:cBhvr>
                                    </p:animEffect>
                                    <p:anim calcmode="lin" valueType="num">
                                      <p:cBhvr>
                                        <p:cTn id="13" dur="25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4" dur="2500" fill="hold"/>
                                        <p:tgtEl>
                                          <p:spTgt spid="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2500"/>
                                        <p:tgtEl>
                                          <p:spTgt spid="2">
                                            <p:txEl>
                                              <p:pRg st="2" end="2"/>
                                            </p:txEl>
                                          </p:spTgt>
                                        </p:tgtEl>
                                      </p:cBhvr>
                                    </p:animEffect>
                                    <p:anim calcmode="lin" valueType="num">
                                      <p:cBhvr>
                                        <p:cTn id="18" dur="25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9" dur="2500" fill="hold"/>
                                        <p:tgtEl>
                                          <p:spTgt spid="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2500"/>
                                        <p:tgtEl>
                                          <p:spTgt spid="2">
                                            <p:txEl>
                                              <p:pRg st="3" end="3"/>
                                            </p:txEl>
                                          </p:spTgt>
                                        </p:tgtEl>
                                      </p:cBhvr>
                                    </p:animEffect>
                                    <p:anim calcmode="lin" valueType="num">
                                      <p:cBhvr>
                                        <p:cTn id="23" dur="25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4" dur="25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par>
                          <p:cTn id="25" fill="hold">
                            <p:stCondLst>
                              <p:cond delay="2500"/>
                            </p:stCondLst>
                            <p:childTnLst>
                              <p:par>
                                <p:cTn id="26" presetID="42" presetClass="entr" presetSubtype="0" fill="hold" grpId="0" nodeType="afterEffect">
                                  <p:stCondLst>
                                    <p:cond delay="0"/>
                                  </p:stCondLst>
                                  <p:childTnLst>
                                    <p:set>
                                      <p:cBhvr>
                                        <p:cTn id="27" dur="1" fill="hold">
                                          <p:stCondLst>
                                            <p:cond delay="0"/>
                                          </p:stCondLst>
                                        </p:cTn>
                                        <p:tgtEl>
                                          <p:spTgt spid="2">
                                            <p:txEl>
                                              <p:pRg st="4" end="4"/>
                                            </p:txEl>
                                          </p:spTgt>
                                        </p:tgtEl>
                                        <p:attrNameLst>
                                          <p:attrName>style.visibility</p:attrName>
                                        </p:attrNameLst>
                                      </p:cBhvr>
                                      <p:to>
                                        <p:strVal val="visible"/>
                                      </p:to>
                                    </p:set>
                                    <p:animEffect transition="in" filter="fade">
                                      <p:cBhvr>
                                        <p:cTn id="28" dur="2500"/>
                                        <p:tgtEl>
                                          <p:spTgt spid="2">
                                            <p:txEl>
                                              <p:pRg st="4" end="4"/>
                                            </p:txEl>
                                          </p:spTgt>
                                        </p:tgtEl>
                                      </p:cBhvr>
                                    </p:animEffect>
                                    <p:anim calcmode="lin" valueType="num">
                                      <p:cBhvr>
                                        <p:cTn id="29" dur="25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0" dur="2500" fill="hold"/>
                                        <p:tgtEl>
                                          <p:spTgt spid="2">
                                            <p:txEl>
                                              <p:pRg st="4" end="4"/>
                                            </p:txEl>
                                          </p:spTgt>
                                        </p:tgtEl>
                                        <p:attrNameLst>
                                          <p:attrName>ppt_y</p:attrName>
                                        </p:attrNameLst>
                                      </p:cBhvr>
                                      <p:tavLst>
                                        <p:tav tm="0">
                                          <p:val>
                                            <p:strVal val="#ppt_y+.1"/>
                                          </p:val>
                                        </p:tav>
                                        <p:tav tm="100000">
                                          <p:val>
                                            <p:strVal val="#ppt_y"/>
                                          </p:val>
                                        </p:tav>
                                      </p:tavLst>
                                    </p:anim>
                                  </p:childTnLst>
                                </p:cTn>
                              </p:par>
                              <p:par>
                                <p:cTn id="31" presetID="42" presetClass="entr" presetSubtype="0" fill="hold" grpId="0" nodeType="withEffect">
                                  <p:stCondLst>
                                    <p:cond delay="0"/>
                                  </p:stCondLst>
                                  <p:childTnLst>
                                    <p:set>
                                      <p:cBhvr>
                                        <p:cTn id="32" dur="1" fill="hold">
                                          <p:stCondLst>
                                            <p:cond delay="0"/>
                                          </p:stCondLst>
                                        </p:cTn>
                                        <p:tgtEl>
                                          <p:spTgt spid="2">
                                            <p:txEl>
                                              <p:pRg st="5" end="5"/>
                                            </p:txEl>
                                          </p:spTgt>
                                        </p:tgtEl>
                                        <p:attrNameLst>
                                          <p:attrName>style.visibility</p:attrName>
                                        </p:attrNameLst>
                                      </p:cBhvr>
                                      <p:to>
                                        <p:strVal val="visible"/>
                                      </p:to>
                                    </p:set>
                                    <p:animEffect transition="in" filter="fade">
                                      <p:cBhvr>
                                        <p:cTn id="33" dur="2500"/>
                                        <p:tgtEl>
                                          <p:spTgt spid="2">
                                            <p:txEl>
                                              <p:pRg st="5" end="5"/>
                                            </p:txEl>
                                          </p:spTgt>
                                        </p:tgtEl>
                                      </p:cBhvr>
                                    </p:animEffect>
                                    <p:anim calcmode="lin" valueType="num">
                                      <p:cBhvr>
                                        <p:cTn id="34" dur="25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5" dur="2500" fill="hold"/>
                                        <p:tgtEl>
                                          <p:spTgt spid="2">
                                            <p:txEl>
                                              <p:pRg st="5" end="5"/>
                                            </p:txEl>
                                          </p:spTgt>
                                        </p:tgtEl>
                                        <p:attrNameLst>
                                          <p:attrName>ppt_y</p:attrName>
                                        </p:attrNameLst>
                                      </p:cBhvr>
                                      <p:tavLst>
                                        <p:tav tm="0">
                                          <p:val>
                                            <p:strVal val="#ppt_y+.1"/>
                                          </p:val>
                                        </p:tav>
                                        <p:tav tm="100000">
                                          <p:val>
                                            <p:strVal val="#ppt_y"/>
                                          </p:val>
                                        </p:tav>
                                      </p:tavLst>
                                    </p:anim>
                                  </p:childTnLst>
                                </p:cTn>
                              </p:par>
                              <p:par>
                                <p:cTn id="36" presetID="42" presetClass="entr" presetSubtype="0" fill="hold" grpId="0" nodeType="withEffect">
                                  <p:stCondLst>
                                    <p:cond delay="0"/>
                                  </p:stCondLst>
                                  <p:childTnLst>
                                    <p:set>
                                      <p:cBhvr>
                                        <p:cTn id="37" dur="1" fill="hold">
                                          <p:stCondLst>
                                            <p:cond delay="0"/>
                                          </p:stCondLst>
                                        </p:cTn>
                                        <p:tgtEl>
                                          <p:spTgt spid="2">
                                            <p:txEl>
                                              <p:pRg st="6" end="6"/>
                                            </p:txEl>
                                          </p:spTgt>
                                        </p:tgtEl>
                                        <p:attrNameLst>
                                          <p:attrName>style.visibility</p:attrName>
                                        </p:attrNameLst>
                                      </p:cBhvr>
                                      <p:to>
                                        <p:strVal val="visible"/>
                                      </p:to>
                                    </p:set>
                                    <p:animEffect transition="in" filter="fade">
                                      <p:cBhvr>
                                        <p:cTn id="38" dur="2500"/>
                                        <p:tgtEl>
                                          <p:spTgt spid="2">
                                            <p:txEl>
                                              <p:pRg st="6" end="6"/>
                                            </p:txEl>
                                          </p:spTgt>
                                        </p:tgtEl>
                                      </p:cBhvr>
                                    </p:animEffect>
                                    <p:anim calcmode="lin" valueType="num">
                                      <p:cBhvr>
                                        <p:cTn id="39" dur="25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40" dur="2500" fill="hold"/>
                                        <p:tgtEl>
                                          <p:spTgt spid="2">
                                            <p:txEl>
                                              <p:pRg st="6" end="6"/>
                                            </p:txEl>
                                          </p:spTgt>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2">
                                            <p:txEl>
                                              <p:pRg st="7" end="7"/>
                                            </p:txEl>
                                          </p:spTgt>
                                        </p:tgtEl>
                                        <p:attrNameLst>
                                          <p:attrName>style.visibility</p:attrName>
                                        </p:attrNameLst>
                                      </p:cBhvr>
                                      <p:to>
                                        <p:strVal val="visible"/>
                                      </p:to>
                                    </p:set>
                                    <p:animEffect transition="in" filter="fade">
                                      <p:cBhvr>
                                        <p:cTn id="43" dur="2500"/>
                                        <p:tgtEl>
                                          <p:spTgt spid="2">
                                            <p:txEl>
                                              <p:pRg st="7" end="7"/>
                                            </p:txEl>
                                          </p:spTgt>
                                        </p:tgtEl>
                                      </p:cBhvr>
                                    </p:animEffect>
                                    <p:anim calcmode="lin" valueType="num">
                                      <p:cBhvr>
                                        <p:cTn id="44" dur="25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45" dur="25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par>
                          <p:cTn id="46" fill="hold">
                            <p:stCondLst>
                              <p:cond delay="5000"/>
                            </p:stCondLst>
                            <p:childTnLst>
                              <p:par>
                                <p:cTn id="47" presetID="42" presetClass="entr" presetSubtype="0" fill="hold" grpId="0" nodeType="afterEffect">
                                  <p:stCondLst>
                                    <p:cond delay="0"/>
                                  </p:stCondLst>
                                  <p:childTnLst>
                                    <p:set>
                                      <p:cBhvr>
                                        <p:cTn id="48" dur="1" fill="hold">
                                          <p:stCondLst>
                                            <p:cond delay="0"/>
                                          </p:stCondLst>
                                        </p:cTn>
                                        <p:tgtEl>
                                          <p:spTgt spid="2">
                                            <p:txEl>
                                              <p:pRg st="8" end="8"/>
                                            </p:txEl>
                                          </p:spTgt>
                                        </p:tgtEl>
                                        <p:attrNameLst>
                                          <p:attrName>style.visibility</p:attrName>
                                        </p:attrNameLst>
                                      </p:cBhvr>
                                      <p:to>
                                        <p:strVal val="visible"/>
                                      </p:to>
                                    </p:set>
                                    <p:animEffect transition="in" filter="fade">
                                      <p:cBhvr>
                                        <p:cTn id="49" dur="2500"/>
                                        <p:tgtEl>
                                          <p:spTgt spid="2">
                                            <p:txEl>
                                              <p:pRg st="8" end="8"/>
                                            </p:txEl>
                                          </p:spTgt>
                                        </p:tgtEl>
                                      </p:cBhvr>
                                    </p:animEffect>
                                    <p:anim calcmode="lin" valueType="num">
                                      <p:cBhvr>
                                        <p:cTn id="50" dur="25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51" dur="2500" fill="hold"/>
                                        <p:tgtEl>
                                          <p:spTgt spid="2">
                                            <p:txEl>
                                              <p:pRg st="8" end="8"/>
                                            </p:txEl>
                                          </p:spTgt>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2">
                                            <p:txEl>
                                              <p:pRg st="9" end="9"/>
                                            </p:txEl>
                                          </p:spTgt>
                                        </p:tgtEl>
                                        <p:attrNameLst>
                                          <p:attrName>style.visibility</p:attrName>
                                        </p:attrNameLst>
                                      </p:cBhvr>
                                      <p:to>
                                        <p:strVal val="visible"/>
                                      </p:to>
                                    </p:set>
                                    <p:animEffect transition="in" filter="fade">
                                      <p:cBhvr>
                                        <p:cTn id="54" dur="2500"/>
                                        <p:tgtEl>
                                          <p:spTgt spid="2">
                                            <p:txEl>
                                              <p:pRg st="9" end="9"/>
                                            </p:txEl>
                                          </p:spTgt>
                                        </p:tgtEl>
                                      </p:cBhvr>
                                    </p:animEffect>
                                    <p:anim calcmode="lin" valueType="num">
                                      <p:cBhvr>
                                        <p:cTn id="55" dur="2500" fill="hold"/>
                                        <p:tgtEl>
                                          <p:spTgt spid="2">
                                            <p:txEl>
                                              <p:pRg st="9" end="9"/>
                                            </p:txEl>
                                          </p:spTgt>
                                        </p:tgtEl>
                                        <p:attrNameLst>
                                          <p:attrName>ppt_x</p:attrName>
                                        </p:attrNameLst>
                                      </p:cBhvr>
                                      <p:tavLst>
                                        <p:tav tm="0">
                                          <p:val>
                                            <p:strVal val="#ppt_x"/>
                                          </p:val>
                                        </p:tav>
                                        <p:tav tm="100000">
                                          <p:val>
                                            <p:strVal val="#ppt_x"/>
                                          </p:val>
                                        </p:tav>
                                      </p:tavLst>
                                    </p:anim>
                                    <p:anim calcmode="lin" valueType="num">
                                      <p:cBhvr>
                                        <p:cTn id="56" dur="2500" fill="hold"/>
                                        <p:tgtEl>
                                          <p:spTgt spid="2">
                                            <p:txEl>
                                              <p:pRg st="9" end="9"/>
                                            </p:txEl>
                                          </p:spTgt>
                                        </p:tgtEl>
                                        <p:attrNameLst>
                                          <p:attrName>ppt_y</p:attrName>
                                        </p:attrNameLst>
                                      </p:cBhvr>
                                      <p:tavLst>
                                        <p:tav tm="0">
                                          <p:val>
                                            <p:strVal val="#ppt_y+.1"/>
                                          </p:val>
                                        </p:tav>
                                        <p:tav tm="100000">
                                          <p:val>
                                            <p:strVal val="#ppt_y"/>
                                          </p:val>
                                        </p:tav>
                                      </p:tavLst>
                                    </p:anim>
                                  </p:childTnLst>
                                </p:cTn>
                              </p:par>
                              <p:par>
                                <p:cTn id="57" presetID="42" presetClass="entr" presetSubtype="0" fill="hold" grpId="0" nodeType="withEffect">
                                  <p:stCondLst>
                                    <p:cond delay="0"/>
                                  </p:stCondLst>
                                  <p:childTnLst>
                                    <p:set>
                                      <p:cBhvr>
                                        <p:cTn id="58" dur="1" fill="hold">
                                          <p:stCondLst>
                                            <p:cond delay="0"/>
                                          </p:stCondLst>
                                        </p:cTn>
                                        <p:tgtEl>
                                          <p:spTgt spid="2">
                                            <p:txEl>
                                              <p:pRg st="10" end="10"/>
                                            </p:txEl>
                                          </p:spTgt>
                                        </p:tgtEl>
                                        <p:attrNameLst>
                                          <p:attrName>style.visibility</p:attrName>
                                        </p:attrNameLst>
                                      </p:cBhvr>
                                      <p:to>
                                        <p:strVal val="visible"/>
                                      </p:to>
                                    </p:set>
                                    <p:animEffect transition="in" filter="fade">
                                      <p:cBhvr>
                                        <p:cTn id="59" dur="2500"/>
                                        <p:tgtEl>
                                          <p:spTgt spid="2">
                                            <p:txEl>
                                              <p:pRg st="10" end="10"/>
                                            </p:txEl>
                                          </p:spTgt>
                                        </p:tgtEl>
                                      </p:cBhvr>
                                    </p:animEffect>
                                    <p:anim calcmode="lin" valueType="num">
                                      <p:cBhvr>
                                        <p:cTn id="60" dur="2500" fill="hold"/>
                                        <p:tgtEl>
                                          <p:spTgt spid="2">
                                            <p:txEl>
                                              <p:pRg st="10" end="10"/>
                                            </p:txEl>
                                          </p:spTgt>
                                        </p:tgtEl>
                                        <p:attrNameLst>
                                          <p:attrName>ppt_x</p:attrName>
                                        </p:attrNameLst>
                                      </p:cBhvr>
                                      <p:tavLst>
                                        <p:tav tm="0">
                                          <p:val>
                                            <p:strVal val="#ppt_x"/>
                                          </p:val>
                                        </p:tav>
                                        <p:tav tm="100000">
                                          <p:val>
                                            <p:strVal val="#ppt_x"/>
                                          </p:val>
                                        </p:tav>
                                      </p:tavLst>
                                    </p:anim>
                                    <p:anim calcmode="lin" valueType="num">
                                      <p:cBhvr>
                                        <p:cTn id="61" dur="2500" fill="hold"/>
                                        <p:tgtEl>
                                          <p:spTgt spid="2">
                                            <p:txEl>
                                              <p:pRg st="10" end="10"/>
                                            </p:txEl>
                                          </p:spTgt>
                                        </p:tgtEl>
                                        <p:attrNameLst>
                                          <p:attrName>ppt_y</p:attrName>
                                        </p:attrNameLst>
                                      </p:cBhvr>
                                      <p:tavLst>
                                        <p:tav tm="0">
                                          <p:val>
                                            <p:strVal val="#ppt_y+.1"/>
                                          </p:val>
                                        </p:tav>
                                        <p:tav tm="100000">
                                          <p:val>
                                            <p:strVal val="#ppt_y"/>
                                          </p:val>
                                        </p:tav>
                                      </p:tavLst>
                                    </p:anim>
                                  </p:childTnLst>
                                </p:cTn>
                              </p:par>
                              <p:par>
                                <p:cTn id="62" presetID="42" presetClass="entr" presetSubtype="0" fill="hold" grpId="0" nodeType="withEffect">
                                  <p:stCondLst>
                                    <p:cond delay="0"/>
                                  </p:stCondLst>
                                  <p:childTnLst>
                                    <p:set>
                                      <p:cBhvr>
                                        <p:cTn id="63" dur="1" fill="hold">
                                          <p:stCondLst>
                                            <p:cond delay="0"/>
                                          </p:stCondLst>
                                        </p:cTn>
                                        <p:tgtEl>
                                          <p:spTgt spid="2">
                                            <p:txEl>
                                              <p:pRg st="11" end="11"/>
                                            </p:txEl>
                                          </p:spTgt>
                                        </p:tgtEl>
                                        <p:attrNameLst>
                                          <p:attrName>style.visibility</p:attrName>
                                        </p:attrNameLst>
                                      </p:cBhvr>
                                      <p:to>
                                        <p:strVal val="visible"/>
                                      </p:to>
                                    </p:set>
                                    <p:animEffect transition="in" filter="fade">
                                      <p:cBhvr>
                                        <p:cTn id="64" dur="2500"/>
                                        <p:tgtEl>
                                          <p:spTgt spid="2">
                                            <p:txEl>
                                              <p:pRg st="11" end="11"/>
                                            </p:txEl>
                                          </p:spTgt>
                                        </p:tgtEl>
                                      </p:cBhvr>
                                    </p:animEffect>
                                    <p:anim calcmode="lin" valueType="num">
                                      <p:cBhvr>
                                        <p:cTn id="65" dur="2500" fill="hold"/>
                                        <p:tgtEl>
                                          <p:spTgt spid="2">
                                            <p:txEl>
                                              <p:pRg st="11" end="11"/>
                                            </p:txEl>
                                          </p:spTgt>
                                        </p:tgtEl>
                                        <p:attrNameLst>
                                          <p:attrName>ppt_x</p:attrName>
                                        </p:attrNameLst>
                                      </p:cBhvr>
                                      <p:tavLst>
                                        <p:tav tm="0">
                                          <p:val>
                                            <p:strVal val="#ppt_x"/>
                                          </p:val>
                                        </p:tav>
                                        <p:tav tm="100000">
                                          <p:val>
                                            <p:strVal val="#ppt_x"/>
                                          </p:val>
                                        </p:tav>
                                      </p:tavLst>
                                    </p:anim>
                                    <p:anim calcmode="lin" valueType="num">
                                      <p:cBhvr>
                                        <p:cTn id="66" dur="2500" fill="hold"/>
                                        <p:tgtEl>
                                          <p:spTgt spid="2">
                                            <p:txEl>
                                              <p:pRg st="11" end="11"/>
                                            </p:txEl>
                                          </p:spTgt>
                                        </p:tgtEl>
                                        <p:attrNameLst>
                                          <p:attrName>ppt_y</p:attrName>
                                        </p:attrNameLst>
                                      </p:cBhvr>
                                      <p:tavLst>
                                        <p:tav tm="0">
                                          <p:val>
                                            <p:strVal val="#ppt_y+.1"/>
                                          </p:val>
                                        </p:tav>
                                        <p:tav tm="100000">
                                          <p:val>
                                            <p:strVal val="#ppt_y"/>
                                          </p:val>
                                        </p:tav>
                                      </p:tavLst>
                                    </p:anim>
                                  </p:childTnLst>
                                </p:cTn>
                              </p:par>
                              <p:par>
                                <p:cTn id="67" presetID="42" presetClass="entr" presetSubtype="0" fill="hold" grpId="0" nodeType="withEffect">
                                  <p:stCondLst>
                                    <p:cond delay="0"/>
                                  </p:stCondLst>
                                  <p:childTnLst>
                                    <p:set>
                                      <p:cBhvr>
                                        <p:cTn id="68" dur="1" fill="hold">
                                          <p:stCondLst>
                                            <p:cond delay="0"/>
                                          </p:stCondLst>
                                        </p:cTn>
                                        <p:tgtEl>
                                          <p:spTgt spid="2">
                                            <p:txEl>
                                              <p:pRg st="12" end="12"/>
                                            </p:txEl>
                                          </p:spTgt>
                                        </p:tgtEl>
                                        <p:attrNameLst>
                                          <p:attrName>style.visibility</p:attrName>
                                        </p:attrNameLst>
                                      </p:cBhvr>
                                      <p:to>
                                        <p:strVal val="visible"/>
                                      </p:to>
                                    </p:set>
                                    <p:animEffect transition="in" filter="fade">
                                      <p:cBhvr>
                                        <p:cTn id="69" dur="2500"/>
                                        <p:tgtEl>
                                          <p:spTgt spid="2">
                                            <p:txEl>
                                              <p:pRg st="12" end="12"/>
                                            </p:txEl>
                                          </p:spTgt>
                                        </p:tgtEl>
                                      </p:cBhvr>
                                    </p:animEffect>
                                    <p:anim calcmode="lin" valueType="num">
                                      <p:cBhvr>
                                        <p:cTn id="70" dur="2500" fill="hold"/>
                                        <p:tgtEl>
                                          <p:spTgt spid="2">
                                            <p:txEl>
                                              <p:pRg st="12" end="12"/>
                                            </p:txEl>
                                          </p:spTgt>
                                        </p:tgtEl>
                                        <p:attrNameLst>
                                          <p:attrName>ppt_x</p:attrName>
                                        </p:attrNameLst>
                                      </p:cBhvr>
                                      <p:tavLst>
                                        <p:tav tm="0">
                                          <p:val>
                                            <p:strVal val="#ppt_x"/>
                                          </p:val>
                                        </p:tav>
                                        <p:tav tm="100000">
                                          <p:val>
                                            <p:strVal val="#ppt_x"/>
                                          </p:val>
                                        </p:tav>
                                      </p:tavLst>
                                    </p:anim>
                                    <p:anim calcmode="lin" valueType="num">
                                      <p:cBhvr>
                                        <p:cTn id="71" dur="2500" fill="hold"/>
                                        <p:tgtEl>
                                          <p:spTgt spid="2">
                                            <p:txEl>
                                              <p:pRg st="12" end="12"/>
                                            </p:txEl>
                                          </p:spTgt>
                                        </p:tgtEl>
                                        <p:attrNameLst>
                                          <p:attrName>ppt_y</p:attrName>
                                        </p:attrNameLst>
                                      </p:cBhvr>
                                      <p:tavLst>
                                        <p:tav tm="0">
                                          <p:val>
                                            <p:strVal val="#ppt_y+.1"/>
                                          </p:val>
                                        </p:tav>
                                        <p:tav tm="100000">
                                          <p:val>
                                            <p:strVal val="#ppt_y"/>
                                          </p:val>
                                        </p:tav>
                                      </p:tavLst>
                                    </p:anim>
                                  </p:childTnLst>
                                </p:cTn>
                              </p:par>
                              <p:par>
                                <p:cTn id="72" presetID="53" presetClass="entr" presetSubtype="16" fill="hold" nodeType="withEffect">
                                  <p:stCondLst>
                                    <p:cond delay="0"/>
                                  </p:stCondLst>
                                  <p:childTnLst>
                                    <p:set>
                                      <p:cBhvr>
                                        <p:cTn id="73" dur="1" fill="hold">
                                          <p:stCondLst>
                                            <p:cond delay="0"/>
                                          </p:stCondLst>
                                        </p:cTn>
                                        <p:tgtEl>
                                          <p:spTgt spid="4"/>
                                        </p:tgtEl>
                                        <p:attrNameLst>
                                          <p:attrName>style.visibility</p:attrName>
                                        </p:attrNameLst>
                                      </p:cBhvr>
                                      <p:to>
                                        <p:strVal val="visible"/>
                                      </p:to>
                                    </p:set>
                                    <p:anim calcmode="lin" valueType="num">
                                      <p:cBhvr>
                                        <p:cTn id="74" dur="2600" fill="hold"/>
                                        <p:tgtEl>
                                          <p:spTgt spid="4"/>
                                        </p:tgtEl>
                                        <p:attrNameLst>
                                          <p:attrName>ppt_w</p:attrName>
                                        </p:attrNameLst>
                                      </p:cBhvr>
                                      <p:tavLst>
                                        <p:tav tm="0">
                                          <p:val>
                                            <p:fltVal val="0"/>
                                          </p:val>
                                        </p:tav>
                                        <p:tav tm="100000">
                                          <p:val>
                                            <p:strVal val="#ppt_w"/>
                                          </p:val>
                                        </p:tav>
                                      </p:tavLst>
                                    </p:anim>
                                    <p:anim calcmode="lin" valueType="num">
                                      <p:cBhvr>
                                        <p:cTn id="75" dur="2600" fill="hold"/>
                                        <p:tgtEl>
                                          <p:spTgt spid="4"/>
                                        </p:tgtEl>
                                        <p:attrNameLst>
                                          <p:attrName>ppt_h</p:attrName>
                                        </p:attrNameLst>
                                      </p:cBhvr>
                                      <p:tavLst>
                                        <p:tav tm="0">
                                          <p:val>
                                            <p:fltVal val="0"/>
                                          </p:val>
                                        </p:tav>
                                        <p:tav tm="100000">
                                          <p:val>
                                            <p:strVal val="#ppt_h"/>
                                          </p:val>
                                        </p:tav>
                                      </p:tavLst>
                                    </p:anim>
                                    <p:animEffect transition="in" filter="fade">
                                      <p:cBhvr>
                                        <p:cTn id="76" dur="26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Core Areas of Strategic Management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052736"/>
            <a:ext cx="10765195" cy="4680520"/>
          </a:xfrm>
        </p:spPr>
        <p:txBody>
          <a:bodyPr/>
          <a:lstStyle/>
          <a:p>
            <a:pPr marL="0" indent="0" eaLnBrk="1" hangingPunct="1">
              <a:buNone/>
              <a:defRPr/>
            </a:pPr>
            <a:r>
              <a:rPr lang="en-GB" altLang="en-US" sz="2400" b="1" dirty="0"/>
              <a:t>The three core areas of strategic management are</a:t>
            </a:r>
            <a:r>
              <a:rPr lang="en-GB" altLang="en-US" sz="2400" dirty="0"/>
              <a:t>:</a:t>
            </a:r>
          </a:p>
          <a:p>
            <a:pPr lvl="1" algn="just" eaLnBrk="1" hangingPunct="1">
              <a:buFont typeface="Wingdings" panose="05000000000000000000" pitchFamily="2" charset="2"/>
              <a:buChar char="§"/>
              <a:defRPr/>
            </a:pPr>
            <a:r>
              <a:rPr lang="en-GB" altLang="en-US" sz="2400" b="1" dirty="0">
                <a:solidFill>
                  <a:schemeClr val="accent1">
                    <a:lumMod val="50000"/>
                  </a:schemeClr>
                </a:solidFill>
              </a:rPr>
              <a:t>Strategic analysis</a:t>
            </a:r>
            <a:r>
              <a:rPr lang="en-GB" altLang="en-US" sz="2400" dirty="0"/>
              <a:t>. The organisation, its mission and objectives have to be examined and analysed.</a:t>
            </a:r>
          </a:p>
          <a:p>
            <a:pPr lvl="1" algn="just" eaLnBrk="1" hangingPunct="1">
              <a:buFont typeface="Wingdings" panose="05000000000000000000" pitchFamily="2" charset="2"/>
              <a:buChar char="§"/>
              <a:defRPr/>
            </a:pPr>
            <a:r>
              <a:rPr lang="en-GB" altLang="en-US" sz="2400" b="1" dirty="0">
                <a:solidFill>
                  <a:srgbClr val="00B050"/>
                </a:solidFill>
              </a:rPr>
              <a:t>Strategy development</a:t>
            </a:r>
            <a:r>
              <a:rPr lang="en-GB" altLang="en-US" sz="2400" dirty="0"/>
              <a:t>. The strategy options have to be developed and then selected. To be successful, the strategy is likely to be built on the particular skills of the organisation and the special relationships that it has or can develop with those outside – suppliers, customers, distributors and government.</a:t>
            </a:r>
          </a:p>
          <a:p>
            <a:pPr lvl="1" algn="just" eaLnBrk="1" hangingPunct="1">
              <a:buFont typeface="Wingdings" panose="05000000000000000000" pitchFamily="2" charset="2"/>
              <a:buChar char="§"/>
              <a:defRPr/>
            </a:pPr>
            <a:r>
              <a:rPr lang="en-GB" altLang="en-US" sz="2400" b="1" dirty="0">
                <a:solidFill>
                  <a:schemeClr val="accent6">
                    <a:lumMod val="50000"/>
                  </a:schemeClr>
                </a:solidFill>
              </a:rPr>
              <a:t>Strategy implementation</a:t>
            </a:r>
            <a:r>
              <a:rPr lang="en-GB" altLang="en-US" sz="2400" dirty="0"/>
              <a:t>. The selected options now have to be implemented. There may be major difficulties in terms of motivation, power relationships, government negotiations, company acquisitions and many other matters. </a:t>
            </a:r>
          </a:p>
        </p:txBody>
      </p:sp>
      <p:sp>
        <p:nvSpPr>
          <p:cNvPr id="2" name="Footer Placeholder 1">
            <a:extLst>
              <a:ext uri="{FF2B5EF4-FFF2-40B4-BE49-F238E27FC236}">
                <a16:creationId xmlns:a16="http://schemas.microsoft.com/office/drawing/2014/main" id="{F409F212-E279-E95F-7156-17B5539500C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7701707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1" end="1"/>
                                            </p:txEl>
                                          </p:spTgt>
                                        </p:tgtEl>
                                        <p:attrNameLst>
                                          <p:attrName>style.visibility</p:attrName>
                                        </p:attrNameLst>
                                      </p:cBhvr>
                                      <p:to>
                                        <p:strVal val="visible"/>
                                      </p:to>
                                    </p:set>
                                    <p:animEffect transition="in" filter="fade">
                                      <p:cBhvr>
                                        <p:cTn id="7" dur="2000"/>
                                        <p:tgtEl>
                                          <p:spTgt spid="7172">
                                            <p:txEl>
                                              <p:pRg st="1" end="1"/>
                                            </p:txEl>
                                          </p:spTgt>
                                        </p:tgtEl>
                                      </p:cBhvr>
                                    </p:animEffect>
                                    <p:anim calcmode="lin" valueType="num">
                                      <p:cBhvr>
                                        <p:cTn id="8"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Effect transition="in" filter="fade">
                                      <p:cBhvr>
                                        <p:cTn id="13" dur="2000"/>
                                        <p:tgtEl>
                                          <p:spTgt spid="7172">
                                            <p:txEl>
                                              <p:pRg st="2" end="2"/>
                                            </p:txEl>
                                          </p:spTgt>
                                        </p:tgtEl>
                                      </p:cBhvr>
                                    </p:animEffect>
                                    <p:anim calcmode="lin" valueType="num">
                                      <p:cBhvr>
                                        <p:cTn id="14"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5"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nodeType="after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animEffect transition="in" filter="fade">
                                      <p:cBhvr>
                                        <p:cTn id="19" dur="2000"/>
                                        <p:tgtEl>
                                          <p:spTgt spid="7172">
                                            <p:txEl>
                                              <p:pRg st="3" end="3"/>
                                            </p:txEl>
                                          </p:spTgt>
                                        </p:tgtEl>
                                      </p:cBhvr>
                                    </p:animEffect>
                                    <p:anim calcmode="lin" valueType="num">
                                      <p:cBhvr>
                                        <p:cTn id="20" dur="2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1" dur="2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Fundamental Questions in Strategy</a:t>
            </a:r>
          </a:p>
        </p:txBody>
      </p:sp>
      <p:pic>
        <p:nvPicPr>
          <p:cNvPr id="4" name="Picture 3">
            <a:extLst>
              <a:ext uri="{FF2B5EF4-FFF2-40B4-BE49-F238E27FC236}">
                <a16:creationId xmlns:a16="http://schemas.microsoft.com/office/drawing/2014/main" id="{160BFD20-3D4F-8EBD-8541-29B53376E84A}"/>
              </a:ext>
            </a:extLst>
          </p:cNvPr>
          <p:cNvPicPr>
            <a:picLocks noChangeAspect="1"/>
          </p:cNvPicPr>
          <p:nvPr/>
        </p:nvPicPr>
        <p:blipFill>
          <a:blip r:embed="rId3"/>
          <a:stretch>
            <a:fillRect/>
          </a:stretch>
        </p:blipFill>
        <p:spPr>
          <a:xfrm>
            <a:off x="201512" y="1143000"/>
            <a:ext cx="11788976" cy="3942184"/>
          </a:xfrm>
          <a:prstGeom prst="rect">
            <a:avLst/>
          </a:prstGeom>
        </p:spPr>
      </p:pic>
      <p:sp>
        <p:nvSpPr>
          <p:cNvPr id="5" name="TextBox 4">
            <a:extLst>
              <a:ext uri="{FF2B5EF4-FFF2-40B4-BE49-F238E27FC236}">
                <a16:creationId xmlns:a16="http://schemas.microsoft.com/office/drawing/2014/main" id="{F8FF5300-1A66-7922-E1DD-F1AD3B8C3A64}"/>
              </a:ext>
            </a:extLst>
          </p:cNvPr>
          <p:cNvSpPr txBox="1"/>
          <p:nvPr/>
        </p:nvSpPr>
        <p:spPr>
          <a:xfrm>
            <a:off x="8487173" y="5229200"/>
            <a:ext cx="3528392" cy="307777"/>
          </a:xfrm>
          <a:prstGeom prst="rect">
            <a:avLst/>
          </a:prstGeom>
          <a:noFill/>
        </p:spPr>
        <p:txBody>
          <a:bodyPr wrap="square">
            <a:spAutoFit/>
          </a:bodyPr>
          <a:lstStyle/>
          <a:p>
            <a:r>
              <a:rPr lang="en-GB" sz="1400" dirty="0"/>
              <a:t>Source: Whittington et al., (2020)</a:t>
            </a:r>
          </a:p>
        </p:txBody>
      </p:sp>
      <p:sp>
        <p:nvSpPr>
          <p:cNvPr id="2" name="Oval 1">
            <a:extLst>
              <a:ext uri="{FF2B5EF4-FFF2-40B4-BE49-F238E27FC236}">
                <a16:creationId xmlns:a16="http://schemas.microsoft.com/office/drawing/2014/main" id="{C376E92B-9189-C3A7-DF16-D403E4882964}"/>
              </a:ext>
            </a:extLst>
          </p:cNvPr>
          <p:cNvSpPr/>
          <p:nvPr/>
        </p:nvSpPr>
        <p:spPr>
          <a:xfrm>
            <a:off x="0" y="730697"/>
            <a:ext cx="4511824" cy="480628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Footer Placeholder 1">
            <a:extLst>
              <a:ext uri="{FF2B5EF4-FFF2-40B4-BE49-F238E27FC236}">
                <a16:creationId xmlns:a16="http://schemas.microsoft.com/office/drawing/2014/main" id="{17CE311C-9DDB-E0B6-2FAB-10987FED6B6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29821521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2500" fill="hold"/>
                                        <p:tgtEl>
                                          <p:spTgt spid="4"/>
                                        </p:tgtEl>
                                        <p:attrNameLst>
                                          <p:attrName>ppt_w</p:attrName>
                                        </p:attrNameLst>
                                      </p:cBhvr>
                                      <p:tavLst>
                                        <p:tav tm="0">
                                          <p:val>
                                            <p:fltVal val="0"/>
                                          </p:val>
                                        </p:tav>
                                        <p:tav tm="100000">
                                          <p:val>
                                            <p:strVal val="#ppt_w"/>
                                          </p:val>
                                        </p:tav>
                                      </p:tavLst>
                                    </p:anim>
                                    <p:anim calcmode="lin" valueType="num">
                                      <p:cBhvr>
                                        <p:cTn id="8" dur="2500" fill="hold"/>
                                        <p:tgtEl>
                                          <p:spTgt spid="4"/>
                                        </p:tgtEl>
                                        <p:attrNameLst>
                                          <p:attrName>ppt_h</p:attrName>
                                        </p:attrNameLst>
                                      </p:cBhvr>
                                      <p:tavLst>
                                        <p:tav tm="0">
                                          <p:val>
                                            <p:fltVal val="0"/>
                                          </p:val>
                                        </p:tav>
                                        <p:tav tm="100000">
                                          <p:val>
                                            <p:strVal val="#ppt_h"/>
                                          </p:val>
                                        </p:tav>
                                      </p:tavLst>
                                    </p:anim>
                                    <p:animEffect transition="in" filter="fade">
                                      <p:cBhvr>
                                        <p:cTn id="9" dur="2500"/>
                                        <p:tgtEl>
                                          <p:spTgt spid="4"/>
                                        </p:tgtEl>
                                      </p:cBhvr>
                                    </p:animEffect>
                                  </p:childTnLst>
                                </p:cTn>
                              </p:par>
                            </p:childTnLst>
                          </p:cTn>
                        </p:par>
                        <p:par>
                          <p:cTn id="10" fill="hold">
                            <p:stCondLst>
                              <p:cond delay="2500"/>
                            </p:stCondLst>
                            <p:childTnLst>
                              <p:par>
                                <p:cTn id="11" presetID="45" presetClass="entr" presetSubtype="0"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2000"/>
                                        <p:tgtEl>
                                          <p:spTgt spid="2"/>
                                        </p:tgtEl>
                                      </p:cBhvr>
                                    </p:animEffect>
                                    <p:anim calcmode="lin" valueType="num">
                                      <p:cBhvr>
                                        <p:cTn id="14" dur="2000" fill="hold"/>
                                        <p:tgtEl>
                                          <p:spTgt spid="2"/>
                                        </p:tgtEl>
                                        <p:attrNameLst>
                                          <p:attrName>ppt_w</p:attrName>
                                        </p:attrNameLst>
                                      </p:cBhvr>
                                      <p:tavLst>
                                        <p:tav tm="0" fmla="#ppt_w*sin(2.5*pi*$)">
                                          <p:val>
                                            <p:fltVal val="0"/>
                                          </p:val>
                                        </p:tav>
                                        <p:tav tm="100000">
                                          <p:val>
                                            <p:fltVal val="1"/>
                                          </p:val>
                                        </p:tav>
                                      </p:tavLst>
                                    </p:anim>
                                    <p:anim calcmode="lin" valueType="num">
                                      <p:cBhvr>
                                        <p:cTn id="15" dur="20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Macro Business Environment Scanning </a:t>
            </a:r>
          </a:p>
        </p:txBody>
      </p:sp>
      <p:pic>
        <p:nvPicPr>
          <p:cNvPr id="4" name="Picture 3">
            <a:extLst>
              <a:ext uri="{FF2B5EF4-FFF2-40B4-BE49-F238E27FC236}">
                <a16:creationId xmlns:a16="http://schemas.microsoft.com/office/drawing/2014/main" id="{48A01328-E6A2-596B-D9E3-B5C3A3A3CE32}"/>
              </a:ext>
            </a:extLst>
          </p:cNvPr>
          <p:cNvPicPr>
            <a:picLocks noChangeAspect="1"/>
          </p:cNvPicPr>
          <p:nvPr/>
        </p:nvPicPr>
        <p:blipFill>
          <a:blip r:embed="rId3"/>
          <a:stretch>
            <a:fillRect/>
          </a:stretch>
        </p:blipFill>
        <p:spPr>
          <a:xfrm>
            <a:off x="650128" y="1988840"/>
            <a:ext cx="10990488" cy="2509639"/>
          </a:xfrm>
          <a:prstGeom prst="rect">
            <a:avLst/>
          </a:prstGeom>
        </p:spPr>
      </p:pic>
      <p:sp>
        <p:nvSpPr>
          <p:cNvPr id="5" name="TextBox 4">
            <a:extLst>
              <a:ext uri="{FF2B5EF4-FFF2-40B4-BE49-F238E27FC236}">
                <a16:creationId xmlns:a16="http://schemas.microsoft.com/office/drawing/2014/main" id="{AD2B52AC-8650-068B-B2FD-42B594DEE2BE}"/>
              </a:ext>
            </a:extLst>
          </p:cNvPr>
          <p:cNvSpPr txBox="1"/>
          <p:nvPr/>
        </p:nvSpPr>
        <p:spPr>
          <a:xfrm>
            <a:off x="8487173" y="5229200"/>
            <a:ext cx="3528392" cy="307777"/>
          </a:xfrm>
          <a:prstGeom prst="rect">
            <a:avLst/>
          </a:prstGeom>
          <a:noFill/>
        </p:spPr>
        <p:txBody>
          <a:bodyPr wrap="square">
            <a:spAutoFit/>
          </a:bodyPr>
          <a:lstStyle/>
          <a:p>
            <a:r>
              <a:rPr lang="en-GB" sz="1400" dirty="0"/>
              <a:t>Source: </a:t>
            </a:r>
            <a:r>
              <a:rPr lang="en-GB" sz="1400" dirty="0" err="1"/>
              <a:t>Wheelen</a:t>
            </a:r>
            <a:r>
              <a:rPr lang="en-GB" sz="1400" dirty="0"/>
              <a:t> et al., (2018)</a:t>
            </a:r>
          </a:p>
        </p:txBody>
      </p:sp>
      <p:sp>
        <p:nvSpPr>
          <p:cNvPr id="2" name="Footer Placeholder 1">
            <a:extLst>
              <a:ext uri="{FF2B5EF4-FFF2-40B4-BE49-F238E27FC236}">
                <a16:creationId xmlns:a16="http://schemas.microsoft.com/office/drawing/2014/main" id="{98B30567-915B-BE13-7A5A-F4776E750AC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03695178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500" fill="hold"/>
                                        <p:tgtEl>
                                          <p:spTgt spid="4"/>
                                        </p:tgtEl>
                                        <p:attrNameLst>
                                          <p:attrName>ppt_w</p:attrName>
                                        </p:attrNameLst>
                                      </p:cBhvr>
                                      <p:tavLst>
                                        <p:tav tm="0">
                                          <p:val>
                                            <p:fltVal val="0"/>
                                          </p:val>
                                        </p:tav>
                                        <p:tav tm="100000">
                                          <p:val>
                                            <p:strVal val="#ppt_w"/>
                                          </p:val>
                                        </p:tav>
                                      </p:tavLst>
                                    </p:anim>
                                    <p:anim calcmode="lin" valueType="num">
                                      <p:cBhvr>
                                        <p:cTn id="8" dur="1500" fill="hold"/>
                                        <p:tgtEl>
                                          <p:spTgt spid="4"/>
                                        </p:tgtEl>
                                        <p:attrNameLst>
                                          <p:attrName>ppt_h</p:attrName>
                                        </p:attrNameLst>
                                      </p:cBhvr>
                                      <p:tavLst>
                                        <p:tav tm="0">
                                          <p:val>
                                            <p:fltVal val="0"/>
                                          </p:val>
                                        </p:tav>
                                        <p:tav tm="100000">
                                          <p:val>
                                            <p:strVal val="#ppt_h"/>
                                          </p:val>
                                        </p:tav>
                                      </p:tavLst>
                                    </p:anim>
                                    <p:animEffect transition="in" filter="fade">
                                      <p:cBhvr>
                                        <p:cTn id="9" dur="1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0"/>
            <a:ext cx="11593288" cy="1143000"/>
          </a:xfrm>
        </p:spPr>
        <p:txBody>
          <a:bodyPr/>
          <a:lstStyle/>
          <a:p>
            <a:pPr eaLnBrk="1" hangingPunct="1"/>
            <a:r>
              <a:rPr lang="en-GB" altLang="en-US" sz="3200" b="1" dirty="0">
                <a:solidFill>
                  <a:schemeClr val="tx2">
                    <a:lumMod val="75000"/>
                  </a:schemeClr>
                </a:solidFill>
              </a:rPr>
              <a:t>Why Studying the Competitive Environment is Important?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59396" y="1149178"/>
            <a:ext cx="10873208" cy="4590256"/>
          </a:xfrm>
        </p:spPr>
        <p:txBody>
          <a:bodyPr/>
          <a:lstStyle/>
          <a:p>
            <a:pPr algn="just" eaLnBrk="1" hangingPunct="1">
              <a:defRPr/>
            </a:pPr>
            <a:r>
              <a:rPr lang="en-GB" altLang="en-US" sz="2700" dirty="0"/>
              <a:t>In strategy, the environment means everything and everyone outside the organisation: competitors, customers, suppliers plus other influential institutions such as local and national governments.</a:t>
            </a:r>
          </a:p>
          <a:p>
            <a:pPr algn="just" eaLnBrk="1" hangingPunct="1">
              <a:defRPr/>
            </a:pPr>
            <a:r>
              <a:rPr lang="en-GB" altLang="en-US" sz="2700" dirty="0"/>
              <a:t>A study of the environment will provide information on the nature of competition as a step to developing </a:t>
            </a:r>
            <a:r>
              <a:rPr lang="en-GB" altLang="en-US" sz="2700" b="1" dirty="0">
                <a:solidFill>
                  <a:srgbClr val="FF0000"/>
                </a:solidFill>
              </a:rPr>
              <a:t>sustainable competitive advantage</a:t>
            </a:r>
            <a:r>
              <a:rPr lang="en-GB" altLang="en-US" sz="2700" dirty="0"/>
              <a:t>.</a:t>
            </a:r>
          </a:p>
          <a:p>
            <a:pPr algn="just" eaLnBrk="1" hangingPunct="1">
              <a:buClr>
                <a:schemeClr val="tx1"/>
              </a:buClr>
              <a:defRPr/>
            </a:pPr>
            <a:r>
              <a:rPr lang="en-GB" altLang="en-US" sz="2700" b="1" dirty="0">
                <a:solidFill>
                  <a:srgbClr val="FF0000"/>
                </a:solidFill>
              </a:rPr>
              <a:t>Sustainable competitive advantage</a:t>
            </a:r>
            <a:r>
              <a:rPr lang="en-GB" altLang="en-US" sz="2700" dirty="0"/>
              <a:t> is an advantage over competitors that cannot easily be imitated.</a:t>
            </a:r>
          </a:p>
          <a:p>
            <a:pPr algn="just" eaLnBrk="1" hangingPunct="1">
              <a:buClr>
                <a:schemeClr val="tx1"/>
              </a:buClr>
              <a:defRPr/>
            </a:pPr>
            <a:r>
              <a:rPr lang="en-GB" sz="2700" dirty="0">
                <a:solidFill>
                  <a:srgbClr val="242021"/>
                </a:solidFill>
              </a:rPr>
              <a:t>Organisations will perceive </a:t>
            </a:r>
            <a:r>
              <a:rPr lang="en-GB" sz="2700" i="1" dirty="0">
                <a:solidFill>
                  <a:srgbClr val="242021"/>
                </a:solidFill>
              </a:rPr>
              <a:t>opportunities </a:t>
            </a:r>
            <a:r>
              <a:rPr lang="en-GB" sz="2700" dirty="0">
                <a:solidFill>
                  <a:srgbClr val="242021"/>
                </a:solidFill>
              </a:rPr>
              <a:t>that might be explored and </a:t>
            </a:r>
            <a:r>
              <a:rPr lang="en-GB" sz="2700" i="1" dirty="0">
                <a:solidFill>
                  <a:srgbClr val="242021"/>
                </a:solidFill>
              </a:rPr>
              <a:t>threats </a:t>
            </a:r>
            <a:r>
              <a:rPr lang="en-GB" sz="2700" dirty="0">
                <a:solidFill>
                  <a:srgbClr val="242021"/>
                </a:solidFill>
              </a:rPr>
              <a:t>that need to be contained.</a:t>
            </a:r>
          </a:p>
        </p:txBody>
      </p:sp>
      <p:sp>
        <p:nvSpPr>
          <p:cNvPr id="2" name="Footer Placeholder 1">
            <a:extLst>
              <a:ext uri="{FF2B5EF4-FFF2-40B4-BE49-F238E27FC236}">
                <a16:creationId xmlns:a16="http://schemas.microsoft.com/office/drawing/2014/main" id="{A47BF917-0E28-FA73-C1F7-59B2F489206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10301003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500"/>
                                        <p:tgtEl>
                                          <p:spTgt spid="7172">
                                            <p:txEl>
                                              <p:pRg st="0" end="0"/>
                                            </p:txEl>
                                          </p:spTgt>
                                        </p:tgtEl>
                                      </p:cBhvr>
                                    </p:animEffect>
                                    <p:anim calcmode="lin" valueType="num">
                                      <p:cBhvr>
                                        <p:cTn id="8" dur="15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1500"/>
                                        <p:tgtEl>
                                          <p:spTgt spid="7172">
                                            <p:txEl>
                                              <p:pRg st="1" end="1"/>
                                            </p:txEl>
                                          </p:spTgt>
                                        </p:tgtEl>
                                      </p:cBhvr>
                                    </p:animEffect>
                                    <p:anim calcmode="lin" valueType="num">
                                      <p:cBhvr>
                                        <p:cTn id="14" dur="15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15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500"/>
                                        <p:tgtEl>
                                          <p:spTgt spid="7172">
                                            <p:txEl>
                                              <p:pRg st="2" end="2"/>
                                            </p:txEl>
                                          </p:spTgt>
                                        </p:tgtEl>
                                      </p:cBhvr>
                                    </p:animEffect>
                                    <p:anim calcmode="lin" valueType="num">
                                      <p:cBhvr>
                                        <p:cTn id="20" dur="15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5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45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1500"/>
                                        <p:tgtEl>
                                          <p:spTgt spid="7172">
                                            <p:txEl>
                                              <p:pRg st="3" end="3"/>
                                            </p:txEl>
                                          </p:spTgt>
                                        </p:tgtEl>
                                      </p:cBhvr>
                                    </p:animEffect>
                                    <p:anim calcmode="lin" valueType="num">
                                      <p:cBhvr>
                                        <p:cTn id="26" dur="15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15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Layers of the Business Environment</a:t>
            </a:r>
          </a:p>
        </p:txBody>
      </p:sp>
      <p:pic>
        <p:nvPicPr>
          <p:cNvPr id="3" name="Picture 2">
            <a:extLst>
              <a:ext uri="{FF2B5EF4-FFF2-40B4-BE49-F238E27FC236}">
                <a16:creationId xmlns:a16="http://schemas.microsoft.com/office/drawing/2014/main" id="{B7B17D24-817A-4238-9C6B-65BC9073D2BA}"/>
              </a:ext>
            </a:extLst>
          </p:cNvPr>
          <p:cNvPicPr>
            <a:picLocks noChangeAspect="1"/>
          </p:cNvPicPr>
          <p:nvPr/>
        </p:nvPicPr>
        <p:blipFill>
          <a:blip r:embed="rId3"/>
          <a:stretch>
            <a:fillRect/>
          </a:stretch>
        </p:blipFill>
        <p:spPr>
          <a:xfrm>
            <a:off x="6096000" y="980728"/>
            <a:ext cx="5472608" cy="4661253"/>
          </a:xfrm>
          <a:prstGeom prst="rect">
            <a:avLst/>
          </a:prstGeom>
        </p:spPr>
      </p:pic>
      <p:sp>
        <p:nvSpPr>
          <p:cNvPr id="6" name="Content Placeholder 2">
            <a:extLst>
              <a:ext uri="{FF2B5EF4-FFF2-40B4-BE49-F238E27FC236}">
                <a16:creationId xmlns:a16="http://schemas.microsoft.com/office/drawing/2014/main" id="{C9682EC4-58F7-4600-93FD-C496C6372630}"/>
              </a:ext>
            </a:extLst>
          </p:cNvPr>
          <p:cNvSpPr txBox="1">
            <a:spLocks/>
          </p:cNvSpPr>
          <p:nvPr/>
        </p:nvSpPr>
        <p:spPr bwMode="auto">
          <a:xfrm>
            <a:off x="676151" y="1174050"/>
            <a:ext cx="5328591" cy="4274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200" dirty="0"/>
              <a:t>Macro-environmental changes can often seem too big, complex or unpredictable for managers to grasp.</a:t>
            </a:r>
          </a:p>
          <a:p>
            <a:pPr algn="just"/>
            <a:r>
              <a:rPr lang="en-GB" sz="2200"/>
              <a:t>The </a:t>
            </a:r>
            <a:r>
              <a:rPr lang="en-GB" sz="2200" dirty="0"/>
              <a:t>market environment consists mainly of suppliers, customers and competitors. These are environmental participants with whom interactions are primarily economic.</a:t>
            </a:r>
          </a:p>
          <a:p>
            <a:pPr algn="just"/>
            <a:r>
              <a:rPr lang="en-GB" altLang="en-US" sz="2200" dirty="0"/>
              <a:t>The nonmarket environment involves primarily the social, political, legal and ecological factors, but can also be impacted by economic factors. </a:t>
            </a:r>
          </a:p>
        </p:txBody>
      </p:sp>
      <p:sp>
        <p:nvSpPr>
          <p:cNvPr id="2" name="Footer Placeholder 1">
            <a:extLst>
              <a:ext uri="{FF2B5EF4-FFF2-40B4-BE49-F238E27FC236}">
                <a16:creationId xmlns:a16="http://schemas.microsoft.com/office/drawing/2014/main" id="{D24EDCEF-C54A-788B-A19F-4F1A3853C1A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99061230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0" presetID="31" presetClass="entr" presetSubtype="0" fill="hold" nodeType="withEffect">
                                  <p:stCondLst>
                                    <p:cond delay="0"/>
                                  </p:stCondLst>
                                  <p:childTnLst>
                                    <p:set>
                                      <p:cBhvr>
                                        <p:cTn id="21" dur="1" fill="hold">
                                          <p:stCondLst>
                                            <p:cond delay="0"/>
                                          </p:stCondLst>
                                        </p:cTn>
                                        <p:tgtEl>
                                          <p:spTgt spid="3"/>
                                        </p:tgtEl>
                                        <p:attrNameLst>
                                          <p:attrName>style.visibility</p:attrName>
                                        </p:attrNameLst>
                                      </p:cBhvr>
                                      <p:to>
                                        <p:strVal val="visible"/>
                                      </p:to>
                                    </p:set>
                                    <p:anim calcmode="lin" valueType="num">
                                      <p:cBhvr>
                                        <p:cTn id="22" dur="2500" fill="hold"/>
                                        <p:tgtEl>
                                          <p:spTgt spid="3"/>
                                        </p:tgtEl>
                                        <p:attrNameLst>
                                          <p:attrName>ppt_w</p:attrName>
                                        </p:attrNameLst>
                                      </p:cBhvr>
                                      <p:tavLst>
                                        <p:tav tm="0">
                                          <p:val>
                                            <p:fltVal val="0"/>
                                          </p:val>
                                        </p:tav>
                                        <p:tav tm="100000">
                                          <p:val>
                                            <p:strVal val="#ppt_w"/>
                                          </p:val>
                                        </p:tav>
                                      </p:tavLst>
                                    </p:anim>
                                    <p:anim calcmode="lin" valueType="num">
                                      <p:cBhvr>
                                        <p:cTn id="23" dur="2500" fill="hold"/>
                                        <p:tgtEl>
                                          <p:spTgt spid="3"/>
                                        </p:tgtEl>
                                        <p:attrNameLst>
                                          <p:attrName>ppt_h</p:attrName>
                                        </p:attrNameLst>
                                      </p:cBhvr>
                                      <p:tavLst>
                                        <p:tav tm="0">
                                          <p:val>
                                            <p:fltVal val="0"/>
                                          </p:val>
                                        </p:tav>
                                        <p:tav tm="100000">
                                          <p:val>
                                            <p:strVal val="#ppt_h"/>
                                          </p:val>
                                        </p:tav>
                                      </p:tavLst>
                                    </p:anim>
                                    <p:anim calcmode="lin" valueType="num">
                                      <p:cBhvr>
                                        <p:cTn id="24" dur="2500" fill="hold"/>
                                        <p:tgtEl>
                                          <p:spTgt spid="3"/>
                                        </p:tgtEl>
                                        <p:attrNameLst>
                                          <p:attrName>style.rotation</p:attrName>
                                        </p:attrNameLst>
                                      </p:cBhvr>
                                      <p:tavLst>
                                        <p:tav tm="0">
                                          <p:val>
                                            <p:fltVal val="90"/>
                                          </p:val>
                                        </p:tav>
                                        <p:tav tm="100000">
                                          <p:val>
                                            <p:fltVal val="0"/>
                                          </p:val>
                                        </p:tav>
                                      </p:tavLst>
                                    </p:anim>
                                    <p:animEffect transition="in" filter="fade">
                                      <p:cBhvr>
                                        <p:cTn id="25" dur="2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3">
            <a:extLst>
              <a:ext uri="{FF2B5EF4-FFF2-40B4-BE49-F238E27FC236}">
                <a16:creationId xmlns:a16="http://schemas.microsoft.com/office/drawing/2014/main" id="{9277ACA8-01EC-45AE-AE9B-5FA189086D73}"/>
              </a:ext>
            </a:extLst>
          </p:cNvPr>
          <p:cNvSpPr>
            <a:spLocks noChangeArrowheads="1"/>
          </p:cNvSpPr>
          <p:nvPr/>
        </p:nvSpPr>
        <p:spPr bwMode="auto">
          <a:xfrm>
            <a:off x="1524001" y="6629401"/>
            <a:ext cx="4213225" cy="227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15" name="Oval 4">
            <a:extLst>
              <a:ext uri="{FF2B5EF4-FFF2-40B4-BE49-F238E27FC236}">
                <a16:creationId xmlns:a16="http://schemas.microsoft.com/office/drawing/2014/main" id="{B15F89E2-D444-40DE-85CE-62967E0FFF3D}"/>
              </a:ext>
            </a:extLst>
          </p:cNvPr>
          <p:cNvSpPr>
            <a:spLocks noChangeArrowheads="1"/>
          </p:cNvSpPr>
          <p:nvPr/>
        </p:nvSpPr>
        <p:spPr bwMode="auto">
          <a:xfrm>
            <a:off x="2957116" y="126157"/>
            <a:ext cx="5668962" cy="5668962"/>
          </a:xfrm>
          <a:prstGeom prst="ellipse">
            <a:avLst/>
          </a:prstGeom>
          <a:solidFill>
            <a:srgbClr val="FDE3BA"/>
          </a:solidFill>
          <a:ln w="127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16" name="Oval 5">
            <a:extLst>
              <a:ext uri="{FF2B5EF4-FFF2-40B4-BE49-F238E27FC236}">
                <a16:creationId xmlns:a16="http://schemas.microsoft.com/office/drawing/2014/main" id="{5DD88598-B056-489B-8ECB-C94F8B9AF05A}"/>
              </a:ext>
            </a:extLst>
          </p:cNvPr>
          <p:cNvSpPr>
            <a:spLocks noChangeArrowheads="1"/>
          </p:cNvSpPr>
          <p:nvPr/>
        </p:nvSpPr>
        <p:spPr bwMode="auto">
          <a:xfrm>
            <a:off x="2639616" y="116632"/>
            <a:ext cx="5656262" cy="5656262"/>
          </a:xfrm>
          <a:prstGeom prst="ellipse">
            <a:avLst/>
          </a:prstGeom>
          <a:solidFill>
            <a:srgbClr val="FCFEB9"/>
          </a:solidFill>
          <a:ln w="254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17" name="Oval 6">
            <a:extLst>
              <a:ext uri="{FF2B5EF4-FFF2-40B4-BE49-F238E27FC236}">
                <a16:creationId xmlns:a16="http://schemas.microsoft.com/office/drawing/2014/main" id="{53993E42-EB03-4293-BAC9-1551D6F46107}"/>
              </a:ext>
            </a:extLst>
          </p:cNvPr>
          <p:cNvSpPr>
            <a:spLocks noChangeArrowheads="1"/>
          </p:cNvSpPr>
          <p:nvPr/>
        </p:nvSpPr>
        <p:spPr bwMode="auto">
          <a:xfrm>
            <a:off x="2239566" y="113457"/>
            <a:ext cx="5656262" cy="5656262"/>
          </a:xfrm>
          <a:prstGeom prst="ellipse">
            <a:avLst/>
          </a:prstGeom>
          <a:solidFill>
            <a:srgbClr val="CCECFF"/>
          </a:solidFill>
          <a:ln w="254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18" name="Oval 7">
            <a:extLst>
              <a:ext uri="{FF2B5EF4-FFF2-40B4-BE49-F238E27FC236}">
                <a16:creationId xmlns:a16="http://schemas.microsoft.com/office/drawing/2014/main" id="{29DDEB85-0F95-41A7-8FD7-D7CE9B78F90F}"/>
              </a:ext>
            </a:extLst>
          </p:cNvPr>
          <p:cNvSpPr>
            <a:spLocks noChangeArrowheads="1"/>
          </p:cNvSpPr>
          <p:nvPr/>
        </p:nvSpPr>
        <p:spPr bwMode="auto">
          <a:xfrm>
            <a:off x="1839516" y="110282"/>
            <a:ext cx="5656262" cy="5656262"/>
          </a:xfrm>
          <a:prstGeom prst="ellipse">
            <a:avLst/>
          </a:prstGeom>
          <a:solidFill>
            <a:srgbClr val="CCECFF"/>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19" name="Oval 8">
            <a:extLst>
              <a:ext uri="{FF2B5EF4-FFF2-40B4-BE49-F238E27FC236}">
                <a16:creationId xmlns:a16="http://schemas.microsoft.com/office/drawing/2014/main" id="{42759C26-072E-4F87-A7D7-3179E6027BCC}"/>
              </a:ext>
            </a:extLst>
          </p:cNvPr>
          <p:cNvSpPr>
            <a:spLocks noChangeArrowheads="1"/>
          </p:cNvSpPr>
          <p:nvPr/>
        </p:nvSpPr>
        <p:spPr bwMode="auto">
          <a:xfrm>
            <a:off x="2633267" y="923083"/>
            <a:ext cx="4035425" cy="4035425"/>
          </a:xfrm>
          <a:prstGeom prst="ellipse">
            <a:avLst/>
          </a:prstGeom>
          <a:solidFill>
            <a:srgbClr val="FFFFCC"/>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20" name="Oval 9">
            <a:extLst>
              <a:ext uri="{FF2B5EF4-FFF2-40B4-BE49-F238E27FC236}">
                <a16:creationId xmlns:a16="http://schemas.microsoft.com/office/drawing/2014/main" id="{1493FE97-1348-4FBC-B076-C26185C663B3}"/>
              </a:ext>
            </a:extLst>
          </p:cNvPr>
          <p:cNvSpPr>
            <a:spLocks noChangeArrowheads="1"/>
          </p:cNvSpPr>
          <p:nvPr/>
        </p:nvSpPr>
        <p:spPr bwMode="auto">
          <a:xfrm>
            <a:off x="3558778" y="1848594"/>
            <a:ext cx="2184400" cy="2184400"/>
          </a:xfrm>
          <a:prstGeom prst="ellipse">
            <a:avLst/>
          </a:prstGeom>
          <a:solidFill>
            <a:srgbClr val="FFFF99"/>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22" name="Line 11">
            <a:extLst>
              <a:ext uri="{FF2B5EF4-FFF2-40B4-BE49-F238E27FC236}">
                <a16:creationId xmlns:a16="http://schemas.microsoft.com/office/drawing/2014/main" id="{AF702B6F-6C0F-4FF0-80FA-ACE922346F7D}"/>
              </a:ext>
            </a:extLst>
          </p:cNvPr>
          <p:cNvSpPr>
            <a:spLocks noChangeShapeType="1"/>
          </p:cNvSpPr>
          <p:nvPr/>
        </p:nvSpPr>
        <p:spPr bwMode="auto">
          <a:xfrm flipH="1">
            <a:off x="6292454" y="1305670"/>
            <a:ext cx="682625" cy="41592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23" name="Line 12">
            <a:extLst>
              <a:ext uri="{FF2B5EF4-FFF2-40B4-BE49-F238E27FC236}">
                <a16:creationId xmlns:a16="http://schemas.microsoft.com/office/drawing/2014/main" id="{0F394A41-F6E3-49F6-882D-F9BD394190F0}"/>
              </a:ext>
            </a:extLst>
          </p:cNvPr>
          <p:cNvSpPr>
            <a:spLocks noChangeShapeType="1"/>
          </p:cNvSpPr>
          <p:nvPr/>
        </p:nvSpPr>
        <p:spPr bwMode="auto">
          <a:xfrm>
            <a:off x="5587604" y="4791820"/>
            <a:ext cx="396875" cy="64452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24" name="Line 13">
            <a:extLst>
              <a:ext uri="{FF2B5EF4-FFF2-40B4-BE49-F238E27FC236}">
                <a16:creationId xmlns:a16="http://schemas.microsoft.com/office/drawing/2014/main" id="{DF3D9703-2E63-4129-BA7C-03244BC74E8E}"/>
              </a:ext>
            </a:extLst>
          </p:cNvPr>
          <p:cNvSpPr>
            <a:spLocks noChangeShapeType="1"/>
          </p:cNvSpPr>
          <p:nvPr/>
        </p:nvSpPr>
        <p:spPr bwMode="auto">
          <a:xfrm>
            <a:off x="6692504" y="3344020"/>
            <a:ext cx="739775" cy="1301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25" name="Line 14">
            <a:extLst>
              <a:ext uri="{FF2B5EF4-FFF2-40B4-BE49-F238E27FC236}">
                <a16:creationId xmlns:a16="http://schemas.microsoft.com/office/drawing/2014/main" id="{55DBA1D0-7FA2-4478-AA15-E6D293ACDE16}"/>
              </a:ext>
            </a:extLst>
          </p:cNvPr>
          <p:cNvSpPr>
            <a:spLocks noChangeShapeType="1"/>
          </p:cNvSpPr>
          <p:nvPr/>
        </p:nvSpPr>
        <p:spPr bwMode="auto">
          <a:xfrm flipH="1">
            <a:off x="3263504" y="4772770"/>
            <a:ext cx="454025" cy="6254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26" name="Line 15">
            <a:extLst>
              <a:ext uri="{FF2B5EF4-FFF2-40B4-BE49-F238E27FC236}">
                <a16:creationId xmlns:a16="http://schemas.microsoft.com/office/drawing/2014/main" id="{D5CA41A5-2A4B-4557-A57F-63F64AEDC275}"/>
              </a:ext>
            </a:extLst>
          </p:cNvPr>
          <p:cNvSpPr>
            <a:spLocks noChangeShapeType="1"/>
          </p:cNvSpPr>
          <p:nvPr/>
        </p:nvSpPr>
        <p:spPr bwMode="auto">
          <a:xfrm flipH="1">
            <a:off x="1891904" y="3420220"/>
            <a:ext cx="777875" cy="1682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27" name="Line 16">
            <a:extLst>
              <a:ext uri="{FF2B5EF4-FFF2-40B4-BE49-F238E27FC236}">
                <a16:creationId xmlns:a16="http://schemas.microsoft.com/office/drawing/2014/main" id="{6484FABF-458A-49AD-AD53-27ADF5A029F8}"/>
              </a:ext>
            </a:extLst>
          </p:cNvPr>
          <p:cNvSpPr>
            <a:spLocks noChangeShapeType="1"/>
          </p:cNvSpPr>
          <p:nvPr/>
        </p:nvSpPr>
        <p:spPr bwMode="auto">
          <a:xfrm flipH="1" flipV="1">
            <a:off x="2438003" y="1113582"/>
            <a:ext cx="654050" cy="501650"/>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28" name="Line 17">
            <a:extLst>
              <a:ext uri="{FF2B5EF4-FFF2-40B4-BE49-F238E27FC236}">
                <a16:creationId xmlns:a16="http://schemas.microsoft.com/office/drawing/2014/main" id="{1A1FE514-19D6-4B44-B896-C6C4F0007217}"/>
              </a:ext>
            </a:extLst>
          </p:cNvPr>
          <p:cNvSpPr>
            <a:spLocks noChangeShapeType="1"/>
          </p:cNvSpPr>
          <p:nvPr/>
        </p:nvSpPr>
        <p:spPr bwMode="auto">
          <a:xfrm flipH="1">
            <a:off x="2977754" y="3553570"/>
            <a:ext cx="758825" cy="5492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29" name="Line 18">
            <a:extLst>
              <a:ext uri="{FF2B5EF4-FFF2-40B4-BE49-F238E27FC236}">
                <a16:creationId xmlns:a16="http://schemas.microsoft.com/office/drawing/2014/main" id="{9CBD1379-9EDA-4FC3-BA70-A4AC85C32183}"/>
              </a:ext>
            </a:extLst>
          </p:cNvPr>
          <p:cNvSpPr>
            <a:spLocks noChangeShapeType="1"/>
          </p:cNvSpPr>
          <p:nvPr/>
        </p:nvSpPr>
        <p:spPr bwMode="auto">
          <a:xfrm>
            <a:off x="5530454" y="3667870"/>
            <a:ext cx="701675" cy="5111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31" name="Rectangle 20">
            <a:extLst>
              <a:ext uri="{FF2B5EF4-FFF2-40B4-BE49-F238E27FC236}">
                <a16:creationId xmlns:a16="http://schemas.microsoft.com/office/drawing/2014/main" id="{D776E00B-1163-43AD-8166-BDB6A2EAEB0D}"/>
              </a:ext>
            </a:extLst>
          </p:cNvPr>
          <p:cNvSpPr>
            <a:spLocks noChangeArrowheads="1"/>
          </p:cNvSpPr>
          <p:nvPr/>
        </p:nvSpPr>
        <p:spPr bwMode="auto">
          <a:xfrm>
            <a:off x="2852342" y="669082"/>
            <a:ext cx="1169987"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Political/legal</a:t>
            </a:r>
          </a:p>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forces</a:t>
            </a:r>
          </a:p>
        </p:txBody>
      </p:sp>
      <p:sp>
        <p:nvSpPr>
          <p:cNvPr id="13332" name="Rectangle 21">
            <a:extLst>
              <a:ext uri="{FF2B5EF4-FFF2-40B4-BE49-F238E27FC236}">
                <a16:creationId xmlns:a16="http://schemas.microsoft.com/office/drawing/2014/main" id="{0D45F86B-AC2F-42AF-BECB-0D19F4CC8B23}"/>
              </a:ext>
            </a:extLst>
          </p:cNvPr>
          <p:cNvSpPr>
            <a:spLocks noChangeArrowheads="1"/>
          </p:cNvSpPr>
          <p:nvPr/>
        </p:nvSpPr>
        <p:spPr bwMode="auto">
          <a:xfrm>
            <a:off x="5516167" y="669082"/>
            <a:ext cx="922337"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Economic</a:t>
            </a:r>
          </a:p>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forces</a:t>
            </a:r>
          </a:p>
        </p:txBody>
      </p:sp>
      <p:sp>
        <p:nvSpPr>
          <p:cNvPr id="13333" name="Rectangle 22">
            <a:extLst>
              <a:ext uri="{FF2B5EF4-FFF2-40B4-BE49-F238E27FC236}">
                <a16:creationId xmlns:a16="http://schemas.microsoft.com/office/drawing/2014/main" id="{E1F66FEE-D103-4BC9-9B93-96211801D4B4}"/>
              </a:ext>
            </a:extLst>
          </p:cNvPr>
          <p:cNvSpPr>
            <a:spLocks noChangeArrowheads="1"/>
          </p:cNvSpPr>
          <p:nvPr/>
        </p:nvSpPr>
        <p:spPr bwMode="auto">
          <a:xfrm>
            <a:off x="5481241" y="2013694"/>
            <a:ext cx="1065212"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Competitive</a:t>
            </a:r>
          </a:p>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structure</a:t>
            </a:r>
          </a:p>
        </p:txBody>
      </p:sp>
      <p:sp>
        <p:nvSpPr>
          <p:cNvPr id="13334" name="Rectangle 23">
            <a:extLst>
              <a:ext uri="{FF2B5EF4-FFF2-40B4-BE49-F238E27FC236}">
                <a16:creationId xmlns:a16="http://schemas.microsoft.com/office/drawing/2014/main" id="{EB1C0586-7E9A-42D7-B623-C5D2F784B938}"/>
              </a:ext>
            </a:extLst>
          </p:cNvPr>
          <p:cNvSpPr>
            <a:spLocks noChangeArrowheads="1"/>
          </p:cNvSpPr>
          <p:nvPr/>
        </p:nvSpPr>
        <p:spPr bwMode="auto">
          <a:xfrm>
            <a:off x="6449616" y="2075607"/>
            <a:ext cx="1065212"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dirty="0">
                <a:ln>
                  <a:noFill/>
                </a:ln>
                <a:solidFill>
                  <a:srgbClr val="800080"/>
                </a:solidFill>
                <a:effectLst/>
                <a:uLnTx/>
                <a:uFillTx/>
                <a:latin typeface="Arial" panose="020B0604020202020204" pitchFamily="34" charset="0"/>
                <a:ea typeface="+mn-ea"/>
                <a:cs typeface="Arial" panose="020B0604020202020204" pitchFamily="34" charset="0"/>
              </a:rPr>
              <a:t>Competitive</a:t>
            </a:r>
          </a:p>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dirty="0">
                <a:ln>
                  <a:noFill/>
                </a:ln>
                <a:solidFill>
                  <a:srgbClr val="800080"/>
                </a:solidFill>
                <a:effectLst/>
                <a:uLnTx/>
                <a:uFillTx/>
                <a:latin typeface="Arial" panose="020B0604020202020204" pitchFamily="34" charset="0"/>
                <a:ea typeface="+mn-ea"/>
                <a:cs typeface="Arial" panose="020B0604020202020204" pitchFamily="34" charset="0"/>
              </a:rPr>
              <a:t>Forces</a:t>
            </a:r>
          </a:p>
        </p:txBody>
      </p:sp>
      <p:sp>
        <p:nvSpPr>
          <p:cNvPr id="13335" name="Rectangle 24">
            <a:extLst>
              <a:ext uri="{FF2B5EF4-FFF2-40B4-BE49-F238E27FC236}">
                <a16:creationId xmlns:a16="http://schemas.microsoft.com/office/drawing/2014/main" id="{823DA979-DF08-4570-B89D-0428646E11FE}"/>
              </a:ext>
            </a:extLst>
          </p:cNvPr>
          <p:cNvSpPr>
            <a:spLocks noChangeArrowheads="1"/>
          </p:cNvSpPr>
          <p:nvPr/>
        </p:nvSpPr>
        <p:spPr bwMode="auto">
          <a:xfrm>
            <a:off x="5925742" y="4321919"/>
            <a:ext cx="1050925"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     Level of </a:t>
            </a:r>
          </a:p>
          <a:p>
            <a:pPr marL="0" marR="0" lvl="0" indent="0" algn="l"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Technology</a:t>
            </a:r>
          </a:p>
        </p:txBody>
      </p:sp>
      <p:sp>
        <p:nvSpPr>
          <p:cNvPr id="13340" name="Rectangle 29">
            <a:extLst>
              <a:ext uri="{FF2B5EF4-FFF2-40B4-BE49-F238E27FC236}">
                <a16:creationId xmlns:a16="http://schemas.microsoft.com/office/drawing/2014/main" id="{738B4D7B-0322-439B-A13D-85122B92005A}"/>
              </a:ext>
            </a:extLst>
          </p:cNvPr>
          <p:cNvSpPr>
            <a:spLocks noChangeArrowheads="1"/>
          </p:cNvSpPr>
          <p:nvPr/>
        </p:nvSpPr>
        <p:spPr bwMode="auto">
          <a:xfrm>
            <a:off x="2095103" y="4156819"/>
            <a:ext cx="1182688"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Geography </a:t>
            </a:r>
          </a:p>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and</a:t>
            </a:r>
          </a:p>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Infrastructure</a:t>
            </a:r>
          </a:p>
        </p:txBody>
      </p:sp>
      <p:sp>
        <p:nvSpPr>
          <p:cNvPr id="13341" name="Rectangle 30">
            <a:extLst>
              <a:ext uri="{FF2B5EF4-FFF2-40B4-BE49-F238E27FC236}">
                <a16:creationId xmlns:a16="http://schemas.microsoft.com/office/drawing/2014/main" id="{15EEDFEC-72EE-4DA3-9236-CDBCAF709A0F}"/>
              </a:ext>
            </a:extLst>
          </p:cNvPr>
          <p:cNvSpPr>
            <a:spLocks noChangeArrowheads="1"/>
          </p:cNvSpPr>
          <p:nvPr/>
        </p:nvSpPr>
        <p:spPr bwMode="auto">
          <a:xfrm>
            <a:off x="3715941" y="194420"/>
            <a:ext cx="1955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400" b="1" i="0" u="none" strike="noStrike" kern="1200" cap="none" spc="0" normalizeH="0" baseline="0" noProof="0">
                <a:ln>
                  <a:noFill/>
                </a:ln>
                <a:solidFill>
                  <a:srgbClr val="6699FF"/>
                </a:solidFill>
                <a:effectLst/>
                <a:uLnTx/>
                <a:uFillTx/>
                <a:latin typeface="Arial" panose="020B0604020202020204" pitchFamily="34" charset="0"/>
                <a:ea typeface="+mn-ea"/>
                <a:cs typeface="Arial" panose="020B0604020202020204" pitchFamily="34" charset="0"/>
              </a:rPr>
              <a:t>Foreign environment</a:t>
            </a:r>
          </a:p>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400" b="1" i="0" u="none" strike="noStrike" kern="1200" cap="none" spc="0" normalizeH="0" baseline="0" noProof="0">
                <a:ln>
                  <a:noFill/>
                </a:ln>
                <a:solidFill>
                  <a:srgbClr val="6699FF"/>
                </a:solidFill>
                <a:effectLst/>
                <a:uLnTx/>
                <a:uFillTx/>
                <a:latin typeface="Arial" panose="020B0604020202020204" pitchFamily="34" charset="0"/>
                <a:ea typeface="+mn-ea"/>
                <a:cs typeface="Arial" panose="020B0604020202020204" pitchFamily="34" charset="0"/>
              </a:rPr>
              <a:t>(uncontrollable)</a:t>
            </a:r>
          </a:p>
        </p:txBody>
      </p:sp>
      <p:sp>
        <p:nvSpPr>
          <p:cNvPr id="13342" name="Rectangle 31">
            <a:extLst>
              <a:ext uri="{FF2B5EF4-FFF2-40B4-BE49-F238E27FC236}">
                <a16:creationId xmlns:a16="http://schemas.microsoft.com/office/drawing/2014/main" id="{3F17CBA0-0008-4634-92C7-5CE3035949AE}"/>
              </a:ext>
            </a:extLst>
          </p:cNvPr>
          <p:cNvSpPr>
            <a:spLocks noChangeArrowheads="1"/>
          </p:cNvSpPr>
          <p:nvPr/>
        </p:nvSpPr>
        <p:spPr bwMode="auto">
          <a:xfrm>
            <a:off x="4128692" y="5061694"/>
            <a:ext cx="1057275"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Structure of</a:t>
            </a:r>
          </a:p>
          <a:p>
            <a:pPr marL="0" marR="0" lvl="0" indent="0" algn="l"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distribution</a:t>
            </a:r>
          </a:p>
        </p:txBody>
      </p:sp>
      <p:sp>
        <p:nvSpPr>
          <p:cNvPr id="13343" name="Rectangle 32">
            <a:extLst>
              <a:ext uri="{FF2B5EF4-FFF2-40B4-BE49-F238E27FC236}">
                <a16:creationId xmlns:a16="http://schemas.microsoft.com/office/drawing/2014/main" id="{17A5FA48-E50C-4080-A9D1-715FDDF13C27}"/>
              </a:ext>
            </a:extLst>
          </p:cNvPr>
          <p:cNvSpPr>
            <a:spLocks noChangeArrowheads="1"/>
          </p:cNvSpPr>
          <p:nvPr/>
        </p:nvSpPr>
        <p:spPr bwMode="auto">
          <a:xfrm>
            <a:off x="3595291" y="4242545"/>
            <a:ext cx="2095500" cy="284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Economic climate</a:t>
            </a:r>
          </a:p>
        </p:txBody>
      </p:sp>
      <p:sp>
        <p:nvSpPr>
          <p:cNvPr id="13344" name="Rectangle 33">
            <a:extLst>
              <a:ext uri="{FF2B5EF4-FFF2-40B4-BE49-F238E27FC236}">
                <a16:creationId xmlns:a16="http://schemas.microsoft.com/office/drawing/2014/main" id="{C75C17E8-1393-45A8-ADA6-0B5C3E0FB835}"/>
              </a:ext>
            </a:extLst>
          </p:cNvPr>
          <p:cNvSpPr>
            <a:spLocks noChangeArrowheads="1"/>
          </p:cNvSpPr>
          <p:nvPr/>
        </p:nvSpPr>
        <p:spPr bwMode="auto">
          <a:xfrm>
            <a:off x="1955403" y="2075607"/>
            <a:ext cx="1030288"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Cultural </a:t>
            </a:r>
          </a:p>
          <a:p>
            <a:pPr marL="0" marR="0" lvl="0" indent="0" algn="l"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forces</a:t>
            </a:r>
          </a:p>
        </p:txBody>
      </p:sp>
      <p:sp>
        <p:nvSpPr>
          <p:cNvPr id="13345" name="Rectangle 34">
            <a:extLst>
              <a:ext uri="{FF2B5EF4-FFF2-40B4-BE49-F238E27FC236}">
                <a16:creationId xmlns:a16="http://schemas.microsoft.com/office/drawing/2014/main" id="{E868DB90-E740-4313-BAFE-DFC31C41791D}"/>
              </a:ext>
            </a:extLst>
          </p:cNvPr>
          <p:cNvSpPr>
            <a:spLocks noChangeArrowheads="1"/>
          </p:cNvSpPr>
          <p:nvPr/>
        </p:nvSpPr>
        <p:spPr bwMode="auto">
          <a:xfrm>
            <a:off x="2436417" y="667495"/>
            <a:ext cx="14827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46" name="Rectangle 35">
            <a:extLst>
              <a:ext uri="{FF2B5EF4-FFF2-40B4-BE49-F238E27FC236}">
                <a16:creationId xmlns:a16="http://schemas.microsoft.com/office/drawing/2014/main" id="{FE59AC99-620A-4B14-B557-6FDFC0AE8EDE}"/>
              </a:ext>
            </a:extLst>
          </p:cNvPr>
          <p:cNvSpPr>
            <a:spLocks noChangeArrowheads="1"/>
          </p:cNvSpPr>
          <p:nvPr/>
        </p:nvSpPr>
        <p:spPr bwMode="auto">
          <a:xfrm>
            <a:off x="2880917" y="1885107"/>
            <a:ext cx="822325"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Political/</a:t>
            </a:r>
          </a:p>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legal</a:t>
            </a:r>
          </a:p>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forces</a:t>
            </a:r>
          </a:p>
        </p:txBody>
      </p:sp>
      <p:sp>
        <p:nvSpPr>
          <p:cNvPr id="13347" name="Rectangle 36">
            <a:extLst>
              <a:ext uri="{FF2B5EF4-FFF2-40B4-BE49-F238E27FC236}">
                <a16:creationId xmlns:a16="http://schemas.microsoft.com/office/drawing/2014/main" id="{E701900A-F239-4528-9D8F-3B457063D18E}"/>
              </a:ext>
            </a:extLst>
          </p:cNvPr>
          <p:cNvSpPr>
            <a:spLocks noChangeArrowheads="1"/>
          </p:cNvSpPr>
          <p:nvPr/>
        </p:nvSpPr>
        <p:spPr bwMode="auto">
          <a:xfrm>
            <a:off x="3628629" y="1200895"/>
            <a:ext cx="2105025"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400" b="1" i="0" u="none" strike="noStrike" kern="1200" cap="none" spc="0" normalizeH="0" baseline="0" noProof="0">
                <a:ln>
                  <a:noFill/>
                </a:ln>
                <a:solidFill>
                  <a:srgbClr val="6699FF"/>
                </a:solidFill>
                <a:effectLst/>
                <a:uLnTx/>
                <a:uFillTx/>
                <a:latin typeface="Arial" panose="020B0604020202020204" pitchFamily="34" charset="0"/>
                <a:ea typeface="+mn-ea"/>
                <a:cs typeface="Arial" panose="020B0604020202020204" pitchFamily="34" charset="0"/>
              </a:rPr>
              <a:t>Domestic environment</a:t>
            </a:r>
          </a:p>
          <a:p>
            <a:pPr marL="0" marR="0" lvl="0" indent="0" algn="ctr" defTabSz="914400" rtl="0" eaLnBrk="0" fontAlgn="base" latinLnBrk="0" hangingPunct="0">
              <a:lnSpc>
                <a:spcPct val="90000"/>
              </a:lnSpc>
              <a:spcBef>
                <a:spcPct val="0"/>
              </a:spcBef>
              <a:spcAft>
                <a:spcPct val="0"/>
              </a:spcAft>
              <a:buClrTx/>
              <a:buSzTx/>
              <a:buFontTx/>
              <a:buNone/>
              <a:tabLst/>
              <a:defRPr/>
            </a:pPr>
            <a:r>
              <a:rPr kumimoji="0" lang="en-GB" altLang="en-US" sz="1400" b="1" i="0" u="none" strike="noStrike" kern="1200" cap="none" spc="0" normalizeH="0" baseline="0" noProof="0">
                <a:ln>
                  <a:noFill/>
                </a:ln>
                <a:solidFill>
                  <a:srgbClr val="6699FF"/>
                </a:solidFill>
                <a:effectLst/>
                <a:uLnTx/>
                <a:uFillTx/>
                <a:latin typeface="Arial" panose="020B0604020202020204" pitchFamily="34" charset="0"/>
                <a:ea typeface="+mn-ea"/>
                <a:cs typeface="Arial" panose="020B0604020202020204" pitchFamily="34" charset="0"/>
              </a:rPr>
              <a:t>(uncontrollable)</a:t>
            </a:r>
          </a:p>
        </p:txBody>
      </p:sp>
      <p:sp>
        <p:nvSpPr>
          <p:cNvPr id="13348" name="Rectangle 37">
            <a:extLst>
              <a:ext uri="{FF2B5EF4-FFF2-40B4-BE49-F238E27FC236}">
                <a16:creationId xmlns:a16="http://schemas.microsoft.com/office/drawing/2014/main" id="{57ECAFD5-39DE-49CC-8828-D49B25AE736C}"/>
              </a:ext>
            </a:extLst>
          </p:cNvPr>
          <p:cNvSpPr>
            <a:spLocks noChangeArrowheads="1"/>
          </p:cNvSpPr>
          <p:nvPr/>
        </p:nvSpPr>
        <p:spPr bwMode="auto">
          <a:xfrm>
            <a:off x="3895100" y="2678085"/>
            <a:ext cx="1524457" cy="520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1400" b="1" i="0" u="none" strike="noStrike" kern="1200" cap="none" spc="0" normalizeH="0" baseline="0" noProof="0" dirty="0">
                <a:ln>
                  <a:noFill/>
                </a:ln>
                <a:solidFill>
                  <a:srgbClr val="6699FF"/>
                </a:solidFill>
                <a:effectLst/>
                <a:uLnTx/>
                <a:uFillTx/>
                <a:latin typeface="Arial" panose="020B0604020202020204" pitchFamily="34" charset="0"/>
                <a:ea typeface="+mn-ea"/>
                <a:cs typeface="Arial" panose="020B0604020202020204" pitchFamily="34" charset="0"/>
              </a:rPr>
              <a:t>Internal Factors</a:t>
            </a:r>
            <a:br>
              <a:rPr kumimoji="0" lang="en-GB" altLang="en-US" sz="1400" b="1" i="0" u="none" strike="noStrike" kern="1200" cap="none" spc="0" normalizeH="0" baseline="0" noProof="0" dirty="0">
                <a:ln>
                  <a:noFill/>
                </a:ln>
                <a:solidFill>
                  <a:srgbClr val="6699FF"/>
                </a:solidFill>
                <a:effectLst/>
                <a:uLnTx/>
                <a:uFillTx/>
                <a:latin typeface="Arial" panose="020B0604020202020204" pitchFamily="34" charset="0"/>
                <a:ea typeface="+mn-ea"/>
                <a:cs typeface="Arial" panose="020B0604020202020204" pitchFamily="34" charset="0"/>
              </a:rPr>
            </a:br>
            <a:r>
              <a:rPr kumimoji="0" lang="en-GB" altLang="en-US" sz="1400" b="1" i="0" u="none" strike="noStrike" kern="1200" cap="none" spc="0" normalizeH="0" baseline="0" noProof="0" dirty="0">
                <a:ln>
                  <a:noFill/>
                </a:ln>
                <a:solidFill>
                  <a:srgbClr val="6699FF"/>
                </a:solidFill>
                <a:effectLst/>
                <a:uLnTx/>
                <a:uFillTx/>
                <a:latin typeface="Arial" panose="020B0604020202020204" pitchFamily="34" charset="0"/>
                <a:ea typeface="+mn-ea"/>
                <a:cs typeface="Arial" panose="020B0604020202020204" pitchFamily="34" charset="0"/>
              </a:rPr>
              <a:t>(controllable)</a:t>
            </a:r>
          </a:p>
        </p:txBody>
      </p:sp>
      <p:sp>
        <p:nvSpPr>
          <p:cNvPr id="13349" name="Line 38">
            <a:extLst>
              <a:ext uri="{FF2B5EF4-FFF2-40B4-BE49-F238E27FC236}">
                <a16:creationId xmlns:a16="http://schemas.microsoft.com/office/drawing/2014/main" id="{09017C8D-45B0-4694-9593-39F4CEC86A5B}"/>
              </a:ext>
            </a:extLst>
          </p:cNvPr>
          <p:cNvSpPr>
            <a:spLocks noChangeShapeType="1"/>
          </p:cNvSpPr>
          <p:nvPr/>
        </p:nvSpPr>
        <p:spPr bwMode="auto">
          <a:xfrm flipH="1" flipV="1">
            <a:off x="7719616" y="3380532"/>
            <a:ext cx="852488" cy="415924"/>
          </a:xfrm>
          <a:prstGeom prst="line">
            <a:avLst/>
          </a:prstGeom>
          <a:noFill/>
          <a:ln w="12700">
            <a:solidFill>
              <a:schemeClr val="fo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50" name="Line 39">
            <a:extLst>
              <a:ext uri="{FF2B5EF4-FFF2-40B4-BE49-F238E27FC236}">
                <a16:creationId xmlns:a16="http://schemas.microsoft.com/office/drawing/2014/main" id="{741A310A-3170-487B-A3DE-7D312EF26318}"/>
              </a:ext>
            </a:extLst>
          </p:cNvPr>
          <p:cNvSpPr>
            <a:spLocks noChangeShapeType="1"/>
          </p:cNvSpPr>
          <p:nvPr/>
        </p:nvSpPr>
        <p:spPr bwMode="auto">
          <a:xfrm flipH="1" flipV="1">
            <a:off x="7833916" y="4169518"/>
            <a:ext cx="738187" cy="357189"/>
          </a:xfrm>
          <a:prstGeom prst="line">
            <a:avLst/>
          </a:prstGeom>
          <a:noFill/>
          <a:ln w="12700">
            <a:solidFill>
              <a:schemeClr val="fo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51" name="Line 40">
            <a:extLst>
              <a:ext uri="{FF2B5EF4-FFF2-40B4-BE49-F238E27FC236}">
                <a16:creationId xmlns:a16="http://schemas.microsoft.com/office/drawing/2014/main" id="{34628ED8-31AA-46D2-B570-9ADFF54C17B8}"/>
              </a:ext>
            </a:extLst>
          </p:cNvPr>
          <p:cNvSpPr>
            <a:spLocks noChangeShapeType="1"/>
          </p:cNvSpPr>
          <p:nvPr/>
        </p:nvSpPr>
        <p:spPr bwMode="auto">
          <a:xfrm>
            <a:off x="7719615" y="4839444"/>
            <a:ext cx="893763" cy="415925"/>
          </a:xfrm>
          <a:prstGeom prst="line">
            <a:avLst/>
          </a:prstGeom>
          <a:noFill/>
          <a:ln w="12700">
            <a:solidFill>
              <a:schemeClr val="folHlink"/>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3352" name="Rectangle 42">
            <a:extLst>
              <a:ext uri="{FF2B5EF4-FFF2-40B4-BE49-F238E27FC236}">
                <a16:creationId xmlns:a16="http://schemas.microsoft.com/office/drawing/2014/main" id="{D937FC60-2BDF-41DB-BEC1-C493C3AF6951}"/>
              </a:ext>
            </a:extLst>
          </p:cNvPr>
          <p:cNvSpPr>
            <a:spLocks noChangeArrowheads="1"/>
          </p:cNvSpPr>
          <p:nvPr/>
        </p:nvSpPr>
        <p:spPr bwMode="auto">
          <a:xfrm>
            <a:off x="8527654" y="3510707"/>
            <a:ext cx="1431925" cy="58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Environmental</a:t>
            </a:r>
          </a:p>
          <a:p>
            <a:pPr marL="0" marR="0" lvl="0" indent="0" algn="l"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uncontrollables</a:t>
            </a:r>
          </a:p>
          <a:p>
            <a:pPr marL="0" marR="0" lvl="0" indent="0" algn="l"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a:ln>
                  <a:noFill/>
                </a:ln>
                <a:solidFill>
                  <a:srgbClr val="800080"/>
                </a:solidFill>
                <a:effectLst/>
                <a:uLnTx/>
                <a:uFillTx/>
                <a:latin typeface="Arial" panose="020B0604020202020204" pitchFamily="34" charset="0"/>
                <a:ea typeface="+mn-ea"/>
                <a:cs typeface="Arial" panose="020B0604020202020204" pitchFamily="34" charset="0"/>
              </a:rPr>
              <a:t>country market A</a:t>
            </a:r>
          </a:p>
        </p:txBody>
      </p:sp>
      <p:sp>
        <p:nvSpPr>
          <p:cNvPr id="13353" name="Rectangle 43">
            <a:extLst>
              <a:ext uri="{FF2B5EF4-FFF2-40B4-BE49-F238E27FC236}">
                <a16:creationId xmlns:a16="http://schemas.microsoft.com/office/drawing/2014/main" id="{C1F48B0D-C38B-416E-B436-9822F6812C14}"/>
              </a:ext>
            </a:extLst>
          </p:cNvPr>
          <p:cNvSpPr>
            <a:spLocks noChangeArrowheads="1"/>
          </p:cNvSpPr>
          <p:nvPr/>
        </p:nvSpPr>
        <p:spPr bwMode="auto">
          <a:xfrm>
            <a:off x="8527654" y="4245719"/>
            <a:ext cx="1554163" cy="58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dirty="0">
                <a:ln>
                  <a:noFill/>
                </a:ln>
                <a:solidFill>
                  <a:srgbClr val="800080"/>
                </a:solidFill>
                <a:effectLst/>
                <a:uLnTx/>
                <a:uFillTx/>
                <a:latin typeface="Arial" panose="020B0604020202020204" pitchFamily="34" charset="0"/>
                <a:ea typeface="+mn-ea"/>
                <a:cs typeface="Arial" panose="020B0604020202020204" pitchFamily="34" charset="0"/>
              </a:rPr>
              <a:t>Environmental</a:t>
            </a:r>
          </a:p>
          <a:p>
            <a:pPr marL="0" marR="0" lvl="0" indent="0" algn="l"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dirty="0" err="1">
                <a:ln>
                  <a:noFill/>
                </a:ln>
                <a:solidFill>
                  <a:srgbClr val="800080"/>
                </a:solidFill>
                <a:effectLst/>
                <a:uLnTx/>
                <a:uFillTx/>
                <a:latin typeface="Arial" panose="020B0604020202020204" pitchFamily="34" charset="0"/>
                <a:ea typeface="+mn-ea"/>
                <a:cs typeface="Arial" panose="020B0604020202020204" pitchFamily="34" charset="0"/>
              </a:rPr>
              <a:t>uncontrollables</a:t>
            </a:r>
            <a:endParaRPr kumimoji="0" lang="en-GB" altLang="en-US" sz="1200" b="1" i="0" u="none" strike="noStrike" kern="1200" cap="none" spc="0" normalizeH="0" baseline="0" noProof="0" dirty="0">
              <a:ln>
                <a:noFill/>
              </a:ln>
              <a:solidFill>
                <a:srgbClr val="800080"/>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dirty="0">
                <a:ln>
                  <a:noFill/>
                </a:ln>
                <a:solidFill>
                  <a:srgbClr val="800080"/>
                </a:solidFill>
                <a:effectLst/>
                <a:uLnTx/>
                <a:uFillTx/>
                <a:latin typeface="Arial" panose="020B0604020202020204" pitchFamily="34" charset="0"/>
                <a:ea typeface="+mn-ea"/>
                <a:cs typeface="Arial" panose="020B0604020202020204" pitchFamily="34" charset="0"/>
              </a:rPr>
              <a:t>country market B</a:t>
            </a:r>
          </a:p>
        </p:txBody>
      </p:sp>
      <p:sp>
        <p:nvSpPr>
          <p:cNvPr id="13354" name="Rectangle 44">
            <a:extLst>
              <a:ext uri="{FF2B5EF4-FFF2-40B4-BE49-F238E27FC236}">
                <a16:creationId xmlns:a16="http://schemas.microsoft.com/office/drawing/2014/main" id="{DB19CA91-0147-4DA4-9139-8D9F2F0CE36D}"/>
              </a:ext>
            </a:extLst>
          </p:cNvPr>
          <p:cNvSpPr>
            <a:spLocks noChangeArrowheads="1"/>
          </p:cNvSpPr>
          <p:nvPr/>
        </p:nvSpPr>
        <p:spPr bwMode="auto">
          <a:xfrm>
            <a:off x="8572102" y="4980731"/>
            <a:ext cx="1489075" cy="58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dirty="0">
                <a:ln>
                  <a:noFill/>
                </a:ln>
                <a:solidFill>
                  <a:srgbClr val="800080"/>
                </a:solidFill>
                <a:effectLst/>
                <a:uLnTx/>
                <a:uFillTx/>
                <a:latin typeface="Arial" panose="020B0604020202020204" pitchFamily="34" charset="0"/>
                <a:ea typeface="+mn-ea"/>
                <a:cs typeface="Arial" panose="020B0604020202020204" pitchFamily="34" charset="0"/>
              </a:rPr>
              <a:t>Environmental</a:t>
            </a:r>
          </a:p>
          <a:p>
            <a:pPr marL="0" marR="0" lvl="0" indent="0" algn="l"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dirty="0" err="1">
                <a:ln>
                  <a:noFill/>
                </a:ln>
                <a:solidFill>
                  <a:srgbClr val="800080"/>
                </a:solidFill>
                <a:effectLst/>
                <a:uLnTx/>
                <a:uFillTx/>
                <a:latin typeface="Arial" panose="020B0604020202020204" pitchFamily="34" charset="0"/>
                <a:ea typeface="+mn-ea"/>
                <a:cs typeface="Arial" panose="020B0604020202020204" pitchFamily="34" charset="0"/>
              </a:rPr>
              <a:t>uncontrollables</a:t>
            </a:r>
            <a:endParaRPr kumimoji="0" lang="en-GB" altLang="en-US" sz="1200" b="1" i="0" u="none" strike="noStrike" kern="1200" cap="none" spc="0" normalizeH="0" baseline="0" noProof="0" dirty="0">
              <a:ln>
                <a:noFill/>
              </a:ln>
              <a:solidFill>
                <a:srgbClr val="800080"/>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90000"/>
              </a:lnSpc>
              <a:spcBef>
                <a:spcPct val="0"/>
              </a:spcBef>
              <a:spcAft>
                <a:spcPct val="0"/>
              </a:spcAft>
              <a:buClrTx/>
              <a:buSzTx/>
              <a:buFontTx/>
              <a:buNone/>
              <a:tabLst/>
              <a:defRPr/>
            </a:pPr>
            <a:r>
              <a:rPr kumimoji="0" lang="en-GB" altLang="en-US" sz="1200" b="1" i="0" u="none" strike="noStrike" kern="1200" cap="none" spc="0" normalizeH="0" baseline="0" noProof="0" dirty="0">
                <a:ln>
                  <a:noFill/>
                </a:ln>
                <a:solidFill>
                  <a:srgbClr val="800080"/>
                </a:solidFill>
                <a:effectLst/>
                <a:uLnTx/>
                <a:uFillTx/>
                <a:latin typeface="Arial" panose="020B0604020202020204" pitchFamily="34" charset="0"/>
                <a:ea typeface="+mn-ea"/>
                <a:cs typeface="Arial" panose="020B0604020202020204" pitchFamily="34" charset="0"/>
              </a:rPr>
              <a:t>country market C</a:t>
            </a:r>
          </a:p>
        </p:txBody>
      </p:sp>
      <p:sp>
        <p:nvSpPr>
          <p:cNvPr id="45" name="Title 1">
            <a:extLst>
              <a:ext uri="{FF2B5EF4-FFF2-40B4-BE49-F238E27FC236}">
                <a16:creationId xmlns:a16="http://schemas.microsoft.com/office/drawing/2014/main" id="{2510E201-99F5-443D-8547-3F134580C5F9}"/>
              </a:ext>
            </a:extLst>
          </p:cNvPr>
          <p:cNvSpPr txBox="1">
            <a:spLocks/>
          </p:cNvSpPr>
          <p:nvPr/>
        </p:nvSpPr>
        <p:spPr bwMode="auto">
          <a:xfrm rot="16200000">
            <a:off x="-2054222" y="2539144"/>
            <a:ext cx="5733255" cy="734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2400" b="1" i="0" u="none" strike="noStrike" kern="1200" cap="none" spc="0" normalizeH="0" baseline="0" noProof="0" dirty="0">
                <a:ln>
                  <a:noFill/>
                </a:ln>
                <a:solidFill>
                  <a:srgbClr val="1F497D">
                    <a:lumMod val="75000"/>
                  </a:srgbClr>
                </a:solidFill>
                <a:effectLst/>
                <a:uLnTx/>
                <a:uFillTx/>
                <a:latin typeface="Myriad Pro"/>
                <a:ea typeface="+mj-ea"/>
                <a:cs typeface="+mj-cs"/>
              </a:rPr>
              <a:t>Analysing the Strategic Environment</a:t>
            </a:r>
          </a:p>
        </p:txBody>
      </p:sp>
      <p:sp>
        <p:nvSpPr>
          <p:cNvPr id="2" name="Footer Placeholder 1">
            <a:extLst>
              <a:ext uri="{FF2B5EF4-FFF2-40B4-BE49-F238E27FC236}">
                <a16:creationId xmlns:a16="http://schemas.microsoft.com/office/drawing/2014/main" id="{3B6E2F24-908B-8A90-D22D-8A04F4C48BF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nodePh="1">
                                  <p:stCondLst>
                                    <p:cond delay="0"/>
                                  </p:stCondLst>
                                  <p:endCondLst>
                                    <p:cond evt="begin" delay="0">
                                      <p:tn val="5"/>
                                    </p:cond>
                                  </p:endCondLst>
                                  <p:childTnLst>
                                    <p:set>
                                      <p:cBhvr>
                                        <p:cTn id="6" dur="1" fill="hold">
                                          <p:stCondLst>
                                            <p:cond delay="0"/>
                                          </p:stCondLst>
                                        </p:cTn>
                                        <p:tgtEl>
                                          <p:spTgt spid="13314"/>
                                        </p:tgtEl>
                                        <p:attrNameLst>
                                          <p:attrName>style.visibility</p:attrName>
                                        </p:attrNameLst>
                                      </p:cBhvr>
                                      <p:to>
                                        <p:strVal val="visible"/>
                                      </p:to>
                                    </p:set>
                                    <p:animEffect transition="in" filter="fade">
                                      <p:cBhvr>
                                        <p:cTn id="7" dur="1000"/>
                                        <p:tgtEl>
                                          <p:spTgt spid="13314"/>
                                        </p:tgtEl>
                                      </p:cBhvr>
                                    </p:animEffect>
                                    <p:anim calcmode="lin" valueType="num">
                                      <p:cBhvr>
                                        <p:cTn id="8" dur="1000" fill="hold"/>
                                        <p:tgtEl>
                                          <p:spTgt spid="13314"/>
                                        </p:tgtEl>
                                        <p:attrNameLst>
                                          <p:attrName>ppt_x</p:attrName>
                                        </p:attrNameLst>
                                      </p:cBhvr>
                                      <p:tavLst>
                                        <p:tav tm="0">
                                          <p:val>
                                            <p:strVal val="#ppt_x"/>
                                          </p:val>
                                        </p:tav>
                                        <p:tav tm="100000">
                                          <p:val>
                                            <p:strVal val="#ppt_x"/>
                                          </p:val>
                                        </p:tav>
                                      </p:tavLst>
                                    </p:anim>
                                    <p:anim calcmode="lin" valueType="num">
                                      <p:cBhvr>
                                        <p:cTn id="9" dur="1000" fill="hold"/>
                                        <p:tgtEl>
                                          <p:spTgt spid="1331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3315"/>
                                        </p:tgtEl>
                                        <p:attrNameLst>
                                          <p:attrName>style.visibility</p:attrName>
                                        </p:attrNameLst>
                                      </p:cBhvr>
                                      <p:to>
                                        <p:strVal val="visible"/>
                                      </p:to>
                                    </p:set>
                                    <p:animEffect transition="in" filter="fade">
                                      <p:cBhvr>
                                        <p:cTn id="12" dur="1000"/>
                                        <p:tgtEl>
                                          <p:spTgt spid="13315"/>
                                        </p:tgtEl>
                                      </p:cBhvr>
                                    </p:animEffect>
                                    <p:anim calcmode="lin" valueType="num">
                                      <p:cBhvr>
                                        <p:cTn id="13" dur="1000" fill="hold"/>
                                        <p:tgtEl>
                                          <p:spTgt spid="13315"/>
                                        </p:tgtEl>
                                        <p:attrNameLst>
                                          <p:attrName>ppt_x</p:attrName>
                                        </p:attrNameLst>
                                      </p:cBhvr>
                                      <p:tavLst>
                                        <p:tav tm="0">
                                          <p:val>
                                            <p:strVal val="#ppt_x"/>
                                          </p:val>
                                        </p:tav>
                                        <p:tav tm="100000">
                                          <p:val>
                                            <p:strVal val="#ppt_x"/>
                                          </p:val>
                                        </p:tav>
                                      </p:tavLst>
                                    </p:anim>
                                    <p:anim calcmode="lin" valueType="num">
                                      <p:cBhvr>
                                        <p:cTn id="14" dur="1000" fill="hold"/>
                                        <p:tgtEl>
                                          <p:spTgt spid="13315"/>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3316"/>
                                        </p:tgtEl>
                                        <p:attrNameLst>
                                          <p:attrName>style.visibility</p:attrName>
                                        </p:attrNameLst>
                                      </p:cBhvr>
                                      <p:to>
                                        <p:strVal val="visible"/>
                                      </p:to>
                                    </p:set>
                                    <p:animEffect transition="in" filter="fade">
                                      <p:cBhvr>
                                        <p:cTn id="17" dur="1000"/>
                                        <p:tgtEl>
                                          <p:spTgt spid="13316"/>
                                        </p:tgtEl>
                                      </p:cBhvr>
                                    </p:animEffect>
                                    <p:anim calcmode="lin" valueType="num">
                                      <p:cBhvr>
                                        <p:cTn id="18" dur="1000" fill="hold"/>
                                        <p:tgtEl>
                                          <p:spTgt spid="13316"/>
                                        </p:tgtEl>
                                        <p:attrNameLst>
                                          <p:attrName>ppt_x</p:attrName>
                                        </p:attrNameLst>
                                      </p:cBhvr>
                                      <p:tavLst>
                                        <p:tav tm="0">
                                          <p:val>
                                            <p:strVal val="#ppt_x"/>
                                          </p:val>
                                        </p:tav>
                                        <p:tav tm="100000">
                                          <p:val>
                                            <p:strVal val="#ppt_x"/>
                                          </p:val>
                                        </p:tav>
                                      </p:tavLst>
                                    </p:anim>
                                    <p:anim calcmode="lin" valueType="num">
                                      <p:cBhvr>
                                        <p:cTn id="19" dur="1000" fill="hold"/>
                                        <p:tgtEl>
                                          <p:spTgt spid="13316"/>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13317"/>
                                        </p:tgtEl>
                                        <p:attrNameLst>
                                          <p:attrName>style.visibility</p:attrName>
                                        </p:attrNameLst>
                                      </p:cBhvr>
                                      <p:to>
                                        <p:strVal val="visible"/>
                                      </p:to>
                                    </p:set>
                                    <p:animEffect transition="in" filter="fade">
                                      <p:cBhvr>
                                        <p:cTn id="22" dur="1000"/>
                                        <p:tgtEl>
                                          <p:spTgt spid="13317"/>
                                        </p:tgtEl>
                                      </p:cBhvr>
                                    </p:animEffect>
                                    <p:anim calcmode="lin" valueType="num">
                                      <p:cBhvr>
                                        <p:cTn id="23" dur="1000" fill="hold"/>
                                        <p:tgtEl>
                                          <p:spTgt spid="13317"/>
                                        </p:tgtEl>
                                        <p:attrNameLst>
                                          <p:attrName>ppt_x</p:attrName>
                                        </p:attrNameLst>
                                      </p:cBhvr>
                                      <p:tavLst>
                                        <p:tav tm="0">
                                          <p:val>
                                            <p:strVal val="#ppt_x"/>
                                          </p:val>
                                        </p:tav>
                                        <p:tav tm="100000">
                                          <p:val>
                                            <p:strVal val="#ppt_x"/>
                                          </p:val>
                                        </p:tav>
                                      </p:tavLst>
                                    </p:anim>
                                    <p:anim calcmode="lin" valueType="num">
                                      <p:cBhvr>
                                        <p:cTn id="24" dur="1000" fill="hold"/>
                                        <p:tgtEl>
                                          <p:spTgt spid="13317"/>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13318"/>
                                        </p:tgtEl>
                                        <p:attrNameLst>
                                          <p:attrName>style.visibility</p:attrName>
                                        </p:attrNameLst>
                                      </p:cBhvr>
                                      <p:to>
                                        <p:strVal val="visible"/>
                                      </p:to>
                                    </p:set>
                                    <p:animEffect transition="in" filter="fade">
                                      <p:cBhvr>
                                        <p:cTn id="27" dur="1000"/>
                                        <p:tgtEl>
                                          <p:spTgt spid="13318"/>
                                        </p:tgtEl>
                                      </p:cBhvr>
                                    </p:animEffect>
                                    <p:anim calcmode="lin" valueType="num">
                                      <p:cBhvr>
                                        <p:cTn id="28" dur="1000" fill="hold"/>
                                        <p:tgtEl>
                                          <p:spTgt spid="13318"/>
                                        </p:tgtEl>
                                        <p:attrNameLst>
                                          <p:attrName>ppt_x</p:attrName>
                                        </p:attrNameLst>
                                      </p:cBhvr>
                                      <p:tavLst>
                                        <p:tav tm="0">
                                          <p:val>
                                            <p:strVal val="#ppt_x"/>
                                          </p:val>
                                        </p:tav>
                                        <p:tav tm="100000">
                                          <p:val>
                                            <p:strVal val="#ppt_x"/>
                                          </p:val>
                                        </p:tav>
                                      </p:tavLst>
                                    </p:anim>
                                    <p:anim calcmode="lin" valueType="num">
                                      <p:cBhvr>
                                        <p:cTn id="29" dur="1000" fill="hold"/>
                                        <p:tgtEl>
                                          <p:spTgt spid="13318"/>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13319"/>
                                        </p:tgtEl>
                                        <p:attrNameLst>
                                          <p:attrName>style.visibility</p:attrName>
                                        </p:attrNameLst>
                                      </p:cBhvr>
                                      <p:to>
                                        <p:strVal val="visible"/>
                                      </p:to>
                                    </p:set>
                                    <p:animEffect transition="in" filter="fade">
                                      <p:cBhvr>
                                        <p:cTn id="32" dur="1000"/>
                                        <p:tgtEl>
                                          <p:spTgt spid="13319"/>
                                        </p:tgtEl>
                                      </p:cBhvr>
                                    </p:animEffect>
                                    <p:anim calcmode="lin" valueType="num">
                                      <p:cBhvr>
                                        <p:cTn id="33" dur="1000" fill="hold"/>
                                        <p:tgtEl>
                                          <p:spTgt spid="13319"/>
                                        </p:tgtEl>
                                        <p:attrNameLst>
                                          <p:attrName>ppt_x</p:attrName>
                                        </p:attrNameLst>
                                      </p:cBhvr>
                                      <p:tavLst>
                                        <p:tav tm="0">
                                          <p:val>
                                            <p:strVal val="#ppt_x"/>
                                          </p:val>
                                        </p:tav>
                                        <p:tav tm="100000">
                                          <p:val>
                                            <p:strVal val="#ppt_x"/>
                                          </p:val>
                                        </p:tav>
                                      </p:tavLst>
                                    </p:anim>
                                    <p:anim calcmode="lin" valueType="num">
                                      <p:cBhvr>
                                        <p:cTn id="34" dur="1000" fill="hold"/>
                                        <p:tgtEl>
                                          <p:spTgt spid="13319"/>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13320"/>
                                        </p:tgtEl>
                                        <p:attrNameLst>
                                          <p:attrName>style.visibility</p:attrName>
                                        </p:attrNameLst>
                                      </p:cBhvr>
                                      <p:to>
                                        <p:strVal val="visible"/>
                                      </p:to>
                                    </p:set>
                                    <p:animEffect transition="in" filter="fade">
                                      <p:cBhvr>
                                        <p:cTn id="37" dur="1000"/>
                                        <p:tgtEl>
                                          <p:spTgt spid="13320"/>
                                        </p:tgtEl>
                                      </p:cBhvr>
                                    </p:animEffect>
                                    <p:anim calcmode="lin" valueType="num">
                                      <p:cBhvr>
                                        <p:cTn id="38" dur="1000" fill="hold"/>
                                        <p:tgtEl>
                                          <p:spTgt spid="13320"/>
                                        </p:tgtEl>
                                        <p:attrNameLst>
                                          <p:attrName>ppt_x</p:attrName>
                                        </p:attrNameLst>
                                      </p:cBhvr>
                                      <p:tavLst>
                                        <p:tav tm="0">
                                          <p:val>
                                            <p:strVal val="#ppt_x"/>
                                          </p:val>
                                        </p:tav>
                                        <p:tav tm="100000">
                                          <p:val>
                                            <p:strVal val="#ppt_x"/>
                                          </p:val>
                                        </p:tav>
                                      </p:tavLst>
                                    </p:anim>
                                    <p:anim calcmode="lin" valueType="num">
                                      <p:cBhvr>
                                        <p:cTn id="39" dur="1000" fill="hold"/>
                                        <p:tgtEl>
                                          <p:spTgt spid="13320"/>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13322"/>
                                        </p:tgtEl>
                                        <p:attrNameLst>
                                          <p:attrName>style.visibility</p:attrName>
                                        </p:attrNameLst>
                                      </p:cBhvr>
                                      <p:to>
                                        <p:strVal val="visible"/>
                                      </p:to>
                                    </p:set>
                                    <p:animEffect transition="in" filter="fade">
                                      <p:cBhvr>
                                        <p:cTn id="42" dur="1000"/>
                                        <p:tgtEl>
                                          <p:spTgt spid="13322"/>
                                        </p:tgtEl>
                                      </p:cBhvr>
                                    </p:animEffect>
                                    <p:anim calcmode="lin" valueType="num">
                                      <p:cBhvr>
                                        <p:cTn id="43" dur="1000" fill="hold"/>
                                        <p:tgtEl>
                                          <p:spTgt spid="13322"/>
                                        </p:tgtEl>
                                        <p:attrNameLst>
                                          <p:attrName>ppt_x</p:attrName>
                                        </p:attrNameLst>
                                      </p:cBhvr>
                                      <p:tavLst>
                                        <p:tav tm="0">
                                          <p:val>
                                            <p:strVal val="#ppt_x"/>
                                          </p:val>
                                        </p:tav>
                                        <p:tav tm="100000">
                                          <p:val>
                                            <p:strVal val="#ppt_x"/>
                                          </p:val>
                                        </p:tav>
                                      </p:tavLst>
                                    </p:anim>
                                    <p:anim calcmode="lin" valueType="num">
                                      <p:cBhvr>
                                        <p:cTn id="44" dur="1000" fill="hold"/>
                                        <p:tgtEl>
                                          <p:spTgt spid="13322"/>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13323"/>
                                        </p:tgtEl>
                                        <p:attrNameLst>
                                          <p:attrName>style.visibility</p:attrName>
                                        </p:attrNameLst>
                                      </p:cBhvr>
                                      <p:to>
                                        <p:strVal val="visible"/>
                                      </p:to>
                                    </p:set>
                                    <p:animEffect transition="in" filter="fade">
                                      <p:cBhvr>
                                        <p:cTn id="47" dur="1000"/>
                                        <p:tgtEl>
                                          <p:spTgt spid="13323"/>
                                        </p:tgtEl>
                                      </p:cBhvr>
                                    </p:animEffect>
                                    <p:anim calcmode="lin" valueType="num">
                                      <p:cBhvr>
                                        <p:cTn id="48" dur="1000" fill="hold"/>
                                        <p:tgtEl>
                                          <p:spTgt spid="13323"/>
                                        </p:tgtEl>
                                        <p:attrNameLst>
                                          <p:attrName>ppt_x</p:attrName>
                                        </p:attrNameLst>
                                      </p:cBhvr>
                                      <p:tavLst>
                                        <p:tav tm="0">
                                          <p:val>
                                            <p:strVal val="#ppt_x"/>
                                          </p:val>
                                        </p:tav>
                                        <p:tav tm="100000">
                                          <p:val>
                                            <p:strVal val="#ppt_x"/>
                                          </p:val>
                                        </p:tav>
                                      </p:tavLst>
                                    </p:anim>
                                    <p:anim calcmode="lin" valueType="num">
                                      <p:cBhvr>
                                        <p:cTn id="49" dur="1000" fill="hold"/>
                                        <p:tgtEl>
                                          <p:spTgt spid="13323"/>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13324"/>
                                        </p:tgtEl>
                                        <p:attrNameLst>
                                          <p:attrName>style.visibility</p:attrName>
                                        </p:attrNameLst>
                                      </p:cBhvr>
                                      <p:to>
                                        <p:strVal val="visible"/>
                                      </p:to>
                                    </p:set>
                                    <p:animEffect transition="in" filter="fade">
                                      <p:cBhvr>
                                        <p:cTn id="52" dur="1000"/>
                                        <p:tgtEl>
                                          <p:spTgt spid="13324"/>
                                        </p:tgtEl>
                                      </p:cBhvr>
                                    </p:animEffect>
                                    <p:anim calcmode="lin" valueType="num">
                                      <p:cBhvr>
                                        <p:cTn id="53" dur="1000" fill="hold"/>
                                        <p:tgtEl>
                                          <p:spTgt spid="13324"/>
                                        </p:tgtEl>
                                        <p:attrNameLst>
                                          <p:attrName>ppt_x</p:attrName>
                                        </p:attrNameLst>
                                      </p:cBhvr>
                                      <p:tavLst>
                                        <p:tav tm="0">
                                          <p:val>
                                            <p:strVal val="#ppt_x"/>
                                          </p:val>
                                        </p:tav>
                                        <p:tav tm="100000">
                                          <p:val>
                                            <p:strVal val="#ppt_x"/>
                                          </p:val>
                                        </p:tav>
                                      </p:tavLst>
                                    </p:anim>
                                    <p:anim calcmode="lin" valueType="num">
                                      <p:cBhvr>
                                        <p:cTn id="54" dur="1000" fill="hold"/>
                                        <p:tgtEl>
                                          <p:spTgt spid="13324"/>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13325"/>
                                        </p:tgtEl>
                                        <p:attrNameLst>
                                          <p:attrName>style.visibility</p:attrName>
                                        </p:attrNameLst>
                                      </p:cBhvr>
                                      <p:to>
                                        <p:strVal val="visible"/>
                                      </p:to>
                                    </p:set>
                                    <p:animEffect transition="in" filter="fade">
                                      <p:cBhvr>
                                        <p:cTn id="57" dur="1000"/>
                                        <p:tgtEl>
                                          <p:spTgt spid="13325"/>
                                        </p:tgtEl>
                                      </p:cBhvr>
                                    </p:animEffect>
                                    <p:anim calcmode="lin" valueType="num">
                                      <p:cBhvr>
                                        <p:cTn id="58" dur="1000" fill="hold"/>
                                        <p:tgtEl>
                                          <p:spTgt spid="13325"/>
                                        </p:tgtEl>
                                        <p:attrNameLst>
                                          <p:attrName>ppt_x</p:attrName>
                                        </p:attrNameLst>
                                      </p:cBhvr>
                                      <p:tavLst>
                                        <p:tav tm="0">
                                          <p:val>
                                            <p:strVal val="#ppt_x"/>
                                          </p:val>
                                        </p:tav>
                                        <p:tav tm="100000">
                                          <p:val>
                                            <p:strVal val="#ppt_x"/>
                                          </p:val>
                                        </p:tav>
                                      </p:tavLst>
                                    </p:anim>
                                    <p:anim calcmode="lin" valueType="num">
                                      <p:cBhvr>
                                        <p:cTn id="59" dur="1000" fill="hold"/>
                                        <p:tgtEl>
                                          <p:spTgt spid="13325"/>
                                        </p:tgtEl>
                                        <p:attrNameLst>
                                          <p:attrName>ppt_y</p:attrName>
                                        </p:attrNameLst>
                                      </p:cBhvr>
                                      <p:tavLst>
                                        <p:tav tm="0">
                                          <p:val>
                                            <p:strVal val="#ppt_y+.1"/>
                                          </p:val>
                                        </p:tav>
                                        <p:tav tm="100000">
                                          <p:val>
                                            <p:strVal val="#ppt_y"/>
                                          </p:val>
                                        </p:tav>
                                      </p:tavLst>
                                    </p:anim>
                                  </p:childTnLst>
                                </p:cTn>
                              </p:par>
                              <p:par>
                                <p:cTn id="60" presetID="42" presetClass="entr" presetSubtype="0" fill="hold" grpId="0" nodeType="withEffect">
                                  <p:stCondLst>
                                    <p:cond delay="0"/>
                                  </p:stCondLst>
                                  <p:childTnLst>
                                    <p:set>
                                      <p:cBhvr>
                                        <p:cTn id="61" dur="1" fill="hold">
                                          <p:stCondLst>
                                            <p:cond delay="0"/>
                                          </p:stCondLst>
                                        </p:cTn>
                                        <p:tgtEl>
                                          <p:spTgt spid="13326"/>
                                        </p:tgtEl>
                                        <p:attrNameLst>
                                          <p:attrName>style.visibility</p:attrName>
                                        </p:attrNameLst>
                                      </p:cBhvr>
                                      <p:to>
                                        <p:strVal val="visible"/>
                                      </p:to>
                                    </p:set>
                                    <p:animEffect transition="in" filter="fade">
                                      <p:cBhvr>
                                        <p:cTn id="62" dur="1000"/>
                                        <p:tgtEl>
                                          <p:spTgt spid="13326"/>
                                        </p:tgtEl>
                                      </p:cBhvr>
                                    </p:animEffect>
                                    <p:anim calcmode="lin" valueType="num">
                                      <p:cBhvr>
                                        <p:cTn id="63" dur="1000" fill="hold"/>
                                        <p:tgtEl>
                                          <p:spTgt spid="13326"/>
                                        </p:tgtEl>
                                        <p:attrNameLst>
                                          <p:attrName>ppt_x</p:attrName>
                                        </p:attrNameLst>
                                      </p:cBhvr>
                                      <p:tavLst>
                                        <p:tav tm="0">
                                          <p:val>
                                            <p:strVal val="#ppt_x"/>
                                          </p:val>
                                        </p:tav>
                                        <p:tav tm="100000">
                                          <p:val>
                                            <p:strVal val="#ppt_x"/>
                                          </p:val>
                                        </p:tav>
                                      </p:tavLst>
                                    </p:anim>
                                    <p:anim calcmode="lin" valueType="num">
                                      <p:cBhvr>
                                        <p:cTn id="64" dur="1000" fill="hold"/>
                                        <p:tgtEl>
                                          <p:spTgt spid="13326"/>
                                        </p:tgtEl>
                                        <p:attrNameLst>
                                          <p:attrName>ppt_y</p:attrName>
                                        </p:attrNameLst>
                                      </p:cBhvr>
                                      <p:tavLst>
                                        <p:tav tm="0">
                                          <p:val>
                                            <p:strVal val="#ppt_y+.1"/>
                                          </p:val>
                                        </p:tav>
                                        <p:tav tm="100000">
                                          <p:val>
                                            <p:strVal val="#ppt_y"/>
                                          </p:val>
                                        </p:tav>
                                      </p:tavLst>
                                    </p:anim>
                                  </p:childTnLst>
                                </p:cTn>
                              </p:par>
                              <p:par>
                                <p:cTn id="65" presetID="42" presetClass="entr" presetSubtype="0" fill="hold" grpId="0" nodeType="withEffect">
                                  <p:stCondLst>
                                    <p:cond delay="0"/>
                                  </p:stCondLst>
                                  <p:childTnLst>
                                    <p:set>
                                      <p:cBhvr>
                                        <p:cTn id="66" dur="1" fill="hold">
                                          <p:stCondLst>
                                            <p:cond delay="0"/>
                                          </p:stCondLst>
                                        </p:cTn>
                                        <p:tgtEl>
                                          <p:spTgt spid="13327"/>
                                        </p:tgtEl>
                                        <p:attrNameLst>
                                          <p:attrName>style.visibility</p:attrName>
                                        </p:attrNameLst>
                                      </p:cBhvr>
                                      <p:to>
                                        <p:strVal val="visible"/>
                                      </p:to>
                                    </p:set>
                                    <p:animEffect transition="in" filter="fade">
                                      <p:cBhvr>
                                        <p:cTn id="67" dur="1000"/>
                                        <p:tgtEl>
                                          <p:spTgt spid="13327"/>
                                        </p:tgtEl>
                                      </p:cBhvr>
                                    </p:animEffect>
                                    <p:anim calcmode="lin" valueType="num">
                                      <p:cBhvr>
                                        <p:cTn id="68" dur="1000" fill="hold"/>
                                        <p:tgtEl>
                                          <p:spTgt spid="13327"/>
                                        </p:tgtEl>
                                        <p:attrNameLst>
                                          <p:attrName>ppt_x</p:attrName>
                                        </p:attrNameLst>
                                      </p:cBhvr>
                                      <p:tavLst>
                                        <p:tav tm="0">
                                          <p:val>
                                            <p:strVal val="#ppt_x"/>
                                          </p:val>
                                        </p:tav>
                                        <p:tav tm="100000">
                                          <p:val>
                                            <p:strVal val="#ppt_x"/>
                                          </p:val>
                                        </p:tav>
                                      </p:tavLst>
                                    </p:anim>
                                    <p:anim calcmode="lin" valueType="num">
                                      <p:cBhvr>
                                        <p:cTn id="69" dur="1000" fill="hold"/>
                                        <p:tgtEl>
                                          <p:spTgt spid="13327"/>
                                        </p:tgtEl>
                                        <p:attrNameLst>
                                          <p:attrName>ppt_y</p:attrName>
                                        </p:attrNameLst>
                                      </p:cBhvr>
                                      <p:tavLst>
                                        <p:tav tm="0">
                                          <p:val>
                                            <p:strVal val="#ppt_y+.1"/>
                                          </p:val>
                                        </p:tav>
                                        <p:tav tm="100000">
                                          <p:val>
                                            <p:strVal val="#ppt_y"/>
                                          </p:val>
                                        </p:tav>
                                      </p:tavLst>
                                    </p:anim>
                                  </p:childTnLst>
                                </p:cTn>
                              </p:par>
                              <p:par>
                                <p:cTn id="70" presetID="42" presetClass="entr" presetSubtype="0" fill="hold" grpId="0" nodeType="withEffect">
                                  <p:stCondLst>
                                    <p:cond delay="0"/>
                                  </p:stCondLst>
                                  <p:childTnLst>
                                    <p:set>
                                      <p:cBhvr>
                                        <p:cTn id="71" dur="1" fill="hold">
                                          <p:stCondLst>
                                            <p:cond delay="0"/>
                                          </p:stCondLst>
                                        </p:cTn>
                                        <p:tgtEl>
                                          <p:spTgt spid="13328"/>
                                        </p:tgtEl>
                                        <p:attrNameLst>
                                          <p:attrName>style.visibility</p:attrName>
                                        </p:attrNameLst>
                                      </p:cBhvr>
                                      <p:to>
                                        <p:strVal val="visible"/>
                                      </p:to>
                                    </p:set>
                                    <p:animEffect transition="in" filter="fade">
                                      <p:cBhvr>
                                        <p:cTn id="72" dur="1000"/>
                                        <p:tgtEl>
                                          <p:spTgt spid="13328"/>
                                        </p:tgtEl>
                                      </p:cBhvr>
                                    </p:animEffect>
                                    <p:anim calcmode="lin" valueType="num">
                                      <p:cBhvr>
                                        <p:cTn id="73" dur="1000" fill="hold"/>
                                        <p:tgtEl>
                                          <p:spTgt spid="13328"/>
                                        </p:tgtEl>
                                        <p:attrNameLst>
                                          <p:attrName>ppt_x</p:attrName>
                                        </p:attrNameLst>
                                      </p:cBhvr>
                                      <p:tavLst>
                                        <p:tav tm="0">
                                          <p:val>
                                            <p:strVal val="#ppt_x"/>
                                          </p:val>
                                        </p:tav>
                                        <p:tav tm="100000">
                                          <p:val>
                                            <p:strVal val="#ppt_x"/>
                                          </p:val>
                                        </p:tav>
                                      </p:tavLst>
                                    </p:anim>
                                    <p:anim calcmode="lin" valueType="num">
                                      <p:cBhvr>
                                        <p:cTn id="74" dur="1000" fill="hold"/>
                                        <p:tgtEl>
                                          <p:spTgt spid="13328"/>
                                        </p:tgtEl>
                                        <p:attrNameLst>
                                          <p:attrName>ppt_y</p:attrName>
                                        </p:attrNameLst>
                                      </p:cBhvr>
                                      <p:tavLst>
                                        <p:tav tm="0">
                                          <p:val>
                                            <p:strVal val="#ppt_y+.1"/>
                                          </p:val>
                                        </p:tav>
                                        <p:tav tm="100000">
                                          <p:val>
                                            <p:strVal val="#ppt_y"/>
                                          </p:val>
                                        </p:tav>
                                      </p:tavLst>
                                    </p:anim>
                                  </p:childTnLst>
                                </p:cTn>
                              </p:par>
                              <p:par>
                                <p:cTn id="75" presetID="42" presetClass="entr" presetSubtype="0" fill="hold" grpId="0" nodeType="withEffect">
                                  <p:stCondLst>
                                    <p:cond delay="0"/>
                                  </p:stCondLst>
                                  <p:childTnLst>
                                    <p:set>
                                      <p:cBhvr>
                                        <p:cTn id="76" dur="1" fill="hold">
                                          <p:stCondLst>
                                            <p:cond delay="0"/>
                                          </p:stCondLst>
                                        </p:cTn>
                                        <p:tgtEl>
                                          <p:spTgt spid="13329"/>
                                        </p:tgtEl>
                                        <p:attrNameLst>
                                          <p:attrName>style.visibility</p:attrName>
                                        </p:attrNameLst>
                                      </p:cBhvr>
                                      <p:to>
                                        <p:strVal val="visible"/>
                                      </p:to>
                                    </p:set>
                                    <p:animEffect transition="in" filter="fade">
                                      <p:cBhvr>
                                        <p:cTn id="77" dur="1000"/>
                                        <p:tgtEl>
                                          <p:spTgt spid="13329"/>
                                        </p:tgtEl>
                                      </p:cBhvr>
                                    </p:animEffect>
                                    <p:anim calcmode="lin" valueType="num">
                                      <p:cBhvr>
                                        <p:cTn id="78" dur="1000" fill="hold"/>
                                        <p:tgtEl>
                                          <p:spTgt spid="13329"/>
                                        </p:tgtEl>
                                        <p:attrNameLst>
                                          <p:attrName>ppt_x</p:attrName>
                                        </p:attrNameLst>
                                      </p:cBhvr>
                                      <p:tavLst>
                                        <p:tav tm="0">
                                          <p:val>
                                            <p:strVal val="#ppt_x"/>
                                          </p:val>
                                        </p:tav>
                                        <p:tav tm="100000">
                                          <p:val>
                                            <p:strVal val="#ppt_x"/>
                                          </p:val>
                                        </p:tav>
                                      </p:tavLst>
                                    </p:anim>
                                    <p:anim calcmode="lin" valueType="num">
                                      <p:cBhvr>
                                        <p:cTn id="79" dur="1000" fill="hold"/>
                                        <p:tgtEl>
                                          <p:spTgt spid="13329"/>
                                        </p:tgtEl>
                                        <p:attrNameLst>
                                          <p:attrName>ppt_y</p:attrName>
                                        </p:attrNameLst>
                                      </p:cBhvr>
                                      <p:tavLst>
                                        <p:tav tm="0">
                                          <p:val>
                                            <p:strVal val="#ppt_y+.1"/>
                                          </p:val>
                                        </p:tav>
                                        <p:tav tm="100000">
                                          <p:val>
                                            <p:strVal val="#ppt_y"/>
                                          </p:val>
                                        </p:tav>
                                      </p:tavLst>
                                    </p:anim>
                                  </p:childTnLst>
                                </p:cTn>
                              </p:par>
                              <p:par>
                                <p:cTn id="80" presetID="42" presetClass="entr" presetSubtype="0" fill="hold" grpId="0" nodeType="withEffect">
                                  <p:stCondLst>
                                    <p:cond delay="0"/>
                                  </p:stCondLst>
                                  <p:childTnLst>
                                    <p:set>
                                      <p:cBhvr>
                                        <p:cTn id="81" dur="1" fill="hold">
                                          <p:stCondLst>
                                            <p:cond delay="0"/>
                                          </p:stCondLst>
                                        </p:cTn>
                                        <p:tgtEl>
                                          <p:spTgt spid="13331"/>
                                        </p:tgtEl>
                                        <p:attrNameLst>
                                          <p:attrName>style.visibility</p:attrName>
                                        </p:attrNameLst>
                                      </p:cBhvr>
                                      <p:to>
                                        <p:strVal val="visible"/>
                                      </p:to>
                                    </p:set>
                                    <p:animEffect transition="in" filter="fade">
                                      <p:cBhvr>
                                        <p:cTn id="82" dur="1000"/>
                                        <p:tgtEl>
                                          <p:spTgt spid="13331"/>
                                        </p:tgtEl>
                                      </p:cBhvr>
                                    </p:animEffect>
                                    <p:anim calcmode="lin" valueType="num">
                                      <p:cBhvr>
                                        <p:cTn id="83" dur="1000" fill="hold"/>
                                        <p:tgtEl>
                                          <p:spTgt spid="13331"/>
                                        </p:tgtEl>
                                        <p:attrNameLst>
                                          <p:attrName>ppt_x</p:attrName>
                                        </p:attrNameLst>
                                      </p:cBhvr>
                                      <p:tavLst>
                                        <p:tav tm="0">
                                          <p:val>
                                            <p:strVal val="#ppt_x"/>
                                          </p:val>
                                        </p:tav>
                                        <p:tav tm="100000">
                                          <p:val>
                                            <p:strVal val="#ppt_x"/>
                                          </p:val>
                                        </p:tav>
                                      </p:tavLst>
                                    </p:anim>
                                    <p:anim calcmode="lin" valueType="num">
                                      <p:cBhvr>
                                        <p:cTn id="84" dur="1000" fill="hold"/>
                                        <p:tgtEl>
                                          <p:spTgt spid="13331"/>
                                        </p:tgtEl>
                                        <p:attrNameLst>
                                          <p:attrName>ppt_y</p:attrName>
                                        </p:attrNameLst>
                                      </p:cBhvr>
                                      <p:tavLst>
                                        <p:tav tm="0">
                                          <p:val>
                                            <p:strVal val="#ppt_y+.1"/>
                                          </p:val>
                                        </p:tav>
                                        <p:tav tm="100000">
                                          <p:val>
                                            <p:strVal val="#ppt_y"/>
                                          </p:val>
                                        </p:tav>
                                      </p:tavLst>
                                    </p:anim>
                                  </p:childTnLst>
                                </p:cTn>
                              </p:par>
                              <p:par>
                                <p:cTn id="85" presetID="42" presetClass="entr" presetSubtype="0" fill="hold" grpId="0" nodeType="withEffect">
                                  <p:stCondLst>
                                    <p:cond delay="0"/>
                                  </p:stCondLst>
                                  <p:childTnLst>
                                    <p:set>
                                      <p:cBhvr>
                                        <p:cTn id="86" dur="1" fill="hold">
                                          <p:stCondLst>
                                            <p:cond delay="0"/>
                                          </p:stCondLst>
                                        </p:cTn>
                                        <p:tgtEl>
                                          <p:spTgt spid="13332"/>
                                        </p:tgtEl>
                                        <p:attrNameLst>
                                          <p:attrName>style.visibility</p:attrName>
                                        </p:attrNameLst>
                                      </p:cBhvr>
                                      <p:to>
                                        <p:strVal val="visible"/>
                                      </p:to>
                                    </p:set>
                                    <p:animEffect transition="in" filter="fade">
                                      <p:cBhvr>
                                        <p:cTn id="87" dur="1000"/>
                                        <p:tgtEl>
                                          <p:spTgt spid="13332"/>
                                        </p:tgtEl>
                                      </p:cBhvr>
                                    </p:animEffect>
                                    <p:anim calcmode="lin" valueType="num">
                                      <p:cBhvr>
                                        <p:cTn id="88" dur="1000" fill="hold"/>
                                        <p:tgtEl>
                                          <p:spTgt spid="13332"/>
                                        </p:tgtEl>
                                        <p:attrNameLst>
                                          <p:attrName>ppt_x</p:attrName>
                                        </p:attrNameLst>
                                      </p:cBhvr>
                                      <p:tavLst>
                                        <p:tav tm="0">
                                          <p:val>
                                            <p:strVal val="#ppt_x"/>
                                          </p:val>
                                        </p:tav>
                                        <p:tav tm="100000">
                                          <p:val>
                                            <p:strVal val="#ppt_x"/>
                                          </p:val>
                                        </p:tav>
                                      </p:tavLst>
                                    </p:anim>
                                    <p:anim calcmode="lin" valueType="num">
                                      <p:cBhvr>
                                        <p:cTn id="89" dur="1000" fill="hold"/>
                                        <p:tgtEl>
                                          <p:spTgt spid="13332"/>
                                        </p:tgtEl>
                                        <p:attrNameLst>
                                          <p:attrName>ppt_y</p:attrName>
                                        </p:attrNameLst>
                                      </p:cBhvr>
                                      <p:tavLst>
                                        <p:tav tm="0">
                                          <p:val>
                                            <p:strVal val="#ppt_y+.1"/>
                                          </p:val>
                                        </p:tav>
                                        <p:tav tm="100000">
                                          <p:val>
                                            <p:strVal val="#ppt_y"/>
                                          </p:val>
                                        </p:tav>
                                      </p:tavLst>
                                    </p:anim>
                                  </p:childTnLst>
                                </p:cTn>
                              </p:par>
                              <p:par>
                                <p:cTn id="90" presetID="42" presetClass="entr" presetSubtype="0" fill="hold" grpId="0" nodeType="withEffect">
                                  <p:stCondLst>
                                    <p:cond delay="0"/>
                                  </p:stCondLst>
                                  <p:childTnLst>
                                    <p:set>
                                      <p:cBhvr>
                                        <p:cTn id="91" dur="1" fill="hold">
                                          <p:stCondLst>
                                            <p:cond delay="0"/>
                                          </p:stCondLst>
                                        </p:cTn>
                                        <p:tgtEl>
                                          <p:spTgt spid="13333"/>
                                        </p:tgtEl>
                                        <p:attrNameLst>
                                          <p:attrName>style.visibility</p:attrName>
                                        </p:attrNameLst>
                                      </p:cBhvr>
                                      <p:to>
                                        <p:strVal val="visible"/>
                                      </p:to>
                                    </p:set>
                                    <p:animEffect transition="in" filter="fade">
                                      <p:cBhvr>
                                        <p:cTn id="92" dur="1000"/>
                                        <p:tgtEl>
                                          <p:spTgt spid="13333"/>
                                        </p:tgtEl>
                                      </p:cBhvr>
                                    </p:animEffect>
                                    <p:anim calcmode="lin" valueType="num">
                                      <p:cBhvr>
                                        <p:cTn id="93" dur="1000" fill="hold"/>
                                        <p:tgtEl>
                                          <p:spTgt spid="13333"/>
                                        </p:tgtEl>
                                        <p:attrNameLst>
                                          <p:attrName>ppt_x</p:attrName>
                                        </p:attrNameLst>
                                      </p:cBhvr>
                                      <p:tavLst>
                                        <p:tav tm="0">
                                          <p:val>
                                            <p:strVal val="#ppt_x"/>
                                          </p:val>
                                        </p:tav>
                                        <p:tav tm="100000">
                                          <p:val>
                                            <p:strVal val="#ppt_x"/>
                                          </p:val>
                                        </p:tav>
                                      </p:tavLst>
                                    </p:anim>
                                    <p:anim calcmode="lin" valueType="num">
                                      <p:cBhvr>
                                        <p:cTn id="94" dur="1000" fill="hold"/>
                                        <p:tgtEl>
                                          <p:spTgt spid="13333"/>
                                        </p:tgtEl>
                                        <p:attrNameLst>
                                          <p:attrName>ppt_y</p:attrName>
                                        </p:attrNameLst>
                                      </p:cBhvr>
                                      <p:tavLst>
                                        <p:tav tm="0">
                                          <p:val>
                                            <p:strVal val="#ppt_y+.1"/>
                                          </p:val>
                                        </p:tav>
                                        <p:tav tm="100000">
                                          <p:val>
                                            <p:strVal val="#ppt_y"/>
                                          </p:val>
                                        </p:tav>
                                      </p:tavLst>
                                    </p:anim>
                                  </p:childTnLst>
                                </p:cTn>
                              </p:par>
                              <p:par>
                                <p:cTn id="95" presetID="42" presetClass="entr" presetSubtype="0" fill="hold" grpId="0" nodeType="withEffect">
                                  <p:stCondLst>
                                    <p:cond delay="0"/>
                                  </p:stCondLst>
                                  <p:childTnLst>
                                    <p:set>
                                      <p:cBhvr>
                                        <p:cTn id="96" dur="1" fill="hold">
                                          <p:stCondLst>
                                            <p:cond delay="0"/>
                                          </p:stCondLst>
                                        </p:cTn>
                                        <p:tgtEl>
                                          <p:spTgt spid="13334"/>
                                        </p:tgtEl>
                                        <p:attrNameLst>
                                          <p:attrName>style.visibility</p:attrName>
                                        </p:attrNameLst>
                                      </p:cBhvr>
                                      <p:to>
                                        <p:strVal val="visible"/>
                                      </p:to>
                                    </p:set>
                                    <p:animEffect transition="in" filter="fade">
                                      <p:cBhvr>
                                        <p:cTn id="97" dur="1000"/>
                                        <p:tgtEl>
                                          <p:spTgt spid="13334"/>
                                        </p:tgtEl>
                                      </p:cBhvr>
                                    </p:animEffect>
                                    <p:anim calcmode="lin" valueType="num">
                                      <p:cBhvr>
                                        <p:cTn id="98" dur="1000" fill="hold"/>
                                        <p:tgtEl>
                                          <p:spTgt spid="13334"/>
                                        </p:tgtEl>
                                        <p:attrNameLst>
                                          <p:attrName>ppt_x</p:attrName>
                                        </p:attrNameLst>
                                      </p:cBhvr>
                                      <p:tavLst>
                                        <p:tav tm="0">
                                          <p:val>
                                            <p:strVal val="#ppt_x"/>
                                          </p:val>
                                        </p:tav>
                                        <p:tav tm="100000">
                                          <p:val>
                                            <p:strVal val="#ppt_x"/>
                                          </p:val>
                                        </p:tav>
                                      </p:tavLst>
                                    </p:anim>
                                    <p:anim calcmode="lin" valueType="num">
                                      <p:cBhvr>
                                        <p:cTn id="99" dur="1000" fill="hold"/>
                                        <p:tgtEl>
                                          <p:spTgt spid="13334"/>
                                        </p:tgtEl>
                                        <p:attrNameLst>
                                          <p:attrName>ppt_y</p:attrName>
                                        </p:attrNameLst>
                                      </p:cBhvr>
                                      <p:tavLst>
                                        <p:tav tm="0">
                                          <p:val>
                                            <p:strVal val="#ppt_y+.1"/>
                                          </p:val>
                                        </p:tav>
                                        <p:tav tm="100000">
                                          <p:val>
                                            <p:strVal val="#ppt_y"/>
                                          </p:val>
                                        </p:tav>
                                      </p:tavLst>
                                    </p:anim>
                                  </p:childTnLst>
                                </p:cTn>
                              </p:par>
                              <p:par>
                                <p:cTn id="100" presetID="42" presetClass="entr" presetSubtype="0" fill="hold" grpId="0" nodeType="withEffect">
                                  <p:stCondLst>
                                    <p:cond delay="0"/>
                                  </p:stCondLst>
                                  <p:childTnLst>
                                    <p:set>
                                      <p:cBhvr>
                                        <p:cTn id="101" dur="1" fill="hold">
                                          <p:stCondLst>
                                            <p:cond delay="0"/>
                                          </p:stCondLst>
                                        </p:cTn>
                                        <p:tgtEl>
                                          <p:spTgt spid="13335"/>
                                        </p:tgtEl>
                                        <p:attrNameLst>
                                          <p:attrName>style.visibility</p:attrName>
                                        </p:attrNameLst>
                                      </p:cBhvr>
                                      <p:to>
                                        <p:strVal val="visible"/>
                                      </p:to>
                                    </p:set>
                                    <p:animEffect transition="in" filter="fade">
                                      <p:cBhvr>
                                        <p:cTn id="102" dur="1000"/>
                                        <p:tgtEl>
                                          <p:spTgt spid="13335"/>
                                        </p:tgtEl>
                                      </p:cBhvr>
                                    </p:animEffect>
                                    <p:anim calcmode="lin" valueType="num">
                                      <p:cBhvr>
                                        <p:cTn id="103" dur="1000" fill="hold"/>
                                        <p:tgtEl>
                                          <p:spTgt spid="13335"/>
                                        </p:tgtEl>
                                        <p:attrNameLst>
                                          <p:attrName>ppt_x</p:attrName>
                                        </p:attrNameLst>
                                      </p:cBhvr>
                                      <p:tavLst>
                                        <p:tav tm="0">
                                          <p:val>
                                            <p:strVal val="#ppt_x"/>
                                          </p:val>
                                        </p:tav>
                                        <p:tav tm="100000">
                                          <p:val>
                                            <p:strVal val="#ppt_x"/>
                                          </p:val>
                                        </p:tav>
                                      </p:tavLst>
                                    </p:anim>
                                    <p:anim calcmode="lin" valueType="num">
                                      <p:cBhvr>
                                        <p:cTn id="104" dur="1000" fill="hold"/>
                                        <p:tgtEl>
                                          <p:spTgt spid="13335"/>
                                        </p:tgtEl>
                                        <p:attrNameLst>
                                          <p:attrName>ppt_y</p:attrName>
                                        </p:attrNameLst>
                                      </p:cBhvr>
                                      <p:tavLst>
                                        <p:tav tm="0">
                                          <p:val>
                                            <p:strVal val="#ppt_y+.1"/>
                                          </p:val>
                                        </p:tav>
                                        <p:tav tm="100000">
                                          <p:val>
                                            <p:strVal val="#ppt_y"/>
                                          </p:val>
                                        </p:tav>
                                      </p:tavLst>
                                    </p:anim>
                                  </p:childTnLst>
                                </p:cTn>
                              </p:par>
                              <p:par>
                                <p:cTn id="105" presetID="42" presetClass="entr" presetSubtype="0" fill="hold" grpId="0" nodeType="withEffect">
                                  <p:stCondLst>
                                    <p:cond delay="0"/>
                                  </p:stCondLst>
                                  <p:childTnLst>
                                    <p:set>
                                      <p:cBhvr>
                                        <p:cTn id="106" dur="1" fill="hold">
                                          <p:stCondLst>
                                            <p:cond delay="0"/>
                                          </p:stCondLst>
                                        </p:cTn>
                                        <p:tgtEl>
                                          <p:spTgt spid="13340"/>
                                        </p:tgtEl>
                                        <p:attrNameLst>
                                          <p:attrName>style.visibility</p:attrName>
                                        </p:attrNameLst>
                                      </p:cBhvr>
                                      <p:to>
                                        <p:strVal val="visible"/>
                                      </p:to>
                                    </p:set>
                                    <p:animEffect transition="in" filter="fade">
                                      <p:cBhvr>
                                        <p:cTn id="107" dur="1000"/>
                                        <p:tgtEl>
                                          <p:spTgt spid="13340"/>
                                        </p:tgtEl>
                                      </p:cBhvr>
                                    </p:animEffect>
                                    <p:anim calcmode="lin" valueType="num">
                                      <p:cBhvr>
                                        <p:cTn id="108" dur="1000" fill="hold"/>
                                        <p:tgtEl>
                                          <p:spTgt spid="13340"/>
                                        </p:tgtEl>
                                        <p:attrNameLst>
                                          <p:attrName>ppt_x</p:attrName>
                                        </p:attrNameLst>
                                      </p:cBhvr>
                                      <p:tavLst>
                                        <p:tav tm="0">
                                          <p:val>
                                            <p:strVal val="#ppt_x"/>
                                          </p:val>
                                        </p:tav>
                                        <p:tav tm="100000">
                                          <p:val>
                                            <p:strVal val="#ppt_x"/>
                                          </p:val>
                                        </p:tav>
                                      </p:tavLst>
                                    </p:anim>
                                    <p:anim calcmode="lin" valueType="num">
                                      <p:cBhvr>
                                        <p:cTn id="109" dur="1000" fill="hold"/>
                                        <p:tgtEl>
                                          <p:spTgt spid="13340"/>
                                        </p:tgtEl>
                                        <p:attrNameLst>
                                          <p:attrName>ppt_y</p:attrName>
                                        </p:attrNameLst>
                                      </p:cBhvr>
                                      <p:tavLst>
                                        <p:tav tm="0">
                                          <p:val>
                                            <p:strVal val="#ppt_y+.1"/>
                                          </p:val>
                                        </p:tav>
                                        <p:tav tm="100000">
                                          <p:val>
                                            <p:strVal val="#ppt_y"/>
                                          </p:val>
                                        </p:tav>
                                      </p:tavLst>
                                    </p:anim>
                                  </p:childTnLst>
                                </p:cTn>
                              </p:par>
                              <p:par>
                                <p:cTn id="110" presetID="42" presetClass="entr" presetSubtype="0" fill="hold" grpId="0" nodeType="withEffect">
                                  <p:stCondLst>
                                    <p:cond delay="0"/>
                                  </p:stCondLst>
                                  <p:childTnLst>
                                    <p:set>
                                      <p:cBhvr>
                                        <p:cTn id="111" dur="1" fill="hold">
                                          <p:stCondLst>
                                            <p:cond delay="0"/>
                                          </p:stCondLst>
                                        </p:cTn>
                                        <p:tgtEl>
                                          <p:spTgt spid="13341"/>
                                        </p:tgtEl>
                                        <p:attrNameLst>
                                          <p:attrName>style.visibility</p:attrName>
                                        </p:attrNameLst>
                                      </p:cBhvr>
                                      <p:to>
                                        <p:strVal val="visible"/>
                                      </p:to>
                                    </p:set>
                                    <p:animEffect transition="in" filter="fade">
                                      <p:cBhvr>
                                        <p:cTn id="112" dur="1000"/>
                                        <p:tgtEl>
                                          <p:spTgt spid="13341"/>
                                        </p:tgtEl>
                                      </p:cBhvr>
                                    </p:animEffect>
                                    <p:anim calcmode="lin" valueType="num">
                                      <p:cBhvr>
                                        <p:cTn id="113" dur="1000" fill="hold"/>
                                        <p:tgtEl>
                                          <p:spTgt spid="13341"/>
                                        </p:tgtEl>
                                        <p:attrNameLst>
                                          <p:attrName>ppt_x</p:attrName>
                                        </p:attrNameLst>
                                      </p:cBhvr>
                                      <p:tavLst>
                                        <p:tav tm="0">
                                          <p:val>
                                            <p:strVal val="#ppt_x"/>
                                          </p:val>
                                        </p:tav>
                                        <p:tav tm="100000">
                                          <p:val>
                                            <p:strVal val="#ppt_x"/>
                                          </p:val>
                                        </p:tav>
                                      </p:tavLst>
                                    </p:anim>
                                    <p:anim calcmode="lin" valueType="num">
                                      <p:cBhvr>
                                        <p:cTn id="114" dur="1000" fill="hold"/>
                                        <p:tgtEl>
                                          <p:spTgt spid="13341"/>
                                        </p:tgtEl>
                                        <p:attrNameLst>
                                          <p:attrName>ppt_y</p:attrName>
                                        </p:attrNameLst>
                                      </p:cBhvr>
                                      <p:tavLst>
                                        <p:tav tm="0">
                                          <p:val>
                                            <p:strVal val="#ppt_y+.1"/>
                                          </p:val>
                                        </p:tav>
                                        <p:tav tm="100000">
                                          <p:val>
                                            <p:strVal val="#ppt_y"/>
                                          </p:val>
                                        </p:tav>
                                      </p:tavLst>
                                    </p:anim>
                                  </p:childTnLst>
                                </p:cTn>
                              </p:par>
                              <p:par>
                                <p:cTn id="115" presetID="42" presetClass="entr" presetSubtype="0" fill="hold" grpId="0" nodeType="withEffect">
                                  <p:stCondLst>
                                    <p:cond delay="0"/>
                                  </p:stCondLst>
                                  <p:childTnLst>
                                    <p:set>
                                      <p:cBhvr>
                                        <p:cTn id="116" dur="1" fill="hold">
                                          <p:stCondLst>
                                            <p:cond delay="0"/>
                                          </p:stCondLst>
                                        </p:cTn>
                                        <p:tgtEl>
                                          <p:spTgt spid="13342"/>
                                        </p:tgtEl>
                                        <p:attrNameLst>
                                          <p:attrName>style.visibility</p:attrName>
                                        </p:attrNameLst>
                                      </p:cBhvr>
                                      <p:to>
                                        <p:strVal val="visible"/>
                                      </p:to>
                                    </p:set>
                                    <p:animEffect transition="in" filter="fade">
                                      <p:cBhvr>
                                        <p:cTn id="117" dur="1000"/>
                                        <p:tgtEl>
                                          <p:spTgt spid="13342"/>
                                        </p:tgtEl>
                                      </p:cBhvr>
                                    </p:animEffect>
                                    <p:anim calcmode="lin" valueType="num">
                                      <p:cBhvr>
                                        <p:cTn id="118" dur="1000" fill="hold"/>
                                        <p:tgtEl>
                                          <p:spTgt spid="13342"/>
                                        </p:tgtEl>
                                        <p:attrNameLst>
                                          <p:attrName>ppt_x</p:attrName>
                                        </p:attrNameLst>
                                      </p:cBhvr>
                                      <p:tavLst>
                                        <p:tav tm="0">
                                          <p:val>
                                            <p:strVal val="#ppt_x"/>
                                          </p:val>
                                        </p:tav>
                                        <p:tav tm="100000">
                                          <p:val>
                                            <p:strVal val="#ppt_x"/>
                                          </p:val>
                                        </p:tav>
                                      </p:tavLst>
                                    </p:anim>
                                    <p:anim calcmode="lin" valueType="num">
                                      <p:cBhvr>
                                        <p:cTn id="119" dur="1000" fill="hold"/>
                                        <p:tgtEl>
                                          <p:spTgt spid="13342"/>
                                        </p:tgtEl>
                                        <p:attrNameLst>
                                          <p:attrName>ppt_y</p:attrName>
                                        </p:attrNameLst>
                                      </p:cBhvr>
                                      <p:tavLst>
                                        <p:tav tm="0">
                                          <p:val>
                                            <p:strVal val="#ppt_y+.1"/>
                                          </p:val>
                                        </p:tav>
                                        <p:tav tm="100000">
                                          <p:val>
                                            <p:strVal val="#ppt_y"/>
                                          </p:val>
                                        </p:tav>
                                      </p:tavLst>
                                    </p:anim>
                                  </p:childTnLst>
                                </p:cTn>
                              </p:par>
                              <p:par>
                                <p:cTn id="120" presetID="42" presetClass="entr" presetSubtype="0" fill="hold" grpId="0" nodeType="withEffect">
                                  <p:stCondLst>
                                    <p:cond delay="0"/>
                                  </p:stCondLst>
                                  <p:childTnLst>
                                    <p:set>
                                      <p:cBhvr>
                                        <p:cTn id="121" dur="1" fill="hold">
                                          <p:stCondLst>
                                            <p:cond delay="0"/>
                                          </p:stCondLst>
                                        </p:cTn>
                                        <p:tgtEl>
                                          <p:spTgt spid="13343"/>
                                        </p:tgtEl>
                                        <p:attrNameLst>
                                          <p:attrName>style.visibility</p:attrName>
                                        </p:attrNameLst>
                                      </p:cBhvr>
                                      <p:to>
                                        <p:strVal val="visible"/>
                                      </p:to>
                                    </p:set>
                                    <p:animEffect transition="in" filter="fade">
                                      <p:cBhvr>
                                        <p:cTn id="122" dur="1000"/>
                                        <p:tgtEl>
                                          <p:spTgt spid="13343"/>
                                        </p:tgtEl>
                                      </p:cBhvr>
                                    </p:animEffect>
                                    <p:anim calcmode="lin" valueType="num">
                                      <p:cBhvr>
                                        <p:cTn id="123" dur="1000" fill="hold"/>
                                        <p:tgtEl>
                                          <p:spTgt spid="13343"/>
                                        </p:tgtEl>
                                        <p:attrNameLst>
                                          <p:attrName>ppt_x</p:attrName>
                                        </p:attrNameLst>
                                      </p:cBhvr>
                                      <p:tavLst>
                                        <p:tav tm="0">
                                          <p:val>
                                            <p:strVal val="#ppt_x"/>
                                          </p:val>
                                        </p:tav>
                                        <p:tav tm="100000">
                                          <p:val>
                                            <p:strVal val="#ppt_x"/>
                                          </p:val>
                                        </p:tav>
                                      </p:tavLst>
                                    </p:anim>
                                    <p:anim calcmode="lin" valueType="num">
                                      <p:cBhvr>
                                        <p:cTn id="124" dur="1000" fill="hold"/>
                                        <p:tgtEl>
                                          <p:spTgt spid="13343"/>
                                        </p:tgtEl>
                                        <p:attrNameLst>
                                          <p:attrName>ppt_y</p:attrName>
                                        </p:attrNameLst>
                                      </p:cBhvr>
                                      <p:tavLst>
                                        <p:tav tm="0">
                                          <p:val>
                                            <p:strVal val="#ppt_y+.1"/>
                                          </p:val>
                                        </p:tav>
                                        <p:tav tm="100000">
                                          <p:val>
                                            <p:strVal val="#ppt_y"/>
                                          </p:val>
                                        </p:tav>
                                      </p:tavLst>
                                    </p:anim>
                                  </p:childTnLst>
                                </p:cTn>
                              </p:par>
                              <p:par>
                                <p:cTn id="125" presetID="42" presetClass="entr" presetSubtype="0" fill="hold" grpId="0" nodeType="withEffect">
                                  <p:stCondLst>
                                    <p:cond delay="0"/>
                                  </p:stCondLst>
                                  <p:childTnLst>
                                    <p:set>
                                      <p:cBhvr>
                                        <p:cTn id="126" dur="1" fill="hold">
                                          <p:stCondLst>
                                            <p:cond delay="0"/>
                                          </p:stCondLst>
                                        </p:cTn>
                                        <p:tgtEl>
                                          <p:spTgt spid="13344"/>
                                        </p:tgtEl>
                                        <p:attrNameLst>
                                          <p:attrName>style.visibility</p:attrName>
                                        </p:attrNameLst>
                                      </p:cBhvr>
                                      <p:to>
                                        <p:strVal val="visible"/>
                                      </p:to>
                                    </p:set>
                                    <p:animEffect transition="in" filter="fade">
                                      <p:cBhvr>
                                        <p:cTn id="127" dur="1000"/>
                                        <p:tgtEl>
                                          <p:spTgt spid="13344"/>
                                        </p:tgtEl>
                                      </p:cBhvr>
                                    </p:animEffect>
                                    <p:anim calcmode="lin" valueType="num">
                                      <p:cBhvr>
                                        <p:cTn id="128" dur="1000" fill="hold"/>
                                        <p:tgtEl>
                                          <p:spTgt spid="13344"/>
                                        </p:tgtEl>
                                        <p:attrNameLst>
                                          <p:attrName>ppt_x</p:attrName>
                                        </p:attrNameLst>
                                      </p:cBhvr>
                                      <p:tavLst>
                                        <p:tav tm="0">
                                          <p:val>
                                            <p:strVal val="#ppt_x"/>
                                          </p:val>
                                        </p:tav>
                                        <p:tav tm="100000">
                                          <p:val>
                                            <p:strVal val="#ppt_x"/>
                                          </p:val>
                                        </p:tav>
                                      </p:tavLst>
                                    </p:anim>
                                    <p:anim calcmode="lin" valueType="num">
                                      <p:cBhvr>
                                        <p:cTn id="129" dur="1000" fill="hold"/>
                                        <p:tgtEl>
                                          <p:spTgt spid="13344"/>
                                        </p:tgtEl>
                                        <p:attrNameLst>
                                          <p:attrName>ppt_y</p:attrName>
                                        </p:attrNameLst>
                                      </p:cBhvr>
                                      <p:tavLst>
                                        <p:tav tm="0">
                                          <p:val>
                                            <p:strVal val="#ppt_y+.1"/>
                                          </p:val>
                                        </p:tav>
                                        <p:tav tm="100000">
                                          <p:val>
                                            <p:strVal val="#ppt_y"/>
                                          </p:val>
                                        </p:tav>
                                      </p:tavLst>
                                    </p:anim>
                                  </p:childTnLst>
                                </p:cTn>
                              </p:par>
                              <p:par>
                                <p:cTn id="130" presetID="42" presetClass="entr" presetSubtype="0" fill="hold" grpId="0" nodeType="withEffect" nodePh="1">
                                  <p:stCondLst>
                                    <p:cond delay="0"/>
                                  </p:stCondLst>
                                  <p:endCondLst>
                                    <p:cond evt="begin" delay="0">
                                      <p:tn val="130"/>
                                    </p:cond>
                                  </p:endCondLst>
                                  <p:childTnLst>
                                    <p:set>
                                      <p:cBhvr>
                                        <p:cTn id="131" dur="1" fill="hold">
                                          <p:stCondLst>
                                            <p:cond delay="0"/>
                                          </p:stCondLst>
                                        </p:cTn>
                                        <p:tgtEl>
                                          <p:spTgt spid="13345"/>
                                        </p:tgtEl>
                                        <p:attrNameLst>
                                          <p:attrName>style.visibility</p:attrName>
                                        </p:attrNameLst>
                                      </p:cBhvr>
                                      <p:to>
                                        <p:strVal val="visible"/>
                                      </p:to>
                                    </p:set>
                                    <p:animEffect transition="in" filter="fade">
                                      <p:cBhvr>
                                        <p:cTn id="132" dur="1000"/>
                                        <p:tgtEl>
                                          <p:spTgt spid="13345"/>
                                        </p:tgtEl>
                                      </p:cBhvr>
                                    </p:animEffect>
                                    <p:anim calcmode="lin" valueType="num">
                                      <p:cBhvr>
                                        <p:cTn id="133" dur="1000" fill="hold"/>
                                        <p:tgtEl>
                                          <p:spTgt spid="13345"/>
                                        </p:tgtEl>
                                        <p:attrNameLst>
                                          <p:attrName>ppt_x</p:attrName>
                                        </p:attrNameLst>
                                      </p:cBhvr>
                                      <p:tavLst>
                                        <p:tav tm="0">
                                          <p:val>
                                            <p:strVal val="#ppt_x"/>
                                          </p:val>
                                        </p:tav>
                                        <p:tav tm="100000">
                                          <p:val>
                                            <p:strVal val="#ppt_x"/>
                                          </p:val>
                                        </p:tav>
                                      </p:tavLst>
                                    </p:anim>
                                    <p:anim calcmode="lin" valueType="num">
                                      <p:cBhvr>
                                        <p:cTn id="134" dur="1000" fill="hold"/>
                                        <p:tgtEl>
                                          <p:spTgt spid="13345"/>
                                        </p:tgtEl>
                                        <p:attrNameLst>
                                          <p:attrName>ppt_y</p:attrName>
                                        </p:attrNameLst>
                                      </p:cBhvr>
                                      <p:tavLst>
                                        <p:tav tm="0">
                                          <p:val>
                                            <p:strVal val="#ppt_y+.1"/>
                                          </p:val>
                                        </p:tav>
                                        <p:tav tm="100000">
                                          <p:val>
                                            <p:strVal val="#ppt_y"/>
                                          </p:val>
                                        </p:tav>
                                      </p:tavLst>
                                    </p:anim>
                                  </p:childTnLst>
                                </p:cTn>
                              </p:par>
                              <p:par>
                                <p:cTn id="135" presetID="42" presetClass="entr" presetSubtype="0" fill="hold" grpId="0" nodeType="withEffect">
                                  <p:stCondLst>
                                    <p:cond delay="0"/>
                                  </p:stCondLst>
                                  <p:childTnLst>
                                    <p:set>
                                      <p:cBhvr>
                                        <p:cTn id="136" dur="1" fill="hold">
                                          <p:stCondLst>
                                            <p:cond delay="0"/>
                                          </p:stCondLst>
                                        </p:cTn>
                                        <p:tgtEl>
                                          <p:spTgt spid="13346"/>
                                        </p:tgtEl>
                                        <p:attrNameLst>
                                          <p:attrName>style.visibility</p:attrName>
                                        </p:attrNameLst>
                                      </p:cBhvr>
                                      <p:to>
                                        <p:strVal val="visible"/>
                                      </p:to>
                                    </p:set>
                                    <p:animEffect transition="in" filter="fade">
                                      <p:cBhvr>
                                        <p:cTn id="137" dur="1000"/>
                                        <p:tgtEl>
                                          <p:spTgt spid="13346"/>
                                        </p:tgtEl>
                                      </p:cBhvr>
                                    </p:animEffect>
                                    <p:anim calcmode="lin" valueType="num">
                                      <p:cBhvr>
                                        <p:cTn id="138" dur="1000" fill="hold"/>
                                        <p:tgtEl>
                                          <p:spTgt spid="13346"/>
                                        </p:tgtEl>
                                        <p:attrNameLst>
                                          <p:attrName>ppt_x</p:attrName>
                                        </p:attrNameLst>
                                      </p:cBhvr>
                                      <p:tavLst>
                                        <p:tav tm="0">
                                          <p:val>
                                            <p:strVal val="#ppt_x"/>
                                          </p:val>
                                        </p:tav>
                                        <p:tav tm="100000">
                                          <p:val>
                                            <p:strVal val="#ppt_x"/>
                                          </p:val>
                                        </p:tav>
                                      </p:tavLst>
                                    </p:anim>
                                    <p:anim calcmode="lin" valueType="num">
                                      <p:cBhvr>
                                        <p:cTn id="139" dur="1000" fill="hold"/>
                                        <p:tgtEl>
                                          <p:spTgt spid="13346"/>
                                        </p:tgtEl>
                                        <p:attrNameLst>
                                          <p:attrName>ppt_y</p:attrName>
                                        </p:attrNameLst>
                                      </p:cBhvr>
                                      <p:tavLst>
                                        <p:tav tm="0">
                                          <p:val>
                                            <p:strVal val="#ppt_y+.1"/>
                                          </p:val>
                                        </p:tav>
                                        <p:tav tm="100000">
                                          <p:val>
                                            <p:strVal val="#ppt_y"/>
                                          </p:val>
                                        </p:tav>
                                      </p:tavLst>
                                    </p:anim>
                                  </p:childTnLst>
                                </p:cTn>
                              </p:par>
                              <p:par>
                                <p:cTn id="140" presetID="42" presetClass="entr" presetSubtype="0" fill="hold" grpId="0" nodeType="withEffect">
                                  <p:stCondLst>
                                    <p:cond delay="0"/>
                                  </p:stCondLst>
                                  <p:childTnLst>
                                    <p:set>
                                      <p:cBhvr>
                                        <p:cTn id="141" dur="1" fill="hold">
                                          <p:stCondLst>
                                            <p:cond delay="0"/>
                                          </p:stCondLst>
                                        </p:cTn>
                                        <p:tgtEl>
                                          <p:spTgt spid="13347"/>
                                        </p:tgtEl>
                                        <p:attrNameLst>
                                          <p:attrName>style.visibility</p:attrName>
                                        </p:attrNameLst>
                                      </p:cBhvr>
                                      <p:to>
                                        <p:strVal val="visible"/>
                                      </p:to>
                                    </p:set>
                                    <p:animEffect transition="in" filter="fade">
                                      <p:cBhvr>
                                        <p:cTn id="142" dur="1000"/>
                                        <p:tgtEl>
                                          <p:spTgt spid="13347"/>
                                        </p:tgtEl>
                                      </p:cBhvr>
                                    </p:animEffect>
                                    <p:anim calcmode="lin" valueType="num">
                                      <p:cBhvr>
                                        <p:cTn id="143" dur="1000" fill="hold"/>
                                        <p:tgtEl>
                                          <p:spTgt spid="13347"/>
                                        </p:tgtEl>
                                        <p:attrNameLst>
                                          <p:attrName>ppt_x</p:attrName>
                                        </p:attrNameLst>
                                      </p:cBhvr>
                                      <p:tavLst>
                                        <p:tav tm="0">
                                          <p:val>
                                            <p:strVal val="#ppt_x"/>
                                          </p:val>
                                        </p:tav>
                                        <p:tav tm="100000">
                                          <p:val>
                                            <p:strVal val="#ppt_x"/>
                                          </p:val>
                                        </p:tav>
                                      </p:tavLst>
                                    </p:anim>
                                    <p:anim calcmode="lin" valueType="num">
                                      <p:cBhvr>
                                        <p:cTn id="144" dur="1000" fill="hold"/>
                                        <p:tgtEl>
                                          <p:spTgt spid="13347"/>
                                        </p:tgtEl>
                                        <p:attrNameLst>
                                          <p:attrName>ppt_y</p:attrName>
                                        </p:attrNameLst>
                                      </p:cBhvr>
                                      <p:tavLst>
                                        <p:tav tm="0">
                                          <p:val>
                                            <p:strVal val="#ppt_y+.1"/>
                                          </p:val>
                                        </p:tav>
                                        <p:tav tm="100000">
                                          <p:val>
                                            <p:strVal val="#ppt_y"/>
                                          </p:val>
                                        </p:tav>
                                      </p:tavLst>
                                    </p:anim>
                                  </p:childTnLst>
                                </p:cTn>
                              </p:par>
                              <p:par>
                                <p:cTn id="145" presetID="42" presetClass="entr" presetSubtype="0" fill="hold" grpId="0" nodeType="withEffect">
                                  <p:stCondLst>
                                    <p:cond delay="0"/>
                                  </p:stCondLst>
                                  <p:childTnLst>
                                    <p:set>
                                      <p:cBhvr>
                                        <p:cTn id="146" dur="1" fill="hold">
                                          <p:stCondLst>
                                            <p:cond delay="0"/>
                                          </p:stCondLst>
                                        </p:cTn>
                                        <p:tgtEl>
                                          <p:spTgt spid="13348"/>
                                        </p:tgtEl>
                                        <p:attrNameLst>
                                          <p:attrName>style.visibility</p:attrName>
                                        </p:attrNameLst>
                                      </p:cBhvr>
                                      <p:to>
                                        <p:strVal val="visible"/>
                                      </p:to>
                                    </p:set>
                                    <p:animEffect transition="in" filter="fade">
                                      <p:cBhvr>
                                        <p:cTn id="147" dur="1000"/>
                                        <p:tgtEl>
                                          <p:spTgt spid="13348"/>
                                        </p:tgtEl>
                                      </p:cBhvr>
                                    </p:animEffect>
                                    <p:anim calcmode="lin" valueType="num">
                                      <p:cBhvr>
                                        <p:cTn id="148" dur="1000" fill="hold"/>
                                        <p:tgtEl>
                                          <p:spTgt spid="13348"/>
                                        </p:tgtEl>
                                        <p:attrNameLst>
                                          <p:attrName>ppt_x</p:attrName>
                                        </p:attrNameLst>
                                      </p:cBhvr>
                                      <p:tavLst>
                                        <p:tav tm="0">
                                          <p:val>
                                            <p:strVal val="#ppt_x"/>
                                          </p:val>
                                        </p:tav>
                                        <p:tav tm="100000">
                                          <p:val>
                                            <p:strVal val="#ppt_x"/>
                                          </p:val>
                                        </p:tav>
                                      </p:tavLst>
                                    </p:anim>
                                    <p:anim calcmode="lin" valueType="num">
                                      <p:cBhvr>
                                        <p:cTn id="149" dur="1000" fill="hold"/>
                                        <p:tgtEl>
                                          <p:spTgt spid="13348"/>
                                        </p:tgtEl>
                                        <p:attrNameLst>
                                          <p:attrName>ppt_y</p:attrName>
                                        </p:attrNameLst>
                                      </p:cBhvr>
                                      <p:tavLst>
                                        <p:tav tm="0">
                                          <p:val>
                                            <p:strVal val="#ppt_y+.1"/>
                                          </p:val>
                                        </p:tav>
                                        <p:tav tm="100000">
                                          <p:val>
                                            <p:strVal val="#ppt_y"/>
                                          </p:val>
                                        </p:tav>
                                      </p:tavLst>
                                    </p:anim>
                                  </p:childTnLst>
                                </p:cTn>
                              </p:par>
                              <p:par>
                                <p:cTn id="150" presetID="42" presetClass="entr" presetSubtype="0" fill="hold" grpId="0" nodeType="withEffect">
                                  <p:stCondLst>
                                    <p:cond delay="0"/>
                                  </p:stCondLst>
                                  <p:childTnLst>
                                    <p:set>
                                      <p:cBhvr>
                                        <p:cTn id="151" dur="1" fill="hold">
                                          <p:stCondLst>
                                            <p:cond delay="0"/>
                                          </p:stCondLst>
                                        </p:cTn>
                                        <p:tgtEl>
                                          <p:spTgt spid="13349"/>
                                        </p:tgtEl>
                                        <p:attrNameLst>
                                          <p:attrName>style.visibility</p:attrName>
                                        </p:attrNameLst>
                                      </p:cBhvr>
                                      <p:to>
                                        <p:strVal val="visible"/>
                                      </p:to>
                                    </p:set>
                                    <p:animEffect transition="in" filter="fade">
                                      <p:cBhvr>
                                        <p:cTn id="152" dur="1000"/>
                                        <p:tgtEl>
                                          <p:spTgt spid="13349"/>
                                        </p:tgtEl>
                                      </p:cBhvr>
                                    </p:animEffect>
                                    <p:anim calcmode="lin" valueType="num">
                                      <p:cBhvr>
                                        <p:cTn id="153" dur="1000" fill="hold"/>
                                        <p:tgtEl>
                                          <p:spTgt spid="13349"/>
                                        </p:tgtEl>
                                        <p:attrNameLst>
                                          <p:attrName>ppt_x</p:attrName>
                                        </p:attrNameLst>
                                      </p:cBhvr>
                                      <p:tavLst>
                                        <p:tav tm="0">
                                          <p:val>
                                            <p:strVal val="#ppt_x"/>
                                          </p:val>
                                        </p:tav>
                                        <p:tav tm="100000">
                                          <p:val>
                                            <p:strVal val="#ppt_x"/>
                                          </p:val>
                                        </p:tav>
                                      </p:tavLst>
                                    </p:anim>
                                    <p:anim calcmode="lin" valueType="num">
                                      <p:cBhvr>
                                        <p:cTn id="154" dur="1000" fill="hold"/>
                                        <p:tgtEl>
                                          <p:spTgt spid="13349"/>
                                        </p:tgtEl>
                                        <p:attrNameLst>
                                          <p:attrName>ppt_y</p:attrName>
                                        </p:attrNameLst>
                                      </p:cBhvr>
                                      <p:tavLst>
                                        <p:tav tm="0">
                                          <p:val>
                                            <p:strVal val="#ppt_y+.1"/>
                                          </p:val>
                                        </p:tav>
                                        <p:tav tm="100000">
                                          <p:val>
                                            <p:strVal val="#ppt_y"/>
                                          </p:val>
                                        </p:tav>
                                      </p:tavLst>
                                    </p:anim>
                                  </p:childTnLst>
                                </p:cTn>
                              </p:par>
                              <p:par>
                                <p:cTn id="155" presetID="42" presetClass="entr" presetSubtype="0" fill="hold" grpId="0" nodeType="withEffect">
                                  <p:stCondLst>
                                    <p:cond delay="0"/>
                                  </p:stCondLst>
                                  <p:childTnLst>
                                    <p:set>
                                      <p:cBhvr>
                                        <p:cTn id="156" dur="1" fill="hold">
                                          <p:stCondLst>
                                            <p:cond delay="0"/>
                                          </p:stCondLst>
                                        </p:cTn>
                                        <p:tgtEl>
                                          <p:spTgt spid="13350"/>
                                        </p:tgtEl>
                                        <p:attrNameLst>
                                          <p:attrName>style.visibility</p:attrName>
                                        </p:attrNameLst>
                                      </p:cBhvr>
                                      <p:to>
                                        <p:strVal val="visible"/>
                                      </p:to>
                                    </p:set>
                                    <p:animEffect transition="in" filter="fade">
                                      <p:cBhvr>
                                        <p:cTn id="157" dur="1000"/>
                                        <p:tgtEl>
                                          <p:spTgt spid="13350"/>
                                        </p:tgtEl>
                                      </p:cBhvr>
                                    </p:animEffect>
                                    <p:anim calcmode="lin" valueType="num">
                                      <p:cBhvr>
                                        <p:cTn id="158" dur="1000" fill="hold"/>
                                        <p:tgtEl>
                                          <p:spTgt spid="13350"/>
                                        </p:tgtEl>
                                        <p:attrNameLst>
                                          <p:attrName>ppt_x</p:attrName>
                                        </p:attrNameLst>
                                      </p:cBhvr>
                                      <p:tavLst>
                                        <p:tav tm="0">
                                          <p:val>
                                            <p:strVal val="#ppt_x"/>
                                          </p:val>
                                        </p:tav>
                                        <p:tav tm="100000">
                                          <p:val>
                                            <p:strVal val="#ppt_x"/>
                                          </p:val>
                                        </p:tav>
                                      </p:tavLst>
                                    </p:anim>
                                    <p:anim calcmode="lin" valueType="num">
                                      <p:cBhvr>
                                        <p:cTn id="159" dur="1000" fill="hold"/>
                                        <p:tgtEl>
                                          <p:spTgt spid="13350"/>
                                        </p:tgtEl>
                                        <p:attrNameLst>
                                          <p:attrName>ppt_y</p:attrName>
                                        </p:attrNameLst>
                                      </p:cBhvr>
                                      <p:tavLst>
                                        <p:tav tm="0">
                                          <p:val>
                                            <p:strVal val="#ppt_y+.1"/>
                                          </p:val>
                                        </p:tav>
                                        <p:tav tm="100000">
                                          <p:val>
                                            <p:strVal val="#ppt_y"/>
                                          </p:val>
                                        </p:tav>
                                      </p:tavLst>
                                    </p:anim>
                                  </p:childTnLst>
                                </p:cTn>
                              </p:par>
                              <p:par>
                                <p:cTn id="160" presetID="42" presetClass="entr" presetSubtype="0" fill="hold" grpId="0" nodeType="withEffect">
                                  <p:stCondLst>
                                    <p:cond delay="0"/>
                                  </p:stCondLst>
                                  <p:childTnLst>
                                    <p:set>
                                      <p:cBhvr>
                                        <p:cTn id="161" dur="1" fill="hold">
                                          <p:stCondLst>
                                            <p:cond delay="0"/>
                                          </p:stCondLst>
                                        </p:cTn>
                                        <p:tgtEl>
                                          <p:spTgt spid="13351"/>
                                        </p:tgtEl>
                                        <p:attrNameLst>
                                          <p:attrName>style.visibility</p:attrName>
                                        </p:attrNameLst>
                                      </p:cBhvr>
                                      <p:to>
                                        <p:strVal val="visible"/>
                                      </p:to>
                                    </p:set>
                                    <p:animEffect transition="in" filter="fade">
                                      <p:cBhvr>
                                        <p:cTn id="162" dur="1000"/>
                                        <p:tgtEl>
                                          <p:spTgt spid="13351"/>
                                        </p:tgtEl>
                                      </p:cBhvr>
                                    </p:animEffect>
                                    <p:anim calcmode="lin" valueType="num">
                                      <p:cBhvr>
                                        <p:cTn id="163" dur="1000" fill="hold"/>
                                        <p:tgtEl>
                                          <p:spTgt spid="13351"/>
                                        </p:tgtEl>
                                        <p:attrNameLst>
                                          <p:attrName>ppt_x</p:attrName>
                                        </p:attrNameLst>
                                      </p:cBhvr>
                                      <p:tavLst>
                                        <p:tav tm="0">
                                          <p:val>
                                            <p:strVal val="#ppt_x"/>
                                          </p:val>
                                        </p:tav>
                                        <p:tav tm="100000">
                                          <p:val>
                                            <p:strVal val="#ppt_x"/>
                                          </p:val>
                                        </p:tav>
                                      </p:tavLst>
                                    </p:anim>
                                    <p:anim calcmode="lin" valueType="num">
                                      <p:cBhvr>
                                        <p:cTn id="164" dur="1000" fill="hold"/>
                                        <p:tgtEl>
                                          <p:spTgt spid="13351"/>
                                        </p:tgtEl>
                                        <p:attrNameLst>
                                          <p:attrName>ppt_y</p:attrName>
                                        </p:attrNameLst>
                                      </p:cBhvr>
                                      <p:tavLst>
                                        <p:tav tm="0">
                                          <p:val>
                                            <p:strVal val="#ppt_y+.1"/>
                                          </p:val>
                                        </p:tav>
                                        <p:tav tm="100000">
                                          <p:val>
                                            <p:strVal val="#ppt_y"/>
                                          </p:val>
                                        </p:tav>
                                      </p:tavLst>
                                    </p:anim>
                                  </p:childTnLst>
                                </p:cTn>
                              </p:par>
                              <p:par>
                                <p:cTn id="165" presetID="42" presetClass="entr" presetSubtype="0" fill="hold" grpId="0" nodeType="withEffect">
                                  <p:stCondLst>
                                    <p:cond delay="0"/>
                                  </p:stCondLst>
                                  <p:childTnLst>
                                    <p:set>
                                      <p:cBhvr>
                                        <p:cTn id="166" dur="1" fill="hold">
                                          <p:stCondLst>
                                            <p:cond delay="0"/>
                                          </p:stCondLst>
                                        </p:cTn>
                                        <p:tgtEl>
                                          <p:spTgt spid="13352"/>
                                        </p:tgtEl>
                                        <p:attrNameLst>
                                          <p:attrName>style.visibility</p:attrName>
                                        </p:attrNameLst>
                                      </p:cBhvr>
                                      <p:to>
                                        <p:strVal val="visible"/>
                                      </p:to>
                                    </p:set>
                                    <p:animEffect transition="in" filter="fade">
                                      <p:cBhvr>
                                        <p:cTn id="167" dur="1000"/>
                                        <p:tgtEl>
                                          <p:spTgt spid="13352"/>
                                        </p:tgtEl>
                                      </p:cBhvr>
                                    </p:animEffect>
                                    <p:anim calcmode="lin" valueType="num">
                                      <p:cBhvr>
                                        <p:cTn id="168" dur="1000" fill="hold"/>
                                        <p:tgtEl>
                                          <p:spTgt spid="13352"/>
                                        </p:tgtEl>
                                        <p:attrNameLst>
                                          <p:attrName>ppt_x</p:attrName>
                                        </p:attrNameLst>
                                      </p:cBhvr>
                                      <p:tavLst>
                                        <p:tav tm="0">
                                          <p:val>
                                            <p:strVal val="#ppt_x"/>
                                          </p:val>
                                        </p:tav>
                                        <p:tav tm="100000">
                                          <p:val>
                                            <p:strVal val="#ppt_x"/>
                                          </p:val>
                                        </p:tav>
                                      </p:tavLst>
                                    </p:anim>
                                    <p:anim calcmode="lin" valueType="num">
                                      <p:cBhvr>
                                        <p:cTn id="169" dur="1000" fill="hold"/>
                                        <p:tgtEl>
                                          <p:spTgt spid="13352"/>
                                        </p:tgtEl>
                                        <p:attrNameLst>
                                          <p:attrName>ppt_y</p:attrName>
                                        </p:attrNameLst>
                                      </p:cBhvr>
                                      <p:tavLst>
                                        <p:tav tm="0">
                                          <p:val>
                                            <p:strVal val="#ppt_y+.1"/>
                                          </p:val>
                                        </p:tav>
                                        <p:tav tm="100000">
                                          <p:val>
                                            <p:strVal val="#ppt_y"/>
                                          </p:val>
                                        </p:tav>
                                      </p:tavLst>
                                    </p:anim>
                                  </p:childTnLst>
                                </p:cTn>
                              </p:par>
                              <p:par>
                                <p:cTn id="170" presetID="42" presetClass="entr" presetSubtype="0" fill="hold" grpId="0" nodeType="withEffect">
                                  <p:stCondLst>
                                    <p:cond delay="0"/>
                                  </p:stCondLst>
                                  <p:childTnLst>
                                    <p:set>
                                      <p:cBhvr>
                                        <p:cTn id="171" dur="1" fill="hold">
                                          <p:stCondLst>
                                            <p:cond delay="0"/>
                                          </p:stCondLst>
                                        </p:cTn>
                                        <p:tgtEl>
                                          <p:spTgt spid="13353"/>
                                        </p:tgtEl>
                                        <p:attrNameLst>
                                          <p:attrName>style.visibility</p:attrName>
                                        </p:attrNameLst>
                                      </p:cBhvr>
                                      <p:to>
                                        <p:strVal val="visible"/>
                                      </p:to>
                                    </p:set>
                                    <p:animEffect transition="in" filter="fade">
                                      <p:cBhvr>
                                        <p:cTn id="172" dur="1000"/>
                                        <p:tgtEl>
                                          <p:spTgt spid="13353"/>
                                        </p:tgtEl>
                                      </p:cBhvr>
                                    </p:animEffect>
                                    <p:anim calcmode="lin" valueType="num">
                                      <p:cBhvr>
                                        <p:cTn id="173" dur="1000" fill="hold"/>
                                        <p:tgtEl>
                                          <p:spTgt spid="13353"/>
                                        </p:tgtEl>
                                        <p:attrNameLst>
                                          <p:attrName>ppt_x</p:attrName>
                                        </p:attrNameLst>
                                      </p:cBhvr>
                                      <p:tavLst>
                                        <p:tav tm="0">
                                          <p:val>
                                            <p:strVal val="#ppt_x"/>
                                          </p:val>
                                        </p:tav>
                                        <p:tav tm="100000">
                                          <p:val>
                                            <p:strVal val="#ppt_x"/>
                                          </p:val>
                                        </p:tav>
                                      </p:tavLst>
                                    </p:anim>
                                    <p:anim calcmode="lin" valueType="num">
                                      <p:cBhvr>
                                        <p:cTn id="174" dur="1000" fill="hold"/>
                                        <p:tgtEl>
                                          <p:spTgt spid="13353"/>
                                        </p:tgtEl>
                                        <p:attrNameLst>
                                          <p:attrName>ppt_y</p:attrName>
                                        </p:attrNameLst>
                                      </p:cBhvr>
                                      <p:tavLst>
                                        <p:tav tm="0">
                                          <p:val>
                                            <p:strVal val="#ppt_y+.1"/>
                                          </p:val>
                                        </p:tav>
                                        <p:tav tm="100000">
                                          <p:val>
                                            <p:strVal val="#ppt_y"/>
                                          </p:val>
                                        </p:tav>
                                      </p:tavLst>
                                    </p:anim>
                                  </p:childTnLst>
                                </p:cTn>
                              </p:par>
                              <p:par>
                                <p:cTn id="175" presetID="42" presetClass="entr" presetSubtype="0" fill="hold" grpId="0" nodeType="withEffect">
                                  <p:stCondLst>
                                    <p:cond delay="0"/>
                                  </p:stCondLst>
                                  <p:childTnLst>
                                    <p:set>
                                      <p:cBhvr>
                                        <p:cTn id="176" dur="1" fill="hold">
                                          <p:stCondLst>
                                            <p:cond delay="0"/>
                                          </p:stCondLst>
                                        </p:cTn>
                                        <p:tgtEl>
                                          <p:spTgt spid="13354"/>
                                        </p:tgtEl>
                                        <p:attrNameLst>
                                          <p:attrName>style.visibility</p:attrName>
                                        </p:attrNameLst>
                                      </p:cBhvr>
                                      <p:to>
                                        <p:strVal val="visible"/>
                                      </p:to>
                                    </p:set>
                                    <p:animEffect transition="in" filter="fade">
                                      <p:cBhvr>
                                        <p:cTn id="177" dur="1000"/>
                                        <p:tgtEl>
                                          <p:spTgt spid="13354"/>
                                        </p:tgtEl>
                                      </p:cBhvr>
                                    </p:animEffect>
                                    <p:anim calcmode="lin" valueType="num">
                                      <p:cBhvr>
                                        <p:cTn id="178" dur="1000" fill="hold"/>
                                        <p:tgtEl>
                                          <p:spTgt spid="13354"/>
                                        </p:tgtEl>
                                        <p:attrNameLst>
                                          <p:attrName>ppt_x</p:attrName>
                                        </p:attrNameLst>
                                      </p:cBhvr>
                                      <p:tavLst>
                                        <p:tav tm="0">
                                          <p:val>
                                            <p:strVal val="#ppt_x"/>
                                          </p:val>
                                        </p:tav>
                                        <p:tav tm="100000">
                                          <p:val>
                                            <p:strVal val="#ppt_x"/>
                                          </p:val>
                                        </p:tav>
                                      </p:tavLst>
                                    </p:anim>
                                    <p:anim calcmode="lin" valueType="num">
                                      <p:cBhvr>
                                        <p:cTn id="179" dur="1000" fill="hold"/>
                                        <p:tgtEl>
                                          <p:spTgt spid="1335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P spid="13315" grpId="0" animBg="1"/>
      <p:bldP spid="13316" grpId="0" animBg="1"/>
      <p:bldP spid="13317" grpId="0" animBg="1"/>
      <p:bldP spid="13318" grpId="0" animBg="1"/>
      <p:bldP spid="13319" grpId="0" animBg="1"/>
      <p:bldP spid="13320" grpId="0" animBg="1"/>
      <p:bldP spid="13322" grpId="0" animBg="1"/>
      <p:bldP spid="13323" grpId="0" animBg="1"/>
      <p:bldP spid="13324" grpId="0" animBg="1"/>
      <p:bldP spid="13325" grpId="0" animBg="1"/>
      <p:bldP spid="13326" grpId="0" animBg="1"/>
      <p:bldP spid="13327" grpId="0" animBg="1"/>
      <p:bldP spid="13328" grpId="0" animBg="1"/>
      <p:bldP spid="13329" grpId="0" animBg="1"/>
      <p:bldP spid="13331" grpId="0"/>
      <p:bldP spid="13332" grpId="0"/>
      <p:bldP spid="13333" grpId="0"/>
      <p:bldP spid="13334" grpId="0"/>
      <p:bldP spid="13335" grpId="0"/>
      <p:bldP spid="13340" grpId="0"/>
      <p:bldP spid="13341" grpId="0"/>
      <p:bldP spid="13342" grpId="0"/>
      <p:bldP spid="13343" grpId="0"/>
      <p:bldP spid="13344" grpId="0"/>
      <p:bldP spid="13345" grpId="0"/>
      <p:bldP spid="13346" grpId="0"/>
      <p:bldP spid="13347" grpId="0"/>
      <p:bldP spid="13348" grpId="0"/>
      <p:bldP spid="13349" grpId="0" animBg="1"/>
      <p:bldP spid="13350" grpId="0" animBg="1"/>
      <p:bldP spid="13351" grpId="0" animBg="1"/>
      <p:bldP spid="13352" grpId="0"/>
      <p:bldP spid="13353" grpId="0"/>
      <p:bldP spid="13354"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External Environmental Analysis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43000"/>
            <a:ext cx="5904656" cy="4464496"/>
          </a:xfrm>
          <a:prstGeom prst="rect">
            <a:avLst/>
          </a:prstGeom>
        </p:spPr>
        <p:txBody>
          <a:bodyPr/>
          <a:lstStyle/>
          <a:p>
            <a:pPr algn="just"/>
            <a:r>
              <a:rPr lang="en-GB" sz="3000" dirty="0"/>
              <a:t>Analysis of the external environment: examining what is happening or likely to happen outside the organisation.</a:t>
            </a:r>
          </a:p>
          <a:p>
            <a:pPr algn="just"/>
            <a:r>
              <a:rPr lang="en-GB" sz="3000" dirty="0"/>
              <a:t>External sources include economic forecasts, market trends, technological changes, labour market, demographic trends, government initiatives.</a:t>
            </a:r>
            <a:r>
              <a:rPr lang="en-GB" dirty="0"/>
              <a:t> </a:t>
            </a:r>
          </a:p>
          <a:p>
            <a:pPr algn="just"/>
            <a:endParaRPr lang="en-GB" dirty="0"/>
          </a:p>
          <a:p>
            <a:endParaRPr lang="en-US" sz="2800" dirty="0"/>
          </a:p>
          <a:p>
            <a:pPr marL="0" indent="0" eaLnBrk="1" hangingPunct="1">
              <a:buNone/>
              <a:defRPr/>
            </a:pPr>
            <a:endParaRPr lang="en-GB" altLang="en-US" sz="2400" dirty="0"/>
          </a:p>
        </p:txBody>
      </p:sp>
      <p:pic>
        <p:nvPicPr>
          <p:cNvPr id="3" name="Picture 2">
            <a:extLst>
              <a:ext uri="{FF2B5EF4-FFF2-40B4-BE49-F238E27FC236}">
                <a16:creationId xmlns:a16="http://schemas.microsoft.com/office/drawing/2014/main" id="{19553F79-C77D-B7E3-CFC3-4585E0AA97AB}"/>
              </a:ext>
            </a:extLst>
          </p:cNvPr>
          <p:cNvPicPr>
            <a:picLocks noChangeAspect="1"/>
          </p:cNvPicPr>
          <p:nvPr/>
        </p:nvPicPr>
        <p:blipFill rotWithShape="1">
          <a:blip r:embed="rId3"/>
          <a:srcRect t="2214" b="1128"/>
          <a:stretch/>
        </p:blipFill>
        <p:spPr>
          <a:xfrm>
            <a:off x="6816081" y="997549"/>
            <a:ext cx="4752528" cy="4681113"/>
          </a:xfrm>
          <a:prstGeom prst="rect">
            <a:avLst/>
          </a:prstGeom>
        </p:spPr>
      </p:pic>
      <p:sp>
        <p:nvSpPr>
          <p:cNvPr id="2" name="Footer Placeholder 1">
            <a:extLst>
              <a:ext uri="{FF2B5EF4-FFF2-40B4-BE49-F238E27FC236}">
                <a16:creationId xmlns:a16="http://schemas.microsoft.com/office/drawing/2014/main" id="{B9CE3A2C-951F-0E18-34E3-7E989AA9256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500"/>
                                        <p:tgtEl>
                                          <p:spTgt spid="7172">
                                            <p:txEl>
                                              <p:pRg st="0" end="0"/>
                                            </p:txEl>
                                          </p:spTgt>
                                        </p:tgtEl>
                                      </p:cBhvr>
                                    </p:animEffect>
                                    <p:anim calcmode="lin" valueType="num">
                                      <p:cBhvr>
                                        <p:cTn id="8" dur="15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500"/>
                                        <p:tgtEl>
                                          <p:spTgt spid="7172">
                                            <p:txEl>
                                              <p:pRg st="1" end="1"/>
                                            </p:txEl>
                                          </p:spTgt>
                                        </p:tgtEl>
                                      </p:cBhvr>
                                    </p:animEffect>
                                    <p:anim calcmode="lin" valueType="num">
                                      <p:cBhvr>
                                        <p:cTn id="13" dur="15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5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53" presetClass="entr" presetSubtype="16" fill="hold" nodeType="with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p:cTn id="17" dur="3000" fill="hold"/>
                                        <p:tgtEl>
                                          <p:spTgt spid="3"/>
                                        </p:tgtEl>
                                        <p:attrNameLst>
                                          <p:attrName>ppt_w</p:attrName>
                                        </p:attrNameLst>
                                      </p:cBhvr>
                                      <p:tavLst>
                                        <p:tav tm="0">
                                          <p:val>
                                            <p:fltVal val="0"/>
                                          </p:val>
                                        </p:tav>
                                        <p:tav tm="100000">
                                          <p:val>
                                            <p:strVal val="#ppt_w"/>
                                          </p:val>
                                        </p:tav>
                                      </p:tavLst>
                                    </p:anim>
                                    <p:anim calcmode="lin" valueType="num">
                                      <p:cBhvr>
                                        <p:cTn id="18" dur="3000" fill="hold"/>
                                        <p:tgtEl>
                                          <p:spTgt spid="3"/>
                                        </p:tgtEl>
                                        <p:attrNameLst>
                                          <p:attrName>ppt_h</p:attrName>
                                        </p:attrNameLst>
                                      </p:cBhvr>
                                      <p:tavLst>
                                        <p:tav tm="0">
                                          <p:val>
                                            <p:fltVal val="0"/>
                                          </p:val>
                                        </p:tav>
                                        <p:tav tm="100000">
                                          <p:val>
                                            <p:strVal val="#ppt_h"/>
                                          </p:val>
                                        </p:tav>
                                      </p:tavLst>
                                    </p:anim>
                                    <p:animEffect transition="in" filter="fade">
                                      <p:cBhvr>
                                        <p:cTn id="19" dur="3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Internal Environmental Analysis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95400" y="980728"/>
            <a:ext cx="5904656" cy="4680520"/>
          </a:xfrm>
          <a:prstGeom prst="rect">
            <a:avLst/>
          </a:prstGeom>
        </p:spPr>
        <p:txBody>
          <a:bodyPr/>
          <a:lstStyle/>
          <a:p>
            <a:pPr algn="just"/>
            <a:r>
              <a:rPr lang="en-GB" sz="3000" dirty="0"/>
              <a:t>Analysis of the internal environment: exploring the skills and resources available besides those in the organisation.</a:t>
            </a:r>
          </a:p>
          <a:p>
            <a:pPr algn="just"/>
            <a:r>
              <a:rPr lang="en-GB" sz="3000" dirty="0"/>
              <a:t>Internal data include business processes, performance metrics, staffing and skill levels, financial data, attitude surveys etc. </a:t>
            </a:r>
          </a:p>
          <a:p>
            <a:pPr algn="just"/>
            <a:endParaRPr lang="en-GB" dirty="0"/>
          </a:p>
          <a:p>
            <a:endParaRPr lang="en-US" sz="2800" dirty="0"/>
          </a:p>
          <a:p>
            <a:pPr marL="0" indent="0" eaLnBrk="1" hangingPunct="1">
              <a:buNone/>
              <a:defRPr/>
            </a:pPr>
            <a:endParaRPr lang="en-GB" altLang="en-US" sz="2400" dirty="0"/>
          </a:p>
        </p:txBody>
      </p:sp>
      <p:pic>
        <p:nvPicPr>
          <p:cNvPr id="2" name="Picture 1">
            <a:extLst>
              <a:ext uri="{FF2B5EF4-FFF2-40B4-BE49-F238E27FC236}">
                <a16:creationId xmlns:a16="http://schemas.microsoft.com/office/drawing/2014/main" id="{64302859-B4D4-9F40-4A3F-A5E897F76A4A}"/>
              </a:ext>
            </a:extLst>
          </p:cNvPr>
          <p:cNvPicPr>
            <a:picLocks noChangeAspect="1"/>
          </p:cNvPicPr>
          <p:nvPr/>
        </p:nvPicPr>
        <p:blipFill rotWithShape="1">
          <a:blip r:embed="rId3"/>
          <a:srcRect t="2214" b="1128"/>
          <a:stretch/>
        </p:blipFill>
        <p:spPr>
          <a:xfrm>
            <a:off x="6816081" y="997549"/>
            <a:ext cx="4752528" cy="4681113"/>
          </a:xfrm>
          <a:prstGeom prst="rect">
            <a:avLst/>
          </a:prstGeom>
        </p:spPr>
      </p:pic>
      <p:sp>
        <p:nvSpPr>
          <p:cNvPr id="3" name="Footer Placeholder 1">
            <a:extLst>
              <a:ext uri="{FF2B5EF4-FFF2-40B4-BE49-F238E27FC236}">
                <a16:creationId xmlns:a16="http://schemas.microsoft.com/office/drawing/2014/main" id="{76AF54A6-A093-50A7-579A-B131FE8DBE5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65713683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500"/>
                                        <p:tgtEl>
                                          <p:spTgt spid="7172">
                                            <p:txEl>
                                              <p:pRg st="0" end="0"/>
                                            </p:txEl>
                                          </p:spTgt>
                                        </p:tgtEl>
                                      </p:cBhvr>
                                    </p:animEffect>
                                    <p:anim calcmode="lin" valueType="num">
                                      <p:cBhvr>
                                        <p:cTn id="8" dur="15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500"/>
                                        <p:tgtEl>
                                          <p:spTgt spid="7172">
                                            <p:txEl>
                                              <p:pRg st="1" end="1"/>
                                            </p:txEl>
                                          </p:spTgt>
                                        </p:tgtEl>
                                      </p:cBhvr>
                                    </p:animEffect>
                                    <p:anim calcmode="lin" valueType="num">
                                      <p:cBhvr>
                                        <p:cTn id="13" dur="15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5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53" presetClass="entr" presetSubtype="16" fill="hold" nodeType="withEffect">
                                  <p:stCondLst>
                                    <p:cond delay="0"/>
                                  </p:stCondLst>
                                  <p:childTnLst>
                                    <p:set>
                                      <p:cBhvr>
                                        <p:cTn id="16" dur="1" fill="hold">
                                          <p:stCondLst>
                                            <p:cond delay="0"/>
                                          </p:stCondLst>
                                        </p:cTn>
                                        <p:tgtEl>
                                          <p:spTgt spid="2"/>
                                        </p:tgtEl>
                                        <p:attrNameLst>
                                          <p:attrName>style.visibility</p:attrName>
                                        </p:attrNameLst>
                                      </p:cBhvr>
                                      <p:to>
                                        <p:strVal val="visible"/>
                                      </p:to>
                                    </p:set>
                                    <p:anim calcmode="lin" valueType="num">
                                      <p:cBhvr>
                                        <p:cTn id="17" dur="2000" fill="hold"/>
                                        <p:tgtEl>
                                          <p:spTgt spid="2"/>
                                        </p:tgtEl>
                                        <p:attrNameLst>
                                          <p:attrName>ppt_w</p:attrName>
                                        </p:attrNameLst>
                                      </p:cBhvr>
                                      <p:tavLst>
                                        <p:tav tm="0">
                                          <p:val>
                                            <p:fltVal val="0"/>
                                          </p:val>
                                        </p:tav>
                                        <p:tav tm="100000">
                                          <p:val>
                                            <p:strVal val="#ppt_w"/>
                                          </p:val>
                                        </p:tav>
                                      </p:tavLst>
                                    </p:anim>
                                    <p:anim calcmode="lin" valueType="num">
                                      <p:cBhvr>
                                        <p:cTn id="18" dur="2000" fill="hold"/>
                                        <p:tgtEl>
                                          <p:spTgt spid="2"/>
                                        </p:tgtEl>
                                        <p:attrNameLst>
                                          <p:attrName>ppt_h</p:attrName>
                                        </p:attrNameLst>
                                      </p:cBhvr>
                                      <p:tavLst>
                                        <p:tav tm="0">
                                          <p:val>
                                            <p:fltVal val="0"/>
                                          </p:val>
                                        </p:tav>
                                        <p:tav tm="100000">
                                          <p:val>
                                            <p:strVal val="#ppt_h"/>
                                          </p:val>
                                        </p:tav>
                                      </p:tavLst>
                                    </p:anim>
                                    <p:animEffect transition="in" filter="fade">
                                      <p:cBhvr>
                                        <p:cTn id="19"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toy&#10;&#10;Description automatically generated">
            <a:extLst>
              <a:ext uri="{FF2B5EF4-FFF2-40B4-BE49-F238E27FC236}">
                <a16:creationId xmlns:a16="http://schemas.microsoft.com/office/drawing/2014/main" id="{B5A49790-898D-4EB1-91D7-BF69A2AAFB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28248" y="1952836"/>
            <a:ext cx="3240360" cy="2430270"/>
          </a:xfrm>
          <a:prstGeom prst="rect">
            <a:avLst/>
          </a:prstGeom>
        </p:spPr>
      </p:pic>
      <p:sp>
        <p:nvSpPr>
          <p:cNvPr id="17412" name="Rectangle 3">
            <a:extLst>
              <a:ext uri="{FF2B5EF4-FFF2-40B4-BE49-F238E27FC236}">
                <a16:creationId xmlns:a16="http://schemas.microsoft.com/office/drawing/2014/main" id="{6A01FB56-D5A4-42E4-BAE4-DA9AE3A9BC55}"/>
              </a:ext>
            </a:extLst>
          </p:cNvPr>
          <p:cNvSpPr txBox="1">
            <a:spLocks noChangeArrowheads="1"/>
          </p:cNvSpPr>
          <p:nvPr/>
        </p:nvSpPr>
        <p:spPr bwMode="auto">
          <a:xfrm>
            <a:off x="551384" y="1412776"/>
            <a:ext cx="11089232" cy="417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514350" indent="-5143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514350" marR="0" lvl="0" indent="-514350" algn="just" defTabSz="914400" rtl="0" eaLnBrk="1" fontAlgn="base" latinLnBrk="0" hangingPunct="1">
              <a:lnSpc>
                <a:spcPct val="150000"/>
              </a:lnSpc>
              <a:spcBef>
                <a:spcPct val="20000"/>
              </a:spcBef>
              <a:spcAft>
                <a:spcPct val="0"/>
              </a:spcAft>
              <a:buClr>
                <a:srgbClr val="1F497D">
                  <a:lumMod val="50000"/>
                </a:srgbClr>
              </a:buClr>
              <a:buSzPct val="100000"/>
              <a:buFont typeface="Candara" panose="020E0502030303020204" pitchFamily="34" charset="0"/>
              <a:buAutoNum type="arabicPeriod"/>
              <a:tabLst/>
              <a:defRPr/>
            </a:pPr>
            <a:r>
              <a:rPr kumimoji="0" lang="en-GB" altLang="en-US" sz="3000" b="0" i="0" u="none" strike="noStrike" kern="1200" cap="none" spc="0" normalizeH="0" baseline="0" noProof="0" dirty="0">
                <a:ln>
                  <a:noFill/>
                </a:ln>
                <a:solidFill>
                  <a:schemeClr val="tx1"/>
                </a:solidFill>
                <a:effectLst/>
                <a:uLnTx/>
                <a:uFillTx/>
                <a:latin typeface="Myriad Pro"/>
                <a:ea typeface="+mn-ea"/>
                <a:cs typeface="Arial" panose="020B0604020202020204" pitchFamily="34" charset="0"/>
              </a:rPr>
              <a:t>What do you think are the most external factors in your country influencing businesses? Why?</a:t>
            </a:r>
          </a:p>
          <a:p>
            <a:pPr marL="514350" marR="0" lvl="0" indent="-514350" algn="just" defTabSz="914400" rtl="0" eaLnBrk="1" fontAlgn="base" latinLnBrk="0" hangingPunct="1">
              <a:lnSpc>
                <a:spcPct val="150000"/>
              </a:lnSpc>
              <a:spcBef>
                <a:spcPct val="20000"/>
              </a:spcBef>
              <a:spcAft>
                <a:spcPct val="0"/>
              </a:spcAft>
              <a:buClr>
                <a:srgbClr val="1F497D">
                  <a:lumMod val="50000"/>
                </a:srgbClr>
              </a:buClr>
              <a:buSzPct val="100000"/>
              <a:buFont typeface="Candara" panose="020E0502030303020204" pitchFamily="34" charset="0"/>
              <a:buAutoNum type="arabicPeriod"/>
              <a:tabLst/>
              <a:defRPr/>
            </a:pPr>
            <a:endParaRPr kumimoji="0" lang="en-GB" altLang="en-US" sz="3000" b="0" i="0" u="none" strike="noStrike" kern="1200" cap="none" spc="0" normalizeH="0" baseline="0" noProof="0" dirty="0">
              <a:ln>
                <a:noFill/>
              </a:ln>
              <a:solidFill>
                <a:schemeClr val="tx1"/>
              </a:solidFill>
              <a:effectLst/>
              <a:uLnTx/>
              <a:uFillTx/>
              <a:latin typeface="Myriad Pro"/>
              <a:ea typeface="+mn-ea"/>
              <a:cs typeface="Arial" panose="020B0604020202020204" pitchFamily="34" charset="0"/>
            </a:endParaRPr>
          </a:p>
          <a:p>
            <a:pPr marL="514350" marR="0" lvl="0" indent="-514350" algn="just" defTabSz="914400" rtl="0" eaLnBrk="1" fontAlgn="base" latinLnBrk="0" hangingPunct="1">
              <a:lnSpc>
                <a:spcPct val="150000"/>
              </a:lnSpc>
              <a:spcBef>
                <a:spcPct val="20000"/>
              </a:spcBef>
              <a:spcAft>
                <a:spcPct val="0"/>
              </a:spcAft>
              <a:buClr>
                <a:srgbClr val="1F497D">
                  <a:lumMod val="50000"/>
                </a:srgbClr>
              </a:buClr>
              <a:buSzPct val="100000"/>
              <a:buFont typeface="Candara" panose="020E0502030303020204" pitchFamily="34" charset="0"/>
              <a:buAutoNum type="arabicPeriod"/>
              <a:tabLst/>
              <a:defRPr/>
            </a:pPr>
            <a:r>
              <a:rPr kumimoji="0" lang="en-GB" altLang="en-US" sz="3000" b="0" i="0" u="none" strike="noStrike" kern="1200" cap="none" spc="0" normalizeH="0" baseline="0" noProof="0" dirty="0">
                <a:ln>
                  <a:noFill/>
                </a:ln>
                <a:solidFill>
                  <a:schemeClr val="tx1"/>
                </a:solidFill>
                <a:effectLst/>
                <a:uLnTx/>
                <a:uFillTx/>
                <a:latin typeface="Myriad Pro"/>
                <a:ea typeface="+mn-ea"/>
                <a:cs typeface="Arial" panose="020B0604020202020204" pitchFamily="34" charset="0"/>
              </a:rPr>
              <a:t>How do you think companies should respond to these external factors to achieve their organisational objectives?  </a:t>
            </a:r>
          </a:p>
          <a:p>
            <a:pPr marL="576263" marR="0" lvl="1"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endParaRPr kumimoji="0" lang="en-GB" altLang="en-US" sz="2200"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endParaRPr>
          </a:p>
        </p:txBody>
      </p:sp>
      <p:sp>
        <p:nvSpPr>
          <p:cNvPr id="5" name="Title 1">
            <a:extLst>
              <a:ext uri="{FF2B5EF4-FFF2-40B4-BE49-F238E27FC236}">
                <a16:creationId xmlns:a16="http://schemas.microsoft.com/office/drawing/2014/main" id="{812F47A2-EDB3-4543-B9E4-1639FD39DEAF}"/>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Discussion</a:t>
            </a:r>
          </a:p>
        </p:txBody>
      </p:sp>
      <p:sp>
        <p:nvSpPr>
          <p:cNvPr id="2" name="Footer Placeholder 1">
            <a:extLst>
              <a:ext uri="{FF2B5EF4-FFF2-40B4-BE49-F238E27FC236}">
                <a16:creationId xmlns:a16="http://schemas.microsoft.com/office/drawing/2014/main" id="{6E41CC86-9373-04DE-8A30-C7351949F8B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2" presetClass="entr" presetSubtype="0" fill="hold" nodeType="afterEffect">
                                  <p:stCondLst>
                                    <p:cond delay="0"/>
                                  </p:stCondLst>
                                  <p:childTnLst>
                                    <p:set>
                                      <p:cBhvr>
                                        <p:cTn id="6" dur="1" fill="hold">
                                          <p:stCondLst>
                                            <p:cond delay="0"/>
                                          </p:stCondLst>
                                        </p:cTn>
                                        <p:tgtEl>
                                          <p:spTgt spid="17412">
                                            <p:txEl>
                                              <p:pRg st="0" end="0"/>
                                            </p:txEl>
                                          </p:spTgt>
                                        </p:tgtEl>
                                        <p:attrNameLst>
                                          <p:attrName>style.visibility</p:attrName>
                                        </p:attrNameLst>
                                      </p:cBhvr>
                                      <p:to>
                                        <p:strVal val="visible"/>
                                      </p:to>
                                    </p:set>
                                    <p:animEffect transition="in" filter="fade">
                                      <p:cBhvr>
                                        <p:cTn id="7" dur="1000"/>
                                        <p:tgtEl>
                                          <p:spTgt spid="17412">
                                            <p:txEl>
                                              <p:pRg st="0" end="0"/>
                                            </p:txEl>
                                          </p:spTgt>
                                        </p:tgtEl>
                                      </p:cBhvr>
                                    </p:animEffect>
                                    <p:anim calcmode="lin" valueType="num">
                                      <p:cBhvr>
                                        <p:cTn id="8" dur="1000" fill="hold"/>
                                        <p:tgtEl>
                                          <p:spTgt spid="1741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7412">
                                            <p:txEl>
                                              <p:pRg st="0" end="0"/>
                                            </p:txEl>
                                          </p:spTgt>
                                        </p:tgtEl>
                                        <p:attrNameLst>
                                          <p:attrName>ppt_y</p:attrName>
                                        </p:attrNameLst>
                                      </p:cBhvr>
                                      <p:tavLst>
                                        <p:tav tm="0">
                                          <p:val>
                                            <p:strVal val="#ppt_y+.1"/>
                                          </p:val>
                                        </p:tav>
                                        <p:tav tm="100000">
                                          <p:val>
                                            <p:strVal val="#ppt_y"/>
                                          </p:val>
                                        </p:tav>
                                      </p:tavLst>
                                    </p:anim>
                                  </p:childTnLst>
                                </p:cTn>
                              </p:par>
                            </p:childTnLst>
                          </p:cTn>
                        </p:par>
                        <p:par>
                          <p:cTn id="10" fill="hold" nodeType="withGroup">
                            <p:stCondLst>
                              <p:cond delay="1000"/>
                            </p:stCondLst>
                            <p:childTnLst>
                              <p:par>
                                <p:cTn id="11" presetID="42" presetClass="entr" presetSubtype="0" fill="hold" nodeType="afterEffect">
                                  <p:stCondLst>
                                    <p:cond delay="0"/>
                                  </p:stCondLst>
                                  <p:childTnLst>
                                    <p:set>
                                      <p:cBhvr>
                                        <p:cTn id="12" dur="1" fill="hold">
                                          <p:stCondLst>
                                            <p:cond delay="0"/>
                                          </p:stCondLst>
                                        </p:cTn>
                                        <p:tgtEl>
                                          <p:spTgt spid="17412">
                                            <p:txEl>
                                              <p:pRg st="2" end="2"/>
                                            </p:txEl>
                                          </p:spTgt>
                                        </p:tgtEl>
                                        <p:attrNameLst>
                                          <p:attrName>style.visibility</p:attrName>
                                        </p:attrNameLst>
                                      </p:cBhvr>
                                      <p:to>
                                        <p:strVal val="visible"/>
                                      </p:to>
                                    </p:set>
                                    <p:animEffect transition="in" filter="fade">
                                      <p:cBhvr>
                                        <p:cTn id="13" dur="1000"/>
                                        <p:tgtEl>
                                          <p:spTgt spid="17412">
                                            <p:txEl>
                                              <p:pRg st="2" end="2"/>
                                            </p:txEl>
                                          </p:spTgt>
                                        </p:tgtEl>
                                      </p:cBhvr>
                                    </p:animEffect>
                                    <p:anim calcmode="lin" valueType="num">
                                      <p:cBhvr>
                                        <p:cTn id="14" dur="1000" fill="hold"/>
                                        <p:tgtEl>
                                          <p:spTgt spid="17412">
                                            <p:txEl>
                                              <p:pRg st="2" end="2"/>
                                            </p:txEl>
                                          </p:spTgt>
                                        </p:tgtEl>
                                        <p:attrNameLst>
                                          <p:attrName>ppt_x</p:attrName>
                                        </p:attrNameLst>
                                      </p:cBhvr>
                                      <p:tavLst>
                                        <p:tav tm="0">
                                          <p:val>
                                            <p:strVal val="#ppt_x"/>
                                          </p:val>
                                        </p:tav>
                                        <p:tav tm="100000">
                                          <p:val>
                                            <p:strVal val="#ppt_x"/>
                                          </p:val>
                                        </p:tav>
                                      </p:tavLst>
                                    </p:anim>
                                    <p:anim calcmode="lin" valueType="num">
                                      <p:cBhvr>
                                        <p:cTn id="15" dur="1000" fill="hold"/>
                                        <p:tgtEl>
                                          <p:spTgt spid="17412">
                                            <p:txEl>
                                              <p:pRg st="2" end="2"/>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53" presetClass="entr" presetSubtype="16" fill="hold" nodeType="after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p:cTn id="19" dur="500" fill="hold"/>
                                        <p:tgtEl>
                                          <p:spTgt spid="3"/>
                                        </p:tgtEl>
                                        <p:attrNameLst>
                                          <p:attrName>ppt_w</p:attrName>
                                        </p:attrNameLst>
                                      </p:cBhvr>
                                      <p:tavLst>
                                        <p:tav tm="0">
                                          <p:val>
                                            <p:fltVal val="0"/>
                                          </p:val>
                                        </p:tav>
                                        <p:tav tm="100000">
                                          <p:val>
                                            <p:strVal val="#ppt_w"/>
                                          </p:val>
                                        </p:tav>
                                      </p:tavLst>
                                    </p:anim>
                                    <p:anim calcmode="lin" valueType="num">
                                      <p:cBhvr>
                                        <p:cTn id="20" dur="500" fill="hold"/>
                                        <p:tgtEl>
                                          <p:spTgt spid="3"/>
                                        </p:tgtEl>
                                        <p:attrNameLst>
                                          <p:attrName>ppt_h</p:attrName>
                                        </p:attrNameLst>
                                      </p:cBhvr>
                                      <p:tavLst>
                                        <p:tav tm="0">
                                          <p:val>
                                            <p:fltVal val="0"/>
                                          </p:val>
                                        </p:tav>
                                        <p:tav tm="100000">
                                          <p:val>
                                            <p:strVal val="#ppt_h"/>
                                          </p:val>
                                        </p:tav>
                                      </p:tavLst>
                                    </p:anim>
                                    <p:animEffect transition="in" filter="fade">
                                      <p:cBhvr>
                                        <p:cTn id="2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0"/>
            <a:ext cx="11593288" cy="1143000"/>
          </a:xfrm>
        </p:spPr>
        <p:txBody>
          <a:bodyPr/>
          <a:lstStyle/>
          <a:p>
            <a:pPr eaLnBrk="1" hangingPunct="1"/>
            <a:r>
              <a:rPr lang="en-GB" altLang="en-US" sz="3600" b="1" dirty="0">
                <a:solidFill>
                  <a:schemeClr val="tx2">
                    <a:lumMod val="75000"/>
                  </a:schemeClr>
                </a:solidFill>
              </a:rPr>
              <a:t>PEST/PESTEL Analysis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980728"/>
            <a:ext cx="10945216" cy="4626768"/>
          </a:xfrm>
        </p:spPr>
        <p:txBody>
          <a:bodyPr/>
          <a:lstStyle/>
          <a:p>
            <a:pPr algn="just" eaLnBrk="1" hangingPunct="1">
              <a:spcBef>
                <a:spcPts val="600"/>
              </a:spcBef>
              <a:spcAft>
                <a:spcPts val="600"/>
              </a:spcAft>
              <a:buClr>
                <a:schemeClr val="tx1"/>
              </a:buClr>
            </a:pPr>
            <a:r>
              <a:rPr lang="en-GB" altLang="en-US" sz="3000" b="1" dirty="0">
                <a:solidFill>
                  <a:srgbClr val="FF0000"/>
                </a:solidFill>
                <a:cs typeface="Arial" panose="020B0604020202020204" pitchFamily="34" charset="0"/>
              </a:rPr>
              <a:t>PEST/PESTEL analysis </a:t>
            </a:r>
            <a:r>
              <a:rPr lang="en-GB" altLang="en-US" sz="3000" dirty="0">
                <a:cs typeface="Arial" panose="020B0604020202020204" pitchFamily="34" charset="0"/>
              </a:rPr>
              <a:t>is a simple and effective tool used to identify the key external forces that might affect an organisation. </a:t>
            </a:r>
          </a:p>
          <a:p>
            <a:pPr algn="just" eaLnBrk="1" hangingPunct="1">
              <a:spcBef>
                <a:spcPts val="600"/>
              </a:spcBef>
              <a:spcAft>
                <a:spcPts val="600"/>
              </a:spcAft>
            </a:pPr>
            <a:r>
              <a:rPr lang="en-GB" altLang="en-US" sz="3000" dirty="0">
                <a:cs typeface="Arial" panose="020B0604020202020204" pitchFamily="34" charset="0"/>
              </a:rPr>
              <a:t>These forces can create both opportunities and threats for an organisation. </a:t>
            </a:r>
          </a:p>
          <a:p>
            <a:pPr algn="just" eaLnBrk="1" hangingPunct="1">
              <a:spcBef>
                <a:spcPts val="600"/>
              </a:spcBef>
              <a:spcAft>
                <a:spcPts val="600"/>
              </a:spcAft>
            </a:pPr>
            <a:r>
              <a:rPr lang="en-GB" altLang="en-US" sz="3000" dirty="0">
                <a:cs typeface="Arial" panose="020B0604020202020204" pitchFamily="34" charset="0"/>
              </a:rPr>
              <a:t>The aim of doing PEST/PESTEL is to: </a:t>
            </a:r>
          </a:p>
          <a:p>
            <a:pPr lvl="2" indent="-427038" algn="just" eaLnBrk="1" hangingPunct="1">
              <a:spcBef>
                <a:spcPct val="0"/>
              </a:spcBef>
              <a:buFont typeface="Wingdings" panose="05000000000000000000" pitchFamily="2" charset="2"/>
              <a:buChar char="Ø"/>
            </a:pPr>
            <a:r>
              <a:rPr lang="en-GB" altLang="en-US" dirty="0">
                <a:cs typeface="Arial" panose="020B0604020202020204" pitchFamily="34" charset="0"/>
              </a:rPr>
              <a:t>find out the current external factors affecting an organisation;</a:t>
            </a:r>
          </a:p>
          <a:p>
            <a:pPr lvl="2" indent="-427038" algn="just" eaLnBrk="1" hangingPunct="1">
              <a:spcBef>
                <a:spcPct val="0"/>
              </a:spcBef>
              <a:buFont typeface="Wingdings" panose="05000000000000000000" pitchFamily="2" charset="2"/>
              <a:buChar char="Ø"/>
            </a:pPr>
            <a:r>
              <a:rPr lang="en-GB" altLang="en-US" dirty="0">
                <a:cs typeface="Arial" panose="020B0604020202020204" pitchFamily="34" charset="0"/>
              </a:rPr>
              <a:t>identify the external factors that may change in the future;</a:t>
            </a:r>
          </a:p>
          <a:p>
            <a:pPr lvl="2" indent="-427038" algn="just" eaLnBrk="1" hangingPunct="1">
              <a:spcBef>
                <a:spcPct val="0"/>
              </a:spcBef>
              <a:buFont typeface="Wingdings" panose="05000000000000000000" pitchFamily="2" charset="2"/>
              <a:buChar char="Ø"/>
            </a:pPr>
            <a:r>
              <a:rPr lang="en-GB" altLang="en-US" dirty="0">
                <a:cs typeface="Arial" panose="020B0604020202020204" pitchFamily="34" charset="0"/>
              </a:rPr>
              <a:t>to exploit the changes (opportunities) or defend against them (threats) better than competitors would do.</a:t>
            </a:r>
          </a:p>
        </p:txBody>
      </p:sp>
      <p:sp>
        <p:nvSpPr>
          <p:cNvPr id="2" name="Footer Placeholder 1">
            <a:extLst>
              <a:ext uri="{FF2B5EF4-FFF2-40B4-BE49-F238E27FC236}">
                <a16:creationId xmlns:a16="http://schemas.microsoft.com/office/drawing/2014/main" id="{155C8E32-25D0-43D5-76E4-D1C2C1A985F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177328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2000"/>
                                        <p:tgtEl>
                                          <p:spTgt spid="7172">
                                            <p:txEl>
                                              <p:pRg st="1" end="1"/>
                                            </p:txEl>
                                          </p:spTgt>
                                        </p:tgtEl>
                                      </p:cBhvr>
                                    </p:animEffect>
                                    <p:anim calcmode="lin" valueType="num">
                                      <p:cBhvr>
                                        <p:cTn id="14"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2000"/>
                                        <p:tgtEl>
                                          <p:spTgt spid="7172">
                                            <p:txEl>
                                              <p:pRg st="2" end="2"/>
                                            </p:txEl>
                                          </p:spTgt>
                                        </p:tgtEl>
                                      </p:cBhvr>
                                    </p:animEffect>
                                    <p:anim calcmode="lin" valueType="num">
                                      <p:cBhvr>
                                        <p:cTn id="20"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60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2000"/>
                                        <p:tgtEl>
                                          <p:spTgt spid="7172">
                                            <p:txEl>
                                              <p:pRg st="3" end="3"/>
                                            </p:txEl>
                                          </p:spTgt>
                                        </p:tgtEl>
                                      </p:cBhvr>
                                    </p:animEffect>
                                    <p:anim calcmode="lin" valueType="num">
                                      <p:cBhvr>
                                        <p:cTn id="26" dur="2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2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8000"/>
                            </p:stCondLst>
                            <p:childTnLst>
                              <p:par>
                                <p:cTn id="29" presetID="42" presetClass="entr" presetSubtype="0" fill="hold" nodeType="after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Effect transition="in" filter="fade">
                                      <p:cBhvr>
                                        <p:cTn id="31" dur="2000"/>
                                        <p:tgtEl>
                                          <p:spTgt spid="7172">
                                            <p:txEl>
                                              <p:pRg st="4" end="4"/>
                                            </p:txEl>
                                          </p:spTgt>
                                        </p:tgtEl>
                                      </p:cBhvr>
                                    </p:animEffect>
                                    <p:anim calcmode="lin" valueType="num">
                                      <p:cBhvr>
                                        <p:cTn id="32" dur="2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3" dur="2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10000"/>
                            </p:stCondLst>
                            <p:childTnLst>
                              <p:par>
                                <p:cTn id="35" presetID="42" presetClass="entr" presetSubtype="0" fill="hold" nodeType="afterEffect">
                                  <p:stCondLst>
                                    <p:cond delay="0"/>
                                  </p:stCondLst>
                                  <p:childTnLst>
                                    <p:set>
                                      <p:cBhvr>
                                        <p:cTn id="36" dur="1" fill="hold">
                                          <p:stCondLst>
                                            <p:cond delay="0"/>
                                          </p:stCondLst>
                                        </p:cTn>
                                        <p:tgtEl>
                                          <p:spTgt spid="7172">
                                            <p:txEl>
                                              <p:pRg st="5" end="5"/>
                                            </p:txEl>
                                          </p:spTgt>
                                        </p:tgtEl>
                                        <p:attrNameLst>
                                          <p:attrName>style.visibility</p:attrName>
                                        </p:attrNameLst>
                                      </p:cBhvr>
                                      <p:to>
                                        <p:strVal val="visible"/>
                                      </p:to>
                                    </p:set>
                                    <p:animEffect transition="in" filter="fade">
                                      <p:cBhvr>
                                        <p:cTn id="37" dur="2000"/>
                                        <p:tgtEl>
                                          <p:spTgt spid="7172">
                                            <p:txEl>
                                              <p:pRg st="5" end="5"/>
                                            </p:txEl>
                                          </p:spTgt>
                                        </p:tgtEl>
                                      </p:cBhvr>
                                    </p:animEffect>
                                    <p:anim calcmode="lin" valueType="num">
                                      <p:cBhvr>
                                        <p:cTn id="38" dur="2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9" dur="2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5" name="Picture 1">
            <a:extLst>
              <a:ext uri="{FF2B5EF4-FFF2-40B4-BE49-F238E27FC236}">
                <a16:creationId xmlns:a16="http://schemas.microsoft.com/office/drawing/2014/main" id="{365F3332-4E90-4201-A7FE-CA3A6236EA0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413545" y="1107677"/>
            <a:ext cx="9364910" cy="45225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a:extLst>
              <a:ext uri="{FF2B5EF4-FFF2-40B4-BE49-F238E27FC236}">
                <a16:creationId xmlns:a16="http://schemas.microsoft.com/office/drawing/2014/main" id="{7DC37F08-70A0-41EE-8C56-A34DEAD48223}"/>
              </a:ext>
            </a:extLst>
          </p:cNvPr>
          <p:cNvSpPr txBox="1">
            <a:spLocks/>
          </p:cNvSpPr>
          <p:nvPr/>
        </p:nvSpPr>
        <p:spPr bwMode="auto">
          <a:xfrm>
            <a:off x="0" y="0"/>
            <a:ext cx="12192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600" b="1" dirty="0">
                <a:solidFill>
                  <a:schemeClr val="tx2">
                    <a:lumMod val="75000"/>
                  </a:schemeClr>
                </a:solidFill>
              </a:rPr>
              <a:t>What factors are included in a PEST/PESTEL analysis?</a:t>
            </a:r>
          </a:p>
        </p:txBody>
      </p:sp>
      <p:sp>
        <p:nvSpPr>
          <p:cNvPr id="2" name="Footer Placeholder 1">
            <a:extLst>
              <a:ext uri="{FF2B5EF4-FFF2-40B4-BE49-F238E27FC236}">
                <a16:creationId xmlns:a16="http://schemas.microsoft.com/office/drawing/2014/main" id="{1D261729-00FC-C00D-B011-B706ABFBBA3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33795"/>
                                        </p:tgtEl>
                                        <p:attrNameLst>
                                          <p:attrName>style.visibility</p:attrName>
                                        </p:attrNameLst>
                                      </p:cBhvr>
                                      <p:to>
                                        <p:strVal val="visible"/>
                                      </p:to>
                                    </p:set>
                                    <p:anim calcmode="lin" valueType="num">
                                      <p:cBhvr>
                                        <p:cTn id="7" dur="1750" fill="hold"/>
                                        <p:tgtEl>
                                          <p:spTgt spid="33795"/>
                                        </p:tgtEl>
                                        <p:attrNameLst>
                                          <p:attrName>ppt_w</p:attrName>
                                        </p:attrNameLst>
                                      </p:cBhvr>
                                      <p:tavLst>
                                        <p:tav tm="0">
                                          <p:val>
                                            <p:fltVal val="0"/>
                                          </p:val>
                                        </p:tav>
                                        <p:tav tm="100000">
                                          <p:val>
                                            <p:strVal val="#ppt_w"/>
                                          </p:val>
                                        </p:tav>
                                      </p:tavLst>
                                    </p:anim>
                                    <p:anim calcmode="lin" valueType="num">
                                      <p:cBhvr>
                                        <p:cTn id="8" dur="1750" fill="hold"/>
                                        <p:tgtEl>
                                          <p:spTgt spid="33795"/>
                                        </p:tgtEl>
                                        <p:attrNameLst>
                                          <p:attrName>ppt_h</p:attrName>
                                        </p:attrNameLst>
                                      </p:cBhvr>
                                      <p:tavLst>
                                        <p:tav tm="0">
                                          <p:val>
                                            <p:fltVal val="0"/>
                                          </p:val>
                                        </p:tav>
                                        <p:tav tm="100000">
                                          <p:val>
                                            <p:strVal val="#ppt_h"/>
                                          </p:val>
                                        </p:tav>
                                      </p:tavLst>
                                    </p:anim>
                                    <p:anim calcmode="lin" valueType="num">
                                      <p:cBhvr>
                                        <p:cTn id="9" dur="1750" fill="hold"/>
                                        <p:tgtEl>
                                          <p:spTgt spid="33795"/>
                                        </p:tgtEl>
                                        <p:attrNameLst>
                                          <p:attrName>style.rotation</p:attrName>
                                        </p:attrNameLst>
                                      </p:cBhvr>
                                      <p:tavLst>
                                        <p:tav tm="0">
                                          <p:val>
                                            <p:fltVal val="90"/>
                                          </p:val>
                                        </p:tav>
                                        <p:tav tm="100000">
                                          <p:val>
                                            <p:fltVal val="0"/>
                                          </p:val>
                                        </p:tav>
                                      </p:tavLst>
                                    </p:anim>
                                    <p:animEffect transition="in" filter="fade">
                                      <p:cBhvr>
                                        <p:cTn id="10" dur="1750"/>
                                        <p:tgtEl>
                                          <p:spTgt spid="337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3">
            <a:extLst>
              <a:ext uri="{FF2B5EF4-FFF2-40B4-BE49-F238E27FC236}">
                <a16:creationId xmlns:a16="http://schemas.microsoft.com/office/drawing/2014/main" id="{7CCAE59C-436C-4888-A40E-B151AA47E139}"/>
              </a:ext>
            </a:extLst>
          </p:cNvPr>
          <p:cNvSpPr txBox="1">
            <a:spLocks noChangeArrowheads="1"/>
          </p:cNvSpPr>
          <p:nvPr/>
        </p:nvSpPr>
        <p:spPr bwMode="auto">
          <a:xfrm>
            <a:off x="407193" y="1412776"/>
            <a:ext cx="11377613" cy="4176713"/>
          </a:xfrm>
          <a:prstGeom prst="rect">
            <a:avLst/>
          </a:prstGeom>
          <a:noFill/>
          <a:ln>
            <a:noFill/>
          </a:ln>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0" marR="0" lvl="0" indent="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None/>
              <a:tabLst/>
              <a:defRPr/>
            </a:pPr>
            <a:r>
              <a:rPr kumimoji="0" lang="en-GB" altLang="en-US" sz="3200" b="0" i="0" u="none" strike="noStrike" kern="1200" cap="none" spc="0" normalizeH="0" baseline="0" noProof="0" dirty="0">
                <a:ln>
                  <a:noFill/>
                </a:ln>
                <a:solidFill>
                  <a:schemeClr val="tx1"/>
                </a:solidFill>
                <a:effectLst/>
                <a:uLnTx/>
                <a:uFillTx/>
                <a:latin typeface="Myriad Pro"/>
                <a:ea typeface="+mn-ea"/>
                <a:cs typeface="Arial" panose="020B0604020202020204" pitchFamily="34" charset="0"/>
              </a:rPr>
              <a:t>The process of carrying out PEST/PESTEL analysis should involve as many managers as possible to get the best results. It includes the following steps:</a:t>
            </a:r>
          </a:p>
          <a:p>
            <a:pPr marL="0" marR="0" lvl="0" indent="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None/>
              <a:tabLst/>
              <a:defRPr/>
            </a:pPr>
            <a:endParaRPr kumimoji="0" lang="en-GB" altLang="en-US" sz="3200" b="0" i="0" u="none" strike="noStrike" kern="1200" cap="none" spc="0" normalizeH="0" baseline="0" noProof="0" dirty="0">
              <a:ln>
                <a:noFill/>
              </a:ln>
              <a:solidFill>
                <a:schemeClr val="tx1"/>
              </a:solidFill>
              <a:effectLst/>
              <a:uLnTx/>
              <a:uFillTx/>
              <a:latin typeface="Myriad Pro"/>
              <a:ea typeface="+mn-ea"/>
              <a:cs typeface="Arial" panose="020B0604020202020204" pitchFamily="34" charset="0"/>
            </a:endParaRPr>
          </a:p>
          <a:p>
            <a:pPr marL="0" marR="0" lvl="0" indent="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None/>
              <a:tabLst/>
              <a:defRPr/>
            </a:pPr>
            <a:r>
              <a:rPr kumimoji="0" lang="en-GB" altLang="en-US" sz="2800" b="1" i="0" u="none" strike="noStrike" kern="1200" cap="none" spc="0" normalizeH="0" baseline="0" noProof="0" dirty="0">
                <a:ln>
                  <a:noFill/>
                </a:ln>
                <a:solidFill>
                  <a:schemeClr val="tx1"/>
                </a:solidFill>
                <a:effectLst/>
                <a:uLnTx/>
                <a:uFillTx/>
                <a:latin typeface="Myriad Pro"/>
                <a:ea typeface="+mn-ea"/>
                <a:cs typeface="Arial" panose="020B0604020202020204" pitchFamily="34" charset="0"/>
              </a:rPr>
              <a:t>Step 1. </a:t>
            </a:r>
            <a:r>
              <a:rPr kumimoji="0" lang="en-GB" altLang="en-US" sz="2800" b="0" i="0" u="none" strike="noStrike" kern="1200" cap="none" spc="0" normalizeH="0" baseline="0" noProof="0" dirty="0">
                <a:ln>
                  <a:noFill/>
                </a:ln>
                <a:solidFill>
                  <a:schemeClr val="tx1"/>
                </a:solidFill>
                <a:effectLst/>
                <a:uLnTx/>
                <a:uFillTx/>
                <a:latin typeface="Myriad Pro"/>
                <a:ea typeface="+mn-ea"/>
                <a:cs typeface="Arial" panose="020B0604020202020204" pitchFamily="34" charset="0"/>
              </a:rPr>
              <a:t>Gathering information about political, economic, social and technological changes + any other factor(s).</a:t>
            </a:r>
          </a:p>
          <a:p>
            <a:pPr marL="0" marR="0" lvl="0" indent="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None/>
              <a:tabLst/>
              <a:defRPr/>
            </a:pPr>
            <a:r>
              <a:rPr kumimoji="0" lang="en-GB" altLang="en-US" sz="2800" b="1" i="0" u="none" strike="noStrike" kern="1200" cap="none" spc="0" normalizeH="0" baseline="0" noProof="0" dirty="0">
                <a:ln>
                  <a:noFill/>
                </a:ln>
                <a:solidFill>
                  <a:schemeClr val="tx1"/>
                </a:solidFill>
                <a:effectLst/>
                <a:uLnTx/>
                <a:uFillTx/>
                <a:latin typeface="Myriad Pro"/>
                <a:ea typeface="+mn-ea"/>
                <a:cs typeface="Arial" panose="020B0604020202020204" pitchFamily="34" charset="0"/>
              </a:rPr>
              <a:t>Step 2. </a:t>
            </a:r>
            <a:r>
              <a:rPr kumimoji="0" lang="en-GB" altLang="en-US" sz="2800" b="0" i="0" u="none" strike="noStrike" kern="1200" cap="none" spc="0" normalizeH="0" baseline="0" noProof="0" dirty="0">
                <a:ln>
                  <a:noFill/>
                </a:ln>
                <a:solidFill>
                  <a:schemeClr val="tx1"/>
                </a:solidFill>
                <a:effectLst/>
                <a:uLnTx/>
                <a:uFillTx/>
                <a:latin typeface="Myriad Pro"/>
                <a:ea typeface="+mn-ea"/>
                <a:cs typeface="Arial" panose="020B0604020202020204" pitchFamily="34" charset="0"/>
              </a:rPr>
              <a:t>Identifying which of the PEST/PESTEL factors represent opportunities or threats.</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endParaRPr kumimoji="0" lang="en-GB" altLang="en-US" sz="28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a:p>
            <a:pPr marL="576263" marR="0" lvl="1"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endParaRPr kumimoji="0" lang="en-GB" altLang="en-US" sz="2200"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endParaRPr>
          </a:p>
        </p:txBody>
      </p:sp>
      <p:sp>
        <p:nvSpPr>
          <p:cNvPr id="5" name="Title 1">
            <a:extLst>
              <a:ext uri="{FF2B5EF4-FFF2-40B4-BE49-F238E27FC236}">
                <a16:creationId xmlns:a16="http://schemas.microsoft.com/office/drawing/2014/main" id="{197D6B56-A7C1-4D3A-89FA-AE62379B58C6}"/>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How to perform the analysis?</a:t>
            </a:r>
          </a:p>
        </p:txBody>
      </p:sp>
      <p:sp>
        <p:nvSpPr>
          <p:cNvPr id="2" name="Footer Placeholder 1">
            <a:extLst>
              <a:ext uri="{FF2B5EF4-FFF2-40B4-BE49-F238E27FC236}">
                <a16:creationId xmlns:a16="http://schemas.microsoft.com/office/drawing/2014/main" id="{DA32559A-1E0F-3E1C-7F69-0A75481AF05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7412">
                                            <p:txEl>
                                              <p:pRg st="0" end="0"/>
                                            </p:txEl>
                                          </p:spTgt>
                                        </p:tgtEl>
                                        <p:attrNameLst>
                                          <p:attrName>style.visibility</p:attrName>
                                        </p:attrNameLst>
                                      </p:cBhvr>
                                      <p:to>
                                        <p:strVal val="visible"/>
                                      </p:to>
                                    </p:set>
                                    <p:animEffect transition="in" filter="fade">
                                      <p:cBhvr>
                                        <p:cTn id="7" dur="1500"/>
                                        <p:tgtEl>
                                          <p:spTgt spid="17412">
                                            <p:txEl>
                                              <p:pRg st="0" end="0"/>
                                            </p:txEl>
                                          </p:spTgt>
                                        </p:tgtEl>
                                      </p:cBhvr>
                                    </p:animEffect>
                                    <p:anim calcmode="lin" valueType="num">
                                      <p:cBhvr>
                                        <p:cTn id="8" dur="1500" fill="hold"/>
                                        <p:tgtEl>
                                          <p:spTgt spid="17412">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1741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nodeType="afterEffect">
                                  <p:stCondLst>
                                    <p:cond delay="0"/>
                                  </p:stCondLst>
                                  <p:childTnLst>
                                    <p:set>
                                      <p:cBhvr>
                                        <p:cTn id="12" dur="1" fill="hold">
                                          <p:stCondLst>
                                            <p:cond delay="0"/>
                                          </p:stCondLst>
                                        </p:cTn>
                                        <p:tgtEl>
                                          <p:spTgt spid="17412">
                                            <p:txEl>
                                              <p:pRg st="2" end="2"/>
                                            </p:txEl>
                                          </p:spTgt>
                                        </p:tgtEl>
                                        <p:attrNameLst>
                                          <p:attrName>style.visibility</p:attrName>
                                        </p:attrNameLst>
                                      </p:cBhvr>
                                      <p:to>
                                        <p:strVal val="visible"/>
                                      </p:to>
                                    </p:set>
                                    <p:animEffect transition="in" filter="fade">
                                      <p:cBhvr>
                                        <p:cTn id="13" dur="1500"/>
                                        <p:tgtEl>
                                          <p:spTgt spid="17412">
                                            <p:txEl>
                                              <p:pRg st="2" end="2"/>
                                            </p:txEl>
                                          </p:spTgt>
                                        </p:tgtEl>
                                      </p:cBhvr>
                                    </p:animEffect>
                                    <p:anim calcmode="lin" valueType="num">
                                      <p:cBhvr>
                                        <p:cTn id="14" dur="1500" fill="hold"/>
                                        <p:tgtEl>
                                          <p:spTgt spid="17412">
                                            <p:txEl>
                                              <p:pRg st="2" end="2"/>
                                            </p:txEl>
                                          </p:spTgt>
                                        </p:tgtEl>
                                        <p:attrNameLst>
                                          <p:attrName>ppt_x</p:attrName>
                                        </p:attrNameLst>
                                      </p:cBhvr>
                                      <p:tavLst>
                                        <p:tav tm="0">
                                          <p:val>
                                            <p:strVal val="#ppt_x"/>
                                          </p:val>
                                        </p:tav>
                                        <p:tav tm="100000">
                                          <p:val>
                                            <p:strVal val="#ppt_x"/>
                                          </p:val>
                                        </p:tav>
                                      </p:tavLst>
                                    </p:anim>
                                    <p:anim calcmode="lin" valueType="num">
                                      <p:cBhvr>
                                        <p:cTn id="15" dur="1500" fill="hold"/>
                                        <p:tgtEl>
                                          <p:spTgt spid="17412">
                                            <p:txEl>
                                              <p:pRg st="2" end="2"/>
                                            </p:txEl>
                                          </p:spTgt>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nodeType="afterEffect">
                                  <p:stCondLst>
                                    <p:cond delay="0"/>
                                  </p:stCondLst>
                                  <p:childTnLst>
                                    <p:set>
                                      <p:cBhvr>
                                        <p:cTn id="18" dur="1" fill="hold">
                                          <p:stCondLst>
                                            <p:cond delay="0"/>
                                          </p:stCondLst>
                                        </p:cTn>
                                        <p:tgtEl>
                                          <p:spTgt spid="17412">
                                            <p:txEl>
                                              <p:pRg st="3" end="3"/>
                                            </p:txEl>
                                          </p:spTgt>
                                        </p:tgtEl>
                                        <p:attrNameLst>
                                          <p:attrName>style.visibility</p:attrName>
                                        </p:attrNameLst>
                                      </p:cBhvr>
                                      <p:to>
                                        <p:strVal val="visible"/>
                                      </p:to>
                                    </p:set>
                                    <p:animEffect transition="in" filter="fade">
                                      <p:cBhvr>
                                        <p:cTn id="19" dur="1500"/>
                                        <p:tgtEl>
                                          <p:spTgt spid="17412">
                                            <p:txEl>
                                              <p:pRg st="3" end="3"/>
                                            </p:txEl>
                                          </p:spTgt>
                                        </p:tgtEl>
                                      </p:cBhvr>
                                    </p:animEffect>
                                    <p:anim calcmode="lin" valueType="num">
                                      <p:cBhvr>
                                        <p:cTn id="20" dur="1500" fill="hold"/>
                                        <p:tgtEl>
                                          <p:spTgt spid="17412">
                                            <p:txEl>
                                              <p:pRg st="3" end="3"/>
                                            </p:txEl>
                                          </p:spTgt>
                                        </p:tgtEl>
                                        <p:attrNameLst>
                                          <p:attrName>ppt_x</p:attrName>
                                        </p:attrNameLst>
                                      </p:cBhvr>
                                      <p:tavLst>
                                        <p:tav tm="0">
                                          <p:val>
                                            <p:strVal val="#ppt_x"/>
                                          </p:val>
                                        </p:tav>
                                        <p:tav tm="100000">
                                          <p:val>
                                            <p:strVal val="#ppt_x"/>
                                          </p:val>
                                        </p:tav>
                                      </p:tavLst>
                                    </p:anim>
                                    <p:anim calcmode="lin" valueType="num">
                                      <p:cBhvr>
                                        <p:cTn id="21" dur="1500" fill="hold"/>
                                        <p:tgtEl>
                                          <p:spTgt spid="1741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toy, food&#10;&#10;Description automatically generated">
            <a:extLst>
              <a:ext uri="{FF2B5EF4-FFF2-40B4-BE49-F238E27FC236}">
                <a16:creationId xmlns:a16="http://schemas.microsoft.com/office/drawing/2014/main" id="{A9B3E1A8-960F-4B1B-9A8D-7F2FC53F6FA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1344" y="1196938"/>
            <a:ext cx="3339422" cy="4248472"/>
          </a:xfrm>
          <a:prstGeom prst="rect">
            <a:avLst/>
          </a:prstGeom>
        </p:spPr>
      </p:pic>
      <p:sp>
        <p:nvSpPr>
          <p:cNvPr id="24578" name="Rectangle 3">
            <a:extLst>
              <a:ext uri="{FF2B5EF4-FFF2-40B4-BE49-F238E27FC236}">
                <a16:creationId xmlns:a16="http://schemas.microsoft.com/office/drawing/2014/main" id="{D29BDAF8-AA34-4881-B2DD-42E7EF35A50B}"/>
              </a:ext>
            </a:extLst>
          </p:cNvPr>
          <p:cNvSpPr txBox="1">
            <a:spLocks noChangeArrowheads="1"/>
          </p:cNvSpPr>
          <p:nvPr/>
        </p:nvSpPr>
        <p:spPr bwMode="auto">
          <a:xfrm>
            <a:off x="3330166" y="1340768"/>
            <a:ext cx="7967131" cy="3960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0" marR="0" lvl="0" indent="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None/>
              <a:tabLst/>
              <a:defRPr/>
            </a:pPr>
            <a:r>
              <a:rPr kumimoji="0" lang="en-GB" altLang="en-US" sz="3200" b="0" i="0" u="none" strike="noStrike" kern="1200" cap="none" spc="0" normalizeH="0" baseline="0" noProof="0" dirty="0">
                <a:ln>
                  <a:noFill/>
                </a:ln>
                <a:solidFill>
                  <a:schemeClr val="tx1"/>
                </a:solidFill>
                <a:effectLst/>
                <a:uLnTx/>
                <a:uFillTx/>
                <a:latin typeface="Myriad Pro"/>
                <a:ea typeface="+mn-ea"/>
                <a:cs typeface="Arial" panose="020B0604020202020204" pitchFamily="34" charset="0"/>
              </a:rPr>
              <a:t>In order to perform PEST/PESTEL (or any other variation of it), managers have to gather as much relevant information as possible about the firm’s external environment. Nowadays, most information can be found on the internet relatively easy, fast and with little cost. </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endParaRPr kumimoji="0" lang="en-GB" altLang="en-US" sz="28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a:p>
            <a:pPr marL="576263" marR="0" lvl="1"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endParaRPr kumimoji="0" lang="en-GB" altLang="en-US" sz="2200"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endParaRPr>
          </a:p>
        </p:txBody>
      </p:sp>
      <p:sp>
        <p:nvSpPr>
          <p:cNvPr id="5" name="Title 1">
            <a:extLst>
              <a:ext uri="{FF2B5EF4-FFF2-40B4-BE49-F238E27FC236}">
                <a16:creationId xmlns:a16="http://schemas.microsoft.com/office/drawing/2014/main" id="{5D48E848-E1C7-4E7F-9E69-C2F2409DDE84}"/>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200" b="1" i="0" u="none" strike="noStrike" kern="1200" cap="none" spc="0" normalizeH="0" baseline="0" noProof="0" dirty="0">
                <a:ln>
                  <a:noFill/>
                </a:ln>
                <a:solidFill>
                  <a:srgbClr val="1F497D">
                    <a:lumMod val="75000"/>
                  </a:srgbClr>
                </a:solidFill>
                <a:effectLst/>
                <a:uLnTx/>
                <a:uFillTx/>
                <a:latin typeface="Myriad Pro"/>
                <a:ea typeface="+mj-ea"/>
                <a:cs typeface="+mj-cs"/>
              </a:rPr>
              <a:t>Step 1: Gathering PEST, PESTEL Information</a:t>
            </a:r>
          </a:p>
        </p:txBody>
      </p:sp>
      <p:sp>
        <p:nvSpPr>
          <p:cNvPr id="2" name="Footer Placeholder 1">
            <a:extLst>
              <a:ext uri="{FF2B5EF4-FFF2-40B4-BE49-F238E27FC236}">
                <a16:creationId xmlns:a16="http://schemas.microsoft.com/office/drawing/2014/main" id="{B0997BE6-AC86-304C-E6A7-1BC852CC122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24578">
                                            <p:txEl>
                                              <p:pRg st="0" end="0"/>
                                            </p:txEl>
                                          </p:spTgt>
                                        </p:tgtEl>
                                        <p:attrNameLst>
                                          <p:attrName>style.visibility</p:attrName>
                                        </p:attrNameLst>
                                      </p:cBhvr>
                                      <p:to>
                                        <p:strVal val="visible"/>
                                      </p:to>
                                    </p:set>
                                    <p:animEffect transition="in" filter="fade">
                                      <p:cBhvr>
                                        <p:cTn id="7" dur="1500"/>
                                        <p:tgtEl>
                                          <p:spTgt spid="24578">
                                            <p:txEl>
                                              <p:pRg st="0" end="0"/>
                                            </p:txEl>
                                          </p:spTgt>
                                        </p:tgtEl>
                                      </p:cBhvr>
                                    </p:animEffect>
                                    <p:anim calcmode="lin" valueType="num">
                                      <p:cBhvr>
                                        <p:cTn id="8" dur="1500" fill="hold"/>
                                        <p:tgtEl>
                                          <p:spTgt spid="24578">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24578">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1500" fill="hold"/>
                                        <p:tgtEl>
                                          <p:spTgt spid="6"/>
                                        </p:tgtEl>
                                        <p:attrNameLst>
                                          <p:attrName>ppt_w</p:attrName>
                                        </p:attrNameLst>
                                      </p:cBhvr>
                                      <p:tavLst>
                                        <p:tav tm="0">
                                          <p:val>
                                            <p:fltVal val="0"/>
                                          </p:val>
                                        </p:tav>
                                        <p:tav tm="100000">
                                          <p:val>
                                            <p:strVal val="#ppt_w"/>
                                          </p:val>
                                        </p:tav>
                                      </p:tavLst>
                                    </p:anim>
                                    <p:anim calcmode="lin" valueType="num">
                                      <p:cBhvr>
                                        <p:cTn id="13" dur="1500" fill="hold"/>
                                        <p:tgtEl>
                                          <p:spTgt spid="6"/>
                                        </p:tgtEl>
                                        <p:attrNameLst>
                                          <p:attrName>ppt_h</p:attrName>
                                        </p:attrNameLst>
                                      </p:cBhvr>
                                      <p:tavLst>
                                        <p:tav tm="0">
                                          <p:val>
                                            <p:fltVal val="0"/>
                                          </p:val>
                                        </p:tav>
                                        <p:tav tm="100000">
                                          <p:val>
                                            <p:strVal val="#ppt_h"/>
                                          </p:val>
                                        </p:tav>
                                      </p:tavLst>
                                    </p:anim>
                                    <p:animEffect transition="in" filter="fade">
                                      <p:cBhvr>
                                        <p:cTn id="14" dur="1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3">
            <a:extLst>
              <a:ext uri="{FF2B5EF4-FFF2-40B4-BE49-F238E27FC236}">
                <a16:creationId xmlns:a16="http://schemas.microsoft.com/office/drawing/2014/main" id="{B946FDD2-14CE-4110-B046-A07314D1374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367856" y="2394032"/>
            <a:ext cx="2890973" cy="28824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FC1DB8A2-4DC5-466F-9259-BCED705131CD}"/>
              </a:ext>
            </a:extLst>
          </p:cNvPr>
          <p:cNvSpPr txBox="1">
            <a:spLocks noChangeArrowheads="1"/>
          </p:cNvSpPr>
          <p:nvPr/>
        </p:nvSpPr>
        <p:spPr bwMode="auto">
          <a:xfrm>
            <a:off x="551385" y="908720"/>
            <a:ext cx="7358076" cy="47606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800" b="0" i="0" u="none" strike="noStrike" kern="1200" cap="none" spc="0" normalizeH="0" baseline="0" noProof="0" dirty="0">
                <a:ln>
                  <a:noFill/>
                </a:ln>
                <a:solidFill>
                  <a:schemeClr val="tx1"/>
                </a:solidFill>
                <a:effectLst/>
                <a:uLnTx/>
                <a:uFillTx/>
                <a:latin typeface="+mj-lt"/>
              </a:rPr>
              <a:t>Government stability and likely changes</a:t>
            </a:r>
          </a:p>
          <a:p>
            <a:pPr algn="just" eaLnBrk="1" hangingPunct="1">
              <a:spcBef>
                <a:spcPts val="200"/>
              </a:spcBef>
              <a:spcAft>
                <a:spcPts val="200"/>
              </a:spcAft>
              <a:buClr>
                <a:srgbClr val="00B0F0"/>
              </a:buClr>
            </a:pPr>
            <a:r>
              <a:rPr lang="en-GB" altLang="en-US" sz="2800" dirty="0">
                <a:solidFill>
                  <a:schemeClr val="tx1"/>
                </a:solidFill>
                <a:latin typeface="+mj-lt"/>
              </a:rPr>
              <a:t>Import restrictions (quality and quantity)</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800" b="0" i="0" u="none" strike="noStrike" kern="1200" cap="none" spc="0" normalizeH="0" baseline="0" noProof="0" dirty="0">
                <a:ln>
                  <a:noFill/>
                </a:ln>
                <a:solidFill>
                  <a:schemeClr val="tx1"/>
                </a:solidFill>
                <a:effectLst/>
                <a:uLnTx/>
                <a:uFillTx/>
                <a:latin typeface="+mj-lt"/>
              </a:rPr>
              <a:t>Bureaucracy</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800" b="0" i="0" u="none" strike="noStrike" kern="1200" cap="none" spc="0" normalizeH="0" baseline="0" noProof="0" dirty="0">
                <a:ln>
                  <a:noFill/>
                </a:ln>
                <a:solidFill>
                  <a:schemeClr val="tx1"/>
                </a:solidFill>
                <a:effectLst/>
                <a:uLnTx/>
                <a:uFillTx/>
                <a:latin typeface="+mj-lt"/>
              </a:rPr>
              <a:t>Corruption level</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800" b="0" i="0" u="none" strike="noStrike" kern="1200" cap="none" spc="0" normalizeH="0" baseline="0" noProof="0" dirty="0">
                <a:ln>
                  <a:noFill/>
                </a:ln>
                <a:solidFill>
                  <a:schemeClr val="tx1"/>
                </a:solidFill>
                <a:effectLst/>
                <a:uLnTx/>
                <a:uFillTx/>
                <a:latin typeface="+mj-lt"/>
              </a:rPr>
              <a:t>Freedom of press</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800" b="0" i="0" u="none" strike="noStrike" kern="1200" cap="none" spc="0" normalizeH="0" baseline="0" noProof="0" dirty="0">
                <a:ln>
                  <a:noFill/>
                </a:ln>
                <a:solidFill>
                  <a:schemeClr val="tx1"/>
                </a:solidFill>
                <a:effectLst/>
                <a:uLnTx/>
                <a:uFillTx/>
                <a:latin typeface="+mj-lt"/>
              </a:rPr>
              <a:t>Tax policy (rates and incentives)</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800" b="0" i="0" u="none" strike="noStrike" kern="1200" cap="none" spc="0" normalizeH="0" baseline="0" noProof="0" dirty="0">
                <a:ln>
                  <a:noFill/>
                </a:ln>
                <a:solidFill>
                  <a:schemeClr val="tx1"/>
                </a:solidFill>
                <a:effectLst/>
                <a:uLnTx/>
                <a:uFillTx/>
                <a:latin typeface="+mj-lt"/>
              </a:rPr>
              <a:t>Regulation/de-regulation</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800" b="0" i="0" u="none" strike="noStrike" kern="1200" cap="none" spc="0" normalizeH="0" baseline="0" noProof="0" dirty="0">
                <a:ln>
                  <a:noFill/>
                </a:ln>
                <a:solidFill>
                  <a:schemeClr val="tx1"/>
                </a:solidFill>
                <a:effectLst/>
                <a:uLnTx/>
                <a:uFillTx/>
                <a:latin typeface="+mj-lt"/>
              </a:rPr>
              <a:t>Trade control</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800" b="0" i="0" u="none" strike="noStrike" kern="1200" cap="none" spc="0" normalizeH="0" baseline="0" noProof="0" dirty="0">
                <a:ln>
                  <a:noFill/>
                </a:ln>
                <a:solidFill>
                  <a:schemeClr val="tx1"/>
                </a:solidFill>
                <a:effectLst/>
                <a:uLnTx/>
                <a:uFillTx/>
                <a:latin typeface="+mj-lt"/>
              </a:rPr>
              <a:t>Tariffs</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800" b="0" i="0" u="none" strike="noStrike" kern="1200" cap="none" spc="0" normalizeH="0" baseline="0" noProof="0" dirty="0">
                <a:ln>
                  <a:noFill/>
                </a:ln>
                <a:solidFill>
                  <a:schemeClr val="tx1"/>
                </a:solidFill>
                <a:effectLst/>
                <a:uLnTx/>
                <a:uFillTx/>
                <a:latin typeface="+mj-lt"/>
              </a:rPr>
              <a:t>….</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endParaRPr kumimoji="0" lang="en-GB" altLang="en-US" sz="1800" b="0" i="0" u="none" strike="noStrike" kern="1200" cap="none" spc="0" normalizeH="0" baseline="0" noProof="0" dirty="0">
              <a:ln>
                <a:noFill/>
              </a:ln>
              <a:solidFill>
                <a:srgbClr val="002060"/>
              </a:solidFill>
              <a:effectLst/>
              <a:uLnTx/>
              <a:uFillTx/>
              <a:latin typeface="Candara" panose="020E0502030303020204" pitchFamily="34" charset="0"/>
              <a:ea typeface="+mn-ea"/>
              <a:cs typeface="Arial" panose="020B0604020202020204" pitchFamily="34" charset="0"/>
            </a:endParaRPr>
          </a:p>
        </p:txBody>
      </p:sp>
      <p:pic>
        <p:nvPicPr>
          <p:cNvPr id="13" name="Picture 12" descr="A chain link fence&#10;&#10;Description automatically generated">
            <a:extLst>
              <a:ext uri="{FF2B5EF4-FFF2-40B4-BE49-F238E27FC236}">
                <a16:creationId xmlns:a16="http://schemas.microsoft.com/office/drawing/2014/main" id="{7D50FDB2-538E-4B42-84FF-21328CA653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43993">
            <a:off x="8693754" y="1700583"/>
            <a:ext cx="2337787" cy="2198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a:extLst>
              <a:ext uri="{FF2B5EF4-FFF2-40B4-BE49-F238E27FC236}">
                <a16:creationId xmlns:a16="http://schemas.microsoft.com/office/drawing/2014/main" id="{22A2FB3B-A6CA-4B3F-894E-222640523EF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28248" y="286627"/>
            <a:ext cx="3197076" cy="18533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descr="A person wearing a suit and tie&#10;&#10;Description automatically generated">
            <a:extLst>
              <a:ext uri="{FF2B5EF4-FFF2-40B4-BE49-F238E27FC236}">
                <a16:creationId xmlns:a16="http://schemas.microsoft.com/office/drawing/2014/main" id="{8D0B9562-6E4D-42F7-B681-AB2F434F3FEA}"/>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418911" y="3437639"/>
            <a:ext cx="3770312" cy="2327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itle 1">
            <a:extLst>
              <a:ext uri="{FF2B5EF4-FFF2-40B4-BE49-F238E27FC236}">
                <a16:creationId xmlns:a16="http://schemas.microsoft.com/office/drawing/2014/main" id="{AEBC324D-5802-4F5B-A841-62D0235703DE}"/>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Political Factors</a:t>
            </a:r>
          </a:p>
        </p:txBody>
      </p:sp>
      <p:sp>
        <p:nvSpPr>
          <p:cNvPr id="2" name="Footer Placeholder 1">
            <a:extLst>
              <a:ext uri="{FF2B5EF4-FFF2-40B4-BE49-F238E27FC236}">
                <a16:creationId xmlns:a16="http://schemas.microsoft.com/office/drawing/2014/main" id="{90D15DA7-B13B-C1A5-F24D-D9AC00B925F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nodeType="afterGroup">
                            <p:stCondLst>
                              <p:cond delay="1000"/>
                            </p:stCondLst>
                            <p:childTnLst>
                              <p:par>
                                <p:cTn id="12" presetID="42" presetClass="entr" presetSubtype="0" fill="hold" nodeType="after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2000"/>
                                        <p:tgtEl>
                                          <p:spTgt spid="4"/>
                                        </p:tgtEl>
                                      </p:cBhvr>
                                    </p:animEffect>
                                    <p:anim calcmode="lin" valueType="num">
                                      <p:cBhvr>
                                        <p:cTn id="15" dur="2000" fill="hold"/>
                                        <p:tgtEl>
                                          <p:spTgt spid="4"/>
                                        </p:tgtEl>
                                        <p:attrNameLst>
                                          <p:attrName>ppt_x</p:attrName>
                                        </p:attrNameLst>
                                      </p:cBhvr>
                                      <p:tavLst>
                                        <p:tav tm="0">
                                          <p:val>
                                            <p:strVal val="#ppt_x"/>
                                          </p:val>
                                        </p:tav>
                                        <p:tav tm="100000">
                                          <p:val>
                                            <p:strVal val="#ppt_x"/>
                                          </p:val>
                                        </p:tav>
                                      </p:tavLst>
                                    </p:anim>
                                    <p:anim calcmode="lin" valueType="num">
                                      <p:cBhvr>
                                        <p:cTn id="16" dur="2000" fill="hold"/>
                                        <p:tgtEl>
                                          <p:spTgt spid="4"/>
                                        </p:tgtEl>
                                        <p:attrNameLst>
                                          <p:attrName>ppt_y</p:attrName>
                                        </p:attrNameLst>
                                      </p:cBhvr>
                                      <p:tavLst>
                                        <p:tav tm="0">
                                          <p:val>
                                            <p:strVal val="#ppt_y+.1"/>
                                          </p:val>
                                        </p:tav>
                                        <p:tav tm="100000">
                                          <p:val>
                                            <p:strVal val="#ppt_y"/>
                                          </p:val>
                                        </p:tav>
                                      </p:tavLst>
                                    </p:anim>
                                  </p:childTnLst>
                                </p:cTn>
                              </p:par>
                            </p:childTnLst>
                          </p:cTn>
                        </p:par>
                        <p:par>
                          <p:cTn id="17" fill="hold" nodeType="afterGroup">
                            <p:stCondLst>
                              <p:cond delay="3000"/>
                            </p:stCondLst>
                            <p:childTnLst>
                              <p:par>
                                <p:cTn id="18" presetID="42" presetClass="entr" presetSubtype="0" fill="hold" nodeType="after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2000"/>
                                        <p:tgtEl>
                                          <p:spTgt spid="13"/>
                                        </p:tgtEl>
                                      </p:cBhvr>
                                    </p:animEffect>
                                    <p:anim calcmode="lin" valueType="num">
                                      <p:cBhvr>
                                        <p:cTn id="21" dur="2000" fill="hold"/>
                                        <p:tgtEl>
                                          <p:spTgt spid="13"/>
                                        </p:tgtEl>
                                        <p:attrNameLst>
                                          <p:attrName>ppt_x</p:attrName>
                                        </p:attrNameLst>
                                      </p:cBhvr>
                                      <p:tavLst>
                                        <p:tav tm="0">
                                          <p:val>
                                            <p:strVal val="#ppt_x"/>
                                          </p:val>
                                        </p:tav>
                                        <p:tav tm="100000">
                                          <p:val>
                                            <p:strVal val="#ppt_x"/>
                                          </p:val>
                                        </p:tav>
                                      </p:tavLst>
                                    </p:anim>
                                    <p:anim calcmode="lin" valueType="num">
                                      <p:cBhvr>
                                        <p:cTn id="22" dur="2000" fill="hold"/>
                                        <p:tgtEl>
                                          <p:spTgt spid="13"/>
                                        </p:tgtEl>
                                        <p:attrNameLst>
                                          <p:attrName>ppt_y</p:attrName>
                                        </p:attrNameLst>
                                      </p:cBhvr>
                                      <p:tavLst>
                                        <p:tav tm="0">
                                          <p:val>
                                            <p:strVal val="#ppt_y+.1"/>
                                          </p:val>
                                        </p:tav>
                                        <p:tav tm="100000">
                                          <p:val>
                                            <p:strVal val="#ppt_y"/>
                                          </p:val>
                                        </p:tav>
                                      </p:tavLst>
                                    </p:anim>
                                  </p:childTnLst>
                                </p:cTn>
                              </p:par>
                            </p:childTnLst>
                          </p:cTn>
                        </p:par>
                        <p:par>
                          <p:cTn id="23" fill="hold" nodeType="afterGroup">
                            <p:stCondLst>
                              <p:cond delay="5000"/>
                            </p:stCondLst>
                            <p:childTnLst>
                              <p:par>
                                <p:cTn id="24" presetID="42" presetClass="entr" presetSubtype="0" fill="hold" nodeType="after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2000"/>
                                        <p:tgtEl>
                                          <p:spTgt spid="11"/>
                                        </p:tgtEl>
                                      </p:cBhvr>
                                    </p:animEffect>
                                    <p:anim calcmode="lin" valueType="num">
                                      <p:cBhvr>
                                        <p:cTn id="27" dur="2000" fill="hold"/>
                                        <p:tgtEl>
                                          <p:spTgt spid="11"/>
                                        </p:tgtEl>
                                        <p:attrNameLst>
                                          <p:attrName>ppt_x</p:attrName>
                                        </p:attrNameLst>
                                      </p:cBhvr>
                                      <p:tavLst>
                                        <p:tav tm="0">
                                          <p:val>
                                            <p:strVal val="#ppt_x"/>
                                          </p:val>
                                        </p:tav>
                                        <p:tav tm="100000">
                                          <p:val>
                                            <p:strVal val="#ppt_x"/>
                                          </p:val>
                                        </p:tav>
                                      </p:tavLst>
                                    </p:anim>
                                    <p:anim calcmode="lin" valueType="num">
                                      <p:cBhvr>
                                        <p:cTn id="28" dur="2000" fill="hold"/>
                                        <p:tgtEl>
                                          <p:spTgt spid="11"/>
                                        </p:tgtEl>
                                        <p:attrNameLst>
                                          <p:attrName>ppt_y</p:attrName>
                                        </p:attrNameLst>
                                      </p:cBhvr>
                                      <p:tavLst>
                                        <p:tav tm="0">
                                          <p:val>
                                            <p:strVal val="#ppt_y+.1"/>
                                          </p:val>
                                        </p:tav>
                                        <p:tav tm="100000">
                                          <p:val>
                                            <p:strVal val="#ppt_y"/>
                                          </p:val>
                                        </p:tav>
                                      </p:tavLst>
                                    </p:anim>
                                  </p:childTnLst>
                                </p:cTn>
                              </p:par>
                            </p:childTnLst>
                          </p:cTn>
                        </p:par>
                        <p:par>
                          <p:cTn id="29" fill="hold" nodeType="afterGroup">
                            <p:stCondLst>
                              <p:cond delay="7000"/>
                            </p:stCondLst>
                            <p:childTnLst>
                              <p:par>
                                <p:cTn id="30" presetID="42" presetClass="entr" presetSubtype="0" fill="hold" nodeType="afterEffect">
                                  <p:stCondLst>
                                    <p:cond delay="0"/>
                                  </p:stCondLst>
                                  <p:childTnLst>
                                    <p:set>
                                      <p:cBhvr>
                                        <p:cTn id="31" dur="1" fill="hold">
                                          <p:stCondLst>
                                            <p:cond delay="0"/>
                                          </p:stCondLst>
                                        </p:cTn>
                                        <p:tgtEl>
                                          <p:spTgt spid="35842"/>
                                        </p:tgtEl>
                                        <p:attrNameLst>
                                          <p:attrName>style.visibility</p:attrName>
                                        </p:attrNameLst>
                                      </p:cBhvr>
                                      <p:to>
                                        <p:strVal val="visible"/>
                                      </p:to>
                                    </p:set>
                                    <p:animEffect transition="in" filter="fade">
                                      <p:cBhvr>
                                        <p:cTn id="32" dur="2000"/>
                                        <p:tgtEl>
                                          <p:spTgt spid="35842"/>
                                        </p:tgtEl>
                                      </p:cBhvr>
                                    </p:animEffect>
                                    <p:anim calcmode="lin" valueType="num">
                                      <p:cBhvr>
                                        <p:cTn id="33" dur="2000" fill="hold"/>
                                        <p:tgtEl>
                                          <p:spTgt spid="35842"/>
                                        </p:tgtEl>
                                        <p:attrNameLst>
                                          <p:attrName>ppt_x</p:attrName>
                                        </p:attrNameLst>
                                      </p:cBhvr>
                                      <p:tavLst>
                                        <p:tav tm="0">
                                          <p:val>
                                            <p:strVal val="#ppt_x"/>
                                          </p:val>
                                        </p:tav>
                                        <p:tav tm="100000">
                                          <p:val>
                                            <p:strVal val="#ppt_x"/>
                                          </p:val>
                                        </p:tav>
                                      </p:tavLst>
                                    </p:anim>
                                    <p:anim calcmode="lin" valueType="num">
                                      <p:cBhvr>
                                        <p:cTn id="34" dur="2000" fill="hold"/>
                                        <p:tgtEl>
                                          <p:spTgt spid="3584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1" name="Picture 5">
            <a:extLst>
              <a:ext uri="{FF2B5EF4-FFF2-40B4-BE49-F238E27FC236}">
                <a16:creationId xmlns:a16="http://schemas.microsoft.com/office/drawing/2014/main" id="{B964FC0B-0205-44B5-B43B-14670E745AC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81128" y="1269579"/>
            <a:ext cx="4319587" cy="2605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4" name="Picture 7">
            <a:extLst>
              <a:ext uri="{FF2B5EF4-FFF2-40B4-BE49-F238E27FC236}">
                <a16:creationId xmlns:a16="http://schemas.microsoft.com/office/drawing/2014/main" id="{26C36292-4DC1-43B1-B735-3A63BF68E0C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162031" y="3068960"/>
            <a:ext cx="2452687" cy="198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BAFBB5C4-D04E-4B18-8CD8-56BACF2CC685}"/>
              </a:ext>
            </a:extLst>
          </p:cNvPr>
          <p:cNvSpPr txBox="1">
            <a:spLocks noChangeArrowheads="1"/>
          </p:cNvSpPr>
          <p:nvPr/>
        </p:nvSpPr>
        <p:spPr bwMode="auto">
          <a:xfrm>
            <a:off x="694639" y="807939"/>
            <a:ext cx="6478587" cy="494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Growth rates</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Inflation rate</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Interest rates</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Exchange rates</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Unemployment trends</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Labour costs</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Stage of business cycle</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Credit availability</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Trade flows and patterns</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Level of consumers’ disposable income</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endParaRPr kumimoji="0" lang="en-GB" altLang="en-US" sz="1800" b="0" i="0" u="none" strike="noStrike" kern="1200" cap="none" spc="0" normalizeH="0" baseline="0" noProof="0" dirty="0">
              <a:ln>
                <a:noFill/>
              </a:ln>
              <a:solidFill>
                <a:srgbClr val="002060"/>
              </a:solidFill>
              <a:effectLst/>
              <a:uLnTx/>
              <a:uFillTx/>
              <a:latin typeface="Candara" panose="020E0502030303020204" pitchFamily="34" charset="0"/>
              <a:ea typeface="+mn-ea"/>
              <a:cs typeface="Arial" panose="020B0604020202020204" pitchFamily="34" charset="0"/>
            </a:endParaRPr>
          </a:p>
        </p:txBody>
      </p:sp>
      <p:pic>
        <p:nvPicPr>
          <p:cNvPr id="4" name="Picture 3" descr="A picture containing indoor, table, cake, top&#10;&#10;Description automatically generated">
            <a:extLst>
              <a:ext uri="{FF2B5EF4-FFF2-40B4-BE49-F238E27FC236}">
                <a16:creationId xmlns:a16="http://schemas.microsoft.com/office/drawing/2014/main" id="{20A2C104-1E00-41E0-9E1B-0B7CFF53996B}"/>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019949" y="1269579"/>
            <a:ext cx="2736850" cy="1928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a:extLst>
              <a:ext uri="{FF2B5EF4-FFF2-40B4-BE49-F238E27FC236}">
                <a16:creationId xmlns:a16="http://schemas.microsoft.com/office/drawing/2014/main" id="{7F8F8F9F-4D09-4387-89BA-3370F166313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47218" y="3792442"/>
            <a:ext cx="2414813" cy="15601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itle 1">
            <a:extLst>
              <a:ext uri="{FF2B5EF4-FFF2-40B4-BE49-F238E27FC236}">
                <a16:creationId xmlns:a16="http://schemas.microsoft.com/office/drawing/2014/main" id="{7A4024D1-9B64-4FF4-B69D-ED61A8838263}"/>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Economic Factors</a:t>
            </a:r>
          </a:p>
        </p:txBody>
      </p:sp>
      <p:sp>
        <p:nvSpPr>
          <p:cNvPr id="2" name="Footer Placeholder 1">
            <a:extLst>
              <a:ext uri="{FF2B5EF4-FFF2-40B4-BE49-F238E27FC236}">
                <a16:creationId xmlns:a16="http://schemas.microsoft.com/office/drawing/2014/main" id="{93B9446C-142B-1C22-C817-806EFCFBB7D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nodeType="afterGroup">
                            <p:stCondLst>
                              <p:cond delay="1000"/>
                            </p:stCondLst>
                            <p:childTnLst>
                              <p:par>
                                <p:cTn id="12" presetID="42" presetClass="entr" presetSubtype="0" fill="hold" nodeType="afterEffect">
                                  <p:stCondLst>
                                    <p:cond delay="0"/>
                                  </p:stCondLst>
                                  <p:childTnLst>
                                    <p:set>
                                      <p:cBhvr>
                                        <p:cTn id="13" dur="1" fill="hold">
                                          <p:stCondLst>
                                            <p:cond delay="0"/>
                                          </p:stCondLst>
                                        </p:cTn>
                                        <p:tgtEl>
                                          <p:spTgt spid="37891"/>
                                        </p:tgtEl>
                                        <p:attrNameLst>
                                          <p:attrName>style.visibility</p:attrName>
                                        </p:attrNameLst>
                                      </p:cBhvr>
                                      <p:to>
                                        <p:strVal val="visible"/>
                                      </p:to>
                                    </p:set>
                                    <p:animEffect transition="in" filter="fade">
                                      <p:cBhvr>
                                        <p:cTn id="14" dur="2000"/>
                                        <p:tgtEl>
                                          <p:spTgt spid="37891"/>
                                        </p:tgtEl>
                                      </p:cBhvr>
                                    </p:animEffect>
                                    <p:anim calcmode="lin" valueType="num">
                                      <p:cBhvr>
                                        <p:cTn id="15" dur="2000" fill="hold"/>
                                        <p:tgtEl>
                                          <p:spTgt spid="37891"/>
                                        </p:tgtEl>
                                        <p:attrNameLst>
                                          <p:attrName>ppt_x</p:attrName>
                                        </p:attrNameLst>
                                      </p:cBhvr>
                                      <p:tavLst>
                                        <p:tav tm="0">
                                          <p:val>
                                            <p:strVal val="#ppt_x"/>
                                          </p:val>
                                        </p:tav>
                                        <p:tav tm="100000">
                                          <p:val>
                                            <p:strVal val="#ppt_x"/>
                                          </p:val>
                                        </p:tav>
                                      </p:tavLst>
                                    </p:anim>
                                    <p:anim calcmode="lin" valueType="num">
                                      <p:cBhvr>
                                        <p:cTn id="16" dur="2000" fill="hold"/>
                                        <p:tgtEl>
                                          <p:spTgt spid="37891"/>
                                        </p:tgtEl>
                                        <p:attrNameLst>
                                          <p:attrName>ppt_y</p:attrName>
                                        </p:attrNameLst>
                                      </p:cBhvr>
                                      <p:tavLst>
                                        <p:tav tm="0">
                                          <p:val>
                                            <p:strVal val="#ppt_y+.1"/>
                                          </p:val>
                                        </p:tav>
                                        <p:tav tm="100000">
                                          <p:val>
                                            <p:strVal val="#ppt_y"/>
                                          </p:val>
                                        </p:tav>
                                      </p:tavLst>
                                    </p:anim>
                                  </p:childTnLst>
                                </p:cTn>
                              </p:par>
                            </p:childTnLst>
                          </p:cTn>
                        </p:par>
                        <p:par>
                          <p:cTn id="17" fill="hold" nodeType="afterGroup">
                            <p:stCondLst>
                              <p:cond delay="3000"/>
                            </p:stCondLst>
                            <p:childTnLst>
                              <p:par>
                                <p:cTn id="18" presetID="42" presetClass="entr" presetSubtype="0" fill="hold" nodeType="afterEffect">
                                  <p:stCondLst>
                                    <p:cond delay="0"/>
                                  </p:stCondLst>
                                  <p:childTnLst>
                                    <p:set>
                                      <p:cBhvr>
                                        <p:cTn id="19" dur="1" fill="hold">
                                          <p:stCondLst>
                                            <p:cond delay="0"/>
                                          </p:stCondLst>
                                        </p:cTn>
                                        <p:tgtEl>
                                          <p:spTgt spid="37894"/>
                                        </p:tgtEl>
                                        <p:attrNameLst>
                                          <p:attrName>style.visibility</p:attrName>
                                        </p:attrNameLst>
                                      </p:cBhvr>
                                      <p:to>
                                        <p:strVal val="visible"/>
                                      </p:to>
                                    </p:set>
                                    <p:animEffect transition="in" filter="fade">
                                      <p:cBhvr>
                                        <p:cTn id="20" dur="2000"/>
                                        <p:tgtEl>
                                          <p:spTgt spid="37894"/>
                                        </p:tgtEl>
                                      </p:cBhvr>
                                    </p:animEffect>
                                    <p:anim calcmode="lin" valueType="num">
                                      <p:cBhvr>
                                        <p:cTn id="21" dur="2000" fill="hold"/>
                                        <p:tgtEl>
                                          <p:spTgt spid="37894"/>
                                        </p:tgtEl>
                                        <p:attrNameLst>
                                          <p:attrName>ppt_x</p:attrName>
                                        </p:attrNameLst>
                                      </p:cBhvr>
                                      <p:tavLst>
                                        <p:tav tm="0">
                                          <p:val>
                                            <p:strVal val="#ppt_x"/>
                                          </p:val>
                                        </p:tav>
                                        <p:tav tm="100000">
                                          <p:val>
                                            <p:strVal val="#ppt_x"/>
                                          </p:val>
                                        </p:tav>
                                      </p:tavLst>
                                    </p:anim>
                                    <p:anim calcmode="lin" valueType="num">
                                      <p:cBhvr>
                                        <p:cTn id="22" dur="2000" fill="hold"/>
                                        <p:tgtEl>
                                          <p:spTgt spid="37894"/>
                                        </p:tgtEl>
                                        <p:attrNameLst>
                                          <p:attrName>ppt_y</p:attrName>
                                        </p:attrNameLst>
                                      </p:cBhvr>
                                      <p:tavLst>
                                        <p:tav tm="0">
                                          <p:val>
                                            <p:strVal val="#ppt_y+.1"/>
                                          </p:val>
                                        </p:tav>
                                        <p:tav tm="100000">
                                          <p:val>
                                            <p:strVal val="#ppt_y"/>
                                          </p:val>
                                        </p:tav>
                                      </p:tavLst>
                                    </p:anim>
                                  </p:childTnLst>
                                </p:cTn>
                              </p:par>
                            </p:childTnLst>
                          </p:cTn>
                        </p:par>
                        <p:par>
                          <p:cTn id="23" fill="hold" nodeType="afterGroup">
                            <p:stCondLst>
                              <p:cond delay="5000"/>
                            </p:stCondLst>
                            <p:childTnLst>
                              <p:par>
                                <p:cTn id="24" presetID="42" presetClass="entr" presetSubtype="0" fill="hold" nodeType="after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2000"/>
                                        <p:tgtEl>
                                          <p:spTgt spid="4"/>
                                        </p:tgtEl>
                                      </p:cBhvr>
                                    </p:animEffect>
                                    <p:anim calcmode="lin" valueType="num">
                                      <p:cBhvr>
                                        <p:cTn id="27" dur="2000" fill="hold"/>
                                        <p:tgtEl>
                                          <p:spTgt spid="4"/>
                                        </p:tgtEl>
                                        <p:attrNameLst>
                                          <p:attrName>ppt_x</p:attrName>
                                        </p:attrNameLst>
                                      </p:cBhvr>
                                      <p:tavLst>
                                        <p:tav tm="0">
                                          <p:val>
                                            <p:strVal val="#ppt_x"/>
                                          </p:val>
                                        </p:tav>
                                        <p:tav tm="100000">
                                          <p:val>
                                            <p:strVal val="#ppt_x"/>
                                          </p:val>
                                        </p:tav>
                                      </p:tavLst>
                                    </p:anim>
                                    <p:anim calcmode="lin" valueType="num">
                                      <p:cBhvr>
                                        <p:cTn id="28" dur="2000" fill="hold"/>
                                        <p:tgtEl>
                                          <p:spTgt spid="4"/>
                                        </p:tgtEl>
                                        <p:attrNameLst>
                                          <p:attrName>ppt_y</p:attrName>
                                        </p:attrNameLst>
                                      </p:cBhvr>
                                      <p:tavLst>
                                        <p:tav tm="0">
                                          <p:val>
                                            <p:strVal val="#ppt_y+.1"/>
                                          </p:val>
                                        </p:tav>
                                        <p:tav tm="100000">
                                          <p:val>
                                            <p:strVal val="#ppt_y"/>
                                          </p:val>
                                        </p:tav>
                                      </p:tavLst>
                                    </p:anim>
                                  </p:childTnLst>
                                </p:cTn>
                              </p:par>
                            </p:childTnLst>
                          </p:cTn>
                        </p:par>
                        <p:par>
                          <p:cTn id="29" fill="hold" nodeType="afterGroup">
                            <p:stCondLst>
                              <p:cond delay="7000"/>
                            </p:stCondLst>
                            <p:childTnLst>
                              <p:par>
                                <p:cTn id="30" presetID="42" presetClass="entr" presetSubtype="0" fill="hold" nodeType="after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2000"/>
                                        <p:tgtEl>
                                          <p:spTgt spid="9"/>
                                        </p:tgtEl>
                                      </p:cBhvr>
                                    </p:animEffect>
                                    <p:anim calcmode="lin" valueType="num">
                                      <p:cBhvr>
                                        <p:cTn id="33" dur="2000" fill="hold"/>
                                        <p:tgtEl>
                                          <p:spTgt spid="9"/>
                                        </p:tgtEl>
                                        <p:attrNameLst>
                                          <p:attrName>ppt_x</p:attrName>
                                        </p:attrNameLst>
                                      </p:cBhvr>
                                      <p:tavLst>
                                        <p:tav tm="0">
                                          <p:val>
                                            <p:strVal val="#ppt_x"/>
                                          </p:val>
                                        </p:tav>
                                        <p:tav tm="100000">
                                          <p:val>
                                            <p:strVal val="#ppt_x"/>
                                          </p:val>
                                        </p:tav>
                                      </p:tavLst>
                                    </p:anim>
                                    <p:anim calcmode="lin" valueType="num">
                                      <p:cBhvr>
                                        <p:cTn id="34" dur="2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E84A64E-5C27-4CA6-A475-E249C08946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4152" y="2295943"/>
            <a:ext cx="5015880" cy="3825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E85E704F-DD63-4970-8BC9-56F47BA41867}"/>
              </a:ext>
            </a:extLst>
          </p:cNvPr>
          <p:cNvSpPr txBox="1">
            <a:spLocks noChangeArrowheads="1"/>
          </p:cNvSpPr>
          <p:nvPr/>
        </p:nvSpPr>
        <p:spPr bwMode="auto">
          <a:xfrm>
            <a:off x="577147" y="764704"/>
            <a:ext cx="8496300" cy="482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Health consciousness</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Education level</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Attitudes toward imported goods and services</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Attitudes toward work, leisure, career and retirement</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Attitudes toward product quality and customer service</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Attitudes toward saving and investing</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Lifestyles and population growth rate</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Buying habits</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Religion and beliefs</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Attitudes toward “green” or ecological products</a:t>
            </a:r>
          </a:p>
          <a:p>
            <a:pPr marL="273050" marR="0" lvl="0" indent="-273050" algn="just" defTabSz="914400" rtl="0" eaLnBrk="1" fontAlgn="base" latinLnBrk="0" hangingPunct="1">
              <a:lnSpc>
                <a:spcPct val="100000"/>
              </a:lnSpc>
              <a:spcBef>
                <a:spcPts val="200"/>
              </a:spcBef>
              <a:spcAft>
                <a:spcPts val="20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endParaRPr kumimoji="0" lang="en-GB" altLang="en-US" sz="1800" b="0" i="0" u="none" strike="noStrike" kern="1200" cap="none" spc="0" normalizeH="0" baseline="0" noProof="0" dirty="0">
              <a:ln>
                <a:noFill/>
              </a:ln>
              <a:solidFill>
                <a:srgbClr val="002060"/>
              </a:solidFill>
              <a:effectLst/>
              <a:uLnTx/>
              <a:uFillTx/>
              <a:latin typeface="Candara" panose="020E0502030303020204" pitchFamily="34" charset="0"/>
              <a:ea typeface="+mn-ea"/>
              <a:cs typeface="Arial" panose="020B0604020202020204" pitchFamily="34" charset="0"/>
            </a:endParaRPr>
          </a:p>
        </p:txBody>
      </p:sp>
      <p:sp>
        <p:nvSpPr>
          <p:cNvPr id="6" name="Title 1">
            <a:extLst>
              <a:ext uri="{FF2B5EF4-FFF2-40B4-BE49-F238E27FC236}">
                <a16:creationId xmlns:a16="http://schemas.microsoft.com/office/drawing/2014/main" id="{9E5E8219-1FBB-41DC-89CB-EC258076C53E}"/>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Social Factors</a:t>
            </a:r>
          </a:p>
        </p:txBody>
      </p:sp>
      <p:sp>
        <p:nvSpPr>
          <p:cNvPr id="2" name="Footer Placeholder 1">
            <a:extLst>
              <a:ext uri="{FF2B5EF4-FFF2-40B4-BE49-F238E27FC236}">
                <a16:creationId xmlns:a16="http://schemas.microsoft.com/office/drawing/2014/main" id="{B29D5682-637F-7872-DF79-50046887E1F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nodeType="afterGroup">
                            <p:stCondLst>
                              <p:cond delay="1000"/>
                            </p:stCondLst>
                            <p:childTnLst>
                              <p:par>
                                <p:cTn id="12" presetID="42" presetClass="entr" presetSubtype="0" fill="hold" nodeType="afterEffect">
                                  <p:stCondLst>
                                    <p:cond delay="100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2000"/>
                                        <p:tgtEl>
                                          <p:spTgt spid="9"/>
                                        </p:tgtEl>
                                      </p:cBhvr>
                                    </p:animEffect>
                                    <p:anim calcmode="lin" valueType="num">
                                      <p:cBhvr>
                                        <p:cTn id="15" dur="2000" fill="hold"/>
                                        <p:tgtEl>
                                          <p:spTgt spid="9"/>
                                        </p:tgtEl>
                                        <p:attrNameLst>
                                          <p:attrName>ppt_x</p:attrName>
                                        </p:attrNameLst>
                                      </p:cBhvr>
                                      <p:tavLst>
                                        <p:tav tm="0">
                                          <p:val>
                                            <p:strVal val="#ppt_x"/>
                                          </p:val>
                                        </p:tav>
                                        <p:tav tm="100000">
                                          <p:val>
                                            <p:strVal val="#ppt_x"/>
                                          </p:val>
                                        </p:tav>
                                      </p:tavLst>
                                    </p:anim>
                                    <p:anim calcmode="lin" valueType="num">
                                      <p:cBhvr>
                                        <p:cTn id="16" dur="2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7" name="Picture 2">
            <a:extLst>
              <a:ext uri="{FF2B5EF4-FFF2-40B4-BE49-F238E27FC236}">
                <a16:creationId xmlns:a16="http://schemas.microsoft.com/office/drawing/2014/main" id="{A87150B3-2519-4F21-AE75-955B2D570A2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816080" y="1412776"/>
            <a:ext cx="5240338" cy="4310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873D9DBB-8E6B-40C1-A24E-894E4DCC5179}"/>
              </a:ext>
            </a:extLst>
          </p:cNvPr>
          <p:cNvSpPr txBox="1">
            <a:spLocks noChangeArrowheads="1"/>
          </p:cNvSpPr>
          <p:nvPr/>
        </p:nvSpPr>
        <p:spPr bwMode="auto">
          <a:xfrm>
            <a:off x="695400" y="896938"/>
            <a:ext cx="6768752" cy="482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Basic infrastructure level</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Rate of technological change</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Spending on research &amp; development</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Technology incentives</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Legislation regarding technology</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Technology level in your industry</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Communication infrastructure</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Access to latest technology</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Internet infrastructure and penetration</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endParaRPr kumimoji="0" lang="en-GB" altLang="en-US" sz="1800" b="0" i="0" u="none" strike="noStrike" kern="1200" cap="none" spc="0" normalizeH="0" baseline="0" noProof="0" dirty="0">
              <a:ln>
                <a:noFill/>
              </a:ln>
              <a:solidFill>
                <a:srgbClr val="002060"/>
              </a:solidFill>
              <a:effectLst/>
              <a:uLnTx/>
              <a:uFillTx/>
              <a:latin typeface="Candara" panose="020E0502030303020204" pitchFamily="34" charset="0"/>
              <a:ea typeface="+mn-ea"/>
              <a:cs typeface="Arial" panose="020B0604020202020204" pitchFamily="34" charset="0"/>
            </a:endParaRPr>
          </a:p>
        </p:txBody>
      </p:sp>
      <p:sp>
        <p:nvSpPr>
          <p:cNvPr id="6" name="Title 1">
            <a:extLst>
              <a:ext uri="{FF2B5EF4-FFF2-40B4-BE49-F238E27FC236}">
                <a16:creationId xmlns:a16="http://schemas.microsoft.com/office/drawing/2014/main" id="{BDA43619-899B-4015-86A6-463BD8A3669A}"/>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200" b="1" i="0" u="none" strike="noStrike" kern="1200" cap="none" spc="0" normalizeH="0" baseline="0" noProof="0" dirty="0">
                <a:ln>
                  <a:noFill/>
                </a:ln>
                <a:solidFill>
                  <a:srgbClr val="1F497D">
                    <a:lumMod val="75000"/>
                  </a:srgbClr>
                </a:solidFill>
                <a:effectLst/>
                <a:uLnTx/>
                <a:uFillTx/>
                <a:latin typeface="Myriad Pro"/>
                <a:ea typeface="+mj-ea"/>
                <a:cs typeface="+mj-cs"/>
              </a:rPr>
              <a:t>Technological Factors</a:t>
            </a:r>
          </a:p>
        </p:txBody>
      </p:sp>
      <p:sp>
        <p:nvSpPr>
          <p:cNvPr id="2" name="Footer Placeholder 1">
            <a:extLst>
              <a:ext uri="{FF2B5EF4-FFF2-40B4-BE49-F238E27FC236}">
                <a16:creationId xmlns:a16="http://schemas.microsoft.com/office/drawing/2014/main" id="{A9E8EE83-EE1C-8DC1-E293-DF4FF9B19C6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nodeType="afterGroup">
                            <p:stCondLst>
                              <p:cond delay="1000"/>
                            </p:stCondLst>
                            <p:childTnLst>
                              <p:par>
                                <p:cTn id="12" presetID="42" presetClass="entr" presetSubtype="0" fill="hold" nodeType="afterEffect">
                                  <p:stCondLst>
                                    <p:cond delay="1000"/>
                                  </p:stCondLst>
                                  <p:childTnLst>
                                    <p:set>
                                      <p:cBhvr>
                                        <p:cTn id="13" dur="1" fill="hold">
                                          <p:stCondLst>
                                            <p:cond delay="0"/>
                                          </p:stCondLst>
                                        </p:cTn>
                                        <p:tgtEl>
                                          <p:spTgt spid="41987"/>
                                        </p:tgtEl>
                                        <p:attrNameLst>
                                          <p:attrName>style.visibility</p:attrName>
                                        </p:attrNameLst>
                                      </p:cBhvr>
                                      <p:to>
                                        <p:strVal val="visible"/>
                                      </p:to>
                                    </p:set>
                                    <p:animEffect transition="in" filter="fade">
                                      <p:cBhvr>
                                        <p:cTn id="14" dur="2000"/>
                                        <p:tgtEl>
                                          <p:spTgt spid="41987"/>
                                        </p:tgtEl>
                                      </p:cBhvr>
                                    </p:animEffect>
                                    <p:anim calcmode="lin" valueType="num">
                                      <p:cBhvr>
                                        <p:cTn id="15" dur="2000" fill="hold"/>
                                        <p:tgtEl>
                                          <p:spTgt spid="41987"/>
                                        </p:tgtEl>
                                        <p:attrNameLst>
                                          <p:attrName>ppt_x</p:attrName>
                                        </p:attrNameLst>
                                      </p:cBhvr>
                                      <p:tavLst>
                                        <p:tav tm="0">
                                          <p:val>
                                            <p:strVal val="#ppt_x"/>
                                          </p:val>
                                        </p:tav>
                                        <p:tav tm="100000">
                                          <p:val>
                                            <p:strVal val="#ppt_x"/>
                                          </p:val>
                                        </p:tav>
                                      </p:tavLst>
                                    </p:anim>
                                    <p:anim calcmode="lin" valueType="num">
                                      <p:cBhvr>
                                        <p:cTn id="16" dur="2000" fill="hold"/>
                                        <p:tgtEl>
                                          <p:spTgt spid="4198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5" name="Picture 1">
            <a:extLst>
              <a:ext uri="{FF2B5EF4-FFF2-40B4-BE49-F238E27FC236}">
                <a16:creationId xmlns:a16="http://schemas.microsoft.com/office/drawing/2014/main" id="{4506DE18-E86E-4650-A3E7-305F9AA882C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392144" y="1215720"/>
            <a:ext cx="4655987" cy="4317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3D08262B-00EC-4D33-A8EE-C594EDD071A8}"/>
              </a:ext>
            </a:extLst>
          </p:cNvPr>
          <p:cNvSpPr txBox="1">
            <a:spLocks noChangeArrowheads="1"/>
          </p:cNvSpPr>
          <p:nvPr/>
        </p:nvSpPr>
        <p:spPr bwMode="auto">
          <a:xfrm>
            <a:off x="659397" y="961271"/>
            <a:ext cx="8712968" cy="482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Weather</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Climate change</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Laws regulating environment pollution</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Air and water pollution</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Recycling</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Waste management</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Endangered species</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Attitudes toward “green” or ecological products</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Attitudes toward and support for renewable energy</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endParaRPr kumimoji="0" lang="en-GB" altLang="en-US" sz="1800" b="0" i="0" u="none" strike="noStrike" kern="1200" cap="none" spc="0" normalizeH="0" baseline="0" noProof="0" dirty="0">
              <a:ln>
                <a:noFill/>
              </a:ln>
              <a:solidFill>
                <a:srgbClr val="002060"/>
              </a:solidFill>
              <a:effectLst/>
              <a:uLnTx/>
              <a:uFillTx/>
              <a:latin typeface="Candara" panose="020E0502030303020204" pitchFamily="34" charset="0"/>
              <a:ea typeface="+mn-ea"/>
              <a:cs typeface="Arial" panose="020B0604020202020204" pitchFamily="34" charset="0"/>
            </a:endParaRPr>
          </a:p>
        </p:txBody>
      </p:sp>
      <p:sp>
        <p:nvSpPr>
          <p:cNvPr id="6" name="Title 1">
            <a:extLst>
              <a:ext uri="{FF2B5EF4-FFF2-40B4-BE49-F238E27FC236}">
                <a16:creationId xmlns:a16="http://schemas.microsoft.com/office/drawing/2014/main" id="{9E48BA4D-6CC5-4C60-980F-097F528C4BE6}"/>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Environmental Factors</a:t>
            </a:r>
          </a:p>
        </p:txBody>
      </p:sp>
      <p:sp>
        <p:nvSpPr>
          <p:cNvPr id="2" name="Footer Placeholder 1">
            <a:extLst>
              <a:ext uri="{FF2B5EF4-FFF2-40B4-BE49-F238E27FC236}">
                <a16:creationId xmlns:a16="http://schemas.microsoft.com/office/drawing/2014/main" id="{50755D8C-9743-C301-4E7A-429C0EBD345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nodeType="afterGroup">
                            <p:stCondLst>
                              <p:cond delay="1000"/>
                            </p:stCondLst>
                            <p:childTnLst>
                              <p:par>
                                <p:cTn id="12" presetID="42" presetClass="entr" presetSubtype="0" fill="hold" nodeType="afterEffect">
                                  <p:stCondLst>
                                    <p:cond delay="1000"/>
                                  </p:stCondLst>
                                  <p:childTnLst>
                                    <p:set>
                                      <p:cBhvr>
                                        <p:cTn id="13" dur="1" fill="hold">
                                          <p:stCondLst>
                                            <p:cond delay="0"/>
                                          </p:stCondLst>
                                        </p:cTn>
                                        <p:tgtEl>
                                          <p:spTgt spid="44035"/>
                                        </p:tgtEl>
                                        <p:attrNameLst>
                                          <p:attrName>style.visibility</p:attrName>
                                        </p:attrNameLst>
                                      </p:cBhvr>
                                      <p:to>
                                        <p:strVal val="visible"/>
                                      </p:to>
                                    </p:set>
                                    <p:animEffect transition="in" filter="fade">
                                      <p:cBhvr>
                                        <p:cTn id="14" dur="2000"/>
                                        <p:tgtEl>
                                          <p:spTgt spid="44035"/>
                                        </p:tgtEl>
                                      </p:cBhvr>
                                    </p:animEffect>
                                    <p:anim calcmode="lin" valueType="num">
                                      <p:cBhvr>
                                        <p:cTn id="15" dur="2000" fill="hold"/>
                                        <p:tgtEl>
                                          <p:spTgt spid="44035"/>
                                        </p:tgtEl>
                                        <p:attrNameLst>
                                          <p:attrName>ppt_x</p:attrName>
                                        </p:attrNameLst>
                                      </p:cBhvr>
                                      <p:tavLst>
                                        <p:tav tm="0">
                                          <p:val>
                                            <p:strVal val="#ppt_x"/>
                                          </p:val>
                                        </p:tav>
                                        <p:tav tm="100000">
                                          <p:val>
                                            <p:strVal val="#ppt_x"/>
                                          </p:val>
                                        </p:tav>
                                      </p:tavLst>
                                    </p:anim>
                                    <p:anim calcmode="lin" valueType="num">
                                      <p:cBhvr>
                                        <p:cTn id="16" dur="2000" fill="hold"/>
                                        <p:tgtEl>
                                          <p:spTgt spid="4403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4" name="Picture 2">
            <a:extLst>
              <a:ext uri="{FF2B5EF4-FFF2-40B4-BE49-F238E27FC236}">
                <a16:creationId xmlns:a16="http://schemas.microsoft.com/office/drawing/2014/main" id="{6ABDD663-CD18-46B6-A989-36037C48C34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925503" y="2276872"/>
            <a:ext cx="4728081" cy="32513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C5920E70-DF9F-4426-BF45-586E085A3A61}"/>
              </a:ext>
            </a:extLst>
          </p:cNvPr>
          <p:cNvSpPr txBox="1">
            <a:spLocks noChangeArrowheads="1"/>
          </p:cNvSpPr>
          <p:nvPr/>
        </p:nvSpPr>
        <p:spPr bwMode="auto">
          <a:xfrm>
            <a:off x="551384" y="1226391"/>
            <a:ext cx="7920880" cy="482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Discrimination law</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Copyright, patents / Intellectual property law</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Consumer protection and e-commerce</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Employment law</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Health and safety law</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Data Protection</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Environmental Law</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Education Law</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endParaRPr kumimoji="0" lang="en-GB" altLang="en-US" sz="1800" b="0" i="0" u="none" strike="noStrike" kern="1200" cap="none" spc="0" normalizeH="0" baseline="0" noProof="0" dirty="0">
              <a:ln>
                <a:noFill/>
              </a:ln>
              <a:solidFill>
                <a:srgbClr val="002060"/>
              </a:solidFill>
              <a:effectLst/>
              <a:uLnTx/>
              <a:uFillTx/>
              <a:latin typeface="Candara" panose="020E0502030303020204" pitchFamily="34" charset="0"/>
              <a:ea typeface="+mn-ea"/>
              <a:cs typeface="Arial" panose="020B0604020202020204" pitchFamily="34" charset="0"/>
            </a:endParaRPr>
          </a:p>
        </p:txBody>
      </p:sp>
      <p:sp>
        <p:nvSpPr>
          <p:cNvPr id="6" name="Title 1">
            <a:extLst>
              <a:ext uri="{FF2B5EF4-FFF2-40B4-BE49-F238E27FC236}">
                <a16:creationId xmlns:a16="http://schemas.microsoft.com/office/drawing/2014/main" id="{F826C9F6-BFEB-4E68-B69E-AAA2D1BC22F4}"/>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Legal Factors</a:t>
            </a:r>
          </a:p>
        </p:txBody>
      </p:sp>
      <p:sp>
        <p:nvSpPr>
          <p:cNvPr id="2" name="Footer Placeholder 1">
            <a:extLst>
              <a:ext uri="{FF2B5EF4-FFF2-40B4-BE49-F238E27FC236}">
                <a16:creationId xmlns:a16="http://schemas.microsoft.com/office/drawing/2014/main" id="{AFA6603E-8666-A27C-8DDC-8A439516865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nodeType="afterGroup">
                            <p:stCondLst>
                              <p:cond delay="1000"/>
                            </p:stCondLst>
                            <p:childTnLst>
                              <p:par>
                                <p:cTn id="12" presetID="42" presetClass="entr" presetSubtype="0" fill="hold" nodeType="afterEffect">
                                  <p:stCondLst>
                                    <p:cond delay="1000"/>
                                  </p:stCondLst>
                                  <p:childTnLst>
                                    <p:set>
                                      <p:cBhvr>
                                        <p:cTn id="13" dur="1" fill="hold">
                                          <p:stCondLst>
                                            <p:cond delay="0"/>
                                          </p:stCondLst>
                                        </p:cTn>
                                        <p:tgtEl>
                                          <p:spTgt spid="46084"/>
                                        </p:tgtEl>
                                        <p:attrNameLst>
                                          <p:attrName>style.visibility</p:attrName>
                                        </p:attrNameLst>
                                      </p:cBhvr>
                                      <p:to>
                                        <p:strVal val="visible"/>
                                      </p:to>
                                    </p:set>
                                    <p:animEffect transition="in" filter="fade">
                                      <p:cBhvr>
                                        <p:cTn id="14" dur="2000"/>
                                        <p:tgtEl>
                                          <p:spTgt spid="46084"/>
                                        </p:tgtEl>
                                      </p:cBhvr>
                                    </p:animEffect>
                                    <p:anim calcmode="lin" valueType="num">
                                      <p:cBhvr>
                                        <p:cTn id="15" dur="2000" fill="hold"/>
                                        <p:tgtEl>
                                          <p:spTgt spid="46084"/>
                                        </p:tgtEl>
                                        <p:attrNameLst>
                                          <p:attrName>ppt_x</p:attrName>
                                        </p:attrNameLst>
                                      </p:cBhvr>
                                      <p:tavLst>
                                        <p:tav tm="0">
                                          <p:val>
                                            <p:strVal val="#ppt_x"/>
                                          </p:val>
                                        </p:tav>
                                        <p:tav tm="100000">
                                          <p:val>
                                            <p:strVal val="#ppt_x"/>
                                          </p:val>
                                        </p:tav>
                                      </p:tavLst>
                                    </p:anim>
                                    <p:anim calcmode="lin" valueType="num">
                                      <p:cBhvr>
                                        <p:cTn id="16" dur="2000" fill="hold"/>
                                        <p:tgtEl>
                                          <p:spTgt spid="4608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drawing&#10;&#10;Description automatically generated">
            <a:extLst>
              <a:ext uri="{FF2B5EF4-FFF2-40B4-BE49-F238E27FC236}">
                <a16:creationId xmlns:a16="http://schemas.microsoft.com/office/drawing/2014/main" id="{5A857480-D65A-41D7-8843-B7C18A7BC5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23792" y="1988840"/>
            <a:ext cx="4752528" cy="3701426"/>
          </a:xfrm>
          <a:prstGeom prst="rect">
            <a:avLst/>
          </a:prstGeom>
        </p:spPr>
      </p:pic>
      <p:sp>
        <p:nvSpPr>
          <p:cNvPr id="48131" name="Rectangle 3">
            <a:extLst>
              <a:ext uri="{FF2B5EF4-FFF2-40B4-BE49-F238E27FC236}">
                <a16:creationId xmlns:a16="http://schemas.microsoft.com/office/drawing/2014/main" id="{42C52A38-0D0D-4B30-B611-B08AF8382BC3}"/>
              </a:ext>
            </a:extLst>
          </p:cNvPr>
          <p:cNvSpPr txBox="1">
            <a:spLocks noChangeArrowheads="1"/>
          </p:cNvSpPr>
          <p:nvPr/>
        </p:nvSpPr>
        <p:spPr bwMode="auto">
          <a:xfrm>
            <a:off x="551384" y="1413321"/>
            <a:ext cx="11377613" cy="40313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30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Gathering information is just a first important step in doing PEST/PESTEL analysis. Once it is done, the information has to be evaluated. </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endParaRPr kumimoji="0" lang="en-GB" altLang="en-US" sz="3000" b="0" i="0" u="none" strike="noStrike" kern="1200" cap="none" spc="0" normalizeH="0" baseline="0" noProof="0" dirty="0">
              <a:ln>
                <a:noFill/>
              </a:ln>
              <a:solidFill>
                <a:schemeClr val="tx1"/>
              </a:solidFill>
              <a:effectLst/>
              <a:uLnTx/>
              <a:uFillTx/>
              <a:latin typeface="+mj-lt"/>
              <a:ea typeface="+mn-ea"/>
              <a:cs typeface="Arial" panose="020B0604020202020204" pitchFamily="34" charset="0"/>
            </a:endParaRP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endParaRPr kumimoji="0" lang="en-GB" altLang="en-US" sz="3000" b="0" i="0" u="none" strike="noStrike" kern="1200" cap="none" spc="0" normalizeH="0" baseline="0" noProof="0" dirty="0">
              <a:ln>
                <a:noFill/>
              </a:ln>
              <a:solidFill>
                <a:schemeClr val="tx1"/>
              </a:solidFill>
              <a:effectLst/>
              <a:uLnTx/>
              <a:uFillTx/>
              <a:latin typeface="+mj-lt"/>
              <a:ea typeface="+mn-ea"/>
              <a:cs typeface="Arial" panose="020B0604020202020204" pitchFamily="34" charset="0"/>
            </a:endParaRP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r>
              <a:rPr kumimoji="0" lang="en-GB" altLang="en-US" sz="30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It is essential to identify which PEST/PESTEL factors represent the opportunities or threats for the organisation.</a:t>
            </a:r>
          </a:p>
        </p:txBody>
      </p:sp>
      <p:sp>
        <p:nvSpPr>
          <p:cNvPr id="5" name="Title 1">
            <a:extLst>
              <a:ext uri="{FF2B5EF4-FFF2-40B4-BE49-F238E27FC236}">
                <a16:creationId xmlns:a16="http://schemas.microsoft.com/office/drawing/2014/main" id="{DB7F0484-3632-4C7A-A885-754F5578D064}"/>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200" b="1" i="0" u="none" strike="noStrike" kern="1200" cap="none" spc="0" normalizeH="0" baseline="0" noProof="0" dirty="0">
                <a:ln>
                  <a:noFill/>
                </a:ln>
                <a:solidFill>
                  <a:srgbClr val="1F497D">
                    <a:lumMod val="75000"/>
                  </a:srgbClr>
                </a:solidFill>
                <a:effectLst/>
                <a:uLnTx/>
                <a:uFillTx/>
                <a:latin typeface="Myriad Pro"/>
                <a:ea typeface="+mj-ea"/>
                <a:cs typeface="+mj-cs"/>
              </a:rPr>
              <a:t>Step 2: Identifying Opportunities and Threats</a:t>
            </a:r>
          </a:p>
        </p:txBody>
      </p:sp>
      <p:sp>
        <p:nvSpPr>
          <p:cNvPr id="2" name="Footer Placeholder 1">
            <a:extLst>
              <a:ext uri="{FF2B5EF4-FFF2-40B4-BE49-F238E27FC236}">
                <a16:creationId xmlns:a16="http://schemas.microsoft.com/office/drawing/2014/main" id="{79FCAE49-0FC4-28AA-312B-09B095A3E3C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48131"/>
                                        </p:tgtEl>
                                        <p:attrNameLst>
                                          <p:attrName>style.visibility</p:attrName>
                                        </p:attrNameLst>
                                      </p:cBhvr>
                                      <p:to>
                                        <p:strVal val="visible"/>
                                      </p:to>
                                    </p:set>
                                    <p:anim calcmode="lin" valueType="num">
                                      <p:cBhvr>
                                        <p:cTn id="7" dur="2000" fill="hold"/>
                                        <p:tgtEl>
                                          <p:spTgt spid="48131"/>
                                        </p:tgtEl>
                                        <p:attrNameLst>
                                          <p:attrName>ppt_w</p:attrName>
                                        </p:attrNameLst>
                                      </p:cBhvr>
                                      <p:tavLst>
                                        <p:tav tm="0">
                                          <p:val>
                                            <p:fltVal val="0"/>
                                          </p:val>
                                        </p:tav>
                                        <p:tav tm="100000">
                                          <p:val>
                                            <p:strVal val="#ppt_w"/>
                                          </p:val>
                                        </p:tav>
                                      </p:tavLst>
                                    </p:anim>
                                    <p:anim calcmode="lin" valueType="num">
                                      <p:cBhvr>
                                        <p:cTn id="8" dur="2000" fill="hold"/>
                                        <p:tgtEl>
                                          <p:spTgt spid="48131"/>
                                        </p:tgtEl>
                                        <p:attrNameLst>
                                          <p:attrName>ppt_h</p:attrName>
                                        </p:attrNameLst>
                                      </p:cBhvr>
                                      <p:tavLst>
                                        <p:tav tm="0">
                                          <p:val>
                                            <p:fltVal val="0"/>
                                          </p:val>
                                        </p:tav>
                                        <p:tav tm="100000">
                                          <p:val>
                                            <p:strVal val="#ppt_h"/>
                                          </p:val>
                                        </p:tav>
                                      </p:tavLst>
                                    </p:anim>
                                    <p:anim calcmode="lin" valueType="num">
                                      <p:cBhvr>
                                        <p:cTn id="9" dur="2000" fill="hold"/>
                                        <p:tgtEl>
                                          <p:spTgt spid="48131"/>
                                        </p:tgtEl>
                                        <p:attrNameLst>
                                          <p:attrName>style.rotation</p:attrName>
                                        </p:attrNameLst>
                                      </p:cBhvr>
                                      <p:tavLst>
                                        <p:tav tm="0">
                                          <p:val>
                                            <p:fltVal val="90"/>
                                          </p:val>
                                        </p:tav>
                                        <p:tav tm="100000">
                                          <p:val>
                                            <p:fltVal val="0"/>
                                          </p:val>
                                        </p:tav>
                                      </p:tavLst>
                                    </p:anim>
                                    <p:animEffect transition="in" filter="fade">
                                      <p:cBhvr>
                                        <p:cTn id="10" dur="2000"/>
                                        <p:tgtEl>
                                          <p:spTgt spid="48131"/>
                                        </p:tgtEl>
                                      </p:cBhvr>
                                    </p:animEffect>
                                  </p:childTnLst>
                                </p:cTn>
                              </p:par>
                              <p:par>
                                <p:cTn id="11" presetID="53" presetClass="entr" presetSubtype="16" fill="hold" nodeType="with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2000" fill="hold"/>
                                        <p:tgtEl>
                                          <p:spTgt spid="3"/>
                                        </p:tgtEl>
                                        <p:attrNameLst>
                                          <p:attrName>ppt_w</p:attrName>
                                        </p:attrNameLst>
                                      </p:cBhvr>
                                      <p:tavLst>
                                        <p:tav tm="0">
                                          <p:val>
                                            <p:fltVal val="0"/>
                                          </p:val>
                                        </p:tav>
                                        <p:tav tm="100000">
                                          <p:val>
                                            <p:strVal val="#ppt_w"/>
                                          </p:val>
                                        </p:tav>
                                      </p:tavLst>
                                    </p:anim>
                                    <p:anim calcmode="lin" valueType="num">
                                      <p:cBhvr>
                                        <p:cTn id="14" dur="2000" fill="hold"/>
                                        <p:tgtEl>
                                          <p:spTgt spid="3"/>
                                        </p:tgtEl>
                                        <p:attrNameLst>
                                          <p:attrName>ppt_h</p:attrName>
                                        </p:attrNameLst>
                                      </p:cBhvr>
                                      <p:tavLst>
                                        <p:tav tm="0">
                                          <p:val>
                                            <p:fltVal val="0"/>
                                          </p:val>
                                        </p:tav>
                                        <p:tav tm="100000">
                                          <p:val>
                                            <p:strVal val="#ppt_h"/>
                                          </p:val>
                                        </p:tav>
                                      </p:tavLst>
                                    </p:anim>
                                    <p:animEffect transition="in" filter="fade">
                                      <p:cBhvr>
                                        <p:cTn id="15"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Rectangle 3">
            <a:extLst>
              <a:ext uri="{FF2B5EF4-FFF2-40B4-BE49-F238E27FC236}">
                <a16:creationId xmlns:a16="http://schemas.microsoft.com/office/drawing/2014/main" id="{42C52A38-0D0D-4B30-B611-B08AF8382BC3}"/>
              </a:ext>
            </a:extLst>
          </p:cNvPr>
          <p:cNvSpPr txBox="1">
            <a:spLocks noChangeArrowheads="1"/>
          </p:cNvSpPr>
          <p:nvPr/>
        </p:nvSpPr>
        <p:spPr bwMode="auto">
          <a:xfrm>
            <a:off x="263003" y="1052736"/>
            <a:ext cx="11377613"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R="0" lvl="0" algn="just" defTabSz="914400" rtl="0" eaLnBrk="1" fontAlgn="base" latinLnBrk="0" hangingPunct="1">
              <a:lnSpc>
                <a:spcPct val="100000"/>
              </a:lnSpc>
              <a:spcBef>
                <a:spcPct val="20000"/>
              </a:spcBef>
              <a:spcAft>
                <a:spcPct val="0"/>
              </a:spcAft>
              <a:buClr>
                <a:srgbClr val="00B0F0"/>
              </a:buClr>
              <a:buSzPct val="100000"/>
              <a:buFont typeface="Arial" panose="020B0604020202020204" pitchFamily="34" charset="0"/>
              <a:buChar char="•"/>
              <a:tabLst/>
              <a:defRPr/>
            </a:pPr>
            <a:r>
              <a:rPr kumimoji="0" lang="en-GB" altLang="en-US" sz="2600" b="1"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Key drivers for change</a:t>
            </a: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 are the environmental factors likely to have a high impact on industries and sectors, and the success or failure of strategies within them.</a:t>
            </a:r>
          </a:p>
          <a:p>
            <a:pPr marR="0" lvl="0" algn="just" defTabSz="914400" rtl="0" eaLnBrk="1" fontAlgn="base" latinLnBrk="0" hangingPunct="1">
              <a:lnSpc>
                <a:spcPct val="100000"/>
              </a:lnSpc>
              <a:spcBef>
                <a:spcPct val="20000"/>
              </a:spcBef>
              <a:spcAft>
                <a:spcPct val="0"/>
              </a:spcAft>
              <a:buClr>
                <a:srgbClr val="00B0F0"/>
              </a:buClr>
              <a:buSzPct val="100000"/>
              <a:buFont typeface="Arial" panose="020B0604020202020204" pitchFamily="34" charset="0"/>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Key drivers translate macro-environmental factors to the level of the specific industry or sector.</a:t>
            </a:r>
          </a:p>
          <a:p>
            <a:pPr marR="0" lvl="0" algn="just" defTabSz="914400" rtl="0" eaLnBrk="1" fontAlgn="base" latinLnBrk="0" hangingPunct="1">
              <a:lnSpc>
                <a:spcPct val="100000"/>
              </a:lnSpc>
              <a:spcBef>
                <a:spcPct val="20000"/>
              </a:spcBef>
              <a:spcAft>
                <a:spcPct val="0"/>
              </a:spcAft>
              <a:buClr>
                <a:srgbClr val="00B0F0"/>
              </a:buClr>
              <a:buSzPct val="100000"/>
              <a:buFont typeface="Arial" panose="020B0604020202020204" pitchFamily="34" charset="0"/>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Without a clear sense of the key drivers for change, managers will not be able to take the strategic decisions that allow for effective responses to environmental changes.</a:t>
            </a:r>
          </a:p>
          <a:p>
            <a:pPr marR="0" lvl="0" algn="just" defTabSz="914400" rtl="0" eaLnBrk="1" fontAlgn="base" latinLnBrk="0" hangingPunct="1">
              <a:lnSpc>
                <a:spcPct val="100000"/>
              </a:lnSpc>
              <a:spcBef>
                <a:spcPct val="20000"/>
              </a:spcBef>
              <a:spcAft>
                <a:spcPct val="0"/>
              </a:spcAft>
              <a:buClr>
                <a:srgbClr val="00B0F0"/>
              </a:buClr>
              <a:buSzPct val="100000"/>
              <a:buFont typeface="Arial" panose="020B0604020202020204" pitchFamily="34" charset="0"/>
              <a:buChar char="•"/>
              <a:tabLst/>
              <a:defRPr/>
            </a:pPr>
            <a:r>
              <a:rPr kumimoji="0" lang="en-GB" altLang="en-US" sz="2600" b="0" i="0" u="none" strike="noStrike" kern="1200" cap="none" spc="0" normalizeH="0" baseline="0" noProof="0" dirty="0">
                <a:ln>
                  <a:noFill/>
                </a:ln>
                <a:solidFill>
                  <a:schemeClr val="tx1"/>
                </a:solidFill>
                <a:effectLst/>
                <a:uLnTx/>
                <a:uFillTx/>
                <a:latin typeface="+mj-lt"/>
                <a:ea typeface="+mn-ea"/>
                <a:cs typeface="Arial" panose="020B0604020202020204" pitchFamily="34" charset="0"/>
              </a:rPr>
              <a:t>It is important that an organisation’s strategists consider each of the key drivers for change, looking to minimise threats and, where possible, seize opportunities.</a:t>
            </a: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endParaRPr kumimoji="0" lang="en-GB" altLang="en-US" sz="28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a:p>
            <a:pPr marL="273050" marR="0" lvl="0" indent="-27305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Char char=""/>
              <a:tabLst/>
              <a:defRPr/>
            </a:pPr>
            <a:endParaRPr kumimoji="0" lang="en-GB" altLang="en-US" sz="28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endParaRPr>
          </a:p>
        </p:txBody>
      </p:sp>
      <p:sp>
        <p:nvSpPr>
          <p:cNvPr id="5" name="Title 1">
            <a:extLst>
              <a:ext uri="{FF2B5EF4-FFF2-40B4-BE49-F238E27FC236}">
                <a16:creationId xmlns:a16="http://schemas.microsoft.com/office/drawing/2014/main" id="{DB7F0484-3632-4C7A-A885-754F5578D064}"/>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200" b="1" i="0" u="none" strike="noStrike" kern="1200" cap="none" spc="0" normalizeH="0" baseline="0" noProof="0" dirty="0">
                <a:ln>
                  <a:noFill/>
                </a:ln>
                <a:solidFill>
                  <a:srgbClr val="1F497D">
                    <a:lumMod val="75000"/>
                  </a:srgbClr>
                </a:solidFill>
                <a:effectLst/>
                <a:uLnTx/>
                <a:uFillTx/>
                <a:latin typeface="Myriad Pro"/>
                <a:ea typeface="+mj-ea"/>
                <a:cs typeface="+mj-cs"/>
              </a:rPr>
              <a:t>Key Drivers for Change</a:t>
            </a:r>
          </a:p>
        </p:txBody>
      </p:sp>
      <p:sp>
        <p:nvSpPr>
          <p:cNvPr id="2" name="Footer Placeholder 1">
            <a:extLst>
              <a:ext uri="{FF2B5EF4-FFF2-40B4-BE49-F238E27FC236}">
                <a16:creationId xmlns:a16="http://schemas.microsoft.com/office/drawing/2014/main" id="{48629D10-1E7F-6E8D-685D-5CA9329BBDA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02688187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animEffect transition="in" filter="fade">
                                      <p:cBhvr>
                                        <p:cTn id="7" dur="1750"/>
                                        <p:tgtEl>
                                          <p:spTgt spid="48131">
                                            <p:txEl>
                                              <p:pRg st="0" end="0"/>
                                            </p:txEl>
                                          </p:spTgt>
                                        </p:tgtEl>
                                      </p:cBhvr>
                                    </p:animEffect>
                                    <p:anim calcmode="lin" valueType="num">
                                      <p:cBhvr>
                                        <p:cTn id="8" dur="1750" fill="hold"/>
                                        <p:tgtEl>
                                          <p:spTgt spid="48131">
                                            <p:txEl>
                                              <p:pRg st="0" end="0"/>
                                            </p:txEl>
                                          </p:spTgt>
                                        </p:tgtEl>
                                        <p:attrNameLst>
                                          <p:attrName>ppt_x</p:attrName>
                                        </p:attrNameLst>
                                      </p:cBhvr>
                                      <p:tavLst>
                                        <p:tav tm="0">
                                          <p:val>
                                            <p:strVal val="#ppt_x"/>
                                          </p:val>
                                        </p:tav>
                                        <p:tav tm="100000">
                                          <p:val>
                                            <p:strVal val="#ppt_x"/>
                                          </p:val>
                                        </p:tav>
                                      </p:tavLst>
                                    </p:anim>
                                    <p:anim calcmode="lin" valueType="num">
                                      <p:cBhvr>
                                        <p:cTn id="9" dur="1750" fill="hold"/>
                                        <p:tgtEl>
                                          <p:spTgt spid="48131">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750"/>
                            </p:stCondLst>
                            <p:childTnLst>
                              <p:par>
                                <p:cTn id="11" presetID="42" presetClass="entr" presetSubtype="0" fill="hold" nodeType="afterEffect">
                                  <p:stCondLst>
                                    <p:cond delay="0"/>
                                  </p:stCondLst>
                                  <p:childTnLst>
                                    <p:set>
                                      <p:cBhvr>
                                        <p:cTn id="12" dur="1" fill="hold">
                                          <p:stCondLst>
                                            <p:cond delay="0"/>
                                          </p:stCondLst>
                                        </p:cTn>
                                        <p:tgtEl>
                                          <p:spTgt spid="48131">
                                            <p:txEl>
                                              <p:pRg st="1" end="1"/>
                                            </p:txEl>
                                          </p:spTgt>
                                        </p:tgtEl>
                                        <p:attrNameLst>
                                          <p:attrName>style.visibility</p:attrName>
                                        </p:attrNameLst>
                                      </p:cBhvr>
                                      <p:to>
                                        <p:strVal val="visible"/>
                                      </p:to>
                                    </p:set>
                                    <p:animEffect transition="in" filter="fade">
                                      <p:cBhvr>
                                        <p:cTn id="13" dur="1750"/>
                                        <p:tgtEl>
                                          <p:spTgt spid="48131">
                                            <p:txEl>
                                              <p:pRg st="1" end="1"/>
                                            </p:txEl>
                                          </p:spTgt>
                                        </p:tgtEl>
                                      </p:cBhvr>
                                    </p:animEffect>
                                    <p:anim calcmode="lin" valueType="num">
                                      <p:cBhvr>
                                        <p:cTn id="14" dur="1750" fill="hold"/>
                                        <p:tgtEl>
                                          <p:spTgt spid="48131">
                                            <p:txEl>
                                              <p:pRg st="1" end="1"/>
                                            </p:txEl>
                                          </p:spTgt>
                                        </p:tgtEl>
                                        <p:attrNameLst>
                                          <p:attrName>ppt_x</p:attrName>
                                        </p:attrNameLst>
                                      </p:cBhvr>
                                      <p:tavLst>
                                        <p:tav tm="0">
                                          <p:val>
                                            <p:strVal val="#ppt_x"/>
                                          </p:val>
                                        </p:tav>
                                        <p:tav tm="100000">
                                          <p:val>
                                            <p:strVal val="#ppt_x"/>
                                          </p:val>
                                        </p:tav>
                                      </p:tavLst>
                                    </p:anim>
                                    <p:anim calcmode="lin" valueType="num">
                                      <p:cBhvr>
                                        <p:cTn id="15" dur="1750" fill="hold"/>
                                        <p:tgtEl>
                                          <p:spTgt spid="48131">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3500"/>
                            </p:stCondLst>
                            <p:childTnLst>
                              <p:par>
                                <p:cTn id="17" presetID="42" presetClass="entr" presetSubtype="0" fill="hold" nodeType="afterEffect">
                                  <p:stCondLst>
                                    <p:cond delay="0"/>
                                  </p:stCondLst>
                                  <p:childTnLst>
                                    <p:set>
                                      <p:cBhvr>
                                        <p:cTn id="18" dur="1" fill="hold">
                                          <p:stCondLst>
                                            <p:cond delay="0"/>
                                          </p:stCondLst>
                                        </p:cTn>
                                        <p:tgtEl>
                                          <p:spTgt spid="48131">
                                            <p:txEl>
                                              <p:pRg st="2" end="2"/>
                                            </p:txEl>
                                          </p:spTgt>
                                        </p:tgtEl>
                                        <p:attrNameLst>
                                          <p:attrName>style.visibility</p:attrName>
                                        </p:attrNameLst>
                                      </p:cBhvr>
                                      <p:to>
                                        <p:strVal val="visible"/>
                                      </p:to>
                                    </p:set>
                                    <p:animEffect transition="in" filter="fade">
                                      <p:cBhvr>
                                        <p:cTn id="19" dur="1750"/>
                                        <p:tgtEl>
                                          <p:spTgt spid="48131">
                                            <p:txEl>
                                              <p:pRg st="2" end="2"/>
                                            </p:txEl>
                                          </p:spTgt>
                                        </p:tgtEl>
                                      </p:cBhvr>
                                    </p:animEffect>
                                    <p:anim calcmode="lin" valueType="num">
                                      <p:cBhvr>
                                        <p:cTn id="20" dur="1750" fill="hold"/>
                                        <p:tgtEl>
                                          <p:spTgt spid="48131">
                                            <p:txEl>
                                              <p:pRg st="2" end="2"/>
                                            </p:txEl>
                                          </p:spTgt>
                                        </p:tgtEl>
                                        <p:attrNameLst>
                                          <p:attrName>ppt_x</p:attrName>
                                        </p:attrNameLst>
                                      </p:cBhvr>
                                      <p:tavLst>
                                        <p:tav tm="0">
                                          <p:val>
                                            <p:strVal val="#ppt_x"/>
                                          </p:val>
                                        </p:tav>
                                        <p:tav tm="100000">
                                          <p:val>
                                            <p:strVal val="#ppt_x"/>
                                          </p:val>
                                        </p:tav>
                                      </p:tavLst>
                                    </p:anim>
                                    <p:anim calcmode="lin" valueType="num">
                                      <p:cBhvr>
                                        <p:cTn id="21" dur="1750" fill="hold"/>
                                        <p:tgtEl>
                                          <p:spTgt spid="48131">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5250"/>
                            </p:stCondLst>
                            <p:childTnLst>
                              <p:par>
                                <p:cTn id="23" presetID="42" presetClass="entr" presetSubtype="0" fill="hold" nodeType="afterEffect">
                                  <p:stCondLst>
                                    <p:cond delay="0"/>
                                  </p:stCondLst>
                                  <p:childTnLst>
                                    <p:set>
                                      <p:cBhvr>
                                        <p:cTn id="24" dur="1" fill="hold">
                                          <p:stCondLst>
                                            <p:cond delay="0"/>
                                          </p:stCondLst>
                                        </p:cTn>
                                        <p:tgtEl>
                                          <p:spTgt spid="48131">
                                            <p:txEl>
                                              <p:pRg st="3" end="3"/>
                                            </p:txEl>
                                          </p:spTgt>
                                        </p:tgtEl>
                                        <p:attrNameLst>
                                          <p:attrName>style.visibility</p:attrName>
                                        </p:attrNameLst>
                                      </p:cBhvr>
                                      <p:to>
                                        <p:strVal val="visible"/>
                                      </p:to>
                                    </p:set>
                                    <p:animEffect transition="in" filter="fade">
                                      <p:cBhvr>
                                        <p:cTn id="25" dur="1750"/>
                                        <p:tgtEl>
                                          <p:spTgt spid="48131">
                                            <p:txEl>
                                              <p:pRg st="3" end="3"/>
                                            </p:txEl>
                                          </p:spTgt>
                                        </p:tgtEl>
                                      </p:cBhvr>
                                    </p:animEffect>
                                    <p:anim calcmode="lin" valueType="num">
                                      <p:cBhvr>
                                        <p:cTn id="26" dur="1750" fill="hold"/>
                                        <p:tgtEl>
                                          <p:spTgt spid="48131">
                                            <p:txEl>
                                              <p:pRg st="3" end="3"/>
                                            </p:txEl>
                                          </p:spTgt>
                                        </p:tgtEl>
                                        <p:attrNameLst>
                                          <p:attrName>ppt_x</p:attrName>
                                        </p:attrNameLst>
                                      </p:cBhvr>
                                      <p:tavLst>
                                        <p:tav tm="0">
                                          <p:val>
                                            <p:strVal val="#ppt_x"/>
                                          </p:val>
                                        </p:tav>
                                        <p:tav tm="100000">
                                          <p:val>
                                            <p:strVal val="#ppt_x"/>
                                          </p:val>
                                        </p:tav>
                                      </p:tavLst>
                                    </p:anim>
                                    <p:anim calcmode="lin" valueType="num">
                                      <p:cBhvr>
                                        <p:cTn id="27" dur="1750" fill="hold"/>
                                        <p:tgtEl>
                                          <p:spTgt spid="48131">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A picture containing cake, motorcycle&#10;&#10;Description automatically generated">
            <a:extLst>
              <a:ext uri="{FF2B5EF4-FFF2-40B4-BE49-F238E27FC236}">
                <a16:creationId xmlns:a16="http://schemas.microsoft.com/office/drawing/2014/main" id="{59380C36-E201-47E7-B06D-1F424E82118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264352" y="4898854"/>
            <a:ext cx="2641149" cy="19591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0179" name="Rectangle 3">
            <a:extLst>
              <a:ext uri="{FF2B5EF4-FFF2-40B4-BE49-F238E27FC236}">
                <a16:creationId xmlns:a16="http://schemas.microsoft.com/office/drawing/2014/main" id="{5DAF896F-F887-4073-BA38-A20218CA19D3}"/>
              </a:ext>
            </a:extLst>
          </p:cNvPr>
          <p:cNvSpPr txBox="1">
            <a:spLocks noChangeArrowheads="1"/>
          </p:cNvSpPr>
          <p:nvPr/>
        </p:nvSpPr>
        <p:spPr bwMode="auto">
          <a:xfrm>
            <a:off x="551384" y="1331986"/>
            <a:ext cx="11066934" cy="4221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0" marR="0" lvl="0" indent="0" algn="just" defTabSz="914400" rtl="0" eaLnBrk="1" fontAlgn="base" latinLnBrk="0" hangingPunct="1">
              <a:lnSpc>
                <a:spcPct val="100000"/>
              </a:lnSpc>
              <a:spcBef>
                <a:spcPct val="20000"/>
              </a:spcBef>
              <a:spcAft>
                <a:spcPct val="0"/>
              </a:spcAft>
              <a:buClr>
                <a:srgbClr val="00B0F0"/>
              </a:buClr>
              <a:buSzPct val="100000"/>
              <a:buFont typeface="Symbol" panose="05050102010706020507" pitchFamily="18" charset="2"/>
              <a:buNone/>
              <a:tabLst/>
              <a:defRPr/>
            </a:pPr>
            <a:r>
              <a:rPr kumimoji="0" lang="en-GB" altLang="en-US" sz="30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Senior management of </a:t>
            </a:r>
            <a:r>
              <a:rPr kumimoji="0" lang="en-GB" altLang="en-US" sz="3000" b="0" i="0" u="none" strike="noStrike" kern="1200" cap="none" spc="0" normalizeH="0" baseline="0" noProof="0" dirty="0" err="1">
                <a:ln>
                  <a:noFill/>
                </a:ln>
                <a:solidFill>
                  <a:srgbClr val="002060"/>
                </a:solidFill>
                <a:effectLst/>
                <a:uLnTx/>
                <a:uFillTx/>
                <a:latin typeface="Arial" panose="020B0604020202020204" pitchFamily="34" charset="0"/>
                <a:ea typeface="+mn-ea"/>
                <a:cs typeface="Arial" panose="020B0604020202020204" pitchFamily="34" charset="0"/>
              </a:rPr>
              <a:t>Motorrad</a:t>
            </a:r>
            <a:r>
              <a:rPr kumimoji="0" lang="en-GB" altLang="en-US" sz="30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 section at BMW plc has identified that there is a strategic need for launching a factory to produce motorbikes and reduce the cost of production and delivery time in the UK market. They are unsure that this strategic decision will be the best decision based on the current business environment of the UK. They want you to analyse the general environment surrounding the organisation by applying a </a:t>
            </a:r>
            <a:r>
              <a:rPr kumimoji="0" lang="en-GB" altLang="en-US" sz="3000"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PESTEL</a:t>
            </a:r>
            <a:r>
              <a:rPr kumimoji="0" lang="en-GB" altLang="en-US" sz="3000" b="0" i="0" u="none" strike="noStrike" kern="1200" cap="none" spc="0" normalizeH="0" baseline="0" noProof="0" dirty="0">
                <a:ln>
                  <a:noFill/>
                </a:ln>
                <a:solidFill>
                  <a:srgbClr val="002060"/>
                </a:solidFill>
                <a:effectLst/>
                <a:uLnTx/>
                <a:uFillTx/>
                <a:latin typeface="Arial" panose="020B0604020202020204" pitchFamily="34" charset="0"/>
                <a:ea typeface="+mn-ea"/>
                <a:cs typeface="Arial" panose="020B0604020202020204" pitchFamily="34" charset="0"/>
              </a:rPr>
              <a:t> analysis framework and provide your suggestion on this strategic decision. </a:t>
            </a:r>
          </a:p>
        </p:txBody>
      </p:sp>
      <p:pic>
        <p:nvPicPr>
          <p:cNvPr id="40965" name="Picture 9">
            <a:extLst>
              <a:ext uri="{FF2B5EF4-FFF2-40B4-BE49-F238E27FC236}">
                <a16:creationId xmlns:a16="http://schemas.microsoft.com/office/drawing/2014/main" id="{605AF6D5-5819-406C-9089-988AA0B81EC2}"/>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67525" y="79449"/>
            <a:ext cx="1252537" cy="1252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66" name="Picture 11">
            <a:extLst>
              <a:ext uri="{FF2B5EF4-FFF2-40B4-BE49-F238E27FC236}">
                <a16:creationId xmlns:a16="http://schemas.microsoft.com/office/drawing/2014/main" id="{EA2E51B7-1FF4-4DC2-A4EB-DFCF442F32F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88088" y="318373"/>
            <a:ext cx="38608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itle 1">
            <a:extLst>
              <a:ext uri="{FF2B5EF4-FFF2-40B4-BE49-F238E27FC236}">
                <a16:creationId xmlns:a16="http://schemas.microsoft.com/office/drawing/2014/main" id="{60D18EBC-954B-4FB5-82F6-AA828A5B5D1C}"/>
              </a:ext>
            </a:extLst>
          </p:cNvPr>
          <p:cNvSpPr txBox="1">
            <a:spLocks/>
          </p:cNvSpPr>
          <p:nvPr/>
        </p:nvSpPr>
        <p:spPr bwMode="auto">
          <a:xfrm>
            <a:off x="-154879" y="67548"/>
            <a:ext cx="604867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Case Study  </a:t>
            </a:r>
          </a:p>
        </p:txBody>
      </p:sp>
      <p:sp>
        <p:nvSpPr>
          <p:cNvPr id="3" name="Footer Placeholder 1">
            <a:extLst>
              <a:ext uri="{FF2B5EF4-FFF2-40B4-BE49-F238E27FC236}">
                <a16:creationId xmlns:a16="http://schemas.microsoft.com/office/drawing/2014/main" id="{2F91226C-8F11-AB58-D61C-AA710B9C55B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6" presetClass="entr" presetSubtype="16" fill="hold" nodeType="withEffect">
                                  <p:stCondLst>
                                    <p:cond delay="0"/>
                                  </p:stCondLst>
                                  <p:childTnLst>
                                    <p:set>
                                      <p:cBhvr>
                                        <p:cTn id="6" dur="1" fill="hold">
                                          <p:stCondLst>
                                            <p:cond delay="0"/>
                                          </p:stCondLst>
                                        </p:cTn>
                                        <p:tgtEl>
                                          <p:spTgt spid="40965"/>
                                        </p:tgtEl>
                                        <p:attrNameLst>
                                          <p:attrName>style.visibility</p:attrName>
                                        </p:attrNameLst>
                                      </p:cBhvr>
                                      <p:to>
                                        <p:strVal val="visible"/>
                                      </p:to>
                                    </p:set>
                                    <p:animEffect transition="in" filter="circle(in)">
                                      <p:cBhvr>
                                        <p:cTn id="7" dur="2500"/>
                                        <p:tgtEl>
                                          <p:spTgt spid="40965"/>
                                        </p:tgtEl>
                                      </p:cBhvr>
                                    </p:animEffect>
                                  </p:childTnLst>
                                </p:cTn>
                              </p:par>
                              <p:par>
                                <p:cTn id="8" presetID="6" presetClass="entr" presetSubtype="16" fill="hold" nodeType="withEffect">
                                  <p:stCondLst>
                                    <p:cond delay="0"/>
                                  </p:stCondLst>
                                  <p:childTnLst>
                                    <p:set>
                                      <p:cBhvr>
                                        <p:cTn id="9" dur="1" fill="hold">
                                          <p:stCondLst>
                                            <p:cond delay="0"/>
                                          </p:stCondLst>
                                        </p:cTn>
                                        <p:tgtEl>
                                          <p:spTgt spid="40966"/>
                                        </p:tgtEl>
                                        <p:attrNameLst>
                                          <p:attrName>style.visibility</p:attrName>
                                        </p:attrNameLst>
                                      </p:cBhvr>
                                      <p:to>
                                        <p:strVal val="visible"/>
                                      </p:to>
                                    </p:set>
                                    <p:animEffect transition="in" filter="circle(in)">
                                      <p:cBhvr>
                                        <p:cTn id="10" dur="2500"/>
                                        <p:tgtEl>
                                          <p:spTgt spid="40966"/>
                                        </p:tgtEl>
                                      </p:cBhvr>
                                    </p:animEffect>
                                  </p:childTnLst>
                                </p:cTn>
                              </p:par>
                            </p:childTnLst>
                          </p:cTn>
                        </p:par>
                        <p:par>
                          <p:cTn id="11" fill="hold" nodeType="withGroup">
                            <p:stCondLst>
                              <p:cond delay="2500"/>
                            </p:stCondLst>
                            <p:childTnLst>
                              <p:par>
                                <p:cTn id="12" presetID="42" presetClass="entr" presetSubtype="0" fill="hold" grpId="0" nodeType="afterEffect">
                                  <p:stCondLst>
                                    <p:cond delay="0"/>
                                  </p:stCondLst>
                                  <p:childTnLst>
                                    <p:set>
                                      <p:cBhvr>
                                        <p:cTn id="13" dur="1" fill="hold">
                                          <p:stCondLst>
                                            <p:cond delay="0"/>
                                          </p:stCondLst>
                                        </p:cTn>
                                        <p:tgtEl>
                                          <p:spTgt spid="50179"/>
                                        </p:tgtEl>
                                        <p:attrNameLst>
                                          <p:attrName>style.visibility</p:attrName>
                                        </p:attrNameLst>
                                      </p:cBhvr>
                                      <p:to>
                                        <p:strVal val="visible"/>
                                      </p:to>
                                    </p:set>
                                    <p:animEffect transition="in" filter="fade">
                                      <p:cBhvr>
                                        <p:cTn id="14" dur="1000"/>
                                        <p:tgtEl>
                                          <p:spTgt spid="50179"/>
                                        </p:tgtEl>
                                      </p:cBhvr>
                                    </p:animEffect>
                                    <p:anim calcmode="lin" valueType="num">
                                      <p:cBhvr>
                                        <p:cTn id="15" dur="1000" fill="hold"/>
                                        <p:tgtEl>
                                          <p:spTgt spid="50179"/>
                                        </p:tgtEl>
                                        <p:attrNameLst>
                                          <p:attrName>ppt_x</p:attrName>
                                        </p:attrNameLst>
                                      </p:cBhvr>
                                      <p:tavLst>
                                        <p:tav tm="0">
                                          <p:val>
                                            <p:strVal val="#ppt_x"/>
                                          </p:val>
                                        </p:tav>
                                        <p:tav tm="100000">
                                          <p:val>
                                            <p:strVal val="#ppt_x"/>
                                          </p:val>
                                        </p:tav>
                                      </p:tavLst>
                                    </p:anim>
                                    <p:anim calcmode="lin" valueType="num">
                                      <p:cBhvr>
                                        <p:cTn id="16" dur="1000" fill="hold"/>
                                        <p:tgtEl>
                                          <p:spTgt spid="50179"/>
                                        </p:tgtEl>
                                        <p:attrNameLst>
                                          <p:attrName>ppt_y</p:attrName>
                                        </p:attrNameLst>
                                      </p:cBhvr>
                                      <p:tavLst>
                                        <p:tav tm="0">
                                          <p:val>
                                            <p:strVal val="#ppt_y+.1"/>
                                          </p:val>
                                        </p:tav>
                                        <p:tav tm="100000">
                                          <p:val>
                                            <p:strVal val="#ppt_y"/>
                                          </p:val>
                                        </p:tav>
                                      </p:tavLst>
                                    </p:anim>
                                  </p:childTnLst>
                                </p:cTn>
                              </p:par>
                            </p:childTnLst>
                          </p:cTn>
                        </p:par>
                        <p:par>
                          <p:cTn id="17" fill="hold">
                            <p:stCondLst>
                              <p:cond delay="3500"/>
                            </p:stCondLst>
                            <p:childTnLst>
                              <p:par>
                                <p:cTn id="18" presetID="53" presetClass="entr" presetSubtype="16" fill="hold" nodeType="afterEffect">
                                  <p:stCondLst>
                                    <p:cond delay="0"/>
                                  </p:stCondLst>
                                  <p:childTnLst>
                                    <p:set>
                                      <p:cBhvr>
                                        <p:cTn id="19" dur="1" fill="hold">
                                          <p:stCondLst>
                                            <p:cond delay="0"/>
                                          </p:stCondLst>
                                        </p:cTn>
                                        <p:tgtEl>
                                          <p:spTgt spid="2"/>
                                        </p:tgtEl>
                                        <p:attrNameLst>
                                          <p:attrName>style.visibility</p:attrName>
                                        </p:attrNameLst>
                                      </p:cBhvr>
                                      <p:to>
                                        <p:strVal val="visible"/>
                                      </p:to>
                                    </p:set>
                                    <p:anim calcmode="lin" valueType="num">
                                      <p:cBhvr>
                                        <p:cTn id="20" dur="500" fill="hold"/>
                                        <p:tgtEl>
                                          <p:spTgt spid="2"/>
                                        </p:tgtEl>
                                        <p:attrNameLst>
                                          <p:attrName>ppt_w</p:attrName>
                                        </p:attrNameLst>
                                      </p:cBhvr>
                                      <p:tavLst>
                                        <p:tav tm="0">
                                          <p:val>
                                            <p:fltVal val="0"/>
                                          </p:val>
                                        </p:tav>
                                        <p:tav tm="100000">
                                          <p:val>
                                            <p:strVal val="#ppt_w"/>
                                          </p:val>
                                        </p:tav>
                                      </p:tavLst>
                                    </p:anim>
                                    <p:anim calcmode="lin" valueType="num">
                                      <p:cBhvr>
                                        <p:cTn id="21" dur="500" fill="hold"/>
                                        <p:tgtEl>
                                          <p:spTgt spid="2"/>
                                        </p:tgtEl>
                                        <p:attrNameLst>
                                          <p:attrName>ppt_h</p:attrName>
                                        </p:attrNameLst>
                                      </p:cBhvr>
                                      <p:tavLst>
                                        <p:tav tm="0">
                                          <p:val>
                                            <p:fltVal val="0"/>
                                          </p:val>
                                        </p:tav>
                                        <p:tav tm="100000">
                                          <p:val>
                                            <p:strVal val="#ppt_h"/>
                                          </p:val>
                                        </p:tav>
                                      </p:tavLst>
                                    </p:anim>
                                    <p:animEffect transition="in" filter="fade">
                                      <p:cBhvr>
                                        <p:cTn id="2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9" grpId="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34C2EE0F-78EB-DAB0-AF5D-E9DF85B8CFF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Bibliography</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443372" y="899592"/>
            <a:ext cx="11305256" cy="5058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Bef>
                <a:spcPts val="0"/>
              </a:spcBef>
              <a:spcAft>
                <a:spcPts val="0"/>
              </a:spcAft>
              <a:buFont typeface="Symbol" panose="05050102010706020507" pitchFamily="18" charset="2"/>
              <a:buChar char=""/>
            </a:pP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Barney, J. B. &amp; </a:t>
            </a:r>
            <a:r>
              <a:rPr lang="en-GB" sz="1900" dirty="0" err="1">
                <a:effectLst/>
                <a:latin typeface="Times New Roman" panose="02020603050405020304" pitchFamily="18" charset="0"/>
                <a:ea typeface="Calibri" panose="020F0502020204030204" pitchFamily="34" charset="0"/>
                <a:cs typeface="Times New Roman" panose="02020603050405020304" pitchFamily="18" charset="0"/>
              </a:rPr>
              <a:t>Hesterly</a:t>
            </a: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 W. S., 2015. </a:t>
            </a:r>
            <a:r>
              <a:rPr lang="en-GB" sz="1900" i="1" dirty="0">
                <a:effectLst/>
                <a:latin typeface="Times New Roman" panose="02020603050405020304" pitchFamily="18" charset="0"/>
                <a:ea typeface="Calibri" panose="020F0502020204030204" pitchFamily="34" charset="0"/>
                <a:cs typeface="Times New Roman" panose="02020603050405020304" pitchFamily="18" charset="0"/>
              </a:rPr>
              <a:t>Strategic Management and Competitive Advantage: Concepts and Cases</a:t>
            </a:r>
            <a:r>
              <a:rPr lang="en-GB" sz="1900" dirty="0">
                <a:effectLst/>
                <a:latin typeface="Times New Roman" panose="02020603050405020304" pitchFamily="18" charset="0"/>
                <a:ea typeface="Calibri" panose="020F0502020204030204" pitchFamily="34" charset="0"/>
                <a:cs typeface="Times New Roman" panose="02020603050405020304" pitchFamily="18" charset="0"/>
              </a:rPr>
              <a:t>. 5 ed. Essex: Pearson Education Limited.</a:t>
            </a:r>
            <a:endParaRPr lang="en-US" sz="19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0"/>
              </a:spcBef>
              <a:spcAft>
                <a:spcPts val="0"/>
              </a:spcAft>
              <a:buFont typeface="Symbol" panose="05050102010706020507" pitchFamily="18" charset="2"/>
              <a:buChar char=""/>
            </a:pP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Gamble, J. E., </a:t>
            </a:r>
            <a:r>
              <a:rPr lang="en-US" sz="1900" dirty="0" err="1">
                <a:effectLst/>
                <a:latin typeface="Times New Roman" panose="02020603050405020304" pitchFamily="18" charset="0"/>
                <a:ea typeface="Calibri" panose="020F0502020204030204" pitchFamily="34" charset="0"/>
                <a:cs typeface="Times New Roman" panose="02020603050405020304" pitchFamily="18" charset="0"/>
              </a:rPr>
              <a:t>Peteraf</a:t>
            </a: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 M. A. &amp; Thompson Jr, A. A., 2015. </a:t>
            </a:r>
            <a:r>
              <a:rPr lang="en-US" sz="1900" i="1" dirty="0">
                <a:effectLst/>
                <a:latin typeface="Times New Roman" panose="02020603050405020304" pitchFamily="18" charset="0"/>
                <a:ea typeface="Calibri" panose="020F0502020204030204" pitchFamily="34" charset="0"/>
                <a:cs typeface="Times New Roman" panose="02020603050405020304" pitchFamily="18" charset="0"/>
              </a:rPr>
              <a:t>Essentials of Strategic Management: The Quest for Competitive Advantage. </a:t>
            </a: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4 ed. New York: McGraw-Hill Education.</a:t>
            </a:r>
            <a:endParaRPr lang="en-GB" sz="19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Bef>
                <a:spcPts val="0"/>
              </a:spcBef>
              <a:spcAft>
                <a:spcPts val="0"/>
              </a:spcAft>
              <a:buFont typeface="Symbol" panose="05050102010706020507" pitchFamily="18" charset="2"/>
              <a:buChar char=""/>
            </a:pP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Grant, R. M., 2018. Contemporary Strategy Analysis. 10 ed. NJ: John Wiley &amp; Sons, Inc.</a:t>
            </a:r>
          </a:p>
          <a:p>
            <a:pPr marL="342900" lvl="0" indent="-342900" algn="just">
              <a:lnSpc>
                <a:spcPct val="150000"/>
              </a:lnSpc>
              <a:spcBef>
                <a:spcPts val="0"/>
              </a:spcBef>
              <a:spcAft>
                <a:spcPts val="0"/>
              </a:spcAft>
              <a:buFont typeface="Symbol" panose="05050102010706020507" pitchFamily="18" charset="2"/>
              <a:buChar char=""/>
            </a:pP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Hill, C. W. L., Schilling, M. A. &amp; Jones, G. R., 2017. </a:t>
            </a:r>
            <a:r>
              <a:rPr lang="en-GB" sz="1900" i="1" dirty="0">
                <a:effectLst/>
                <a:latin typeface="Times New Roman" panose="02020603050405020304" pitchFamily="18" charset="0"/>
                <a:ea typeface="Times New Roman" panose="02020603050405020304" pitchFamily="18" charset="0"/>
                <a:cs typeface="Times New Roman" panose="02020603050405020304" pitchFamily="18" charset="0"/>
              </a:rPr>
              <a:t>Strategic Management, Theory</a:t>
            </a: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 12 ed. Boston: Cengage Learning.</a:t>
            </a:r>
          </a:p>
          <a:p>
            <a:pPr marL="342900" lvl="0" indent="-342900" algn="just">
              <a:lnSpc>
                <a:spcPct val="150000"/>
              </a:lnSpc>
              <a:spcBef>
                <a:spcPts val="0"/>
              </a:spcBef>
              <a:spcAft>
                <a:spcPts val="0"/>
              </a:spcAft>
              <a:buFont typeface="Symbol" panose="05050102010706020507" pitchFamily="18" charset="2"/>
              <a:buChar char=""/>
            </a:pP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Lynch, R., 2018. </a:t>
            </a:r>
            <a:r>
              <a:rPr lang="en-US" sz="1900" i="1" dirty="0">
                <a:effectLst/>
                <a:latin typeface="Times New Roman" panose="02020603050405020304" pitchFamily="18" charset="0"/>
                <a:ea typeface="Calibri" panose="020F0502020204030204" pitchFamily="34" charset="0"/>
                <a:cs typeface="Times New Roman" panose="02020603050405020304" pitchFamily="18" charset="0"/>
              </a:rPr>
              <a:t>Strategic Management. </a:t>
            </a: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8 ed. Harlow: Pearson Education Limited.</a:t>
            </a:r>
          </a:p>
          <a:p>
            <a:pPr marL="342900" lvl="0" indent="-342900" algn="just">
              <a:lnSpc>
                <a:spcPct val="150000"/>
              </a:lnSpc>
              <a:spcBef>
                <a:spcPts val="0"/>
              </a:spcBef>
              <a:spcAft>
                <a:spcPts val="0"/>
              </a:spcAft>
              <a:buFont typeface="Symbol" panose="05050102010706020507" pitchFamily="18" charset="2"/>
              <a:buChar char=""/>
            </a:pP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Wheelen, T. L., Hunger, J. D., Hoffman, A. N. &amp; Bamford, C. E., 2018. </a:t>
            </a:r>
            <a:r>
              <a:rPr lang="en-US" sz="1900" i="1" dirty="0">
                <a:effectLst/>
                <a:latin typeface="Times New Roman" panose="02020603050405020304" pitchFamily="18" charset="0"/>
                <a:ea typeface="Calibri" panose="020F0502020204030204" pitchFamily="34" charset="0"/>
                <a:cs typeface="Times New Roman" panose="02020603050405020304" pitchFamily="18" charset="0"/>
              </a:rPr>
              <a:t>Strategic Management and Business Policy: Globalization, Innovation and Sustainability. </a:t>
            </a: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15 ed. Harlow: Pearson Education.</a:t>
            </a:r>
            <a:endParaRPr lang="en-GB" sz="19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Bef>
                <a:spcPts val="0"/>
              </a:spcBef>
              <a:spcAft>
                <a:spcPts val="0"/>
              </a:spcAft>
              <a:buFont typeface="Symbol" panose="05050102010706020507" pitchFamily="18" charset="2"/>
              <a:buChar char=""/>
            </a:pP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Whittington, R. et al., 2020. </a:t>
            </a:r>
            <a:r>
              <a:rPr lang="en-GB" sz="1900" i="1" dirty="0">
                <a:effectLst/>
                <a:latin typeface="Times New Roman" panose="02020603050405020304" pitchFamily="18" charset="0"/>
                <a:ea typeface="Times New Roman" panose="02020603050405020304" pitchFamily="18" charset="0"/>
                <a:cs typeface="Times New Roman" panose="02020603050405020304" pitchFamily="18" charset="0"/>
              </a:rPr>
              <a:t>Exploring Strategy</a:t>
            </a:r>
            <a:r>
              <a:rPr lang="en-GB" sz="1900" dirty="0">
                <a:effectLst/>
                <a:latin typeface="Times New Roman" panose="02020603050405020304" pitchFamily="18" charset="0"/>
                <a:ea typeface="Times New Roman" panose="02020603050405020304" pitchFamily="18" charset="0"/>
                <a:cs typeface="Times New Roman" panose="02020603050405020304" pitchFamily="18" charset="0"/>
              </a:rPr>
              <a:t>. 12 ed. Harlow: Pearson Education Limited.</a:t>
            </a:r>
            <a:endParaRPr lang="en-GB" sz="1900" dirty="0">
              <a:latin typeface="Times New Roman" panose="02020603050405020304" pitchFamily="18" charset="0"/>
              <a:cs typeface="Times New Roman" panose="02020603050405020304" pitchFamily="18" charset="0"/>
            </a:endParaRPr>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23E3D0B3-820F-07A6-5FA5-8CDD500EDAC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3614</TotalTime>
  <Words>1685</Words>
  <Application>Microsoft Office PowerPoint</Application>
  <PresentationFormat>Widescreen</PresentationFormat>
  <Paragraphs>251</Paragraphs>
  <Slides>28</Slides>
  <Notes>28</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28</vt:i4>
      </vt:variant>
    </vt:vector>
  </HeadingPairs>
  <TitlesOfParts>
    <vt:vector size="39" baseType="lpstr">
      <vt:lpstr>Aharoni</vt:lpstr>
      <vt:lpstr>Arial</vt:lpstr>
      <vt:lpstr>Arial Narrow</vt:lpstr>
      <vt:lpstr>Candara</vt:lpstr>
      <vt:lpstr>Myriad Pro</vt:lpstr>
      <vt:lpstr>Symbol</vt:lpstr>
      <vt:lpstr>Times New Roman</vt:lpstr>
      <vt:lpstr>Verdana</vt:lpstr>
      <vt:lpstr>Wingdings</vt:lpstr>
      <vt:lpstr>20140311PresentationUWTSDTemplate</vt:lpstr>
      <vt:lpstr>1_20140311PresentationUWTSDTemplate</vt:lpstr>
      <vt:lpstr>LCMB7003</vt:lpstr>
      <vt:lpstr>Learning Objectives</vt:lpstr>
      <vt:lpstr>The Strategic Management Process</vt:lpstr>
      <vt:lpstr>The Three Core Areas of Strategic Management</vt:lpstr>
      <vt:lpstr>Core Areas of Strategic Management</vt:lpstr>
      <vt:lpstr>Fundamental Questions in Strategy</vt:lpstr>
      <vt:lpstr>The Macro Business Environment Scanning </vt:lpstr>
      <vt:lpstr>Why Studying the Competitive Environment is Important?</vt:lpstr>
      <vt:lpstr>Layers of the Business Environment</vt:lpstr>
      <vt:lpstr>PowerPoint Presentation</vt:lpstr>
      <vt:lpstr>External Environmental Analysis</vt:lpstr>
      <vt:lpstr>Internal Environmental Analysis</vt:lpstr>
      <vt:lpstr>PowerPoint Presentation</vt:lpstr>
      <vt:lpstr>PEST/PESTEL Analysis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Any Questions?</vt:lpstr>
      <vt:lpstr>Bibliography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cp:lastModifiedBy>
  <cp:revision>278</cp:revision>
  <cp:lastPrinted>2018-07-09T15:27:01Z</cp:lastPrinted>
  <dcterms:created xsi:type="dcterms:W3CDTF">2002-10-07T19:43:58Z</dcterms:created>
  <dcterms:modified xsi:type="dcterms:W3CDTF">2023-09-08T01:22:29Z</dcterms:modified>
</cp:coreProperties>
</file>