
<file path=[Content_Types].xml><?xml version="1.0" encoding="utf-8"?>
<Types xmlns="http://schemas.openxmlformats.org/package/2006/content-types">
  <Default Extension="rels" ContentType="application/vnd.openxmlformats-package.relationships+xml"/>
  <Override PartName="/ppt/slides/slide14.xml" ContentType="application/vnd.openxmlformats-officedocument.presentationml.slide+xml"/>
  <Default Extension="xml" ContentType="application/xml"/>
  <Override PartName="/ppt/slides/slide45.xml" ContentType="application/vnd.openxmlformats-officedocument.presentationml.slide+xml"/>
  <Override PartName="/ppt/tableStyles.xml" ContentType="application/vnd.openxmlformats-officedocument.presentationml.tableStyles+xml"/>
  <Override PartName="/ppt/notesSlides/notesSlide1.xml" ContentType="application/vnd.openxmlformats-officedocument.presentationml.notesSlide+xml"/>
  <Override PartName="/ppt/slides/slide28.xml" ContentType="application/vnd.openxmlformats-officedocument.presentationml.slide+xml"/>
  <Override PartName="/ppt/slides/slide54.xml" ContentType="application/vnd.openxmlformats-officedocument.presentationml.slide+xml"/>
  <Override PartName="/customXml/itemProps1.xml" ContentType="application/vnd.openxmlformats-officedocument.customXmlProperties+xml"/>
  <Override PartName="/ppt/slides/slide21.xml" ContentType="application/vnd.openxmlformats-officedocument.presentationml.slide+xml"/>
  <Override PartName="/ppt/slides/slide37.xml" ContentType="application/vnd.openxmlformats-officedocument.presentationml.slide+xml"/>
  <Override PartName="/ppt/slides/slide5.xml" ContentType="application/vnd.openxmlformats-officedocument.presentationml.slide+xml"/>
  <Override PartName="/ppt/slideLayouts/slideLayout5.xml" ContentType="application/vnd.openxmlformats-officedocument.presentationml.slideLayout+xml"/>
  <Override PartName="/ppt/slides/slide30.xml" ContentType="application/vnd.openxmlformats-officedocument.presentationml.slide+xml"/>
  <Override PartName="/docProps/custom.xml" ContentType="application/vnd.openxmlformats-officedocument.custom-properties+xml"/>
  <Override PartName="/ppt/slides/slide13.xml" ContentType="application/vnd.openxmlformats-officedocument.presentationml.slide+xml"/>
  <Override PartName="/ppt/slideMasters/slideMaster1.xml" ContentType="application/vnd.openxmlformats-officedocument.presentationml.slideMaster+xml"/>
  <Override PartName="/docProps/core.xml" ContentType="application/vnd.openxmlformats-package.core-properties+xml"/>
  <Override PartName="/ppt/notesSlides/notesSlide7.xml" ContentType="application/vnd.openxmlformats-officedocument.presentationml.notesSlide+xml"/>
  <Override PartName="/ppt/slides/slide44.xml" ContentType="application/vnd.openxmlformats-officedocument.presentationml.slide+xml"/>
  <Override PartName="/ppt/handoutMasters/handoutMaster1.xml" ContentType="application/vnd.openxmlformats-officedocument.presentationml.handoutMaster+xml"/>
  <Override PartName="/ppt/slides/slide27.xml" ContentType="application/vnd.openxmlformats-officedocument.presentationml.slide+xml"/>
  <Override PartName="/ppt/slides/slide53.xml" ContentType="application/vnd.openxmlformats-officedocument.presentationml.slide+xml"/>
  <Override PartName="/ppt/slides/slide20.xml" ContentType="application/vnd.openxmlformats-officedocument.presentationml.slide+xml"/>
  <Override PartName="/ppt/slides/slide36.xml" ContentType="application/vnd.openxmlformats-officedocument.presentationml.slide+xml"/>
  <Override PartName="/ppt/slides/slide4.xml" ContentType="application/vnd.openxmlformats-officedocument.presentationml.slide+xml"/>
  <Override PartName="/ppt/slides/slide19.xml" ContentType="application/vnd.openxmlformats-officedocument.presentationml.slide+xml"/>
  <Override PartName="/ppt/slideLayouts/slideLayout4.xml" ContentType="application/vnd.openxmlformats-officedocument.presentationml.slideLayout+xml"/>
  <Default Extension="png" ContentType="image/png"/>
  <Override PartName="/ppt/notesSlides/notesSlide8.xml" ContentType="application/vnd.openxmlformats-officedocument.presentationml.notesSlide+xml"/>
  <Override PartName="/ppt/slides/slide12.xml" ContentType="application/vnd.openxmlformats-officedocument.presentationml.slide+xml"/>
  <Override PartName="/ppt/notesSlides/notesSlide6.xml" ContentType="application/vnd.openxmlformats-officedocument.presentationml.notesSlide+xml"/>
  <Override PartName="/ppt/presProps.xml" ContentType="application/vnd.openxmlformats-officedocument.presentationml.presProps+xml"/>
  <Override PartName="/ppt/slides/slide43.xml" ContentType="application/vnd.openxmlformats-officedocument.presentationml.slide+xml"/>
  <Override PartName="/ppt/slides/slide26.xml" ContentType="application/vnd.openxmlformats-officedocument.presentationml.slide+xml"/>
  <Override PartName="/ppt/slides/slide52.xml" ContentType="application/vnd.openxmlformats-officedocument.presentationml.slide+xml"/>
  <Override PartName="/ppt/slides/slide35.xml" ContentType="application/vnd.openxmlformats-officedocument.presentationml.slide+xml"/>
  <Override PartName="/ppt/slides/slide3.xml" ContentType="application/vnd.openxmlformats-officedocument.presentationml.slide+xml"/>
  <Override PartName="/ppt/slides/slide18.xml" ContentType="application/vnd.openxmlformats-officedocument.presentationml.slide+xml"/>
  <Override PartName="/ppt/slideLayouts/slideLayout3.xml" ContentType="application/vnd.openxmlformats-officedocument.presentationml.slideLayout+xml"/>
  <Override PartName="/ppt/slides/slide11.xml" ContentType="application/vnd.openxmlformats-officedocument.presentationml.slide+xml"/>
  <Override PartName="/ppt/slides/slide49.xml" ContentType="application/vnd.openxmlformats-officedocument.presentationml.slide+xml"/>
  <Override PartName="/ppt/notesSlides/notesSlide5.xml" ContentType="application/vnd.openxmlformats-officedocument.presentationml.notesSlide+xml"/>
  <Override PartName="/ppt/slides/slide42.xml" ContentType="application/vnd.openxmlformats-officedocument.presentationml.slide+xml"/>
  <Override PartName="/ppt/slides/slide25.xml" ContentType="application/vnd.openxmlformats-officedocument.presentationml.slide+xml"/>
  <Override PartName="/ppt/slides/slide51.xml" ContentType="application/vnd.openxmlformats-officedocument.presentationml.slide+xml"/>
  <Override PartName="/ppt/slides/slide9.xml" ContentType="application/vnd.openxmlformats-officedocument.presentationml.slide+xml"/>
  <Override PartName="/ppt/slideLayouts/slideLayout9.xml" ContentType="application/vnd.openxmlformats-officedocument.presentationml.slideLayout+xml"/>
  <Override PartName="/ppt/slides/slide34.xml" ContentType="application/vnd.openxmlformats-officedocument.presentationml.slide+xml"/>
  <Override PartName="/ppt/slides/slide2.xml" ContentType="application/vnd.openxmlformats-officedocument.presentationml.slide+xml"/>
  <Override PartName="/ppt/slideLayouts/slideLayout2.xml" ContentType="application/vnd.openxmlformats-officedocument.presentationml.slideLayout+xml"/>
  <Override PartName="/ppt/slides/slide17.xml" ContentType="application/vnd.openxmlformats-officedocument.presentationml.slide+xml"/>
  <Override PartName="/ppt/slides/slide10.xml" ContentType="application/vnd.openxmlformats-officedocument.presentationml.slide+xml"/>
  <Override PartName="/docProps/app.xml" ContentType="application/vnd.openxmlformats-officedocument.extended-properties+xml"/>
  <Override PartName="/ppt/slides/slide48.xml" ContentType="application/vnd.openxmlformats-officedocument.presentationml.slide+xml"/>
  <Override PartName="/ppt/notesSlides/notesSlide4.xml" ContentType="application/vnd.openxmlformats-officedocument.presentationml.notesSlide+xml"/>
  <Override PartName="/ppt/slides/slide41.xml" ContentType="application/vnd.openxmlformats-officedocument.presentationml.slide+xml"/>
  <Override PartName="/ppt/theme/theme3.xml" ContentType="application/vnd.openxmlformats-officedocument.theme+xml"/>
  <Override PartName="/ppt/slides/slide24.xml" ContentType="application/vnd.openxmlformats-officedocument.presentationml.slide+xml"/>
  <Override PartName="/ppt/slides/slide50.xml" ContentType="application/vnd.openxmlformats-officedocument.presentationml.slide+xml"/>
  <Override PartName="/ppt/slides/slide8.xml" ContentType="application/vnd.openxmlformats-officedocument.presentationml.slide+xml"/>
  <Override PartName="/ppt/slideLayouts/slideLayout8.xml" ContentType="application/vnd.openxmlformats-officedocument.presentationml.slideLayout+xml"/>
  <Override PartName="/ppt/slides/slide33.xml" ContentType="application/vnd.openxmlformats-officedocument.presentationml.slide+xml"/>
  <Override PartName="/ppt/slides/slide1.xml" ContentType="application/vnd.openxmlformats-officedocument.presentationml.slide+xml"/>
  <Override PartName="/ppt/slideLayouts/slideLayout1.xml" ContentType="application/vnd.openxmlformats-officedocument.presentationml.slideLayout+xml"/>
  <Override PartName="/ppt/slides/slide16.xml" ContentType="application/vnd.openxmlformats-officedocument.presentationml.slide+xml"/>
  <Default Extension="jpeg" ContentType="image/jpeg"/>
  <Override PartName="/ppt/viewProps.xml" ContentType="application/vnd.openxmlformats-officedocument.presentationml.viewProps+xml"/>
  <Override PartName="/ppt/slides/slide47.xml" ContentType="application/vnd.openxmlformats-officedocument.presentationml.slide+xml"/>
  <Override PartName="/ppt/notesSlides/notesSlide3.xml" ContentType="application/vnd.openxmlformats-officedocument.presentationml.notesSlide+xml"/>
  <Override PartName="/ppt/slides/slide40.xml" ContentType="application/vnd.openxmlformats-officedocument.presentationml.slide+xml"/>
  <Override PartName="/ppt/theme/theme2.xml" ContentType="application/vnd.openxmlformats-officedocument.theme+xml"/>
  <Override PartName="/ppt/slides/slide56.xml" ContentType="application/vnd.openxmlformats-officedocument.presentationml.slide+xml"/>
  <Override PartName="/customXml/itemProps3.xml" ContentType="application/vnd.openxmlformats-officedocument.customXmlProperties+xml"/>
  <Override PartName="/ppt/slideLayouts/slideLayout11.xml" ContentType="application/vnd.openxmlformats-officedocument.presentationml.slideLayout+xml"/>
  <Override PartName="/ppt/slides/slide39.xml" ContentType="application/vnd.openxmlformats-officedocument.presentationml.slide+xml"/>
  <Override PartName="/ppt/slides/slide23.xml" ContentType="application/vnd.openxmlformats-officedocument.presentationml.slide+xml"/>
  <Override PartName="/ppt/slides/slide7.xml" ContentType="application/vnd.openxmlformats-officedocument.presentationml.slide+xml"/>
  <Override PartName="/ppt/slideLayouts/slideLayout7.xml" ContentType="application/vnd.openxmlformats-officedocument.presentationml.slideLayout+xml"/>
  <Override PartName="/ppt/slides/slide32.xml" ContentType="application/vnd.openxmlformats-officedocument.presentationml.slide+xml"/>
  <Override PartName="/ppt/notesMasters/notesMaster1.xml" ContentType="application/vnd.openxmlformats-officedocument.presentationml.notesMaster+xml"/>
  <Override PartName="/ppt/slides/slide15.xml" ContentType="application/vnd.openxmlformats-officedocument.presentationml.slide+xml"/>
  <Override PartName="/ppt/slides/slide46.xml" ContentType="application/vnd.openxmlformats-officedocument.presentationml.slide+xml"/>
  <Override PartName="/ppt/notesSlides/notesSlide2.xml" ContentType="application/vnd.openxmlformats-officedocument.presentationml.notesSlide+xml"/>
  <Override PartName="/ppt/slides/slide29.xml" ContentType="application/vnd.openxmlformats-officedocument.presentationml.slide+xml"/>
  <Override PartName="/ppt/slides/slide55.xml" ContentType="application/vnd.openxmlformats-officedocument.presentationml.slide+xml"/>
  <Override PartName="/ppt/theme/theme1.xml" ContentType="application/vnd.openxmlformats-officedocument.theme+xml"/>
  <Override PartName="/customXml/itemProps2.xml" ContentType="application/vnd.openxmlformats-officedocument.customXmlProperties+xml"/>
  <Override PartName="/ppt/slides/slide22.xml" ContentType="application/vnd.openxmlformats-officedocument.presentationml.slide+xml"/>
  <Override PartName="/ppt/slides/slide38.xml" ContentType="application/vnd.openxmlformats-officedocument.presentationml.slide+xml"/>
  <Override PartName="/ppt/presentation.xml" ContentType="application/vnd.openxmlformats-officedocument.presentationml.presentation.main+xml"/>
  <Override PartName="/ppt/slides/slide6.xml" ContentType="application/vnd.openxmlformats-officedocument.presentationml.slide+xml"/>
  <Override PartName="/ppt/slideLayouts/slideLayout10.xml" ContentType="application/vnd.openxmlformats-officedocument.presentationml.slideLayout+xml"/>
  <Override PartName="/ppt/slideLayouts/slideLayout6.xml" ContentType="application/vnd.openxmlformats-officedocument.presentationml.slideLayout+xml"/>
  <Override PartName="/ppt/slides/slide31.xml" ContentType="application/vnd.openxmlformats-officedocument.presentationml.slide+xml"/>
  <Default Extension="bin" ContentType="application/vnd.openxmlformats-officedocument.presentationml.printerSettings"/>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5"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p:sldMasterIdLst>
    <p:sldMasterId id="2147483648" r:id="rId4"/>
  </p:sldMasterIdLst>
  <p:notesMasterIdLst>
    <p:notesMasterId r:id="rId61"/>
  </p:notesMasterIdLst>
  <p:handoutMasterIdLst>
    <p:handoutMasterId r:id="rId62"/>
  </p:handoutMasterIdLst>
  <p:sldIdLst>
    <p:sldId id="256" r:id="rId5"/>
    <p:sldId id="257" r:id="rId6"/>
    <p:sldId id="297" r:id="rId7"/>
    <p:sldId id="298" r:id="rId8"/>
    <p:sldId id="301" r:id="rId9"/>
    <p:sldId id="276" r:id="rId10"/>
    <p:sldId id="277" r:id="rId11"/>
    <p:sldId id="278" r:id="rId12"/>
    <p:sldId id="279" r:id="rId13"/>
    <p:sldId id="280" r:id="rId14"/>
    <p:sldId id="286" r:id="rId15"/>
    <p:sldId id="287" r:id="rId16"/>
    <p:sldId id="261" r:id="rId17"/>
    <p:sldId id="300" r:id="rId18"/>
    <p:sldId id="303" r:id="rId19"/>
    <p:sldId id="288" r:id="rId20"/>
    <p:sldId id="302" r:id="rId21"/>
    <p:sldId id="304" r:id="rId22"/>
    <p:sldId id="305" r:id="rId23"/>
    <p:sldId id="306" r:id="rId24"/>
    <p:sldId id="307" r:id="rId25"/>
    <p:sldId id="308" r:id="rId26"/>
    <p:sldId id="314" r:id="rId27"/>
    <p:sldId id="315" r:id="rId28"/>
    <p:sldId id="329" r:id="rId29"/>
    <p:sldId id="309" r:id="rId30"/>
    <p:sldId id="328" r:id="rId31"/>
    <p:sldId id="290" r:id="rId32"/>
    <p:sldId id="316" r:id="rId33"/>
    <p:sldId id="260" r:id="rId34"/>
    <p:sldId id="299" r:id="rId35"/>
    <p:sldId id="336" r:id="rId36"/>
    <p:sldId id="317" r:id="rId37"/>
    <p:sldId id="291" r:id="rId38"/>
    <p:sldId id="318" r:id="rId39"/>
    <p:sldId id="319" r:id="rId40"/>
    <p:sldId id="320" r:id="rId41"/>
    <p:sldId id="321" r:id="rId42"/>
    <p:sldId id="330" r:id="rId43"/>
    <p:sldId id="322" r:id="rId44"/>
    <p:sldId id="323" r:id="rId45"/>
    <p:sldId id="324" r:id="rId46"/>
    <p:sldId id="325" r:id="rId47"/>
    <p:sldId id="326" r:id="rId48"/>
    <p:sldId id="331" r:id="rId49"/>
    <p:sldId id="332" r:id="rId50"/>
    <p:sldId id="293" r:id="rId51"/>
    <p:sldId id="294" r:id="rId52"/>
    <p:sldId id="333" r:id="rId53"/>
    <p:sldId id="334" r:id="rId54"/>
    <p:sldId id="296" r:id="rId55"/>
    <p:sldId id="340" r:id="rId56"/>
    <p:sldId id="337" r:id="rId57"/>
    <p:sldId id="338" r:id="rId58"/>
    <p:sldId id="341" r:id="rId59"/>
    <p:sldId id="339" r:id="rId60"/>
  </p:sldIdLst>
  <p:sldSz cx="9144000" cy="6858000" type="screen4x3"/>
  <p:notesSz cx="7086600" cy="90249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p="http://schemas.openxmlformats.org/presentationml/2006/main" xmlns:r="http://schemas.openxmlformats.org/officeDocument/2006/relationships" xmlns:a="http://schemas.openxmlformats.org/drawingml/2006/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p="http://schemas.openxmlformats.org/presentationml/2006/main" xmlns:r="http://schemas.openxmlformats.org/officeDocument/2006/relationships" xmlns:a="http://schemas.openxmlformats.org/drawingml/2006/main" xmlns="">
        <p15:guide id="1" orient="horz" pos="2843">
          <p15:clr>
            <a:srgbClr val="A4A3A4"/>
          </p15:clr>
        </p15:guide>
        <p15:guide id="2" pos="2232">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showPr showNarration="1">
    <p:present/>
    <p:sldAll/>
    <p:penClr>
      <a:prstClr val="red"/>
    </p:penClr>
    <p:extLst>
      <p:ext uri="{EC167BDD-8182-4AB7-AECC-EB403E3ABB37}">
        <p14:laserClr xmlns:p14="http://schemas.microsoft.com/office/powerpoint/2010/main" xmlns:p="http://schemas.openxmlformats.org/presentationml/2006/main" xmlns:r="http://schemas.openxmlformats.org/officeDocument/2006/relationships" xmlns:a="http://schemas.openxmlformats.org/drawingml/2006/main" xmlns="">
          <a:srgbClr val="FF0000"/>
        </p14:laserClr>
      </p:ext>
      <p:ext uri="{2FDB2607-1784-4EEB-B798-7EB5836EED8A}">
        <p14:showMediaCtrls xmlns:p14="http://schemas.microsoft.com/office/powerpoint/2010/main" xmlns:p="http://schemas.openxmlformats.org/presentationml/2006/main" xmlns:r="http://schemas.openxmlformats.org/officeDocument/2006/relationships" xmlns:a="http://schemas.openxmlformats.org/drawingml/2006/main" xmlns="" val="1"/>
      </p:ext>
    </p:extLst>
  </p:showPr>
  <p:extLst>
    <p:ext uri="{E76CE94A-603C-4142-B9EB-6D1370010A27}">
      <p14:discardImageEditData xmlns:p14="http://schemas.microsoft.com/office/powerpoint/2010/main" xmlns:p="http://schemas.openxmlformats.org/presentationml/2006/main" xmlns:r="http://schemas.openxmlformats.org/officeDocument/2006/relationships" xmlns:a="http://schemas.openxmlformats.org/drawingml/2006/main" xmlns="" val="0"/>
    </p:ext>
    <p:ext uri="{D31A062A-798A-4329-ABDD-BBA856620510}">
      <p14:defaultImageDpi xmlns:p14="http://schemas.microsoft.com/office/powerpoint/2010/main" xmlns:p="http://schemas.openxmlformats.org/presentationml/2006/main" xmlns:r="http://schemas.openxmlformats.org/officeDocument/2006/relationships" xmlns:a="http://schemas.openxmlformats.org/drawingml/2006/main" xmlns="" val="220"/>
    </p:ext>
    <p:ext uri="{FD5EFAAD-0ECE-453E-9831-46B23BE46B34}">
      <p15:chartTrackingRefBased xmlns:p15="http://schemas.microsoft.com/office/powerpoint/2012/main" xmlns:p="http://schemas.openxmlformats.org/presentationml/2006/main" xmlns:r="http://schemas.openxmlformats.org/officeDocument/2006/relationships" xmlns:a="http://schemas.openxmlformats.org/drawingml/2006/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lastView="sldThumbnailView">
  <p:normalViewPr>
    <p:restoredLeft sz="15620"/>
    <p:restoredTop sz="94660"/>
  </p:normalViewPr>
  <p:slideViewPr>
    <p:cSldViewPr>
      <p:cViewPr varScale="1">
        <p:scale>
          <a:sx n="91" d="100"/>
          <a:sy n="91" d="100"/>
        </p:scale>
        <p:origin x="-848" y="-12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43"/>
        <p:guide pos="2232"/>
      </p:guideLst>
    </p:cSldViewPr>
  </p:notes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slide" Target="slides/slide12.xml"/><Relationship Id="rId17" Type="http://schemas.openxmlformats.org/officeDocument/2006/relationships/slide" Target="slides/slide13.xml"/><Relationship Id="rId18" Type="http://schemas.openxmlformats.org/officeDocument/2006/relationships/slide" Target="slides/slide14.xml"/><Relationship Id="rId19" Type="http://schemas.openxmlformats.org/officeDocument/2006/relationships/slide" Target="slides/slide15.xml"/><Relationship Id="rId63" Type="http://schemas.openxmlformats.org/officeDocument/2006/relationships/printerSettings" Target="printerSettings/printerSettings1.bin"/><Relationship Id="rId64" Type="http://schemas.openxmlformats.org/officeDocument/2006/relationships/presProps" Target="presProps.xml"/><Relationship Id="rId65" Type="http://schemas.openxmlformats.org/officeDocument/2006/relationships/viewProps" Target="viewProps.xml"/><Relationship Id="rId66" Type="http://schemas.openxmlformats.org/officeDocument/2006/relationships/theme" Target="theme/theme1.xml"/><Relationship Id="rId67" Type="http://schemas.openxmlformats.org/officeDocument/2006/relationships/tableStyles" Target="tableStyles.xml"/><Relationship Id="rId50" Type="http://schemas.openxmlformats.org/officeDocument/2006/relationships/slide" Target="slides/slide46.xml"/><Relationship Id="rId51" Type="http://schemas.openxmlformats.org/officeDocument/2006/relationships/slide" Target="slides/slide47.xml"/><Relationship Id="rId52" Type="http://schemas.openxmlformats.org/officeDocument/2006/relationships/slide" Target="slides/slide48.xml"/><Relationship Id="rId53" Type="http://schemas.openxmlformats.org/officeDocument/2006/relationships/slide" Target="slides/slide49.xml"/><Relationship Id="rId54" Type="http://schemas.openxmlformats.org/officeDocument/2006/relationships/slide" Target="slides/slide50.xml"/><Relationship Id="rId55" Type="http://schemas.openxmlformats.org/officeDocument/2006/relationships/slide" Target="slides/slide51.xml"/><Relationship Id="rId56" Type="http://schemas.openxmlformats.org/officeDocument/2006/relationships/slide" Target="slides/slide52.xml"/><Relationship Id="rId57" Type="http://schemas.openxmlformats.org/officeDocument/2006/relationships/slide" Target="slides/slide53.xml"/><Relationship Id="rId58" Type="http://schemas.openxmlformats.org/officeDocument/2006/relationships/slide" Target="slides/slide54.xml"/><Relationship Id="rId59" Type="http://schemas.openxmlformats.org/officeDocument/2006/relationships/slide" Target="slides/slide55.xml"/><Relationship Id="rId40" Type="http://schemas.openxmlformats.org/officeDocument/2006/relationships/slide" Target="slides/slide36.xml"/><Relationship Id="rId41" Type="http://schemas.openxmlformats.org/officeDocument/2006/relationships/slide" Target="slides/slide37.xml"/><Relationship Id="rId42" Type="http://schemas.openxmlformats.org/officeDocument/2006/relationships/slide" Target="slides/slide38.xml"/><Relationship Id="rId43" Type="http://schemas.openxmlformats.org/officeDocument/2006/relationships/slide" Target="slides/slide39.xml"/><Relationship Id="rId44" Type="http://schemas.openxmlformats.org/officeDocument/2006/relationships/slide" Target="slides/slide40.xml"/><Relationship Id="rId45" Type="http://schemas.openxmlformats.org/officeDocument/2006/relationships/slide" Target="slides/slide41.xml"/><Relationship Id="rId46" Type="http://schemas.openxmlformats.org/officeDocument/2006/relationships/slide" Target="slides/slide42.xml"/><Relationship Id="rId47" Type="http://schemas.openxmlformats.org/officeDocument/2006/relationships/slide" Target="slides/slide43.xml"/><Relationship Id="rId48" Type="http://schemas.openxmlformats.org/officeDocument/2006/relationships/slide" Target="slides/slide44.xml"/><Relationship Id="rId49" Type="http://schemas.openxmlformats.org/officeDocument/2006/relationships/slide" Target="slides/slide45.xml"/><Relationship Id="rId1" Type="http://schemas.openxmlformats.org/officeDocument/2006/relationships/customXml" Target="../customXml/item1.xml"/><Relationship Id="rId2" Type="http://schemas.openxmlformats.org/officeDocument/2006/relationships/customXml" Target="../customXml/item2.xml"/><Relationship Id="rId3" Type="http://schemas.openxmlformats.org/officeDocument/2006/relationships/customXml" Target="../customXml/item3.xml"/><Relationship Id="rId4" Type="http://schemas.openxmlformats.org/officeDocument/2006/relationships/slideMaster" Target="slideMasters/slideMaster1.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9" Type="http://schemas.openxmlformats.org/officeDocument/2006/relationships/slide" Target="slides/slide5.xml"/><Relationship Id="rId30" Type="http://schemas.openxmlformats.org/officeDocument/2006/relationships/slide" Target="slides/slide26.xml"/><Relationship Id="rId31" Type="http://schemas.openxmlformats.org/officeDocument/2006/relationships/slide" Target="slides/slide27.xml"/><Relationship Id="rId32" Type="http://schemas.openxmlformats.org/officeDocument/2006/relationships/slide" Target="slides/slide28.xml"/><Relationship Id="rId33" Type="http://schemas.openxmlformats.org/officeDocument/2006/relationships/slide" Target="slides/slide29.xml"/><Relationship Id="rId34" Type="http://schemas.openxmlformats.org/officeDocument/2006/relationships/slide" Target="slides/slide30.xml"/><Relationship Id="rId35" Type="http://schemas.openxmlformats.org/officeDocument/2006/relationships/slide" Target="slides/slide31.xml"/><Relationship Id="rId36" Type="http://schemas.openxmlformats.org/officeDocument/2006/relationships/slide" Target="slides/slide32.xml"/><Relationship Id="rId37" Type="http://schemas.openxmlformats.org/officeDocument/2006/relationships/slide" Target="slides/slide33.xml"/><Relationship Id="rId38" Type="http://schemas.openxmlformats.org/officeDocument/2006/relationships/slide" Target="slides/slide34.xml"/><Relationship Id="rId39" Type="http://schemas.openxmlformats.org/officeDocument/2006/relationships/slide" Target="slides/slide35.xml"/><Relationship Id="rId20" Type="http://schemas.openxmlformats.org/officeDocument/2006/relationships/slide" Target="slides/slide16.xml"/><Relationship Id="rId21" Type="http://schemas.openxmlformats.org/officeDocument/2006/relationships/slide" Target="slides/slide17.xml"/><Relationship Id="rId22" Type="http://schemas.openxmlformats.org/officeDocument/2006/relationships/slide" Target="slides/slide18.xml"/><Relationship Id="rId23" Type="http://schemas.openxmlformats.org/officeDocument/2006/relationships/slide" Target="slides/slide19.xml"/><Relationship Id="rId24" Type="http://schemas.openxmlformats.org/officeDocument/2006/relationships/slide" Target="slides/slide20.xml"/><Relationship Id="rId25" Type="http://schemas.openxmlformats.org/officeDocument/2006/relationships/slide" Target="slides/slide21.xml"/><Relationship Id="rId26" Type="http://schemas.openxmlformats.org/officeDocument/2006/relationships/slide" Target="slides/slide22.xml"/><Relationship Id="rId27" Type="http://schemas.openxmlformats.org/officeDocument/2006/relationships/slide" Target="slides/slide23.xml"/><Relationship Id="rId28" Type="http://schemas.openxmlformats.org/officeDocument/2006/relationships/slide" Target="slides/slide24.xml"/><Relationship Id="rId29" Type="http://schemas.openxmlformats.org/officeDocument/2006/relationships/slide" Target="slides/slide25.xml"/><Relationship Id="rId60" Type="http://schemas.openxmlformats.org/officeDocument/2006/relationships/slide" Target="slides/slide56.xml"/><Relationship Id="rId61" Type="http://schemas.openxmlformats.org/officeDocument/2006/relationships/notesMaster" Target="notesMasters/notesMaster1.xml"/><Relationship Id="rId62" Type="http://schemas.openxmlformats.org/officeDocument/2006/relationships/handoutMaster" Target="handoutMasters/handoutMaster1.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0860" cy="451247"/>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4014101" y="0"/>
            <a:ext cx="3070860" cy="451247"/>
          </a:xfrm>
          <a:prstGeom prst="rect">
            <a:avLst/>
          </a:prstGeom>
        </p:spPr>
        <p:txBody>
          <a:bodyPr vert="horz" lIns="91440" tIns="45720" rIns="91440" bIns="45720" rtlCol="0"/>
          <a:lstStyle>
            <a:lvl1pPr algn="r">
              <a:defRPr sz="1200"/>
            </a:lvl1pPr>
          </a:lstStyle>
          <a:p>
            <a:fld id="{96D292DE-8B7A-4254-AA83-74C1F4DD4AF0}" type="datetimeFigureOut">
              <a:rPr lang="en-GB" smtClean="0"/>
              <a:pPr/>
              <a:t>3/14/18</a:t>
            </a:fld>
            <a:endParaRPr lang="en-GB"/>
          </a:p>
        </p:txBody>
      </p:sp>
      <p:sp>
        <p:nvSpPr>
          <p:cNvPr id="4" name="Footer Placeholder 3"/>
          <p:cNvSpPr>
            <a:spLocks noGrp="1"/>
          </p:cNvSpPr>
          <p:nvPr>
            <p:ph type="ftr" sz="quarter" idx="2"/>
          </p:nvPr>
        </p:nvSpPr>
        <p:spPr>
          <a:xfrm>
            <a:off x="0" y="8572125"/>
            <a:ext cx="3070860" cy="45124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4014101" y="8572125"/>
            <a:ext cx="3070860" cy="451247"/>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0860" cy="451247"/>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4014101" y="0"/>
            <a:ext cx="3070860" cy="451247"/>
          </a:xfrm>
          <a:prstGeom prst="rect">
            <a:avLst/>
          </a:prstGeom>
        </p:spPr>
        <p:txBody>
          <a:bodyPr vert="horz" lIns="91440" tIns="45720" rIns="91440" bIns="45720" rtlCol="0"/>
          <a:lstStyle>
            <a:lvl1pPr algn="r">
              <a:defRPr sz="1200"/>
            </a:lvl1pPr>
          </a:lstStyle>
          <a:p>
            <a:fld id="{F1131EDA-C264-4DCA-92D9-B9A44E2DCC67}" type="datetimeFigureOut">
              <a:rPr lang="en-GB" smtClean="0"/>
              <a:pPr/>
              <a:t>3/14/18</a:t>
            </a:fld>
            <a:endParaRPr lang="en-GB"/>
          </a:p>
        </p:txBody>
      </p:sp>
      <p:sp>
        <p:nvSpPr>
          <p:cNvPr id="4" name="Slide Image Placeholder 3"/>
          <p:cNvSpPr>
            <a:spLocks noGrp="1" noRot="1" noChangeAspect="1"/>
          </p:cNvSpPr>
          <p:nvPr>
            <p:ph type="sldImg" idx="2"/>
          </p:nvPr>
        </p:nvSpPr>
        <p:spPr>
          <a:xfrm>
            <a:off x="1287463" y="676275"/>
            <a:ext cx="4511675" cy="338455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708661" y="4286846"/>
            <a:ext cx="5669280" cy="4061222"/>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572125"/>
            <a:ext cx="3070860" cy="45124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4014101" y="8572125"/>
            <a:ext cx="3070860" cy="451247"/>
          </a:xfrm>
          <a:prstGeom prst="rect">
            <a:avLst/>
          </a:prstGeom>
        </p:spPr>
        <p:txBody>
          <a:bodyPr vert="horz" lIns="91440" tIns="45720" rIns="91440" bIns="45720" rtlCol="0" anchor="b"/>
          <a:lstStyle>
            <a:lvl1pPr algn="r">
              <a:defRPr sz="1200"/>
            </a:lvl1pPr>
          </a:lstStyle>
          <a:p>
            <a:fld id="{885D7509-218B-49E0-9E61-34F130A3D980}" type="slidenum">
              <a:rPr lang="en-GB" smtClean="0"/>
              <a:pPr/>
              <a:t>‹#›</a:t>
            </a:fld>
            <a:endParaRPr lang="en-GB"/>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39374125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7.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9.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4.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5.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When you look back at something you have written, you will think ‘did I write that!’. No longer</a:t>
            </a:r>
            <a:r>
              <a:rPr lang="en-GB" baseline="0" dirty="0" smtClean="0"/>
              <a:t> in the zone/bubble.</a:t>
            </a:r>
            <a:endParaRPr lang="en-US" dirty="0"/>
          </a:p>
        </p:txBody>
      </p:sp>
      <p:sp>
        <p:nvSpPr>
          <p:cNvPr id="4" name="Slide Number Placeholder 3"/>
          <p:cNvSpPr>
            <a:spLocks noGrp="1"/>
          </p:cNvSpPr>
          <p:nvPr>
            <p:ph type="sldNum" sz="quarter" idx="10"/>
          </p:nvPr>
        </p:nvSpPr>
        <p:spPr/>
        <p:txBody>
          <a:bodyPr/>
          <a:lstStyle/>
          <a:p>
            <a:fld id="{885D7509-218B-49E0-9E61-34F130A3D980}" type="slidenum">
              <a:rPr lang="en-GB" smtClean="0"/>
              <a:pPr/>
              <a:t>4</a:t>
            </a:fld>
            <a:endParaRPr lang="en-GB"/>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061811300"/>
      </p:ext>
    </p:extLst>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 is my argument.</a:t>
            </a:r>
            <a:endParaRPr lang="en-US" dirty="0"/>
          </a:p>
        </p:txBody>
      </p:sp>
      <p:sp>
        <p:nvSpPr>
          <p:cNvPr id="4" name="Slide Number Placeholder 3"/>
          <p:cNvSpPr>
            <a:spLocks noGrp="1"/>
          </p:cNvSpPr>
          <p:nvPr>
            <p:ph type="sldNum" sz="quarter" idx="10"/>
          </p:nvPr>
        </p:nvSpPr>
        <p:spPr/>
        <p:txBody>
          <a:bodyPr/>
          <a:lstStyle/>
          <a:p>
            <a:fld id="{885D7509-218B-49E0-9E61-34F130A3D980}" type="slidenum">
              <a:rPr lang="en-GB" smtClean="0"/>
              <a:pPr/>
              <a:t>12</a:t>
            </a:fld>
            <a:endParaRPr lang="en-GB"/>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853168763"/>
      </p:ext>
    </p:extLst>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Each</a:t>
            </a:r>
            <a:r>
              <a:rPr lang="en-GB" baseline="0" dirty="0" smtClean="0"/>
              <a:t> of your sub-topics needs paragraphs.</a:t>
            </a:r>
            <a:endParaRPr lang="en-US" dirty="0"/>
          </a:p>
        </p:txBody>
      </p:sp>
      <p:sp>
        <p:nvSpPr>
          <p:cNvPr id="4" name="Slide Number Placeholder 3"/>
          <p:cNvSpPr>
            <a:spLocks noGrp="1"/>
          </p:cNvSpPr>
          <p:nvPr>
            <p:ph type="sldNum" sz="quarter" idx="10"/>
          </p:nvPr>
        </p:nvSpPr>
        <p:spPr/>
        <p:txBody>
          <a:bodyPr/>
          <a:lstStyle/>
          <a:p>
            <a:fld id="{885D7509-218B-49E0-9E61-34F130A3D980}" type="slidenum">
              <a:rPr lang="en-GB" smtClean="0"/>
              <a:pPr/>
              <a:t>19</a:t>
            </a:fld>
            <a:endParaRPr lang="en-GB"/>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096215058"/>
      </p:ext>
    </p:extLst>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You</a:t>
            </a:r>
            <a:r>
              <a:rPr lang="en-GB" baseline="0" dirty="0" smtClean="0"/>
              <a:t> are writing for an audience and he/she has to be able to follow your discussion.</a:t>
            </a:r>
            <a:endParaRPr lang="en-GB" dirty="0"/>
          </a:p>
        </p:txBody>
      </p:sp>
      <p:sp>
        <p:nvSpPr>
          <p:cNvPr id="4" name="Slide Number Placeholder 3"/>
          <p:cNvSpPr>
            <a:spLocks noGrp="1"/>
          </p:cNvSpPr>
          <p:nvPr>
            <p:ph type="sldNum" sz="quarter" idx="10"/>
          </p:nvPr>
        </p:nvSpPr>
        <p:spPr/>
        <p:txBody>
          <a:bodyPr/>
          <a:lstStyle/>
          <a:p>
            <a:fld id="{885D7509-218B-49E0-9E61-34F130A3D980}" type="slidenum">
              <a:rPr lang="en-GB" smtClean="0"/>
              <a:pPr/>
              <a:t>30</a:t>
            </a:fld>
            <a:endParaRPr lang="en-GB"/>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3618897762"/>
      </p:ext>
    </p:extLst>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Donaldson</a:t>
            </a:r>
            <a:endParaRPr lang="en-US" dirty="0"/>
          </a:p>
        </p:txBody>
      </p:sp>
      <p:sp>
        <p:nvSpPr>
          <p:cNvPr id="4" name="Slide Number Placeholder 3"/>
          <p:cNvSpPr>
            <a:spLocks noGrp="1"/>
          </p:cNvSpPr>
          <p:nvPr>
            <p:ph type="sldNum" sz="quarter" idx="10"/>
          </p:nvPr>
        </p:nvSpPr>
        <p:spPr/>
        <p:txBody>
          <a:bodyPr/>
          <a:lstStyle/>
          <a:p>
            <a:fld id="{885D7509-218B-49E0-9E61-34F130A3D980}" type="slidenum">
              <a:rPr lang="en-GB" smtClean="0"/>
              <a:pPr/>
              <a:t>37</a:t>
            </a:fld>
            <a:endParaRPr lang="en-GB"/>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339224832"/>
      </p:ext>
    </p:extLst>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is powerful</a:t>
            </a:r>
            <a:r>
              <a:rPr lang="en-GB" baseline="0" dirty="0" smtClean="0"/>
              <a:t> and shows your application of knowledge. On sheet</a:t>
            </a:r>
            <a:endParaRPr lang="en-US" dirty="0"/>
          </a:p>
        </p:txBody>
      </p:sp>
      <p:sp>
        <p:nvSpPr>
          <p:cNvPr id="4" name="Slide Number Placeholder 3"/>
          <p:cNvSpPr>
            <a:spLocks noGrp="1"/>
          </p:cNvSpPr>
          <p:nvPr>
            <p:ph type="sldNum" sz="quarter" idx="10"/>
          </p:nvPr>
        </p:nvSpPr>
        <p:spPr/>
        <p:txBody>
          <a:bodyPr/>
          <a:lstStyle/>
          <a:p>
            <a:fld id="{885D7509-218B-49E0-9E61-34F130A3D980}" type="slidenum">
              <a:rPr lang="en-GB" smtClean="0"/>
              <a:pPr/>
              <a:t>39</a:t>
            </a:fld>
            <a:endParaRPr lang="en-GB"/>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4245776415"/>
      </p:ext>
    </p:extLst>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Fullstop</a:t>
            </a:r>
            <a:r>
              <a:rPr lang="en-GB" dirty="0" smtClean="0"/>
              <a:t>, or conjunction</a:t>
            </a:r>
            <a:endParaRPr lang="en-US" dirty="0"/>
          </a:p>
        </p:txBody>
      </p:sp>
      <p:sp>
        <p:nvSpPr>
          <p:cNvPr id="4" name="Slide Number Placeholder 3"/>
          <p:cNvSpPr>
            <a:spLocks noGrp="1"/>
          </p:cNvSpPr>
          <p:nvPr>
            <p:ph type="sldNum" sz="quarter" idx="10"/>
          </p:nvPr>
        </p:nvSpPr>
        <p:spPr/>
        <p:txBody>
          <a:bodyPr/>
          <a:lstStyle/>
          <a:p>
            <a:fld id="{885D7509-218B-49E0-9E61-34F130A3D980}" type="slidenum">
              <a:rPr lang="en-GB" smtClean="0"/>
              <a:pPr/>
              <a:t>44</a:t>
            </a:fld>
            <a:endParaRPr lang="en-GB"/>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3569054057"/>
      </p:ext>
    </p:extLst>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Number agreement</a:t>
            </a:r>
            <a:endParaRPr lang="en-US" dirty="0"/>
          </a:p>
        </p:txBody>
      </p:sp>
      <p:sp>
        <p:nvSpPr>
          <p:cNvPr id="4" name="Slide Number Placeholder 3"/>
          <p:cNvSpPr>
            <a:spLocks noGrp="1"/>
          </p:cNvSpPr>
          <p:nvPr>
            <p:ph type="sldNum" sz="quarter" idx="10"/>
          </p:nvPr>
        </p:nvSpPr>
        <p:spPr/>
        <p:txBody>
          <a:bodyPr/>
          <a:lstStyle/>
          <a:p>
            <a:fld id="{885D7509-218B-49E0-9E61-34F130A3D980}" type="slidenum">
              <a:rPr lang="en-GB" smtClean="0"/>
              <a:pPr/>
              <a:t>45</a:t>
            </a:fld>
            <a:endParaRPr lang="en-GB"/>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30846848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3/14/18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3/14/18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3/14/18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3/14/18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3/14/18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3/14/18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3/14/18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3/14/18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3/14/18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3/14/18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3/14/18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691687140"/>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3/14/18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5.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4" Type="http://schemas.openxmlformats.org/officeDocument/2006/relationships/image" Target="../media/image5.png"/><Relationship Id="rId5" Type="http://schemas.openxmlformats.org/officeDocument/2006/relationships/image" Target="../media/image6.png"/><Relationship Id="rId1" Type="http://schemas.openxmlformats.org/officeDocument/2006/relationships/slideLayout" Target="../slideLayouts/slideLayout6.xml"/><Relationship Id="rId2" Type="http://schemas.openxmlformats.org/officeDocument/2006/relationships/image" Target="../media/image3.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7.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e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solidFill>
                  <a:schemeClr val="bg1"/>
                </a:solidFill>
              </a:rPr>
              <a:t>Academic Writing</a:t>
            </a:r>
            <a:endParaRPr lang="en-GB" dirty="0">
              <a:solidFill>
                <a:schemeClr val="bg1"/>
              </a:solidFill>
            </a:endParaRPr>
          </a:p>
        </p:txBody>
      </p:sp>
      <p:sp>
        <p:nvSpPr>
          <p:cNvPr id="3" name="Subtitle 2"/>
          <p:cNvSpPr>
            <a:spLocks noGrp="1"/>
          </p:cNvSpPr>
          <p:nvPr>
            <p:ph type="subTitle" idx="1"/>
          </p:nvPr>
        </p:nvSpPr>
        <p:spPr/>
        <p:txBody>
          <a:bodyPr/>
          <a:lstStyle/>
          <a:p>
            <a:r>
              <a:rPr lang="en-GB" dirty="0" smtClean="0">
                <a:solidFill>
                  <a:schemeClr val="bg1"/>
                </a:solidFill>
              </a:rPr>
              <a:t>Primary PGCE</a:t>
            </a:r>
          </a:p>
          <a:p>
            <a:r>
              <a:rPr lang="en-GB" dirty="0" smtClean="0">
                <a:solidFill>
                  <a:schemeClr val="bg1"/>
                </a:solidFill>
              </a:rPr>
              <a:t>Elaine Sharpling</a:t>
            </a:r>
          </a:p>
          <a:p>
            <a:r>
              <a:rPr lang="en-GB" dirty="0" smtClean="0">
                <a:solidFill>
                  <a:schemeClr val="bg1"/>
                </a:solidFill>
              </a:rPr>
              <a:t>2017</a:t>
            </a:r>
            <a:endParaRPr lang="en-GB" dirty="0">
              <a:solidFill>
                <a:schemeClr val="bg1"/>
              </a:solidFill>
            </a:endParaRPr>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this lecture you will:</a:t>
            </a:r>
            <a:endParaRPr lang="en-GB" dirty="0"/>
          </a:p>
        </p:txBody>
      </p:sp>
      <p:sp>
        <p:nvSpPr>
          <p:cNvPr id="3" name="Content Placeholder 2"/>
          <p:cNvSpPr>
            <a:spLocks noGrp="1"/>
          </p:cNvSpPr>
          <p:nvPr>
            <p:ph idx="1"/>
          </p:nvPr>
        </p:nvSpPr>
        <p:spPr/>
        <p:txBody>
          <a:bodyPr>
            <a:normAutofit/>
          </a:bodyPr>
          <a:lstStyle/>
          <a:p>
            <a:r>
              <a:rPr lang="en-GB" dirty="0" smtClean="0"/>
              <a:t>Revise the features of academic writing </a:t>
            </a:r>
          </a:p>
          <a:p>
            <a:r>
              <a:rPr lang="en-GB" dirty="0" smtClean="0"/>
              <a:t>Consider how to write in a critical way.</a:t>
            </a:r>
          </a:p>
          <a:p>
            <a:endParaRPr lang="en-GB" dirty="0" smtClean="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94746328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What’s the problem?</a:t>
            </a:r>
            <a:endParaRPr lang="en-US" dirty="0"/>
          </a:p>
        </p:txBody>
      </p:sp>
      <p:sp>
        <p:nvSpPr>
          <p:cNvPr id="3" name="Content Placeholder 2"/>
          <p:cNvSpPr>
            <a:spLocks noGrp="1"/>
          </p:cNvSpPr>
          <p:nvPr>
            <p:ph idx="1"/>
          </p:nvPr>
        </p:nvSpPr>
        <p:spPr>
          <a:xfrm>
            <a:off x="467544" y="1772816"/>
            <a:ext cx="8229600" cy="3917032"/>
          </a:xfrm>
        </p:spPr>
        <p:txBody>
          <a:bodyPr/>
          <a:lstStyle/>
          <a:p>
            <a:pPr marL="0" indent="0" algn="ctr">
              <a:buNone/>
            </a:pPr>
            <a:r>
              <a:rPr lang="en-GB" i="1" dirty="0"/>
              <a:t>Writing is easy. All you do is stare at a blank sheet of paper until drops of blood form on your forehead.</a:t>
            </a:r>
            <a:br>
              <a:rPr lang="en-GB" i="1" dirty="0"/>
            </a:br>
            <a:r>
              <a:rPr lang="en-GB" i="1" dirty="0"/>
              <a:t>—Gene Fowler</a:t>
            </a:r>
            <a:endParaRPr lang="en-GB" dirty="0"/>
          </a:p>
          <a:p>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14324268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Get started</a:t>
            </a:r>
            <a:endParaRPr lang="en-US" dirty="0"/>
          </a:p>
        </p:txBody>
      </p:sp>
      <p:sp>
        <p:nvSpPr>
          <p:cNvPr id="3" name="Content Placeholder 2"/>
          <p:cNvSpPr>
            <a:spLocks noGrp="1"/>
          </p:cNvSpPr>
          <p:nvPr>
            <p:ph idx="1"/>
          </p:nvPr>
        </p:nvSpPr>
        <p:spPr/>
        <p:txBody>
          <a:bodyPr/>
          <a:lstStyle/>
          <a:p>
            <a:pPr marL="457200" lvl="1" indent="0">
              <a:buNone/>
            </a:pPr>
            <a:endParaRPr lang="en-GB" sz="2000" dirty="0" smtClean="0">
              <a:ea typeface="ＭＳ Ｐゴシック" charset="-128"/>
            </a:endParaRPr>
          </a:p>
          <a:p>
            <a:pPr marL="457200" lvl="1" indent="0">
              <a:buNone/>
            </a:pPr>
            <a:endParaRPr lang="en-GB" sz="2000" dirty="0">
              <a:ea typeface="ＭＳ Ｐゴシック" charset="-128"/>
            </a:endParaRPr>
          </a:p>
          <a:p>
            <a:pPr marL="457200" lvl="1" indent="0">
              <a:buNone/>
            </a:pPr>
            <a:r>
              <a:rPr lang="en-GB" dirty="0" smtClean="0">
                <a:ea typeface="ＭＳ Ｐゴシック" charset="-128"/>
              </a:rPr>
              <a:t>The development of language and thought are closely linked. Therefore, the act of writing generates ideas that would never have existed at the beginning of the task.</a:t>
            </a:r>
            <a:endParaRPr lang="en-GB" sz="3200" dirty="0" smtClean="0">
              <a:solidFill>
                <a:srgbClr val="002060"/>
              </a:solidFill>
              <a:ea typeface="ＭＳ Ｐゴシック" charset="-128"/>
            </a:endParaRPr>
          </a:p>
          <a:p>
            <a:pPr marL="457200" lvl="1" indent="0">
              <a:buNone/>
            </a:pPr>
            <a:endParaRPr lang="en-GB" sz="2400" dirty="0">
              <a:ea typeface="ＭＳ Ｐゴシック" charset="-128"/>
            </a:endParaRPr>
          </a:p>
          <a:p>
            <a:pPr>
              <a:buNone/>
            </a:pPr>
            <a:endParaRPr lang="en-GB" sz="2000" dirty="0">
              <a:ea typeface="ＭＳ Ｐゴシック" charset="-128"/>
            </a:endParaRPr>
          </a:p>
          <a:p>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26739593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Accept this…</a:t>
            </a:r>
            <a:endParaRPr lang="en-US" dirty="0"/>
          </a:p>
        </p:txBody>
      </p:sp>
      <p:sp>
        <p:nvSpPr>
          <p:cNvPr id="3" name="Content Placeholder 2"/>
          <p:cNvSpPr>
            <a:spLocks noGrp="1"/>
          </p:cNvSpPr>
          <p:nvPr>
            <p:ph idx="1"/>
          </p:nvPr>
        </p:nvSpPr>
        <p:spPr/>
        <p:txBody>
          <a:bodyPr/>
          <a:lstStyle/>
          <a:p>
            <a:r>
              <a:rPr lang="en-GB" dirty="0" smtClean="0"/>
              <a:t>Don’t worry about the first attempt.</a:t>
            </a:r>
          </a:p>
          <a:p>
            <a:r>
              <a:rPr lang="en-GB" dirty="0" smtClean="0"/>
              <a:t>You can fix the language and the style later.</a:t>
            </a:r>
          </a:p>
          <a:p>
            <a:r>
              <a:rPr lang="en-GB" dirty="0" smtClean="0"/>
              <a:t>Things can be moved, deleted, polished.</a:t>
            </a:r>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367951351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6386" name="Slide Number Placeholder 2"/>
          <p:cNvSpPr>
            <a:spLocks noGrp="1"/>
          </p:cNvSpPr>
          <p:nvPr>
            <p:ph type="sldNum" sz="quarter" idx="12"/>
          </p:nvPr>
        </p:nvSpPr>
        <p:spPr>
          <a:xfrm>
            <a:off x="7010400" y="6629400"/>
            <a:ext cx="1905000" cy="228600"/>
          </a:xfrm>
          <a:noFill/>
        </p:spPr>
        <p:txBody>
          <a:bodyPr anchorCtr="0"/>
          <a:lstStyle/>
          <a:p>
            <a:pPr algn="r"/>
            <a:fld id="{7EDCC12D-02F5-46F1-88B5-1D8EC58C8D63}" type="slidenum">
              <a:rPr lang="en-US" sz="1400" b="0">
                <a:solidFill>
                  <a:schemeClr val="tx1"/>
                </a:solidFill>
              </a:rPr>
              <a:pPr algn="r"/>
              <a:t>6</a:t>
            </a:fld>
            <a:endParaRPr lang="en-US" sz="1400" b="0">
              <a:solidFill>
                <a:schemeClr val="tx1"/>
              </a:solidFill>
            </a:endParaRPr>
          </a:p>
        </p:txBody>
      </p:sp>
      <p:sp>
        <p:nvSpPr>
          <p:cNvPr id="16387" name="Rectangle 2"/>
          <p:cNvSpPr>
            <a:spLocks noGrp="1" noChangeArrowheads="1"/>
          </p:cNvSpPr>
          <p:nvPr>
            <p:ph type="title"/>
          </p:nvPr>
        </p:nvSpPr>
        <p:spPr>
          <a:xfrm>
            <a:off x="3164418" y="908448"/>
            <a:ext cx="5655733" cy="1296590"/>
          </a:xfrm>
        </p:spPr>
        <p:txBody>
          <a:bodyPr/>
          <a:lstStyle/>
          <a:p>
            <a:r>
              <a:rPr lang="en-GB" smtClean="0">
                <a:ea typeface="ＭＳ Ｐゴシック" charset="-128"/>
              </a:rPr>
              <a:t>The diver</a:t>
            </a:r>
          </a:p>
        </p:txBody>
      </p:sp>
      <p:pic>
        <p:nvPicPr>
          <p:cNvPr id="29699" name="Picture 3"/>
          <p:cNvPicPr>
            <a:picLocks noChangeAspect="1" noChangeArrowheads="1"/>
          </p:cNvPicPr>
          <p:nvPr/>
        </p:nvPicPr>
        <p:blipFill>
          <a:blip r:embed="rId2"/>
          <a:srcRect/>
          <a:stretch>
            <a:fillRect/>
          </a:stretch>
        </p:blipFill>
        <p:spPr bwMode="auto">
          <a:xfrm>
            <a:off x="1187624" y="37280"/>
            <a:ext cx="2232248" cy="5694470"/>
          </a:xfrm>
          <a:prstGeom prst="rect">
            <a:avLst/>
          </a:prstGeom>
          <a:noFill/>
          <a:ln w="9525">
            <a:noFill/>
            <a:miter lim="800000"/>
            <a:headEnd/>
            <a:tailEnd/>
          </a:ln>
        </p:spPr>
      </p:pic>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08968283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nodeType="afterEffect">
                                  <p:stCondLst>
                                    <p:cond delay="0"/>
                                  </p:stCondLst>
                                  <p:childTnLst>
                                    <p:set>
                                      <p:cBhvr>
                                        <p:cTn id="6" dur="1" fill="hold">
                                          <p:stCondLst>
                                            <p:cond delay="0"/>
                                          </p:stCondLst>
                                        </p:cTn>
                                        <p:tgtEl>
                                          <p:spTgt spid="29699"/>
                                        </p:tgtEl>
                                        <p:attrNameLst>
                                          <p:attrName>style.visibility</p:attrName>
                                        </p:attrNameLst>
                                      </p:cBhvr>
                                      <p:to>
                                        <p:strVal val="visible"/>
                                      </p:to>
                                    </p:set>
                                    <p:anim calcmode="lin" valueType="num">
                                      <p:cBhvr additive="base">
                                        <p:cTn id="7" dur="500" fill="hold"/>
                                        <p:tgtEl>
                                          <p:spTgt spid="29699"/>
                                        </p:tgtEl>
                                        <p:attrNameLst>
                                          <p:attrName>ppt_x</p:attrName>
                                        </p:attrNameLst>
                                      </p:cBhvr>
                                      <p:tavLst>
                                        <p:tav tm="0">
                                          <p:val>
                                            <p:strVal val="#ppt_x"/>
                                          </p:val>
                                        </p:tav>
                                        <p:tav tm="100000">
                                          <p:val>
                                            <p:strVal val="#ppt_x"/>
                                          </p:val>
                                        </p:tav>
                                      </p:tavLst>
                                    </p:anim>
                                    <p:anim calcmode="lin" valueType="num">
                                      <p:cBhvr additive="base">
                                        <p:cTn id="8" dur="500" fill="hold"/>
                                        <p:tgtEl>
                                          <p:spTgt spid="29699"/>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7410" name="Slide Number Placeholder 2"/>
          <p:cNvSpPr>
            <a:spLocks noGrp="1"/>
          </p:cNvSpPr>
          <p:nvPr>
            <p:ph type="sldNum" sz="quarter" idx="12"/>
          </p:nvPr>
        </p:nvSpPr>
        <p:spPr>
          <a:xfrm>
            <a:off x="7010400" y="6629400"/>
            <a:ext cx="1905000" cy="228600"/>
          </a:xfrm>
          <a:noFill/>
        </p:spPr>
        <p:txBody>
          <a:bodyPr anchorCtr="0"/>
          <a:lstStyle/>
          <a:p>
            <a:pPr algn="r"/>
            <a:fld id="{EB0D7E59-A373-4C36-AA90-13A5499A73F6}" type="slidenum">
              <a:rPr lang="en-US" sz="1400" b="0">
                <a:solidFill>
                  <a:schemeClr val="tx1"/>
                </a:solidFill>
              </a:rPr>
              <a:pPr algn="r"/>
              <a:t>7</a:t>
            </a:fld>
            <a:endParaRPr lang="en-US" sz="1400" b="0">
              <a:solidFill>
                <a:schemeClr val="tx1"/>
              </a:solidFill>
            </a:endParaRPr>
          </a:p>
        </p:txBody>
      </p:sp>
      <p:sp>
        <p:nvSpPr>
          <p:cNvPr id="17411" name="Rectangle 2"/>
          <p:cNvSpPr>
            <a:spLocks noGrp="1" noChangeArrowheads="1"/>
          </p:cNvSpPr>
          <p:nvPr>
            <p:ph type="title"/>
          </p:nvPr>
        </p:nvSpPr>
        <p:spPr>
          <a:xfrm>
            <a:off x="323528" y="404664"/>
            <a:ext cx="8022167" cy="1079897"/>
          </a:xfrm>
        </p:spPr>
        <p:txBody>
          <a:bodyPr/>
          <a:lstStyle/>
          <a:p>
            <a:pPr algn="ctr"/>
            <a:r>
              <a:rPr lang="en-GB" dirty="0" smtClean="0">
                <a:ea typeface="ＭＳ Ｐゴシック" charset="-128"/>
              </a:rPr>
              <a:t>The </a:t>
            </a:r>
            <a:r>
              <a:rPr lang="en-GB" dirty="0" err="1" smtClean="0">
                <a:ea typeface="ＭＳ Ｐゴシック" charset="-128"/>
              </a:rPr>
              <a:t>patchworker</a:t>
            </a:r>
            <a:endParaRPr lang="en-GB" dirty="0" smtClean="0">
              <a:ea typeface="ＭＳ Ｐゴシック" charset="-128"/>
            </a:endParaRPr>
          </a:p>
        </p:txBody>
      </p:sp>
      <p:pic>
        <p:nvPicPr>
          <p:cNvPr id="17412" name="Picture 3"/>
          <p:cNvPicPr>
            <a:picLocks noChangeAspect="1" noChangeArrowheads="1"/>
          </p:cNvPicPr>
          <p:nvPr/>
        </p:nvPicPr>
        <p:blipFill>
          <a:blip r:embed="rId2"/>
          <a:srcRect/>
          <a:stretch>
            <a:fillRect/>
          </a:stretch>
        </p:blipFill>
        <p:spPr bwMode="auto">
          <a:xfrm>
            <a:off x="1259632" y="1268760"/>
            <a:ext cx="5976664" cy="4326048"/>
          </a:xfrm>
          <a:prstGeom prst="rect">
            <a:avLst/>
          </a:prstGeom>
          <a:noFill/>
          <a:ln w="9525">
            <a:noFill/>
            <a:miter lim="800000"/>
            <a:headEnd/>
            <a:tailEnd/>
          </a:ln>
        </p:spPr>
      </p:pic>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608634951"/>
      </p:ext>
    </p:extLst>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8434" name="Slide Number Placeholder 2"/>
          <p:cNvSpPr>
            <a:spLocks noGrp="1"/>
          </p:cNvSpPr>
          <p:nvPr>
            <p:ph type="sldNum" sz="quarter" idx="12"/>
          </p:nvPr>
        </p:nvSpPr>
        <p:spPr>
          <a:xfrm>
            <a:off x="7010400" y="6629400"/>
            <a:ext cx="1905000" cy="228600"/>
          </a:xfrm>
          <a:noFill/>
        </p:spPr>
        <p:txBody>
          <a:bodyPr anchorCtr="0"/>
          <a:lstStyle/>
          <a:p>
            <a:pPr algn="r"/>
            <a:fld id="{9C92FF7E-DC33-47E3-9D9A-D4973E8E7C74}" type="slidenum">
              <a:rPr lang="en-US" sz="1400" b="0">
                <a:solidFill>
                  <a:schemeClr val="tx1"/>
                </a:solidFill>
              </a:rPr>
              <a:pPr algn="r"/>
              <a:t>8</a:t>
            </a:fld>
            <a:endParaRPr lang="en-US" sz="1400" b="0">
              <a:solidFill>
                <a:schemeClr val="tx1"/>
              </a:solidFill>
            </a:endParaRPr>
          </a:p>
        </p:txBody>
      </p:sp>
      <p:sp>
        <p:nvSpPr>
          <p:cNvPr id="18435" name="Rectangle 2"/>
          <p:cNvSpPr>
            <a:spLocks noGrp="1" noChangeArrowheads="1"/>
          </p:cNvSpPr>
          <p:nvPr>
            <p:ph type="title"/>
          </p:nvPr>
        </p:nvSpPr>
        <p:spPr>
          <a:xfrm>
            <a:off x="3203848" y="404664"/>
            <a:ext cx="5832648" cy="1227535"/>
          </a:xfrm>
        </p:spPr>
        <p:txBody>
          <a:bodyPr/>
          <a:lstStyle/>
          <a:p>
            <a:pPr algn="ctr"/>
            <a:r>
              <a:rPr lang="en-GB" dirty="0" smtClean="0">
                <a:ea typeface="ＭＳ Ｐゴシック" charset="-128"/>
              </a:rPr>
              <a:t>The architect</a:t>
            </a:r>
          </a:p>
        </p:txBody>
      </p:sp>
      <p:pic>
        <p:nvPicPr>
          <p:cNvPr id="18436" name="Picture 3"/>
          <p:cNvPicPr>
            <a:picLocks noChangeAspect="1" noChangeArrowheads="1"/>
          </p:cNvPicPr>
          <p:nvPr/>
        </p:nvPicPr>
        <p:blipFill>
          <a:blip r:embed="rId2"/>
          <a:srcRect/>
          <a:stretch>
            <a:fillRect/>
          </a:stretch>
        </p:blipFill>
        <p:spPr bwMode="auto">
          <a:xfrm>
            <a:off x="611560" y="404664"/>
            <a:ext cx="3600400" cy="5048138"/>
          </a:xfrm>
          <a:prstGeom prst="rect">
            <a:avLst/>
          </a:prstGeom>
          <a:noFill/>
          <a:ln w="9525">
            <a:noFill/>
            <a:miter lim="800000"/>
            <a:headEnd/>
            <a:tailEnd/>
          </a:ln>
        </p:spPr>
      </p:pic>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3971843138"/>
      </p:ext>
    </p:extLst>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9458" name="Slide Number Placeholder 2"/>
          <p:cNvSpPr>
            <a:spLocks noGrp="1"/>
          </p:cNvSpPr>
          <p:nvPr>
            <p:ph type="sldNum" sz="quarter" idx="12"/>
          </p:nvPr>
        </p:nvSpPr>
        <p:spPr>
          <a:xfrm>
            <a:off x="7010400" y="6629400"/>
            <a:ext cx="1905000" cy="228600"/>
          </a:xfrm>
          <a:noFill/>
        </p:spPr>
        <p:txBody>
          <a:bodyPr anchorCtr="0"/>
          <a:lstStyle/>
          <a:p>
            <a:pPr algn="r"/>
            <a:fld id="{49A6D1E2-87A2-4BD8-AA07-657A2AD2C742}" type="slidenum">
              <a:rPr lang="en-US" sz="1400" b="0">
                <a:solidFill>
                  <a:schemeClr val="tx1"/>
                </a:solidFill>
              </a:rPr>
              <a:pPr algn="r"/>
              <a:t>9</a:t>
            </a:fld>
            <a:endParaRPr lang="en-US" sz="1400" b="0">
              <a:solidFill>
                <a:schemeClr val="tx1"/>
              </a:solidFill>
            </a:endParaRPr>
          </a:p>
        </p:txBody>
      </p:sp>
      <p:sp>
        <p:nvSpPr>
          <p:cNvPr id="19459" name="Rectangle 2"/>
          <p:cNvSpPr>
            <a:spLocks noGrp="1" noChangeArrowheads="1"/>
          </p:cNvSpPr>
          <p:nvPr>
            <p:ph type="title"/>
          </p:nvPr>
        </p:nvSpPr>
        <p:spPr>
          <a:xfrm>
            <a:off x="3635896" y="1988840"/>
            <a:ext cx="5328592" cy="1143000"/>
          </a:xfrm>
        </p:spPr>
        <p:txBody>
          <a:bodyPr/>
          <a:lstStyle/>
          <a:p>
            <a:pPr algn="ctr"/>
            <a:r>
              <a:rPr lang="en-GB" dirty="0" smtClean="0">
                <a:ea typeface="ＭＳ Ｐゴシック" charset="-128"/>
              </a:rPr>
              <a:t>The grand planner</a:t>
            </a:r>
          </a:p>
        </p:txBody>
      </p:sp>
      <p:pic>
        <p:nvPicPr>
          <p:cNvPr id="19460" name="Picture 3"/>
          <p:cNvPicPr>
            <a:picLocks noChangeAspect="1" noChangeArrowheads="1"/>
          </p:cNvPicPr>
          <p:nvPr/>
        </p:nvPicPr>
        <p:blipFill>
          <a:blip r:embed="rId2"/>
          <a:srcRect/>
          <a:stretch>
            <a:fillRect/>
          </a:stretch>
        </p:blipFill>
        <p:spPr bwMode="auto">
          <a:xfrm>
            <a:off x="323528" y="764704"/>
            <a:ext cx="3473451" cy="4657725"/>
          </a:xfrm>
          <a:prstGeom prst="rect">
            <a:avLst/>
          </a:prstGeom>
          <a:noFill/>
          <a:ln w="9525">
            <a:noFill/>
            <a:miter lim="800000"/>
            <a:headEnd/>
            <a:tailEnd/>
          </a:ln>
        </p:spPr>
      </p:pic>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703027284"/>
      </p:ext>
    </p:extLst>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0482" name="Slide Number Placeholder 2"/>
          <p:cNvSpPr>
            <a:spLocks noGrp="1"/>
          </p:cNvSpPr>
          <p:nvPr>
            <p:ph type="sldNum" sz="quarter" idx="12"/>
          </p:nvPr>
        </p:nvSpPr>
        <p:spPr>
          <a:xfrm>
            <a:off x="7010400" y="6629400"/>
            <a:ext cx="1905000" cy="228600"/>
          </a:xfrm>
          <a:noFill/>
        </p:spPr>
        <p:txBody>
          <a:bodyPr anchorCtr="0"/>
          <a:lstStyle/>
          <a:p>
            <a:pPr algn="r"/>
            <a:fld id="{F9D3EE52-03DB-47BC-BA3A-3D36A0B8FAF6}" type="slidenum">
              <a:rPr lang="en-US" sz="1400" b="0">
                <a:solidFill>
                  <a:schemeClr val="tx1"/>
                </a:solidFill>
              </a:rPr>
              <a:pPr algn="r"/>
              <a:t>10</a:t>
            </a:fld>
            <a:endParaRPr lang="en-US" sz="1400" b="0">
              <a:solidFill>
                <a:schemeClr val="tx1"/>
              </a:solidFill>
            </a:endParaRPr>
          </a:p>
        </p:txBody>
      </p:sp>
      <p:sp>
        <p:nvSpPr>
          <p:cNvPr id="20483" name="Rectangle 2"/>
          <p:cNvSpPr>
            <a:spLocks noGrp="1" noChangeArrowheads="1"/>
          </p:cNvSpPr>
          <p:nvPr>
            <p:ph type="title"/>
          </p:nvPr>
        </p:nvSpPr>
        <p:spPr>
          <a:xfrm>
            <a:off x="539552" y="332656"/>
            <a:ext cx="8015817" cy="1079897"/>
          </a:xfrm>
        </p:spPr>
        <p:txBody>
          <a:bodyPr/>
          <a:lstStyle/>
          <a:p>
            <a:pPr algn="ctr"/>
            <a:r>
              <a:rPr lang="en-GB" dirty="0" smtClean="0">
                <a:ea typeface="ＭＳ Ｐゴシック" charset="-128"/>
              </a:rPr>
              <a:t>Identifying your writing style</a:t>
            </a:r>
          </a:p>
        </p:txBody>
      </p:sp>
      <p:pic>
        <p:nvPicPr>
          <p:cNvPr id="20484" name="Picture 3"/>
          <p:cNvPicPr>
            <a:picLocks noChangeAspect="1" noChangeArrowheads="1"/>
          </p:cNvPicPr>
          <p:nvPr/>
        </p:nvPicPr>
        <p:blipFill>
          <a:blip r:embed="rId2"/>
          <a:srcRect/>
          <a:stretch>
            <a:fillRect/>
          </a:stretch>
        </p:blipFill>
        <p:spPr bwMode="auto">
          <a:xfrm>
            <a:off x="179512" y="1340768"/>
            <a:ext cx="1466931" cy="3746376"/>
          </a:xfrm>
          <a:prstGeom prst="rect">
            <a:avLst/>
          </a:prstGeom>
          <a:noFill/>
          <a:ln w="9525">
            <a:noFill/>
            <a:miter lim="800000"/>
            <a:headEnd/>
            <a:tailEnd/>
          </a:ln>
        </p:spPr>
      </p:pic>
      <p:pic>
        <p:nvPicPr>
          <p:cNvPr id="20485" name="Picture 4"/>
          <p:cNvPicPr>
            <a:picLocks noChangeAspect="1" noChangeArrowheads="1"/>
          </p:cNvPicPr>
          <p:nvPr/>
        </p:nvPicPr>
        <p:blipFill>
          <a:blip r:embed="rId3"/>
          <a:srcRect/>
          <a:stretch>
            <a:fillRect/>
          </a:stretch>
        </p:blipFill>
        <p:spPr bwMode="auto">
          <a:xfrm>
            <a:off x="1524000" y="2028093"/>
            <a:ext cx="3276600" cy="2371725"/>
          </a:xfrm>
          <a:prstGeom prst="rect">
            <a:avLst/>
          </a:prstGeom>
          <a:noFill/>
          <a:ln w="9525">
            <a:noFill/>
            <a:miter lim="800000"/>
            <a:headEnd/>
            <a:tailEnd/>
          </a:ln>
        </p:spPr>
      </p:pic>
      <p:pic>
        <p:nvPicPr>
          <p:cNvPr id="20486" name="Picture 5"/>
          <p:cNvPicPr>
            <a:picLocks noChangeAspect="1" noChangeArrowheads="1"/>
          </p:cNvPicPr>
          <p:nvPr/>
        </p:nvPicPr>
        <p:blipFill>
          <a:blip r:embed="rId4"/>
          <a:srcRect/>
          <a:stretch>
            <a:fillRect/>
          </a:stretch>
        </p:blipFill>
        <p:spPr bwMode="auto">
          <a:xfrm>
            <a:off x="4724400" y="1651855"/>
            <a:ext cx="2228851" cy="3124200"/>
          </a:xfrm>
          <a:prstGeom prst="rect">
            <a:avLst/>
          </a:prstGeom>
          <a:noFill/>
          <a:ln w="9525">
            <a:noFill/>
            <a:miter lim="800000"/>
            <a:headEnd/>
            <a:tailEnd/>
          </a:ln>
        </p:spPr>
      </p:pic>
      <p:pic>
        <p:nvPicPr>
          <p:cNvPr id="20487" name="Picture 6"/>
          <p:cNvPicPr>
            <a:picLocks noChangeAspect="1" noChangeArrowheads="1"/>
          </p:cNvPicPr>
          <p:nvPr/>
        </p:nvPicPr>
        <p:blipFill>
          <a:blip r:embed="rId5"/>
          <a:srcRect/>
          <a:stretch>
            <a:fillRect/>
          </a:stretch>
        </p:blipFill>
        <p:spPr bwMode="auto">
          <a:xfrm>
            <a:off x="6858001" y="1804255"/>
            <a:ext cx="2103967" cy="2819400"/>
          </a:xfrm>
          <a:prstGeom prst="rect">
            <a:avLst/>
          </a:prstGeom>
          <a:noFill/>
          <a:ln w="9525">
            <a:noFill/>
            <a:miter lim="800000"/>
            <a:headEnd/>
            <a:tailEnd/>
          </a:ln>
        </p:spPr>
      </p:pic>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268748675"/>
      </p:ext>
    </p:extLst>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smtClean="0"/>
              <a:t> </a:t>
            </a:r>
            <a:r>
              <a:rPr lang="en-US" dirty="0" smtClean="0"/>
              <a:t>Writing Apprehension</a:t>
            </a:r>
            <a:endParaRPr lang="en-US" dirty="0"/>
          </a:p>
        </p:txBody>
      </p:sp>
      <p:sp>
        <p:nvSpPr>
          <p:cNvPr id="3" name="Content Placeholder 2"/>
          <p:cNvSpPr>
            <a:spLocks noGrp="1"/>
          </p:cNvSpPr>
          <p:nvPr>
            <p:ph idx="1"/>
          </p:nvPr>
        </p:nvSpPr>
        <p:spPr>
          <a:xfrm>
            <a:off x="467544" y="1700808"/>
            <a:ext cx="8229600" cy="3917032"/>
          </a:xfrm>
        </p:spPr>
        <p:txBody>
          <a:bodyPr/>
          <a:lstStyle/>
          <a:p>
            <a:r>
              <a:rPr lang="en-US" dirty="0" smtClean="0">
                <a:solidFill>
                  <a:srgbClr val="FF0000"/>
                </a:solidFill>
              </a:rPr>
              <a:t>Don’t start </a:t>
            </a:r>
            <a:r>
              <a:rPr lang="en-US" dirty="0" smtClean="0"/>
              <a:t>with the introduction </a:t>
            </a:r>
          </a:p>
          <a:p>
            <a:r>
              <a:rPr lang="en-US" dirty="0" smtClean="0">
                <a:solidFill>
                  <a:srgbClr val="00B050"/>
                </a:solidFill>
              </a:rPr>
              <a:t>Plan the assignment </a:t>
            </a:r>
            <a:r>
              <a:rPr lang="en-US" dirty="0" smtClean="0"/>
              <a:t>down to the last paragraph before you write.</a:t>
            </a:r>
          </a:p>
          <a:p>
            <a:endParaRPr lang="en-GB" dirty="0"/>
          </a:p>
          <a:p>
            <a:pPr marL="0" indent="0">
              <a:buNone/>
            </a:pPr>
            <a:r>
              <a:rPr lang="en-GB" dirty="0" smtClean="0"/>
              <a:t>This will reduce your anxiety and help you see a logical pathway through your assignment.</a:t>
            </a:r>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308603805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t>Reducing Writing Apprehension</a:t>
            </a:r>
            <a:endParaRPr lang="en-US" b="1" dirty="0"/>
          </a:p>
        </p:txBody>
      </p:sp>
      <p:sp>
        <p:nvSpPr>
          <p:cNvPr id="3" name="Content Placeholder 2"/>
          <p:cNvSpPr>
            <a:spLocks noGrp="1"/>
          </p:cNvSpPr>
          <p:nvPr>
            <p:ph idx="1"/>
          </p:nvPr>
        </p:nvSpPr>
        <p:spPr/>
        <p:txBody>
          <a:bodyPr/>
          <a:lstStyle/>
          <a:p>
            <a:pPr marL="0" indent="0">
              <a:buNone/>
            </a:pPr>
            <a:r>
              <a:rPr lang="en-US" b="1" dirty="0" smtClean="0"/>
              <a:t>One line structures</a:t>
            </a:r>
          </a:p>
          <a:p>
            <a:pPr marL="0" indent="0">
              <a:buNone/>
            </a:pPr>
            <a:endParaRPr lang="en-US" b="1" dirty="0" smtClean="0"/>
          </a:p>
          <a:p>
            <a:pPr>
              <a:buNone/>
              <a:defRPr/>
            </a:pPr>
            <a:r>
              <a:rPr lang="en-GB" b="1" dirty="0" smtClean="0"/>
              <a:t>_______________________</a:t>
            </a:r>
            <a:endParaRPr lang="en-GB" b="1" dirty="0"/>
          </a:p>
          <a:p>
            <a:pPr>
              <a:defRPr/>
            </a:pPr>
            <a:endParaRPr lang="en-GB" sz="2000" b="1" dirty="0"/>
          </a:p>
          <a:p>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357441265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My argument</a:t>
            </a:r>
            <a:endParaRPr lang="en-GB" dirty="0"/>
          </a:p>
        </p:txBody>
      </p:sp>
      <p:sp>
        <p:nvSpPr>
          <p:cNvPr id="3" name="Content Placeholder 2"/>
          <p:cNvSpPr>
            <a:spLocks noGrp="1"/>
          </p:cNvSpPr>
          <p:nvPr>
            <p:ph idx="1"/>
          </p:nvPr>
        </p:nvSpPr>
        <p:spPr/>
        <p:txBody>
          <a:bodyPr>
            <a:normAutofit/>
          </a:bodyPr>
          <a:lstStyle/>
          <a:p>
            <a:pPr marL="0" indent="0" algn="ctr">
              <a:buNone/>
            </a:pPr>
            <a:r>
              <a:rPr lang="en-GB" sz="4800" dirty="0" smtClean="0"/>
              <a:t>How can resources help children in Year 2 subtract numbers up to 20?</a:t>
            </a:r>
          </a:p>
          <a:p>
            <a:pPr marL="0" indent="0" algn="ctr">
              <a:buNone/>
            </a:pPr>
            <a:endParaRPr lang="en-GB" sz="4800" dirty="0" smtClean="0">
              <a:solidFill>
                <a:srgbClr val="FF0000"/>
              </a:solidFill>
            </a:endParaRPr>
          </a:p>
          <a:p>
            <a:pPr marL="0" indent="0" algn="ctr">
              <a:buNone/>
            </a:pPr>
            <a:endParaRPr lang="en-GB" sz="4800"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394008752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One line</a:t>
            </a:r>
            <a:endParaRPr lang="en-US" dirty="0"/>
          </a:p>
        </p:txBody>
      </p:sp>
      <p:sp>
        <p:nvSpPr>
          <p:cNvPr id="3" name="Content Placeholder 2"/>
          <p:cNvSpPr>
            <a:spLocks noGrp="1"/>
          </p:cNvSpPr>
          <p:nvPr>
            <p:ph idx="1"/>
          </p:nvPr>
        </p:nvSpPr>
        <p:spPr/>
        <p:txBody>
          <a:bodyPr>
            <a:normAutofit lnSpcReduction="10000"/>
          </a:bodyPr>
          <a:lstStyle/>
          <a:p>
            <a:r>
              <a:rPr lang="en-GB" dirty="0" smtClean="0"/>
              <a:t>I will look at literature to see what others have said.</a:t>
            </a:r>
          </a:p>
          <a:p>
            <a:r>
              <a:rPr lang="en-GB" dirty="0" smtClean="0"/>
              <a:t>I will use lesson study to give me some data.</a:t>
            </a:r>
          </a:p>
          <a:p>
            <a:r>
              <a:rPr lang="en-GB" dirty="0" smtClean="0"/>
              <a:t>I will analyse the data and draw conclusions.</a:t>
            </a:r>
          </a:p>
          <a:p>
            <a:r>
              <a:rPr lang="en-GB" dirty="0" smtClean="0"/>
              <a:t>I will use the conclusions to answer the question.</a:t>
            </a:r>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56176042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Get sorted with the sub-topics</a:t>
            </a:r>
            <a:endParaRPr lang="en-US" dirty="0"/>
          </a:p>
        </p:txBody>
      </p:sp>
      <p:sp>
        <p:nvSpPr>
          <p:cNvPr id="3" name="Content Placeholder 2"/>
          <p:cNvSpPr>
            <a:spLocks noGrp="1"/>
          </p:cNvSpPr>
          <p:nvPr>
            <p:ph idx="1"/>
          </p:nvPr>
        </p:nvSpPr>
        <p:spPr>
          <a:xfrm>
            <a:off x="457200" y="1268760"/>
            <a:ext cx="8291264" cy="4248473"/>
          </a:xfrm>
        </p:spPr>
        <p:txBody>
          <a:bodyPr>
            <a:normAutofit fontScale="70000" lnSpcReduction="20000"/>
          </a:bodyPr>
          <a:lstStyle/>
          <a:p>
            <a:pPr marL="0" indent="0">
              <a:buNone/>
            </a:pPr>
            <a:r>
              <a:rPr lang="en-GB" strike="sngStrike" dirty="0" smtClean="0"/>
              <a:t>Abstract </a:t>
            </a:r>
            <a:endParaRPr lang="en-GB" strike="sngStrike" dirty="0"/>
          </a:p>
          <a:p>
            <a:pPr marL="0" indent="0">
              <a:buNone/>
            </a:pPr>
            <a:r>
              <a:rPr lang="en-GB" dirty="0"/>
              <a:t>Aim, focus and purpose of </a:t>
            </a:r>
            <a:r>
              <a:rPr lang="en-GB" dirty="0" smtClean="0"/>
              <a:t>research </a:t>
            </a:r>
            <a:endParaRPr lang="en-GB" dirty="0"/>
          </a:p>
          <a:p>
            <a:pPr marL="0" indent="0">
              <a:buNone/>
            </a:pPr>
            <a:r>
              <a:rPr lang="en-GB" dirty="0"/>
              <a:t>Overview of current </a:t>
            </a:r>
            <a:r>
              <a:rPr lang="en-GB" dirty="0" smtClean="0"/>
              <a:t>literature </a:t>
            </a:r>
            <a:endParaRPr lang="en-GB" dirty="0"/>
          </a:p>
          <a:p>
            <a:pPr marL="0" indent="0">
              <a:buNone/>
            </a:pPr>
            <a:r>
              <a:rPr lang="en-GB" dirty="0"/>
              <a:t>Research context</a:t>
            </a:r>
          </a:p>
          <a:p>
            <a:pPr marL="0" indent="0">
              <a:buNone/>
            </a:pPr>
            <a:r>
              <a:rPr lang="en-GB" dirty="0"/>
              <a:t>Explanation of Lesson Study design</a:t>
            </a:r>
          </a:p>
          <a:p>
            <a:pPr marL="0" indent="0">
              <a:buNone/>
            </a:pPr>
            <a:r>
              <a:rPr lang="en-GB" dirty="0"/>
              <a:t>Ethical consideration</a:t>
            </a:r>
          </a:p>
          <a:p>
            <a:pPr marL="0" indent="0">
              <a:buNone/>
            </a:pPr>
            <a:r>
              <a:rPr lang="en-GB" dirty="0"/>
              <a:t>Lesson Study 1 and Analysis</a:t>
            </a:r>
          </a:p>
          <a:p>
            <a:pPr marL="0" indent="0">
              <a:buNone/>
            </a:pPr>
            <a:r>
              <a:rPr lang="en-GB" dirty="0"/>
              <a:t>Lesson Study 2 and Analysis</a:t>
            </a:r>
          </a:p>
          <a:p>
            <a:pPr marL="0" indent="0">
              <a:buNone/>
            </a:pPr>
            <a:r>
              <a:rPr lang="en-GB" dirty="0"/>
              <a:t>Discussion of research findings in relation to literature</a:t>
            </a:r>
          </a:p>
          <a:p>
            <a:pPr marL="0" indent="0">
              <a:buNone/>
            </a:pPr>
            <a:r>
              <a:rPr lang="en-GB" dirty="0"/>
              <a:t>Conclusion – critically examine your own research (e.g. reliability, validity, </a:t>
            </a:r>
            <a:r>
              <a:rPr lang="en-GB" dirty="0" smtClean="0"/>
              <a:t>generalisability</a:t>
            </a:r>
            <a:r>
              <a:rPr lang="en-GB" dirty="0"/>
              <a:t>)</a:t>
            </a:r>
          </a:p>
          <a:p>
            <a:pPr marL="0" indent="0">
              <a:buNone/>
            </a:pPr>
            <a:r>
              <a:rPr lang="en-GB" dirty="0"/>
              <a:t>Recommendations</a:t>
            </a:r>
          </a:p>
          <a:p>
            <a:pPr marL="0" indent="0">
              <a:buNone/>
            </a:pPr>
            <a:endParaRPr lang="en-GB" dirty="0"/>
          </a:p>
          <a:p>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50634257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Mind Maps: Subtopics</a:t>
            </a:r>
            <a:endParaRPr lang="en-US" b="1" dirty="0"/>
          </a:p>
        </p:txBody>
      </p:sp>
      <p:sp>
        <p:nvSpPr>
          <p:cNvPr id="3" name="Content Placeholder 2"/>
          <p:cNvSpPr>
            <a:spLocks noGrp="1"/>
          </p:cNvSpPr>
          <p:nvPr>
            <p:ph idx="1"/>
          </p:nvPr>
        </p:nvSpPr>
        <p:spPr/>
        <p:txBody>
          <a:bodyPr>
            <a:normAutofit/>
          </a:bodyPr>
          <a:lstStyle/>
          <a:p>
            <a:pPr marL="0" indent="0">
              <a:buNone/>
            </a:pPr>
            <a:r>
              <a:rPr lang="en-US" dirty="0" smtClean="0"/>
              <a:t>Mind map Subtopics</a:t>
            </a:r>
          </a:p>
          <a:p>
            <a:r>
              <a:rPr lang="en-GB" dirty="0"/>
              <a:t> W</a:t>
            </a:r>
            <a:r>
              <a:rPr lang="en-GB" dirty="0" smtClean="0"/>
              <a:t>hat will go in each sub-topic – don’t fuss, get the ideas down in one or two sentences.</a:t>
            </a:r>
            <a:endParaRPr lang="en-US" dirty="0" smtClean="0"/>
          </a:p>
          <a:p>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401336135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 example</a:t>
            </a:r>
            <a:endParaRPr lang="en-US" dirty="0"/>
          </a:p>
        </p:txBody>
      </p:sp>
      <p:sp>
        <p:nvSpPr>
          <p:cNvPr id="3" name="Content Placeholder 2"/>
          <p:cNvSpPr>
            <a:spLocks noGrp="1"/>
          </p:cNvSpPr>
          <p:nvPr>
            <p:ph idx="1"/>
          </p:nvPr>
        </p:nvSpPr>
        <p:spPr/>
        <p:txBody>
          <a:bodyPr/>
          <a:lstStyle/>
          <a:p>
            <a:pPr marL="0" indent="0">
              <a:buNone/>
            </a:pPr>
            <a:r>
              <a:rPr lang="en-GB" b="1" dirty="0" smtClean="0"/>
              <a:t>Overview of literature on using resources in Mathematics:</a:t>
            </a:r>
          </a:p>
          <a:p>
            <a:pPr marL="0" indent="0">
              <a:buNone/>
            </a:pPr>
            <a:r>
              <a:rPr lang="en-GB" dirty="0" smtClean="0"/>
              <a:t>Theory</a:t>
            </a:r>
          </a:p>
          <a:p>
            <a:pPr marL="0" indent="0">
              <a:buNone/>
            </a:pPr>
            <a:r>
              <a:rPr lang="en-GB" dirty="0" smtClean="0"/>
              <a:t>Strengths</a:t>
            </a:r>
          </a:p>
          <a:p>
            <a:pPr marL="0" indent="0">
              <a:buNone/>
            </a:pPr>
            <a:r>
              <a:rPr lang="en-GB" dirty="0" smtClean="0"/>
              <a:t>Limitations</a:t>
            </a:r>
          </a:p>
          <a:p>
            <a:pPr marL="0" indent="0">
              <a:buNone/>
            </a:pPr>
            <a:r>
              <a:rPr lang="en-GB" i="1" dirty="0" smtClean="0"/>
              <a:t>Add notes from your reading</a:t>
            </a:r>
          </a:p>
          <a:p>
            <a:pPr marL="514350" indent="-514350">
              <a:buFont typeface="+mj-lt"/>
              <a:buAutoNum type="arabicPeriod"/>
            </a:pPr>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20514122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 through each sub-topic </a:t>
            </a:r>
            <a:endParaRPr lang="en-US" dirty="0"/>
          </a:p>
        </p:txBody>
      </p:sp>
      <p:sp>
        <p:nvSpPr>
          <p:cNvPr id="3" name="Content Placeholder 2"/>
          <p:cNvSpPr>
            <a:spLocks noGrp="1"/>
          </p:cNvSpPr>
          <p:nvPr>
            <p:ph idx="1"/>
          </p:nvPr>
        </p:nvSpPr>
        <p:spPr/>
        <p:txBody>
          <a:bodyPr/>
          <a:lstStyle/>
          <a:p>
            <a:r>
              <a:rPr lang="en-GB" dirty="0" smtClean="0"/>
              <a:t>Big ideas</a:t>
            </a:r>
          </a:p>
          <a:p>
            <a:r>
              <a:rPr lang="en-GB" dirty="0" smtClean="0"/>
              <a:t>Add a few notes</a:t>
            </a:r>
          </a:p>
          <a:p>
            <a:r>
              <a:rPr lang="en-GB" dirty="0" smtClean="0"/>
              <a:t>Ideas will start to be generated</a:t>
            </a:r>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75984114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Sub-topic paragraphs</a:t>
            </a:r>
            <a:endParaRPr lang="en-US"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2411760" y="1700808"/>
            <a:ext cx="4104456" cy="2731329"/>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15529764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Good writers use paragraphs well </a:t>
            </a:r>
            <a:endParaRPr lang="en-US" dirty="0"/>
          </a:p>
        </p:txBody>
      </p:sp>
      <p:sp>
        <p:nvSpPr>
          <p:cNvPr id="3" name="Content Placeholder 2"/>
          <p:cNvSpPr>
            <a:spLocks noGrp="1"/>
          </p:cNvSpPr>
          <p:nvPr>
            <p:ph idx="1"/>
          </p:nvPr>
        </p:nvSpPr>
        <p:spPr/>
        <p:txBody>
          <a:bodyPr/>
          <a:lstStyle/>
          <a:p>
            <a:r>
              <a:rPr lang="en-GB" dirty="0" smtClean="0"/>
              <a:t>Well developed – around 8-10 sentences.</a:t>
            </a:r>
          </a:p>
          <a:p>
            <a:r>
              <a:rPr lang="en-GB" dirty="0" smtClean="0"/>
              <a:t>No assumptions (unsubstantiated claims)</a:t>
            </a:r>
          </a:p>
          <a:p>
            <a:r>
              <a:rPr lang="en-GB" dirty="0" smtClean="0"/>
              <a:t>Cohesive – they make sense, ideas are connected to one another</a:t>
            </a:r>
          </a:p>
          <a:p>
            <a:r>
              <a:rPr lang="en-GB" dirty="0" smtClean="0"/>
              <a:t>They signpost the logic of the argument to the reader ( topic sentence)</a:t>
            </a:r>
          </a:p>
          <a:p>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52636836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Topic sentences</a:t>
            </a:r>
            <a:endParaRPr lang="en-US" dirty="0"/>
          </a:p>
        </p:txBody>
      </p:sp>
      <p:sp>
        <p:nvSpPr>
          <p:cNvPr id="3" name="Content Placeholder 2"/>
          <p:cNvSpPr>
            <a:spLocks noGrp="1"/>
          </p:cNvSpPr>
          <p:nvPr>
            <p:ph idx="1"/>
          </p:nvPr>
        </p:nvSpPr>
        <p:spPr/>
        <p:txBody>
          <a:bodyPr/>
          <a:lstStyle/>
          <a:p>
            <a:r>
              <a:rPr lang="en-GB" dirty="0"/>
              <a:t>The topic sentence is a sentence that is used at the beginning of a paragraph to tell the reader what it is that you are going to be talking about in that paragraph.</a:t>
            </a:r>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399466416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Good features</a:t>
            </a:r>
            <a:endParaRPr lang="en-US" dirty="0"/>
          </a:p>
        </p:txBody>
      </p:sp>
      <p:sp>
        <p:nvSpPr>
          <p:cNvPr id="3" name="Content Placeholder 2"/>
          <p:cNvSpPr>
            <a:spLocks noGrp="1"/>
          </p:cNvSpPr>
          <p:nvPr>
            <p:ph idx="1"/>
          </p:nvPr>
        </p:nvSpPr>
        <p:spPr/>
        <p:txBody>
          <a:bodyPr>
            <a:normAutofit/>
          </a:bodyPr>
          <a:lstStyle/>
          <a:p>
            <a:r>
              <a:rPr lang="en-GB" dirty="0" smtClean="0">
                <a:solidFill>
                  <a:srgbClr val="00B050"/>
                </a:solidFill>
              </a:rPr>
              <a:t>Succinct</a:t>
            </a:r>
            <a:r>
              <a:rPr lang="en-GB" dirty="0" smtClean="0"/>
              <a:t>: </a:t>
            </a:r>
            <a:r>
              <a:rPr lang="en-GB" dirty="0"/>
              <a:t>Long, rambling sentences can be confusing. </a:t>
            </a:r>
            <a:endParaRPr lang="en-GB" dirty="0" smtClean="0"/>
          </a:p>
          <a:p>
            <a:r>
              <a:rPr lang="en-GB" dirty="0" smtClean="0">
                <a:solidFill>
                  <a:srgbClr val="00B050"/>
                </a:solidFill>
              </a:rPr>
              <a:t>Clarity</a:t>
            </a:r>
            <a:r>
              <a:rPr lang="en-GB" dirty="0"/>
              <a:t>: </a:t>
            </a:r>
            <a:r>
              <a:rPr lang="en-GB" dirty="0" smtClean="0"/>
              <a:t>Don’t try to use big words or jargon: say it as it is.</a:t>
            </a:r>
          </a:p>
          <a:p>
            <a:r>
              <a:rPr lang="en-GB" dirty="0" smtClean="0">
                <a:solidFill>
                  <a:srgbClr val="00B050"/>
                </a:solidFill>
              </a:rPr>
              <a:t>Precise</a:t>
            </a:r>
            <a:r>
              <a:rPr lang="en-GB" dirty="0" smtClean="0"/>
              <a:t>: </a:t>
            </a:r>
            <a:r>
              <a:rPr lang="en-GB" dirty="0"/>
              <a:t>Don’t be too </a:t>
            </a:r>
            <a:r>
              <a:rPr lang="en-GB" dirty="0" smtClean="0"/>
              <a:t>broad – this is unhelpful for the reader.</a:t>
            </a:r>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383232432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in context…</a:t>
            </a:r>
            <a:endParaRPr lang="en-US" dirty="0"/>
          </a:p>
        </p:txBody>
      </p:sp>
      <p:sp>
        <p:nvSpPr>
          <p:cNvPr id="3" name="Content Placeholder 2"/>
          <p:cNvSpPr>
            <a:spLocks noGrp="1"/>
          </p:cNvSpPr>
          <p:nvPr>
            <p:ph idx="1"/>
          </p:nvPr>
        </p:nvSpPr>
        <p:spPr/>
        <p:txBody>
          <a:bodyPr/>
          <a:lstStyle/>
          <a:p>
            <a:pPr marL="0" indent="0">
              <a:buNone/>
            </a:pPr>
            <a:r>
              <a:rPr lang="en-GB" dirty="0" smtClean="0"/>
              <a:t>Lesson study was developed by Peter Dudley.</a:t>
            </a:r>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329009262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Better?</a:t>
            </a:r>
            <a:endParaRPr lang="en-US" dirty="0"/>
          </a:p>
        </p:txBody>
      </p:sp>
      <p:sp>
        <p:nvSpPr>
          <p:cNvPr id="3" name="Content Placeholder 2"/>
          <p:cNvSpPr>
            <a:spLocks noGrp="1"/>
          </p:cNvSpPr>
          <p:nvPr>
            <p:ph idx="1"/>
          </p:nvPr>
        </p:nvSpPr>
        <p:spPr/>
        <p:txBody>
          <a:bodyPr/>
          <a:lstStyle/>
          <a:p>
            <a:pPr marL="0" indent="0">
              <a:buNone/>
            </a:pPr>
            <a:r>
              <a:rPr lang="en-GB" dirty="0" smtClean="0"/>
              <a:t>Dudley 2015 argues that lesson study is a professional learning approach which significantly improves teaching and learning.</a:t>
            </a:r>
          </a:p>
          <a:p>
            <a:pPr marL="0" indent="0">
              <a:buNone/>
            </a:pPr>
            <a:endParaRPr lang="en-GB" dirty="0"/>
          </a:p>
          <a:p>
            <a:pPr marL="0" indent="0">
              <a:buNone/>
            </a:pPr>
            <a:r>
              <a:rPr lang="en-GB" dirty="0" smtClean="0"/>
              <a:t>Reader informed/argument – does it or doesn’t it. Signals for and against.</a:t>
            </a:r>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61353853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Not good</a:t>
            </a:r>
            <a:endParaRPr lang="en-US" dirty="0"/>
          </a:p>
        </p:txBody>
      </p:sp>
      <p:sp>
        <p:nvSpPr>
          <p:cNvPr id="3" name="Content Placeholder 2"/>
          <p:cNvSpPr>
            <a:spLocks noGrp="1"/>
          </p:cNvSpPr>
          <p:nvPr>
            <p:ph idx="1"/>
          </p:nvPr>
        </p:nvSpPr>
        <p:spPr/>
        <p:txBody>
          <a:bodyPr/>
          <a:lstStyle/>
          <a:p>
            <a:pPr marL="0" indent="0">
              <a:buNone/>
            </a:pPr>
            <a:r>
              <a:rPr lang="en-GB" dirty="0" smtClean="0"/>
              <a:t>‘The debate over the teaching of phonics will only be touched on briefly as it diverges from my central focus.’</a:t>
            </a:r>
          </a:p>
          <a:p>
            <a:pPr marL="0" indent="0">
              <a:buNone/>
            </a:pPr>
            <a:endParaRPr lang="en-GB" dirty="0"/>
          </a:p>
          <a:p>
            <a:pPr marL="0" indent="0">
              <a:buNone/>
            </a:pPr>
            <a:r>
              <a:rPr lang="en-GB" dirty="0" smtClean="0"/>
              <a:t>Telling the reader what the paragraph is </a:t>
            </a:r>
            <a:r>
              <a:rPr lang="en-GB" i="1" dirty="0" smtClean="0"/>
              <a:t>not </a:t>
            </a:r>
            <a:r>
              <a:rPr lang="en-GB" dirty="0" smtClean="0"/>
              <a:t>going to be about.</a:t>
            </a:r>
          </a:p>
          <a:p>
            <a:pPr marL="0" indent="0">
              <a:buNone/>
            </a:pPr>
            <a:r>
              <a:rPr lang="en-GB" dirty="0" smtClean="0"/>
              <a:t>Waste of words.</a:t>
            </a:r>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36073705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a:t>
            </a:r>
            <a:r>
              <a:rPr lang="en-GB" dirty="0" smtClean="0"/>
              <a:t>void</a:t>
            </a:r>
            <a:endParaRPr lang="en-US" dirty="0"/>
          </a:p>
        </p:txBody>
      </p:sp>
      <p:sp>
        <p:nvSpPr>
          <p:cNvPr id="3" name="Content Placeholder 2"/>
          <p:cNvSpPr>
            <a:spLocks noGrp="1"/>
          </p:cNvSpPr>
          <p:nvPr>
            <p:ph idx="1"/>
          </p:nvPr>
        </p:nvSpPr>
        <p:spPr/>
        <p:txBody>
          <a:bodyPr>
            <a:normAutofit/>
          </a:bodyPr>
          <a:lstStyle/>
          <a:p>
            <a:r>
              <a:rPr lang="en-GB" dirty="0"/>
              <a:t>Don’t use facts as topic </a:t>
            </a:r>
            <a:r>
              <a:rPr lang="en-GB" dirty="0" smtClean="0"/>
              <a:t>sentences</a:t>
            </a:r>
            <a:r>
              <a:rPr lang="en-GB" dirty="0"/>
              <a:t> </a:t>
            </a:r>
            <a:r>
              <a:rPr lang="en-GB" dirty="0" smtClean="0"/>
              <a:t>– this will not lead you to write an argument.</a:t>
            </a:r>
            <a:endParaRPr lang="en-GB" dirty="0"/>
          </a:p>
          <a:p>
            <a:r>
              <a:rPr lang="en-GB" dirty="0"/>
              <a:t>Don’t just </a:t>
            </a:r>
            <a:r>
              <a:rPr lang="en-GB" dirty="0" smtClean="0"/>
              <a:t>describe – you will lose your argument.</a:t>
            </a:r>
          </a:p>
          <a:p>
            <a:r>
              <a:rPr lang="en-GB" dirty="0" smtClean="0"/>
              <a:t>Don’t </a:t>
            </a:r>
            <a:r>
              <a:rPr lang="en-GB" dirty="0"/>
              <a:t>say “</a:t>
            </a:r>
            <a:r>
              <a:rPr lang="en-GB" dirty="0" smtClean="0"/>
              <a:t>In this paragraph I am going to write about” </a:t>
            </a:r>
            <a:r>
              <a:rPr lang="en-GB" dirty="0"/>
              <a:t>when introducing a </a:t>
            </a:r>
            <a:r>
              <a:rPr lang="en-GB" dirty="0" smtClean="0"/>
              <a:t>topic – it’s boring and a waste of words.</a:t>
            </a:r>
            <a:endParaRPr lang="en-GB" dirty="0"/>
          </a:p>
          <a:p>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7559939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from a student’s work</a:t>
            </a:r>
            <a:endParaRPr lang="en-US" dirty="0"/>
          </a:p>
        </p:txBody>
      </p:sp>
      <p:sp>
        <p:nvSpPr>
          <p:cNvPr id="3" name="Content Placeholder 2"/>
          <p:cNvSpPr>
            <a:spLocks noGrp="1"/>
          </p:cNvSpPr>
          <p:nvPr>
            <p:ph idx="1"/>
          </p:nvPr>
        </p:nvSpPr>
        <p:spPr/>
        <p:txBody>
          <a:bodyPr/>
          <a:lstStyle/>
          <a:p>
            <a:pPr marL="0" indent="0">
              <a:buNone/>
            </a:pPr>
            <a:r>
              <a:rPr lang="en-GB" dirty="0" smtClean="0"/>
              <a:t>Handout – flow of topic sentences</a:t>
            </a:r>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68237023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Subtopic/Paragraph </a:t>
            </a:r>
            <a:r>
              <a:rPr lang="en-US" dirty="0" err="1"/>
              <a:t>O</a:t>
            </a:r>
            <a:r>
              <a:rPr lang="en-US" dirty="0" err="1" smtClean="0"/>
              <a:t>rganisation</a:t>
            </a:r>
            <a:endParaRPr lang="en-US" dirty="0"/>
          </a:p>
        </p:txBody>
      </p:sp>
      <p:sp>
        <p:nvSpPr>
          <p:cNvPr id="3" name="Content Placeholder 2"/>
          <p:cNvSpPr>
            <a:spLocks noGrp="1"/>
          </p:cNvSpPr>
          <p:nvPr>
            <p:ph idx="1"/>
          </p:nvPr>
        </p:nvSpPr>
        <p:spPr/>
        <p:txBody>
          <a:bodyPr/>
          <a:lstStyle/>
          <a:p>
            <a:pPr marL="0" indent="0">
              <a:buNone/>
            </a:pPr>
            <a:endParaRPr lang="en-US" dirty="0" smtClean="0"/>
          </a:p>
          <a:p>
            <a:r>
              <a:rPr lang="en-US" dirty="0" err="1" smtClean="0"/>
              <a:t>Organise</a:t>
            </a:r>
            <a:r>
              <a:rPr lang="en-US" dirty="0" smtClean="0"/>
              <a:t> the paragraphs within each subtopic.  </a:t>
            </a:r>
          </a:p>
          <a:p>
            <a:r>
              <a:rPr lang="en-GB" dirty="0" smtClean="0"/>
              <a:t>Write a topic sentence for each paragraph and begin to fill in the paragraph.</a:t>
            </a:r>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99888000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Make sure the topic sentences signal a logical argument</a:t>
            </a:r>
            <a:endParaRPr lang="en-US" dirty="0"/>
          </a:p>
        </p:txBody>
      </p:sp>
      <p:sp>
        <p:nvSpPr>
          <p:cNvPr id="3" name="Content Placeholder 2"/>
          <p:cNvSpPr>
            <a:spLocks noGrp="1"/>
          </p:cNvSpPr>
          <p:nvPr>
            <p:ph idx="1"/>
          </p:nvPr>
        </p:nvSpPr>
        <p:spPr/>
        <p:txBody>
          <a:bodyPr/>
          <a:lstStyle/>
          <a:p>
            <a:r>
              <a:rPr lang="en-GB" dirty="0" smtClean="0"/>
              <a:t>Look at the steps between each paragraph.</a:t>
            </a:r>
          </a:p>
          <a:p>
            <a:r>
              <a:rPr lang="en-GB" dirty="0" smtClean="0"/>
              <a:t>Does it make sense to the READER – not just to you.</a:t>
            </a:r>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69519554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Your audience</a:t>
            </a:r>
            <a:endParaRPr lang="en-GB" dirty="0"/>
          </a:p>
        </p:txBody>
      </p:sp>
      <p:sp>
        <p:nvSpPr>
          <p:cNvPr id="5" name="Content Placeholder 4"/>
          <p:cNvSpPr>
            <a:spLocks noGrp="1"/>
          </p:cNvSpPr>
          <p:nvPr>
            <p:ph idx="1"/>
          </p:nvPr>
        </p:nvSpPr>
        <p:spPr>
          <a:xfrm>
            <a:off x="-1260648" y="1412776"/>
            <a:ext cx="10225136" cy="4104456"/>
          </a:xfrm>
        </p:spPr>
        <p:txBody>
          <a:bodyPr>
            <a:normAutofit/>
          </a:bodyPr>
          <a:lstStyle/>
          <a:p>
            <a:pPr marL="1371600" lvl="3" indent="0">
              <a:buNone/>
            </a:pPr>
            <a:r>
              <a:rPr lang="en-GB" sz="2800" dirty="0" smtClean="0">
                <a:ea typeface="ＭＳ Ｐゴシック" charset="-128"/>
              </a:rPr>
              <a:t>You are writing for the reader/marker.</a:t>
            </a:r>
          </a:p>
          <a:p>
            <a:pPr marL="1371600" lvl="3" indent="0">
              <a:buNone/>
            </a:pPr>
            <a:r>
              <a:rPr lang="en-GB" sz="2800" dirty="0" smtClean="0">
                <a:ea typeface="ＭＳ Ｐゴシック" charset="-128"/>
              </a:rPr>
              <a:t>What is perfectly clear to you may not be clear to the reader.</a:t>
            </a:r>
            <a:endParaRPr lang="en-US" sz="2800" dirty="0">
              <a:ea typeface="ＭＳ Ｐゴシック" charset="-128"/>
            </a:endParaRPr>
          </a:p>
          <a:p>
            <a:pPr marL="0" indent="0">
              <a:buNone/>
            </a:pPr>
            <a:endParaRPr lang="en-GB" sz="3600" dirty="0"/>
          </a:p>
        </p:txBody>
      </p:sp>
      <p:sp>
        <p:nvSpPr>
          <p:cNvPr id="3" name="TextBox 2"/>
          <p:cNvSpPr txBox="1"/>
          <p:nvPr/>
        </p:nvSpPr>
        <p:spPr>
          <a:xfrm>
            <a:off x="1187624" y="3212976"/>
            <a:ext cx="6984776" cy="2215991"/>
          </a:xfrm>
          <a:prstGeom prst="rect">
            <a:avLst/>
          </a:prstGeom>
          <a:solidFill>
            <a:schemeClr val="accent1">
              <a:lumMod val="20000"/>
              <a:lumOff val="80000"/>
            </a:schemeClr>
          </a:solidFill>
        </p:spPr>
        <p:txBody>
          <a:bodyPr wrap="square" rtlCol="0">
            <a:spAutoFit/>
          </a:bodyPr>
          <a:lstStyle/>
          <a:p>
            <a:r>
              <a:rPr lang="en-GB" sz="2000" dirty="0" smtClean="0"/>
              <a:t>Hi Elaine,</a:t>
            </a:r>
          </a:p>
          <a:p>
            <a:r>
              <a:rPr lang="en-GB" sz="2000" dirty="0" smtClean="0"/>
              <a:t>Where are the notes from the last lecture.</a:t>
            </a:r>
          </a:p>
          <a:p>
            <a:endParaRPr lang="en-GB" sz="2000" dirty="0"/>
          </a:p>
          <a:p>
            <a:r>
              <a:rPr lang="en-GB" sz="2000" dirty="0" smtClean="0"/>
              <a:t>Thanks</a:t>
            </a:r>
          </a:p>
          <a:p>
            <a:endParaRPr lang="en-GB" sz="2000" dirty="0" smtClean="0"/>
          </a:p>
          <a:p>
            <a:r>
              <a:rPr lang="en-GB" sz="2000" dirty="0" smtClean="0"/>
              <a:t>123456</a:t>
            </a:r>
          </a:p>
          <a:p>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77086293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So far…</a:t>
            </a:r>
            <a:endParaRPr lang="en-US" dirty="0"/>
          </a:p>
        </p:txBody>
      </p:sp>
      <p:sp>
        <p:nvSpPr>
          <p:cNvPr id="3" name="Content Placeholder 2"/>
          <p:cNvSpPr>
            <a:spLocks noGrp="1"/>
          </p:cNvSpPr>
          <p:nvPr>
            <p:ph idx="1"/>
          </p:nvPr>
        </p:nvSpPr>
        <p:spPr/>
        <p:txBody>
          <a:bodyPr/>
          <a:lstStyle/>
          <a:p>
            <a:pPr marL="0" indent="0">
              <a:buNone/>
            </a:pPr>
            <a:r>
              <a:rPr lang="en-GB" dirty="0" smtClean="0"/>
              <a:t>By now you have:</a:t>
            </a:r>
          </a:p>
          <a:p>
            <a:pPr marL="0" indent="0">
              <a:buNone/>
            </a:pPr>
            <a:r>
              <a:rPr lang="en-GB" dirty="0" smtClean="0"/>
              <a:t>Ignored the introduction</a:t>
            </a:r>
          </a:p>
          <a:p>
            <a:pPr marL="0" indent="0">
              <a:buNone/>
            </a:pPr>
            <a:r>
              <a:rPr lang="en-GB" dirty="0" smtClean="0"/>
              <a:t>Mind mapped the sub topics</a:t>
            </a:r>
          </a:p>
          <a:p>
            <a:pPr marL="0" indent="0">
              <a:buNone/>
            </a:pPr>
            <a:r>
              <a:rPr lang="en-GB" dirty="0" smtClean="0"/>
              <a:t>Put paragraphs under the subtopics</a:t>
            </a:r>
          </a:p>
          <a:p>
            <a:pPr marL="0" indent="0">
              <a:buNone/>
            </a:pPr>
            <a:r>
              <a:rPr lang="en-GB" dirty="0" smtClean="0"/>
              <a:t>Written topic sentences</a:t>
            </a:r>
          </a:p>
          <a:p>
            <a:pPr marL="0" indent="0">
              <a:buNone/>
            </a:pPr>
            <a:r>
              <a:rPr lang="en-GB" dirty="0" smtClean="0"/>
              <a:t>Checked the logic of the assignment</a:t>
            </a:r>
          </a:p>
          <a:p>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418990777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t>
            </a:r>
            <a:r>
              <a:rPr lang="en-GB" dirty="0" smtClean="0"/>
              <a:t>aragraphs</a:t>
            </a:r>
            <a:endParaRPr lang="en-US" dirty="0"/>
          </a:p>
        </p:txBody>
      </p:sp>
      <p:sp>
        <p:nvSpPr>
          <p:cNvPr id="3" name="Content Placeholder 2"/>
          <p:cNvSpPr>
            <a:spLocks noGrp="1"/>
          </p:cNvSpPr>
          <p:nvPr>
            <p:ph idx="1"/>
          </p:nvPr>
        </p:nvSpPr>
        <p:spPr/>
        <p:txBody>
          <a:bodyPr/>
          <a:lstStyle/>
          <a:p>
            <a:pPr marL="0" indent="0">
              <a:buNone/>
            </a:pPr>
            <a:r>
              <a:rPr lang="en-GB" dirty="0" smtClean="0"/>
              <a:t>Now you have to begin to fill in the paragraphs for each sub-topic.</a:t>
            </a:r>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57302612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Writing a good critical paragraph</a:t>
            </a:r>
            <a:endParaRPr lang="en-US" dirty="0"/>
          </a:p>
        </p:txBody>
      </p:sp>
      <p:sp>
        <p:nvSpPr>
          <p:cNvPr id="3" name="Content Placeholder 2"/>
          <p:cNvSpPr>
            <a:spLocks noGrp="1"/>
          </p:cNvSpPr>
          <p:nvPr>
            <p:ph idx="1"/>
          </p:nvPr>
        </p:nvSpPr>
        <p:spPr/>
        <p:txBody>
          <a:bodyPr/>
          <a:lstStyle/>
          <a:p>
            <a:pPr marL="342900" lvl="1" indent="-342900">
              <a:buFont typeface="Arial" pitchFamily="34" charset="0"/>
              <a:buChar char="•"/>
            </a:pPr>
            <a:r>
              <a:rPr lang="en-GB" dirty="0" smtClean="0"/>
              <a:t>See handout</a:t>
            </a:r>
          </a:p>
          <a:p>
            <a:pPr marL="342900" lvl="1" indent="-342900">
              <a:buFont typeface="Arial" pitchFamily="34" charset="0"/>
              <a:buChar char="•"/>
            </a:pPr>
            <a:endParaRPr lang="en-GB" sz="2400" dirty="0"/>
          </a:p>
          <a:p>
            <a:pPr marL="342900" lvl="1" indent="-342900">
              <a:buFont typeface="Arial" pitchFamily="34" charset="0"/>
              <a:buChar char="•"/>
            </a:pPr>
            <a:r>
              <a:rPr lang="en-US" dirty="0" smtClean="0"/>
              <a:t>Maintain </a:t>
            </a:r>
            <a:r>
              <a:rPr lang="en-US" dirty="0"/>
              <a:t>proper pacing (long/short sentences, varied vocabulary)</a:t>
            </a:r>
          </a:p>
          <a:p>
            <a:endParaRPr lang="en-GB" dirty="0" smtClean="0"/>
          </a:p>
          <a:p>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4222211563"/>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t>Ignore writing style till the end</a:t>
            </a:r>
            <a:endParaRPr lang="en-US" b="1" dirty="0"/>
          </a:p>
        </p:txBody>
      </p:sp>
      <p:sp>
        <p:nvSpPr>
          <p:cNvPr id="3" name="Content Placeholder 2"/>
          <p:cNvSpPr>
            <a:spLocks noGrp="1"/>
          </p:cNvSpPr>
          <p:nvPr>
            <p:ph idx="1"/>
          </p:nvPr>
        </p:nvSpPr>
        <p:spPr/>
        <p:txBody>
          <a:bodyPr/>
          <a:lstStyle/>
          <a:p>
            <a:r>
              <a:rPr lang="en-GB" dirty="0" smtClean="0"/>
              <a:t>Once you have a first draft  - go back and </a:t>
            </a:r>
            <a:r>
              <a:rPr lang="en-GB" dirty="0"/>
              <a:t>f</a:t>
            </a:r>
            <a:r>
              <a:rPr lang="en-GB" dirty="0" smtClean="0"/>
              <a:t>ix the writing style.</a:t>
            </a:r>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3632634146"/>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Voice</a:t>
            </a:r>
            <a:endParaRPr lang="en-US" dirty="0"/>
          </a:p>
        </p:txBody>
      </p:sp>
      <p:sp>
        <p:nvSpPr>
          <p:cNvPr id="3" name="Content Placeholder 2"/>
          <p:cNvSpPr>
            <a:spLocks noGrp="1"/>
          </p:cNvSpPr>
          <p:nvPr>
            <p:ph idx="1"/>
          </p:nvPr>
        </p:nvSpPr>
        <p:spPr/>
        <p:txBody>
          <a:bodyPr/>
          <a:lstStyle/>
          <a:p>
            <a:r>
              <a:rPr lang="en-GB" dirty="0" smtClean="0"/>
              <a:t>Voice – mostly 3</a:t>
            </a:r>
            <a:r>
              <a:rPr lang="en-GB" baseline="30000" dirty="0" smtClean="0"/>
              <a:t>rd</a:t>
            </a:r>
            <a:r>
              <a:rPr lang="en-GB" dirty="0" smtClean="0"/>
              <a:t> person (objective)- ‘The results from the peer observer showed that…’</a:t>
            </a:r>
          </a:p>
          <a:p>
            <a:r>
              <a:rPr lang="en-GB" dirty="0" smtClean="0"/>
              <a:t>Sometimes first person (subjective) when writing about personal reflection ‘I noted in my ARC refection that the children…’</a:t>
            </a:r>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405098991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Language for audience and purpose</a:t>
            </a:r>
            <a:endParaRPr lang="en-US" dirty="0"/>
          </a:p>
        </p:txBody>
      </p:sp>
      <p:sp>
        <p:nvSpPr>
          <p:cNvPr id="3" name="Content Placeholder 2"/>
          <p:cNvSpPr>
            <a:spLocks noGrp="1"/>
          </p:cNvSpPr>
          <p:nvPr>
            <p:ph idx="1"/>
          </p:nvPr>
        </p:nvSpPr>
        <p:spPr/>
        <p:txBody>
          <a:bodyPr>
            <a:normAutofit fontScale="85000" lnSpcReduction="10000"/>
          </a:bodyPr>
          <a:lstStyle/>
          <a:p>
            <a:pPr marL="0" indent="0">
              <a:buNone/>
            </a:pPr>
            <a:r>
              <a:rPr lang="en-GB" dirty="0"/>
              <a:t>Academic writing </a:t>
            </a:r>
            <a:r>
              <a:rPr lang="en-GB" dirty="0" smtClean="0"/>
              <a:t>does not need to be complicated but it is formal.</a:t>
            </a:r>
          </a:p>
          <a:p>
            <a:pPr marL="0" indent="0">
              <a:buNone/>
            </a:pPr>
            <a:endParaRPr lang="en-GB" dirty="0" smtClean="0"/>
          </a:p>
          <a:p>
            <a:r>
              <a:rPr lang="en-GB" dirty="0" smtClean="0"/>
              <a:t>Avoid contractions ( don’t, can’t </a:t>
            </a:r>
            <a:r>
              <a:rPr lang="en-GB" dirty="0" err="1" smtClean="0"/>
              <a:t>etc</a:t>
            </a:r>
            <a:r>
              <a:rPr lang="en-GB" dirty="0" smtClean="0"/>
              <a:t>)</a:t>
            </a:r>
            <a:r>
              <a:rPr lang="en-GB" dirty="0"/>
              <a:t/>
            </a:r>
            <a:br>
              <a:rPr lang="en-GB" dirty="0"/>
            </a:br>
            <a:endParaRPr lang="en-GB" dirty="0"/>
          </a:p>
          <a:p>
            <a:r>
              <a:rPr lang="en-GB" dirty="0"/>
              <a:t>Use the full forms of </a:t>
            </a:r>
            <a:r>
              <a:rPr lang="en-GB" dirty="0" smtClean="0"/>
              <a:t>words ( Assessment for Learning)</a:t>
            </a:r>
            <a:endParaRPr lang="en-GB" dirty="0"/>
          </a:p>
          <a:p>
            <a:pPr marL="0" indent="0">
              <a:buNone/>
            </a:pPr>
            <a:endParaRPr lang="en-GB" dirty="0"/>
          </a:p>
          <a:p>
            <a:r>
              <a:rPr lang="en-GB" dirty="0" smtClean="0"/>
              <a:t>Avoid informal words or phrases – taken on board</a:t>
            </a:r>
            <a:endParaRPr lang="en-GB" dirty="0"/>
          </a:p>
          <a:p>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72552951"/>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Clear and Concise</a:t>
            </a:r>
            <a:endParaRPr lang="en-US" dirty="0"/>
          </a:p>
        </p:txBody>
      </p:sp>
      <p:sp>
        <p:nvSpPr>
          <p:cNvPr id="3" name="Content Placeholder 2"/>
          <p:cNvSpPr>
            <a:spLocks noGrp="1"/>
          </p:cNvSpPr>
          <p:nvPr>
            <p:ph idx="1"/>
          </p:nvPr>
        </p:nvSpPr>
        <p:spPr/>
        <p:txBody>
          <a:bodyPr/>
          <a:lstStyle/>
          <a:p>
            <a:pPr marL="0" indent="0">
              <a:buNone/>
            </a:pPr>
            <a:r>
              <a:rPr lang="en-GB" dirty="0" smtClean="0"/>
              <a:t>Don’t try too hard – write simply and cleanly.</a:t>
            </a:r>
          </a:p>
          <a:p>
            <a:pPr marL="0" indent="0">
              <a:buNone/>
            </a:pPr>
            <a:endParaRPr lang="en-GB" dirty="0"/>
          </a:p>
          <a:p>
            <a:pPr marL="0" indent="0">
              <a:buNone/>
            </a:pPr>
            <a:r>
              <a:rPr lang="en-GB" dirty="0" smtClean="0"/>
              <a:t>‘Following Lesson 1, the evaluative discussions sought  to identify the areas needed to be adapted for Lesson 2.’</a:t>
            </a:r>
          </a:p>
          <a:p>
            <a:pPr marL="0" indent="0">
              <a:buNone/>
            </a:pPr>
            <a:r>
              <a:rPr lang="en-GB" dirty="0" smtClean="0">
                <a:solidFill>
                  <a:srgbClr val="FF0000"/>
                </a:solidFill>
              </a:rPr>
              <a:t>Clumsy and clunky</a:t>
            </a:r>
            <a:endParaRPr lang="en-US" dirty="0">
              <a:solidFill>
                <a:srgbClr val="FF0000"/>
              </a:solidFill>
            </a:endParaRPr>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576373154"/>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Precise and specific</a:t>
            </a:r>
            <a:endParaRPr lang="en-US" dirty="0"/>
          </a:p>
        </p:txBody>
      </p:sp>
      <p:sp>
        <p:nvSpPr>
          <p:cNvPr id="3" name="Content Placeholder 2"/>
          <p:cNvSpPr>
            <a:spLocks noGrp="1"/>
          </p:cNvSpPr>
          <p:nvPr>
            <p:ph idx="1"/>
          </p:nvPr>
        </p:nvSpPr>
        <p:spPr/>
        <p:txBody>
          <a:bodyPr/>
          <a:lstStyle/>
          <a:p>
            <a:pPr marL="0" indent="0">
              <a:buNone/>
            </a:pPr>
            <a:r>
              <a:rPr lang="en-GB" dirty="0" smtClean="0"/>
              <a:t>‘Following </a:t>
            </a:r>
            <a:r>
              <a:rPr lang="en-GB" dirty="0"/>
              <a:t>Lesson 1, </a:t>
            </a:r>
            <a:r>
              <a:rPr lang="en-GB" dirty="0" smtClean="0"/>
              <a:t>the peer discussion and evaluation identified that more open questions were needed for Lesson 2.’</a:t>
            </a:r>
            <a:endParaRPr lang="en-GB" dirty="0"/>
          </a:p>
          <a:p>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3009392894"/>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Illustrate with  concrete examples</a:t>
            </a:r>
            <a:endParaRPr lang="en-US" dirty="0"/>
          </a:p>
        </p:txBody>
      </p:sp>
      <p:sp>
        <p:nvSpPr>
          <p:cNvPr id="3" name="Content Placeholder 2"/>
          <p:cNvSpPr>
            <a:spLocks noGrp="1"/>
          </p:cNvSpPr>
          <p:nvPr>
            <p:ph idx="1"/>
          </p:nvPr>
        </p:nvSpPr>
        <p:spPr/>
        <p:txBody>
          <a:bodyPr>
            <a:normAutofit fontScale="92500"/>
          </a:bodyPr>
          <a:lstStyle/>
          <a:p>
            <a:pPr marL="0" indent="0">
              <a:buNone/>
            </a:pPr>
            <a:r>
              <a:rPr lang="en-GB" dirty="0" smtClean="0"/>
              <a:t>You must support your points with specific, concrete examples.</a:t>
            </a:r>
          </a:p>
          <a:p>
            <a:pPr marL="0" indent="0">
              <a:buNone/>
            </a:pPr>
            <a:r>
              <a:rPr lang="en-GB" dirty="0" smtClean="0">
                <a:solidFill>
                  <a:schemeClr val="tx2">
                    <a:lumMod val="75000"/>
                  </a:schemeClr>
                </a:solidFill>
              </a:rPr>
              <a:t>‘One major criticism of guided reading (Ofsted 2004) is that it becomes little more than children taking a turn to read aloud in a group. I observed this in a Year 2 classroom and noted that pupil input ‘out of turn’ was rare and the opportunity for dialogic book talk was lost.’</a:t>
            </a:r>
            <a:endParaRPr lang="en-GB" dirty="0">
              <a:solidFill>
                <a:schemeClr val="tx2">
                  <a:lumMod val="75000"/>
                </a:schemeClr>
              </a:solidFill>
            </a:endParaRPr>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479262665"/>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Cautious Language</a:t>
            </a:r>
            <a:endParaRPr lang="en-US" dirty="0"/>
          </a:p>
        </p:txBody>
      </p:sp>
      <p:sp>
        <p:nvSpPr>
          <p:cNvPr id="3" name="Content Placeholder 2"/>
          <p:cNvSpPr>
            <a:spLocks noGrp="1"/>
          </p:cNvSpPr>
          <p:nvPr>
            <p:ph idx="1"/>
          </p:nvPr>
        </p:nvSpPr>
        <p:spPr/>
        <p:txBody>
          <a:bodyPr/>
          <a:lstStyle/>
          <a:p>
            <a:pPr marL="0" indent="0">
              <a:buNone/>
            </a:pPr>
            <a:r>
              <a:rPr lang="en-GB" dirty="0" smtClean="0"/>
              <a:t>You are trying to present an objective argument so use cautious language.</a:t>
            </a:r>
          </a:p>
          <a:p>
            <a:pPr marL="0" indent="0">
              <a:buNone/>
            </a:pPr>
            <a:r>
              <a:rPr lang="en-GB" dirty="0" smtClean="0"/>
              <a:t>Avoid: </a:t>
            </a:r>
            <a:r>
              <a:rPr lang="en-GB" i="1" dirty="0" smtClean="0"/>
              <a:t>most important, extremely significant, correct.</a:t>
            </a:r>
          </a:p>
          <a:p>
            <a:pPr marL="0" indent="0">
              <a:buNone/>
            </a:pPr>
            <a:endParaRPr lang="en-GB" dirty="0"/>
          </a:p>
          <a:p>
            <a:pPr marL="0" indent="0">
              <a:buNone/>
            </a:pPr>
            <a:r>
              <a:rPr lang="en-GB" dirty="0" smtClean="0"/>
              <a:t>Try: </a:t>
            </a:r>
            <a:r>
              <a:rPr lang="en-GB" i="1" dirty="0" smtClean="0"/>
              <a:t>suggests, seems, appears, could be.</a:t>
            </a:r>
            <a:endParaRPr lang="en-US" i="1"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3978012898"/>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Choose the right vocabulary</a:t>
            </a:r>
            <a:endParaRPr lang="en-US" dirty="0"/>
          </a:p>
        </p:txBody>
      </p:sp>
      <p:sp>
        <p:nvSpPr>
          <p:cNvPr id="3" name="Content Placeholder 2"/>
          <p:cNvSpPr>
            <a:spLocks noGrp="1"/>
          </p:cNvSpPr>
          <p:nvPr>
            <p:ph idx="1"/>
          </p:nvPr>
        </p:nvSpPr>
        <p:spPr/>
        <p:txBody>
          <a:bodyPr/>
          <a:lstStyle/>
          <a:p>
            <a:r>
              <a:rPr lang="en-GB" dirty="0" smtClean="0"/>
              <a:t>You would be amazed at how many students choose the wrong word to convey meaning.</a:t>
            </a:r>
          </a:p>
          <a:p>
            <a:r>
              <a:rPr lang="en-GB" dirty="0" smtClean="0"/>
              <a:t>If in doubt go for simple but formal.</a:t>
            </a:r>
          </a:p>
          <a:p>
            <a:r>
              <a:rPr lang="en-GB" dirty="0" smtClean="0"/>
              <a:t>Don’t try too hard!</a:t>
            </a:r>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625448512"/>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Never stereotype or offend</a:t>
            </a:r>
            <a:endParaRPr lang="en-US" dirty="0"/>
          </a:p>
        </p:txBody>
      </p:sp>
      <p:sp>
        <p:nvSpPr>
          <p:cNvPr id="3" name="Content Placeholder 2"/>
          <p:cNvSpPr>
            <a:spLocks noGrp="1"/>
          </p:cNvSpPr>
          <p:nvPr>
            <p:ph idx="1"/>
          </p:nvPr>
        </p:nvSpPr>
        <p:spPr/>
        <p:txBody>
          <a:bodyPr/>
          <a:lstStyle/>
          <a:p>
            <a:r>
              <a:rPr lang="en-GB" dirty="0" smtClean="0"/>
              <a:t>Don’t use comedy.</a:t>
            </a:r>
          </a:p>
          <a:p>
            <a:r>
              <a:rPr lang="en-GB" dirty="0" smtClean="0"/>
              <a:t>Don’t directly address the reader.</a:t>
            </a:r>
          </a:p>
          <a:p>
            <a:r>
              <a:rPr lang="en-GB" dirty="0" smtClean="0"/>
              <a:t>Don’t refer to ‘the  SEN/ALN/EAL children’ but children with additional learning needs.</a:t>
            </a:r>
          </a:p>
          <a:p>
            <a:r>
              <a:rPr lang="en-GB" dirty="0" smtClean="0"/>
              <a:t>Use attainment not ability.</a:t>
            </a:r>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448565702"/>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Comma splicing</a:t>
            </a:r>
            <a:endParaRPr lang="en-US" dirty="0"/>
          </a:p>
        </p:txBody>
      </p:sp>
      <p:sp>
        <p:nvSpPr>
          <p:cNvPr id="3" name="Content Placeholder 2"/>
          <p:cNvSpPr>
            <a:spLocks noGrp="1"/>
          </p:cNvSpPr>
          <p:nvPr>
            <p:ph idx="1"/>
          </p:nvPr>
        </p:nvSpPr>
        <p:spPr/>
        <p:txBody>
          <a:bodyPr>
            <a:normAutofit/>
          </a:bodyPr>
          <a:lstStyle/>
          <a:p>
            <a:pPr marL="0" indent="0">
              <a:buNone/>
            </a:pPr>
            <a:r>
              <a:rPr lang="en-GB" dirty="0" smtClean="0"/>
              <a:t>This is the most common mistake when using the comma. </a:t>
            </a:r>
          </a:p>
          <a:p>
            <a:pPr marL="0" indent="0">
              <a:buNone/>
            </a:pPr>
            <a:r>
              <a:rPr lang="en-GB" dirty="0" smtClean="0"/>
              <a:t>Two independent clauses are joined with a comma.</a:t>
            </a:r>
          </a:p>
          <a:p>
            <a:pPr marL="0" indent="0">
              <a:buNone/>
            </a:pPr>
            <a:r>
              <a:rPr lang="en-GB" dirty="0" smtClean="0"/>
              <a:t>This is wrong. </a:t>
            </a:r>
          </a:p>
          <a:p>
            <a:pPr marL="0" indent="0">
              <a:buNone/>
            </a:pPr>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315607443"/>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comma splicing</a:t>
            </a:r>
            <a:endParaRPr lang="en-US" dirty="0"/>
          </a:p>
        </p:txBody>
      </p:sp>
      <p:sp>
        <p:nvSpPr>
          <p:cNvPr id="3" name="Content Placeholder 2"/>
          <p:cNvSpPr>
            <a:spLocks noGrp="1"/>
          </p:cNvSpPr>
          <p:nvPr>
            <p:ph idx="1"/>
          </p:nvPr>
        </p:nvSpPr>
        <p:spPr/>
        <p:txBody>
          <a:bodyPr/>
          <a:lstStyle/>
          <a:p>
            <a:r>
              <a:rPr lang="en-GB" dirty="0" smtClean="0"/>
              <a:t>I always </a:t>
            </a:r>
            <a:r>
              <a:rPr lang="en-GB" dirty="0"/>
              <a:t>find writing essays difficult, I usually leave them to the last </a:t>
            </a:r>
            <a:r>
              <a:rPr lang="en-GB" dirty="0" smtClean="0"/>
              <a:t>minute.</a:t>
            </a:r>
          </a:p>
          <a:p>
            <a:r>
              <a:rPr lang="en-GB" dirty="0" smtClean="0"/>
              <a:t>Lesson study is a useful tool, it identifies areas to improve.</a:t>
            </a:r>
          </a:p>
          <a:p>
            <a:r>
              <a:rPr lang="en-GB" dirty="0" smtClean="0"/>
              <a:t>The children were engaged in the activity, the peer observer noted the times.</a:t>
            </a:r>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3105398607"/>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Don’t throw away marks</a:t>
            </a:r>
            <a:endParaRPr lang="en-US" dirty="0"/>
          </a:p>
        </p:txBody>
      </p:sp>
      <p:sp>
        <p:nvSpPr>
          <p:cNvPr id="3" name="Content Placeholder 2"/>
          <p:cNvSpPr>
            <a:spLocks noGrp="1"/>
          </p:cNvSpPr>
          <p:nvPr>
            <p:ph idx="1"/>
          </p:nvPr>
        </p:nvSpPr>
        <p:spPr/>
        <p:txBody>
          <a:bodyPr/>
          <a:lstStyle/>
          <a:p>
            <a:r>
              <a:rPr lang="en-GB" dirty="0" smtClean="0"/>
              <a:t>Spelling – check UK and not US</a:t>
            </a:r>
          </a:p>
          <a:p>
            <a:r>
              <a:rPr lang="en-GB" dirty="0" smtClean="0"/>
              <a:t>Grammar – clarity of expression</a:t>
            </a:r>
          </a:p>
          <a:p>
            <a:r>
              <a:rPr lang="en-GB" dirty="0" smtClean="0"/>
              <a:t>Punctuation – the apostrophe</a:t>
            </a:r>
          </a:p>
          <a:p>
            <a:r>
              <a:rPr lang="en-GB" dirty="0" smtClean="0"/>
              <a:t>Vocabulary – right word and varied words</a:t>
            </a:r>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4261152536"/>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Referencing</a:t>
            </a:r>
            <a:endParaRPr lang="en-US" dirty="0"/>
          </a:p>
        </p:txBody>
      </p:sp>
      <p:sp>
        <p:nvSpPr>
          <p:cNvPr id="3" name="Content Placeholder 2"/>
          <p:cNvSpPr>
            <a:spLocks noGrp="1"/>
          </p:cNvSpPr>
          <p:nvPr>
            <p:ph idx="1"/>
          </p:nvPr>
        </p:nvSpPr>
        <p:spPr/>
        <p:txBody>
          <a:bodyPr/>
          <a:lstStyle/>
          <a:p>
            <a:pPr marL="0" indent="0">
              <a:buNone/>
            </a:pPr>
            <a:r>
              <a:rPr lang="en-GB" dirty="0" smtClean="0"/>
              <a:t>You cannot present other people’s ideas as if they were your own.</a:t>
            </a:r>
          </a:p>
          <a:p>
            <a:endParaRPr lang="en-GB" dirty="0"/>
          </a:p>
          <a:p>
            <a:pPr marL="0" indent="0">
              <a:buNone/>
            </a:pPr>
            <a:r>
              <a:rPr lang="en-GB" dirty="0" smtClean="0"/>
              <a:t>Be careful.</a:t>
            </a:r>
          </a:p>
          <a:p>
            <a:pPr marL="0" indent="0">
              <a:buNone/>
            </a:pPr>
            <a:endParaRPr lang="en-GB" dirty="0" smtClean="0"/>
          </a:p>
          <a:p>
            <a:pPr marL="0" indent="0">
              <a:buNone/>
            </a:pPr>
            <a:r>
              <a:rPr lang="en-GB" dirty="0" smtClean="0"/>
              <a:t>Ignorance is no defence.</a:t>
            </a:r>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741022660"/>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 Introduction: Second last action</a:t>
            </a:r>
            <a:endParaRPr lang="en-US" dirty="0"/>
          </a:p>
        </p:txBody>
      </p:sp>
      <p:sp>
        <p:nvSpPr>
          <p:cNvPr id="3" name="Content Placeholder 2"/>
          <p:cNvSpPr>
            <a:spLocks noGrp="1"/>
          </p:cNvSpPr>
          <p:nvPr>
            <p:ph idx="1"/>
          </p:nvPr>
        </p:nvSpPr>
        <p:spPr/>
        <p:txBody>
          <a:bodyPr>
            <a:normAutofit/>
          </a:bodyPr>
          <a:lstStyle/>
          <a:p>
            <a:pPr>
              <a:lnSpc>
                <a:spcPct val="80000"/>
              </a:lnSpc>
              <a:defRPr/>
            </a:pPr>
            <a:r>
              <a:rPr lang="en-GB" sz="2800" dirty="0">
                <a:latin typeface="+mj-lt"/>
                <a:cs typeface="Arial" charset="0"/>
              </a:rPr>
              <a:t>This is the most important part of your </a:t>
            </a:r>
            <a:r>
              <a:rPr lang="en-GB" sz="2800" dirty="0" smtClean="0">
                <a:latin typeface="+mj-lt"/>
                <a:cs typeface="Arial" charset="0"/>
              </a:rPr>
              <a:t>assignment.  </a:t>
            </a:r>
            <a:r>
              <a:rPr lang="en-GB" sz="2800" dirty="0">
                <a:latin typeface="+mj-lt"/>
                <a:cs typeface="Arial" charset="0"/>
              </a:rPr>
              <a:t>It sets out the rationale for </a:t>
            </a:r>
            <a:r>
              <a:rPr lang="en-GB" sz="2800" dirty="0" smtClean="0">
                <a:latin typeface="+mj-lt"/>
                <a:cs typeface="Arial" charset="0"/>
              </a:rPr>
              <a:t>the work. </a:t>
            </a:r>
            <a:endParaRPr lang="en-GB" sz="2800" dirty="0">
              <a:solidFill>
                <a:srgbClr val="FF0000"/>
              </a:solidFill>
              <a:latin typeface="+mj-lt"/>
              <a:cs typeface="Arial" charset="0"/>
            </a:endParaRPr>
          </a:p>
          <a:p>
            <a:pPr>
              <a:lnSpc>
                <a:spcPct val="80000"/>
              </a:lnSpc>
              <a:defRPr/>
            </a:pPr>
            <a:r>
              <a:rPr lang="en-GB" sz="2800" dirty="0">
                <a:latin typeface="+mj-lt"/>
                <a:cs typeface="Arial" charset="0"/>
              </a:rPr>
              <a:t>A two-paragraph introduction provides scope for setting out your </a:t>
            </a:r>
            <a:r>
              <a:rPr lang="en-GB" sz="2800" dirty="0" smtClean="0">
                <a:latin typeface="+mj-lt"/>
                <a:cs typeface="Arial" charset="0"/>
              </a:rPr>
              <a:t> </a:t>
            </a:r>
            <a:r>
              <a:rPr lang="en-GB" sz="2800" dirty="0">
                <a:latin typeface="+mj-lt"/>
                <a:cs typeface="Arial" charset="0"/>
              </a:rPr>
              <a:t>plan.  One is fine as well.</a:t>
            </a:r>
          </a:p>
          <a:p>
            <a:pPr>
              <a:lnSpc>
                <a:spcPct val="80000"/>
              </a:lnSpc>
              <a:defRPr/>
            </a:pPr>
            <a:r>
              <a:rPr lang="en-GB" sz="2800" dirty="0">
                <a:latin typeface="+mj-lt"/>
                <a:cs typeface="Arial" charset="0"/>
              </a:rPr>
              <a:t>First key sentence is an introductory sentence</a:t>
            </a:r>
            <a:r>
              <a:rPr lang="en-GB" sz="2800" dirty="0" smtClean="0">
                <a:latin typeface="+mj-lt"/>
                <a:cs typeface="Arial" charset="0"/>
              </a:rPr>
              <a:t>. It signals the argument</a:t>
            </a:r>
            <a:r>
              <a:rPr lang="en-GB" sz="2800" dirty="0">
                <a:latin typeface="+mj-lt"/>
                <a:cs typeface="Arial" charset="0"/>
              </a:rPr>
              <a:t> </a:t>
            </a:r>
            <a:r>
              <a:rPr lang="en-GB" sz="2800" dirty="0" smtClean="0">
                <a:latin typeface="+mj-lt"/>
                <a:cs typeface="Arial" charset="0"/>
              </a:rPr>
              <a:t>to the reader.</a:t>
            </a:r>
            <a:endParaRPr lang="en-GB" sz="2800" dirty="0">
              <a:latin typeface="+mj-lt"/>
              <a:cs typeface="Arial" charset="0"/>
            </a:endParaRPr>
          </a:p>
          <a:p>
            <a:pPr>
              <a:lnSpc>
                <a:spcPct val="80000"/>
              </a:lnSpc>
              <a:buNone/>
              <a:defRPr/>
            </a:pPr>
            <a:endParaRPr lang="en-GB" sz="2800" dirty="0">
              <a:latin typeface="+mj-lt"/>
              <a:cs typeface="Arial" charset="0"/>
            </a:endParaRPr>
          </a:p>
          <a:p>
            <a:pPr>
              <a:lnSpc>
                <a:spcPct val="80000"/>
              </a:lnSpc>
              <a:buNone/>
              <a:defRPr/>
            </a:pPr>
            <a:r>
              <a:rPr lang="en-GB" sz="2800" dirty="0" smtClean="0">
                <a:latin typeface="+mj-lt"/>
                <a:cs typeface="Arial" charset="0"/>
              </a:rPr>
              <a:t>  </a:t>
            </a:r>
            <a:endParaRPr lang="en-GB" sz="2800" dirty="0">
              <a:latin typeface="+mj-lt"/>
              <a:cs typeface="Arial" charset="0"/>
            </a:endParaRPr>
          </a:p>
          <a:p>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359380452"/>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Introduction</a:t>
            </a:r>
            <a:endParaRPr lang="en-US" dirty="0"/>
          </a:p>
        </p:txBody>
      </p:sp>
      <p:sp>
        <p:nvSpPr>
          <p:cNvPr id="3" name="Content Placeholder 2"/>
          <p:cNvSpPr>
            <a:spLocks noGrp="1"/>
          </p:cNvSpPr>
          <p:nvPr>
            <p:ph idx="1"/>
          </p:nvPr>
        </p:nvSpPr>
        <p:spPr/>
        <p:txBody>
          <a:bodyPr>
            <a:normAutofit/>
          </a:bodyPr>
          <a:lstStyle/>
          <a:p>
            <a:pPr>
              <a:lnSpc>
                <a:spcPct val="80000"/>
              </a:lnSpc>
              <a:defRPr/>
            </a:pPr>
            <a:r>
              <a:rPr lang="en-GB" sz="2800" dirty="0">
                <a:cs typeface="Arial" charset="0"/>
              </a:rPr>
              <a:t>After the first key sentence there are a number of lines of </a:t>
            </a:r>
            <a:r>
              <a:rPr lang="en-GB" sz="2800" dirty="0" smtClean="0">
                <a:cs typeface="Arial" charset="0"/>
              </a:rPr>
              <a:t>elaboration from </a:t>
            </a:r>
            <a:r>
              <a:rPr lang="en-GB" sz="2800" dirty="0">
                <a:cs typeface="Arial" charset="0"/>
              </a:rPr>
              <a:t>the first sentence</a:t>
            </a:r>
            <a:r>
              <a:rPr lang="en-GB" sz="2800" dirty="0" smtClean="0">
                <a:cs typeface="Arial" charset="0"/>
              </a:rPr>
              <a:t>.</a:t>
            </a:r>
          </a:p>
          <a:p>
            <a:pPr marL="0" indent="0">
              <a:lnSpc>
                <a:spcPct val="80000"/>
              </a:lnSpc>
              <a:buNone/>
              <a:defRPr/>
            </a:pPr>
            <a:r>
              <a:rPr lang="en-GB" sz="2800" dirty="0" smtClean="0">
                <a:cs typeface="Arial" charset="0"/>
              </a:rPr>
              <a:t> </a:t>
            </a:r>
            <a:endParaRPr lang="en-GB" sz="2800" dirty="0">
              <a:cs typeface="Arial" charset="0"/>
            </a:endParaRPr>
          </a:p>
          <a:p>
            <a:pPr>
              <a:lnSpc>
                <a:spcPct val="80000"/>
              </a:lnSpc>
              <a:defRPr/>
            </a:pPr>
            <a:r>
              <a:rPr lang="en-GB" sz="2800" dirty="0">
                <a:cs typeface="Arial" charset="0"/>
              </a:rPr>
              <a:t>After the elaboration the writer sets out </a:t>
            </a:r>
            <a:r>
              <a:rPr lang="en-GB" sz="2800" dirty="0" smtClean="0">
                <a:cs typeface="Arial" charset="0"/>
              </a:rPr>
              <a:t>the </a:t>
            </a:r>
            <a:r>
              <a:rPr lang="en-GB" sz="2800" dirty="0">
                <a:cs typeface="Arial" charset="0"/>
              </a:rPr>
              <a:t>plan</a:t>
            </a:r>
            <a:r>
              <a:rPr lang="en-GB" sz="2800" dirty="0" smtClean="0">
                <a:cs typeface="Arial" charset="0"/>
              </a:rPr>
              <a:t>.</a:t>
            </a:r>
          </a:p>
          <a:p>
            <a:pPr marL="0" indent="0">
              <a:lnSpc>
                <a:spcPct val="80000"/>
              </a:lnSpc>
              <a:buNone/>
              <a:defRPr/>
            </a:pPr>
            <a:r>
              <a:rPr lang="en-GB" sz="2800" dirty="0" smtClean="0">
                <a:cs typeface="Arial" charset="0"/>
              </a:rPr>
              <a:t>  </a:t>
            </a:r>
            <a:endParaRPr lang="en-GB" sz="2800" dirty="0">
              <a:cs typeface="Arial" charset="0"/>
            </a:endParaRPr>
          </a:p>
          <a:p>
            <a:pPr>
              <a:lnSpc>
                <a:spcPct val="80000"/>
              </a:lnSpc>
              <a:defRPr/>
            </a:pPr>
            <a:r>
              <a:rPr lang="en-GB" sz="2800" dirty="0">
                <a:cs typeface="Arial" charset="0"/>
              </a:rPr>
              <a:t>The last key sentence is the final sentence of the introduction which sets up the reader’s anticipation</a:t>
            </a:r>
            <a:r>
              <a:rPr lang="en-GB" sz="2800" dirty="0" smtClean="0">
                <a:cs typeface="Arial" charset="0"/>
              </a:rPr>
              <a:t>.</a:t>
            </a:r>
          </a:p>
          <a:p>
            <a:pPr>
              <a:lnSpc>
                <a:spcPct val="80000"/>
              </a:lnSpc>
              <a:defRPr/>
            </a:pPr>
            <a:endParaRPr lang="en-GB" sz="2800" dirty="0">
              <a:cs typeface="Arial" charset="0"/>
            </a:endParaRPr>
          </a:p>
          <a:p>
            <a:pPr marL="0" indent="0">
              <a:lnSpc>
                <a:spcPct val="80000"/>
              </a:lnSpc>
              <a:buNone/>
              <a:defRPr/>
            </a:pPr>
            <a:r>
              <a:rPr lang="en-GB" sz="1600" dirty="0" smtClean="0">
                <a:cs typeface="Arial" charset="0"/>
              </a:rPr>
              <a:t>( Dr Catriona Ryan)</a:t>
            </a:r>
            <a:endParaRPr lang="en-GB" sz="1600" dirty="0">
              <a:cs typeface="Arial" charset="0"/>
            </a:endParaRPr>
          </a:p>
          <a:p>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797373905"/>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of a first key sentence</a:t>
            </a:r>
            <a:endParaRPr lang="en-US" dirty="0"/>
          </a:p>
        </p:txBody>
      </p:sp>
      <p:sp>
        <p:nvSpPr>
          <p:cNvPr id="3" name="Content Placeholder 2"/>
          <p:cNvSpPr>
            <a:spLocks noGrp="1"/>
          </p:cNvSpPr>
          <p:nvPr>
            <p:ph idx="1"/>
          </p:nvPr>
        </p:nvSpPr>
        <p:spPr/>
        <p:txBody>
          <a:bodyPr>
            <a:normAutofit/>
          </a:bodyPr>
          <a:lstStyle/>
          <a:p>
            <a:pPr marL="0" indent="0">
              <a:buNone/>
            </a:pPr>
            <a:r>
              <a:rPr lang="en-GB" dirty="0" smtClean="0"/>
              <a:t>‘Perhaps the most common epithet applied to the act of writing is that it is a complex task.’ It is cognitively costly…</a:t>
            </a:r>
          </a:p>
          <a:p>
            <a:pPr marL="0" indent="0">
              <a:buNone/>
            </a:pPr>
            <a:endParaRPr lang="en-GB" dirty="0"/>
          </a:p>
          <a:p>
            <a:pPr marL="0" indent="0">
              <a:buNone/>
            </a:pPr>
            <a:r>
              <a:rPr lang="en-GB" sz="2400" dirty="0" smtClean="0"/>
              <a:t>(</a:t>
            </a:r>
            <a:r>
              <a:rPr lang="en-GB" sz="2400" dirty="0" err="1" smtClean="0"/>
              <a:t>Myhill</a:t>
            </a:r>
            <a:r>
              <a:rPr lang="en-GB" sz="2400" dirty="0" smtClean="0"/>
              <a:t> and Fisher 2010)</a:t>
            </a:r>
            <a:endParaRPr lang="en-US" sz="2400"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892151591"/>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End of the introduction: invite the reader in.</a:t>
            </a:r>
            <a:endParaRPr lang="en-US" dirty="0"/>
          </a:p>
        </p:txBody>
      </p:sp>
      <p:sp>
        <p:nvSpPr>
          <p:cNvPr id="3" name="Content Placeholder 2"/>
          <p:cNvSpPr>
            <a:spLocks noGrp="1"/>
          </p:cNvSpPr>
          <p:nvPr>
            <p:ph idx="1"/>
          </p:nvPr>
        </p:nvSpPr>
        <p:spPr>
          <a:xfrm>
            <a:off x="323528" y="1556792"/>
            <a:ext cx="8229600" cy="3917032"/>
          </a:xfrm>
        </p:spPr>
        <p:txBody>
          <a:bodyPr>
            <a:normAutofit/>
          </a:bodyPr>
          <a:lstStyle/>
          <a:p>
            <a:pPr marL="0" indent="0">
              <a:buNone/>
            </a:pPr>
            <a:r>
              <a:rPr lang="en-GB" dirty="0" smtClean="0"/>
              <a:t>This special issue puts the spotlight on writing. It covers the full range of development of writing from very young children learning about writing together with their parents to young adults writing at university. Several different aspects of writing are considered.</a:t>
            </a:r>
          </a:p>
          <a:p>
            <a:pPr marL="0" indent="0">
              <a:buNone/>
            </a:pPr>
            <a:r>
              <a:rPr lang="en-GB" sz="1800" dirty="0" smtClean="0"/>
              <a:t>(</a:t>
            </a:r>
            <a:r>
              <a:rPr lang="en-GB" sz="1800" dirty="0" err="1" smtClean="0"/>
              <a:t>Myhill</a:t>
            </a:r>
            <a:r>
              <a:rPr lang="en-GB" sz="1800" dirty="0" smtClean="0"/>
              <a:t> and Fisher 2010)</a:t>
            </a:r>
            <a:endParaRPr lang="en-US" sz="1800"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312758657"/>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Finally Track Back</a:t>
            </a:r>
            <a:endParaRPr lang="en-US" dirty="0"/>
          </a:p>
        </p:txBody>
      </p:sp>
      <p:sp>
        <p:nvSpPr>
          <p:cNvPr id="3" name="Content Placeholder 2"/>
          <p:cNvSpPr>
            <a:spLocks noGrp="1"/>
          </p:cNvSpPr>
          <p:nvPr>
            <p:ph idx="1"/>
          </p:nvPr>
        </p:nvSpPr>
        <p:spPr/>
        <p:txBody>
          <a:bodyPr>
            <a:normAutofit/>
          </a:bodyPr>
          <a:lstStyle/>
          <a:p>
            <a:pPr>
              <a:lnSpc>
                <a:spcPct val="80000"/>
              </a:lnSpc>
              <a:defRPr/>
            </a:pPr>
            <a:r>
              <a:rPr lang="en-GB" altLang="en-US" dirty="0"/>
              <a:t>This is where you check the relevancy of your argument throughout.</a:t>
            </a:r>
          </a:p>
          <a:p>
            <a:pPr>
              <a:lnSpc>
                <a:spcPct val="80000"/>
              </a:lnSpc>
              <a:defRPr/>
            </a:pPr>
            <a:r>
              <a:rPr lang="en-GB" altLang="en-US" dirty="0"/>
              <a:t>It is mind-mapping in reverse.  </a:t>
            </a:r>
          </a:p>
          <a:p>
            <a:pPr>
              <a:lnSpc>
                <a:spcPct val="80000"/>
              </a:lnSpc>
              <a:defRPr/>
            </a:pPr>
            <a:r>
              <a:rPr lang="en-GB" altLang="en-US" dirty="0"/>
              <a:t>Can you narrow the argument back to one line? </a:t>
            </a:r>
          </a:p>
          <a:p>
            <a:pPr>
              <a:lnSpc>
                <a:spcPct val="80000"/>
              </a:lnSpc>
              <a:defRPr/>
            </a:pPr>
            <a:r>
              <a:rPr lang="en-GB" altLang="en-US" dirty="0"/>
              <a:t>Re-draw map.</a:t>
            </a:r>
          </a:p>
          <a:p>
            <a:pPr>
              <a:lnSpc>
                <a:spcPct val="80000"/>
              </a:lnSpc>
              <a:defRPr/>
            </a:pPr>
            <a:r>
              <a:rPr lang="en-GB" altLang="en-US" dirty="0"/>
              <a:t>Check the </a:t>
            </a:r>
            <a:r>
              <a:rPr lang="en-GB" altLang="en-US" dirty="0" smtClean="0"/>
              <a:t>paragraphs.  </a:t>
            </a:r>
            <a:r>
              <a:rPr lang="en-GB" altLang="en-US" dirty="0"/>
              <a:t>Do each represent a different angle on the argument?</a:t>
            </a:r>
          </a:p>
          <a:p>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266728651"/>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Abstract</a:t>
            </a:r>
            <a:endParaRPr lang="en-US" dirty="0"/>
          </a:p>
        </p:txBody>
      </p:sp>
      <p:sp>
        <p:nvSpPr>
          <p:cNvPr id="3" name="Content Placeholder 2"/>
          <p:cNvSpPr>
            <a:spLocks noGrp="1"/>
          </p:cNvSpPr>
          <p:nvPr>
            <p:ph idx="1"/>
          </p:nvPr>
        </p:nvSpPr>
        <p:spPr/>
        <p:txBody>
          <a:bodyPr/>
          <a:lstStyle/>
          <a:p>
            <a:pPr marL="0" indent="0">
              <a:buNone/>
            </a:pPr>
            <a:r>
              <a:rPr lang="en-GB" dirty="0" smtClean="0"/>
              <a:t>The advert for your work.</a:t>
            </a:r>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539306999"/>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Build the assignment structure</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xmlns:p="http://schemas.openxmlformats.org/presentationml/2006/main" xmlns:r="http://schemas.openxmlformats.org/officeDocument/2006/relationships" xmlns:a="http://schemas.openxmlformats.org/drawingml/2006/main" xmlns="" val="388755128"/>
              </p:ext>
            </p:extLst>
          </p:nvPr>
        </p:nvGraphicFramePr>
        <p:xfrm>
          <a:off x="539552" y="2852936"/>
          <a:ext cx="8229600" cy="370840"/>
        </p:xfrm>
        <a:graphic>
          <a:graphicData uri="http://schemas.openxmlformats.org/drawingml/2006/table">
            <a:tbl>
              <a:tblPr firstRow="1" bandRow="1">
                <a:tableStyleId>{5C22544A-7EE6-4342-B048-85BDC9FD1C3A}</a:tableStyleId>
              </a:tblPr>
              <a:tblGrid>
                <a:gridCol w="1371600">
                  <a:extLst>
                    <a:ext uri="{9D8B030D-6E8A-4147-A177-3AD203B41FA5}">
                      <a16:colId xmlns:a16="http://schemas.microsoft.com/office/drawing/2014/main" xmlns:p="http://schemas.openxmlformats.org/presentationml/2006/main" xmlns:r="http://schemas.openxmlformats.org/officeDocument/2006/relationships" xmlns:a="http://schemas.openxmlformats.org/drawingml/2006/main" xmlns="" val="20000"/>
                    </a:ext>
                  </a:extLst>
                </a:gridCol>
                <a:gridCol w="1371600">
                  <a:extLst>
                    <a:ext uri="{9D8B030D-6E8A-4147-A177-3AD203B41FA5}">
                      <a16:colId xmlns:a16="http://schemas.microsoft.com/office/drawing/2014/main" xmlns:p="http://schemas.openxmlformats.org/presentationml/2006/main" xmlns:r="http://schemas.openxmlformats.org/officeDocument/2006/relationships" xmlns:a="http://schemas.openxmlformats.org/drawingml/2006/main" xmlns="" val="20001"/>
                    </a:ext>
                  </a:extLst>
                </a:gridCol>
                <a:gridCol w="1371600">
                  <a:extLst>
                    <a:ext uri="{9D8B030D-6E8A-4147-A177-3AD203B41FA5}">
                      <a16:colId xmlns:a16="http://schemas.microsoft.com/office/drawing/2014/main" xmlns:p="http://schemas.openxmlformats.org/presentationml/2006/main" xmlns:r="http://schemas.openxmlformats.org/officeDocument/2006/relationships" xmlns:a="http://schemas.openxmlformats.org/drawingml/2006/main" xmlns="" val="20002"/>
                    </a:ext>
                  </a:extLst>
                </a:gridCol>
                <a:gridCol w="1371600">
                  <a:extLst>
                    <a:ext uri="{9D8B030D-6E8A-4147-A177-3AD203B41FA5}">
                      <a16:colId xmlns:a16="http://schemas.microsoft.com/office/drawing/2014/main" xmlns:p="http://schemas.openxmlformats.org/presentationml/2006/main" xmlns:r="http://schemas.openxmlformats.org/officeDocument/2006/relationships" xmlns:a="http://schemas.openxmlformats.org/drawingml/2006/main" xmlns="" val="20003"/>
                    </a:ext>
                  </a:extLst>
                </a:gridCol>
                <a:gridCol w="1371600">
                  <a:extLst>
                    <a:ext uri="{9D8B030D-6E8A-4147-A177-3AD203B41FA5}">
                      <a16:colId xmlns:a16="http://schemas.microsoft.com/office/drawing/2014/main" xmlns:p="http://schemas.openxmlformats.org/presentationml/2006/main" xmlns:r="http://schemas.openxmlformats.org/officeDocument/2006/relationships" xmlns:a="http://schemas.openxmlformats.org/drawingml/2006/main" xmlns="" val="20004"/>
                    </a:ext>
                  </a:extLst>
                </a:gridCol>
                <a:gridCol w="1371600">
                  <a:extLst>
                    <a:ext uri="{9D8B030D-6E8A-4147-A177-3AD203B41FA5}">
                      <a16:colId xmlns:a16="http://schemas.microsoft.com/office/drawing/2014/main" xmlns:p="http://schemas.openxmlformats.org/presentationml/2006/main" xmlns:r="http://schemas.openxmlformats.org/officeDocument/2006/relationships" xmlns:a="http://schemas.openxmlformats.org/drawingml/2006/main" xmlns="" val="20005"/>
                    </a:ext>
                  </a:extLst>
                </a:gridCol>
              </a:tblGrid>
              <a:tr h="370840">
                <a:tc>
                  <a:txBody>
                    <a:bodyPr/>
                    <a:lstStyle/>
                    <a:p>
                      <a:endParaRPr lang="en-US" dirty="0"/>
                    </a:p>
                  </a:txBody>
                  <a:tcPr/>
                </a:tc>
                <a:tc>
                  <a:txBody>
                    <a:bodyPr/>
                    <a:lstStyle/>
                    <a:p>
                      <a:endParaRPr lang="en-US" dirty="0"/>
                    </a:p>
                  </a:txBody>
                  <a:tcPr>
                    <a:solidFill>
                      <a:schemeClr val="accent3"/>
                    </a:solidFill>
                  </a:tcPr>
                </a:tc>
                <a:tc>
                  <a:txBody>
                    <a:bodyPr/>
                    <a:lstStyle/>
                    <a:p>
                      <a:endParaRPr lang="en-US" dirty="0"/>
                    </a:p>
                  </a:txBody>
                  <a:tcPr>
                    <a:solidFill>
                      <a:schemeClr val="accent3"/>
                    </a:solidFill>
                  </a:tcPr>
                </a:tc>
                <a:tc>
                  <a:txBody>
                    <a:bodyPr/>
                    <a:lstStyle/>
                    <a:p>
                      <a:endParaRPr lang="en-US" dirty="0"/>
                    </a:p>
                  </a:txBody>
                  <a:tcPr>
                    <a:solidFill>
                      <a:schemeClr val="accent3"/>
                    </a:solidFill>
                  </a:tcPr>
                </a:tc>
                <a:tc>
                  <a:txBody>
                    <a:bodyPr/>
                    <a:lstStyle/>
                    <a:p>
                      <a:endParaRPr lang="en-US" dirty="0"/>
                    </a:p>
                  </a:txBody>
                  <a:tcPr>
                    <a:solidFill>
                      <a:schemeClr val="accent3"/>
                    </a:solidFill>
                  </a:tcPr>
                </a:tc>
                <a:tc>
                  <a:txBody>
                    <a:bodyPr/>
                    <a:lstStyle/>
                    <a:p>
                      <a:endParaRPr lang="en-US" dirty="0"/>
                    </a:p>
                  </a:txBody>
                  <a:tcPr>
                    <a:solidFill>
                      <a:srgbClr val="0070C0"/>
                    </a:solidFill>
                  </a:tcPr>
                </a:tc>
                <a:extLst>
                  <a:ext uri="{0D108BD9-81ED-4DB2-BD59-A6C34878D82A}">
                    <a16:rowId xmlns:a16="http://schemas.microsoft.com/office/drawing/2014/main" xmlns:p="http://schemas.openxmlformats.org/presentationml/2006/main" xmlns:r="http://schemas.openxmlformats.org/officeDocument/2006/relationships" xmlns:a="http://schemas.openxmlformats.org/drawingml/2006/main" xmlns="" val="10000"/>
                  </a:ext>
                </a:extLst>
              </a:tr>
            </a:tbl>
          </a:graphicData>
        </a:graphic>
      </p:graphicFrame>
      <p:sp>
        <p:nvSpPr>
          <p:cNvPr id="5" name="TextBox 4"/>
          <p:cNvSpPr txBox="1"/>
          <p:nvPr/>
        </p:nvSpPr>
        <p:spPr>
          <a:xfrm>
            <a:off x="2915816" y="4260793"/>
            <a:ext cx="2664296" cy="646331"/>
          </a:xfrm>
          <a:prstGeom prst="rect">
            <a:avLst/>
          </a:prstGeom>
          <a:noFill/>
        </p:spPr>
        <p:txBody>
          <a:bodyPr wrap="square" rtlCol="0">
            <a:spAutoFit/>
          </a:bodyPr>
          <a:lstStyle/>
          <a:p>
            <a:r>
              <a:rPr lang="en-GB" sz="3600" dirty="0" smtClean="0"/>
              <a:t>Introduction</a:t>
            </a:r>
            <a:endParaRPr lang="en-US" sz="3600" dirty="0"/>
          </a:p>
        </p:txBody>
      </p:sp>
      <p:sp>
        <p:nvSpPr>
          <p:cNvPr id="6" name="TextBox 5"/>
          <p:cNvSpPr txBox="1"/>
          <p:nvPr/>
        </p:nvSpPr>
        <p:spPr>
          <a:xfrm>
            <a:off x="395536" y="2204864"/>
            <a:ext cx="1584176" cy="523220"/>
          </a:xfrm>
          <a:prstGeom prst="rect">
            <a:avLst/>
          </a:prstGeom>
          <a:noFill/>
        </p:spPr>
        <p:txBody>
          <a:bodyPr wrap="square" rtlCol="0">
            <a:spAutoFit/>
          </a:bodyPr>
          <a:lstStyle/>
          <a:p>
            <a:r>
              <a:rPr lang="en-GB" sz="1400" dirty="0" smtClean="0"/>
              <a:t>Key introductory sentence</a:t>
            </a:r>
            <a:endParaRPr lang="en-US" sz="1400" dirty="0"/>
          </a:p>
        </p:txBody>
      </p:sp>
      <p:sp>
        <p:nvSpPr>
          <p:cNvPr id="7" name="TextBox 6"/>
          <p:cNvSpPr txBox="1"/>
          <p:nvPr/>
        </p:nvSpPr>
        <p:spPr>
          <a:xfrm>
            <a:off x="2627784" y="2354055"/>
            <a:ext cx="3240360" cy="379204"/>
          </a:xfrm>
          <a:prstGeom prst="rect">
            <a:avLst/>
          </a:prstGeom>
          <a:noFill/>
        </p:spPr>
        <p:txBody>
          <a:bodyPr wrap="square" rtlCol="0">
            <a:spAutoFit/>
          </a:bodyPr>
          <a:lstStyle/>
          <a:p>
            <a:r>
              <a:rPr lang="en-GB" dirty="0" smtClean="0"/>
              <a:t>Some explanatory sentences</a:t>
            </a:r>
            <a:endParaRPr lang="en-US" dirty="0"/>
          </a:p>
        </p:txBody>
      </p:sp>
      <p:sp>
        <p:nvSpPr>
          <p:cNvPr id="8" name="TextBox 7"/>
          <p:cNvSpPr txBox="1"/>
          <p:nvPr/>
        </p:nvSpPr>
        <p:spPr>
          <a:xfrm>
            <a:off x="7596336" y="2210525"/>
            <a:ext cx="1080120" cy="523220"/>
          </a:xfrm>
          <a:prstGeom prst="rect">
            <a:avLst/>
          </a:prstGeom>
          <a:noFill/>
        </p:spPr>
        <p:txBody>
          <a:bodyPr wrap="square" rtlCol="0">
            <a:spAutoFit/>
          </a:bodyPr>
          <a:lstStyle/>
          <a:p>
            <a:r>
              <a:rPr lang="en-GB" sz="1400" dirty="0" smtClean="0"/>
              <a:t>Invite the reader. </a:t>
            </a:r>
            <a:endParaRPr lang="en-US" sz="1400"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3143025956"/>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Build the assignment structure</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xmlns:p="http://schemas.openxmlformats.org/presentationml/2006/main" xmlns:r="http://schemas.openxmlformats.org/officeDocument/2006/relationships" xmlns:a="http://schemas.openxmlformats.org/drawingml/2006/main" xmlns="" val="2937478504"/>
              </p:ext>
            </p:extLst>
          </p:nvPr>
        </p:nvGraphicFramePr>
        <p:xfrm>
          <a:off x="539552" y="2852936"/>
          <a:ext cx="8229600" cy="370840"/>
        </p:xfrm>
        <a:graphic>
          <a:graphicData uri="http://schemas.openxmlformats.org/drawingml/2006/table">
            <a:tbl>
              <a:tblPr firstRow="1" bandRow="1">
                <a:tableStyleId>{5C22544A-7EE6-4342-B048-85BDC9FD1C3A}</a:tableStyleId>
              </a:tblPr>
              <a:tblGrid>
                <a:gridCol w="1371600">
                  <a:extLst>
                    <a:ext uri="{9D8B030D-6E8A-4147-A177-3AD203B41FA5}">
                      <a16:colId xmlns:a16="http://schemas.microsoft.com/office/drawing/2014/main" xmlns:p="http://schemas.openxmlformats.org/presentationml/2006/main" xmlns:r="http://schemas.openxmlformats.org/officeDocument/2006/relationships" xmlns:a="http://schemas.openxmlformats.org/drawingml/2006/main" xmlns="" val="20000"/>
                    </a:ext>
                  </a:extLst>
                </a:gridCol>
                <a:gridCol w="1371600">
                  <a:extLst>
                    <a:ext uri="{9D8B030D-6E8A-4147-A177-3AD203B41FA5}">
                      <a16:colId xmlns:a16="http://schemas.microsoft.com/office/drawing/2014/main" xmlns:p="http://schemas.openxmlformats.org/presentationml/2006/main" xmlns:r="http://schemas.openxmlformats.org/officeDocument/2006/relationships" xmlns:a="http://schemas.openxmlformats.org/drawingml/2006/main" xmlns="" val="20001"/>
                    </a:ext>
                  </a:extLst>
                </a:gridCol>
                <a:gridCol w="1371600">
                  <a:extLst>
                    <a:ext uri="{9D8B030D-6E8A-4147-A177-3AD203B41FA5}">
                      <a16:colId xmlns:a16="http://schemas.microsoft.com/office/drawing/2014/main" xmlns:p="http://schemas.openxmlformats.org/presentationml/2006/main" xmlns:r="http://schemas.openxmlformats.org/officeDocument/2006/relationships" xmlns:a="http://schemas.openxmlformats.org/drawingml/2006/main" xmlns="" val="20002"/>
                    </a:ext>
                  </a:extLst>
                </a:gridCol>
                <a:gridCol w="1371600">
                  <a:extLst>
                    <a:ext uri="{9D8B030D-6E8A-4147-A177-3AD203B41FA5}">
                      <a16:colId xmlns:a16="http://schemas.microsoft.com/office/drawing/2014/main" xmlns:p="http://schemas.openxmlformats.org/presentationml/2006/main" xmlns:r="http://schemas.openxmlformats.org/officeDocument/2006/relationships" xmlns:a="http://schemas.openxmlformats.org/drawingml/2006/main" xmlns="" val="20003"/>
                    </a:ext>
                  </a:extLst>
                </a:gridCol>
                <a:gridCol w="1371600">
                  <a:extLst>
                    <a:ext uri="{9D8B030D-6E8A-4147-A177-3AD203B41FA5}">
                      <a16:colId xmlns:a16="http://schemas.microsoft.com/office/drawing/2014/main" xmlns:p="http://schemas.openxmlformats.org/presentationml/2006/main" xmlns:r="http://schemas.openxmlformats.org/officeDocument/2006/relationships" xmlns:a="http://schemas.openxmlformats.org/drawingml/2006/main" xmlns="" val="20004"/>
                    </a:ext>
                  </a:extLst>
                </a:gridCol>
                <a:gridCol w="1371600">
                  <a:extLst>
                    <a:ext uri="{9D8B030D-6E8A-4147-A177-3AD203B41FA5}">
                      <a16:colId xmlns:a16="http://schemas.microsoft.com/office/drawing/2014/main" xmlns:p="http://schemas.openxmlformats.org/presentationml/2006/main" xmlns:r="http://schemas.openxmlformats.org/officeDocument/2006/relationships" xmlns:a="http://schemas.openxmlformats.org/drawingml/2006/main" xmlns="" val="20005"/>
                    </a:ext>
                  </a:extLst>
                </a:gridCol>
              </a:tblGrid>
              <a:tr h="370840">
                <a:tc>
                  <a:txBody>
                    <a:bodyPr/>
                    <a:lstStyle/>
                    <a:p>
                      <a:endParaRPr lang="en-US" dirty="0"/>
                    </a:p>
                  </a:txBody>
                  <a:tcPr>
                    <a:solidFill>
                      <a:schemeClr val="accent4"/>
                    </a:solidFill>
                  </a:tcPr>
                </a:tc>
                <a:tc>
                  <a:txBody>
                    <a:bodyPr/>
                    <a:lstStyle/>
                    <a:p>
                      <a:endParaRPr lang="en-US" dirty="0"/>
                    </a:p>
                  </a:txBody>
                  <a:tcPr>
                    <a:solidFill>
                      <a:schemeClr val="accent5"/>
                    </a:solidFill>
                  </a:tcPr>
                </a:tc>
                <a:tc>
                  <a:txBody>
                    <a:bodyPr/>
                    <a:lstStyle/>
                    <a:p>
                      <a:endParaRPr lang="en-US" dirty="0"/>
                    </a:p>
                  </a:txBody>
                  <a:tcPr>
                    <a:solidFill>
                      <a:schemeClr val="accent5"/>
                    </a:solidFill>
                  </a:tcPr>
                </a:tc>
                <a:tc>
                  <a:txBody>
                    <a:bodyPr/>
                    <a:lstStyle/>
                    <a:p>
                      <a:endParaRPr lang="en-US" dirty="0"/>
                    </a:p>
                  </a:txBody>
                  <a:tcPr>
                    <a:solidFill>
                      <a:schemeClr val="accent5"/>
                    </a:solidFill>
                  </a:tcPr>
                </a:tc>
                <a:tc>
                  <a:txBody>
                    <a:bodyPr/>
                    <a:lstStyle/>
                    <a:p>
                      <a:endParaRPr lang="en-US" dirty="0"/>
                    </a:p>
                  </a:txBody>
                  <a:tcPr>
                    <a:solidFill>
                      <a:schemeClr val="accent5"/>
                    </a:solidFill>
                  </a:tcPr>
                </a:tc>
                <a:tc>
                  <a:txBody>
                    <a:bodyPr/>
                    <a:lstStyle/>
                    <a:p>
                      <a:endParaRPr lang="en-US" dirty="0"/>
                    </a:p>
                  </a:txBody>
                  <a:tcPr>
                    <a:solidFill>
                      <a:schemeClr val="accent5">
                        <a:lumMod val="75000"/>
                      </a:schemeClr>
                    </a:solidFill>
                  </a:tcPr>
                </a:tc>
                <a:extLst>
                  <a:ext uri="{0D108BD9-81ED-4DB2-BD59-A6C34878D82A}">
                    <a16:rowId xmlns:a16="http://schemas.microsoft.com/office/drawing/2014/main" xmlns:p="http://schemas.openxmlformats.org/presentationml/2006/main" xmlns:r="http://schemas.openxmlformats.org/officeDocument/2006/relationships" xmlns:a="http://schemas.openxmlformats.org/drawingml/2006/main" xmlns="" val="10000"/>
                  </a:ext>
                </a:extLst>
              </a:tr>
            </a:tbl>
          </a:graphicData>
        </a:graphic>
      </p:graphicFrame>
      <p:sp>
        <p:nvSpPr>
          <p:cNvPr id="5" name="TextBox 4"/>
          <p:cNvSpPr txBox="1"/>
          <p:nvPr/>
        </p:nvSpPr>
        <p:spPr>
          <a:xfrm>
            <a:off x="2051720" y="4005064"/>
            <a:ext cx="5400600" cy="646331"/>
          </a:xfrm>
          <a:prstGeom prst="rect">
            <a:avLst/>
          </a:prstGeom>
          <a:noFill/>
        </p:spPr>
        <p:txBody>
          <a:bodyPr wrap="square" rtlCol="0">
            <a:spAutoFit/>
          </a:bodyPr>
          <a:lstStyle/>
          <a:p>
            <a:r>
              <a:rPr lang="en-GB" sz="3600" dirty="0" smtClean="0"/>
              <a:t>  Sub-topic Paragraph</a:t>
            </a:r>
            <a:endParaRPr lang="en-US" sz="3600" dirty="0"/>
          </a:p>
        </p:txBody>
      </p:sp>
      <p:sp>
        <p:nvSpPr>
          <p:cNvPr id="6" name="TextBox 5"/>
          <p:cNvSpPr txBox="1"/>
          <p:nvPr/>
        </p:nvSpPr>
        <p:spPr>
          <a:xfrm>
            <a:off x="395536" y="2102803"/>
            <a:ext cx="1584176" cy="738664"/>
          </a:xfrm>
          <a:prstGeom prst="rect">
            <a:avLst/>
          </a:prstGeom>
          <a:noFill/>
        </p:spPr>
        <p:txBody>
          <a:bodyPr wrap="square" rtlCol="0">
            <a:spAutoFit/>
          </a:bodyPr>
          <a:lstStyle/>
          <a:p>
            <a:r>
              <a:rPr lang="en-GB" sz="1400" dirty="0" smtClean="0"/>
              <a:t>Topic sentence</a:t>
            </a:r>
          </a:p>
          <a:p>
            <a:r>
              <a:rPr lang="en-GB" sz="1400" dirty="0" smtClean="0"/>
              <a:t>Link to previous</a:t>
            </a:r>
          </a:p>
          <a:p>
            <a:r>
              <a:rPr lang="en-GB" sz="1400" dirty="0" smtClean="0"/>
              <a:t>Signal</a:t>
            </a:r>
            <a:endParaRPr lang="en-US" sz="1400" dirty="0"/>
          </a:p>
        </p:txBody>
      </p:sp>
      <p:sp>
        <p:nvSpPr>
          <p:cNvPr id="7" name="TextBox 6"/>
          <p:cNvSpPr txBox="1"/>
          <p:nvPr/>
        </p:nvSpPr>
        <p:spPr>
          <a:xfrm>
            <a:off x="2771800" y="2097764"/>
            <a:ext cx="3240360" cy="646331"/>
          </a:xfrm>
          <a:prstGeom prst="rect">
            <a:avLst/>
          </a:prstGeom>
          <a:noFill/>
        </p:spPr>
        <p:txBody>
          <a:bodyPr wrap="square" rtlCol="0">
            <a:spAutoFit/>
          </a:bodyPr>
          <a:lstStyle/>
          <a:p>
            <a:r>
              <a:rPr lang="en-GB" dirty="0" smtClean="0"/>
              <a:t>Sentence which develop and explore the argument</a:t>
            </a:r>
            <a:endParaRPr lang="en-US" dirty="0"/>
          </a:p>
        </p:txBody>
      </p:sp>
      <p:sp>
        <p:nvSpPr>
          <p:cNvPr id="8" name="TextBox 7"/>
          <p:cNvSpPr txBox="1"/>
          <p:nvPr/>
        </p:nvSpPr>
        <p:spPr>
          <a:xfrm>
            <a:off x="7452320" y="2210524"/>
            <a:ext cx="1368152" cy="584775"/>
          </a:xfrm>
          <a:prstGeom prst="rect">
            <a:avLst/>
          </a:prstGeom>
          <a:noFill/>
        </p:spPr>
        <p:txBody>
          <a:bodyPr wrap="square" rtlCol="0">
            <a:spAutoFit/>
          </a:bodyPr>
          <a:lstStyle/>
          <a:p>
            <a:r>
              <a:rPr lang="en-GB" sz="1600" dirty="0" smtClean="0"/>
              <a:t>Concluding sentence </a:t>
            </a:r>
            <a:endParaRPr lang="en-US" sz="1600"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14049772"/>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t>
            </a:r>
            <a:r>
              <a:rPr lang="en-GB" dirty="0" smtClean="0"/>
              <a:t>emember</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2339752" y="1988840"/>
            <a:ext cx="4320480" cy="3354725"/>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3944271651"/>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t>
            </a:r>
            <a:r>
              <a:rPr lang="en-GB" dirty="0" smtClean="0"/>
              <a:t>eferences</a:t>
            </a:r>
            <a:endParaRPr lang="en-US" dirty="0"/>
          </a:p>
        </p:txBody>
      </p:sp>
      <p:sp>
        <p:nvSpPr>
          <p:cNvPr id="3" name="Content Placeholder 2"/>
          <p:cNvSpPr>
            <a:spLocks noGrp="1"/>
          </p:cNvSpPr>
          <p:nvPr>
            <p:ph idx="1"/>
          </p:nvPr>
        </p:nvSpPr>
        <p:spPr>
          <a:xfrm>
            <a:off x="457200" y="1600201"/>
            <a:ext cx="8435280" cy="3917032"/>
          </a:xfrm>
        </p:spPr>
        <p:txBody>
          <a:bodyPr>
            <a:normAutofit/>
          </a:bodyPr>
          <a:lstStyle/>
          <a:p>
            <a:pPr marL="0" indent="0">
              <a:buNone/>
            </a:pPr>
            <a:r>
              <a:rPr lang="en-GB" sz="1800" dirty="0" smtClean="0"/>
              <a:t>Pinker, S. (2014). </a:t>
            </a:r>
            <a:r>
              <a:rPr lang="en-GB" sz="1800" i="1" dirty="0" smtClean="0"/>
              <a:t>The Thinking Person’s Guide to Writing in the 21</a:t>
            </a:r>
            <a:r>
              <a:rPr lang="en-GB" sz="1800" i="1" baseline="30000" dirty="0" smtClean="0"/>
              <a:t>st</a:t>
            </a:r>
            <a:r>
              <a:rPr lang="en-GB" sz="1800" i="1" dirty="0" smtClean="0"/>
              <a:t> Century</a:t>
            </a:r>
            <a:r>
              <a:rPr lang="en-GB" sz="1800" dirty="0" smtClean="0"/>
              <a:t>. </a:t>
            </a:r>
            <a:r>
              <a:rPr lang="en-GB" sz="1800" dirty="0" err="1" smtClean="0"/>
              <a:t>London:Penguin</a:t>
            </a:r>
            <a:endParaRPr lang="en-GB" sz="1800" dirty="0" smtClean="0"/>
          </a:p>
          <a:p>
            <a:pPr marL="0" indent="0">
              <a:buNone/>
            </a:pPr>
            <a:r>
              <a:rPr lang="en-US" sz="1800" dirty="0" err="1"/>
              <a:t>Myhill</a:t>
            </a:r>
            <a:r>
              <a:rPr lang="en-US" sz="1800" dirty="0"/>
              <a:t>, D. </a:t>
            </a:r>
            <a:r>
              <a:rPr lang="en-US" sz="1800" dirty="0" err="1"/>
              <a:t>A.,and</a:t>
            </a:r>
            <a:r>
              <a:rPr lang="en-US" sz="1800" dirty="0"/>
              <a:t>  Fisher, R. (2010) ‘Writing development: cognitive, sociocultural and linguistic perspectives’, </a:t>
            </a:r>
            <a:r>
              <a:rPr lang="en-US" sz="1800" i="1" dirty="0"/>
              <a:t>Journal of Research in Reading</a:t>
            </a:r>
            <a:r>
              <a:rPr lang="en-US" sz="1800" dirty="0"/>
              <a:t> , Volume 33, Issue 1, pp1-3.</a:t>
            </a:r>
          </a:p>
          <a:p>
            <a:pPr marL="0" indent="0">
              <a:buNone/>
            </a:pPr>
            <a:r>
              <a:rPr lang="en-GB" sz="1800" i="1" dirty="0" smtClean="0"/>
              <a:t>Writing a Journal Article </a:t>
            </a:r>
            <a:r>
              <a:rPr lang="en-GB" sz="1800" dirty="0" smtClean="0"/>
              <a:t>presentation given by Dr Catriona Ryan at UWTSD 2015</a:t>
            </a:r>
            <a:endParaRPr lang="en-US" sz="1800"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3506489449"/>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2479</TotalTime>
  <Words>1776</Words>
  <Application>Microsoft Macintosh PowerPoint</Application>
  <PresentationFormat>On-screen Show (4:3)</PresentationFormat>
  <Paragraphs>244</Paragraphs>
  <Slides>56</Slides>
  <Notes>8</Notes>
  <HiddenSlides>0</HiddenSlides>
  <MMClips>0</MMClips>
  <ScaleCrop>false</ScaleCrop>
  <HeadingPairs>
    <vt:vector size="4" baseType="variant">
      <vt:variant>
        <vt:lpstr>Design Template</vt:lpstr>
      </vt:variant>
      <vt:variant>
        <vt:i4>1</vt:i4>
      </vt:variant>
      <vt:variant>
        <vt:lpstr>Slide Titles</vt:lpstr>
      </vt:variant>
      <vt:variant>
        <vt:i4>56</vt:i4>
      </vt:variant>
    </vt:vector>
  </HeadingPairs>
  <TitlesOfParts>
    <vt:vector size="57" baseType="lpstr">
      <vt:lpstr>20140311PresentationUWTSDTemplate</vt:lpstr>
      <vt:lpstr>Academic Writing</vt:lpstr>
      <vt:lpstr>In this lecture you will:</vt:lpstr>
      <vt:lpstr>What’s the problem?</vt:lpstr>
      <vt:lpstr>Get started</vt:lpstr>
      <vt:lpstr>Accept this…</vt:lpstr>
      <vt:lpstr>The diver</vt:lpstr>
      <vt:lpstr>The patchworker</vt:lpstr>
      <vt:lpstr>The architect</vt:lpstr>
      <vt:lpstr>The grand planner</vt:lpstr>
      <vt:lpstr>Identifying your writing style</vt:lpstr>
      <vt:lpstr> Writing Apprehension</vt:lpstr>
      <vt:lpstr>Reducing Writing Apprehension</vt:lpstr>
      <vt:lpstr>My argument</vt:lpstr>
      <vt:lpstr>One line</vt:lpstr>
      <vt:lpstr>Get sorted with the sub-topics</vt:lpstr>
      <vt:lpstr>Mind Maps: Subtopics</vt:lpstr>
      <vt:lpstr>For example</vt:lpstr>
      <vt:lpstr>Go through each sub-topic </vt:lpstr>
      <vt:lpstr>Sub-topic paragraphs</vt:lpstr>
      <vt:lpstr>Good writers use paragraphs well </vt:lpstr>
      <vt:lpstr>Topic sentences</vt:lpstr>
      <vt:lpstr>Good features</vt:lpstr>
      <vt:lpstr>Example in context…</vt:lpstr>
      <vt:lpstr>Better?</vt:lpstr>
      <vt:lpstr>Not good</vt:lpstr>
      <vt:lpstr>Avoid</vt:lpstr>
      <vt:lpstr>Example from a student’s work</vt:lpstr>
      <vt:lpstr>Subtopic/Paragraph Organisation</vt:lpstr>
      <vt:lpstr>Make sure the topic sentences signal a logical argument</vt:lpstr>
      <vt:lpstr>Your audience</vt:lpstr>
      <vt:lpstr>So far…</vt:lpstr>
      <vt:lpstr>Paragraphs</vt:lpstr>
      <vt:lpstr>Writing a good critical paragraph</vt:lpstr>
      <vt:lpstr>Ignore writing style till the end</vt:lpstr>
      <vt:lpstr>Voice</vt:lpstr>
      <vt:lpstr>Language for audience and purpose</vt:lpstr>
      <vt:lpstr>Clear and Concise</vt:lpstr>
      <vt:lpstr>Precise and specific</vt:lpstr>
      <vt:lpstr>Illustrate with  concrete examples</vt:lpstr>
      <vt:lpstr>Cautious Language</vt:lpstr>
      <vt:lpstr>Choose the right vocabulary</vt:lpstr>
      <vt:lpstr>Never stereotype or offend</vt:lpstr>
      <vt:lpstr>Comma splicing</vt:lpstr>
      <vt:lpstr>Examples of comma splicing</vt:lpstr>
      <vt:lpstr>Don’t throw away marks</vt:lpstr>
      <vt:lpstr>Referencing</vt:lpstr>
      <vt:lpstr> Introduction: Second last action</vt:lpstr>
      <vt:lpstr>Introduction</vt:lpstr>
      <vt:lpstr>Example of a first key sentence</vt:lpstr>
      <vt:lpstr>End of the introduction: invite the reader in.</vt:lpstr>
      <vt:lpstr>Finally Track Back</vt:lpstr>
      <vt:lpstr>Abstract</vt:lpstr>
      <vt:lpstr>Build the assignment structure</vt:lpstr>
      <vt:lpstr>Build the assignment structure</vt:lpstr>
      <vt:lpstr>Remember</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swwcte10</cp:lastModifiedBy>
  <cp:revision>72</cp:revision>
  <cp:lastPrinted>2016-02-21T17:42:36Z</cp:lastPrinted>
  <dcterms:created xsi:type="dcterms:W3CDTF">2018-03-14T12:07:42Z</dcterms:created>
  <dcterms:modified xsi:type="dcterms:W3CDTF">2018-03-14T12:13:21Z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