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7" r:id="rId1"/>
  </p:sldMasterIdLst>
  <p:notesMasterIdLst>
    <p:notesMasterId r:id="rId14"/>
  </p:notesMasterIdLst>
  <p:handoutMasterIdLst>
    <p:handoutMasterId r:id="rId15"/>
  </p:handoutMasterIdLst>
  <p:sldIdLst>
    <p:sldId id="274" r:id="rId2"/>
    <p:sldId id="282" r:id="rId3"/>
    <p:sldId id="295" r:id="rId4"/>
    <p:sldId id="294" r:id="rId5"/>
    <p:sldId id="289" r:id="rId6"/>
    <p:sldId id="290" r:id="rId7"/>
    <p:sldId id="299" r:id="rId8"/>
    <p:sldId id="300" r:id="rId9"/>
    <p:sldId id="301" r:id="rId10"/>
    <p:sldId id="303" r:id="rId11"/>
    <p:sldId id="305" r:id="rId12"/>
    <p:sldId id="304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0" autoAdjust="0"/>
    <p:restoredTop sz="80896" autoAdjust="0"/>
  </p:normalViewPr>
  <p:slideViewPr>
    <p:cSldViewPr snapToGrid="0">
      <p:cViewPr varScale="1">
        <p:scale>
          <a:sx n="73" d="100"/>
          <a:sy n="73" d="100"/>
        </p:scale>
        <p:origin x="69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635DEE-A882-4ABC-8521-80863A59C7B4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AEA5F7-FEF0-46FB-9EEB-B639A22D91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0399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35F082-3F8D-4A97-8F16-08BE5C2FBE74}" type="datetimeFigureOut">
              <a:rPr lang="en-GB" smtClean="0"/>
              <a:t>13/02/2020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977DC7-D002-4700-8C57-22EC99E79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905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86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77DC7-D002-4700-8C57-22EC99E7959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2656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Link to the elements with the Connections</a:t>
            </a:r>
            <a:r>
              <a:rPr lang="en-GB" baseline="0" dirty="0" smtClean="0"/>
              <a:t> Model. </a:t>
            </a:r>
          </a:p>
          <a:p>
            <a:r>
              <a:rPr lang="en-GB" baseline="0" dirty="0" smtClean="0"/>
              <a:t>Last week’s pre-session reading: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 smtClean="0"/>
              <a:t>Haylock</a:t>
            </a:r>
            <a:r>
              <a:rPr lang="en-GB" dirty="0" smtClean="0"/>
              <a:t> with Thangata (2007) , </a:t>
            </a:r>
            <a:r>
              <a:rPr lang="en-GB" i="1" dirty="0" smtClean="0"/>
              <a:t>Key Concepts in Teaching Primary Mathematics, </a:t>
            </a:r>
            <a:r>
              <a:rPr lang="en-GB" dirty="0" smtClean="0"/>
              <a:t>SAGE available at: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http://studysites.uk.sagepub.com/haylock/Making%20Connections.pdf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77DC7-D002-4700-8C57-22EC99E7959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37223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77DC7-D002-4700-8C57-22EC99E7959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627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“The topic of giants does not have to be restricted to any one age range.</a:t>
            </a:r>
            <a:r>
              <a:rPr lang="en-GB" baseline="0" dirty="0" smtClean="0"/>
              <a:t> We have worked with this theme with pupils from nursery through to pupils in Year 7.” (Pound and Lee, 2015, p.79)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977DC7-D002-4700-8C57-22EC99E795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035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086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40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8128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1454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5162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214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973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7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606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39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14743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122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2/13/2020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715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2/13/2020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8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  <p:sldLayoutId id="214748370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hwb.gov.wales/cwricwlwm-i-gymru/mathemateg-a-rhifedd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mathematics-and-numerac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curriculum-for-wales/mathematics-and-numerac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hyperlink" Target="https://hwb.gov.wales/cwricwlwm-i-gymru/mathemateg-a-rhifedd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08708" y="327020"/>
            <a:ext cx="115570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 smtClean="0">
                <a:solidFill>
                  <a:schemeClr val="bg1"/>
                </a:solidFill>
              </a:rPr>
              <a:t>ECAD4003/C</a:t>
            </a:r>
          </a:p>
          <a:p>
            <a:pPr algn="ctr"/>
            <a:r>
              <a:rPr lang="en-US" sz="6000" dirty="0" err="1" smtClean="0">
                <a:solidFill>
                  <a:schemeClr val="bg1"/>
                </a:solidFill>
              </a:rPr>
              <a:t>Mathemateg</a:t>
            </a:r>
            <a:r>
              <a:rPr lang="en-US" sz="6000" dirty="0" smtClean="0">
                <a:solidFill>
                  <a:schemeClr val="bg1"/>
                </a:solidFill>
              </a:rPr>
              <a:t> </a:t>
            </a:r>
            <a:r>
              <a:rPr lang="mr-IN" sz="6000" dirty="0" smtClean="0">
                <a:solidFill>
                  <a:schemeClr val="bg1"/>
                </a:solidFill>
              </a:rPr>
              <a:t>–</a:t>
            </a:r>
            <a:r>
              <a:rPr lang="en-US" sz="6000" dirty="0" smtClean="0">
                <a:solidFill>
                  <a:schemeClr val="bg1"/>
                </a:solidFill>
              </a:rPr>
              <a:t> Mathematics 1</a:t>
            </a:r>
            <a:endParaRPr lang="en-US" sz="6000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60224" y="4471211"/>
            <a:ext cx="11557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>
                <a:solidFill>
                  <a:schemeClr val="bg1"/>
                </a:solidFill>
              </a:rPr>
              <a:t>Rachel Wallis / Nerys Defis</a:t>
            </a:r>
            <a:endParaRPr lang="en-US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444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33744" y="180304"/>
            <a:ext cx="11009348" cy="1272438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</a:rPr>
              <a:t>Amcanion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 y </a:t>
            </a:r>
            <a:r>
              <a:rPr lang="en-GB" b="1" dirty="0" err="1" smtClean="0">
                <a:solidFill>
                  <a:schemeClr val="accent1">
                    <a:lumMod val="50000"/>
                  </a:schemeClr>
                </a:solidFill>
              </a:rPr>
              <a:t>Sesiwn</a:t>
            </a:r>
            <a:r>
              <a:rPr lang="en-GB" b="1" dirty="0" smtClean="0">
                <a:solidFill>
                  <a:schemeClr val="accent1">
                    <a:lumMod val="50000"/>
                  </a:schemeClr>
                </a:solidFill>
              </a:rPr>
              <a:t> - Session Objectives</a:t>
            </a:r>
            <a:endParaRPr lang="en-GB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098145" y="1001152"/>
            <a:ext cx="5889825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600" b="1" dirty="0" smtClean="0"/>
              <a:t>By the end of this session, you should be able to:</a:t>
            </a:r>
          </a:p>
          <a:p>
            <a:pPr marL="0"/>
            <a:r>
              <a:rPr lang="en-GB" sz="2600" dirty="0"/>
              <a:t>Confirm your understanding of how the curricular requirements are developing in Wales</a:t>
            </a:r>
          </a:p>
          <a:p>
            <a:pPr marL="0"/>
            <a:r>
              <a:rPr lang="en-GB" sz="2600" dirty="0"/>
              <a:t>Understand the importance of providing practical opportunities for </a:t>
            </a:r>
            <a:r>
              <a:rPr lang="en-GB" sz="2600" dirty="0" smtClean="0"/>
              <a:t>children </a:t>
            </a:r>
            <a:r>
              <a:rPr lang="en-GB" sz="2600" dirty="0"/>
              <a:t>to develop their </a:t>
            </a:r>
            <a:r>
              <a:rPr lang="en-GB" sz="2600" dirty="0" smtClean="0"/>
              <a:t>mathematical understanding</a:t>
            </a:r>
            <a:endParaRPr lang="en-GB" sz="2600" dirty="0"/>
          </a:p>
          <a:p>
            <a:pPr marL="0"/>
            <a:r>
              <a:rPr lang="en-GB" sz="2600" dirty="0"/>
              <a:t>Build on your knowledge of the </a:t>
            </a:r>
            <a:r>
              <a:rPr lang="en-GB" sz="2600" dirty="0" smtClean="0"/>
              <a:t>Connections </a:t>
            </a:r>
            <a:r>
              <a:rPr lang="en-GB" sz="2600" dirty="0"/>
              <a:t>Model when planning activities for the </a:t>
            </a:r>
            <a:r>
              <a:rPr lang="en-GB" sz="2600" dirty="0" smtClean="0"/>
              <a:t>Foundation Phase</a:t>
            </a:r>
            <a:endParaRPr lang="en-GB" sz="2600" dirty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33744" y="1088674"/>
            <a:ext cx="5716286" cy="4481439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b="1" dirty="0" err="1" smtClean="0"/>
              <a:t>Erbyn</a:t>
            </a:r>
            <a:r>
              <a:rPr lang="en-GB" b="1" dirty="0" smtClean="0"/>
              <a:t> </a:t>
            </a:r>
            <a:r>
              <a:rPr lang="en-GB" b="1" dirty="0" err="1" smtClean="0"/>
              <a:t>diwedd</a:t>
            </a:r>
            <a:r>
              <a:rPr lang="en-GB" b="1" dirty="0" smtClean="0"/>
              <a:t> y </a:t>
            </a:r>
            <a:r>
              <a:rPr lang="en-GB" b="1" dirty="0" err="1" smtClean="0"/>
              <a:t>sesiwn</a:t>
            </a:r>
            <a:r>
              <a:rPr lang="en-GB" b="1" dirty="0" smtClean="0"/>
              <a:t> </a:t>
            </a:r>
            <a:r>
              <a:rPr lang="en-GB" b="1" dirty="0" err="1" smtClean="0"/>
              <a:t>dylech</a:t>
            </a:r>
            <a:r>
              <a:rPr lang="en-GB" b="1" dirty="0" smtClean="0"/>
              <a:t> </a:t>
            </a:r>
            <a:r>
              <a:rPr lang="en-GB" b="1" dirty="0" err="1" smtClean="0"/>
              <a:t>fedru</a:t>
            </a:r>
            <a:r>
              <a:rPr lang="en-GB" b="1" dirty="0" smtClean="0"/>
              <a:t>:</a:t>
            </a:r>
          </a:p>
          <a:p>
            <a:pPr marL="0">
              <a:lnSpc>
                <a:spcPct val="100000"/>
              </a:lnSpc>
            </a:pPr>
            <a:r>
              <a:rPr lang="en-GB" dirty="0" err="1" smtClean="0"/>
              <a:t>Gadarnhau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ffordd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gofynion</a:t>
            </a:r>
            <a:r>
              <a:rPr lang="en-GB" dirty="0" smtClean="0"/>
              <a:t> </a:t>
            </a:r>
            <a:r>
              <a:rPr lang="en-GB" dirty="0" err="1" smtClean="0"/>
              <a:t>cwricwlaidd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endParaRPr lang="en-GB" dirty="0" smtClean="0"/>
          </a:p>
          <a:p>
            <a:pPr marL="0">
              <a:lnSpc>
                <a:spcPct val="100000"/>
              </a:lnSpc>
            </a:pPr>
            <a:r>
              <a:rPr lang="en-GB" dirty="0" err="1" smtClean="0"/>
              <a:t>Deall</a:t>
            </a:r>
            <a:r>
              <a:rPr lang="en-GB" dirty="0" smtClean="0"/>
              <a:t> </a:t>
            </a:r>
            <a:r>
              <a:rPr lang="en-GB" dirty="0" err="1" smtClean="0"/>
              <a:t>pwysigrwydd</a:t>
            </a:r>
            <a:r>
              <a:rPr lang="en-GB" dirty="0" smtClean="0"/>
              <a:t> </a:t>
            </a:r>
            <a:r>
              <a:rPr lang="en-GB" dirty="0" err="1" smtClean="0"/>
              <a:t>rhoi</a:t>
            </a:r>
            <a:r>
              <a:rPr lang="en-GB" dirty="0" smtClean="0"/>
              <a:t> </a:t>
            </a:r>
            <a:r>
              <a:rPr lang="en-GB" dirty="0" err="1" smtClean="0"/>
              <a:t>cyfleoedd</a:t>
            </a:r>
            <a:r>
              <a:rPr lang="en-GB" dirty="0" smtClean="0"/>
              <a:t> </a:t>
            </a:r>
            <a:r>
              <a:rPr lang="en-GB" dirty="0" err="1" smtClean="0"/>
              <a:t>ymarferol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fathemategol</a:t>
            </a:r>
            <a:endParaRPr lang="en-GB" dirty="0" smtClean="0"/>
          </a:p>
          <a:p>
            <a:pPr marL="0">
              <a:lnSpc>
                <a:spcPct val="100000"/>
              </a:lnSpc>
            </a:pPr>
            <a:r>
              <a:rPr lang="en-GB" dirty="0" err="1" smtClean="0"/>
              <a:t>Adeiladu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adnabyddiaeth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Model </a:t>
            </a:r>
            <a:r>
              <a:rPr lang="en-GB" dirty="0" err="1" smtClean="0"/>
              <a:t>cysylltiadau</a:t>
            </a:r>
            <a:r>
              <a:rPr lang="en-GB" dirty="0" smtClean="0"/>
              <a:t> </a:t>
            </a:r>
            <a:r>
              <a:rPr lang="en-GB" dirty="0" err="1" smtClean="0"/>
              <a:t>wrth</a:t>
            </a:r>
            <a:r>
              <a:rPr lang="en-GB" dirty="0" smtClean="0"/>
              <a:t> </a:t>
            </a:r>
            <a:r>
              <a:rPr lang="en-GB" dirty="0" err="1" smtClean="0"/>
              <a:t>gynllunio</a:t>
            </a:r>
            <a:r>
              <a:rPr lang="en-GB" dirty="0" smtClean="0"/>
              <a:t> </a:t>
            </a:r>
            <a:r>
              <a:rPr lang="en-GB" dirty="0" err="1" smtClean="0"/>
              <a:t>gweithgareddau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774844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171977" y="0"/>
            <a:ext cx="9451875" cy="15070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 smtClean="0"/>
              <a:t>Tasg</a:t>
            </a:r>
            <a:r>
              <a:rPr lang="en-GB" b="1" dirty="0" smtClean="0"/>
              <a:t> </a:t>
            </a:r>
            <a:r>
              <a:rPr lang="en-GB" b="1" dirty="0"/>
              <a:t>Dan </a:t>
            </a:r>
            <a:r>
              <a:rPr lang="en-GB" b="1" dirty="0" err="1" smtClean="0"/>
              <a:t>Gyfarwyddyd</a:t>
            </a:r>
            <a:r>
              <a:rPr lang="en-GB" b="1" dirty="0" smtClean="0"/>
              <a:t>– Directed Task</a:t>
            </a:r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29880" y="981370"/>
            <a:ext cx="9372763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 err="1" smtClean="0"/>
              <a:t>Cwricwlwm</a:t>
            </a:r>
            <a:r>
              <a:rPr lang="en-GB" sz="3600" dirty="0" smtClean="0"/>
              <a:t> 2022 </a:t>
            </a:r>
            <a:r>
              <a:rPr lang="en-GB" sz="1200" dirty="0">
                <a:hlinkClick r:id="rId2"/>
              </a:rPr>
              <a:t>https://</a:t>
            </a:r>
            <a:r>
              <a:rPr lang="en-GB" sz="1200" dirty="0" smtClean="0">
                <a:hlinkClick r:id="rId2"/>
              </a:rPr>
              <a:t>hwb.gov.wales/cwricwlwm-i-gymru/mathemateg-a-rhifedd</a:t>
            </a:r>
            <a:r>
              <a:rPr lang="en-GB" sz="1200" dirty="0" smtClean="0"/>
              <a:t> </a:t>
            </a:r>
          </a:p>
          <a:p>
            <a:r>
              <a:rPr lang="en-GB" dirty="0" err="1" smtClean="0"/>
              <a:t>Maes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 smtClean="0"/>
              <a:t>Phrofiad</a:t>
            </a:r>
            <a:r>
              <a:rPr lang="en-GB" dirty="0" smtClean="0"/>
              <a:t> (</a:t>
            </a:r>
            <a:r>
              <a:rPr lang="en-GB" dirty="0" err="1" smtClean="0"/>
              <a:t>MDaPh</a:t>
            </a:r>
            <a:r>
              <a:rPr lang="en-GB" dirty="0" smtClean="0"/>
              <a:t>):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 smtClean="0"/>
              <a:t>Rhifedd</a:t>
            </a:r>
            <a:r>
              <a:rPr lang="en-GB" dirty="0"/>
              <a:t>.</a:t>
            </a:r>
          </a:p>
          <a:p>
            <a:r>
              <a:rPr lang="en-GB" dirty="0" err="1" smtClean="0"/>
              <a:t>Trafodwch</a:t>
            </a:r>
            <a:r>
              <a:rPr lang="en-GB" dirty="0" smtClean="0"/>
              <a:t> y </a:t>
            </a:r>
            <a:r>
              <a:rPr lang="en-GB" dirty="0" err="1" smtClean="0"/>
              <a:t>datganiadau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r>
              <a:rPr lang="en-GB" dirty="0" smtClean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 smtClean="0"/>
              <a:t>Bwysig</a:t>
            </a:r>
            <a:r>
              <a:rPr lang="en-GB" dirty="0"/>
              <a:t>;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Egwyddorion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 (</a:t>
            </a:r>
            <a:r>
              <a:rPr lang="en-GB" dirty="0" err="1" smtClean="0"/>
              <a:t>hyfedreddau</a:t>
            </a:r>
            <a:r>
              <a:rPr lang="en-GB" dirty="0" smtClean="0"/>
              <a:t>) </a:t>
            </a:r>
            <a:endParaRPr lang="en-GB" dirty="0"/>
          </a:p>
          <a:p>
            <a:r>
              <a:rPr lang="en-GB" dirty="0" smtClean="0"/>
              <a:t>Beth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fath</a:t>
            </a:r>
            <a:r>
              <a:rPr lang="en-GB" dirty="0"/>
              <a:t> a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 smtClean="0"/>
              <a:t>wahanol</a:t>
            </a:r>
            <a:r>
              <a:rPr lang="en-GB" dirty="0" smtClean="0"/>
              <a:t>?  </a:t>
            </a:r>
            <a:r>
              <a:rPr lang="en-GB" dirty="0" err="1" smtClean="0"/>
              <a:t>Cymharwch</a:t>
            </a:r>
            <a:r>
              <a:rPr lang="en-GB" dirty="0" smtClean="0"/>
              <a:t> </a:t>
            </a:r>
            <a:r>
              <a:rPr lang="en-GB" dirty="0" err="1" smtClean="0"/>
              <a:t>MDaPh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r>
              <a:rPr lang="en-GB" dirty="0" smtClean="0"/>
              <a:t> (2022)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adran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(2015)</a:t>
            </a:r>
          </a:p>
          <a:p>
            <a:r>
              <a:rPr lang="en-GB" b="1" dirty="0" smtClean="0"/>
              <a:t>Beth </a:t>
            </a:r>
            <a:r>
              <a:rPr lang="en-GB" b="1" dirty="0" err="1" smtClean="0"/>
              <a:t>yw</a:t>
            </a:r>
            <a:r>
              <a:rPr lang="en-GB" b="1" dirty="0" smtClean="0"/>
              <a:t> </a:t>
            </a:r>
            <a:r>
              <a:rPr lang="en-GB" b="1" dirty="0" err="1" smtClean="0"/>
              <a:t>eich</a:t>
            </a:r>
            <a:r>
              <a:rPr lang="en-GB" b="1" dirty="0" smtClean="0"/>
              <a:t> </a:t>
            </a:r>
            <a:r>
              <a:rPr lang="en-GB" b="1" dirty="0"/>
              <a:t>barn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 smtClean="0"/>
              <a:t>mae</a:t>
            </a:r>
            <a:r>
              <a:rPr lang="en-GB" b="1" dirty="0" smtClean="0"/>
              <a:t> </a:t>
            </a:r>
            <a:r>
              <a:rPr lang="en-GB" b="1" dirty="0" err="1"/>
              <a:t>Cwricwlwm</a:t>
            </a:r>
            <a:r>
              <a:rPr lang="en-GB" b="1" dirty="0"/>
              <a:t> 2022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adlewyrchu’r</a:t>
            </a:r>
            <a:r>
              <a:rPr lang="en-GB" b="1" dirty="0"/>
              <a:t> Model </a:t>
            </a:r>
            <a:r>
              <a:rPr lang="en-GB" b="1" dirty="0" err="1" smtClean="0"/>
              <a:t>Cysylltiadau</a:t>
            </a:r>
            <a:r>
              <a:rPr lang="en-GB" b="1" dirty="0" smtClean="0"/>
              <a:t>?</a:t>
            </a:r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2643" y="981370"/>
            <a:ext cx="2589357" cy="17316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98411" y="3089981"/>
            <a:ext cx="2850881" cy="1865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28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965915" y="0"/>
            <a:ext cx="9657937" cy="150706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 err="1"/>
              <a:t>T</a:t>
            </a:r>
            <a:r>
              <a:rPr lang="en-GB" b="1" dirty="0" err="1" smtClean="0"/>
              <a:t>asg</a:t>
            </a:r>
            <a:r>
              <a:rPr lang="en-GB" b="1" dirty="0" smtClean="0"/>
              <a:t> Dan </a:t>
            </a:r>
            <a:r>
              <a:rPr lang="en-GB" b="1" dirty="0" err="1" smtClean="0"/>
              <a:t>Gyfarwyddyd</a:t>
            </a:r>
            <a:r>
              <a:rPr lang="en-GB" b="1" dirty="0" smtClean="0"/>
              <a:t> – Directed Task</a:t>
            </a:r>
            <a:endParaRPr lang="en-GB" b="1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0" y="820386"/>
            <a:ext cx="9512491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 smtClean="0"/>
              <a:t>2022 Curriculum  </a:t>
            </a:r>
            <a:r>
              <a:rPr lang="en-GB" sz="1200" dirty="0">
                <a:hlinkClick r:id="rId3"/>
              </a:rPr>
              <a:t>https://</a:t>
            </a:r>
            <a:r>
              <a:rPr lang="en-GB" sz="1200" dirty="0" smtClean="0">
                <a:hlinkClick r:id="rId3"/>
              </a:rPr>
              <a:t>hwb.gov.wales/curriculum-for-wales/mathematics-and-numeracy</a:t>
            </a:r>
            <a:r>
              <a:rPr lang="en-GB" sz="1200" dirty="0" smtClean="0"/>
              <a:t> </a:t>
            </a:r>
          </a:p>
          <a:p>
            <a:r>
              <a:rPr lang="en-GB" dirty="0"/>
              <a:t>Look at the Mathematics </a:t>
            </a:r>
            <a:r>
              <a:rPr lang="en-GB" dirty="0" smtClean="0"/>
              <a:t>and Numeracy Area of Learning and Experience (</a:t>
            </a:r>
            <a:r>
              <a:rPr lang="en-GB" dirty="0" err="1" smtClean="0"/>
              <a:t>AoLE</a:t>
            </a:r>
            <a:r>
              <a:rPr lang="en-GB" dirty="0" smtClean="0"/>
              <a:t>).</a:t>
            </a:r>
          </a:p>
          <a:p>
            <a:r>
              <a:rPr lang="en-GB" dirty="0" smtClean="0"/>
              <a:t>Discuss the statements of What </a:t>
            </a:r>
            <a:r>
              <a:rPr lang="en-GB" dirty="0"/>
              <a:t>M</a:t>
            </a:r>
            <a:r>
              <a:rPr lang="en-GB" dirty="0" smtClean="0"/>
              <a:t>atters; and the Principles of Progression (proficiencies) </a:t>
            </a:r>
          </a:p>
          <a:p>
            <a:r>
              <a:rPr lang="en-GB" dirty="0" smtClean="0"/>
              <a:t>What’s the same and what’s different in terms of the </a:t>
            </a:r>
            <a:r>
              <a:rPr lang="en-GB" dirty="0"/>
              <a:t>Statements of what </a:t>
            </a:r>
            <a:r>
              <a:rPr lang="en-GB" dirty="0" smtClean="0"/>
              <a:t>matters and the current Strands within the 2015 Framework.</a:t>
            </a:r>
          </a:p>
          <a:p>
            <a:r>
              <a:rPr lang="en-GB" b="1" dirty="0" smtClean="0"/>
              <a:t>What are your </a:t>
            </a:r>
            <a:r>
              <a:rPr lang="en-GB" b="1" dirty="0"/>
              <a:t>thoughts on </a:t>
            </a:r>
            <a:r>
              <a:rPr lang="en-GB" b="1" dirty="0" smtClean="0"/>
              <a:t>how </a:t>
            </a:r>
            <a:r>
              <a:rPr lang="en-GB" b="1" dirty="0"/>
              <a:t>the </a:t>
            </a:r>
            <a:r>
              <a:rPr lang="en-GB" b="1" dirty="0" smtClean="0"/>
              <a:t>2022 Curriculum reflects </a:t>
            </a:r>
            <a:r>
              <a:rPr lang="en-GB" b="1" dirty="0"/>
              <a:t>the Connections </a:t>
            </a:r>
            <a:r>
              <a:rPr lang="en-GB" b="1" dirty="0" smtClean="0"/>
              <a:t>Model?</a:t>
            </a:r>
            <a:endParaRPr lang="en-GB" b="1" dirty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8779" y="1264448"/>
            <a:ext cx="2589357" cy="173160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22139" y="3209198"/>
            <a:ext cx="2495997" cy="1633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638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/>
          <p:cNvSpPr txBox="1">
            <a:spLocks/>
          </p:cNvSpPr>
          <p:nvPr/>
        </p:nvSpPr>
        <p:spPr>
          <a:xfrm>
            <a:off x="6259133" y="96988"/>
            <a:ext cx="5396248" cy="2948866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sz="3000" dirty="0" smtClean="0"/>
              <a:t>“In </a:t>
            </a:r>
            <a:r>
              <a:rPr lang="en-GB" sz="3000" dirty="0"/>
              <a:t>the early years, play forms an important part in the development of mathematics and numeracy, enabling learners to solve problems, explore ideas, establish connections and collaborate with others</a:t>
            </a:r>
            <a:r>
              <a:rPr lang="en-GB" sz="3000" dirty="0" smtClean="0"/>
              <a:t>.” </a:t>
            </a:r>
            <a:r>
              <a:rPr lang="en-GB" sz="2000" dirty="0" smtClean="0"/>
              <a:t>(W.G., 2020)</a:t>
            </a:r>
            <a:endParaRPr lang="en-GB" sz="2000" dirty="0"/>
          </a:p>
        </p:txBody>
      </p:sp>
      <p:sp>
        <p:nvSpPr>
          <p:cNvPr id="3" name="Rectangle 2"/>
          <p:cNvSpPr/>
          <p:nvPr/>
        </p:nvSpPr>
        <p:spPr>
          <a:xfrm>
            <a:off x="260797" y="1730644"/>
            <a:ext cx="5441325" cy="30008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  <a:spcBef>
                <a:spcPts val="1000"/>
              </a:spcBef>
            </a:pPr>
            <a:r>
              <a:rPr lang="en-GB" sz="3000" dirty="0" smtClean="0"/>
              <a:t>“</a:t>
            </a:r>
            <a:r>
              <a:rPr lang="en-GB" sz="3000" dirty="0" err="1" smtClean="0"/>
              <a:t>Yn</a:t>
            </a:r>
            <a:r>
              <a:rPr lang="en-GB" sz="3000" dirty="0" smtClean="0"/>
              <a:t> </a:t>
            </a:r>
            <a:r>
              <a:rPr lang="en-GB" sz="3000" dirty="0" err="1" smtClean="0"/>
              <a:t>ystod</a:t>
            </a:r>
            <a:r>
              <a:rPr lang="en-GB" sz="3000" dirty="0" smtClean="0"/>
              <a:t> y </a:t>
            </a:r>
            <a:r>
              <a:rPr lang="en-GB" sz="3000" dirty="0" err="1" smtClean="0"/>
              <a:t>blynyddoedd</a:t>
            </a:r>
            <a:r>
              <a:rPr lang="en-GB" sz="3000" dirty="0" smtClean="0"/>
              <a:t> </a:t>
            </a:r>
            <a:r>
              <a:rPr lang="en-GB" sz="3000" dirty="0" err="1" smtClean="0"/>
              <a:t>cynnar</a:t>
            </a:r>
            <a:r>
              <a:rPr lang="en-GB" sz="3000" dirty="0" smtClean="0"/>
              <a:t>, </a:t>
            </a:r>
            <a:r>
              <a:rPr lang="en-GB" sz="3000" dirty="0" err="1" smtClean="0"/>
              <a:t>mae</a:t>
            </a:r>
            <a:r>
              <a:rPr lang="en-GB" sz="3000" dirty="0" smtClean="0"/>
              <a:t> </a:t>
            </a:r>
            <a:r>
              <a:rPr lang="en-GB" sz="3000" dirty="0" err="1" smtClean="0"/>
              <a:t>chwarae</a:t>
            </a:r>
            <a:r>
              <a:rPr lang="en-GB" sz="3000" dirty="0" smtClean="0"/>
              <a:t> </a:t>
            </a:r>
            <a:r>
              <a:rPr lang="en-GB" sz="3000" dirty="0" err="1" smtClean="0"/>
              <a:t>yn</a:t>
            </a:r>
            <a:r>
              <a:rPr lang="en-GB" sz="3000" dirty="0" smtClean="0"/>
              <a:t> </a:t>
            </a:r>
            <a:r>
              <a:rPr lang="en-GB" sz="3000" dirty="0" err="1" smtClean="0"/>
              <a:t>rhan</a:t>
            </a:r>
            <a:r>
              <a:rPr lang="en-GB" sz="3000" dirty="0" smtClean="0"/>
              <a:t> </a:t>
            </a:r>
            <a:r>
              <a:rPr lang="en-GB" sz="3000" dirty="0" err="1" smtClean="0"/>
              <a:t>bwysig</a:t>
            </a:r>
            <a:r>
              <a:rPr lang="en-GB" sz="3000" dirty="0" smtClean="0"/>
              <a:t> </a:t>
            </a:r>
            <a:r>
              <a:rPr lang="en-GB" sz="3000" dirty="0" err="1" smtClean="0"/>
              <a:t>o’r</a:t>
            </a:r>
            <a:r>
              <a:rPr lang="en-GB" sz="3000" dirty="0" smtClean="0"/>
              <a:t> broses o </a:t>
            </a:r>
            <a:r>
              <a:rPr lang="en-GB" sz="3000" dirty="0" err="1" smtClean="0"/>
              <a:t>ddatblygu</a:t>
            </a:r>
            <a:r>
              <a:rPr lang="en-GB" sz="3000" dirty="0" smtClean="0"/>
              <a:t> </a:t>
            </a:r>
            <a:r>
              <a:rPr lang="en-GB" sz="3000" dirty="0" err="1" smtClean="0"/>
              <a:t>maethemateg</a:t>
            </a:r>
            <a:r>
              <a:rPr lang="en-GB" sz="3000" dirty="0" smtClean="0"/>
              <a:t> a </a:t>
            </a:r>
            <a:r>
              <a:rPr lang="en-GB" sz="3000" dirty="0" err="1" smtClean="0"/>
              <a:t>rhifedd</a:t>
            </a:r>
            <a:r>
              <a:rPr lang="en-GB" sz="3000" dirty="0" smtClean="0"/>
              <a:t>, </a:t>
            </a:r>
            <a:r>
              <a:rPr lang="en-GB" sz="3000" dirty="0" err="1" smtClean="0"/>
              <a:t>gan</a:t>
            </a:r>
            <a:r>
              <a:rPr lang="en-GB" sz="3000" dirty="0" smtClean="0"/>
              <a:t> </a:t>
            </a:r>
            <a:r>
              <a:rPr lang="en-GB" sz="3000" dirty="0" err="1" smtClean="0"/>
              <a:t>alluogi</a:t>
            </a:r>
            <a:r>
              <a:rPr lang="en-GB" sz="3000" dirty="0" smtClean="0"/>
              <a:t> </a:t>
            </a:r>
            <a:r>
              <a:rPr lang="en-GB" sz="3000" dirty="0" err="1" smtClean="0"/>
              <a:t>dysgwyr</a:t>
            </a:r>
            <a:r>
              <a:rPr lang="en-GB" sz="3000" dirty="0" smtClean="0"/>
              <a:t> </a:t>
            </a:r>
            <a:r>
              <a:rPr lang="en-GB" sz="3000" dirty="0" err="1" smtClean="0"/>
              <a:t>i</a:t>
            </a:r>
            <a:r>
              <a:rPr lang="en-GB" sz="3000" dirty="0" smtClean="0"/>
              <a:t> </a:t>
            </a:r>
            <a:r>
              <a:rPr lang="en-GB" sz="3000" dirty="0" err="1" smtClean="0"/>
              <a:t>ddatrys</a:t>
            </a:r>
            <a:r>
              <a:rPr lang="en-GB" sz="3000" dirty="0" smtClean="0"/>
              <a:t> </a:t>
            </a:r>
            <a:r>
              <a:rPr lang="en-GB" sz="3000" dirty="0" err="1" smtClean="0"/>
              <a:t>problemau</a:t>
            </a:r>
            <a:r>
              <a:rPr lang="en-GB" sz="3000" dirty="0" smtClean="0"/>
              <a:t>, </a:t>
            </a:r>
            <a:r>
              <a:rPr lang="en-GB" sz="3000" dirty="0" err="1" smtClean="0"/>
              <a:t>archwilio</a:t>
            </a:r>
            <a:r>
              <a:rPr lang="en-GB" sz="3000" dirty="0" smtClean="0"/>
              <a:t> </a:t>
            </a:r>
            <a:r>
              <a:rPr lang="en-GB" sz="3000" dirty="0" err="1" smtClean="0"/>
              <a:t>syniadau</a:t>
            </a:r>
            <a:r>
              <a:rPr lang="en-GB" sz="3000" dirty="0" smtClean="0"/>
              <a:t>, </a:t>
            </a:r>
            <a:r>
              <a:rPr lang="en-GB" sz="3000" dirty="0" err="1" smtClean="0"/>
              <a:t>creu</a:t>
            </a:r>
            <a:r>
              <a:rPr lang="en-GB" sz="3000" dirty="0" smtClean="0"/>
              <a:t> </a:t>
            </a:r>
            <a:r>
              <a:rPr lang="en-GB" sz="3000" dirty="0" err="1" smtClean="0"/>
              <a:t>cysylltiadau</a:t>
            </a:r>
            <a:r>
              <a:rPr lang="en-GB" sz="3000" dirty="0" smtClean="0"/>
              <a:t> a </a:t>
            </a:r>
            <a:r>
              <a:rPr lang="en-GB" sz="3000" dirty="0" err="1" smtClean="0"/>
              <a:t>chydweithredu</a:t>
            </a:r>
            <a:r>
              <a:rPr lang="en-GB" sz="3000" dirty="0" smtClean="0"/>
              <a:t> ag </a:t>
            </a:r>
            <a:r>
              <a:rPr lang="en-GB" sz="3000" dirty="0" err="1" smtClean="0"/>
              <a:t>eraill</a:t>
            </a:r>
            <a:r>
              <a:rPr lang="en-GB" sz="3000" dirty="0" smtClean="0"/>
              <a:t>”</a:t>
            </a:r>
            <a:r>
              <a:rPr lang="en-GB" sz="2000" dirty="0" smtClean="0"/>
              <a:t> (</a:t>
            </a:r>
            <a:r>
              <a:rPr lang="en-GB" sz="2000" dirty="0" err="1" smtClean="0"/>
              <a:t>Ll.C</a:t>
            </a:r>
            <a:r>
              <a:rPr lang="en-GB" sz="2000" dirty="0" smtClean="0"/>
              <a:t>., 2020)</a:t>
            </a:r>
            <a:endParaRPr lang="en-GB" sz="2000" dirty="0"/>
          </a:p>
        </p:txBody>
      </p:sp>
      <p:sp>
        <p:nvSpPr>
          <p:cNvPr id="5" name="Subtitle 2"/>
          <p:cNvSpPr txBox="1">
            <a:spLocks/>
          </p:cNvSpPr>
          <p:nvPr/>
        </p:nvSpPr>
        <p:spPr>
          <a:xfrm>
            <a:off x="6381483" y="3045854"/>
            <a:ext cx="5396248" cy="1280353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None/>
            </a:pPr>
            <a:r>
              <a:rPr lang="en-GB" sz="1100" dirty="0" smtClean="0"/>
              <a:t>Welsh Government (2020) </a:t>
            </a:r>
            <a:r>
              <a:rPr lang="en-GB" sz="1100" i="1" dirty="0" smtClean="0"/>
              <a:t>Area of Learning and Experience Mathematics </a:t>
            </a:r>
            <a:r>
              <a:rPr lang="en-GB" sz="1100" i="1" dirty="0"/>
              <a:t>and </a:t>
            </a:r>
            <a:r>
              <a:rPr lang="en-GB" sz="1100" i="1" dirty="0" smtClean="0"/>
              <a:t>Numeracy: Guidance </a:t>
            </a:r>
            <a:r>
              <a:rPr lang="en-GB" sz="1100" i="1" dirty="0"/>
              <a:t>to help schools and settings develop their own curriculum, enabling learners to develop towards the four purposes</a:t>
            </a:r>
            <a:r>
              <a:rPr lang="en-GB" sz="1100" i="1" dirty="0" smtClean="0"/>
              <a:t>. </a:t>
            </a:r>
            <a:r>
              <a:rPr lang="en-GB" sz="1100" dirty="0" smtClean="0"/>
              <a:t>[website] Available at: </a:t>
            </a:r>
            <a:r>
              <a:rPr lang="en-GB" sz="1100" dirty="0">
                <a:hlinkClick r:id="rId3"/>
              </a:rPr>
              <a:t>https://</a:t>
            </a:r>
            <a:r>
              <a:rPr lang="en-GB" sz="1100" dirty="0" smtClean="0">
                <a:hlinkClick r:id="rId3"/>
              </a:rPr>
              <a:t>hwb.gov.wales/curriculum-for-wales/mathematics-and-numeracy/</a:t>
            </a:r>
            <a:r>
              <a:rPr lang="en-GB" sz="1100" dirty="0" smtClean="0"/>
              <a:t> (Accessed: 12 February 2020).</a:t>
            </a:r>
            <a:endParaRPr lang="en-GB" sz="1100" dirty="0"/>
          </a:p>
          <a:p>
            <a:pPr marL="0" indent="0" algn="just">
              <a:buNone/>
            </a:pPr>
            <a:endParaRPr lang="en-GB" sz="1800" dirty="0"/>
          </a:p>
        </p:txBody>
      </p:sp>
      <p:sp>
        <p:nvSpPr>
          <p:cNvPr id="6" name="Subtitle 2"/>
          <p:cNvSpPr txBox="1">
            <a:spLocks/>
          </p:cNvSpPr>
          <p:nvPr/>
        </p:nvSpPr>
        <p:spPr>
          <a:xfrm>
            <a:off x="244697" y="4907946"/>
            <a:ext cx="5441324" cy="110648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None/>
            </a:pPr>
            <a:r>
              <a:rPr lang="en-GB" sz="1100" dirty="0" err="1" smtClean="0"/>
              <a:t>Llywodraeth</a:t>
            </a:r>
            <a:r>
              <a:rPr lang="en-GB" sz="1100" dirty="0" smtClean="0"/>
              <a:t> </a:t>
            </a:r>
            <a:r>
              <a:rPr lang="en-GB" sz="1100" dirty="0" err="1" smtClean="0"/>
              <a:t>Cymru</a:t>
            </a:r>
            <a:r>
              <a:rPr lang="en-GB" sz="1100" dirty="0" smtClean="0"/>
              <a:t> (2020) </a:t>
            </a:r>
            <a:r>
              <a:rPr lang="en-GB" sz="1100" i="1" dirty="0" err="1" smtClean="0"/>
              <a:t>Maes</a:t>
            </a:r>
            <a:r>
              <a:rPr lang="en-GB" sz="1100" i="1" dirty="0" smtClean="0"/>
              <a:t> </a:t>
            </a:r>
            <a:r>
              <a:rPr lang="en-GB" sz="1100" i="1" dirty="0" err="1" smtClean="0"/>
              <a:t>Dysgu</a:t>
            </a:r>
            <a:r>
              <a:rPr lang="en-GB" sz="1100" i="1" dirty="0" smtClean="0"/>
              <a:t> a </a:t>
            </a:r>
            <a:r>
              <a:rPr lang="en-GB" sz="1100" i="1" dirty="0" err="1" smtClean="0"/>
              <a:t>Phrofiad</a:t>
            </a:r>
            <a:r>
              <a:rPr lang="en-GB" sz="1100" i="1" dirty="0" smtClean="0"/>
              <a:t> </a:t>
            </a:r>
            <a:r>
              <a:rPr lang="en-GB" sz="1100" i="1" dirty="0" err="1" smtClean="0"/>
              <a:t>Mathemateg</a:t>
            </a:r>
            <a:r>
              <a:rPr lang="en-GB" sz="1100" i="1" dirty="0" smtClean="0"/>
              <a:t> </a:t>
            </a:r>
            <a:r>
              <a:rPr lang="en-GB" sz="1100" i="1" dirty="0"/>
              <a:t>a </a:t>
            </a:r>
            <a:r>
              <a:rPr lang="en-GB" sz="1100" i="1" dirty="0" err="1" smtClean="0"/>
              <a:t>Rhifedd</a:t>
            </a:r>
            <a:r>
              <a:rPr lang="en-GB" sz="1100" i="1" dirty="0" smtClean="0"/>
              <a:t>: </a:t>
            </a:r>
            <a:r>
              <a:rPr lang="en-GB" sz="1100" i="1" dirty="0" err="1" smtClean="0"/>
              <a:t>Canllawiau</a:t>
            </a:r>
            <a:r>
              <a:rPr lang="en-GB" sz="1100" i="1" dirty="0" smtClean="0"/>
              <a:t> </a:t>
            </a:r>
            <a:r>
              <a:rPr lang="en-GB" sz="1100" i="1" dirty="0" err="1"/>
              <a:t>i</a:t>
            </a:r>
            <a:r>
              <a:rPr lang="en-GB" sz="1100" i="1" dirty="0"/>
              <a:t> </a:t>
            </a:r>
            <a:r>
              <a:rPr lang="en-GB" sz="1100" i="1" dirty="0" err="1"/>
              <a:t>helpu</a:t>
            </a:r>
            <a:r>
              <a:rPr lang="en-GB" sz="1100" i="1" dirty="0"/>
              <a:t> </a:t>
            </a:r>
            <a:r>
              <a:rPr lang="en-GB" sz="1100" i="1" dirty="0" err="1"/>
              <a:t>ysgolion</a:t>
            </a:r>
            <a:r>
              <a:rPr lang="en-GB" sz="1100" i="1" dirty="0"/>
              <a:t> a </a:t>
            </a:r>
            <a:r>
              <a:rPr lang="en-GB" sz="1100" i="1" dirty="0" err="1"/>
              <a:t>lleoliadau</a:t>
            </a:r>
            <a:r>
              <a:rPr lang="en-GB" sz="1100" i="1" dirty="0"/>
              <a:t> </a:t>
            </a:r>
            <a:r>
              <a:rPr lang="en-GB" sz="1100" i="1" dirty="0" err="1"/>
              <a:t>i</a:t>
            </a:r>
            <a:r>
              <a:rPr lang="en-GB" sz="1100" i="1" dirty="0"/>
              <a:t> </a:t>
            </a:r>
            <a:r>
              <a:rPr lang="en-GB" sz="1100" i="1" dirty="0" err="1"/>
              <a:t>ddatblygu</a:t>
            </a:r>
            <a:r>
              <a:rPr lang="en-GB" sz="1100" i="1" dirty="0"/>
              <a:t> </a:t>
            </a:r>
            <a:r>
              <a:rPr lang="en-GB" sz="1100" i="1" dirty="0" err="1"/>
              <a:t>eu</a:t>
            </a:r>
            <a:r>
              <a:rPr lang="en-GB" sz="1100" i="1" dirty="0"/>
              <a:t> </a:t>
            </a:r>
            <a:r>
              <a:rPr lang="en-GB" sz="1100" i="1" dirty="0" err="1"/>
              <a:t>cwricwlwm</a:t>
            </a:r>
            <a:r>
              <a:rPr lang="en-GB" sz="1100" i="1" dirty="0"/>
              <a:t> </a:t>
            </a:r>
            <a:r>
              <a:rPr lang="en-GB" sz="1100" i="1" dirty="0" err="1"/>
              <a:t>eu</a:t>
            </a:r>
            <a:r>
              <a:rPr lang="en-GB" sz="1100" i="1" dirty="0"/>
              <a:t> </a:t>
            </a:r>
            <a:r>
              <a:rPr lang="en-GB" sz="1100" i="1" dirty="0" err="1"/>
              <a:t>hunain</a:t>
            </a:r>
            <a:r>
              <a:rPr lang="en-GB" sz="1100" i="1" dirty="0"/>
              <a:t>, </a:t>
            </a:r>
            <a:r>
              <a:rPr lang="en-GB" sz="1100" i="1" dirty="0" err="1"/>
              <a:t>gan</a:t>
            </a:r>
            <a:r>
              <a:rPr lang="en-GB" sz="1100" i="1" dirty="0"/>
              <a:t> </a:t>
            </a:r>
            <a:r>
              <a:rPr lang="en-GB" sz="1100" i="1" dirty="0" err="1"/>
              <a:t>alluogi</a:t>
            </a:r>
            <a:r>
              <a:rPr lang="en-GB" sz="1100" i="1" dirty="0"/>
              <a:t> </a:t>
            </a:r>
            <a:r>
              <a:rPr lang="en-GB" sz="1100" i="1" dirty="0" err="1"/>
              <a:t>dysgwyr</a:t>
            </a:r>
            <a:r>
              <a:rPr lang="en-GB" sz="1100" i="1" dirty="0"/>
              <a:t> </a:t>
            </a:r>
            <a:r>
              <a:rPr lang="en-GB" sz="1100" i="1" dirty="0" err="1"/>
              <a:t>i</a:t>
            </a:r>
            <a:r>
              <a:rPr lang="en-GB" sz="1100" i="1" dirty="0"/>
              <a:t> </a:t>
            </a:r>
            <a:r>
              <a:rPr lang="en-GB" sz="1100" i="1" dirty="0" err="1"/>
              <a:t>ddatblygu</a:t>
            </a:r>
            <a:r>
              <a:rPr lang="en-GB" sz="1100" i="1" dirty="0"/>
              <a:t> o ran y </a:t>
            </a:r>
            <a:r>
              <a:rPr lang="en-GB" sz="1100" i="1" dirty="0" err="1"/>
              <a:t>pedwar</a:t>
            </a:r>
            <a:r>
              <a:rPr lang="en-GB" sz="1100" i="1" dirty="0"/>
              <a:t> </a:t>
            </a:r>
            <a:r>
              <a:rPr lang="en-GB" sz="1100" i="1" dirty="0" err="1" smtClean="0"/>
              <a:t>diben</a:t>
            </a:r>
            <a:r>
              <a:rPr lang="en-GB" sz="1100" dirty="0" smtClean="0"/>
              <a:t>. [</a:t>
            </a:r>
            <a:r>
              <a:rPr lang="en-GB" sz="1100" dirty="0" err="1" smtClean="0"/>
              <a:t>gwefan</a:t>
            </a:r>
            <a:r>
              <a:rPr lang="en-GB" sz="1100" dirty="0" smtClean="0"/>
              <a:t>] </a:t>
            </a:r>
            <a:r>
              <a:rPr lang="en-GB" sz="1100" dirty="0" err="1" smtClean="0"/>
              <a:t>Ar</a:t>
            </a:r>
            <a:r>
              <a:rPr lang="en-GB" sz="1100" dirty="0" smtClean="0"/>
              <a:t> </a:t>
            </a:r>
            <a:r>
              <a:rPr lang="en-GB" sz="1100" dirty="0" err="1" smtClean="0"/>
              <a:t>gael</a:t>
            </a:r>
            <a:r>
              <a:rPr lang="en-GB" sz="1100" dirty="0" smtClean="0"/>
              <a:t> o: </a:t>
            </a:r>
            <a:r>
              <a:rPr lang="en-GB" sz="1100" dirty="0">
                <a:hlinkClick r:id="rId4"/>
              </a:rPr>
              <a:t>https://hwb.gov.wales/cwricwlwm-i-gymru/mathemateg-a-rhifedd/ </a:t>
            </a:r>
            <a:r>
              <a:rPr lang="en-GB" sz="1100" dirty="0" smtClean="0"/>
              <a:t>(</a:t>
            </a:r>
            <a:r>
              <a:rPr lang="en-GB" sz="1100" dirty="0" err="1" smtClean="0"/>
              <a:t>Cyrchwyd</a:t>
            </a:r>
            <a:r>
              <a:rPr lang="en-GB" sz="1100" dirty="0" smtClean="0"/>
              <a:t>: 12 </a:t>
            </a:r>
            <a:r>
              <a:rPr lang="en-GB" sz="1100" dirty="0" err="1" smtClean="0"/>
              <a:t>Chwefror</a:t>
            </a:r>
            <a:r>
              <a:rPr lang="en-GB" sz="1100" dirty="0" smtClean="0"/>
              <a:t> 2020).</a:t>
            </a:r>
            <a:endParaRPr lang="en-GB" sz="1100" dirty="0"/>
          </a:p>
          <a:p>
            <a:pPr marL="0" indent="0" algn="just">
              <a:buNone/>
            </a:pPr>
            <a:endParaRPr lang="en-GB" sz="18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1655" y="3987459"/>
            <a:ext cx="4311204" cy="148801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3507" y="45472"/>
            <a:ext cx="4205541" cy="1438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116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6285" y="1"/>
            <a:ext cx="6695715" cy="3728434"/>
          </a:xfrm>
          <a:prstGeom prst="rect">
            <a:avLst/>
          </a:prstGeom>
        </p:spPr>
      </p:pic>
      <p:sp>
        <p:nvSpPr>
          <p:cNvPr id="2" name="Title 1"/>
          <p:cNvSpPr txBox="1">
            <a:spLocks/>
          </p:cNvSpPr>
          <p:nvPr/>
        </p:nvSpPr>
        <p:spPr>
          <a:xfrm>
            <a:off x="2012095" y="447004"/>
            <a:ext cx="4816699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- Task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1464" y="1667814"/>
            <a:ext cx="4398981" cy="482779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y </a:t>
            </a:r>
            <a:r>
              <a:rPr lang="en-GB" dirty="0" err="1" smtClean="0"/>
              <a:t>cysyniad</a:t>
            </a:r>
            <a:r>
              <a:rPr lang="en-GB" dirty="0" smtClean="0"/>
              <a:t> o </a:t>
            </a:r>
            <a:r>
              <a:rPr lang="en-GB" dirty="0" err="1" smtClean="0"/>
              <a:t>ddysgu</a:t>
            </a:r>
            <a:r>
              <a:rPr lang="en-GB" dirty="0" smtClean="0"/>
              <a:t> </a:t>
            </a:r>
            <a:r>
              <a:rPr lang="en-GB" dirty="0" err="1" smtClean="0"/>
              <a:t>trwy</a:t>
            </a:r>
            <a:r>
              <a:rPr lang="en-GB" dirty="0" smtClean="0"/>
              <a:t> </a:t>
            </a:r>
            <a:r>
              <a:rPr lang="en-GB" dirty="0" err="1" smtClean="0"/>
              <a:t>chwarae</a:t>
            </a:r>
            <a:r>
              <a:rPr lang="en-GB" dirty="0" smtClean="0"/>
              <a:t> a </a:t>
            </a:r>
            <a:r>
              <a:rPr lang="en-GB" dirty="0" err="1" smtClean="0"/>
              <a:t>gwneud</a:t>
            </a:r>
            <a:r>
              <a:rPr lang="en-GB" dirty="0" smtClean="0"/>
              <a:t>, </a:t>
            </a:r>
            <a:r>
              <a:rPr lang="en-GB" dirty="0" err="1"/>
              <a:t>r</a:t>
            </a:r>
            <a:r>
              <a:rPr lang="en-GB" dirty="0" err="1" smtClean="0"/>
              <a:t>howch</a:t>
            </a:r>
            <a:r>
              <a:rPr lang="en-GB" dirty="0" smtClean="0"/>
              <a:t> </a:t>
            </a:r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Llwybr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</a:p>
          <a:p>
            <a:pPr algn="just"/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ystod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taith</a:t>
            </a:r>
            <a:r>
              <a:rPr lang="en-GB" dirty="0" smtClean="0"/>
              <a:t>, </a:t>
            </a:r>
            <a:r>
              <a:rPr lang="en-GB" dirty="0" err="1" smtClean="0"/>
              <a:t>tynnwch</a:t>
            </a:r>
            <a:r>
              <a:rPr lang="en-GB" dirty="0" smtClean="0"/>
              <a:t> </a:t>
            </a:r>
            <a:r>
              <a:rPr lang="en-GB" dirty="0" err="1" smtClean="0"/>
              <a:t>lun</a:t>
            </a:r>
            <a:r>
              <a:rPr lang="en-GB" dirty="0" smtClean="0"/>
              <a:t> o </a:t>
            </a:r>
            <a:r>
              <a:rPr lang="en-GB" dirty="0" err="1" smtClean="0"/>
              <a:t>arteffact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ddelwedd</a:t>
            </a:r>
            <a:r>
              <a:rPr lang="en-GB" dirty="0" smtClean="0"/>
              <a:t> </a:t>
            </a:r>
            <a:r>
              <a:rPr lang="en-GB" dirty="0" err="1" smtClean="0"/>
              <a:t>allai</a:t>
            </a:r>
            <a:r>
              <a:rPr lang="en-GB" dirty="0" smtClean="0"/>
              <a:t> </a:t>
            </a:r>
            <a:r>
              <a:rPr lang="en-GB" dirty="0" err="1" smtClean="0"/>
              <a:t>sbarduno</a:t>
            </a:r>
            <a:r>
              <a:rPr lang="en-GB" dirty="0" smtClean="0"/>
              <a:t> </a:t>
            </a:r>
            <a:r>
              <a:rPr lang="en-GB" dirty="0" err="1" smtClean="0"/>
              <a:t>rhyw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o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Mathemateg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</a:t>
            </a:r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4511248" y="1667814"/>
            <a:ext cx="4426690" cy="47329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dirty="0"/>
              <a:t>Taking into account the concept of </a:t>
            </a:r>
            <a:r>
              <a:rPr lang="en-GB" dirty="0" smtClean="0"/>
              <a:t>learning through play and activity, give the Maths Trail a go</a:t>
            </a:r>
          </a:p>
          <a:p>
            <a:pPr algn="just"/>
            <a:r>
              <a:rPr lang="en-GB" dirty="0" smtClean="0"/>
              <a:t>During your trail take a photo of an image or artefact that could inspire an element of mathematics learning in the Foundation Phase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7938" y="3856260"/>
            <a:ext cx="3090027" cy="1616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970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1803" y="1607031"/>
            <a:ext cx="2011656" cy="2404738"/>
          </a:xfrm>
          <a:prstGeom prst="rect">
            <a:avLst/>
          </a:prstGeom>
        </p:spPr>
      </p:pic>
      <p:sp>
        <p:nvSpPr>
          <p:cNvPr id="2" name="Title 1"/>
          <p:cNvSpPr txBox="1">
            <a:spLocks/>
          </p:cNvSpPr>
          <p:nvPr/>
        </p:nvSpPr>
        <p:spPr>
          <a:xfrm>
            <a:off x="863958" y="12202"/>
            <a:ext cx="10515600" cy="645867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Share -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Rhannu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84783" y="582041"/>
            <a:ext cx="4912219" cy="5438832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 smtClean="0"/>
              <a:t>grŵp</a:t>
            </a:r>
            <a:r>
              <a:rPr lang="en-GB" dirty="0" smtClean="0"/>
              <a:t>, </a:t>
            </a: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/>
              <a:t>y </a:t>
            </a:r>
            <a:r>
              <a:rPr lang="en-GB" dirty="0" err="1"/>
              <a:t>delweddau</a:t>
            </a:r>
            <a:r>
              <a:rPr lang="en-GB" dirty="0"/>
              <a:t> </a:t>
            </a:r>
            <a:r>
              <a:rPr lang="en-GB" dirty="0" err="1" smtClean="0"/>
              <a:t>rydych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casglu</a:t>
            </a:r>
            <a:endParaRPr lang="en-GB" dirty="0" smtClean="0"/>
          </a:p>
          <a:p>
            <a:r>
              <a:rPr lang="en-GB" dirty="0" err="1" smtClean="0"/>
              <a:t>Dewiswch</a:t>
            </a:r>
            <a:r>
              <a:rPr lang="en-GB" dirty="0" smtClean="0"/>
              <a:t> </a:t>
            </a:r>
            <a:r>
              <a:rPr lang="en-GB" dirty="0"/>
              <a:t>un ac </a:t>
            </a:r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mae'r</a:t>
            </a:r>
            <a:r>
              <a:rPr lang="en-GB" b="1" dirty="0"/>
              <a:t> </a:t>
            </a:r>
            <a:r>
              <a:rPr lang="en-GB" b="1" dirty="0" err="1"/>
              <a:t>syniad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cyd-fynd</a:t>
            </a:r>
            <a:r>
              <a:rPr lang="en-GB" b="1" dirty="0"/>
              <a:t> â </a:t>
            </a:r>
            <a:r>
              <a:rPr lang="en-GB" b="1" dirty="0" err="1"/>
              <a:t>gofynion</a:t>
            </a:r>
            <a:r>
              <a:rPr lang="en-GB" b="1" dirty="0"/>
              <a:t> </a:t>
            </a:r>
            <a:r>
              <a:rPr lang="en-GB" b="1" dirty="0" err="1"/>
              <a:t>cwricwlaidd</a:t>
            </a:r>
            <a:r>
              <a:rPr lang="en-GB" b="1" dirty="0"/>
              <a:t> y </a:t>
            </a:r>
            <a:r>
              <a:rPr lang="en-GB" b="1" dirty="0" err="1" smtClean="0"/>
              <a:t>Cyfnod</a:t>
            </a:r>
            <a:r>
              <a:rPr lang="en-GB" b="1" dirty="0" smtClean="0"/>
              <a:t> Sylfaen</a:t>
            </a:r>
            <a:r>
              <a:rPr lang="en-GB" dirty="0" smtClean="0"/>
              <a:t> - pa </a:t>
            </a:r>
            <a:r>
              <a:rPr lang="en-GB" dirty="0" err="1" smtClean="0"/>
              <a:t>linyn</a:t>
            </a:r>
            <a:r>
              <a:rPr lang="en-GB" dirty="0" smtClean="0"/>
              <a:t>/</a:t>
            </a:r>
            <a:r>
              <a:rPr lang="en-GB" dirty="0" err="1" smtClean="0"/>
              <a:t>elfen</a:t>
            </a:r>
            <a:r>
              <a:rPr lang="en-GB" dirty="0" smtClean="0"/>
              <a:t>/</a:t>
            </a:r>
            <a:r>
              <a:rPr lang="en-GB" dirty="0" err="1" smtClean="0"/>
              <a:t>grŵp</a:t>
            </a:r>
            <a:r>
              <a:rPr lang="en-GB" dirty="0" smtClean="0"/>
              <a:t> </a:t>
            </a:r>
            <a:r>
              <a:rPr lang="en-GB" dirty="0" err="1" smtClean="0"/>
              <a:t>blwyddyn</a:t>
            </a:r>
            <a:r>
              <a:rPr lang="en-GB" dirty="0" smtClean="0"/>
              <a:t>/</a:t>
            </a:r>
            <a:r>
              <a:rPr lang="en-GB" dirty="0" err="1" smtClean="0"/>
              <a:t>sgil</a:t>
            </a:r>
            <a:r>
              <a:rPr lang="en-GB" dirty="0"/>
              <a:t>?</a:t>
            </a:r>
          </a:p>
          <a:p>
            <a:r>
              <a:rPr lang="en-GB" dirty="0" err="1" smtClean="0"/>
              <a:t>Uwchlwythwch</a:t>
            </a:r>
            <a:r>
              <a:rPr lang="en-GB" dirty="0" smtClean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ffotograff</a:t>
            </a:r>
            <a:r>
              <a:rPr lang="en-GB" dirty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roi</a:t>
            </a:r>
            <a:r>
              <a:rPr lang="en-GB" dirty="0" smtClean="0"/>
              <a:t> </a:t>
            </a:r>
            <a:r>
              <a:rPr lang="en-GB" dirty="0" err="1"/>
              <a:t>esboniad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o'r</a:t>
            </a:r>
            <a:r>
              <a:rPr lang="en-GB" dirty="0"/>
              <a:t> </a:t>
            </a:r>
            <a:r>
              <a:rPr lang="en-GB" dirty="0" err="1" smtClean="0"/>
              <a:t>sgil</a:t>
            </a:r>
            <a:r>
              <a:rPr lang="en-GB" dirty="0" smtClean="0"/>
              <a:t>/</a:t>
            </a:r>
            <a:r>
              <a:rPr lang="en-GB" dirty="0" err="1" smtClean="0"/>
              <a:t>iau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</a:t>
            </a:r>
            <a:r>
              <a:rPr lang="en-GB" dirty="0" err="1" smtClean="0"/>
              <a:t>cy’n</a:t>
            </a:r>
            <a:r>
              <a:rPr lang="en-GB" dirty="0" smtClean="0"/>
              <a:t> </a:t>
            </a:r>
            <a:r>
              <a:rPr lang="en-GB" dirty="0" err="1" smtClean="0"/>
              <a:t>cysylltu</a:t>
            </a:r>
            <a:r>
              <a:rPr lang="en-GB" dirty="0" smtClean="0"/>
              <a:t>, </a:t>
            </a:r>
            <a:r>
              <a:rPr lang="en-GB" dirty="0" err="1" smtClean="0"/>
              <a:t>a'r</a:t>
            </a:r>
            <a:r>
              <a:rPr lang="en-GB" dirty="0" smtClean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C</a:t>
            </a:r>
            <a:r>
              <a:rPr lang="en-GB" dirty="0" err="1" smtClean="0"/>
              <a:t>yfnod</a:t>
            </a:r>
            <a:r>
              <a:rPr lang="en-GB" dirty="0" smtClean="0"/>
              <a:t> Sylfaen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hysbrydoli</a:t>
            </a:r>
            <a:endParaRPr lang="en-GB" dirty="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536028" y="665755"/>
            <a:ext cx="5581966" cy="432480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600" dirty="0" smtClean="0"/>
              <a:t>As a group discuss the images you collected</a:t>
            </a:r>
          </a:p>
          <a:p>
            <a:r>
              <a:rPr lang="en-GB" sz="2600" dirty="0" smtClean="0"/>
              <a:t>Choose one and consider </a:t>
            </a:r>
            <a:r>
              <a:rPr lang="en-GB" sz="2600" b="1" dirty="0" smtClean="0"/>
              <a:t>how does the idea fit in with the Foundation Phase curricular requirements</a:t>
            </a:r>
            <a:r>
              <a:rPr lang="en-GB" sz="2600" dirty="0" smtClean="0"/>
              <a:t> - which Strand / Element / Year Group /  Skill?</a:t>
            </a:r>
          </a:p>
          <a:p>
            <a:r>
              <a:rPr lang="en-GB" sz="2600" dirty="0" smtClean="0"/>
              <a:t>Upload your photograph and give a short explanation of the mathematical skill/s it links to and the possible Foundation Phase activities it inspires</a:t>
            </a:r>
            <a:endParaRPr lang="en-GB" sz="2600" dirty="0"/>
          </a:p>
        </p:txBody>
      </p:sp>
      <p:sp>
        <p:nvSpPr>
          <p:cNvPr id="7" name="Rectangle 6"/>
          <p:cNvSpPr/>
          <p:nvPr/>
        </p:nvSpPr>
        <p:spPr>
          <a:xfrm>
            <a:off x="84783" y="5208467"/>
            <a:ext cx="5991768" cy="400110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https://padlet.com/nerys_defis/MathemategECAD4008</a:t>
            </a:r>
          </a:p>
        </p:txBody>
      </p:sp>
      <p:sp>
        <p:nvSpPr>
          <p:cNvPr id="9" name="Rectangle 8"/>
          <p:cNvSpPr/>
          <p:nvPr/>
        </p:nvSpPr>
        <p:spPr>
          <a:xfrm>
            <a:off x="6536028" y="5172842"/>
            <a:ext cx="5522859" cy="461665"/>
          </a:xfrm>
          <a:prstGeom prst="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https://padlet.com/nerys_defis/ECAD4008</a:t>
            </a:r>
          </a:p>
        </p:txBody>
      </p:sp>
    </p:spTree>
    <p:extLst>
      <p:ext uri="{BB962C8B-B14F-4D97-AF65-F5344CB8AC3E}">
        <p14:creationId xmlns:p14="http://schemas.microsoft.com/office/powerpoint/2010/main" val="210191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7070" y="1921876"/>
            <a:ext cx="1983161" cy="2482698"/>
          </a:xfrm>
          <a:prstGeom prst="rect">
            <a:avLst/>
          </a:prstGeom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103513" y="1010968"/>
            <a:ext cx="5229498" cy="457280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b="1" dirty="0" err="1" smtClean="0">
                <a:ea typeface="ＭＳ Ｐゴシック" panose="020B0600070205080204" pitchFamily="34" charset="-128"/>
              </a:rPr>
              <a:t>Profi</a:t>
            </a:r>
            <a:r>
              <a:rPr lang="en-GB" altLang="en-US" sz="2400" b="1" dirty="0" smtClean="0">
                <a:ea typeface="ＭＳ Ｐゴシック" panose="020B0600070205080204" pitchFamily="34" charset="-128"/>
              </a:rPr>
              <a:t> / Experiencing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tasgau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neu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gêmau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galluogi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plant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gael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profiad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o’r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cysyniad</a:t>
            </a:r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400" b="1" dirty="0" err="1" smtClean="0">
                <a:ea typeface="ＭＳ Ｐゴシック" panose="020B0600070205080204" pitchFamily="34" charset="-128"/>
              </a:rPr>
              <a:t>Esbonio</a:t>
            </a:r>
            <a:r>
              <a:rPr lang="en-GB" altLang="en-US" sz="2400" b="1" dirty="0" smtClean="0">
                <a:ea typeface="ＭＳ Ｐゴシック" panose="020B0600070205080204" pitchFamily="34" charset="-128"/>
              </a:rPr>
              <a:t> / Explaining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tasgau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neu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gêmau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galluogi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plant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esbonio’r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cysyniad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neu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nodweddion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gan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ddefnyddio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geirfa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briodol</a:t>
            </a:r>
            <a:endParaRPr lang="en-GB" altLang="en-US" sz="2400" dirty="0" smtClean="0">
              <a:ea typeface="ＭＳ Ｐゴシック" panose="020B0600070205080204" pitchFamily="34" charset="-128"/>
            </a:endParaRPr>
          </a:p>
          <a:p>
            <a:r>
              <a:rPr lang="en-GB" altLang="en-US" sz="2400" b="1" dirty="0" err="1" smtClean="0">
                <a:ea typeface="ＭＳ Ｐゴシック" panose="020B0600070205080204" pitchFamily="34" charset="-128"/>
              </a:rPr>
              <a:t>Cysylltu</a:t>
            </a:r>
            <a:r>
              <a:rPr lang="en-GB" altLang="en-US" sz="2400" b="1" dirty="0" smtClean="0">
                <a:ea typeface="ＭＳ Ｐゴシック" panose="020B0600070205080204" pitchFamily="34" charset="-128"/>
              </a:rPr>
              <a:t> / Connecting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–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tasgau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neu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gêmau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sy’n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galluogi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plant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gymhwyso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eu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dealltwriaeth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wrth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ddatrys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problemau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neu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sefyllfa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bywyd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 ‘go-</a:t>
            </a:r>
            <a:r>
              <a:rPr lang="en-GB" altLang="en-US" sz="2400" dirty="0" err="1" smtClean="0">
                <a:ea typeface="ＭＳ Ｐゴシック" panose="020B0600070205080204" pitchFamily="34" charset="-128"/>
              </a:rPr>
              <a:t>iawn</a:t>
            </a:r>
            <a:r>
              <a:rPr lang="en-GB" altLang="en-US" sz="2400" dirty="0" smtClean="0">
                <a:ea typeface="ＭＳ Ｐゴシック" panose="020B0600070205080204" pitchFamily="34" charset="-128"/>
              </a:rPr>
              <a:t>’. </a:t>
            </a:r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0" y="5322164"/>
            <a:ext cx="12192000" cy="261610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  <a:extLst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GB" altLang="en-US" sz="1100" dirty="0"/>
              <a:t>Van den </a:t>
            </a:r>
            <a:r>
              <a:rPr lang="en-GB" altLang="en-US" sz="1100" dirty="0" err="1"/>
              <a:t>Heuvel-Panhuizen</a:t>
            </a:r>
            <a:r>
              <a:rPr lang="en-GB" altLang="en-US" sz="1100" dirty="0"/>
              <a:t> and Buys (2005), </a:t>
            </a:r>
            <a:r>
              <a:rPr lang="en-GB" altLang="en-US" sz="1100" dirty="0" smtClean="0"/>
              <a:t>cited in Stone, P. (2014, p. 215) ‘</a:t>
            </a:r>
            <a:r>
              <a:rPr lang="en-GB" altLang="en-US" sz="1100" dirty="0"/>
              <a:t>S</a:t>
            </a:r>
            <a:r>
              <a:rPr lang="en-GB" altLang="en-US" sz="1100" dirty="0" smtClean="0"/>
              <a:t>hape</a:t>
            </a:r>
            <a:r>
              <a:rPr lang="en-GB" altLang="en-US" sz="1100" dirty="0"/>
              <a:t>, position and </a:t>
            </a:r>
            <a:r>
              <a:rPr lang="en-GB" altLang="en-US" sz="1100" dirty="0" smtClean="0"/>
              <a:t>movement’</a:t>
            </a:r>
            <a:r>
              <a:rPr lang="en-GB" altLang="en-US" sz="1100" dirty="0"/>
              <a:t> </a:t>
            </a:r>
            <a:r>
              <a:rPr lang="en-GB" altLang="en-US" sz="1100" dirty="0" smtClean="0"/>
              <a:t>in </a:t>
            </a:r>
            <a:r>
              <a:rPr lang="en-GB" altLang="en-US" sz="1100" dirty="0"/>
              <a:t>Taylor and Harris </a:t>
            </a:r>
            <a:r>
              <a:rPr lang="en-GB" altLang="en-US" sz="1100" dirty="0" smtClean="0"/>
              <a:t>(ed.) </a:t>
            </a:r>
            <a:r>
              <a:rPr lang="en-GB" altLang="en-US" sz="1100" i="1" dirty="0"/>
              <a:t>Learning and Teaching Mathematics </a:t>
            </a:r>
            <a:r>
              <a:rPr lang="en-GB" altLang="en-US" sz="1100" i="1" dirty="0" smtClean="0"/>
              <a:t>0-8.</a:t>
            </a:r>
            <a:r>
              <a:rPr lang="en-GB" altLang="en-US" sz="1100" dirty="0" smtClean="0"/>
              <a:t> </a:t>
            </a:r>
            <a:r>
              <a:rPr lang="en-GB" altLang="en-US" sz="1100" dirty="0"/>
              <a:t>London: SAGE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 bwMode="auto">
          <a:xfrm>
            <a:off x="58917" y="77274"/>
            <a:ext cx="5652865" cy="1524000"/>
          </a:xfrm>
          <a:prstGeom prst="rect">
            <a:avLst/>
          </a:prstGeom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‘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Camau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’ 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Dysgu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 ac 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Addysgu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i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ddatblygu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dealltwriaeth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 o 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siâp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safle</a:t>
            </a:r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 a </a:t>
            </a:r>
            <a:r>
              <a:rPr lang="en-GB" altLang="en-US" sz="2800" dirty="0" err="1" smtClean="0">
                <a:solidFill>
                  <a:schemeClr val="accent1">
                    <a:lumMod val="75000"/>
                  </a:schemeClr>
                </a:solidFill>
                <a:ea typeface="ＭＳ Ｐゴシック" panose="020B0600070205080204" pitchFamily="34" charset="-128"/>
              </a:rPr>
              <a:t>symudiad</a:t>
            </a:r>
            <a:endParaRPr lang="en-GB" altLang="en-US" sz="2800" dirty="0" smtClean="0">
              <a:solidFill>
                <a:schemeClr val="accent1">
                  <a:lumMod val="75000"/>
                </a:schemeClr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6985972" y="1285328"/>
            <a:ext cx="5172022" cy="418561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b="1" dirty="0" smtClean="0"/>
              <a:t>Experiencing</a:t>
            </a:r>
            <a:r>
              <a:rPr lang="en-GB" altLang="en-US" sz="2400" dirty="0" smtClean="0"/>
              <a:t> – tasks or games that allow children to experience the concept </a:t>
            </a:r>
          </a:p>
          <a:p>
            <a:r>
              <a:rPr lang="en-GB" altLang="en-US" sz="2400" b="1" dirty="0" smtClean="0"/>
              <a:t>Explaining</a:t>
            </a:r>
            <a:r>
              <a:rPr lang="en-GB" altLang="en-US" sz="2400" dirty="0" smtClean="0"/>
              <a:t> – tasks or games that allow children to explain the concept or properties using appropriate vocabulary</a:t>
            </a:r>
          </a:p>
          <a:p>
            <a:r>
              <a:rPr lang="en-GB" altLang="en-US" sz="2400" b="1" dirty="0" smtClean="0"/>
              <a:t>Connecting</a:t>
            </a:r>
            <a:r>
              <a:rPr lang="en-GB" altLang="en-US" sz="2400" dirty="0" smtClean="0"/>
              <a:t> – tasks or games that allow children to apply their understanding in a problem solving or real life context</a:t>
            </a:r>
          </a:p>
        </p:txBody>
      </p:sp>
      <p:sp>
        <p:nvSpPr>
          <p:cNvPr id="8" name="Rectangle 7"/>
          <p:cNvSpPr/>
          <p:nvPr/>
        </p:nvSpPr>
        <p:spPr>
          <a:xfrm>
            <a:off x="5892086" y="0"/>
            <a:ext cx="6709891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sz="28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Learning and Teaching ‘Phases’ to develop understanding of shape, position and movement</a:t>
            </a:r>
            <a:endParaRPr lang="en-GB" sz="28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50541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creen shot 2016-02-06 at 11.16.40 A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8349" y="4056278"/>
            <a:ext cx="2098090" cy="148323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0506" y="4023787"/>
            <a:ext cx="2171552" cy="1481617"/>
          </a:xfrm>
          <a:prstGeom prst="rect">
            <a:avLst/>
          </a:prstGeom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208209" y="199623"/>
            <a:ext cx="5708497" cy="495347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Darllenwch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yr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adran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‘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sgiliau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geometreg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’ o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fewn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y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cwricwlwm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mathemateg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ar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gyfer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y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Cyfnod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Sylfaen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neu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Gyfnod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Allweddol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2 </a:t>
            </a:r>
          </a:p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b="1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Ystyriwch</a:t>
            </a:r>
            <a:r>
              <a:rPr lang="en-GB" altLang="en-US" sz="2600" b="1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:</a:t>
            </a:r>
          </a:p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Pa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osodiadau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sy’n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cysylltu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gyda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b="1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phrofi</a:t>
            </a:r>
            <a:r>
              <a:rPr lang="en-GB" altLang="en-US" sz="2600" b="1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(experiencing)?</a:t>
            </a:r>
          </a:p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Pa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osodiadau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sy’n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cysylltu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gydag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b="1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esbonio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(explaining)?</a:t>
            </a:r>
          </a:p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Pa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osodiadau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sy’n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cysylltu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gyda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</a:t>
            </a:r>
            <a:r>
              <a:rPr lang="en-GB" altLang="en-US" sz="2600" b="1" dirty="0" err="1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chysylltu</a:t>
            </a:r>
            <a:r>
              <a:rPr lang="en-GB" altLang="en-US" sz="2600" dirty="0" smtClean="0">
                <a:latin typeface="Calibri" panose="020F0502020204030204" pitchFamily="34" charset="0"/>
                <a:ea typeface="ＭＳ Ｐゴシック" panose="020B0600070205080204" pitchFamily="34" charset="-128"/>
                <a:cs typeface="Calibri" panose="020F0502020204030204" pitchFamily="34" charset="0"/>
              </a:rPr>
              <a:t> (connecting)?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198974" y="144552"/>
            <a:ext cx="5829894" cy="376713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dirty="0" smtClean="0"/>
              <a:t>Look at the ‘using </a:t>
            </a:r>
            <a:r>
              <a:rPr lang="en-GB" altLang="en-US" sz="2600" dirty="0"/>
              <a:t>g</a:t>
            </a:r>
            <a:r>
              <a:rPr lang="en-GB" altLang="en-US" sz="2600" dirty="0" smtClean="0"/>
              <a:t>eometry’ strand of the mathematics curriculum documents for Foundation Phase </a:t>
            </a:r>
          </a:p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b="1" dirty="0" smtClean="0"/>
              <a:t>Consider:</a:t>
            </a:r>
          </a:p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dirty="0" smtClean="0"/>
              <a:t>What statements could be associated with </a:t>
            </a:r>
            <a:r>
              <a:rPr lang="en-GB" altLang="en-US" sz="2600" b="1" dirty="0" smtClean="0"/>
              <a:t>experiencing</a:t>
            </a:r>
            <a:r>
              <a:rPr lang="en-GB" altLang="en-US" sz="2600" dirty="0" smtClean="0"/>
              <a:t>?</a:t>
            </a:r>
          </a:p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dirty="0" smtClean="0"/>
              <a:t>What statements could be associated with </a:t>
            </a:r>
            <a:r>
              <a:rPr lang="en-GB" altLang="en-US" sz="2600" b="1" dirty="0" smtClean="0"/>
              <a:t>explaining</a:t>
            </a:r>
            <a:r>
              <a:rPr lang="en-GB" altLang="en-US" sz="2600" dirty="0" smtClean="0"/>
              <a:t>?</a:t>
            </a:r>
          </a:p>
          <a:p>
            <a:pPr marL="0" indent="0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600" dirty="0" smtClean="0"/>
              <a:t>What statements could be associated with </a:t>
            </a:r>
            <a:r>
              <a:rPr lang="en-GB" altLang="en-US" sz="2600" b="1" dirty="0" smtClean="0"/>
              <a:t>connecting</a:t>
            </a:r>
            <a:r>
              <a:rPr lang="en-GB" altLang="en-US" sz="2600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62527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9042" y="3645624"/>
            <a:ext cx="1914524" cy="1914524"/>
          </a:xfrm>
          <a:prstGeom prst="rect">
            <a:avLst/>
          </a:prstGeom>
        </p:spPr>
      </p:pic>
      <p:sp>
        <p:nvSpPr>
          <p:cNvPr id="2" name="Title 1"/>
          <p:cNvSpPr txBox="1">
            <a:spLocks/>
          </p:cNvSpPr>
          <p:nvPr/>
        </p:nvSpPr>
        <p:spPr>
          <a:xfrm>
            <a:off x="902595" y="-25760"/>
            <a:ext cx="10515600" cy="70382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- Task</a:t>
            </a:r>
            <a:endParaRPr lang="en-GB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0" y="678061"/>
            <a:ext cx="5782614" cy="381858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err="1" smtClean="0"/>
              <a:t>Cydweithiwch</a:t>
            </a:r>
            <a:r>
              <a:rPr lang="en-GB" sz="2400" dirty="0" smtClean="0"/>
              <a:t> </a:t>
            </a:r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</a:t>
            </a:r>
            <a:r>
              <a:rPr lang="en-GB" sz="2400" dirty="0" err="1" smtClean="0"/>
              <a:t>bychain</a:t>
            </a:r>
            <a:endParaRPr lang="en-GB" sz="2400" dirty="0" smtClean="0"/>
          </a:p>
          <a:p>
            <a:r>
              <a:rPr lang="en-GB" sz="2400" dirty="0" err="1" smtClean="0"/>
              <a:t>Dewisiwch</a:t>
            </a:r>
            <a:r>
              <a:rPr lang="en-GB" sz="2400" dirty="0" smtClean="0"/>
              <a:t> </a:t>
            </a:r>
            <a:r>
              <a:rPr lang="en-GB" sz="2400" dirty="0" err="1" smtClean="0"/>
              <a:t>sgil</a:t>
            </a:r>
            <a:r>
              <a:rPr lang="en-GB" sz="2400" dirty="0" smtClean="0"/>
              <a:t> </a:t>
            </a:r>
            <a:r>
              <a:rPr lang="en-GB" sz="2400" dirty="0" err="1" smtClean="0"/>
              <a:t>benodol</a:t>
            </a:r>
            <a:r>
              <a:rPr lang="en-GB" sz="2400" dirty="0" smtClean="0"/>
              <a:t> o </a:t>
            </a:r>
            <a:r>
              <a:rPr lang="en-GB" sz="2400" dirty="0" err="1" smtClean="0"/>
              <a:t>fewn</a:t>
            </a:r>
            <a:r>
              <a:rPr lang="en-GB" sz="2400" dirty="0" smtClean="0"/>
              <a:t> </a:t>
            </a:r>
            <a:r>
              <a:rPr lang="en-GB" sz="2400" dirty="0" err="1" smtClean="0"/>
              <a:t>yr</a:t>
            </a:r>
            <a:r>
              <a:rPr lang="en-GB" sz="2400" dirty="0" smtClean="0"/>
              <a:t> </a:t>
            </a:r>
            <a:r>
              <a:rPr lang="en-GB" sz="2400" dirty="0" err="1" smtClean="0"/>
              <a:t>adran</a:t>
            </a:r>
            <a:r>
              <a:rPr lang="en-GB" sz="2400" dirty="0" smtClean="0"/>
              <a:t> </a:t>
            </a:r>
            <a:r>
              <a:rPr lang="en-GB" sz="2400" b="1" dirty="0" err="1" smtClean="0"/>
              <a:t>geometreg</a:t>
            </a:r>
            <a:r>
              <a:rPr lang="en-GB" sz="2400" dirty="0" smtClean="0"/>
              <a:t>.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thema</a:t>
            </a:r>
            <a:r>
              <a:rPr lang="en-GB" sz="2400" dirty="0" smtClean="0"/>
              <a:t> </a:t>
            </a:r>
            <a:r>
              <a:rPr lang="en-GB" sz="2400" dirty="0" err="1" smtClean="0"/>
              <a:t>yw</a:t>
            </a:r>
            <a:r>
              <a:rPr lang="en-GB" sz="2400" dirty="0" smtClean="0"/>
              <a:t>: </a:t>
            </a:r>
            <a:r>
              <a:rPr lang="en-GB" sz="2400" dirty="0" err="1" smtClean="0"/>
              <a:t>Yma</a:t>
            </a:r>
            <a:r>
              <a:rPr lang="en-GB" sz="2400" dirty="0" smtClean="0"/>
              <a:t>, </a:t>
            </a:r>
            <a:r>
              <a:rPr lang="en-GB" sz="2400" dirty="0" err="1" smtClean="0"/>
              <a:t>Acw</a:t>
            </a:r>
            <a:r>
              <a:rPr lang="en-GB" sz="2400" dirty="0" smtClean="0"/>
              <a:t> a Fan Draw.</a:t>
            </a:r>
          </a:p>
          <a:p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gyfer</a:t>
            </a:r>
            <a:r>
              <a:rPr lang="en-GB" sz="2400" b="1" dirty="0"/>
              <a:t> y </a:t>
            </a:r>
            <a:r>
              <a:rPr lang="en-GB" sz="2400" b="1" dirty="0" err="1" smtClean="0"/>
              <a:t>grŵp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oedran</a:t>
            </a:r>
            <a:r>
              <a:rPr lang="en-GB" sz="2400" b="1" dirty="0" smtClean="0"/>
              <a:t>, </a:t>
            </a:r>
            <a:r>
              <a:rPr lang="en-GB" sz="2400" b="1" dirty="0" err="1" smtClean="0"/>
              <a:t>cynlluniwch</a:t>
            </a:r>
            <a:r>
              <a:rPr lang="en-GB" sz="2400" b="1" dirty="0" smtClean="0"/>
              <a:t> </a:t>
            </a:r>
            <a:r>
              <a:rPr lang="en-GB" sz="2400" b="1" dirty="0" err="1"/>
              <a:t>dasg</a:t>
            </a:r>
            <a:r>
              <a:rPr lang="en-GB" sz="2400" b="1" dirty="0"/>
              <a:t> </a:t>
            </a:r>
            <a:r>
              <a:rPr lang="en-GB" sz="2400" b="1" dirty="0" err="1"/>
              <a:t>ffocws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helpu</a:t>
            </a:r>
            <a:r>
              <a:rPr lang="en-GB" sz="2400" b="1" dirty="0"/>
              <a:t> </a:t>
            </a:r>
            <a:r>
              <a:rPr lang="en-GB" sz="2400" b="1" dirty="0" err="1"/>
              <a:t>disgyblion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</a:t>
            </a:r>
            <a:r>
              <a:rPr lang="en-GB" sz="2400" b="1" dirty="0" err="1"/>
              <a:t>ddatblygu’r</a:t>
            </a:r>
            <a:r>
              <a:rPr lang="en-GB" sz="2400" b="1" dirty="0"/>
              <a:t> </a:t>
            </a:r>
            <a:r>
              <a:rPr lang="en-GB" sz="2400" b="1" dirty="0" err="1"/>
              <a:t>sgil</a:t>
            </a:r>
            <a:r>
              <a:rPr lang="en-GB" sz="2400" dirty="0" smtClean="0"/>
              <a:t>.</a:t>
            </a:r>
          </a:p>
          <a:p>
            <a:r>
              <a:rPr lang="en-GB" sz="2400" dirty="0"/>
              <a:t>A </a:t>
            </a:r>
            <a:r>
              <a:rPr lang="en-GB" sz="2400" dirty="0" err="1"/>
              <a:t>yw'r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 smtClean="0"/>
              <a:t>profi</a:t>
            </a:r>
            <a:r>
              <a:rPr lang="en-GB" sz="2400" dirty="0" smtClean="0"/>
              <a:t>/</a:t>
            </a:r>
            <a:r>
              <a:rPr lang="en-GB" sz="2400" dirty="0" err="1" smtClean="0"/>
              <a:t>esbonio</a:t>
            </a:r>
            <a:r>
              <a:rPr lang="en-GB" sz="2400" dirty="0" smtClean="0"/>
              <a:t>/</a:t>
            </a:r>
            <a:r>
              <a:rPr lang="en-GB" sz="2400" dirty="0" err="1" smtClean="0"/>
              <a:t>cysylltu</a:t>
            </a:r>
            <a:r>
              <a:rPr lang="en-GB" sz="2400" dirty="0" smtClean="0"/>
              <a:t>?</a:t>
            </a:r>
            <a:endParaRPr lang="en-GB" sz="2400" dirty="0"/>
          </a:p>
          <a:p>
            <a:r>
              <a:rPr lang="en-GB" sz="2400" dirty="0" err="1"/>
              <a:t>Ydych</a:t>
            </a:r>
            <a:r>
              <a:rPr lang="en-GB" sz="2400" dirty="0"/>
              <a:t> </a:t>
            </a:r>
            <a:r>
              <a:rPr lang="en-GB" sz="2400" dirty="0" err="1"/>
              <a:t>chi’n</a:t>
            </a:r>
            <a:r>
              <a:rPr lang="en-GB" sz="2400" dirty="0"/>
              <a:t> </a:t>
            </a:r>
            <a:r>
              <a:rPr lang="en-GB" sz="2400" dirty="0" err="1" smtClean="0"/>
              <a:t>defnyddio</a:t>
            </a:r>
            <a:r>
              <a:rPr lang="en-GB" sz="2400" dirty="0" smtClean="0"/>
              <a:t> </a:t>
            </a:r>
            <a:r>
              <a:rPr lang="en-GB" sz="2400" dirty="0" err="1" smtClean="0"/>
              <a:t>elfennau</a:t>
            </a:r>
            <a:r>
              <a:rPr lang="en-GB" sz="2400" dirty="0" smtClean="0"/>
              <a:t> </a:t>
            </a:r>
            <a:r>
              <a:rPr lang="en-GB" sz="2400" dirty="0" err="1"/>
              <a:t>o’r</a:t>
            </a:r>
            <a:r>
              <a:rPr lang="en-GB" sz="2400" dirty="0"/>
              <a:t> Model </a:t>
            </a:r>
            <a:r>
              <a:rPr lang="en-GB" sz="2400" dirty="0" err="1"/>
              <a:t>Cysylltiadau</a:t>
            </a:r>
            <a:r>
              <a:rPr lang="en-GB" sz="2400" dirty="0"/>
              <a:t>?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4"/>
          <p:cNvSpPr txBox="1">
            <a:spLocks/>
          </p:cNvSpPr>
          <p:nvPr/>
        </p:nvSpPr>
        <p:spPr>
          <a:xfrm>
            <a:off x="6352505" y="627944"/>
            <a:ext cx="5684714" cy="3818586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 smtClean="0"/>
              <a:t>Work in small groups</a:t>
            </a:r>
          </a:p>
          <a:p>
            <a:r>
              <a:rPr lang="en-GB" sz="2400" dirty="0" smtClean="0"/>
              <a:t>Choose a particular skill from the </a:t>
            </a:r>
            <a:r>
              <a:rPr lang="en-GB" sz="2400" b="1" dirty="0" smtClean="0"/>
              <a:t>geometry</a:t>
            </a:r>
            <a:r>
              <a:rPr lang="en-GB" sz="2400" dirty="0" smtClean="0"/>
              <a:t> section. Your theme is: Here, There and Everywhere.</a:t>
            </a:r>
          </a:p>
          <a:p>
            <a:r>
              <a:rPr lang="en-GB" sz="2400" b="1" dirty="0"/>
              <a:t>For the age group involved, plan a focus task to help pupils develop the </a:t>
            </a:r>
            <a:r>
              <a:rPr lang="en-GB" sz="2400" b="1" dirty="0" smtClean="0"/>
              <a:t>skill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Are the pupils </a:t>
            </a:r>
            <a:r>
              <a:rPr lang="en-GB" altLang="en-US" sz="2400" dirty="0" smtClean="0"/>
              <a:t>experiencing / explaining / connecting?</a:t>
            </a:r>
            <a:endParaRPr lang="en-GB" sz="2400" dirty="0"/>
          </a:p>
          <a:p>
            <a:r>
              <a:rPr lang="en-GB" sz="2400" dirty="0" smtClean="0"/>
              <a:t>Are you using elements from </a:t>
            </a:r>
            <a:r>
              <a:rPr lang="en-GB" sz="2400" dirty="0"/>
              <a:t>the </a:t>
            </a:r>
            <a:r>
              <a:rPr lang="en-GB" sz="2400" dirty="0" smtClean="0"/>
              <a:t>Connections </a:t>
            </a:r>
            <a:r>
              <a:rPr lang="en-GB" sz="2400" dirty="0"/>
              <a:t>Model?</a:t>
            </a:r>
          </a:p>
          <a:p>
            <a:endParaRPr lang="en-GB" dirty="0"/>
          </a:p>
        </p:txBody>
      </p:sp>
      <p:pic>
        <p:nvPicPr>
          <p:cNvPr id="5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7415" y="4296178"/>
            <a:ext cx="1725913" cy="12932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 descr="See the source imag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9150" y="4296178"/>
            <a:ext cx="1685293" cy="1263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18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927" y="365125"/>
            <a:ext cx="11539470" cy="835025"/>
          </a:xfrm>
        </p:spPr>
        <p:txBody>
          <a:bodyPr/>
          <a:lstStyle/>
          <a:p>
            <a:r>
              <a:rPr lang="en-GB" dirty="0" err="1" smtClean="0"/>
              <a:t>Stori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man </a:t>
            </a:r>
            <a:r>
              <a:rPr lang="en-GB" dirty="0" err="1" smtClean="0"/>
              <a:t>cychwyn</a:t>
            </a:r>
            <a:r>
              <a:rPr lang="en-GB" dirty="0" smtClean="0"/>
              <a:t> – A story as a starting point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220809" y="1941535"/>
            <a:ext cx="3965619" cy="4524315"/>
          </a:xfrm>
          <a:prstGeom prst="rect">
            <a:avLst/>
          </a:prstGeom>
          <a:solidFill>
            <a:schemeClr val="accent1">
              <a:lumMod val="75000"/>
            </a:schemeClr>
          </a:solidFill>
          <a:effectLst>
            <a:softEdge rad="63500"/>
          </a:effectLst>
        </p:spPr>
        <p:txBody>
          <a:bodyPr wrap="squar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sz="3600" dirty="0">
              <a:latin typeface="+mn-lt"/>
            </a:endParaRP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600" dirty="0">
                <a:latin typeface="+mn-lt"/>
              </a:rPr>
              <a:t>Pennod 2:  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600" dirty="0">
                <a:latin typeface="+mn-lt"/>
              </a:rPr>
              <a:t>Cawr y </a:t>
            </a:r>
            <a:r>
              <a:rPr lang="cy-GB" sz="3600" dirty="0" smtClean="0">
                <a:latin typeface="+mn-lt"/>
              </a:rPr>
              <a:t>Rhondda</a:t>
            </a:r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sz="3600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600" dirty="0" err="1" smtClean="0">
                <a:latin typeface="+mn-lt"/>
              </a:rPr>
              <a:t>Chapter</a:t>
            </a:r>
            <a:r>
              <a:rPr lang="cy-GB" sz="3600" dirty="0" smtClean="0">
                <a:latin typeface="+mn-lt"/>
              </a:rPr>
              <a:t> 2:</a:t>
            </a:r>
            <a:endParaRPr lang="cy-GB" sz="3600" dirty="0"/>
          </a:p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y-GB" sz="3600" dirty="0" smtClean="0">
                <a:latin typeface="+mn-lt"/>
              </a:rPr>
              <a:t>The </a:t>
            </a:r>
            <a:r>
              <a:rPr lang="cy-GB" sz="3600" dirty="0" err="1" smtClean="0">
                <a:latin typeface="+mn-lt"/>
              </a:rPr>
              <a:t>Giant</a:t>
            </a:r>
            <a:r>
              <a:rPr lang="cy-GB" sz="3600" dirty="0" smtClean="0">
                <a:latin typeface="+mn-lt"/>
              </a:rPr>
              <a:t> of the Rhondda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sz="3600" dirty="0">
              <a:latin typeface="+mn-lt"/>
            </a:endParaRPr>
          </a:p>
        </p:txBody>
      </p:sp>
      <p:pic>
        <p:nvPicPr>
          <p:cNvPr id="6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34" y="1687190"/>
            <a:ext cx="3074852" cy="4391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7100" y="1687190"/>
            <a:ext cx="3034336" cy="4387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02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12" y="96838"/>
            <a:ext cx="2260600" cy="315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3"/>
          <p:cNvSpPr txBox="1">
            <a:spLocks noChangeArrowheads="1"/>
          </p:cNvSpPr>
          <p:nvPr/>
        </p:nvSpPr>
        <p:spPr bwMode="auto">
          <a:xfrm>
            <a:off x="4503435" y="2144678"/>
            <a:ext cx="3712548" cy="2985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/>
            <a:r>
              <a:rPr lang="cy-GB" altLang="en-US" sz="2800" dirty="0"/>
              <a:t>Mae Pennod 7 </a:t>
            </a:r>
            <a:r>
              <a:rPr lang="cy-GB" altLang="en-US" sz="2800" dirty="0" smtClean="0"/>
              <a:t>yn trafod y </a:t>
            </a:r>
            <a:r>
              <a:rPr lang="cy-GB" altLang="en-US" sz="2800" dirty="0"/>
              <a:t>‘Cawr </a:t>
            </a:r>
            <a:r>
              <a:rPr lang="cy-GB" altLang="en-US" sz="2800" dirty="0" err="1"/>
              <a:t>Maths</a:t>
            </a:r>
            <a:r>
              <a:rPr lang="cy-GB" altLang="en-US" sz="2800" dirty="0" smtClean="0"/>
              <a:t>’ ac hefyd yn adnabod ystod o gyfleoedd dysgu o gwmpas y thema.</a:t>
            </a:r>
            <a:endParaRPr lang="cy-GB" altLang="en-US" sz="2800" dirty="0" smtClean="0"/>
          </a:p>
          <a:p>
            <a:pPr eaLnBrk="1" hangingPunct="1"/>
            <a:endParaRPr lang="cy-GB" altLang="en-US" sz="2400" dirty="0"/>
          </a:p>
          <a:p>
            <a:pPr algn="ctr" eaLnBrk="1" hangingPunct="1"/>
            <a:r>
              <a:rPr lang="cy-GB" altLang="en-US" sz="2400" dirty="0" smtClean="0"/>
              <a:t>(Wedi’i osod ar </a:t>
            </a:r>
            <a:r>
              <a:rPr lang="cy-GB" altLang="en-US" sz="2400" dirty="0" err="1" smtClean="0"/>
              <a:t>Moodle</a:t>
            </a:r>
            <a:r>
              <a:rPr lang="cy-GB" altLang="en-US" sz="2400" dirty="0" smtClean="0"/>
              <a:t>)</a:t>
            </a:r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6612" y="2318544"/>
            <a:ext cx="2343150" cy="3295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3"/>
          <p:cNvSpPr txBox="1">
            <a:spLocks noChangeArrowheads="1"/>
          </p:cNvSpPr>
          <p:nvPr/>
        </p:nvSpPr>
        <p:spPr bwMode="auto">
          <a:xfrm>
            <a:off x="8396287" y="2144679"/>
            <a:ext cx="3795713" cy="2985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ill Sans MT" panose="020B0502020104020203" pitchFamily="34" charset="0"/>
              </a:defRPr>
            </a:lvl9pPr>
          </a:lstStyle>
          <a:p>
            <a:pPr eaLnBrk="1" hangingPunct="1"/>
            <a:r>
              <a:rPr lang="cy-GB" altLang="en-US" sz="2800" dirty="0" err="1" smtClean="0"/>
              <a:t>Chapter</a:t>
            </a:r>
            <a:r>
              <a:rPr lang="cy-GB" altLang="en-US" sz="2800" dirty="0" smtClean="0"/>
              <a:t> 7 </a:t>
            </a:r>
            <a:r>
              <a:rPr lang="cy-GB" altLang="en-US" sz="2800" dirty="0" err="1" smtClean="0"/>
              <a:t>discusses</a:t>
            </a:r>
            <a:r>
              <a:rPr lang="cy-GB" altLang="en-US" sz="2800" dirty="0" smtClean="0"/>
              <a:t> the ‘</a:t>
            </a:r>
            <a:r>
              <a:rPr lang="cy-GB" altLang="en-US" sz="2800" dirty="0" err="1" smtClean="0"/>
              <a:t>Maths</a:t>
            </a:r>
            <a:r>
              <a:rPr lang="cy-GB" altLang="en-US" sz="2800" dirty="0" smtClean="0"/>
              <a:t> </a:t>
            </a:r>
            <a:r>
              <a:rPr lang="cy-GB" altLang="en-US" sz="2800" dirty="0" err="1" smtClean="0"/>
              <a:t>Giant</a:t>
            </a:r>
            <a:r>
              <a:rPr lang="cy-GB" altLang="en-US" sz="2800" dirty="0" smtClean="0"/>
              <a:t>’ </a:t>
            </a:r>
            <a:r>
              <a:rPr lang="cy-GB" altLang="en-US" sz="2800" dirty="0" err="1" smtClean="0"/>
              <a:t>and</a:t>
            </a:r>
            <a:r>
              <a:rPr lang="cy-GB" altLang="en-US" sz="2800" dirty="0" smtClean="0"/>
              <a:t> </a:t>
            </a:r>
            <a:r>
              <a:rPr lang="cy-GB" altLang="en-US" sz="2800" dirty="0" err="1" smtClean="0"/>
              <a:t>also</a:t>
            </a:r>
            <a:r>
              <a:rPr lang="cy-GB" altLang="en-US" sz="2800" dirty="0" smtClean="0"/>
              <a:t> </a:t>
            </a:r>
            <a:r>
              <a:rPr lang="cy-GB" altLang="en-US" sz="2800" dirty="0" err="1" smtClean="0"/>
              <a:t>identifies</a:t>
            </a:r>
            <a:r>
              <a:rPr lang="cy-GB" altLang="en-US" sz="2800" dirty="0" smtClean="0"/>
              <a:t> a </a:t>
            </a:r>
            <a:r>
              <a:rPr lang="cy-GB" altLang="en-US" sz="2800" dirty="0" err="1" smtClean="0"/>
              <a:t>range</a:t>
            </a:r>
            <a:r>
              <a:rPr lang="cy-GB" altLang="en-US" sz="2800" dirty="0" smtClean="0"/>
              <a:t> of </a:t>
            </a:r>
            <a:r>
              <a:rPr lang="cy-GB" altLang="en-US" sz="2800" dirty="0" err="1" smtClean="0"/>
              <a:t>learning</a:t>
            </a:r>
            <a:r>
              <a:rPr lang="cy-GB" altLang="en-US" sz="2800" dirty="0" smtClean="0"/>
              <a:t> </a:t>
            </a:r>
            <a:r>
              <a:rPr lang="cy-GB" altLang="en-US" sz="2800" dirty="0" err="1" smtClean="0"/>
              <a:t>opportunities</a:t>
            </a:r>
            <a:r>
              <a:rPr lang="cy-GB" altLang="en-US" sz="2800" dirty="0" smtClean="0"/>
              <a:t> </a:t>
            </a:r>
            <a:r>
              <a:rPr lang="cy-GB" altLang="en-US" sz="2800" dirty="0" err="1" smtClean="0"/>
              <a:t>around</a:t>
            </a:r>
            <a:r>
              <a:rPr lang="cy-GB" altLang="en-US" sz="2800" dirty="0" smtClean="0"/>
              <a:t> the </a:t>
            </a:r>
            <a:r>
              <a:rPr lang="cy-GB" altLang="en-US" sz="2800" dirty="0" err="1" smtClean="0"/>
              <a:t>theme</a:t>
            </a:r>
            <a:r>
              <a:rPr lang="cy-GB" altLang="en-US" sz="2800" dirty="0" smtClean="0"/>
              <a:t>.</a:t>
            </a:r>
            <a:endParaRPr lang="cy-GB" altLang="en-US" sz="2800" dirty="0" smtClean="0"/>
          </a:p>
          <a:p>
            <a:pPr eaLnBrk="1" hangingPunct="1"/>
            <a:endParaRPr lang="cy-GB" altLang="en-US" sz="2400" dirty="0"/>
          </a:p>
          <a:p>
            <a:pPr algn="ctr"/>
            <a:r>
              <a:rPr lang="cy-GB" altLang="en-US" sz="2400" dirty="0" smtClean="0"/>
              <a:t>(Placed </a:t>
            </a:r>
            <a:r>
              <a:rPr lang="cy-GB" altLang="en-US" sz="2400" dirty="0" err="1" smtClean="0"/>
              <a:t>on</a:t>
            </a:r>
            <a:r>
              <a:rPr lang="cy-GB" altLang="en-US" sz="2400" dirty="0" smtClean="0"/>
              <a:t> </a:t>
            </a:r>
            <a:r>
              <a:rPr lang="cy-GB" altLang="en-US" sz="2400" dirty="0" err="1"/>
              <a:t>Moodle</a:t>
            </a:r>
            <a:r>
              <a:rPr lang="cy-GB" altLang="en-US" sz="2400" dirty="0" smtClean="0"/>
              <a:t>)</a:t>
            </a:r>
            <a:endParaRPr lang="cy-GB" altLang="en-US" sz="2400" dirty="0"/>
          </a:p>
        </p:txBody>
      </p:sp>
      <p:sp>
        <p:nvSpPr>
          <p:cNvPr id="6" name="Rectangle 5"/>
          <p:cNvSpPr/>
          <p:nvPr/>
        </p:nvSpPr>
        <p:spPr>
          <a:xfrm>
            <a:off x="5167983" y="578959"/>
            <a:ext cx="6096000" cy="646331"/>
          </a:xfrm>
          <a:prstGeom prst="rect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r>
              <a:rPr lang="en-GB" dirty="0">
                <a:solidFill>
                  <a:srgbClr val="3A3A3A"/>
                </a:solidFill>
                <a:latin typeface="Source Sans Pro"/>
              </a:rPr>
              <a:t>Pound, </a:t>
            </a:r>
            <a:r>
              <a:rPr lang="en-GB" dirty="0" smtClean="0">
                <a:solidFill>
                  <a:srgbClr val="3A3A3A"/>
                </a:solidFill>
                <a:latin typeface="Source Sans Pro"/>
              </a:rPr>
              <a:t>L. 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and </a:t>
            </a:r>
            <a:r>
              <a:rPr lang="en-GB" dirty="0" smtClean="0">
                <a:solidFill>
                  <a:srgbClr val="3A3A3A"/>
                </a:solidFill>
                <a:latin typeface="Source Sans Pro"/>
              </a:rPr>
              <a:t>Lee, T.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 </a:t>
            </a:r>
            <a:r>
              <a:rPr lang="en-GB" dirty="0" smtClean="0">
                <a:solidFill>
                  <a:srgbClr val="3A3A3A"/>
                </a:solidFill>
                <a:latin typeface="Source Sans Pro"/>
              </a:rPr>
              <a:t> (2015) </a:t>
            </a:r>
            <a:r>
              <a:rPr lang="en-GB" i="1" dirty="0" smtClean="0">
                <a:solidFill>
                  <a:srgbClr val="3A3A3A"/>
                </a:solidFill>
                <a:latin typeface="Source Sans Pro"/>
              </a:rPr>
              <a:t>Teaching </a:t>
            </a:r>
            <a:r>
              <a:rPr lang="en-GB" i="1" dirty="0">
                <a:solidFill>
                  <a:srgbClr val="3A3A3A"/>
                </a:solidFill>
                <a:latin typeface="Source Sans Pro"/>
              </a:rPr>
              <a:t>Mathematics Creatively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. </a:t>
            </a:r>
            <a:r>
              <a:rPr lang="en-GB" dirty="0" smtClean="0">
                <a:solidFill>
                  <a:srgbClr val="3A3A3A"/>
                </a:solidFill>
                <a:latin typeface="Source Sans Pro"/>
              </a:rPr>
              <a:t>2nd </a:t>
            </a:r>
            <a:r>
              <a:rPr lang="en-GB" dirty="0" err="1" smtClean="0">
                <a:solidFill>
                  <a:srgbClr val="3A3A3A"/>
                </a:solidFill>
                <a:latin typeface="Source Sans Pro"/>
              </a:rPr>
              <a:t>edn</a:t>
            </a:r>
            <a:r>
              <a:rPr lang="en-GB" dirty="0" smtClean="0">
                <a:solidFill>
                  <a:srgbClr val="3A3A3A"/>
                </a:solidFill>
                <a:latin typeface="Source Sans Pro"/>
              </a:rPr>
              <a:t>. </a:t>
            </a:r>
            <a:r>
              <a:rPr lang="en-GB" dirty="0">
                <a:solidFill>
                  <a:srgbClr val="3A3A3A"/>
                </a:solidFill>
                <a:latin typeface="Source Sans Pro"/>
              </a:rPr>
              <a:t>Abingdon: </a:t>
            </a:r>
            <a:r>
              <a:rPr lang="en-GB" dirty="0" smtClean="0">
                <a:solidFill>
                  <a:srgbClr val="3A3A3A"/>
                </a:solidFill>
                <a:latin typeface="Source Sans Pro"/>
              </a:rPr>
              <a:t>Routledge.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974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1096</TotalTime>
  <Words>1229</Words>
  <Application>Microsoft Office PowerPoint</Application>
  <PresentationFormat>Widescreen</PresentationFormat>
  <Paragraphs>97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ＭＳ Ｐゴシック</vt:lpstr>
      <vt:lpstr>Arial</vt:lpstr>
      <vt:lpstr>Calibri</vt:lpstr>
      <vt:lpstr>Calibri Light</vt:lpstr>
      <vt:lpstr>Gill Sans MT</vt:lpstr>
      <vt:lpstr>Mangal</vt:lpstr>
      <vt:lpstr>Source Sans Pro</vt:lpstr>
      <vt:lpstr>Wingdings 3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Stori fel man cychwyn – A story as a starting point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ITLM4002 Mathematics 1</dc:title>
  <dc:creator>Rachel Wallis</dc:creator>
  <cp:lastModifiedBy>Nerys Defis</cp:lastModifiedBy>
  <cp:revision>81</cp:revision>
  <cp:lastPrinted>2020-02-13T14:26:50Z</cp:lastPrinted>
  <dcterms:created xsi:type="dcterms:W3CDTF">2016-01-15T08:40:01Z</dcterms:created>
  <dcterms:modified xsi:type="dcterms:W3CDTF">2020-02-13T14:28:12Z</dcterms:modified>
</cp:coreProperties>
</file>