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258" r:id="rId3"/>
    <p:sldId id="259" r:id="rId4"/>
    <p:sldId id="260" r:id="rId5"/>
    <p:sldId id="355" r:id="rId6"/>
    <p:sldId id="262" r:id="rId7"/>
    <p:sldId id="263" r:id="rId8"/>
    <p:sldId id="264" r:id="rId9"/>
    <p:sldId id="266" r:id="rId10"/>
    <p:sldId id="267" r:id="rId11"/>
    <p:sldId id="268" r:id="rId12"/>
    <p:sldId id="276" r:id="rId13"/>
    <p:sldId id="275" r:id="rId14"/>
    <p:sldId id="277" r:id="rId15"/>
    <p:sldId id="269" r:id="rId16"/>
    <p:sldId id="279" r:id="rId17"/>
    <p:sldId id="280" r:id="rId18"/>
    <p:sldId id="278" r:id="rId19"/>
    <p:sldId id="282" r:id="rId20"/>
    <p:sldId id="283" r:id="rId21"/>
    <p:sldId id="284" r:id="rId22"/>
    <p:sldId id="272" r:id="rId23"/>
    <p:sldId id="286" r:id="rId24"/>
    <p:sldId id="285" r:id="rId25"/>
    <p:sldId id="288" r:id="rId26"/>
    <p:sldId id="289" r:id="rId27"/>
    <p:sldId id="287" r:id="rId28"/>
    <p:sldId id="290" r:id="rId29"/>
    <p:sldId id="26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9BEB05-F8CD-472A-B194-5BF49DCD392C}" v="26" dt="2024-02-27T21:33:54.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6" autoAdjust="0"/>
    <p:restoredTop sz="76513" autoAdjust="0"/>
  </p:normalViewPr>
  <p:slideViewPr>
    <p:cSldViewPr snapToGrid="0">
      <p:cViewPr varScale="1">
        <p:scale>
          <a:sx n="94" d="100"/>
          <a:sy n="94" d="100"/>
        </p:scale>
        <p:origin x="84" y="304"/>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E4D543-BD3E-4156-8C07-CC0DF59B2C4B}" type="datetimeFigureOut">
              <a:rPr lang="en-GB" smtClean="0"/>
              <a:t>25/02/2024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E2F6BE-E23B-46FB-8B6A-CA1A68CF0552}" type="slidenum">
              <a:rPr lang="en-GB" smtClean="0"/>
              <a:t>‹#›</a:t>
            </a:fld>
            <a:endParaRPr lang="en-GB"/>
          </a:p>
        </p:txBody>
      </p:sp>
    </p:spTree>
    <p:extLst>
      <p:ext uri="{BB962C8B-B14F-4D97-AF65-F5344CB8AC3E}">
        <p14:creationId xmlns:p14="http://schemas.microsoft.com/office/powerpoint/2010/main" val="2826712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624BB0B0-0D95-4F13-A558-3164FA1C7989}" type="slidenum">
              <a:rPr lang="en-US" altLang="en-US"/>
              <a:pPr/>
              <a:t>2</a:t>
            </a:fld>
            <a:endParaRPr lang="en-US" altLang="en-US"/>
          </a:p>
        </p:txBody>
      </p:sp>
    </p:spTree>
    <p:extLst>
      <p:ext uri="{BB962C8B-B14F-4D97-AF65-F5344CB8AC3E}">
        <p14:creationId xmlns:p14="http://schemas.microsoft.com/office/powerpoint/2010/main" val="4098202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AA093661-F61D-4DD9-8A46-ACF0BFB0BD44}" type="slidenum">
              <a:rPr lang="en-US" altLang="en-US"/>
              <a:pPr/>
              <a:t>3</a:t>
            </a:fld>
            <a:endParaRPr lang="en-US" altLang="en-US"/>
          </a:p>
        </p:txBody>
      </p:sp>
    </p:spTree>
    <p:extLst>
      <p:ext uri="{BB962C8B-B14F-4D97-AF65-F5344CB8AC3E}">
        <p14:creationId xmlns:p14="http://schemas.microsoft.com/office/powerpoint/2010/main" val="3432440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9C721512-FD4C-4481-BF9F-4D7FC4DAD766}" type="slidenum">
              <a:rPr lang="en-US" altLang="en-US"/>
              <a:pPr/>
              <a:t>4</a:t>
            </a:fld>
            <a:endParaRPr lang="en-US" altLang="en-US"/>
          </a:p>
        </p:txBody>
      </p:sp>
    </p:spTree>
    <p:extLst>
      <p:ext uri="{BB962C8B-B14F-4D97-AF65-F5344CB8AC3E}">
        <p14:creationId xmlns:p14="http://schemas.microsoft.com/office/powerpoint/2010/main" val="1321184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151E39B-3C00-450A-AD0F-8B2CDA6B37D7}" type="slidenum">
              <a:rPr lang="en-US" altLang="en-US" smtClean="0"/>
              <a:pPr/>
              <a:t>5</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6</a:t>
            </a:fld>
            <a:endParaRPr lang="en-GB"/>
          </a:p>
        </p:txBody>
      </p:sp>
    </p:spTree>
    <p:extLst>
      <p:ext uri="{BB962C8B-B14F-4D97-AF65-F5344CB8AC3E}">
        <p14:creationId xmlns:p14="http://schemas.microsoft.com/office/powerpoint/2010/main" val="16062741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7</a:t>
            </a:fld>
            <a:endParaRPr lang="en-GB"/>
          </a:p>
        </p:txBody>
      </p:sp>
    </p:spTree>
    <p:extLst>
      <p:ext uri="{BB962C8B-B14F-4D97-AF65-F5344CB8AC3E}">
        <p14:creationId xmlns:p14="http://schemas.microsoft.com/office/powerpoint/2010/main" val="3881022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1392FADA-946B-429E-99C4-1D29AB37C7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6C59E851-3E98-45CB-B960-1E64E8FC89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59396" name="Slide Number Placeholder 3">
            <a:extLst>
              <a:ext uri="{FF2B5EF4-FFF2-40B4-BE49-F238E27FC236}">
                <a16:creationId xmlns:a16="http://schemas.microsoft.com/office/drawing/2014/main" id="{20CCD6F7-7F9C-4464-9518-AB4AD572A0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B0EE059-A8C4-4EE0-B4AA-611EF74D0F53}" type="slidenum">
              <a:rPr lang="en-US" altLang="en-US"/>
              <a:pPr eaLnBrk="1" hangingPunct="1"/>
              <a:t>9</a:t>
            </a:fld>
            <a:endParaRPr lang="en-US" altLang="en-US"/>
          </a:p>
        </p:txBody>
      </p:sp>
    </p:spTree>
    <p:extLst>
      <p:ext uri="{BB962C8B-B14F-4D97-AF65-F5344CB8AC3E}">
        <p14:creationId xmlns:p14="http://schemas.microsoft.com/office/powerpoint/2010/main" val="3635386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10</a:t>
            </a:fld>
            <a:endParaRPr lang="en-GB"/>
          </a:p>
        </p:txBody>
      </p:sp>
    </p:spTree>
    <p:extLst>
      <p:ext uri="{BB962C8B-B14F-4D97-AF65-F5344CB8AC3E}">
        <p14:creationId xmlns:p14="http://schemas.microsoft.com/office/powerpoint/2010/main" val="298592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C0A8C6E8-9902-4B08-ABC3-B31711A1B7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7C1EAF69-3DC6-4B21-9F79-FD8A0EDF4A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60420" name="Slide Number Placeholder 3">
            <a:extLst>
              <a:ext uri="{FF2B5EF4-FFF2-40B4-BE49-F238E27FC236}">
                <a16:creationId xmlns:a16="http://schemas.microsoft.com/office/drawing/2014/main" id="{5AD83DB2-0FE1-4176-9433-5B40D833B9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CF7ACDAB-864B-4E07-B346-B8AC38D7BDCC}" type="slidenum">
              <a:rPr lang="en-US" altLang="en-US"/>
              <a:pPr eaLnBrk="1" hangingPunct="1"/>
              <a:t>11</a:t>
            </a:fld>
            <a:endParaRPr lang="en-US" altLang="en-US"/>
          </a:p>
        </p:txBody>
      </p:sp>
    </p:spTree>
    <p:extLst>
      <p:ext uri="{BB962C8B-B14F-4D97-AF65-F5344CB8AC3E}">
        <p14:creationId xmlns:p14="http://schemas.microsoft.com/office/powerpoint/2010/main" val="3561337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12</a:t>
            </a:fld>
            <a:endParaRPr lang="en-GB"/>
          </a:p>
        </p:txBody>
      </p:sp>
    </p:spTree>
    <p:extLst>
      <p:ext uri="{BB962C8B-B14F-4D97-AF65-F5344CB8AC3E}">
        <p14:creationId xmlns:p14="http://schemas.microsoft.com/office/powerpoint/2010/main" val="3381107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13</a:t>
            </a:fld>
            <a:endParaRPr lang="en-GB"/>
          </a:p>
        </p:txBody>
      </p:sp>
    </p:spTree>
    <p:extLst>
      <p:ext uri="{BB962C8B-B14F-4D97-AF65-F5344CB8AC3E}">
        <p14:creationId xmlns:p14="http://schemas.microsoft.com/office/powerpoint/2010/main" val="2072340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14</a:t>
            </a:fld>
            <a:endParaRPr lang="en-GB"/>
          </a:p>
        </p:txBody>
      </p:sp>
    </p:spTree>
    <p:extLst>
      <p:ext uri="{BB962C8B-B14F-4D97-AF65-F5344CB8AC3E}">
        <p14:creationId xmlns:p14="http://schemas.microsoft.com/office/powerpoint/2010/main" val="13690317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20</a:t>
            </a:fld>
            <a:endParaRPr lang="en-GB"/>
          </a:p>
        </p:txBody>
      </p:sp>
    </p:spTree>
    <p:extLst>
      <p:ext uri="{BB962C8B-B14F-4D97-AF65-F5344CB8AC3E}">
        <p14:creationId xmlns:p14="http://schemas.microsoft.com/office/powerpoint/2010/main" val="682685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21</a:t>
            </a:fld>
            <a:endParaRPr lang="en-GB"/>
          </a:p>
        </p:txBody>
      </p:sp>
    </p:spTree>
    <p:extLst>
      <p:ext uri="{BB962C8B-B14F-4D97-AF65-F5344CB8AC3E}">
        <p14:creationId xmlns:p14="http://schemas.microsoft.com/office/powerpoint/2010/main" val="35118586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B3903DC2-6BD3-4E02-93BE-B3E207FB4AB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B9EA18BE-6C01-491E-9E53-7AC9270EE8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63492" name="Slide Number Placeholder 3">
            <a:extLst>
              <a:ext uri="{FF2B5EF4-FFF2-40B4-BE49-F238E27FC236}">
                <a16:creationId xmlns:a16="http://schemas.microsoft.com/office/drawing/2014/main" id="{D0F96209-538E-47A3-8B2D-17A5DC49CD0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4C819719-3734-4983-B8D6-3E651AA6C91C}" type="slidenum">
              <a:rPr lang="en-US" altLang="en-US"/>
              <a:pPr eaLnBrk="1" hangingPunct="1"/>
              <a:t>22</a:t>
            </a:fld>
            <a:endParaRPr lang="en-US" altLang="en-US"/>
          </a:p>
        </p:txBody>
      </p:sp>
    </p:spTree>
    <p:extLst>
      <p:ext uri="{BB962C8B-B14F-4D97-AF65-F5344CB8AC3E}">
        <p14:creationId xmlns:p14="http://schemas.microsoft.com/office/powerpoint/2010/main" val="3253467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23</a:t>
            </a:fld>
            <a:endParaRPr lang="en-GB"/>
          </a:p>
        </p:txBody>
      </p:sp>
    </p:spTree>
    <p:extLst>
      <p:ext uri="{BB962C8B-B14F-4D97-AF65-F5344CB8AC3E}">
        <p14:creationId xmlns:p14="http://schemas.microsoft.com/office/powerpoint/2010/main" val="472626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24</a:t>
            </a:fld>
            <a:endParaRPr lang="en-GB"/>
          </a:p>
        </p:txBody>
      </p:sp>
    </p:spTree>
    <p:extLst>
      <p:ext uri="{BB962C8B-B14F-4D97-AF65-F5344CB8AC3E}">
        <p14:creationId xmlns:p14="http://schemas.microsoft.com/office/powerpoint/2010/main" val="28478587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25</a:t>
            </a:fld>
            <a:endParaRPr lang="en-GB"/>
          </a:p>
        </p:txBody>
      </p:sp>
    </p:spTree>
    <p:extLst>
      <p:ext uri="{BB962C8B-B14F-4D97-AF65-F5344CB8AC3E}">
        <p14:creationId xmlns:p14="http://schemas.microsoft.com/office/powerpoint/2010/main" val="271073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01DB7CD-239A-47F7-A39B-F5CC4B5B5802}"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1368024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1DB7CD-239A-47F7-A39B-F5CC4B5B5802}"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2707840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1DB7CD-239A-47F7-A39B-F5CC4B5B5802}"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155170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01DB7CD-239A-47F7-A39B-F5CC4B5B5802}" type="datetimeFigureOut">
              <a:rPr lang="en-GB" smtClean="0"/>
              <a:t>25/02/2024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433267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01DB7CD-239A-47F7-A39B-F5CC4B5B5802}" type="datetimeFigureOut">
              <a:rPr lang="en-GB" smtClean="0"/>
              <a:t>25/02/2024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1037876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01DB7CD-239A-47F7-A39B-F5CC4B5B5802}" type="datetimeFigureOut">
              <a:rPr lang="en-GB" smtClean="0"/>
              <a:t>25/02/2024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1240044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1DB7CD-239A-47F7-A39B-F5CC4B5B5802}" type="datetimeFigureOut">
              <a:rPr lang="en-GB" smtClean="0"/>
              <a:t>25/02/2024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1951410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1DB7CD-239A-47F7-A39B-F5CC4B5B5802}" type="datetimeFigureOut">
              <a:rPr lang="en-GB" smtClean="0"/>
              <a:t>25/02/2024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467651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1DB7CD-239A-47F7-A39B-F5CC4B5B5802}" type="datetimeFigureOut">
              <a:rPr lang="en-GB" smtClean="0"/>
              <a:t>25/02/2024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3354034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1DB7CD-239A-47F7-A39B-F5CC4B5B5802}"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1979445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1DB7CD-239A-47F7-A39B-F5CC4B5B5802}"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964911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alpha val="82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1DB7CD-239A-47F7-A39B-F5CC4B5B5802}" type="datetimeFigureOut">
              <a:rPr lang="en-GB" smtClean="0"/>
              <a:t>25/02/2024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A24B36-D3CF-41E0-89FD-B3378A2CB3BB}" type="slidenum">
              <a:rPr lang="en-GB" smtClean="0"/>
              <a:t>‹#›</a:t>
            </a:fld>
            <a:endParaRPr lang="en-GB"/>
          </a:p>
        </p:txBody>
      </p:sp>
    </p:spTree>
    <p:extLst>
      <p:ext uri="{BB962C8B-B14F-4D97-AF65-F5344CB8AC3E}">
        <p14:creationId xmlns:p14="http://schemas.microsoft.com/office/powerpoint/2010/main" val="31230327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vsymca.org/youth-protection/"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childcomwales.org.uk/wp-content/uploads/2023/07/Gobeithion-i-Gymru_CYM_terfynol.pdf"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childcomwales.org.uk/wp-content/uploads/2023/07/AmbitionsforWales_FINAL_ENG.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youtube.com/watch?v=vrteTHeHecY"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_B6ro7M4mZg" TargetMode="External"/><Relationship Id="rId2" Type="http://schemas.openxmlformats.org/officeDocument/2006/relationships/hyperlink" Target="https://www.youtube.com/watch?v=Fi6T4H-SOog"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estyn.gov.wales/blog/why-we-need-keep-talking-about-bullying" TargetMode="External"/><Relationship Id="rId7" Type="http://schemas.openxmlformats.org/officeDocument/2006/relationships/hyperlink" Target="https://hwb.gov.wales/keeping-safe-online/enhancing-digital-resilience-in-education-an-action-plan-to-protect-children-and-young-people-online/guidance-and-policy/" TargetMode="External"/><Relationship Id="rId2" Type="http://schemas.openxmlformats.org/officeDocument/2006/relationships/hyperlink" Target="https://www.estyn.llyw.cymru/blog/pam-mae-angen-i-ni-barhau-i-siarad-am-fwlio?_ga=2.181358382.84603776.1709067898-159049173.1709067898" TargetMode="External"/><Relationship Id="rId1" Type="http://schemas.openxmlformats.org/officeDocument/2006/relationships/slideLayout" Target="../slideLayouts/slideLayout2.xml"/><Relationship Id="rId6" Type="http://schemas.openxmlformats.org/officeDocument/2006/relationships/hyperlink" Target="https://hwb.gov.wales/cadwn-ddiogel-ar-lein/gwella-cadernid-digidol-mewn-addysg-cynllun-gweithredu-i-ddiogelu-plant-a-phobl-ifanc-ar-lein/canllawiau-a-pholisi/" TargetMode="External"/><Relationship Id="rId5" Type="http://schemas.openxmlformats.org/officeDocument/2006/relationships/hyperlink" Target="https://www.gov.wales/sites/default/files/publications/2019-11/rights-respect-equality-statutory-guidance-for-governing-bodies-of-maintained-schools.pdf" TargetMode="External"/><Relationship Id="rId4" Type="http://schemas.openxmlformats.org/officeDocument/2006/relationships/hyperlink" Target="https://www.llyw.cymru/sites/default/files/publications/2019-11/hawliau-parch-cydraddoldeb-canllawiau-statudol-ar-gyfer-cyrff-llywodraethu-ysgolion-a-gynhelir.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llyw.cymru/sites/default/files/publications/2019-11/hawliau-parch-cydraddoldeb-canllawiau-statudol-ar-gyfer-cyrff-llywodraethu-ysgolion-a-gynhelir.pdf" TargetMode="External"/><Relationship Id="rId2" Type="http://schemas.openxmlformats.org/officeDocument/2006/relationships/hyperlink" Target="https://www.ymca.org.uk/wp-content/uploads/2018/02/In-Your-Face-Executive-Summary.pdf" TargetMode="External"/><Relationship Id="rId1" Type="http://schemas.openxmlformats.org/officeDocument/2006/relationships/slideLayout" Target="../slideLayouts/slideLayout2.xml"/><Relationship Id="rId5" Type="http://schemas.openxmlformats.org/officeDocument/2006/relationships/hyperlink" Target="https://www.gov.wales/sites/default/files/publications/2019-11/rights-respect-equality-statutory-guidance-for-governing-bodies-of-maintained-schools.pdf" TargetMode="External"/><Relationship Id="rId4" Type="http://schemas.openxmlformats.org/officeDocument/2006/relationships/hyperlink" Target="https://www.nspcc.org.uk/preventing-abuse/child-abuse-and-neglect/bullying-and-cyberbullying/bullying-cyberbullying-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3011" y="1812476"/>
            <a:ext cx="9144000" cy="2387600"/>
          </a:xfrm>
        </p:spPr>
        <p:txBody>
          <a:bodyPr/>
          <a:lstStyle/>
          <a:p>
            <a:r>
              <a:rPr lang="en-GB" dirty="0"/>
              <a:t>ECES4014/C</a:t>
            </a:r>
          </a:p>
        </p:txBody>
      </p:sp>
      <p:sp>
        <p:nvSpPr>
          <p:cNvPr id="3" name="Subtitle 2"/>
          <p:cNvSpPr>
            <a:spLocks noGrp="1"/>
          </p:cNvSpPr>
          <p:nvPr>
            <p:ph type="subTitle" idx="1"/>
          </p:nvPr>
        </p:nvSpPr>
        <p:spPr>
          <a:xfrm>
            <a:off x="1524000" y="4568197"/>
            <a:ext cx="9144000" cy="1655762"/>
          </a:xfrm>
        </p:spPr>
        <p:txBody>
          <a:bodyPr/>
          <a:lstStyle/>
          <a:p>
            <a:r>
              <a:rPr lang="en-GB" dirty="0" err="1"/>
              <a:t>Parchu</a:t>
            </a:r>
            <a:r>
              <a:rPr lang="en-GB" dirty="0"/>
              <a:t> </a:t>
            </a:r>
            <a:r>
              <a:rPr lang="en-GB" dirty="0" err="1"/>
              <a:t>Hawliau</a:t>
            </a:r>
            <a:r>
              <a:rPr lang="en-GB" dirty="0"/>
              <a:t> Plant a </a:t>
            </a:r>
            <a:r>
              <a:rPr lang="en-GB" dirty="0" err="1"/>
              <a:t>Phobl</a:t>
            </a:r>
            <a:r>
              <a:rPr lang="en-GB" dirty="0"/>
              <a:t> </a:t>
            </a:r>
            <a:r>
              <a:rPr lang="en-GB" dirty="0" err="1"/>
              <a:t>Ifanc</a:t>
            </a:r>
            <a:r>
              <a:rPr lang="en-GB" dirty="0"/>
              <a:t> </a:t>
            </a:r>
            <a:r>
              <a:rPr lang="en-GB" dirty="0" err="1"/>
              <a:t>yng</a:t>
            </a:r>
            <a:r>
              <a:rPr lang="en-GB" dirty="0"/>
              <a:t> </a:t>
            </a:r>
            <a:r>
              <a:rPr lang="en-GB" dirty="0" err="1"/>
              <a:t>Nghymru</a:t>
            </a:r>
            <a:endParaRPr lang="en-GB" dirty="0"/>
          </a:p>
          <a:p>
            <a:r>
              <a:rPr lang="en-GB" i="1" dirty="0"/>
              <a:t>Respecting Children and Young People’s Rights in Wales</a:t>
            </a:r>
          </a:p>
          <a:p>
            <a:r>
              <a:rPr lang="en-GB" i="1" dirty="0" err="1"/>
              <a:t>Sesiwn</a:t>
            </a:r>
            <a:r>
              <a:rPr lang="en-GB" i="1" dirty="0"/>
              <a:t> 7 / Session 7</a:t>
            </a:r>
          </a:p>
        </p:txBody>
      </p:sp>
      <p:pic>
        <p:nvPicPr>
          <p:cNvPr id="7" name="Picture 6" descr="A group of people holding thumbs up&#10;&#10;Description automatically generated">
            <a:extLst>
              <a:ext uri="{FF2B5EF4-FFF2-40B4-BE49-F238E27FC236}">
                <a16:creationId xmlns:a16="http://schemas.microsoft.com/office/drawing/2014/main" id="{538463F5-F4C1-9806-47CB-E1F5093B8E2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11501" y="609091"/>
            <a:ext cx="5968998" cy="2387599"/>
          </a:xfrm>
          <a:prstGeom prst="rect">
            <a:avLst/>
          </a:prstGeom>
        </p:spPr>
      </p:pic>
    </p:spTree>
    <p:extLst>
      <p:ext uri="{BB962C8B-B14F-4D97-AF65-F5344CB8AC3E}">
        <p14:creationId xmlns:p14="http://schemas.microsoft.com/office/powerpoint/2010/main" val="3105264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a:ea typeface="+mj-ea"/>
                <a:cs typeface="+mj-cs"/>
              </a:rPr>
              <a:t>Learning Outcomes</a:t>
            </a:r>
            <a:br>
              <a:rPr lang="en-GB" dirty="0">
                <a:ea typeface="+mj-ea"/>
                <a:cs typeface="+mj-cs"/>
              </a:rPr>
            </a:br>
            <a:r>
              <a:rPr lang="en-GB" i="1" dirty="0" err="1"/>
              <a:t>Deilliannau</a:t>
            </a:r>
            <a:r>
              <a:rPr lang="en-GB" i="1" dirty="0"/>
              <a:t> </a:t>
            </a:r>
            <a:r>
              <a:rPr lang="en-GB" i="1" dirty="0" err="1"/>
              <a:t>Dysgu</a:t>
            </a:r>
            <a:r>
              <a:rPr lang="en-GB" i="1" dirty="0"/>
              <a:t> </a:t>
            </a:r>
          </a:p>
        </p:txBody>
      </p:sp>
      <p:sp>
        <p:nvSpPr>
          <p:cNvPr id="13314" name="Rectangle 3"/>
          <p:cNvSpPr>
            <a:spLocks noGrp="1" noChangeArrowheads="1"/>
          </p:cNvSpPr>
          <p:nvPr>
            <p:ph sz="half" idx="1"/>
          </p:nvPr>
        </p:nvSpPr>
        <p:spPr/>
        <p:txBody>
          <a:bodyPr/>
          <a:lstStyle/>
          <a:p>
            <a:pPr marL="342900" lvl="0" indent="-342900">
              <a:lnSpc>
                <a:spcPct val="115000"/>
              </a:lnSpc>
              <a:spcAft>
                <a:spcPts val="1000"/>
              </a:spcAft>
              <a:buFont typeface="Symbol" panose="05050102010706020507" pitchFamily="18" charset="2"/>
              <a:buChar char="·"/>
            </a:pPr>
            <a:r>
              <a:rPr lang="cy-GB" sz="2400" dirty="0">
                <a:effectLst/>
                <a:ea typeface="Arial" panose="020B0604020202020204" pitchFamily="34" charset="0"/>
              </a:rPr>
              <a:t>deall hawliau plant a phobl ifanc mewn amrywiaeth o gyd-destunau addysgol a sefyllfaoedd;</a:t>
            </a:r>
          </a:p>
          <a:p>
            <a:endParaRPr lang="en-GB" altLang="en-US" sz="2400" dirty="0"/>
          </a:p>
        </p:txBody>
      </p:sp>
      <p:sp>
        <p:nvSpPr>
          <p:cNvPr id="13315" name="Content Placeholder 6"/>
          <p:cNvSpPr>
            <a:spLocks noGrp="1"/>
          </p:cNvSpPr>
          <p:nvPr>
            <p:ph sz="half" idx="2"/>
          </p:nvPr>
        </p:nvSpPr>
        <p:spPr/>
        <p:txBody>
          <a:bodyPr/>
          <a:lstStyle/>
          <a:p>
            <a:r>
              <a:rPr lang="en-GB" sz="2400" dirty="0">
                <a:effectLst/>
                <a:latin typeface="Arial" panose="020B0604020202020204" pitchFamily="34" charset="0"/>
                <a:ea typeface="Arial" panose="020B0604020202020204" pitchFamily="34" charset="0"/>
              </a:rPr>
              <a:t>understand </a:t>
            </a:r>
            <a:r>
              <a:rPr lang="en-GB" sz="2400" dirty="0">
                <a:solidFill>
                  <a:srgbClr val="201F1E"/>
                </a:solidFill>
                <a:effectLst/>
                <a:latin typeface="Arial" panose="020B0604020202020204" pitchFamily="34" charset="0"/>
                <a:ea typeface="Arial" panose="020B0604020202020204" pitchFamily="34" charset="0"/>
              </a:rPr>
              <a:t>children and young people’s rights</a:t>
            </a:r>
            <a:r>
              <a:rPr lang="en-GB" sz="2400" dirty="0">
                <a:effectLst/>
                <a:latin typeface="Arial" panose="020B0604020202020204" pitchFamily="34" charset="0"/>
                <a:ea typeface="Arial" panose="020B0604020202020204" pitchFamily="34" charset="0"/>
              </a:rPr>
              <a:t> in a variety of educational contexts and situations;</a:t>
            </a:r>
          </a:p>
          <a:p>
            <a:endParaRPr lang="en-GB" altLang="en-US" sz="2400" i="1" dirty="0"/>
          </a:p>
        </p:txBody>
      </p:sp>
      <p:pic>
        <p:nvPicPr>
          <p:cNvPr id="1026" name="Picture 2" descr="Family Children Father Mother Protection 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864" y="4365105"/>
            <a:ext cx="2086372" cy="2086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6361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a:t>Learning 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1266" name="Rectangle 3"/>
          <p:cNvSpPr>
            <a:spLocks noGrp="1" noChangeArrowheads="1"/>
          </p:cNvSpPr>
          <p:nvPr>
            <p:ph sz="half" idx="1"/>
          </p:nvPr>
        </p:nvSpPr>
        <p:spPr/>
        <p:txBody>
          <a:bodyPr/>
          <a:lstStyle/>
          <a:p>
            <a:pPr marL="342900" lvl="0" indent="-342900">
              <a:lnSpc>
                <a:spcPct val="115000"/>
              </a:lnSpc>
              <a:spcAft>
                <a:spcPts val="1000"/>
              </a:spcAft>
              <a:buFont typeface="Symbol" panose="05050102010706020507" pitchFamily="18" charset="2"/>
              <a:buChar char="·"/>
            </a:pPr>
            <a:r>
              <a:rPr lang="cy-GB" sz="2400" dirty="0">
                <a:effectLst/>
                <a:latin typeface="Arial" panose="020B0604020202020204" pitchFamily="34" charset="0"/>
                <a:ea typeface="Arial" panose="020B0604020202020204" pitchFamily="34" charset="0"/>
              </a:rPr>
              <a:t>dangos ymwybyddiaeth o hawliau a chyfrifoldebau plant a phobl ifanc mewn deddfwriaeth, polisi ac ymarfer cyfredol;</a:t>
            </a:r>
          </a:p>
          <a:p>
            <a:pPr marL="109537" indent="0">
              <a:buNone/>
              <a:defRPr/>
            </a:pPr>
            <a:endParaRPr lang="en-GB" altLang="en-US" sz="24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
        <p:nvSpPr>
          <p:cNvPr id="15363" name="Content Placeholder 6"/>
          <p:cNvSpPr>
            <a:spLocks noGrp="1"/>
          </p:cNvSpPr>
          <p:nvPr>
            <p:ph sz="half" idx="2"/>
          </p:nvPr>
        </p:nvSpPr>
        <p:spPr/>
        <p:txBody>
          <a:bodyPr/>
          <a:lstStyle/>
          <a:p>
            <a:pPr marL="342900" lvl="0" indent="-342900">
              <a:lnSpc>
                <a:spcPct val="115000"/>
              </a:lnSpc>
              <a:spcAft>
                <a:spcPts val="10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rPr>
              <a:t>demonstrate an awareness of </a:t>
            </a:r>
            <a:r>
              <a:rPr lang="en-GB" sz="2400" dirty="0">
                <a:solidFill>
                  <a:srgbClr val="201F1E"/>
                </a:solidFill>
                <a:effectLst/>
                <a:latin typeface="Arial" panose="020B0604020202020204" pitchFamily="34" charset="0"/>
                <a:ea typeface="Arial" panose="020B0604020202020204" pitchFamily="34" charset="0"/>
              </a:rPr>
              <a:t>children and young people’s rights and responsibilities </a:t>
            </a:r>
            <a:r>
              <a:rPr lang="en-GB" sz="2400" dirty="0">
                <a:effectLst/>
                <a:latin typeface="Arial" panose="020B0604020202020204" pitchFamily="34" charset="0"/>
                <a:ea typeface="Arial" panose="020B0604020202020204" pitchFamily="34" charset="0"/>
              </a:rPr>
              <a:t>in current legislation, policy and practice;</a:t>
            </a:r>
          </a:p>
          <a:p>
            <a:endParaRPr lang="en-US" altLang="en-US" sz="3600" i="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81128"/>
            <a:ext cx="1979290"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8200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a:t>Learning 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7410" name="Rectangle 3"/>
          <p:cNvSpPr>
            <a:spLocks noGrp="1" noChangeArrowheads="1"/>
          </p:cNvSpPr>
          <p:nvPr>
            <p:ph sz="half" idx="1"/>
          </p:nvPr>
        </p:nvSpPr>
        <p:spPr/>
        <p:txBody>
          <a:bodyPr>
            <a:normAutofit/>
          </a:bodyPr>
          <a:lstStyle/>
          <a:p>
            <a:pPr marL="342900" lvl="0" indent="-342900">
              <a:lnSpc>
                <a:spcPct val="115000"/>
              </a:lnSpc>
              <a:spcAft>
                <a:spcPts val="1000"/>
              </a:spcAft>
              <a:buFont typeface="Symbol" panose="05050102010706020507" pitchFamily="18" charset="2"/>
              <a:buChar char="·"/>
            </a:pPr>
            <a:r>
              <a:rPr lang="cy-GB" sz="2800" dirty="0">
                <a:effectLst/>
                <a:latin typeface="Arial" panose="020B0604020202020204" pitchFamily="34" charset="0"/>
                <a:ea typeface="Arial" panose="020B0604020202020204" pitchFamily="34" charset="0"/>
              </a:rPr>
              <a:t>disgrifio rhwystrau a materion a all godi wrth weithredu polisi ac ymarfer o amgylch hawliau plant a phobl ifanc.</a:t>
            </a:r>
          </a:p>
          <a:p>
            <a:pPr eaLnBrk="1" hangingPunct="1"/>
            <a:endParaRPr lang="en-US" altLang="en-US" dirty="0"/>
          </a:p>
        </p:txBody>
      </p:sp>
      <p:sp>
        <p:nvSpPr>
          <p:cNvPr id="17411" name="Content Placeholder 6"/>
          <p:cNvSpPr>
            <a:spLocks noGrp="1"/>
          </p:cNvSpPr>
          <p:nvPr>
            <p:ph sz="half" idx="2"/>
          </p:nvPr>
        </p:nvSpPr>
        <p:spPr/>
        <p:txBody>
          <a:bodyPr/>
          <a:lstStyle/>
          <a:p>
            <a:r>
              <a:rPr lang="en-GB" sz="2400" dirty="0">
                <a:effectLst/>
                <a:latin typeface="Arial" panose="020B0604020202020204" pitchFamily="34" charset="0"/>
                <a:ea typeface="Arial" panose="020B0604020202020204" pitchFamily="34" charset="0"/>
              </a:rPr>
              <a:t>describe barriers and issues that may arise when implementing policy and practice around </a:t>
            </a:r>
            <a:r>
              <a:rPr lang="en-GB" sz="2400" dirty="0">
                <a:solidFill>
                  <a:srgbClr val="201F1E"/>
                </a:solidFill>
                <a:effectLst/>
                <a:latin typeface="Arial" panose="020B0604020202020204" pitchFamily="34" charset="0"/>
                <a:ea typeface="Arial" panose="020B0604020202020204" pitchFamily="34" charset="0"/>
              </a:rPr>
              <a:t>children and young people’s rights</a:t>
            </a:r>
            <a:r>
              <a:rPr lang="en-GB" sz="2400" dirty="0">
                <a:effectLst/>
                <a:latin typeface="Arial" panose="020B0604020202020204" pitchFamily="34" charset="0"/>
                <a:ea typeface="Arial" panose="020B0604020202020204" pitchFamily="34" charset="0"/>
              </a:rPr>
              <a:t>.</a:t>
            </a:r>
            <a:endParaRPr lang="en-GB" sz="2400" dirty="0">
              <a:effectLst/>
              <a:latin typeface="Calibri" panose="020F0502020204030204" pitchFamily="34" charset="0"/>
              <a:ea typeface="Calibri" panose="020F0502020204030204" pitchFamily="34"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4408512"/>
            <a:ext cx="2804344" cy="1974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0565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981200" y="273051"/>
            <a:ext cx="8229600" cy="1171575"/>
          </a:xfrm>
        </p:spPr>
        <p:txBody>
          <a:bodyPr rtlCol="0">
            <a:noAutofit/>
          </a:bodyPr>
          <a:lstStyle/>
          <a:p>
            <a:pPr algn="ctr">
              <a:defRPr/>
            </a:pPr>
            <a:r>
              <a:rPr lang="en-GB" sz="3200" i="1" dirty="0" err="1"/>
              <a:t>Asesiad</a:t>
            </a:r>
            <a:r>
              <a:rPr lang="en-GB" sz="3200" i="1" dirty="0"/>
              <a:t> / Assessment</a:t>
            </a:r>
            <a:br>
              <a:rPr lang="en-GB" sz="3200" i="1" dirty="0"/>
            </a:br>
            <a:r>
              <a:rPr lang="en-GB" sz="3200" i="1" dirty="0">
                <a:solidFill>
                  <a:srgbClr val="FF0000"/>
                </a:solidFill>
              </a:rPr>
              <a:t>22.04.24</a:t>
            </a:r>
          </a:p>
        </p:txBody>
      </p:sp>
      <p:sp>
        <p:nvSpPr>
          <p:cNvPr id="29700" name="Text Placeholder 2"/>
          <p:cNvSpPr>
            <a:spLocks noGrp="1"/>
          </p:cNvSpPr>
          <p:nvPr>
            <p:ph type="body" sz="half" idx="3"/>
          </p:nvPr>
        </p:nvSpPr>
        <p:spPr>
          <a:xfrm>
            <a:off x="6169026" y="5410200"/>
            <a:ext cx="4041775" cy="762000"/>
          </a:xfrm>
          <a:ln>
            <a:headEnd/>
            <a:tailEnd/>
          </a:ln>
        </p:spPr>
        <p:txBody>
          <a:bodyPr/>
          <a:lstStyle/>
          <a:p>
            <a:endParaRPr lang="en-US" altLang="en-US"/>
          </a:p>
        </p:txBody>
      </p:sp>
      <p:sp>
        <p:nvSpPr>
          <p:cNvPr id="29701" name="Rectangle 3"/>
          <p:cNvSpPr>
            <a:spLocks noGrp="1" noChangeArrowheads="1"/>
          </p:cNvSpPr>
          <p:nvPr>
            <p:ph sz="quarter" idx="2"/>
          </p:nvPr>
        </p:nvSpPr>
        <p:spPr>
          <a:xfrm>
            <a:off x="1981200" y="1628800"/>
            <a:ext cx="4040188" cy="3757588"/>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lnSpcReduction="10000"/>
          </a:bodyPr>
          <a:lstStyle/>
          <a:p>
            <a:r>
              <a:rPr lang="cy-GB" b="1" dirty="0"/>
              <a:t>1 (100%)</a:t>
            </a:r>
            <a:endParaRPr lang="en-GB" dirty="0"/>
          </a:p>
          <a:p>
            <a:r>
              <a:rPr lang="cy-GB" dirty="0"/>
              <a:t>Traethawd</a:t>
            </a:r>
            <a:endParaRPr lang="en-GB" dirty="0"/>
          </a:p>
          <a:p>
            <a:r>
              <a:rPr lang="cy-GB" dirty="0"/>
              <a:t>(3000 o eiriau)</a:t>
            </a:r>
          </a:p>
          <a:p>
            <a:r>
              <a:rPr lang="en-GB" altLang="en-US" dirty="0" err="1"/>
              <a:t>Trafodwch</a:t>
            </a:r>
            <a:r>
              <a:rPr lang="en-GB" altLang="en-US" dirty="0"/>
              <a:t> </a:t>
            </a:r>
            <a:r>
              <a:rPr lang="en-GB" altLang="en-US" dirty="0" err="1"/>
              <a:t>sut</a:t>
            </a:r>
            <a:r>
              <a:rPr lang="en-GB" altLang="en-US" dirty="0"/>
              <a:t> </a:t>
            </a:r>
            <a:r>
              <a:rPr lang="en-GB" altLang="en-US" dirty="0" err="1"/>
              <a:t>mae</a:t>
            </a:r>
            <a:r>
              <a:rPr lang="en-GB" altLang="en-US" dirty="0"/>
              <a:t> dull </a:t>
            </a:r>
            <a:r>
              <a:rPr lang="en-GB" altLang="en-US" dirty="0" err="1"/>
              <a:t>seiliedig</a:t>
            </a:r>
            <a:r>
              <a:rPr lang="en-GB" altLang="en-US" dirty="0"/>
              <a:t> </a:t>
            </a:r>
            <a:r>
              <a:rPr lang="en-GB" altLang="en-US" dirty="0" err="1"/>
              <a:t>ar</a:t>
            </a:r>
            <a:r>
              <a:rPr lang="en-GB" altLang="en-US" dirty="0"/>
              <a:t> </a:t>
            </a:r>
            <a:r>
              <a:rPr lang="en-GB" altLang="en-US" dirty="0" err="1"/>
              <a:t>hawliau</a:t>
            </a:r>
            <a:r>
              <a:rPr lang="en-GB" altLang="en-US" dirty="0"/>
              <a:t> </a:t>
            </a:r>
            <a:r>
              <a:rPr lang="en-GB" altLang="en-US" dirty="0" err="1"/>
              <a:t>wedi</a:t>
            </a:r>
            <a:r>
              <a:rPr lang="en-GB" altLang="en-US" dirty="0"/>
              <a:t> </a:t>
            </a:r>
            <a:r>
              <a:rPr lang="en-GB" altLang="en-US" dirty="0" err="1"/>
              <a:t>ei</a:t>
            </a:r>
            <a:r>
              <a:rPr lang="en-GB" altLang="en-US" dirty="0"/>
              <a:t> </a:t>
            </a:r>
            <a:r>
              <a:rPr lang="en-GB" altLang="en-US" dirty="0" err="1"/>
              <a:t>ymwreiddio</a:t>
            </a:r>
            <a:r>
              <a:rPr lang="en-GB" altLang="en-US" dirty="0"/>
              <a:t> o </a:t>
            </a:r>
            <a:r>
              <a:rPr lang="en-GB" altLang="en-US" dirty="0" err="1"/>
              <a:t>fewn</a:t>
            </a:r>
            <a:r>
              <a:rPr lang="en-GB" altLang="en-US" dirty="0"/>
              <a:t> </a:t>
            </a:r>
            <a:r>
              <a:rPr lang="en-GB" altLang="en-US" dirty="0" err="1"/>
              <a:t>cyd-destunau</a:t>
            </a:r>
            <a:r>
              <a:rPr lang="en-GB" altLang="en-US" dirty="0"/>
              <a:t> </a:t>
            </a:r>
            <a:r>
              <a:rPr lang="en-GB" altLang="en-US" dirty="0" err="1"/>
              <a:t>addysgol</a:t>
            </a:r>
            <a:r>
              <a:rPr lang="en-GB" altLang="en-US" dirty="0"/>
              <a:t> </a:t>
            </a:r>
            <a:r>
              <a:rPr lang="en-GB" altLang="en-US" dirty="0" err="1"/>
              <a:t>yng</a:t>
            </a:r>
            <a:r>
              <a:rPr lang="en-GB" altLang="en-US" dirty="0"/>
              <a:t> </a:t>
            </a:r>
            <a:r>
              <a:rPr lang="en-GB" altLang="en-US" dirty="0" err="1"/>
              <a:t>Nghymru</a:t>
            </a:r>
            <a:r>
              <a:rPr lang="en-GB" altLang="en-US" dirty="0"/>
              <a:t> </a:t>
            </a:r>
            <a:r>
              <a:rPr lang="en-GB" altLang="en-US" dirty="0" err="1"/>
              <a:t>trwy</a:t>
            </a:r>
            <a:r>
              <a:rPr lang="en-GB" altLang="en-US" dirty="0"/>
              <a:t> </a:t>
            </a:r>
            <a:r>
              <a:rPr lang="en-GB" altLang="en-US" dirty="0" err="1"/>
              <a:t>ddeddfwriaeth</a:t>
            </a:r>
            <a:r>
              <a:rPr lang="en-GB" altLang="en-US" dirty="0"/>
              <a:t> a </a:t>
            </a:r>
            <a:r>
              <a:rPr lang="en-GB" altLang="en-US" dirty="0" err="1"/>
              <a:t>pholisi</a:t>
            </a:r>
            <a:r>
              <a:rPr lang="en-GB" altLang="en-US" dirty="0"/>
              <a:t>.</a:t>
            </a:r>
            <a:endParaRPr lang="cy-GB" altLang="en-US" dirty="0"/>
          </a:p>
        </p:txBody>
      </p:sp>
      <p:sp>
        <p:nvSpPr>
          <p:cNvPr id="29702" name="Content Placeholder 6"/>
          <p:cNvSpPr>
            <a:spLocks noGrp="1"/>
          </p:cNvSpPr>
          <p:nvPr>
            <p:ph sz="quarter" idx="4"/>
          </p:nvPr>
        </p:nvSpPr>
        <p:spPr>
          <a:xfrm>
            <a:off x="6169026" y="1628800"/>
            <a:ext cx="4041775" cy="3757588"/>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lnSpcReduction="10000"/>
          </a:bodyPr>
          <a:lstStyle/>
          <a:p>
            <a:r>
              <a:rPr lang="en-GB" b="1" i="1" dirty="0"/>
              <a:t>1 (100%)</a:t>
            </a:r>
            <a:endParaRPr lang="en-GB" i="1" dirty="0"/>
          </a:p>
          <a:p>
            <a:r>
              <a:rPr lang="en-GB" i="1" dirty="0"/>
              <a:t>Essay </a:t>
            </a:r>
          </a:p>
          <a:p>
            <a:r>
              <a:rPr lang="en-GB" i="1" dirty="0"/>
              <a:t>(3000 words)</a:t>
            </a:r>
          </a:p>
          <a:p>
            <a:r>
              <a:rPr lang="en-GB" i="1" dirty="0"/>
              <a:t>Discuss how a rights-based approach is embedded within education contexts in Wales through legislation and policy.</a:t>
            </a:r>
            <a:endParaRPr lang="en-GB" altLang="en-US" i="1" dirty="0"/>
          </a:p>
          <a:p>
            <a:pPr>
              <a:spcBef>
                <a:spcPct val="0"/>
              </a:spcBef>
            </a:pPr>
            <a:endParaRPr lang="en-US" altLang="en-US" sz="3600" i="1" dirty="0"/>
          </a:p>
          <a:p>
            <a:pPr>
              <a:spcBef>
                <a:spcPct val="0"/>
              </a:spcBef>
            </a:pPr>
            <a:endParaRPr lang="en-US" altLang="en-US" sz="3600" dirty="0"/>
          </a:p>
          <a:p>
            <a:pPr>
              <a:spcBef>
                <a:spcPct val="0"/>
              </a:spcBef>
            </a:pPr>
            <a:endParaRPr lang="en-US" altLang="en-US" sz="3600" dirty="0"/>
          </a:p>
        </p:txBody>
      </p:sp>
      <p:pic>
        <p:nvPicPr>
          <p:cNvPr id="29703"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80437" y="188640"/>
            <a:ext cx="1778000" cy="161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Hawliau</a:t>
            </a:r>
            <a:r>
              <a:rPr lang="en-GB" dirty="0"/>
              <a:t> Plant – </a:t>
            </a:r>
            <a:r>
              <a:rPr lang="en-GB" dirty="0" err="1"/>
              <a:t>Materion</a:t>
            </a:r>
            <a:r>
              <a:rPr lang="en-GB" dirty="0"/>
              <a:t> Plant</a:t>
            </a:r>
            <a:br>
              <a:rPr lang="en-GB" dirty="0"/>
            </a:br>
            <a:r>
              <a:rPr lang="en-GB" i="1" dirty="0">
                <a:solidFill>
                  <a:schemeClr val="accent6"/>
                </a:solidFill>
              </a:rPr>
              <a:t>Children’s Rights – Children’s Issues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a:bodyPr>
          <a:lstStyle/>
          <a:p>
            <a:r>
              <a:rPr lang="cy-GB" dirty="0"/>
              <a:t>Holir plant yn rheolaidd gan y Comisiynydd Plant ynglŷn â’r materion sydd yn bwysig iddyn nhw.</a:t>
            </a:r>
          </a:p>
          <a:p>
            <a:pPr lvl="1"/>
            <a:r>
              <a:rPr lang="cy-GB" dirty="0"/>
              <a:t>Pa faterion i chi’n credu a godir gan blant a phobl ifanc?</a:t>
            </a:r>
          </a:p>
          <a:p>
            <a:pPr lvl="1"/>
            <a:r>
              <a:rPr lang="cy-GB" dirty="0"/>
              <a:t>Pa faterion i chi’n credu mae plant a phobl ifanc yn eu hystyried y mwyaf difrifol? </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a:bodyPr>
          <a:lstStyle/>
          <a:p>
            <a:r>
              <a:rPr lang="en-GB" i="1" dirty="0"/>
              <a:t>Children are regularly surveyed by the Children’s Commissioner about the issues that are important to them. </a:t>
            </a:r>
          </a:p>
          <a:p>
            <a:pPr lvl="1"/>
            <a:r>
              <a:rPr lang="en-GB" i="1" dirty="0"/>
              <a:t>What issues do you think children and young people raise? </a:t>
            </a:r>
          </a:p>
          <a:p>
            <a:pPr lvl="1"/>
            <a:r>
              <a:rPr lang="en-GB" i="1" dirty="0"/>
              <a:t>Which issues do you think children identify as being the most serious? </a:t>
            </a:r>
          </a:p>
        </p:txBody>
      </p:sp>
    </p:spTree>
    <p:extLst>
      <p:ext uri="{BB962C8B-B14F-4D97-AF65-F5344CB8AC3E}">
        <p14:creationId xmlns:p14="http://schemas.microsoft.com/office/powerpoint/2010/main" val="2788827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Trafodaeth</a:t>
            </a:r>
            <a:br>
              <a:rPr lang="en-GB" dirty="0"/>
            </a:br>
            <a:r>
              <a:rPr lang="en-GB" i="1" dirty="0">
                <a:solidFill>
                  <a:schemeClr val="accent6"/>
                </a:solidFill>
              </a:rPr>
              <a:t>Discussion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hlinkClick r:id="rId3"/>
              </a:rPr>
              <a:t>Gobeithion-i-Gymru_CYM_terfynol.pdf (childcomwales.org.uk)</a:t>
            </a:r>
            <a:endParaRPr lang="en-GB" dirty="0"/>
          </a:p>
          <a:p>
            <a:r>
              <a:rPr lang="en-GB" dirty="0" err="1"/>
              <a:t>Ystyriwch</a:t>
            </a:r>
            <a:r>
              <a:rPr lang="en-GB" dirty="0"/>
              <a:t> y </a:t>
            </a:r>
            <a:r>
              <a:rPr lang="en-GB" dirty="0" err="1"/>
              <a:t>blaenoriaethau</a:t>
            </a:r>
            <a:r>
              <a:rPr lang="en-GB" dirty="0"/>
              <a:t> a </a:t>
            </a:r>
            <a:r>
              <a:rPr lang="en-GB" dirty="0" err="1"/>
              <a:t>nodwyd</a:t>
            </a:r>
            <a:r>
              <a:rPr lang="en-GB" dirty="0"/>
              <a:t> </a:t>
            </a:r>
            <a:r>
              <a:rPr lang="en-GB" dirty="0" err="1"/>
              <a:t>gan</a:t>
            </a:r>
            <a:r>
              <a:rPr lang="en-GB" dirty="0"/>
              <a:t> </a:t>
            </a:r>
            <a:r>
              <a:rPr lang="en-GB" dirty="0" err="1"/>
              <a:t>blant</a:t>
            </a:r>
            <a:r>
              <a:rPr lang="en-GB" dirty="0"/>
              <a:t> </a:t>
            </a:r>
            <a:r>
              <a:rPr lang="en-GB" dirty="0" err="1"/>
              <a:t>ar</a:t>
            </a:r>
            <a:r>
              <a:rPr lang="en-GB" dirty="0"/>
              <a:t> draws Cymru: </a:t>
            </a:r>
          </a:p>
          <a:p>
            <a:pPr lvl="1"/>
            <a:r>
              <a:rPr lang="en-GB" sz="2800" dirty="0" err="1"/>
              <a:t>Ysgrifennwch</a:t>
            </a:r>
            <a:r>
              <a:rPr lang="en-GB" sz="2800" dirty="0"/>
              <a:t> </a:t>
            </a:r>
            <a:r>
              <a:rPr lang="en-GB" sz="2800" dirty="0" err="1"/>
              <a:t>restr</a:t>
            </a:r>
            <a:r>
              <a:rPr lang="en-GB" sz="2800" dirty="0"/>
              <a:t> </a:t>
            </a:r>
            <a:r>
              <a:rPr lang="en-GB" sz="2800" dirty="0" err="1"/>
              <a:t>o’r</a:t>
            </a:r>
            <a:r>
              <a:rPr lang="en-GB" sz="2800" dirty="0"/>
              <a:t> </a:t>
            </a:r>
            <a:r>
              <a:rPr lang="en-GB" sz="2800" dirty="0" err="1"/>
              <a:t>blaenoriaethau</a:t>
            </a:r>
            <a:r>
              <a:rPr lang="en-GB" sz="2800" dirty="0"/>
              <a:t> </a:t>
            </a:r>
            <a:r>
              <a:rPr lang="en-GB" sz="2800" dirty="0" err="1"/>
              <a:t>allweddol</a:t>
            </a:r>
            <a:r>
              <a:rPr lang="en-GB" sz="2800" dirty="0"/>
              <a:t> a </a:t>
            </a:r>
            <a:r>
              <a:rPr lang="en-GB" sz="2800" dirty="0" err="1"/>
              <a:t>nodwyd</a:t>
            </a:r>
            <a:r>
              <a:rPr lang="en-GB" sz="2800" dirty="0"/>
              <a:t> </a:t>
            </a:r>
            <a:r>
              <a:rPr lang="en-GB" sz="2800" dirty="0" err="1"/>
              <a:t>gan</a:t>
            </a:r>
            <a:r>
              <a:rPr lang="en-GB" sz="2800" dirty="0"/>
              <a:t> </a:t>
            </a:r>
            <a:r>
              <a:rPr lang="en-GB" sz="2800" dirty="0" err="1"/>
              <a:t>blant</a:t>
            </a:r>
            <a:r>
              <a:rPr lang="en-GB" sz="2800" dirty="0"/>
              <a:t> </a:t>
            </a:r>
            <a:r>
              <a:rPr lang="en-GB" sz="2800" dirty="0" err="1"/>
              <a:t>oedran</a:t>
            </a:r>
            <a:r>
              <a:rPr lang="en-GB" sz="2800" dirty="0"/>
              <a:t> </a:t>
            </a:r>
            <a:r>
              <a:rPr lang="en-GB" sz="2800" dirty="0" err="1"/>
              <a:t>ysgol</a:t>
            </a:r>
            <a:r>
              <a:rPr lang="en-GB" sz="2800" dirty="0"/>
              <a:t> </a:t>
            </a:r>
            <a:r>
              <a:rPr lang="en-GB" sz="2800" dirty="0" err="1"/>
              <a:t>gynradd</a:t>
            </a:r>
            <a:r>
              <a:rPr lang="en-GB" sz="2800" dirty="0"/>
              <a:t>.</a:t>
            </a:r>
          </a:p>
          <a:p>
            <a:pPr lvl="1"/>
            <a:r>
              <a:rPr lang="en-GB" sz="2800" dirty="0" err="1"/>
              <a:t>Sut</a:t>
            </a:r>
            <a:r>
              <a:rPr lang="en-GB" sz="2800" dirty="0"/>
              <a:t> </a:t>
            </a:r>
            <a:r>
              <a:rPr lang="en-GB" sz="2800" dirty="0" err="1"/>
              <a:t>mae’ch</a:t>
            </a:r>
            <a:r>
              <a:rPr lang="en-GB" sz="2800" dirty="0"/>
              <a:t> </a:t>
            </a:r>
            <a:r>
              <a:rPr lang="en-GB" sz="2800" dirty="0" err="1"/>
              <a:t>rhestr</a:t>
            </a:r>
            <a:r>
              <a:rPr lang="en-GB" sz="2800" dirty="0"/>
              <a:t> chi </a:t>
            </a:r>
            <a:r>
              <a:rPr lang="en-GB" sz="2800" dirty="0" err="1"/>
              <a:t>yn</a:t>
            </a:r>
            <a:r>
              <a:rPr lang="en-GB" sz="2800" dirty="0"/>
              <a:t> </a:t>
            </a:r>
            <a:r>
              <a:rPr lang="en-GB" sz="2800" dirty="0" err="1"/>
              <a:t>cymharu</a:t>
            </a:r>
            <a:r>
              <a:rPr lang="en-GB" sz="2800" dirty="0"/>
              <a:t>? </a:t>
            </a:r>
          </a:p>
          <a:p>
            <a:pPr lvl="1"/>
            <a:r>
              <a:rPr lang="en-GB" sz="2800" dirty="0" err="1"/>
              <a:t>Oes</a:t>
            </a:r>
            <a:r>
              <a:rPr lang="en-GB" sz="2800" dirty="0"/>
              <a:t> </a:t>
            </a:r>
            <a:r>
              <a:rPr lang="en-GB" sz="2800" dirty="0" err="1"/>
              <a:t>unrhywbeth</a:t>
            </a:r>
            <a:r>
              <a:rPr lang="en-GB" sz="2800" dirty="0"/>
              <a:t> </a:t>
            </a:r>
            <a:r>
              <a:rPr lang="en-GB" sz="2800" dirty="0" err="1"/>
              <a:t>yn</a:t>
            </a:r>
            <a:r>
              <a:rPr lang="en-GB" sz="2800" dirty="0"/>
              <a:t> </a:t>
            </a:r>
            <a:r>
              <a:rPr lang="en-GB" sz="2800" dirty="0" err="1"/>
              <a:t>eich</a:t>
            </a:r>
            <a:r>
              <a:rPr lang="en-GB" sz="2800" dirty="0"/>
              <a:t> </a:t>
            </a:r>
            <a:r>
              <a:rPr lang="en-GB" sz="2800" dirty="0" err="1"/>
              <a:t>synnu</a:t>
            </a:r>
            <a:r>
              <a:rPr lang="en-GB" sz="2800" dirty="0"/>
              <a:t>? </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a:hlinkClick r:id="rId4"/>
              </a:rPr>
              <a:t>AmbitionsforWales_FINAL_ENG.pdf (childcomwales.org.uk)</a:t>
            </a:r>
            <a:endParaRPr lang="en-GB" i="1" dirty="0"/>
          </a:p>
          <a:p>
            <a:r>
              <a:rPr lang="en-GB" i="1" dirty="0"/>
              <a:t>Consider the priority issues raised by children across Wales:</a:t>
            </a:r>
          </a:p>
          <a:p>
            <a:pPr lvl="1"/>
            <a:r>
              <a:rPr lang="en-GB" sz="2800" i="1" dirty="0"/>
              <a:t>Write a list of the key priorities identified for children of a primary age. </a:t>
            </a:r>
          </a:p>
          <a:p>
            <a:pPr lvl="1"/>
            <a:r>
              <a:rPr lang="en-GB" sz="2800" i="1" dirty="0"/>
              <a:t>How does your list compare to that identified by the children?</a:t>
            </a:r>
          </a:p>
          <a:p>
            <a:pPr lvl="1"/>
            <a:r>
              <a:rPr lang="en-GB" sz="2800" i="1" dirty="0"/>
              <a:t>Does anything surprise you? </a:t>
            </a:r>
          </a:p>
        </p:txBody>
      </p:sp>
    </p:spTree>
    <p:extLst>
      <p:ext uri="{BB962C8B-B14F-4D97-AF65-F5344CB8AC3E}">
        <p14:creationId xmlns:p14="http://schemas.microsoft.com/office/powerpoint/2010/main" val="798264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Bwlio</a:t>
            </a:r>
            <a:r>
              <a:rPr lang="en-GB" dirty="0"/>
              <a:t> a </a:t>
            </a:r>
            <a:r>
              <a:rPr lang="en-GB" dirty="0" err="1"/>
              <a:t>Seibr-Fwlio</a:t>
            </a:r>
            <a:br>
              <a:rPr lang="en-GB" dirty="0"/>
            </a:br>
            <a:r>
              <a:rPr lang="en-GB" i="1" dirty="0">
                <a:solidFill>
                  <a:schemeClr val="accent6"/>
                </a:solidFill>
              </a:rPr>
              <a:t>Bullying and Cyberbullying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cy-GB" dirty="0"/>
              <a:t>Mae nifer o arolygon yn nodi bwlio fel mater o bwysigrwydd i blant a phobl ifanc. </a:t>
            </a:r>
          </a:p>
          <a:p>
            <a:pPr lvl="1"/>
            <a:r>
              <a:rPr lang="cy-GB" dirty="0"/>
              <a:t>Bwlio yw’r mater mwyaf pwysig mewn arolwg mawr (Stori Sam, 2017)</a:t>
            </a:r>
          </a:p>
          <a:p>
            <a:pPr lvl="1"/>
            <a:r>
              <a:rPr lang="cy-GB" dirty="0"/>
              <a:t>Mae 55% o blant a phobl ifanc wedi cael eu bwlio ynglŷn â sut maent yn edrych (YMCA, 2018)</a:t>
            </a:r>
          </a:p>
          <a:p>
            <a:pPr lvl="1"/>
            <a:r>
              <a:rPr lang="cy-GB" dirty="0"/>
              <a:t>Un o bob pump plentyn rhwng 10 – 15 oed yn Lloegr a Chymru (19%) wedi profi o leiaf un math o </a:t>
            </a:r>
            <a:r>
              <a:rPr lang="cy-GB" dirty="0" err="1"/>
              <a:t>fwlioseibr</a:t>
            </a:r>
            <a:r>
              <a:rPr lang="cy-GB" dirty="0"/>
              <a:t> </a:t>
            </a:r>
            <a:r>
              <a:rPr lang="cy-GB" dirty="0" err="1"/>
              <a:t>arlein</a:t>
            </a:r>
            <a:r>
              <a:rPr lang="cy-GB" dirty="0"/>
              <a:t> yn y flwyddyn yn gorffen Mawrth 2020, cyfartal gyda 764,000 o blant. (ONS, 2020)</a:t>
            </a:r>
          </a:p>
          <a:p>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i="1" dirty="0"/>
              <a:t>A number of surveys of children’s views have identified bullying as a key issue:</a:t>
            </a:r>
          </a:p>
          <a:p>
            <a:pPr lvl="1"/>
            <a:r>
              <a:rPr lang="en-GB" i="1" dirty="0"/>
              <a:t>Bullying identified as a key priority in a large scale children’s survey (Sam’s Story, 2017) </a:t>
            </a:r>
          </a:p>
          <a:p>
            <a:pPr lvl="1"/>
            <a:r>
              <a:rPr lang="en-GB" i="1" dirty="0"/>
              <a:t>55% of children and young people say they have been bullied about how they look (YMCA, 2018) </a:t>
            </a:r>
          </a:p>
          <a:p>
            <a:pPr lvl="1"/>
            <a:r>
              <a:rPr lang="en-GB" b="0" i="1" dirty="0">
                <a:solidFill>
                  <a:srgbClr val="323132"/>
                </a:solidFill>
                <a:effectLst/>
                <a:latin typeface="Calibri" panose="020F0502020204030204" pitchFamily="34" charset="0"/>
                <a:cs typeface="Calibri" panose="020F0502020204030204" pitchFamily="34" charset="0"/>
              </a:rPr>
              <a:t>Around one in five children aged 10 to 15 years in England and Wales (19%) experienced at least one type of online bullying behaviour in the year ending March 2020, equivalent to 764,000 children. (ONS, 2020)</a:t>
            </a:r>
          </a:p>
          <a:p>
            <a:pPr lvl="1"/>
            <a:endParaRPr lang="en-GB" dirty="0"/>
          </a:p>
        </p:txBody>
      </p:sp>
    </p:spTree>
    <p:extLst>
      <p:ext uri="{BB962C8B-B14F-4D97-AF65-F5344CB8AC3E}">
        <p14:creationId xmlns:p14="http://schemas.microsoft.com/office/powerpoint/2010/main" val="1891612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5E78C8E2-66CF-41E3-855B-BC731B4E9743}"/>
              </a:ext>
            </a:extLst>
          </p:cNvPr>
          <p:cNvSpPr>
            <a:spLocks noGrp="1" noChangeArrowheads="1"/>
          </p:cNvSpPr>
          <p:nvPr>
            <p:ph type="title"/>
          </p:nvPr>
        </p:nvSpPr>
        <p:spPr/>
        <p:txBody>
          <a:bodyPr rtlCol="0">
            <a:normAutofit fontScale="90000"/>
          </a:bodyPr>
          <a:lstStyle/>
          <a:p>
            <a:pPr algn="ctr" eaLnBrk="1" fontAlgn="auto" hangingPunct="1">
              <a:spcAft>
                <a:spcPts val="0"/>
              </a:spcAft>
              <a:defRPr/>
            </a:pPr>
            <a:br>
              <a:rPr lang="en-GB" altLang="en-US" sz="4400" i="1" dirty="0">
                <a:solidFill>
                  <a:srgbClr val="FF0000"/>
                </a:solidFill>
                <a:ea typeface="ＭＳ Ｐゴシック" pitchFamily="34" charset="-128"/>
              </a:rPr>
            </a:br>
            <a:r>
              <a:rPr lang="en-GB" altLang="en-US" sz="4400" dirty="0" err="1">
                <a:solidFill>
                  <a:schemeClr val="tx1"/>
                </a:solidFill>
                <a:effectLst/>
                <a:ea typeface="ＭＳ Ｐゴシック" pitchFamily="34" charset="-128"/>
              </a:rPr>
              <a:t>Bwlio</a:t>
            </a:r>
            <a:r>
              <a:rPr lang="en-GB" altLang="en-US" sz="4400" dirty="0">
                <a:solidFill>
                  <a:schemeClr val="tx1"/>
                </a:solidFill>
                <a:effectLst/>
                <a:ea typeface="ＭＳ Ｐゴシック" pitchFamily="34" charset="-128"/>
              </a:rPr>
              <a:t> / </a:t>
            </a:r>
            <a:r>
              <a:rPr lang="en-GB" altLang="en-US" sz="4400" i="1" dirty="0">
                <a:solidFill>
                  <a:schemeClr val="tx1"/>
                </a:solidFill>
                <a:ea typeface="ＭＳ Ｐゴシック" pitchFamily="34" charset="-128"/>
              </a:rPr>
              <a:t>Bullying</a:t>
            </a:r>
            <a:br>
              <a:rPr lang="en-GB" altLang="en-US" sz="4400" i="1" dirty="0">
                <a:solidFill>
                  <a:schemeClr val="tx1"/>
                </a:solidFill>
                <a:ea typeface="ＭＳ Ｐゴシック" pitchFamily="34" charset="-128"/>
              </a:rPr>
            </a:br>
            <a:r>
              <a:rPr lang="en-GB" sz="4900" i="1" dirty="0">
                <a:effectLst/>
                <a:ea typeface="+mj-ea"/>
                <a:cs typeface="+mj-cs"/>
              </a:rPr>
              <a:t>                                   </a:t>
            </a:r>
          </a:p>
        </p:txBody>
      </p:sp>
      <p:sp>
        <p:nvSpPr>
          <p:cNvPr id="15366" name="Content Placeholder 3">
            <a:extLst>
              <a:ext uri="{FF2B5EF4-FFF2-40B4-BE49-F238E27FC236}">
                <a16:creationId xmlns:a16="http://schemas.microsoft.com/office/drawing/2014/main" id="{EC730308-A698-49D5-9464-CB604279987E}"/>
              </a:ext>
            </a:extLst>
          </p:cNvPr>
          <p:cNvSpPr>
            <a:spLocks noGrp="1"/>
          </p:cNvSpPr>
          <p:nvPr>
            <p:ph sz="half" idx="1"/>
          </p:nvPr>
        </p:nvSpPr>
        <p:spPr>
          <a:xfrm>
            <a:off x="838200" y="1825625"/>
            <a:ext cx="5181600" cy="2216439"/>
          </a:xfrm>
          <a:ln/>
        </p:spPr>
        <p:style>
          <a:lnRef idx="2">
            <a:schemeClr val="accent5"/>
          </a:lnRef>
          <a:fillRef idx="1">
            <a:schemeClr val="lt1"/>
          </a:fillRef>
          <a:effectRef idx="0">
            <a:schemeClr val="accent5"/>
          </a:effectRef>
          <a:fontRef idx="minor">
            <a:schemeClr val="dk1"/>
          </a:fontRef>
        </p:style>
        <p:txBody>
          <a:bodyPr/>
          <a:lstStyle/>
          <a:p>
            <a:pPr indent="-255270"/>
            <a:r>
              <a:rPr lang="en-GB" altLang="en-US" sz="3200" dirty="0" err="1">
                <a:ea typeface="ＭＳ Ｐゴシック" panose="020B0600070205080204" pitchFamily="34" charset="-128"/>
              </a:rPr>
              <a:t>Mewn</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parau</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trafodwch</a:t>
            </a:r>
            <a:r>
              <a:rPr lang="en-GB" altLang="en-US" sz="3200" dirty="0">
                <a:ea typeface="ＭＳ Ｐゴシック" panose="020B0600070205080204" pitchFamily="34" charset="-128"/>
              </a:rPr>
              <a:t>:</a:t>
            </a:r>
            <a:endParaRPr lang="en-US" dirty="0"/>
          </a:p>
          <a:p>
            <a:pPr marL="620395" lvl="1"/>
            <a:r>
              <a:rPr lang="en-GB" altLang="en-US" sz="2800" dirty="0">
                <a:ea typeface="ＭＳ Ｐゴシック" panose="020B0600070205080204" pitchFamily="34" charset="-128"/>
              </a:rPr>
              <a:t>Beth </a:t>
            </a:r>
            <a:r>
              <a:rPr lang="en-GB" altLang="en-US" sz="2800" dirty="0" err="1">
                <a:ea typeface="ＭＳ Ｐゴシック" panose="020B0600070205080204" pitchFamily="34" charset="-128"/>
              </a:rPr>
              <a:t>yw</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bwlio</a:t>
            </a:r>
            <a:r>
              <a:rPr lang="en-GB" altLang="en-US" sz="2800" dirty="0">
                <a:ea typeface="ＭＳ Ｐゴシック" panose="020B0600070205080204" pitchFamily="34" charset="-128"/>
              </a:rPr>
              <a:t>?</a:t>
            </a:r>
            <a:endParaRPr lang="en-GB" altLang="en-US" sz="2800" dirty="0">
              <a:ea typeface="ＭＳ Ｐゴシック" panose="020B0600070205080204" pitchFamily="34" charset="-128"/>
              <a:cs typeface="Arial"/>
            </a:endParaRPr>
          </a:p>
          <a:p>
            <a:pPr marL="620395" lvl="1"/>
            <a:r>
              <a:rPr lang="en-GB" altLang="en-US" sz="2800" dirty="0">
                <a:ea typeface="ＭＳ Ｐゴシック" panose="020B0600070205080204" pitchFamily="34" charset="-128"/>
              </a:rPr>
              <a:t>Pa </a:t>
            </a:r>
            <a:r>
              <a:rPr lang="en-GB" altLang="en-US" sz="2800" dirty="0" err="1">
                <a:ea typeface="ＭＳ Ｐゴシック" panose="020B0600070205080204" pitchFamily="34" charset="-128"/>
              </a:rPr>
              <a:t>weithgareddau</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fedr</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ymddygiad</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bwlio</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ei</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gynnwys</a:t>
            </a:r>
            <a:r>
              <a:rPr lang="en-GB" altLang="en-US" sz="2800" dirty="0">
                <a:ea typeface="ＭＳ Ｐゴシック" panose="020B0600070205080204" pitchFamily="34" charset="-128"/>
              </a:rPr>
              <a:t>? </a:t>
            </a:r>
            <a:endParaRPr lang="en-GB" altLang="en-US" sz="2800" dirty="0">
              <a:ea typeface="ＭＳ Ｐゴシック" panose="020B0600070205080204" pitchFamily="34" charset="-128"/>
              <a:cs typeface="Arial"/>
            </a:endParaRPr>
          </a:p>
        </p:txBody>
      </p:sp>
      <p:pic>
        <p:nvPicPr>
          <p:cNvPr id="15367" name="Content Placeholder 1">
            <a:extLst>
              <a:ext uri="{FF2B5EF4-FFF2-40B4-BE49-F238E27FC236}">
                <a16:creationId xmlns:a16="http://schemas.microsoft.com/office/drawing/2014/main" id="{21675DA5-8A52-4C54-A89C-0C5C9D4B6EA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29557" y="4594875"/>
            <a:ext cx="2619375" cy="1743075"/>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pic>
      <p:sp>
        <p:nvSpPr>
          <p:cNvPr id="15365" name="Content Placeholder 3">
            <a:extLst>
              <a:ext uri="{FF2B5EF4-FFF2-40B4-BE49-F238E27FC236}">
                <a16:creationId xmlns:a16="http://schemas.microsoft.com/office/drawing/2014/main" id="{B6289051-3F46-4BB6-9E23-FB33A030BB8B}"/>
              </a:ext>
            </a:extLst>
          </p:cNvPr>
          <p:cNvSpPr>
            <a:spLocks noGrp="1"/>
          </p:cNvSpPr>
          <p:nvPr>
            <p:ph sz="quarter" idx="4294967295"/>
          </p:nvPr>
        </p:nvSpPr>
        <p:spPr>
          <a:xfrm>
            <a:off x="6314065" y="1839191"/>
            <a:ext cx="5389562" cy="2192482"/>
          </a:xfrm>
          <a:ln/>
        </p:spPr>
        <p:style>
          <a:lnRef idx="2">
            <a:schemeClr val="accent6"/>
          </a:lnRef>
          <a:fillRef idx="1">
            <a:schemeClr val="lt1"/>
          </a:fillRef>
          <a:effectRef idx="0">
            <a:schemeClr val="accent6"/>
          </a:effectRef>
          <a:fontRef idx="minor">
            <a:schemeClr val="dk1"/>
          </a:fontRef>
        </p:style>
        <p:txBody>
          <a:bodyPr>
            <a:normAutofit/>
          </a:bodyPr>
          <a:lstStyle/>
          <a:p>
            <a:pPr>
              <a:spcBef>
                <a:spcPct val="0"/>
              </a:spcBef>
            </a:pPr>
            <a:r>
              <a:rPr lang="en-US" altLang="en-US" sz="3200" i="1" dirty="0">
                <a:ea typeface="ＭＳ Ｐゴシック" panose="020B0600070205080204" pitchFamily="34" charset="-128"/>
              </a:rPr>
              <a:t>In pairs, discuss:</a:t>
            </a:r>
          </a:p>
          <a:p>
            <a:pPr lvl="1"/>
            <a:r>
              <a:rPr lang="en-US" altLang="en-US" sz="2800" i="1" dirty="0">
                <a:ea typeface="ＭＳ Ｐゴシック" panose="020B0600070205080204" pitchFamily="34" charset="-128"/>
              </a:rPr>
              <a:t>What is bullying? </a:t>
            </a:r>
          </a:p>
          <a:p>
            <a:pPr lvl="1"/>
            <a:r>
              <a:rPr lang="en-US" altLang="en-US" sz="2800" i="1" dirty="0">
                <a:ea typeface="ＭＳ Ｐゴシック" panose="020B0600070205080204" pitchFamily="34" charset="-128"/>
              </a:rPr>
              <a:t>What form might bullying take?</a:t>
            </a:r>
          </a:p>
        </p:txBody>
      </p:sp>
    </p:spTree>
    <p:extLst>
      <p:ext uri="{BB962C8B-B14F-4D97-AF65-F5344CB8AC3E}">
        <p14:creationId xmlns:p14="http://schemas.microsoft.com/office/powerpoint/2010/main" val="3593721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Diffinio</a:t>
            </a:r>
            <a:r>
              <a:rPr lang="en-GB" dirty="0"/>
              <a:t> </a:t>
            </a:r>
            <a:r>
              <a:rPr lang="en-GB" dirty="0" err="1"/>
              <a:t>Bwlio</a:t>
            </a:r>
            <a:r>
              <a:rPr lang="en-GB" dirty="0"/>
              <a:t>?</a:t>
            </a:r>
            <a:br>
              <a:rPr lang="en-GB" dirty="0"/>
            </a:br>
            <a:r>
              <a:rPr lang="en-GB" i="1" dirty="0">
                <a:solidFill>
                  <a:schemeClr val="accent6"/>
                </a:solidFill>
              </a:rPr>
              <a:t>Defining Bullying?</a:t>
            </a:r>
          </a:p>
        </p:txBody>
      </p:sp>
      <p:sp>
        <p:nvSpPr>
          <p:cNvPr id="16386" name="Content Placeholder 4">
            <a:extLst>
              <a:ext uri="{FF2B5EF4-FFF2-40B4-BE49-F238E27FC236}">
                <a16:creationId xmlns:a16="http://schemas.microsoft.com/office/drawing/2014/main" id="{C3BDFC67-E8BA-43F8-85ED-CD4CD8B746DB}"/>
              </a:ext>
            </a:extLst>
          </p:cNvPr>
          <p:cNvSpPr>
            <a:spLocks noGrp="1"/>
          </p:cNvSpPr>
          <p:nvPr>
            <p:ph sz="half" idx="1"/>
          </p:nvPr>
        </p:nvSpPr>
        <p:spPr>
          <a:ln/>
        </p:spPr>
        <p:style>
          <a:lnRef idx="2">
            <a:schemeClr val="accent5"/>
          </a:lnRef>
          <a:fillRef idx="1">
            <a:schemeClr val="lt1"/>
          </a:fillRef>
          <a:effectRef idx="0">
            <a:schemeClr val="accent5"/>
          </a:effectRef>
          <a:fontRef idx="minor">
            <a:schemeClr val="dk1"/>
          </a:fontRef>
        </p:style>
        <p:txBody>
          <a:bodyPr>
            <a:normAutofit/>
          </a:bodyPr>
          <a:lstStyle/>
          <a:p>
            <a:pPr indent="-255270"/>
            <a:r>
              <a:rPr lang="en-GB" altLang="en-US" sz="2400" dirty="0" err="1">
                <a:ea typeface="ＭＳ Ｐゴシック" panose="020B0600070205080204" pitchFamily="34" charset="-128"/>
              </a:rPr>
              <a:t>Nid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oes</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diffiniad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cyfreithiol</a:t>
            </a:r>
            <a:r>
              <a:rPr lang="en-GB" altLang="en-US" sz="2400" dirty="0">
                <a:ea typeface="ＭＳ Ｐゴシック" panose="020B0600070205080204" pitchFamily="34" charset="-128"/>
              </a:rPr>
              <a:t> o </a:t>
            </a:r>
            <a:r>
              <a:rPr lang="en-GB" altLang="en-US" sz="2400" dirty="0" err="1">
                <a:ea typeface="ＭＳ Ｐゴシック" panose="020B0600070205080204" pitchFamily="34" charset="-128"/>
              </a:rPr>
              <a:t>fwlio</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yng</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Nghymru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nac</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wir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ym</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Mhrydain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Fawr</a:t>
            </a:r>
            <a:r>
              <a:rPr lang="en-GB" altLang="en-US" sz="2400" dirty="0">
                <a:ea typeface="ＭＳ Ｐゴシック" panose="020B0600070205080204" pitchFamily="34" charset="-128"/>
              </a:rPr>
              <a:t>. Felly </a:t>
            </a:r>
            <a:r>
              <a:rPr lang="en-GB" altLang="en-US" sz="2400" dirty="0" err="1">
                <a:ea typeface="ＭＳ Ｐゴシック" panose="020B0600070205080204" pitchFamily="34" charset="-128"/>
              </a:rPr>
              <a:t>mae</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LlC</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wedi</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adeiladu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egwyddorion</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ddefnyddir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eang</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sefydlwyd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y DU </a:t>
            </a:r>
            <a:r>
              <a:rPr lang="en-GB" altLang="en-US" sz="2400" dirty="0" err="1">
                <a:ea typeface="ＭＳ Ｐゴシック" panose="020B0600070205080204" pitchFamily="34" charset="-128"/>
              </a:rPr>
              <a:t>ers</a:t>
            </a:r>
            <a:r>
              <a:rPr lang="en-GB" altLang="en-US" sz="2400" dirty="0">
                <a:ea typeface="ＭＳ Ｐゴシック" panose="020B0600070205080204" pitchFamily="34" charset="-128"/>
              </a:rPr>
              <a:t> 1993:</a:t>
            </a:r>
          </a:p>
          <a:p>
            <a:pPr indent="-255270"/>
            <a:endParaRPr lang="en-GB" altLang="en-US" sz="2400" dirty="0">
              <a:ea typeface="ＭＳ Ｐゴシック" panose="020B0600070205080204" pitchFamily="34" charset="-128"/>
            </a:endParaRPr>
          </a:p>
          <a:p>
            <a:pPr indent="-255270"/>
            <a:r>
              <a:rPr lang="en-GB" altLang="en-US" sz="2400" dirty="0">
                <a:ea typeface="ＭＳ Ｐゴシック" panose="020B0600070205080204" pitchFamily="34" charset="-128"/>
              </a:rPr>
              <a:t>"</a:t>
            </a:r>
            <a:r>
              <a:rPr lang="en-GB" altLang="en-US" sz="2400" dirty="0" err="1">
                <a:ea typeface="ＭＳ Ｐゴシック" panose="020B0600070205080204" pitchFamily="34" charset="-128"/>
              </a:rPr>
              <a:t>Ymddygiad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gan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unigolyn</a:t>
            </a:r>
            <a:r>
              <a:rPr lang="en-GB" altLang="en-US" sz="2400" dirty="0">
                <a:ea typeface="ＭＳ Ｐゴシック" panose="020B0600070205080204" pitchFamily="34" charset="-128"/>
              </a:rPr>
              <a:t> neu </a:t>
            </a:r>
            <a:r>
              <a:rPr lang="en-GB" altLang="en-US" sz="2400" dirty="0" err="1">
                <a:ea typeface="ＭＳ Ｐゴシック" panose="020B0600070205080204" pitchFamily="34" charset="-128"/>
              </a:rPr>
              <a:t>grŵp</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fel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arfer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cael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ei</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ailadrodd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dros</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amser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sy'n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brifo</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eraill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naill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ai'n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gorfforol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neu'n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emothionally</a:t>
            </a:r>
            <a:r>
              <a:rPr lang="en-GB" altLang="en-US" sz="2400" dirty="0">
                <a:ea typeface="ＭＳ Ｐゴシック" panose="020B0600070205080204" pitchFamily="34" charset="-128"/>
              </a:rPr>
              <a:t>."</a:t>
            </a:r>
          </a:p>
          <a:p>
            <a:pPr indent="-255270"/>
            <a:r>
              <a:rPr lang="en-GB" altLang="en-US" sz="2400" dirty="0">
                <a:ea typeface="ＭＳ Ｐゴシック" panose="020B0600070205080204" pitchFamily="34" charset="-128"/>
              </a:rPr>
              <a:t>(</a:t>
            </a:r>
            <a:r>
              <a:rPr lang="en-GB" altLang="en-US" sz="2400" dirty="0" err="1">
                <a:ea typeface="ＭＳ Ｐゴシック" panose="020B0600070205080204" pitchFamily="34" charset="-128"/>
              </a:rPr>
              <a:t>LlC</a:t>
            </a:r>
            <a:r>
              <a:rPr lang="en-GB" altLang="en-US" sz="2400" dirty="0">
                <a:ea typeface="ＭＳ Ｐゴシック" panose="020B0600070205080204" pitchFamily="34" charset="-128"/>
              </a:rPr>
              <a:t>, 2019)</a:t>
            </a:r>
          </a:p>
        </p:txBody>
      </p:sp>
      <p:sp>
        <p:nvSpPr>
          <p:cNvPr id="16387" name="Content Placeholder 5">
            <a:extLst>
              <a:ext uri="{FF2B5EF4-FFF2-40B4-BE49-F238E27FC236}">
                <a16:creationId xmlns:a16="http://schemas.microsoft.com/office/drawing/2014/main" id="{F1455A32-B24E-454D-A85A-CE17B243E6A7}"/>
              </a:ext>
            </a:extLst>
          </p:cNvPr>
          <p:cNvSpPr>
            <a:spLocks noGrp="1"/>
          </p:cNvSpPr>
          <p:nvPr>
            <p:ph sz="half" idx="2"/>
          </p:nvPr>
        </p:nvSpPr>
        <p:spPr>
          <a:ln/>
        </p:spPr>
        <p:style>
          <a:lnRef idx="2">
            <a:schemeClr val="accent6"/>
          </a:lnRef>
          <a:fillRef idx="1">
            <a:schemeClr val="lt1"/>
          </a:fillRef>
          <a:effectRef idx="0">
            <a:schemeClr val="accent6"/>
          </a:effectRef>
          <a:fontRef idx="minor">
            <a:schemeClr val="dk1"/>
          </a:fontRef>
        </p:style>
        <p:txBody>
          <a:bodyPr>
            <a:normAutofit/>
          </a:bodyPr>
          <a:lstStyle/>
          <a:p>
            <a:pPr indent="-255270">
              <a:spcBef>
                <a:spcPct val="0"/>
              </a:spcBef>
            </a:pPr>
            <a:r>
              <a:rPr lang="en-GB" altLang="en-US" sz="2400" i="1" dirty="0">
                <a:ea typeface="ＭＳ Ｐゴシック" panose="020B0600070205080204" pitchFamily="34" charset="-128"/>
                <a:cs typeface="Arial"/>
              </a:rPr>
              <a:t>There is no legal definition of bullying in Wales or indeed in Great Britain. Therefore WG has built upon widely used principles established in the UK since 1993:</a:t>
            </a:r>
          </a:p>
          <a:p>
            <a:pPr indent="-255270">
              <a:spcBef>
                <a:spcPct val="0"/>
              </a:spcBef>
            </a:pPr>
            <a:endParaRPr lang="en-GB" altLang="en-US" sz="2400" i="1" dirty="0">
              <a:ea typeface="ＭＳ Ｐゴシック" panose="020B0600070205080204" pitchFamily="34" charset="-128"/>
              <a:cs typeface="Arial"/>
            </a:endParaRPr>
          </a:p>
          <a:p>
            <a:pPr marL="620395" lvl="1"/>
            <a:r>
              <a:rPr lang="en-GB" altLang="en-US" i="1" dirty="0">
                <a:ea typeface="ＭＳ Ｐゴシック" panose="020B0600070205080204" pitchFamily="34" charset="-128"/>
                <a:cs typeface="Arial"/>
              </a:rPr>
              <a:t>“Behaviour by an individual or group, usually repeated over time, that intentionally hurts others either physically or </a:t>
            </a:r>
            <a:r>
              <a:rPr lang="en-GB" altLang="en-US" i="1" dirty="0" err="1">
                <a:ea typeface="ＭＳ Ｐゴシック" panose="020B0600070205080204" pitchFamily="34" charset="-128"/>
                <a:cs typeface="Arial"/>
              </a:rPr>
              <a:t>emothionally</a:t>
            </a:r>
            <a:r>
              <a:rPr lang="en-GB" altLang="en-US" i="1" dirty="0">
                <a:ea typeface="ＭＳ Ｐゴシック" panose="020B0600070205080204" pitchFamily="34" charset="-128"/>
                <a:cs typeface="Arial"/>
              </a:rPr>
              <a:t>.”</a:t>
            </a:r>
          </a:p>
          <a:p>
            <a:pPr marL="620395" lvl="1"/>
            <a:r>
              <a:rPr lang="en-GB" altLang="en-US" i="1" dirty="0">
                <a:ea typeface="ＭＳ Ｐゴシック" panose="020B0600070205080204" pitchFamily="34" charset="-128"/>
                <a:cs typeface="Arial"/>
              </a:rPr>
              <a:t>(WG, 2019)</a:t>
            </a:r>
          </a:p>
        </p:txBody>
      </p:sp>
    </p:spTree>
    <p:extLst>
      <p:ext uri="{BB962C8B-B14F-4D97-AF65-F5344CB8AC3E}">
        <p14:creationId xmlns:p14="http://schemas.microsoft.com/office/powerpoint/2010/main" val="1033974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C890362B-699F-4EBC-81B7-39917DD40751}"/>
              </a:ext>
            </a:extLst>
          </p:cNvPr>
          <p:cNvSpPr>
            <a:spLocks noGrp="1" noChangeArrowheads="1"/>
          </p:cNvSpPr>
          <p:nvPr>
            <p:ph type="title"/>
          </p:nvPr>
        </p:nvSpPr>
        <p:spPr/>
        <p:txBody>
          <a:bodyPr rtlCol="0">
            <a:normAutofit fontScale="90000"/>
          </a:bodyPr>
          <a:lstStyle/>
          <a:p>
            <a:pPr algn="ctr" eaLnBrk="1" fontAlgn="auto" hangingPunct="1">
              <a:spcAft>
                <a:spcPts val="0"/>
              </a:spcAft>
              <a:defRPr/>
            </a:pPr>
            <a:r>
              <a:rPr lang="en-GB" altLang="en-US" sz="4400" dirty="0" err="1">
                <a:ea typeface="ＭＳ Ｐゴシック" pitchFamily="34" charset="-128"/>
              </a:rPr>
              <a:t>Bwlio</a:t>
            </a:r>
            <a:r>
              <a:rPr lang="en-GB" altLang="en-US" sz="4400" dirty="0">
                <a:ea typeface="ＭＳ Ｐゴシック" pitchFamily="34" charset="-128"/>
              </a:rPr>
              <a:t> </a:t>
            </a:r>
            <a:br>
              <a:rPr lang="en-GB" altLang="en-US" dirty="0">
                <a:ea typeface="ＭＳ Ｐゴシック" pitchFamily="34" charset="-128"/>
              </a:rPr>
            </a:br>
            <a:r>
              <a:rPr lang="en-GB" altLang="en-US" sz="4400" i="1" dirty="0">
                <a:ea typeface="ＭＳ Ｐゴシック" pitchFamily="34" charset="-128"/>
              </a:rPr>
              <a:t> </a:t>
            </a:r>
            <a:r>
              <a:rPr lang="en-GB" altLang="en-US" sz="4400" i="1" dirty="0">
                <a:solidFill>
                  <a:schemeClr val="accent6"/>
                </a:solidFill>
                <a:ea typeface="ＭＳ Ｐゴシック" pitchFamily="34" charset="-128"/>
              </a:rPr>
              <a:t>Bullying</a:t>
            </a:r>
            <a:r>
              <a:rPr lang="en-GB" sz="4900" i="1" dirty="0">
                <a:solidFill>
                  <a:schemeClr val="accent6"/>
                </a:solidFill>
                <a:effectLst/>
                <a:ea typeface="+mj-ea"/>
                <a:cs typeface="+mj-cs"/>
              </a:rPr>
              <a:t>      </a:t>
            </a:r>
            <a:r>
              <a:rPr lang="en-GB" sz="4900" i="1" dirty="0">
                <a:effectLst/>
                <a:ea typeface="+mj-ea"/>
                <a:cs typeface="+mj-cs"/>
              </a:rPr>
              <a:t>                             </a:t>
            </a:r>
          </a:p>
        </p:txBody>
      </p:sp>
      <p:sp>
        <p:nvSpPr>
          <p:cNvPr id="17414" name="Content Placeholder 3">
            <a:extLst>
              <a:ext uri="{FF2B5EF4-FFF2-40B4-BE49-F238E27FC236}">
                <a16:creationId xmlns:a16="http://schemas.microsoft.com/office/drawing/2014/main" id="{CC7C39FF-1BC3-41B1-8B33-8589CE3E3136}"/>
              </a:ext>
            </a:extLst>
          </p:cNvPr>
          <p:cNvSpPr>
            <a:spLocks noGrp="1"/>
          </p:cNvSpPr>
          <p:nvPr>
            <p:ph sz="half" idx="1"/>
          </p:nvPr>
        </p:nvSpPr>
        <p:spPr>
          <a:xfrm>
            <a:off x="661555" y="1669761"/>
            <a:ext cx="5181600" cy="4351338"/>
          </a:xfrm>
          <a:ln/>
        </p:spPr>
        <p:style>
          <a:lnRef idx="2">
            <a:schemeClr val="accent5"/>
          </a:lnRef>
          <a:fillRef idx="1">
            <a:schemeClr val="lt1"/>
          </a:fillRef>
          <a:effectRef idx="0">
            <a:schemeClr val="accent5"/>
          </a:effectRef>
          <a:fontRef idx="minor">
            <a:schemeClr val="dk1"/>
          </a:fontRef>
        </p:style>
        <p:txBody>
          <a:bodyPr>
            <a:normAutofit lnSpcReduction="10000"/>
          </a:bodyPr>
          <a:lstStyle/>
          <a:p>
            <a:pPr indent="-255270"/>
            <a:r>
              <a:rPr lang="en-GB" altLang="en-US" dirty="0">
                <a:ea typeface="ＭＳ Ｐゴシック" panose="020B0600070205080204" pitchFamily="34" charset="-128"/>
              </a:rPr>
              <a:t>Mae </a:t>
            </a:r>
            <a:r>
              <a:rPr lang="en-GB" altLang="en-US" dirty="0" err="1">
                <a:ea typeface="ＭＳ Ｐゴシック" panose="020B0600070205080204" pitchFamily="34" charset="-128"/>
              </a:rPr>
              <a:t>bwlio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cynnwys</a:t>
            </a:r>
            <a:endParaRPr lang="en-US" dirty="0"/>
          </a:p>
          <a:p>
            <a:pPr marL="620395" lvl="1"/>
            <a:r>
              <a:rPr lang="en-GB" altLang="en-US" dirty="0" err="1">
                <a:ea typeface="ＭＳ Ｐゴシック" panose="020B0600070205080204" pitchFamily="34" charset="-128"/>
              </a:rPr>
              <a:t>galw</a:t>
            </a:r>
            <a:r>
              <a:rPr lang="en-GB" altLang="en-US" dirty="0">
                <a:ea typeface="ＭＳ Ｐゴシック" panose="020B0600070205080204" pitchFamily="34" charset="-128"/>
              </a:rPr>
              <a:t> </a:t>
            </a:r>
            <a:r>
              <a:rPr lang="en-GB" altLang="en-US" dirty="0" err="1">
                <a:ea typeface="ＭＳ Ｐゴシック" panose="020B0600070205080204" pitchFamily="34" charset="-128"/>
              </a:rPr>
              <a:t>enwau</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phoeni</a:t>
            </a:r>
            <a:r>
              <a:rPr lang="en-GB" altLang="en-US" dirty="0">
                <a:ea typeface="ＭＳ Ｐゴシック" panose="020B0600070205080204" pitchFamily="34" charset="-128"/>
              </a:rPr>
              <a:t> </a:t>
            </a:r>
            <a:r>
              <a:rPr lang="en-GB" altLang="en-US" dirty="0" err="1">
                <a:ea typeface="ＭＳ Ｐゴシック" panose="020B0600070205080204" pitchFamily="34" charset="-128"/>
              </a:rPr>
              <a:t>cas</a:t>
            </a:r>
            <a:endParaRPr lang="en-GB" altLang="en-US" dirty="0">
              <a:ea typeface="ＭＳ Ｐゴシック" panose="020B0600070205080204" pitchFamily="34" charset="-128"/>
              <a:cs typeface="Arial"/>
            </a:endParaRPr>
          </a:p>
          <a:p>
            <a:pPr marL="620395" lvl="1"/>
            <a:r>
              <a:rPr lang="en-GB" altLang="en-US" dirty="0" err="1">
                <a:ea typeface="ＭＳ Ｐゴシック" panose="020B0600070205080204" pitchFamily="34" charset="-128"/>
              </a:rPr>
              <a:t>bygwth</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chribddeiliaeth</a:t>
            </a:r>
            <a:endParaRPr lang="en-GB" altLang="en-US" dirty="0">
              <a:ea typeface="ＭＳ Ｐゴシック" panose="020B0600070205080204" pitchFamily="34" charset="-128"/>
              <a:cs typeface="Arial"/>
            </a:endParaRPr>
          </a:p>
          <a:p>
            <a:pPr marL="620395" lvl="1"/>
            <a:r>
              <a:rPr lang="en-GB" altLang="en-US" dirty="0" err="1">
                <a:ea typeface="ＭＳ Ｐゴシック" panose="020B0600070205080204" pitchFamily="34" charset="-128"/>
              </a:rPr>
              <a:t>trais</a:t>
            </a:r>
            <a:r>
              <a:rPr lang="en-GB" altLang="en-US" dirty="0">
                <a:ea typeface="ＭＳ Ｐゴシック" panose="020B0600070205080204" pitchFamily="34" charset="-128"/>
              </a:rPr>
              <a:t> </a:t>
            </a:r>
            <a:r>
              <a:rPr lang="en-GB" altLang="en-US" dirty="0" err="1">
                <a:ea typeface="ＭＳ Ｐゴシック" panose="020B0600070205080204" pitchFamily="34" charset="-128"/>
              </a:rPr>
              <a:t>corfforol</a:t>
            </a:r>
            <a:endParaRPr lang="en-GB" altLang="en-US" dirty="0">
              <a:ea typeface="ＭＳ Ｐゴシック" panose="020B0600070205080204" pitchFamily="34" charset="-128"/>
              <a:cs typeface="Arial"/>
            </a:endParaRPr>
          </a:p>
          <a:p>
            <a:pPr marL="620395" lvl="1"/>
            <a:r>
              <a:rPr lang="en-GB" altLang="en-US" dirty="0" err="1">
                <a:ea typeface="ＭＳ Ｐゴシック" panose="020B0600070205080204" pitchFamily="34" charset="-128"/>
              </a:rPr>
              <a:t>niweidio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eiddo</a:t>
            </a:r>
            <a:endParaRPr lang="en-GB" altLang="en-US" dirty="0">
              <a:ea typeface="ＭＳ Ｐゴシック" panose="020B0600070205080204" pitchFamily="34" charset="-128"/>
              <a:cs typeface="Arial"/>
            </a:endParaRPr>
          </a:p>
          <a:p>
            <a:pPr marL="620395" lvl="1"/>
            <a:r>
              <a:rPr lang="en-GB" altLang="en-US" dirty="0" err="1">
                <a:ea typeface="ＭＳ Ｐゴシック" panose="020B0600070205080204" pitchFamily="34" charset="-128"/>
              </a:rPr>
              <a:t>gadael</a:t>
            </a:r>
            <a:r>
              <a:rPr lang="en-GB" altLang="en-US" dirty="0">
                <a:ea typeface="ＭＳ Ｐゴシック" panose="020B0600070205080204" pitchFamily="34" charset="-128"/>
              </a:rPr>
              <a:t> </a:t>
            </a:r>
            <a:r>
              <a:rPr lang="en-GB" altLang="en-US" dirty="0" err="1">
                <a:ea typeface="ＭＳ Ｐゴシック" panose="020B0600070205080204" pitchFamily="34" charset="-128"/>
              </a:rPr>
              <a:t>disgyblion</a:t>
            </a:r>
            <a:r>
              <a:rPr lang="en-GB" altLang="en-US" dirty="0">
                <a:ea typeface="ＭＳ Ｐゴシック" panose="020B0600070205080204" pitchFamily="34" charset="-128"/>
              </a:rPr>
              <a:t> </a:t>
            </a:r>
            <a:r>
              <a:rPr lang="en-GB" altLang="en-US" dirty="0" err="1">
                <a:ea typeface="ＭＳ Ｐゴシック" panose="020B0600070205080204" pitchFamily="34" charset="-128"/>
              </a:rPr>
              <a:t>allan</a:t>
            </a:r>
            <a:r>
              <a:rPr lang="en-GB" altLang="en-US" dirty="0">
                <a:ea typeface="ＭＳ Ｐゴシック" panose="020B0600070205080204" pitchFamily="34" charset="-128"/>
              </a:rPr>
              <a:t> o </a:t>
            </a:r>
            <a:r>
              <a:rPr lang="en-GB" altLang="en-US" dirty="0" err="1">
                <a:ea typeface="ＭＳ Ｐゴシック" panose="020B0600070205080204" pitchFamily="34" charset="-128"/>
              </a:rPr>
              <a:t>weithgareddau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cymdeithasol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aml</a:t>
            </a:r>
            <a:r>
              <a:rPr lang="en-GB" altLang="en-US" dirty="0">
                <a:ea typeface="ＭＳ Ｐゴシック" panose="020B0600070205080204" pitchFamily="34" charset="-128"/>
              </a:rPr>
              <a:t> ac </a:t>
            </a:r>
            <a:r>
              <a:rPr lang="en-GB" altLang="en-US" dirty="0" err="1">
                <a:ea typeface="ＭＳ Ｐゴシック" panose="020B0600070205080204" pitchFamily="34" charset="-128"/>
              </a:rPr>
              <a:t>ar</a:t>
            </a:r>
            <a:r>
              <a:rPr lang="en-GB" altLang="en-US" dirty="0">
                <a:ea typeface="ＭＳ Ｐゴシック" panose="020B0600070205080204" pitchFamily="34" charset="-128"/>
              </a:rPr>
              <a:t> </a:t>
            </a:r>
            <a:r>
              <a:rPr lang="en-GB" altLang="en-US" dirty="0" err="1">
                <a:ea typeface="ＭＳ Ｐゴシック" panose="020B0600070205080204" pitchFamily="34" charset="-128"/>
              </a:rPr>
              <a:t>bwrpas</a:t>
            </a:r>
            <a:endParaRPr lang="en-GB" altLang="en-US" dirty="0">
              <a:ea typeface="ＭＳ Ｐゴシック" panose="020B0600070205080204" pitchFamily="34" charset="-128"/>
              <a:cs typeface="Arial"/>
            </a:endParaRPr>
          </a:p>
          <a:p>
            <a:pPr marL="620395" lvl="1"/>
            <a:r>
              <a:rPr lang="en-GB" altLang="en-US" dirty="0" err="1">
                <a:ea typeface="ＭＳ Ｐゴシック" panose="020B0600070205080204" pitchFamily="34" charset="-128"/>
              </a:rPr>
              <a:t>bwlio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seibr</a:t>
            </a:r>
            <a:endParaRPr lang="en-GB" altLang="en-US" dirty="0">
              <a:ea typeface="ＭＳ Ｐゴシック" panose="020B0600070205080204" pitchFamily="34" charset="-128"/>
              <a:cs typeface="Arial"/>
            </a:endParaRPr>
          </a:p>
          <a:p>
            <a:pPr indent="-255270"/>
            <a:r>
              <a:rPr lang="en-GB" altLang="en-US" dirty="0">
                <a:solidFill>
                  <a:srgbClr val="FF0000"/>
                </a:solidFill>
                <a:ea typeface="ＭＳ Ｐゴシック" panose="020B0600070205080204" pitchFamily="34" charset="-128"/>
              </a:rPr>
              <a:t>Mae </a:t>
            </a:r>
            <a:r>
              <a:rPr lang="en-GB" altLang="en-US" dirty="0" err="1">
                <a:solidFill>
                  <a:srgbClr val="FF0000"/>
                </a:solidFill>
                <a:ea typeface="ＭＳ Ｐゴシック" panose="020B0600070205080204" pitchFamily="34" charset="-128"/>
              </a:rPr>
              <a:t>atal</a:t>
            </a:r>
            <a:r>
              <a:rPr lang="en-GB" altLang="en-US" dirty="0">
                <a:solidFill>
                  <a:srgbClr val="FF0000"/>
                </a:solidFill>
                <a:ea typeface="ＭＳ Ｐゴシック" panose="020B0600070205080204" pitchFamily="34" charset="-128"/>
              </a:rPr>
              <a:t> </a:t>
            </a:r>
            <a:r>
              <a:rPr lang="en-GB" altLang="en-US" dirty="0" err="1">
                <a:solidFill>
                  <a:srgbClr val="FF0000"/>
                </a:solidFill>
                <a:ea typeface="ＭＳ Ｐゴシック" panose="020B0600070205080204" pitchFamily="34" charset="-128"/>
              </a:rPr>
              <a:t>bwlio</a:t>
            </a:r>
            <a:r>
              <a:rPr lang="en-GB" altLang="en-US" dirty="0">
                <a:solidFill>
                  <a:srgbClr val="FF0000"/>
                </a:solidFill>
                <a:ea typeface="ＭＳ Ｐゴシック" panose="020B0600070205080204" pitchFamily="34" charset="-128"/>
              </a:rPr>
              <a:t> </a:t>
            </a:r>
            <a:r>
              <a:rPr lang="en-GB" altLang="en-US" dirty="0" err="1">
                <a:solidFill>
                  <a:srgbClr val="FF0000"/>
                </a:solidFill>
                <a:ea typeface="ＭＳ Ｐゴシック" panose="020B0600070205080204" pitchFamily="34" charset="-128"/>
              </a:rPr>
              <a:t>yn</a:t>
            </a:r>
            <a:r>
              <a:rPr lang="en-GB" altLang="en-US" dirty="0">
                <a:solidFill>
                  <a:srgbClr val="FF0000"/>
                </a:solidFill>
                <a:ea typeface="ＭＳ Ｐゴシック" panose="020B0600070205080204" pitchFamily="34" charset="-128"/>
              </a:rPr>
              <a:t> </a:t>
            </a:r>
            <a:r>
              <a:rPr lang="en-GB" altLang="en-US" dirty="0" err="1">
                <a:solidFill>
                  <a:srgbClr val="FF0000"/>
                </a:solidFill>
                <a:ea typeface="ＭＳ Ｐゴシック" panose="020B0600070205080204" pitchFamily="34" charset="-128"/>
              </a:rPr>
              <a:t>medru</a:t>
            </a:r>
            <a:r>
              <a:rPr lang="en-GB" altLang="en-US" dirty="0">
                <a:solidFill>
                  <a:srgbClr val="FF0000"/>
                </a:solidFill>
                <a:ea typeface="ＭＳ Ｐゴシック" panose="020B0600070205080204" pitchFamily="34" charset="-128"/>
              </a:rPr>
              <a:t> bod </a:t>
            </a:r>
            <a:r>
              <a:rPr lang="en-GB" altLang="en-US" dirty="0" err="1">
                <a:solidFill>
                  <a:srgbClr val="FF0000"/>
                </a:solidFill>
                <a:ea typeface="ＭＳ Ｐゴシック" panose="020B0600070205080204" pitchFamily="34" charset="-128"/>
              </a:rPr>
              <a:t>yn</a:t>
            </a:r>
            <a:r>
              <a:rPr lang="en-GB" altLang="en-US" dirty="0">
                <a:solidFill>
                  <a:srgbClr val="FF0000"/>
                </a:solidFill>
                <a:ea typeface="ＭＳ Ｐゴシック" panose="020B0600070205080204" pitchFamily="34" charset="-128"/>
              </a:rPr>
              <a:t> </a:t>
            </a:r>
            <a:r>
              <a:rPr lang="en-GB" altLang="en-US" dirty="0" err="1">
                <a:solidFill>
                  <a:srgbClr val="FF0000"/>
                </a:solidFill>
                <a:ea typeface="ＭＳ Ｐゴシック" panose="020B0600070205080204" pitchFamily="34" charset="-128"/>
              </a:rPr>
              <a:t>sialens</a:t>
            </a:r>
            <a:r>
              <a:rPr lang="en-GB" altLang="en-US" dirty="0">
                <a:solidFill>
                  <a:srgbClr val="FF0000"/>
                </a:solidFill>
                <a:ea typeface="ＭＳ Ｐゴシック" panose="020B0600070205080204" pitchFamily="34" charset="-128"/>
              </a:rPr>
              <a:t> </a:t>
            </a:r>
            <a:r>
              <a:rPr lang="en-GB" altLang="en-US" dirty="0" err="1">
                <a:solidFill>
                  <a:srgbClr val="FF0000"/>
                </a:solidFill>
                <a:ea typeface="ＭＳ Ｐゴシック" panose="020B0600070205080204" pitchFamily="34" charset="-128"/>
              </a:rPr>
              <a:t>enf</a:t>
            </a:r>
            <a:r>
              <a:rPr lang="en-GB" altLang="en-US" dirty="0" err="1">
                <a:solidFill>
                  <a:srgbClr val="FF0000"/>
                </a:solidFill>
                <a:ea typeface="ＭＳ Ｐゴシック" panose="020B0600070205080204" pitchFamily="34" charset="-128"/>
                <a:cs typeface="Arial"/>
              </a:rPr>
              <a:t>awr</a:t>
            </a:r>
            <a:r>
              <a:rPr lang="en-GB" altLang="en-US" dirty="0">
                <a:solidFill>
                  <a:srgbClr val="FF0000"/>
                </a:solidFill>
                <a:ea typeface="ＭＳ Ｐゴシック" panose="020B0600070205080204" pitchFamily="34" charset="-128"/>
                <a:cs typeface="Arial"/>
              </a:rPr>
              <a:t> – </a:t>
            </a:r>
            <a:r>
              <a:rPr lang="en-GB" altLang="en-US" dirty="0" err="1">
                <a:solidFill>
                  <a:srgbClr val="FF0000"/>
                </a:solidFill>
                <a:ea typeface="ＭＳ Ｐゴシック" panose="020B0600070205080204" pitchFamily="34" charset="-128"/>
                <a:cs typeface="Arial"/>
              </a:rPr>
              <a:t>gweithgaredd</a:t>
            </a:r>
            <a:endParaRPr lang="en-GB" altLang="en-US" dirty="0">
              <a:solidFill>
                <a:srgbClr val="FF0000"/>
              </a:solidFill>
              <a:ea typeface="ＭＳ Ｐゴシック" panose="020B0600070205080204" pitchFamily="34" charset="-128"/>
              <a:cs typeface="Arial"/>
            </a:endParaRPr>
          </a:p>
        </p:txBody>
      </p:sp>
      <p:pic>
        <p:nvPicPr>
          <p:cNvPr id="17415" name="Content Placeholder 1">
            <a:extLst>
              <a:ext uri="{FF2B5EF4-FFF2-40B4-BE49-F238E27FC236}">
                <a16:creationId xmlns:a16="http://schemas.microsoft.com/office/drawing/2014/main" id="{D8D45CAC-A0C8-45EB-87EF-A03EE733B95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691437" y="2929731"/>
            <a:ext cx="2143125" cy="2143125"/>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pic>
      <p:sp>
        <p:nvSpPr>
          <p:cNvPr id="11267" name="Content Placeholder 3">
            <a:extLst>
              <a:ext uri="{FF2B5EF4-FFF2-40B4-BE49-F238E27FC236}">
                <a16:creationId xmlns:a16="http://schemas.microsoft.com/office/drawing/2014/main" id="{D1008AE7-1B0E-4D49-8DA9-5E384DB6ADDB}"/>
              </a:ext>
            </a:extLst>
          </p:cNvPr>
          <p:cNvSpPr>
            <a:spLocks noGrp="1"/>
          </p:cNvSpPr>
          <p:nvPr>
            <p:ph sz="quarter" idx="4294967295"/>
          </p:nvPr>
        </p:nvSpPr>
        <p:spPr>
          <a:xfrm>
            <a:off x="6189374" y="1662834"/>
            <a:ext cx="5389562" cy="4332721"/>
          </a:xfrm>
        </p:spPr>
        <p:style>
          <a:lnRef idx="2">
            <a:schemeClr val="accent6"/>
          </a:lnRef>
          <a:fillRef idx="1">
            <a:schemeClr val="lt1"/>
          </a:fillRef>
          <a:effectRef idx="0">
            <a:schemeClr val="accent6"/>
          </a:effectRef>
          <a:fontRef idx="minor">
            <a:schemeClr val="dk1"/>
          </a:fontRef>
        </p:style>
        <p:txBody>
          <a:bodyPr/>
          <a:lstStyle/>
          <a:p>
            <a:pPr marL="109537" indent="0">
              <a:buFont typeface="Wingdings 3" panose="05040102010807070707" pitchFamily="18" charset="2"/>
              <a:buNone/>
              <a:defRPr/>
            </a:pPr>
            <a:r>
              <a:rPr lang="en-US" i="1" dirty="0"/>
              <a:t>Bullying </a:t>
            </a:r>
            <a:r>
              <a:rPr lang="en-US" i="1" dirty="0" err="1"/>
              <a:t>behaviour</a:t>
            </a:r>
            <a:r>
              <a:rPr lang="en-US" i="1" dirty="0"/>
              <a:t> includes</a:t>
            </a:r>
          </a:p>
          <a:p>
            <a:pPr lvl="1">
              <a:defRPr/>
            </a:pPr>
            <a:r>
              <a:rPr lang="en-US" i="1" dirty="0"/>
              <a:t>name calling and nasty teasing</a:t>
            </a:r>
          </a:p>
          <a:p>
            <a:pPr lvl="1">
              <a:defRPr/>
            </a:pPr>
            <a:r>
              <a:rPr lang="en-US" i="1" dirty="0"/>
              <a:t>threats and extortion</a:t>
            </a:r>
          </a:p>
          <a:p>
            <a:pPr lvl="1">
              <a:defRPr/>
            </a:pPr>
            <a:r>
              <a:rPr lang="en-US" i="1" dirty="0"/>
              <a:t>physical violence</a:t>
            </a:r>
          </a:p>
          <a:p>
            <a:pPr lvl="1">
              <a:defRPr/>
            </a:pPr>
            <a:r>
              <a:rPr lang="en-US" i="1" dirty="0"/>
              <a:t>damage to belongings</a:t>
            </a:r>
          </a:p>
          <a:p>
            <a:pPr lvl="1">
              <a:defRPr/>
            </a:pPr>
            <a:r>
              <a:rPr lang="en-US" i="1" dirty="0"/>
              <a:t>leaving pupils out of social activities deliberately and frequently</a:t>
            </a:r>
          </a:p>
          <a:p>
            <a:pPr lvl="1">
              <a:defRPr/>
            </a:pPr>
            <a:r>
              <a:rPr lang="en-GB" i="1" dirty="0"/>
              <a:t>cyber bullying</a:t>
            </a:r>
          </a:p>
          <a:p>
            <a:pPr marL="109537" indent="0" algn="ctr">
              <a:buFont typeface="Wingdings 3" panose="05040102010807070707" pitchFamily="18" charset="2"/>
              <a:buNone/>
              <a:defRPr/>
            </a:pPr>
            <a:r>
              <a:rPr lang="en-GB" i="1" dirty="0">
                <a:solidFill>
                  <a:srgbClr val="FF0000"/>
                </a:solidFill>
              </a:rPr>
              <a:t>Preventing it can represent a huge challenge – </a:t>
            </a:r>
            <a:r>
              <a:rPr lang="en-GB" i="1" dirty="0">
                <a:solidFill>
                  <a:srgbClr val="FF0000"/>
                </a:solidFill>
                <a:hlinkClick r:id="rId4"/>
              </a:rPr>
              <a:t>what would you do?</a:t>
            </a:r>
            <a:endParaRPr lang="en-US" i="1" dirty="0">
              <a:solidFill>
                <a:srgbClr val="FF0000"/>
              </a:solidFill>
            </a:endParaRPr>
          </a:p>
          <a:p>
            <a:pPr>
              <a:defRPr/>
            </a:pPr>
            <a:endParaRPr lang="en-US" altLang="en-US" i="1" dirty="0">
              <a:ea typeface="ＭＳ Ｐゴシック" pitchFamily="34" charset="-128"/>
            </a:endParaRPr>
          </a:p>
        </p:txBody>
      </p:sp>
    </p:spTree>
    <p:extLst>
      <p:ext uri="{BB962C8B-B14F-4D97-AF65-F5344CB8AC3E}">
        <p14:creationId xmlns:p14="http://schemas.microsoft.com/office/powerpoint/2010/main" val="3896281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Adeiladu</a:t>
            </a:r>
            <a:r>
              <a:rPr lang="en-GB" dirty="0"/>
              <a:t> </a:t>
            </a:r>
            <a:r>
              <a:rPr lang="en-GB" dirty="0" err="1"/>
              <a:t>Diffiniadau</a:t>
            </a:r>
            <a:r>
              <a:rPr lang="en-GB" dirty="0"/>
              <a:t> </a:t>
            </a:r>
            <a:r>
              <a:rPr lang="en-GB" dirty="0" err="1"/>
              <a:t>Beirniadol</a:t>
            </a:r>
            <a:r>
              <a:rPr lang="en-GB" dirty="0"/>
              <a:t> </a:t>
            </a:r>
            <a:br>
              <a:rPr lang="en-GB" dirty="0"/>
            </a:br>
            <a:r>
              <a:rPr lang="en-GB" i="1" dirty="0">
                <a:solidFill>
                  <a:schemeClr val="accent6"/>
                </a:solidFill>
              </a:rPr>
              <a:t>Building Critical Definitions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1" y="1754332"/>
            <a:ext cx="5077259" cy="4348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loud 4"/>
          <p:cNvSpPr/>
          <p:nvPr/>
        </p:nvSpPr>
        <p:spPr>
          <a:xfrm>
            <a:off x="9183979" y="1265382"/>
            <a:ext cx="2784764" cy="2023918"/>
          </a:xfrm>
          <a:prstGeom prst="cloud">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a:t>Formulating Success Criteria </a:t>
            </a:r>
          </a:p>
        </p:txBody>
      </p:sp>
      <p:sp>
        <p:nvSpPr>
          <p:cNvPr id="7" name="Cloud 6"/>
          <p:cNvSpPr/>
          <p:nvPr/>
        </p:nvSpPr>
        <p:spPr>
          <a:xfrm>
            <a:off x="118918" y="1379682"/>
            <a:ext cx="2784764" cy="2023918"/>
          </a:xfrm>
          <a:prstGeom prst="cloud">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err="1"/>
              <a:t>Dewis</a:t>
            </a:r>
            <a:r>
              <a:rPr lang="en-GB" sz="2400" dirty="0"/>
              <a:t> </a:t>
            </a:r>
            <a:r>
              <a:rPr lang="en-GB" sz="2400" dirty="0" err="1"/>
              <a:t>Meini</a:t>
            </a:r>
            <a:r>
              <a:rPr lang="en-GB" sz="2400" dirty="0"/>
              <a:t> </a:t>
            </a:r>
            <a:r>
              <a:rPr lang="en-GB" sz="2400" dirty="0" err="1"/>
              <a:t>Prawf</a:t>
            </a:r>
            <a:r>
              <a:rPr lang="en-GB" sz="2400" dirty="0"/>
              <a:t> </a:t>
            </a:r>
            <a:r>
              <a:rPr lang="en-GB" sz="2400" dirty="0" err="1"/>
              <a:t>Llwyddiant</a:t>
            </a:r>
            <a:r>
              <a:rPr lang="en-GB" sz="2400" dirty="0"/>
              <a:t>  </a:t>
            </a:r>
          </a:p>
        </p:txBody>
      </p:sp>
      <p:sp>
        <p:nvSpPr>
          <p:cNvPr id="3" name="Rounded Rectangular Callout 2"/>
          <p:cNvSpPr/>
          <p:nvPr/>
        </p:nvSpPr>
        <p:spPr>
          <a:xfrm>
            <a:off x="152402" y="3605357"/>
            <a:ext cx="1892300" cy="1346200"/>
          </a:xfrm>
          <a:prstGeom prst="wedgeRoundRectCallou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Mae </a:t>
            </a:r>
            <a:r>
              <a:rPr lang="en-GB" dirty="0" err="1"/>
              <a:t>angen</a:t>
            </a:r>
            <a:r>
              <a:rPr lang="en-GB" dirty="0"/>
              <a:t> </a:t>
            </a:r>
            <a:r>
              <a:rPr lang="en-GB" dirty="0" err="1"/>
              <a:t>gwella</a:t>
            </a:r>
            <a:r>
              <a:rPr lang="en-GB" dirty="0"/>
              <a:t> </a:t>
            </a:r>
            <a:r>
              <a:rPr lang="en-GB" dirty="0" err="1"/>
              <a:t>eich</a:t>
            </a:r>
            <a:r>
              <a:rPr lang="en-GB" dirty="0"/>
              <a:t> </a:t>
            </a:r>
            <a:r>
              <a:rPr lang="en-GB" dirty="0" err="1"/>
              <a:t>dadansoddiad</a:t>
            </a:r>
            <a:r>
              <a:rPr lang="en-GB" dirty="0"/>
              <a:t> </a:t>
            </a:r>
            <a:r>
              <a:rPr lang="en-GB" dirty="0" err="1"/>
              <a:t>beirniadol</a:t>
            </a:r>
            <a:r>
              <a:rPr lang="en-GB" dirty="0"/>
              <a:t>…</a:t>
            </a:r>
          </a:p>
        </p:txBody>
      </p:sp>
      <p:sp>
        <p:nvSpPr>
          <p:cNvPr id="8" name="Rounded Rectangular Callout 7"/>
          <p:cNvSpPr/>
          <p:nvPr/>
        </p:nvSpPr>
        <p:spPr>
          <a:xfrm>
            <a:off x="1312142" y="5153314"/>
            <a:ext cx="1892300" cy="1346200"/>
          </a:xfrm>
          <a:prstGeom prst="wedgeRoundRectCallout">
            <a:avLst>
              <a:gd name="adj1" fmla="val 10039"/>
              <a:gd name="adj2" fmla="val 61557"/>
              <a:gd name="adj3" fmla="val 16667"/>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err="1"/>
              <a:t>Cefnogwch</a:t>
            </a:r>
            <a:r>
              <a:rPr lang="en-GB" dirty="0"/>
              <a:t> </a:t>
            </a:r>
            <a:r>
              <a:rPr lang="en-GB" dirty="0" err="1"/>
              <a:t>eich</a:t>
            </a:r>
            <a:r>
              <a:rPr lang="en-GB" dirty="0"/>
              <a:t> </a:t>
            </a:r>
            <a:r>
              <a:rPr lang="en-GB" dirty="0" err="1"/>
              <a:t>ateb</a:t>
            </a:r>
            <a:r>
              <a:rPr lang="en-GB" dirty="0"/>
              <a:t>… </a:t>
            </a:r>
          </a:p>
        </p:txBody>
      </p:sp>
      <p:sp>
        <p:nvSpPr>
          <p:cNvPr id="9" name="Rounded Rectangular Callout 8"/>
          <p:cNvSpPr/>
          <p:nvPr/>
        </p:nvSpPr>
        <p:spPr>
          <a:xfrm>
            <a:off x="8883219" y="3516457"/>
            <a:ext cx="1892300" cy="1346200"/>
          </a:xfrm>
          <a:prstGeom prst="wedgeRoundRectCallou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Develop your synthesis/critical analysis here… </a:t>
            </a:r>
          </a:p>
        </p:txBody>
      </p:sp>
      <p:sp>
        <p:nvSpPr>
          <p:cNvPr id="10" name="Rounded Rectangular Callout 9"/>
          <p:cNvSpPr/>
          <p:nvPr/>
        </p:nvSpPr>
        <p:spPr>
          <a:xfrm>
            <a:off x="9829369" y="5115069"/>
            <a:ext cx="1892300" cy="1346200"/>
          </a:xfrm>
          <a:prstGeom prst="wedgeRoundRectCallou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Support your answer with wider reference to literature… </a:t>
            </a:r>
          </a:p>
        </p:txBody>
      </p:sp>
    </p:spTree>
    <p:extLst>
      <p:ext uri="{BB962C8B-B14F-4D97-AF65-F5344CB8AC3E}">
        <p14:creationId xmlns:p14="http://schemas.microsoft.com/office/powerpoint/2010/main" val="2701500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Adeiladu</a:t>
            </a:r>
            <a:r>
              <a:rPr lang="en-GB" dirty="0"/>
              <a:t> </a:t>
            </a:r>
            <a:r>
              <a:rPr lang="en-GB" dirty="0" err="1"/>
              <a:t>Diffiniadau</a:t>
            </a:r>
            <a:r>
              <a:rPr lang="en-GB" dirty="0"/>
              <a:t> </a:t>
            </a:r>
            <a:r>
              <a:rPr lang="en-GB" dirty="0" err="1"/>
              <a:t>Beirniadol</a:t>
            </a:r>
            <a:r>
              <a:rPr lang="en-GB" dirty="0"/>
              <a:t> </a:t>
            </a:r>
            <a:br>
              <a:rPr lang="en-GB" dirty="0"/>
            </a:br>
            <a:r>
              <a:rPr lang="en-GB" i="1" dirty="0">
                <a:solidFill>
                  <a:schemeClr val="accent6"/>
                </a:solidFill>
              </a:rPr>
              <a:t>Building Critical Definitions </a:t>
            </a:r>
            <a:endParaRPr lang="en-GB" dirty="0"/>
          </a:p>
        </p:txBody>
      </p:sp>
      <p:sp>
        <p:nvSpPr>
          <p:cNvPr id="4" name="Content Placeholder 3"/>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err="1"/>
              <a:t>Mae’r</a:t>
            </a:r>
            <a:r>
              <a:rPr lang="en-GB" dirty="0"/>
              <a:t> </a:t>
            </a:r>
            <a:r>
              <a:rPr lang="en-GB" dirty="0" err="1"/>
              <a:t>awdur</a:t>
            </a:r>
            <a:r>
              <a:rPr lang="en-GB" dirty="0"/>
              <a:t> </a:t>
            </a:r>
            <a:r>
              <a:rPr lang="en-GB" dirty="0" err="1"/>
              <a:t>yn</a:t>
            </a:r>
            <a:r>
              <a:rPr lang="en-GB" dirty="0"/>
              <a:t> </a:t>
            </a:r>
            <a:r>
              <a:rPr lang="en-GB" dirty="0" err="1"/>
              <a:t>awgrymu</a:t>
            </a:r>
            <a:r>
              <a:rPr lang="en-GB" dirty="0"/>
              <a:t>…</a:t>
            </a:r>
          </a:p>
          <a:p>
            <a:r>
              <a:rPr lang="en-GB" dirty="0" err="1"/>
              <a:t>Awgryma</a:t>
            </a:r>
            <a:r>
              <a:rPr lang="en-GB" dirty="0"/>
              <a:t> X y </a:t>
            </a:r>
            <a:r>
              <a:rPr lang="en-GB" dirty="0" err="1"/>
              <a:t>syniad</a:t>
            </a:r>
            <a:r>
              <a:rPr lang="en-GB" dirty="0"/>
              <a:t>… </a:t>
            </a:r>
          </a:p>
          <a:p>
            <a:r>
              <a:rPr lang="en-GB" dirty="0"/>
              <a:t>Un </a:t>
            </a:r>
            <a:r>
              <a:rPr lang="en-GB" dirty="0" err="1"/>
              <a:t>elfen</a:t>
            </a:r>
            <a:r>
              <a:rPr lang="en-GB" dirty="0"/>
              <a:t> </a:t>
            </a:r>
            <a:r>
              <a:rPr lang="en-GB" dirty="0" err="1"/>
              <a:t>pwysig</a:t>
            </a:r>
            <a:r>
              <a:rPr lang="en-GB" dirty="0"/>
              <a:t> o </a:t>
            </a:r>
            <a:r>
              <a:rPr lang="en-GB" dirty="0" err="1"/>
              <a:t>fwlio</a:t>
            </a:r>
            <a:r>
              <a:rPr lang="en-GB" dirty="0"/>
              <a:t> a </a:t>
            </a:r>
            <a:r>
              <a:rPr lang="en-GB" dirty="0" err="1"/>
              <a:t>nodwyd</a:t>
            </a:r>
            <a:r>
              <a:rPr lang="en-GB" dirty="0"/>
              <a:t> </a:t>
            </a:r>
            <a:r>
              <a:rPr lang="en-GB" dirty="0" err="1"/>
              <a:t>gan</a:t>
            </a:r>
            <a:r>
              <a:rPr lang="en-GB" dirty="0"/>
              <a:t> </a:t>
            </a:r>
            <a:r>
              <a:rPr lang="en-GB" dirty="0" err="1"/>
              <a:t>nifer</a:t>
            </a:r>
            <a:r>
              <a:rPr lang="en-GB" dirty="0"/>
              <a:t> o </a:t>
            </a:r>
            <a:r>
              <a:rPr lang="en-GB" dirty="0" err="1"/>
              <a:t>awduron</a:t>
            </a:r>
            <a:r>
              <a:rPr lang="en-GB" dirty="0"/>
              <a:t>…</a:t>
            </a:r>
          </a:p>
          <a:p>
            <a:r>
              <a:rPr lang="en-GB" dirty="0" err="1"/>
              <a:t>Yn</a:t>
            </a:r>
            <a:r>
              <a:rPr lang="en-GB" dirty="0"/>
              <a:t> </a:t>
            </a:r>
            <a:r>
              <a:rPr lang="en-GB" dirty="0" err="1"/>
              <a:t>debyg</a:t>
            </a:r>
            <a:r>
              <a:rPr lang="en-GB" dirty="0"/>
              <a:t>…</a:t>
            </a:r>
          </a:p>
          <a:p>
            <a:r>
              <a:rPr lang="en-GB" dirty="0"/>
              <a:t>Mae X </a:t>
            </a:r>
            <a:r>
              <a:rPr lang="en-GB" dirty="0" err="1"/>
              <a:t>yn</a:t>
            </a:r>
            <a:r>
              <a:rPr lang="en-GB" dirty="0"/>
              <a:t> </a:t>
            </a:r>
            <a:r>
              <a:rPr lang="en-GB" dirty="0" err="1"/>
              <a:t>mynd</a:t>
            </a:r>
            <a:r>
              <a:rPr lang="en-GB" dirty="0"/>
              <a:t> </a:t>
            </a:r>
            <a:r>
              <a:rPr lang="en-GB" dirty="0" err="1"/>
              <a:t>a’r</a:t>
            </a:r>
            <a:r>
              <a:rPr lang="en-GB" dirty="0"/>
              <a:t> </a:t>
            </a:r>
            <a:r>
              <a:rPr lang="en-GB" dirty="0" err="1"/>
              <a:t>ddadl</a:t>
            </a:r>
            <a:r>
              <a:rPr lang="en-GB" dirty="0"/>
              <a:t> cam </a:t>
            </a:r>
            <a:r>
              <a:rPr lang="en-GB" dirty="0" err="1"/>
              <a:t>ymhellach</a:t>
            </a:r>
            <a:r>
              <a:rPr lang="en-GB" dirty="0"/>
              <a:t> </a:t>
            </a:r>
            <a:r>
              <a:rPr lang="en-GB" dirty="0" err="1"/>
              <a:t>drwy</a:t>
            </a:r>
            <a:r>
              <a:rPr lang="en-GB" dirty="0"/>
              <a:t>…</a:t>
            </a:r>
          </a:p>
          <a:p>
            <a:r>
              <a:rPr lang="en-GB" dirty="0" err="1"/>
              <a:t>Yn</a:t>
            </a:r>
            <a:r>
              <a:rPr lang="en-GB" dirty="0"/>
              <a:t> </a:t>
            </a:r>
            <a:r>
              <a:rPr lang="en-GB" dirty="0" err="1"/>
              <a:t>ychwanegol</a:t>
            </a:r>
            <a:r>
              <a:rPr lang="en-GB" dirty="0"/>
              <a:t> </a:t>
            </a:r>
            <a:r>
              <a:rPr lang="en-GB" dirty="0" err="1"/>
              <a:t>i</a:t>
            </a:r>
            <a:r>
              <a:rPr lang="en-GB" dirty="0"/>
              <a:t> </a:t>
            </a:r>
            <a:r>
              <a:rPr lang="en-GB" dirty="0" err="1"/>
              <a:t>hyn</a:t>
            </a:r>
            <a:r>
              <a:rPr lang="en-GB" dirty="0"/>
              <a:t>…</a:t>
            </a:r>
          </a:p>
          <a:p>
            <a:r>
              <a:rPr lang="en-GB" dirty="0" err="1"/>
              <a:t>Fodd</a:t>
            </a:r>
            <a:r>
              <a:rPr lang="en-GB" dirty="0"/>
              <a:t> </a:t>
            </a:r>
            <a:r>
              <a:rPr lang="en-GB" dirty="0" err="1"/>
              <a:t>bynnag</a:t>
            </a:r>
            <a:r>
              <a:rPr lang="en-GB" dirty="0"/>
              <a:t>… </a:t>
            </a:r>
          </a:p>
        </p:txBody>
      </p:sp>
      <p:sp>
        <p:nvSpPr>
          <p:cNvPr id="5" name="Content Placeholder 4"/>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a:t>The author suggests that…</a:t>
            </a:r>
          </a:p>
          <a:p>
            <a:r>
              <a:rPr lang="en-GB" dirty="0"/>
              <a:t>X puts forward the idea that…</a:t>
            </a:r>
          </a:p>
          <a:p>
            <a:r>
              <a:rPr lang="en-GB" dirty="0"/>
              <a:t>A key element of bullying identified by several authors is… </a:t>
            </a:r>
          </a:p>
          <a:p>
            <a:r>
              <a:rPr lang="en-GB" dirty="0"/>
              <a:t>Similarly… </a:t>
            </a:r>
          </a:p>
          <a:p>
            <a:r>
              <a:rPr lang="en-GB" dirty="0"/>
              <a:t>X goes one step further than Y, by arguing that… </a:t>
            </a:r>
          </a:p>
          <a:p>
            <a:r>
              <a:rPr lang="en-GB" dirty="0"/>
              <a:t>Additionally… </a:t>
            </a:r>
          </a:p>
          <a:p>
            <a:r>
              <a:rPr lang="en-GB" dirty="0"/>
              <a:t>In contrast to X, Y argues… </a:t>
            </a:r>
          </a:p>
          <a:p>
            <a:r>
              <a:rPr lang="en-GB" dirty="0"/>
              <a:t>However…</a:t>
            </a:r>
          </a:p>
          <a:p>
            <a:endParaRPr lang="en-GB" dirty="0"/>
          </a:p>
        </p:txBody>
      </p:sp>
    </p:spTree>
    <p:extLst>
      <p:ext uri="{BB962C8B-B14F-4D97-AF65-F5344CB8AC3E}">
        <p14:creationId xmlns:p14="http://schemas.microsoft.com/office/powerpoint/2010/main" val="28092330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1898073" y="1288473"/>
            <a:ext cx="8229600" cy="428105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t>“Bullying behaviour is continual physical, psychological, social, verbal or emotional methods of intimidation by an individual or a group. Bullying is any action, such as hitting or name-calling that makes you feel angry, hurt or upset.”  </a:t>
            </a:r>
          </a:p>
          <a:p>
            <a:pPr algn="r"/>
            <a:r>
              <a:rPr lang="en-GB" sz="2800" dirty="0"/>
              <a:t>Lines, 2008, p.19</a:t>
            </a:r>
          </a:p>
        </p:txBody>
      </p:sp>
    </p:spTree>
    <p:extLst>
      <p:ext uri="{BB962C8B-B14F-4D97-AF65-F5344CB8AC3E}">
        <p14:creationId xmlns:p14="http://schemas.microsoft.com/office/powerpoint/2010/main" val="816370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B7FF2-1857-4711-B77C-D7124BD93345}"/>
              </a:ext>
            </a:extLst>
          </p:cNvPr>
          <p:cNvSpPr>
            <a:spLocks noGrp="1"/>
          </p:cNvSpPr>
          <p:nvPr>
            <p:ph type="title"/>
          </p:nvPr>
        </p:nvSpPr>
        <p:spPr/>
        <p:txBody>
          <a:bodyPr>
            <a:normAutofit/>
          </a:bodyPr>
          <a:lstStyle/>
          <a:p>
            <a:pPr algn="ctr">
              <a:defRPr/>
            </a:pPr>
            <a:r>
              <a:rPr lang="en-GB" dirty="0" err="1"/>
              <a:t>Effaith</a:t>
            </a:r>
            <a:r>
              <a:rPr lang="en-GB" dirty="0"/>
              <a:t> </a:t>
            </a:r>
            <a:r>
              <a:rPr lang="en-GB" dirty="0" err="1"/>
              <a:t>Bwlio</a:t>
            </a:r>
            <a:r>
              <a:rPr lang="en-GB" dirty="0"/>
              <a:t> </a:t>
            </a:r>
            <a:br>
              <a:rPr lang="en-GB" dirty="0"/>
            </a:br>
            <a:r>
              <a:rPr lang="en-GB" i="1" dirty="0">
                <a:solidFill>
                  <a:schemeClr val="accent6"/>
                </a:solidFill>
              </a:rPr>
              <a:t>Impact of Bullying </a:t>
            </a:r>
          </a:p>
        </p:txBody>
      </p:sp>
      <p:sp>
        <p:nvSpPr>
          <p:cNvPr id="18437" name="Content Placeholder 4">
            <a:extLst>
              <a:ext uri="{FF2B5EF4-FFF2-40B4-BE49-F238E27FC236}">
                <a16:creationId xmlns:a16="http://schemas.microsoft.com/office/drawing/2014/main" id="{475FE942-DC48-412D-948E-43CD721DCA11}"/>
              </a:ext>
            </a:extLst>
          </p:cNvPr>
          <p:cNvSpPr>
            <a:spLocks noGrp="1"/>
          </p:cNvSpPr>
          <p:nvPr>
            <p:ph sz="half" idx="1"/>
          </p:nvPr>
        </p:nvSpPr>
        <p:spPr>
          <a:ln/>
        </p:spPr>
        <p:style>
          <a:lnRef idx="2">
            <a:schemeClr val="accent5"/>
          </a:lnRef>
          <a:fillRef idx="1">
            <a:schemeClr val="lt1"/>
          </a:fillRef>
          <a:effectRef idx="0">
            <a:schemeClr val="accent5"/>
          </a:effectRef>
          <a:fontRef idx="minor">
            <a:schemeClr val="dk1"/>
          </a:fontRef>
        </p:style>
        <p:txBody>
          <a:bodyPr>
            <a:normAutofit lnSpcReduction="10000"/>
          </a:bodyPr>
          <a:lstStyle/>
          <a:p>
            <a:pPr indent="-255270"/>
            <a:r>
              <a:rPr lang="en-GB" altLang="en-US" dirty="0" err="1">
                <a:ea typeface="ＭＳ Ｐゴシック" panose="020B0600070205080204" pitchFamily="34" charset="-128"/>
              </a:rPr>
              <a:t>Gwyliwch</a:t>
            </a:r>
            <a:r>
              <a:rPr lang="en-GB" altLang="en-US" dirty="0">
                <a:ea typeface="ＭＳ Ｐゴシック" panose="020B0600070205080204" pitchFamily="34" charset="-128"/>
              </a:rPr>
              <a:t> </a:t>
            </a:r>
            <a:r>
              <a:rPr lang="en-GB" altLang="en-US" dirty="0" err="1">
                <a:ea typeface="ＭＳ Ｐゴシック" panose="020B0600070205080204" pitchFamily="34" charset="-128"/>
              </a:rPr>
              <a:t>yr</a:t>
            </a:r>
            <a:r>
              <a:rPr lang="en-GB" altLang="en-US" dirty="0">
                <a:ea typeface="ＭＳ Ｐゴシック" panose="020B0600070205080204" pitchFamily="34" charset="-128"/>
              </a:rPr>
              <a:t> </a:t>
            </a:r>
            <a:r>
              <a:rPr lang="en-GB" altLang="en-US" dirty="0" err="1">
                <a:ea typeface="ＭＳ Ｐゴシック" panose="020B0600070205080204" pitchFamily="34" charset="-128"/>
              </a:rPr>
              <a:t>astudiaethau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achos</a:t>
            </a:r>
            <a:r>
              <a:rPr lang="en-GB" altLang="en-US" dirty="0">
                <a:ea typeface="ＭＳ Ｐゴシック" panose="020B0600070205080204" pitchFamily="34" charset="-128"/>
              </a:rPr>
              <a:t> </a:t>
            </a:r>
            <a:r>
              <a:rPr lang="en-GB" altLang="en-US" dirty="0" err="1">
                <a:ea typeface="ＭＳ Ｐゴシック" panose="020B0600070205080204" pitchFamily="34" charset="-128"/>
              </a:rPr>
              <a:t>yma</a:t>
            </a:r>
            <a:r>
              <a:rPr lang="en-GB" altLang="en-US" dirty="0">
                <a:ea typeface="ＭＳ Ｐゴシック" panose="020B0600070205080204" pitchFamily="34" charset="-128"/>
              </a:rPr>
              <a:t> </a:t>
            </a:r>
            <a:r>
              <a:rPr lang="en-GB" altLang="en-US" dirty="0" err="1">
                <a:ea typeface="ＭＳ Ｐゴシック" panose="020B0600070205080204" pitchFamily="34" charset="-128"/>
              </a:rPr>
              <a:t>sydd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wedi</a:t>
            </a:r>
            <a:r>
              <a:rPr lang="en-GB" altLang="en-US" dirty="0">
                <a:ea typeface="ＭＳ Ｐゴシック" panose="020B0600070205080204" pitchFamily="34" charset="-128"/>
              </a:rPr>
              <a:t> </a:t>
            </a:r>
            <a:r>
              <a:rPr lang="en-GB" altLang="en-US" dirty="0" err="1">
                <a:ea typeface="ＭＳ Ｐゴシック" panose="020B0600070205080204" pitchFamily="34" charset="-128"/>
              </a:rPr>
              <a:t>eu</a:t>
            </a:r>
            <a:r>
              <a:rPr lang="en-GB" altLang="en-US" dirty="0">
                <a:ea typeface="ＭＳ Ｐゴシック" panose="020B0600070205080204" pitchFamily="34" charset="-128"/>
              </a:rPr>
              <a:t> </a:t>
            </a:r>
            <a:r>
              <a:rPr lang="en-GB" altLang="en-US" dirty="0" err="1">
                <a:ea typeface="ＭＳ Ｐゴシック" panose="020B0600070205080204" pitchFamily="34" charset="-128"/>
              </a:rPr>
              <a:t>paratoi</a:t>
            </a:r>
            <a:r>
              <a:rPr lang="en-GB" altLang="en-US" dirty="0">
                <a:ea typeface="ＭＳ Ｐゴシック" panose="020B0600070205080204" pitchFamily="34" charset="-128"/>
              </a:rPr>
              <a:t> </a:t>
            </a:r>
            <a:r>
              <a:rPr lang="en-GB" altLang="en-US" dirty="0" err="1">
                <a:ea typeface="ＭＳ Ｐゴシック" panose="020B0600070205080204" pitchFamily="34" charset="-128"/>
              </a:rPr>
              <a:t>ar</a:t>
            </a:r>
            <a:r>
              <a:rPr lang="en-GB" altLang="en-US" dirty="0">
                <a:ea typeface="ＭＳ Ｐゴシック" panose="020B0600070205080204" pitchFamily="34" charset="-128"/>
              </a:rPr>
              <a:t> </a:t>
            </a:r>
            <a:r>
              <a:rPr lang="en-GB" altLang="en-US" dirty="0" err="1">
                <a:ea typeface="ＭＳ Ｐゴシック" panose="020B0600070205080204" pitchFamily="34" charset="-128"/>
              </a:rPr>
              <a:t>gyfer</a:t>
            </a:r>
            <a:r>
              <a:rPr lang="en-GB" altLang="en-US" dirty="0">
                <a:ea typeface="ＭＳ Ｐゴシック" panose="020B0600070205080204" pitchFamily="34" charset="-128"/>
              </a:rPr>
              <a:t> plant: </a:t>
            </a:r>
            <a:endParaRPr lang="en-US" dirty="0"/>
          </a:p>
          <a:p>
            <a:pPr marL="620395" lvl="1"/>
            <a:r>
              <a:rPr lang="en-GB" altLang="en-US" dirty="0" err="1">
                <a:ea typeface="ＭＳ Ｐゴシック" panose="020B0600070205080204" pitchFamily="34" charset="-128"/>
              </a:rPr>
              <a:t>Astudiaeth</a:t>
            </a:r>
            <a:r>
              <a:rPr lang="en-GB" altLang="en-US" dirty="0">
                <a:ea typeface="ＭＳ Ｐゴシック" panose="020B0600070205080204" pitchFamily="34" charset="-128"/>
              </a:rPr>
              <a:t> </a:t>
            </a:r>
            <a:r>
              <a:rPr lang="en-GB" altLang="en-US" dirty="0" err="1">
                <a:ea typeface="ＭＳ Ｐゴシック" panose="020B0600070205080204" pitchFamily="34" charset="-128"/>
              </a:rPr>
              <a:t>Achos</a:t>
            </a:r>
            <a:r>
              <a:rPr lang="en-GB" altLang="en-US" dirty="0">
                <a:ea typeface="ＭＳ Ｐゴシック" panose="020B0600070205080204" pitchFamily="34" charset="-128"/>
              </a:rPr>
              <a:t> 1</a:t>
            </a:r>
            <a:endParaRPr lang="en-GB" altLang="en-US" dirty="0">
              <a:ea typeface="ＭＳ Ｐゴシック" panose="020B0600070205080204" pitchFamily="34" charset="-128"/>
              <a:cs typeface="Arial"/>
            </a:endParaRPr>
          </a:p>
          <a:p>
            <a:pPr marL="620395" lvl="1"/>
            <a:r>
              <a:rPr lang="en-GB" altLang="en-US" dirty="0" err="1">
                <a:ea typeface="ＭＳ Ｐゴシック" panose="020B0600070205080204" pitchFamily="34" charset="-128"/>
              </a:rPr>
              <a:t>Astudiaeth</a:t>
            </a:r>
            <a:r>
              <a:rPr lang="en-GB" altLang="en-US" dirty="0">
                <a:ea typeface="ＭＳ Ｐゴシック" panose="020B0600070205080204" pitchFamily="34" charset="-128"/>
              </a:rPr>
              <a:t> </a:t>
            </a:r>
            <a:r>
              <a:rPr lang="en-GB" altLang="en-US" dirty="0" err="1">
                <a:ea typeface="ＭＳ Ｐゴシック" panose="020B0600070205080204" pitchFamily="34" charset="-128"/>
              </a:rPr>
              <a:t>Achos</a:t>
            </a:r>
            <a:r>
              <a:rPr lang="en-GB" altLang="en-US" dirty="0">
                <a:ea typeface="ＭＳ Ｐゴシック" panose="020B0600070205080204" pitchFamily="34" charset="-128"/>
              </a:rPr>
              <a:t> 2</a:t>
            </a:r>
            <a:endParaRPr lang="en-GB" altLang="en-US" dirty="0">
              <a:ea typeface="ＭＳ Ｐゴシック" panose="020B0600070205080204" pitchFamily="34" charset="-128"/>
              <a:cs typeface="Arial"/>
            </a:endParaRPr>
          </a:p>
          <a:p>
            <a:pPr marL="620395" lvl="1"/>
            <a:endParaRPr lang="en-GB" altLang="en-US" dirty="0">
              <a:ea typeface="ＭＳ Ｐゴシック" panose="020B0600070205080204" pitchFamily="34" charset="-128"/>
              <a:cs typeface="Arial"/>
            </a:endParaRPr>
          </a:p>
          <a:p>
            <a:pPr indent="-255270"/>
            <a:r>
              <a:rPr lang="en-GB" altLang="en-US" dirty="0">
                <a:ea typeface="ＭＳ Ｐゴシック" panose="020B0600070205080204" pitchFamily="34" charset="-128"/>
              </a:rPr>
              <a:t>Mew </a:t>
            </a:r>
            <a:r>
              <a:rPr lang="en-GB" altLang="en-US" dirty="0" err="1">
                <a:ea typeface="ＭＳ Ｐゴシック" panose="020B0600070205080204" pitchFamily="34" charset="-128"/>
              </a:rPr>
              <a:t>pârau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neu</a:t>
            </a:r>
            <a:r>
              <a:rPr lang="en-GB" altLang="en-US" dirty="0">
                <a:ea typeface="ＭＳ Ｐゴシック" panose="020B0600070205080204" pitchFamily="34" charset="-128"/>
              </a:rPr>
              <a:t> </a:t>
            </a:r>
            <a:r>
              <a:rPr lang="en-GB" altLang="en-US" dirty="0" err="1">
                <a:ea typeface="ＭＳ Ｐゴシック" panose="020B0600070205080204" pitchFamily="34" charset="-128"/>
              </a:rPr>
              <a:t>grwpiau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bach</a:t>
            </a:r>
            <a:r>
              <a:rPr lang="en-GB" altLang="en-US" dirty="0">
                <a:ea typeface="ＭＳ Ｐゴシック" panose="020B0600070205080204" pitchFamily="34" charset="-128"/>
              </a:rPr>
              <a:t>, </a:t>
            </a:r>
            <a:r>
              <a:rPr lang="en-GB" altLang="en-US" dirty="0" err="1">
                <a:ea typeface="ＭＳ Ｐゴシック" panose="020B0600070205080204" pitchFamily="34" charset="-128"/>
              </a:rPr>
              <a:t>trafodwch</a:t>
            </a:r>
            <a:r>
              <a:rPr lang="en-GB" altLang="en-US" dirty="0">
                <a:ea typeface="ＭＳ Ｐゴシック" panose="020B0600070205080204" pitchFamily="34" charset="-128"/>
              </a:rPr>
              <a:t>:</a:t>
            </a:r>
            <a:endParaRPr lang="en-GB" altLang="en-US" dirty="0">
              <a:ea typeface="ＭＳ Ｐゴシック" panose="020B0600070205080204" pitchFamily="34" charset="-128"/>
              <a:cs typeface="Arial"/>
            </a:endParaRPr>
          </a:p>
          <a:p>
            <a:pPr marL="620395" lvl="1"/>
            <a:r>
              <a:rPr lang="en-GB" altLang="en-US" dirty="0">
                <a:ea typeface="ＭＳ Ｐゴシック" panose="020B0600070205080204" pitchFamily="34" charset="-128"/>
              </a:rPr>
              <a:t>Beth </a:t>
            </a:r>
            <a:r>
              <a:rPr lang="en-GB" altLang="en-US" dirty="0" err="1">
                <a:ea typeface="ＭＳ Ｐゴシック" panose="020B0600070205080204" pitchFamily="34" charset="-128"/>
              </a:rPr>
              <a:t>yw</a:t>
            </a:r>
            <a:r>
              <a:rPr lang="en-GB" altLang="en-US" dirty="0">
                <a:ea typeface="ＭＳ Ｐゴシック" panose="020B0600070205080204" pitchFamily="34" charset="-128"/>
              </a:rPr>
              <a:t> </a:t>
            </a:r>
            <a:r>
              <a:rPr lang="en-GB" altLang="en-US" dirty="0" err="1">
                <a:ea typeface="ＭＳ Ｐゴシック" panose="020B0600070205080204" pitchFamily="34" charset="-128"/>
              </a:rPr>
              <a:t>effaith</a:t>
            </a:r>
            <a:r>
              <a:rPr lang="en-GB" altLang="en-US" dirty="0">
                <a:ea typeface="ＭＳ Ｐゴシック" panose="020B0600070205080204" pitchFamily="34" charset="-128"/>
              </a:rPr>
              <a:t> </a:t>
            </a:r>
            <a:r>
              <a:rPr lang="en-GB" altLang="en-US" dirty="0" err="1">
                <a:ea typeface="ＭＳ Ｐゴシック" panose="020B0600070205080204" pitchFamily="34" charset="-128"/>
              </a:rPr>
              <a:t>bwlio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ar</a:t>
            </a:r>
            <a:r>
              <a:rPr lang="en-GB" altLang="en-US" dirty="0">
                <a:ea typeface="ＭＳ Ｐゴシック" panose="020B0600070205080204" pitchFamily="34" charset="-128"/>
              </a:rPr>
              <a:t> </a:t>
            </a:r>
            <a:r>
              <a:rPr lang="en-GB" altLang="en-US" dirty="0" err="1">
                <a:ea typeface="ＭＳ Ｐゴシック" panose="020B0600070205080204" pitchFamily="34" charset="-128"/>
              </a:rPr>
              <a:t>blentyn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sy’n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cael</a:t>
            </a:r>
            <a:r>
              <a:rPr lang="en-GB" altLang="en-US" dirty="0">
                <a:ea typeface="ＭＳ Ｐゴシック" panose="020B0600070205080204" pitchFamily="34" charset="-128"/>
              </a:rPr>
              <a:t> </a:t>
            </a:r>
            <a:r>
              <a:rPr lang="en-GB" altLang="en-US" dirty="0" err="1">
                <a:ea typeface="ＭＳ Ｐゴシック" panose="020B0600070205080204" pitchFamily="34" charset="-128"/>
              </a:rPr>
              <a:t>ei</a:t>
            </a:r>
            <a:r>
              <a:rPr lang="en-GB" altLang="en-US" dirty="0">
                <a:ea typeface="ＭＳ Ｐゴシック" panose="020B0600070205080204" pitchFamily="34" charset="-128"/>
              </a:rPr>
              <a:t> </a:t>
            </a:r>
            <a:r>
              <a:rPr lang="en-GB" altLang="en-US" dirty="0" err="1">
                <a:ea typeface="ＭＳ Ｐゴシック" panose="020B0600070205080204" pitchFamily="34" charset="-128"/>
              </a:rPr>
              <a:t>fwlio</a:t>
            </a:r>
            <a:r>
              <a:rPr lang="en-GB" altLang="en-US" dirty="0">
                <a:ea typeface="ＭＳ Ｐゴシック" panose="020B0600070205080204" pitchFamily="34" charset="-128"/>
              </a:rPr>
              <a:t>? </a:t>
            </a:r>
            <a:endParaRPr lang="en-GB" altLang="en-US" dirty="0">
              <a:ea typeface="ＭＳ Ｐゴシック" panose="020B0600070205080204" pitchFamily="34" charset="-128"/>
              <a:cs typeface="Arial"/>
            </a:endParaRPr>
          </a:p>
          <a:p>
            <a:pPr marL="620395" lvl="1"/>
            <a:r>
              <a:rPr lang="en-GB" altLang="en-US" dirty="0">
                <a:ea typeface="ＭＳ Ｐゴシック" panose="020B0600070205080204" pitchFamily="34" charset="-128"/>
              </a:rPr>
              <a:t>Beth </a:t>
            </a:r>
            <a:r>
              <a:rPr lang="en-GB" altLang="en-US" dirty="0" err="1">
                <a:ea typeface="ＭＳ Ｐゴシック" panose="020B0600070205080204" pitchFamily="34" charset="-128"/>
              </a:rPr>
              <a:t>yw</a:t>
            </a:r>
            <a:r>
              <a:rPr lang="en-GB" altLang="en-US" dirty="0">
                <a:ea typeface="ＭＳ Ｐゴシック" panose="020B0600070205080204" pitchFamily="34" charset="-128"/>
              </a:rPr>
              <a:t> </a:t>
            </a:r>
            <a:r>
              <a:rPr lang="en-GB" altLang="en-US" dirty="0" err="1">
                <a:ea typeface="ＭＳ Ｐゴシック" panose="020B0600070205080204" pitchFamily="34" charset="-128"/>
              </a:rPr>
              <a:t>effaith</a:t>
            </a:r>
            <a:r>
              <a:rPr lang="en-GB" altLang="en-US" dirty="0">
                <a:ea typeface="ＭＳ Ｐゴシック" panose="020B0600070205080204" pitchFamily="34" charset="-128"/>
              </a:rPr>
              <a:t> </a:t>
            </a:r>
            <a:r>
              <a:rPr lang="en-GB" altLang="en-US" dirty="0" err="1">
                <a:ea typeface="ＭＳ Ｐゴシック" panose="020B0600070205080204" pitchFamily="34" charset="-128"/>
              </a:rPr>
              <a:t>bwlio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ar</a:t>
            </a:r>
            <a:r>
              <a:rPr lang="en-GB" altLang="en-US" dirty="0">
                <a:ea typeface="ＭＳ Ｐゴシック" panose="020B0600070205080204" pitchFamily="34" charset="-128"/>
              </a:rPr>
              <a:t> y </a:t>
            </a:r>
            <a:r>
              <a:rPr lang="en-GB" altLang="en-US" dirty="0" err="1">
                <a:ea typeface="ＭＳ Ｐゴシック" panose="020B0600070205080204" pitchFamily="34" charset="-128"/>
              </a:rPr>
              <a:t>bwli</a:t>
            </a:r>
            <a:r>
              <a:rPr lang="en-GB" altLang="en-US" dirty="0">
                <a:ea typeface="ＭＳ Ｐゴシック" panose="020B0600070205080204" pitchFamily="34" charset="-128"/>
              </a:rPr>
              <a:t>? </a:t>
            </a:r>
            <a:endParaRPr lang="en-GB" altLang="en-US" dirty="0">
              <a:ea typeface="ＭＳ Ｐゴシック" panose="020B0600070205080204" pitchFamily="34" charset="-128"/>
              <a:cs typeface="Arial"/>
            </a:endParaRPr>
          </a:p>
          <a:p>
            <a:pPr marL="620395" lvl="1"/>
            <a:endParaRPr lang="en-GB" altLang="en-US" dirty="0">
              <a:ea typeface="ＭＳ Ｐゴシック" panose="020B0600070205080204" pitchFamily="34" charset="-128"/>
              <a:cs typeface="Arial"/>
            </a:endParaRPr>
          </a:p>
        </p:txBody>
      </p:sp>
      <p:sp>
        <p:nvSpPr>
          <p:cNvPr id="6" name="Content Placeholder 5">
            <a:extLst>
              <a:ext uri="{FF2B5EF4-FFF2-40B4-BE49-F238E27FC236}">
                <a16:creationId xmlns:a16="http://schemas.microsoft.com/office/drawing/2014/main" id="{CA09CF6B-FA2E-41FD-9C6D-AF7680D6D4F8}"/>
              </a:ext>
            </a:extLst>
          </p:cNvPr>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pPr>
              <a:defRPr/>
            </a:pPr>
            <a:r>
              <a:rPr lang="en-GB" i="1" dirty="0"/>
              <a:t>Watch the following case studies designed for children:</a:t>
            </a:r>
          </a:p>
          <a:p>
            <a:pPr lvl="1">
              <a:defRPr/>
            </a:pPr>
            <a:r>
              <a:rPr lang="en-GB" i="1" dirty="0">
                <a:hlinkClick r:id="rId2"/>
              </a:rPr>
              <a:t>Case Study 1</a:t>
            </a:r>
            <a:r>
              <a:rPr lang="en-GB" i="1" dirty="0"/>
              <a:t> (being bullied)</a:t>
            </a:r>
          </a:p>
          <a:p>
            <a:pPr lvl="1">
              <a:defRPr/>
            </a:pPr>
            <a:r>
              <a:rPr lang="en-GB" i="1" dirty="0">
                <a:hlinkClick r:id="rId3"/>
              </a:rPr>
              <a:t>Case Study 2 </a:t>
            </a:r>
            <a:r>
              <a:rPr lang="en-GB" i="1" dirty="0"/>
              <a:t>(the bully)</a:t>
            </a:r>
          </a:p>
          <a:p>
            <a:pPr marL="109537" indent="0">
              <a:buFont typeface="Wingdings 3" panose="05040102010807070707" pitchFamily="18" charset="2"/>
              <a:buNone/>
              <a:defRPr/>
            </a:pPr>
            <a:endParaRPr lang="en-GB" i="1" dirty="0"/>
          </a:p>
          <a:p>
            <a:pPr>
              <a:defRPr/>
            </a:pPr>
            <a:r>
              <a:rPr lang="en-GB" i="1" dirty="0"/>
              <a:t>In pairs or small groups, discuss:</a:t>
            </a:r>
          </a:p>
          <a:p>
            <a:pPr lvl="1">
              <a:defRPr/>
            </a:pPr>
            <a:r>
              <a:rPr lang="en-GB" i="1" dirty="0"/>
              <a:t>What is the impact of bullying on the bullied?</a:t>
            </a:r>
          </a:p>
          <a:p>
            <a:pPr lvl="1">
              <a:defRPr/>
            </a:pPr>
            <a:r>
              <a:rPr lang="en-GB" i="1" dirty="0"/>
              <a:t>What is the impact of bullying on the bully? </a:t>
            </a:r>
          </a:p>
        </p:txBody>
      </p:sp>
    </p:spTree>
    <p:extLst>
      <p:ext uri="{BB962C8B-B14F-4D97-AF65-F5344CB8AC3E}">
        <p14:creationId xmlns:p14="http://schemas.microsoft.com/office/powerpoint/2010/main" val="1992105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Effeithiau</a:t>
            </a:r>
            <a:r>
              <a:rPr lang="en-GB" dirty="0"/>
              <a:t> McGrath </a:t>
            </a:r>
            <a:br>
              <a:rPr lang="en-GB" dirty="0"/>
            </a:br>
            <a:r>
              <a:rPr lang="en-GB" i="1" dirty="0">
                <a:solidFill>
                  <a:schemeClr val="accent6"/>
                </a:solidFill>
              </a:rPr>
              <a:t>McGrath’s Effects of Being Bullied </a:t>
            </a:r>
          </a:p>
        </p:txBody>
      </p:sp>
      <p:sp>
        <p:nvSpPr>
          <p:cNvPr id="3" name="Content Placeholder 2"/>
          <p:cNvSpPr>
            <a:spLocks noGrp="1"/>
          </p:cNvSpPr>
          <p:nvPr>
            <p:ph sz="half" idx="1"/>
          </p:nvPr>
        </p:nvSpPr>
        <p:spPr>
          <a:xfrm>
            <a:off x="318655" y="1825625"/>
            <a:ext cx="5701145" cy="4782992"/>
          </a:xfrm>
        </p:spPr>
        <p:style>
          <a:lnRef idx="2">
            <a:schemeClr val="accent5"/>
          </a:lnRef>
          <a:fillRef idx="1">
            <a:schemeClr val="lt1"/>
          </a:fillRef>
          <a:effectRef idx="0">
            <a:schemeClr val="accent5"/>
          </a:effectRef>
          <a:fontRef idx="minor">
            <a:schemeClr val="dk1"/>
          </a:fontRef>
        </p:style>
        <p:txBody>
          <a:bodyPr>
            <a:normAutofit/>
          </a:bodyPr>
          <a:lstStyle/>
          <a:p>
            <a:r>
              <a:rPr lang="en-GB" dirty="0" err="1"/>
              <a:t>Salwch</a:t>
            </a:r>
            <a:r>
              <a:rPr lang="en-GB" dirty="0"/>
              <a:t>, </a:t>
            </a:r>
            <a:r>
              <a:rPr lang="en-GB" dirty="0" err="1"/>
              <a:t>yn</a:t>
            </a:r>
            <a:r>
              <a:rPr lang="en-GB" dirty="0"/>
              <a:t> </a:t>
            </a:r>
            <a:r>
              <a:rPr lang="en-GB" dirty="0" err="1"/>
              <a:t>enwedig</a:t>
            </a:r>
            <a:r>
              <a:rPr lang="en-GB" dirty="0"/>
              <a:t> </a:t>
            </a:r>
            <a:r>
              <a:rPr lang="en-GB" dirty="0" err="1"/>
              <a:t>salwch</a:t>
            </a:r>
            <a:r>
              <a:rPr lang="en-GB" dirty="0"/>
              <a:t> o </a:t>
            </a:r>
            <a:r>
              <a:rPr lang="en-GB" dirty="0" err="1"/>
              <a:t>ganlyniad</a:t>
            </a:r>
            <a:r>
              <a:rPr lang="en-GB" dirty="0"/>
              <a:t> i </a:t>
            </a:r>
            <a:r>
              <a:rPr lang="en-GB" dirty="0" err="1"/>
              <a:t>straen</a:t>
            </a:r>
            <a:endParaRPr lang="en-GB" dirty="0"/>
          </a:p>
          <a:p>
            <a:r>
              <a:rPr lang="en-GB" dirty="0" err="1"/>
              <a:t>Anafiadau</a:t>
            </a:r>
            <a:r>
              <a:rPr lang="en-GB" dirty="0"/>
              <a:t> </a:t>
            </a:r>
            <a:r>
              <a:rPr lang="en-GB" dirty="0" err="1"/>
              <a:t>corfforol</a:t>
            </a:r>
            <a:r>
              <a:rPr lang="en-GB" dirty="0"/>
              <a:t> </a:t>
            </a:r>
          </a:p>
          <a:p>
            <a:r>
              <a:rPr lang="en-GB" dirty="0" err="1"/>
              <a:t>Ceisio</a:t>
            </a:r>
            <a:r>
              <a:rPr lang="en-GB" dirty="0"/>
              <a:t> </a:t>
            </a:r>
            <a:r>
              <a:rPr lang="en-GB" dirty="0" err="1"/>
              <a:t>hunanladdiad</a:t>
            </a:r>
            <a:endParaRPr lang="en-GB" dirty="0"/>
          </a:p>
          <a:p>
            <a:r>
              <a:rPr lang="en-GB" dirty="0" err="1"/>
              <a:t>Teimladau</a:t>
            </a:r>
            <a:r>
              <a:rPr lang="en-GB" dirty="0"/>
              <a:t> o </a:t>
            </a:r>
            <a:r>
              <a:rPr lang="en-GB" dirty="0" err="1"/>
              <a:t>unigrwydd</a:t>
            </a:r>
            <a:r>
              <a:rPr lang="en-GB" dirty="0"/>
              <a:t>, </a:t>
            </a:r>
            <a:r>
              <a:rPr lang="en-GB" dirty="0" err="1"/>
              <a:t>eithrio</a:t>
            </a:r>
            <a:r>
              <a:rPr lang="en-GB" dirty="0"/>
              <a:t> </a:t>
            </a:r>
            <a:r>
              <a:rPr lang="en-GB" dirty="0" err="1"/>
              <a:t>neu</a:t>
            </a:r>
            <a:r>
              <a:rPr lang="en-GB" dirty="0"/>
              <a:t> </a:t>
            </a:r>
            <a:r>
              <a:rPr lang="en-GB" dirty="0" err="1"/>
              <a:t>aralliad</a:t>
            </a:r>
            <a:endParaRPr lang="en-GB" dirty="0"/>
          </a:p>
          <a:p>
            <a:r>
              <a:rPr lang="en-GB" dirty="0" err="1"/>
              <a:t>Trafferth</a:t>
            </a:r>
            <a:r>
              <a:rPr lang="en-GB" dirty="0"/>
              <a:t> </a:t>
            </a:r>
            <a:r>
              <a:rPr lang="en-GB" dirty="0" err="1"/>
              <a:t>datblygu</a:t>
            </a:r>
            <a:r>
              <a:rPr lang="en-GB" dirty="0"/>
              <a:t> </a:t>
            </a:r>
            <a:r>
              <a:rPr lang="en-GB" dirty="0" err="1"/>
              <a:t>perthnasau</a:t>
            </a:r>
            <a:r>
              <a:rPr lang="en-GB" dirty="0"/>
              <a:t> </a:t>
            </a:r>
            <a:r>
              <a:rPr lang="en-GB" dirty="0" err="1"/>
              <a:t>dwfn</a:t>
            </a:r>
            <a:r>
              <a:rPr lang="en-GB" dirty="0"/>
              <a:t> </a:t>
            </a:r>
          </a:p>
          <a:p>
            <a:r>
              <a:rPr lang="en-GB" dirty="0" err="1"/>
              <a:t>Teimladau</a:t>
            </a:r>
            <a:r>
              <a:rPr lang="en-GB" dirty="0"/>
              <a:t> o </a:t>
            </a:r>
            <a:r>
              <a:rPr lang="en-GB" dirty="0" err="1"/>
              <a:t>ofn</a:t>
            </a:r>
            <a:r>
              <a:rPr lang="en-GB" dirty="0"/>
              <a:t> a </a:t>
            </a:r>
            <a:r>
              <a:rPr lang="en-GB" dirty="0" err="1"/>
              <a:t>phryder</a:t>
            </a:r>
            <a:endParaRPr lang="en-GB" dirty="0"/>
          </a:p>
          <a:p>
            <a:r>
              <a:rPr lang="en-GB" dirty="0" err="1"/>
              <a:t>Iselder</a:t>
            </a:r>
            <a:r>
              <a:rPr lang="en-GB" dirty="0"/>
              <a:t> </a:t>
            </a:r>
          </a:p>
          <a:p>
            <a:endParaRPr lang="en-GB" dirty="0"/>
          </a:p>
          <a:p>
            <a:endParaRPr lang="en-GB" dirty="0"/>
          </a:p>
        </p:txBody>
      </p:sp>
      <p:sp>
        <p:nvSpPr>
          <p:cNvPr id="4" name="Content Placeholder 3"/>
          <p:cNvSpPr>
            <a:spLocks noGrp="1"/>
          </p:cNvSpPr>
          <p:nvPr>
            <p:ph sz="half" idx="2"/>
          </p:nvPr>
        </p:nvSpPr>
        <p:spPr>
          <a:xfrm>
            <a:off x="6172199" y="1825624"/>
            <a:ext cx="5742709" cy="4782993"/>
          </a:xfrm>
        </p:spPr>
        <p:style>
          <a:lnRef idx="2">
            <a:schemeClr val="accent6"/>
          </a:lnRef>
          <a:fillRef idx="1">
            <a:schemeClr val="lt1"/>
          </a:fillRef>
          <a:effectRef idx="0">
            <a:schemeClr val="accent6"/>
          </a:effectRef>
          <a:fontRef idx="minor">
            <a:schemeClr val="dk1"/>
          </a:fontRef>
        </p:style>
        <p:txBody>
          <a:bodyPr>
            <a:normAutofit/>
          </a:bodyPr>
          <a:lstStyle/>
          <a:p>
            <a:r>
              <a:rPr lang="en-GB" i="1" dirty="0"/>
              <a:t>Increased illnesses, particularly stress-related illnesses </a:t>
            </a:r>
          </a:p>
          <a:p>
            <a:r>
              <a:rPr lang="en-GB" i="1" dirty="0"/>
              <a:t>Physical injuries resulting from being bullied  </a:t>
            </a:r>
          </a:p>
          <a:p>
            <a:r>
              <a:rPr lang="en-GB" i="1" dirty="0"/>
              <a:t>Attempted and completed suicide </a:t>
            </a:r>
          </a:p>
          <a:p>
            <a:r>
              <a:rPr lang="en-GB" i="1" dirty="0"/>
              <a:t>Feelings of isolation, exclusion, and alienation </a:t>
            </a:r>
          </a:p>
          <a:p>
            <a:r>
              <a:rPr lang="en-GB" i="1" dirty="0"/>
              <a:t>Difficulty forming deep relationships </a:t>
            </a:r>
          </a:p>
          <a:p>
            <a:r>
              <a:rPr lang="en-GB" i="1" dirty="0"/>
              <a:t>Increased fear and anxiety </a:t>
            </a:r>
          </a:p>
          <a:p>
            <a:r>
              <a:rPr lang="en-GB" i="1" dirty="0"/>
              <a:t>Depression </a:t>
            </a:r>
          </a:p>
          <a:p>
            <a:endParaRPr lang="en-GB" dirty="0"/>
          </a:p>
        </p:txBody>
      </p:sp>
    </p:spTree>
    <p:extLst>
      <p:ext uri="{BB962C8B-B14F-4D97-AF65-F5344CB8AC3E}">
        <p14:creationId xmlns:p14="http://schemas.microsoft.com/office/powerpoint/2010/main" val="4173882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Effeithiau</a:t>
            </a:r>
            <a:r>
              <a:rPr lang="en-GB" dirty="0"/>
              <a:t> McGrath </a:t>
            </a:r>
            <a:br>
              <a:rPr lang="en-GB" dirty="0"/>
            </a:br>
            <a:r>
              <a:rPr lang="en-GB" i="1" dirty="0">
                <a:solidFill>
                  <a:schemeClr val="accent6"/>
                </a:solidFill>
              </a:rPr>
              <a:t>McGrath’s Effects of Being Bullied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Teimladau</a:t>
            </a:r>
            <a:r>
              <a:rPr lang="en-GB" dirty="0"/>
              <a:t> o </a:t>
            </a:r>
            <a:r>
              <a:rPr lang="en-GB" dirty="0" err="1"/>
              <a:t>anallu</a:t>
            </a:r>
            <a:r>
              <a:rPr lang="en-GB" dirty="0"/>
              <a:t> a </a:t>
            </a:r>
            <a:r>
              <a:rPr lang="en-GB" dirty="0" err="1"/>
              <a:t>diffyg</a:t>
            </a:r>
            <a:r>
              <a:rPr lang="en-GB" dirty="0"/>
              <a:t> </a:t>
            </a:r>
            <a:r>
              <a:rPr lang="en-GB" dirty="0" err="1"/>
              <a:t>pwer</a:t>
            </a:r>
            <a:endParaRPr lang="en-GB" dirty="0"/>
          </a:p>
          <a:p>
            <a:r>
              <a:rPr lang="en-GB" dirty="0" err="1"/>
              <a:t>Absenoldeb</a:t>
            </a:r>
            <a:r>
              <a:rPr lang="en-GB" dirty="0"/>
              <a:t> </a:t>
            </a:r>
            <a:r>
              <a:rPr lang="en-GB" dirty="0" err="1"/>
              <a:t>o’r</a:t>
            </a:r>
            <a:r>
              <a:rPr lang="en-GB" dirty="0"/>
              <a:t> </a:t>
            </a:r>
            <a:r>
              <a:rPr lang="en-GB" dirty="0" err="1"/>
              <a:t>ysgol</a:t>
            </a:r>
            <a:r>
              <a:rPr lang="en-GB" dirty="0"/>
              <a:t> </a:t>
            </a:r>
            <a:r>
              <a:rPr lang="en-GB" dirty="0" err="1"/>
              <a:t>er</a:t>
            </a:r>
            <a:r>
              <a:rPr lang="en-GB" dirty="0"/>
              <a:t> </a:t>
            </a:r>
            <a:r>
              <a:rPr lang="en-GB" dirty="0" err="1"/>
              <a:t>mwyn</a:t>
            </a:r>
            <a:r>
              <a:rPr lang="en-GB" dirty="0"/>
              <a:t> </a:t>
            </a:r>
            <a:r>
              <a:rPr lang="en-GB" dirty="0" err="1"/>
              <a:t>osgoi’r</a:t>
            </a:r>
            <a:r>
              <a:rPr lang="en-GB" dirty="0"/>
              <a:t> </a:t>
            </a:r>
            <a:r>
              <a:rPr lang="en-GB" dirty="0" err="1"/>
              <a:t>bwli</a:t>
            </a:r>
            <a:endParaRPr lang="en-GB" dirty="0"/>
          </a:p>
          <a:p>
            <a:r>
              <a:rPr lang="en-GB" dirty="0" err="1"/>
              <a:t>Absenoldeb</a:t>
            </a:r>
            <a:r>
              <a:rPr lang="en-GB" dirty="0"/>
              <a:t> o </a:t>
            </a:r>
            <a:r>
              <a:rPr lang="en-GB" dirty="0" err="1"/>
              <a:t>ganlyniad</a:t>
            </a:r>
            <a:r>
              <a:rPr lang="en-GB" dirty="0"/>
              <a:t> </a:t>
            </a:r>
            <a:r>
              <a:rPr lang="en-GB" dirty="0" err="1"/>
              <a:t>i</a:t>
            </a:r>
            <a:r>
              <a:rPr lang="en-GB" dirty="0"/>
              <a:t> </a:t>
            </a:r>
            <a:r>
              <a:rPr lang="en-GB" dirty="0" err="1"/>
              <a:t>bwysau</a:t>
            </a:r>
            <a:r>
              <a:rPr lang="en-GB" dirty="0"/>
              <a:t> a </a:t>
            </a:r>
            <a:r>
              <a:rPr lang="en-GB" dirty="0" err="1"/>
              <a:t>straen</a:t>
            </a:r>
            <a:endParaRPr lang="en-GB" dirty="0"/>
          </a:p>
          <a:p>
            <a:r>
              <a:rPr lang="en-GB" dirty="0" err="1"/>
              <a:t>Cyrhaeddiad</a:t>
            </a:r>
            <a:r>
              <a:rPr lang="en-GB" dirty="0"/>
              <a:t> </a:t>
            </a:r>
            <a:r>
              <a:rPr lang="en-GB" dirty="0" err="1"/>
              <a:t>academaidd</a:t>
            </a:r>
            <a:r>
              <a:rPr lang="en-GB" dirty="0"/>
              <a:t> </a:t>
            </a:r>
            <a:r>
              <a:rPr lang="en-GB" dirty="0" err="1"/>
              <a:t>isel</a:t>
            </a:r>
            <a:r>
              <a:rPr lang="en-GB" dirty="0"/>
              <a:t> </a:t>
            </a:r>
            <a:r>
              <a:rPr lang="en-GB" dirty="0" err="1"/>
              <a:t>neu</a:t>
            </a:r>
            <a:r>
              <a:rPr lang="en-GB" dirty="0"/>
              <a:t> </a:t>
            </a:r>
            <a:r>
              <a:rPr lang="en-GB" dirty="0" err="1"/>
              <a:t>ddiffyg</a:t>
            </a:r>
            <a:r>
              <a:rPr lang="en-GB" dirty="0"/>
              <a:t> </a:t>
            </a:r>
            <a:r>
              <a:rPr lang="en-GB" dirty="0" err="1"/>
              <a:t>cymryd</a:t>
            </a:r>
            <a:r>
              <a:rPr lang="en-GB" dirty="0"/>
              <a:t> </a:t>
            </a:r>
            <a:r>
              <a:rPr lang="en-GB" dirty="0" err="1"/>
              <a:t>rhan</a:t>
            </a:r>
            <a:r>
              <a:rPr lang="en-GB" dirty="0"/>
              <a:t> </a:t>
            </a:r>
          </a:p>
          <a:p>
            <a:r>
              <a:rPr lang="en-GB" dirty="0" err="1"/>
              <a:t>Anawsterau</a:t>
            </a:r>
            <a:r>
              <a:rPr lang="en-GB" dirty="0"/>
              <a:t> </a:t>
            </a:r>
            <a:r>
              <a:rPr lang="en-GB" dirty="0" err="1"/>
              <a:t>canolbwyntio</a:t>
            </a:r>
            <a:r>
              <a:rPr lang="en-GB" dirty="0"/>
              <a:t> </a:t>
            </a:r>
            <a:r>
              <a:rPr lang="en-GB" dirty="0" err="1"/>
              <a:t>ar</a:t>
            </a:r>
            <a:r>
              <a:rPr lang="en-GB" dirty="0"/>
              <a:t> </a:t>
            </a:r>
            <a:r>
              <a:rPr lang="en-GB" dirty="0" err="1"/>
              <a:t>waith</a:t>
            </a:r>
            <a:r>
              <a:rPr lang="en-GB" dirty="0"/>
              <a:t> </a:t>
            </a:r>
            <a:r>
              <a:rPr lang="en-GB" dirty="0" err="1"/>
              <a:t>ysgol</a:t>
            </a:r>
            <a:r>
              <a:rPr lang="en-GB" dirty="0"/>
              <a:t> </a:t>
            </a:r>
          </a:p>
          <a:p>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i="1" dirty="0"/>
              <a:t>Feelings of incompetence and powerlessness </a:t>
            </a:r>
          </a:p>
          <a:p>
            <a:r>
              <a:rPr lang="en-GB" i="1" dirty="0"/>
              <a:t>Truancy to avoid the bully </a:t>
            </a:r>
          </a:p>
          <a:p>
            <a:r>
              <a:rPr lang="en-GB" i="1" dirty="0"/>
              <a:t>Increased absence from school due to stress-related illnesses </a:t>
            </a:r>
          </a:p>
          <a:p>
            <a:r>
              <a:rPr lang="en-GB" i="1" dirty="0"/>
              <a:t>Lower academic achievement and class participation </a:t>
            </a:r>
          </a:p>
          <a:p>
            <a:r>
              <a:rPr lang="en-GB" i="1" dirty="0"/>
              <a:t>Difficulty concentrating on schoolwork</a:t>
            </a:r>
          </a:p>
          <a:p>
            <a:pPr marL="0" indent="0" algn="r">
              <a:buNone/>
            </a:pPr>
            <a:r>
              <a:rPr lang="en-GB" sz="2400" dirty="0"/>
              <a:t>(McGrath, 2007 cited in </a:t>
            </a:r>
            <a:r>
              <a:rPr lang="en-GB" sz="2400" dirty="0" err="1"/>
              <a:t>Kohut</a:t>
            </a:r>
            <a:r>
              <a:rPr lang="en-GB" sz="2400" dirty="0"/>
              <a:t>, 2007)</a:t>
            </a:r>
          </a:p>
        </p:txBody>
      </p:sp>
    </p:spTree>
    <p:extLst>
      <p:ext uri="{BB962C8B-B14F-4D97-AF65-F5344CB8AC3E}">
        <p14:creationId xmlns:p14="http://schemas.microsoft.com/office/powerpoint/2010/main" val="15309454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Pwy</a:t>
            </a:r>
            <a:r>
              <a:rPr lang="en-GB" dirty="0"/>
              <a:t> </a:t>
            </a:r>
            <a:r>
              <a:rPr lang="en-GB" dirty="0" err="1"/>
              <a:t>sy’n</a:t>
            </a:r>
            <a:r>
              <a:rPr lang="en-GB" dirty="0"/>
              <a:t> </a:t>
            </a:r>
            <a:r>
              <a:rPr lang="en-GB" dirty="0" err="1"/>
              <a:t>bwlio</a:t>
            </a:r>
            <a:r>
              <a:rPr lang="en-GB" dirty="0"/>
              <a:t>?</a:t>
            </a:r>
            <a:br>
              <a:rPr lang="en-GB" dirty="0"/>
            </a:br>
            <a:r>
              <a:rPr lang="en-GB" i="1" dirty="0">
                <a:solidFill>
                  <a:schemeClr val="accent6"/>
                </a:solidFill>
              </a:rPr>
              <a:t>Who bullies? </a:t>
            </a:r>
          </a:p>
        </p:txBody>
      </p:sp>
      <p:sp>
        <p:nvSpPr>
          <p:cNvPr id="3" name="Content Placeholder 2"/>
          <p:cNvSpPr>
            <a:spLocks noGrp="1"/>
          </p:cNvSpPr>
          <p:nvPr>
            <p:ph sz="half" idx="1"/>
          </p:nvPr>
        </p:nvSpPr>
        <p:spPr>
          <a:xfrm>
            <a:off x="838200" y="1825625"/>
            <a:ext cx="5181600" cy="4866120"/>
          </a:xfrm>
        </p:spPr>
        <p:style>
          <a:lnRef idx="2">
            <a:schemeClr val="accent5"/>
          </a:lnRef>
          <a:fillRef idx="1">
            <a:schemeClr val="lt1"/>
          </a:fillRef>
          <a:effectRef idx="0">
            <a:schemeClr val="accent5"/>
          </a:effectRef>
          <a:fontRef idx="minor">
            <a:schemeClr val="dk1"/>
          </a:fontRef>
        </p:style>
        <p:txBody>
          <a:bodyPr>
            <a:normAutofit fontScale="92500"/>
          </a:bodyPr>
          <a:lstStyle/>
          <a:p>
            <a:r>
              <a:rPr lang="en-GB" b="1" i="1" dirty="0"/>
              <a:t>Gall</a:t>
            </a:r>
            <a:r>
              <a:rPr lang="en-GB" dirty="0"/>
              <a:t> </a:t>
            </a:r>
            <a:r>
              <a:rPr lang="en-GB" dirty="0" err="1"/>
              <a:t>bwlis</a:t>
            </a:r>
            <a:r>
              <a:rPr lang="en-GB" dirty="0"/>
              <a:t>… </a:t>
            </a:r>
          </a:p>
          <a:p>
            <a:pPr lvl="1"/>
            <a:r>
              <a:rPr lang="en-GB" dirty="0" err="1"/>
              <a:t>Ddioddef</a:t>
            </a:r>
            <a:r>
              <a:rPr lang="en-GB" dirty="0"/>
              <a:t> o </a:t>
            </a:r>
            <a:r>
              <a:rPr lang="en-GB" dirty="0" err="1"/>
              <a:t>ymlyniad</a:t>
            </a:r>
            <a:r>
              <a:rPr lang="en-GB" dirty="0"/>
              <a:t> </a:t>
            </a:r>
            <a:r>
              <a:rPr lang="en-GB" dirty="0" err="1"/>
              <a:t>ansicr</a:t>
            </a:r>
            <a:endParaRPr lang="en-GB" dirty="0"/>
          </a:p>
          <a:p>
            <a:pPr lvl="1"/>
            <a:r>
              <a:rPr lang="en-GB" dirty="0"/>
              <a:t>Gael </a:t>
            </a:r>
            <a:r>
              <a:rPr lang="en-GB" dirty="0" err="1"/>
              <a:t>sgiliau</a:t>
            </a:r>
            <a:r>
              <a:rPr lang="en-GB" dirty="0"/>
              <a:t> </a:t>
            </a:r>
            <a:r>
              <a:rPr lang="en-GB" dirty="0" err="1"/>
              <a:t>cymdeithasol</a:t>
            </a:r>
            <a:r>
              <a:rPr lang="en-GB" dirty="0"/>
              <a:t> </a:t>
            </a:r>
            <a:r>
              <a:rPr lang="en-GB" dirty="0" err="1"/>
              <a:t>isel</a:t>
            </a:r>
            <a:r>
              <a:rPr lang="en-GB" dirty="0"/>
              <a:t> </a:t>
            </a:r>
            <a:r>
              <a:rPr lang="en-GB" dirty="0" err="1"/>
              <a:t>neu</a:t>
            </a:r>
            <a:r>
              <a:rPr lang="en-GB" dirty="0"/>
              <a:t> </a:t>
            </a:r>
            <a:r>
              <a:rPr lang="en-GB" dirty="0" err="1"/>
              <a:t>hunan-barch</a:t>
            </a:r>
            <a:r>
              <a:rPr lang="en-GB" dirty="0"/>
              <a:t> </a:t>
            </a:r>
            <a:r>
              <a:rPr lang="en-GB" dirty="0" err="1"/>
              <a:t>isel</a:t>
            </a:r>
            <a:endParaRPr lang="en-GB" dirty="0"/>
          </a:p>
          <a:p>
            <a:pPr lvl="1"/>
            <a:r>
              <a:rPr lang="en-GB" dirty="0" err="1"/>
              <a:t>Fod</a:t>
            </a:r>
            <a:r>
              <a:rPr lang="en-GB" dirty="0"/>
              <a:t> </a:t>
            </a:r>
            <a:r>
              <a:rPr lang="en-GB" dirty="0" err="1"/>
              <a:t>yn</a:t>
            </a:r>
            <a:r>
              <a:rPr lang="en-GB" dirty="0"/>
              <a:t> </a:t>
            </a:r>
            <a:r>
              <a:rPr lang="en-GB" dirty="0" err="1"/>
              <a:t>amhoblogaidd</a:t>
            </a:r>
            <a:r>
              <a:rPr lang="en-GB" dirty="0"/>
              <a:t> </a:t>
            </a:r>
            <a:r>
              <a:rPr lang="en-GB" dirty="0" err="1"/>
              <a:t>neu</a:t>
            </a:r>
            <a:r>
              <a:rPr lang="en-GB" dirty="0"/>
              <a:t> </a:t>
            </a:r>
            <a:r>
              <a:rPr lang="en-GB" dirty="0" err="1"/>
              <a:t>yn</a:t>
            </a:r>
            <a:r>
              <a:rPr lang="en-GB" dirty="0"/>
              <a:t> </a:t>
            </a:r>
            <a:r>
              <a:rPr lang="en-GB" dirty="0" err="1"/>
              <a:t>chwilio</a:t>
            </a:r>
            <a:r>
              <a:rPr lang="en-GB" dirty="0"/>
              <a:t> am </a:t>
            </a:r>
            <a:r>
              <a:rPr lang="en-GB" dirty="0" err="1"/>
              <a:t>boblogrwydd</a:t>
            </a:r>
            <a:r>
              <a:rPr lang="en-GB" dirty="0"/>
              <a:t> </a:t>
            </a:r>
          </a:p>
          <a:p>
            <a:pPr lvl="1"/>
            <a:r>
              <a:rPr lang="en-GB" dirty="0" err="1"/>
              <a:t>Fod</a:t>
            </a:r>
            <a:r>
              <a:rPr lang="en-GB" dirty="0"/>
              <a:t> a </a:t>
            </a:r>
            <a:r>
              <a:rPr lang="en-GB" dirty="0" err="1"/>
              <a:t>ddiffyg</a:t>
            </a:r>
            <a:r>
              <a:rPr lang="en-GB" dirty="0"/>
              <a:t> </a:t>
            </a:r>
            <a:r>
              <a:rPr lang="en-GB" dirty="0" err="1"/>
              <a:t>synnwyr</a:t>
            </a:r>
            <a:r>
              <a:rPr lang="en-GB" dirty="0"/>
              <a:t> </a:t>
            </a:r>
            <a:r>
              <a:rPr lang="en-GB" dirty="0" err="1"/>
              <a:t>o’u</a:t>
            </a:r>
            <a:r>
              <a:rPr lang="en-GB" dirty="0"/>
              <a:t> </a:t>
            </a:r>
            <a:r>
              <a:rPr lang="en-GB" dirty="0" err="1"/>
              <a:t>hun</a:t>
            </a:r>
            <a:endParaRPr lang="en-GB" dirty="0"/>
          </a:p>
          <a:p>
            <a:pPr lvl="1"/>
            <a:r>
              <a:rPr lang="en-GB" dirty="0" err="1"/>
              <a:t>Teimlo</a:t>
            </a:r>
            <a:r>
              <a:rPr lang="en-GB" dirty="0"/>
              <a:t> </a:t>
            </a:r>
            <a:r>
              <a:rPr lang="en-GB" dirty="0" err="1"/>
              <a:t>wedi’i</a:t>
            </a:r>
            <a:r>
              <a:rPr lang="en-GB" dirty="0"/>
              <a:t> </a:t>
            </a:r>
            <a:r>
              <a:rPr lang="en-GB" dirty="0" err="1"/>
              <a:t>bygwth</a:t>
            </a:r>
            <a:r>
              <a:rPr lang="en-GB" dirty="0"/>
              <a:t> pan </a:t>
            </a:r>
            <a:r>
              <a:rPr lang="en-GB" dirty="0" err="1"/>
              <a:t>wedi’i</a:t>
            </a:r>
            <a:r>
              <a:rPr lang="en-GB" dirty="0"/>
              <a:t> </a:t>
            </a:r>
            <a:r>
              <a:rPr lang="en-GB" dirty="0" err="1"/>
              <a:t>herio</a:t>
            </a:r>
            <a:endParaRPr lang="en-GB" dirty="0"/>
          </a:p>
          <a:p>
            <a:pPr lvl="1"/>
            <a:r>
              <a:rPr lang="en-GB" dirty="0" err="1"/>
              <a:t>Angen</a:t>
            </a:r>
            <a:r>
              <a:rPr lang="en-GB" dirty="0"/>
              <a:t> </a:t>
            </a:r>
            <a:r>
              <a:rPr lang="en-GB" dirty="0" err="1"/>
              <a:t>fod</a:t>
            </a:r>
            <a:r>
              <a:rPr lang="en-GB" dirty="0"/>
              <a:t> </a:t>
            </a:r>
            <a:r>
              <a:rPr lang="en-GB" dirty="0" err="1"/>
              <a:t>mewn</a:t>
            </a:r>
            <a:r>
              <a:rPr lang="en-GB" dirty="0"/>
              <a:t> </a:t>
            </a:r>
            <a:r>
              <a:rPr lang="en-GB" dirty="0" err="1"/>
              <a:t>rheolaeth</a:t>
            </a:r>
            <a:r>
              <a:rPr lang="en-GB" dirty="0"/>
              <a:t> a </a:t>
            </a:r>
            <a:r>
              <a:rPr lang="en-GB" dirty="0" err="1"/>
              <a:t>chael</a:t>
            </a:r>
            <a:r>
              <a:rPr lang="en-GB" dirty="0"/>
              <a:t> </a:t>
            </a:r>
            <a:r>
              <a:rPr lang="en-GB" dirty="0" err="1"/>
              <a:t>pwer</a:t>
            </a:r>
            <a:r>
              <a:rPr lang="en-GB" dirty="0"/>
              <a:t> </a:t>
            </a:r>
            <a:r>
              <a:rPr lang="en-GB" dirty="0" err="1"/>
              <a:t>dros</a:t>
            </a:r>
            <a:r>
              <a:rPr lang="en-GB" dirty="0"/>
              <a:t> y </a:t>
            </a:r>
            <a:r>
              <a:rPr lang="en-GB" dirty="0" err="1"/>
              <a:t>rhain</a:t>
            </a:r>
            <a:r>
              <a:rPr lang="en-GB" dirty="0"/>
              <a:t> </a:t>
            </a:r>
            <a:r>
              <a:rPr lang="en-GB" dirty="0" err="1"/>
              <a:t>maent</a:t>
            </a:r>
            <a:r>
              <a:rPr lang="en-GB" dirty="0"/>
              <a:t> </a:t>
            </a:r>
            <a:r>
              <a:rPr lang="en-GB" dirty="0" err="1"/>
              <a:t>yn</a:t>
            </a:r>
            <a:r>
              <a:rPr lang="en-GB" dirty="0"/>
              <a:t> </a:t>
            </a:r>
            <a:r>
              <a:rPr lang="en-GB" dirty="0" err="1"/>
              <a:t>ystyried</a:t>
            </a:r>
            <a:r>
              <a:rPr lang="en-GB" dirty="0"/>
              <a:t> </a:t>
            </a:r>
            <a:r>
              <a:rPr lang="en-GB" dirty="0" err="1"/>
              <a:t>yn</a:t>
            </a:r>
            <a:r>
              <a:rPr lang="en-GB" dirty="0"/>
              <a:t> wan</a:t>
            </a:r>
          </a:p>
          <a:p>
            <a:pPr lvl="1"/>
            <a:r>
              <a:rPr lang="en-GB" dirty="0" err="1"/>
              <a:t>Credu</a:t>
            </a:r>
            <a:r>
              <a:rPr lang="en-GB" dirty="0"/>
              <a:t> bod </a:t>
            </a:r>
            <a:r>
              <a:rPr lang="en-GB" dirty="0" err="1"/>
              <a:t>nerth</a:t>
            </a:r>
            <a:r>
              <a:rPr lang="en-GB" dirty="0"/>
              <a:t> </a:t>
            </a:r>
            <a:r>
              <a:rPr lang="en-GB" dirty="0" err="1"/>
              <a:t>yn</a:t>
            </a:r>
            <a:r>
              <a:rPr lang="en-GB" dirty="0"/>
              <a:t> </a:t>
            </a:r>
            <a:r>
              <a:rPr lang="en-GB" dirty="0" err="1"/>
              <a:t>gywir</a:t>
            </a:r>
            <a:r>
              <a:rPr lang="en-GB" dirty="0"/>
              <a:t> </a:t>
            </a:r>
          </a:p>
          <a:p>
            <a:pPr lvl="1"/>
            <a:r>
              <a:rPr lang="en-GB" dirty="0" err="1"/>
              <a:t>Wedi</a:t>
            </a:r>
            <a:r>
              <a:rPr lang="en-GB" dirty="0"/>
              <a:t> </a:t>
            </a:r>
            <a:r>
              <a:rPr lang="en-GB" dirty="0" err="1"/>
              <a:t>profi</a:t>
            </a:r>
            <a:r>
              <a:rPr lang="en-GB" dirty="0"/>
              <a:t> </a:t>
            </a:r>
            <a:r>
              <a:rPr lang="en-GB" dirty="0" err="1"/>
              <a:t>modeli</a:t>
            </a:r>
            <a:r>
              <a:rPr lang="en-GB" dirty="0"/>
              <a:t> </a:t>
            </a:r>
            <a:r>
              <a:rPr lang="en-GB" dirty="0" err="1"/>
              <a:t>oedolion</a:t>
            </a:r>
            <a:r>
              <a:rPr lang="en-GB" dirty="0"/>
              <a:t> </a:t>
            </a:r>
            <a:r>
              <a:rPr lang="en-GB" dirty="0" err="1"/>
              <a:t>ymosodol</a:t>
            </a:r>
            <a:r>
              <a:rPr lang="en-GB" dirty="0"/>
              <a:t> </a:t>
            </a:r>
          </a:p>
        </p:txBody>
      </p:sp>
      <p:sp>
        <p:nvSpPr>
          <p:cNvPr id="4" name="Content Placeholder 3"/>
          <p:cNvSpPr>
            <a:spLocks noGrp="1"/>
          </p:cNvSpPr>
          <p:nvPr>
            <p:ph sz="half" idx="2"/>
          </p:nvPr>
        </p:nvSpPr>
        <p:spPr>
          <a:xfrm>
            <a:off x="6172200" y="1825624"/>
            <a:ext cx="5181600" cy="4879975"/>
          </a:xfrm>
        </p:spPr>
        <p:style>
          <a:lnRef idx="2">
            <a:schemeClr val="accent6"/>
          </a:lnRef>
          <a:fillRef idx="1">
            <a:schemeClr val="lt1"/>
          </a:fillRef>
          <a:effectRef idx="0">
            <a:schemeClr val="accent6"/>
          </a:effectRef>
          <a:fontRef idx="minor">
            <a:schemeClr val="dk1"/>
          </a:fontRef>
        </p:style>
        <p:txBody>
          <a:bodyPr>
            <a:normAutofit fontScale="92500"/>
          </a:bodyPr>
          <a:lstStyle/>
          <a:p>
            <a:r>
              <a:rPr lang="en-GB" i="1" dirty="0"/>
              <a:t>Bullies </a:t>
            </a:r>
            <a:r>
              <a:rPr lang="en-GB" b="1" i="1" dirty="0"/>
              <a:t>may</a:t>
            </a:r>
            <a:r>
              <a:rPr lang="en-GB" i="1" dirty="0"/>
              <a:t>… </a:t>
            </a:r>
          </a:p>
          <a:p>
            <a:pPr lvl="1"/>
            <a:r>
              <a:rPr lang="en-GB" i="1" dirty="0"/>
              <a:t>Have insecure attachment</a:t>
            </a:r>
          </a:p>
          <a:p>
            <a:pPr lvl="1"/>
            <a:r>
              <a:rPr lang="en-GB" i="1" dirty="0"/>
              <a:t>Have poor social skills and/or low self-esteem</a:t>
            </a:r>
          </a:p>
          <a:p>
            <a:pPr lvl="1"/>
            <a:r>
              <a:rPr lang="en-GB" i="1" dirty="0"/>
              <a:t>Be unpopular or be seeking popularity</a:t>
            </a:r>
          </a:p>
          <a:p>
            <a:pPr lvl="1"/>
            <a:r>
              <a:rPr lang="en-GB" i="1" dirty="0"/>
              <a:t>Lack a strong sense of self</a:t>
            </a:r>
          </a:p>
          <a:p>
            <a:pPr lvl="1"/>
            <a:r>
              <a:rPr lang="en-GB" i="1" dirty="0"/>
              <a:t>Feel threatened when challenged</a:t>
            </a:r>
          </a:p>
          <a:p>
            <a:pPr lvl="1"/>
            <a:r>
              <a:rPr lang="en-GB" i="1" dirty="0"/>
              <a:t>Need to exercise power and control over those perceived to be weaker </a:t>
            </a:r>
          </a:p>
          <a:p>
            <a:pPr lvl="1"/>
            <a:r>
              <a:rPr lang="en-GB" i="1" dirty="0"/>
              <a:t>Believe ‘Might is right’ </a:t>
            </a:r>
          </a:p>
          <a:p>
            <a:pPr lvl="1"/>
            <a:r>
              <a:rPr lang="en-GB" i="1" dirty="0"/>
              <a:t>Have experienced aggressive adult modelling </a:t>
            </a:r>
          </a:p>
          <a:p>
            <a:pPr lvl="1" algn="r"/>
            <a:r>
              <a:rPr lang="en-GB" dirty="0"/>
              <a:t>Lines, 2008 </a:t>
            </a:r>
          </a:p>
          <a:p>
            <a:pPr lvl="1"/>
            <a:endParaRPr lang="en-GB" dirty="0"/>
          </a:p>
        </p:txBody>
      </p:sp>
    </p:spTree>
    <p:extLst>
      <p:ext uri="{BB962C8B-B14F-4D97-AF65-F5344CB8AC3E}">
        <p14:creationId xmlns:p14="http://schemas.microsoft.com/office/powerpoint/2010/main" val="3926554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Taclo</a:t>
            </a:r>
            <a:r>
              <a:rPr lang="en-GB" dirty="0"/>
              <a:t> </a:t>
            </a:r>
            <a:r>
              <a:rPr lang="en-GB" dirty="0" err="1"/>
              <a:t>Bwlio</a:t>
            </a:r>
            <a:br>
              <a:rPr lang="en-GB" dirty="0"/>
            </a:br>
            <a:r>
              <a:rPr lang="en-GB" i="1" dirty="0">
                <a:solidFill>
                  <a:schemeClr val="accent6"/>
                </a:solidFill>
              </a:rPr>
              <a:t>Tackling Bullying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lstStyle/>
          <a:p>
            <a:r>
              <a:rPr lang="en-GB" dirty="0" err="1"/>
              <a:t>Cyn</a:t>
            </a:r>
            <a:r>
              <a:rPr lang="en-GB" dirty="0"/>
              <a:t> </a:t>
            </a:r>
            <a:r>
              <a:rPr lang="en-GB" dirty="0" err="1"/>
              <a:t>taclo</a:t>
            </a:r>
            <a:r>
              <a:rPr lang="en-GB" dirty="0"/>
              <a:t> </a:t>
            </a:r>
            <a:r>
              <a:rPr lang="en-GB" dirty="0" err="1"/>
              <a:t>bwlio</a:t>
            </a:r>
            <a:r>
              <a:rPr lang="en-GB" dirty="0"/>
              <a:t>, </a:t>
            </a:r>
            <a:r>
              <a:rPr lang="en-GB" dirty="0" err="1"/>
              <a:t>mae</a:t>
            </a:r>
            <a:r>
              <a:rPr lang="en-GB" dirty="0"/>
              <a:t> </a:t>
            </a:r>
            <a:r>
              <a:rPr lang="en-GB" dirty="0" err="1"/>
              <a:t>angen</a:t>
            </a:r>
            <a:r>
              <a:rPr lang="en-GB" dirty="0"/>
              <a:t> </a:t>
            </a:r>
            <a:r>
              <a:rPr lang="en-GB" dirty="0" err="1"/>
              <a:t>deall</a:t>
            </a:r>
            <a:r>
              <a:rPr lang="en-GB" dirty="0"/>
              <a:t>:</a:t>
            </a:r>
          </a:p>
          <a:p>
            <a:pPr lvl="1"/>
            <a:r>
              <a:rPr lang="en-GB" dirty="0"/>
              <a:t>Pam a </a:t>
            </a:r>
            <a:r>
              <a:rPr lang="en-GB" dirty="0" err="1"/>
              <a:t>sut</a:t>
            </a:r>
            <a:r>
              <a:rPr lang="en-GB" dirty="0"/>
              <a:t> </a:t>
            </a:r>
            <a:r>
              <a:rPr lang="en-GB" dirty="0" err="1"/>
              <a:t>mae</a:t>
            </a:r>
            <a:r>
              <a:rPr lang="en-GB" dirty="0"/>
              <a:t> </a:t>
            </a:r>
            <a:r>
              <a:rPr lang="en-GB" dirty="0" err="1"/>
              <a:t>bwlio</a:t>
            </a:r>
            <a:r>
              <a:rPr lang="en-GB" dirty="0"/>
              <a:t> </a:t>
            </a:r>
            <a:r>
              <a:rPr lang="en-GB" dirty="0" err="1"/>
              <a:t>yn</a:t>
            </a:r>
            <a:r>
              <a:rPr lang="en-GB" dirty="0"/>
              <a:t> </a:t>
            </a:r>
            <a:r>
              <a:rPr lang="en-GB" dirty="0" err="1"/>
              <a:t>cymryd</a:t>
            </a:r>
            <a:r>
              <a:rPr lang="en-GB" dirty="0"/>
              <a:t> </a:t>
            </a:r>
            <a:r>
              <a:rPr lang="en-GB" dirty="0" err="1"/>
              <a:t>lle</a:t>
            </a:r>
            <a:endParaRPr lang="en-GB" dirty="0"/>
          </a:p>
          <a:p>
            <a:pPr lvl="1"/>
            <a:r>
              <a:rPr lang="en-GB" dirty="0"/>
              <a:t>Bod plant </a:t>
            </a:r>
            <a:r>
              <a:rPr lang="en-GB" dirty="0" err="1"/>
              <a:t>yn</a:t>
            </a:r>
            <a:r>
              <a:rPr lang="en-GB" dirty="0"/>
              <a:t> </a:t>
            </a:r>
            <a:r>
              <a:rPr lang="en-GB" dirty="0" err="1"/>
              <a:t>dysgu</a:t>
            </a:r>
            <a:r>
              <a:rPr lang="en-GB" dirty="0"/>
              <a:t> ac </a:t>
            </a:r>
            <a:r>
              <a:rPr lang="en-GB" dirty="0" err="1"/>
              <a:t>yn</a:t>
            </a:r>
            <a:r>
              <a:rPr lang="en-GB" dirty="0"/>
              <a:t> </a:t>
            </a:r>
            <a:r>
              <a:rPr lang="en-GB" dirty="0" err="1"/>
              <a:t>arbrofi</a:t>
            </a:r>
            <a:r>
              <a:rPr lang="en-GB" dirty="0"/>
              <a:t> </a:t>
            </a:r>
            <a:r>
              <a:rPr lang="en-GB" dirty="0" err="1"/>
              <a:t>gyda</a:t>
            </a:r>
            <a:r>
              <a:rPr lang="en-GB" dirty="0"/>
              <a:t> </a:t>
            </a:r>
            <a:r>
              <a:rPr lang="en-GB" dirty="0" err="1"/>
              <a:t>hunaniaeth</a:t>
            </a:r>
            <a:r>
              <a:rPr lang="en-GB" dirty="0"/>
              <a:t> </a:t>
            </a:r>
            <a:r>
              <a:rPr lang="en-GB" dirty="0" err="1"/>
              <a:t>bersonol</a:t>
            </a:r>
            <a:endParaRPr lang="en-GB" dirty="0"/>
          </a:p>
          <a:p>
            <a:pPr lvl="1"/>
            <a:r>
              <a:rPr lang="en-GB" dirty="0" err="1"/>
              <a:t>Pwysigrwydd</a:t>
            </a:r>
            <a:r>
              <a:rPr lang="en-GB" dirty="0"/>
              <a:t> </a:t>
            </a:r>
            <a:r>
              <a:rPr lang="en-GB" dirty="0" err="1"/>
              <a:t>perthyn</a:t>
            </a:r>
            <a:r>
              <a:rPr lang="en-GB" dirty="0"/>
              <a:t> a </a:t>
            </a:r>
            <a:r>
              <a:rPr lang="en-GB" dirty="0" err="1"/>
              <a:t>grwpiau</a:t>
            </a:r>
            <a:r>
              <a:rPr lang="en-GB" dirty="0"/>
              <a:t> o </a:t>
            </a:r>
            <a:r>
              <a:rPr lang="en-GB" dirty="0" err="1"/>
              <a:t>ffrindiau</a:t>
            </a:r>
            <a:endParaRPr lang="en-GB" dirty="0"/>
          </a:p>
          <a:p>
            <a:pPr lvl="1"/>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lstStyle/>
          <a:p>
            <a:r>
              <a:rPr lang="en-GB" i="1" dirty="0"/>
              <a:t>Before bullying can be tackled, educators need to understand some key elements:</a:t>
            </a:r>
          </a:p>
          <a:p>
            <a:pPr lvl="1"/>
            <a:r>
              <a:rPr lang="en-GB" i="1" dirty="0"/>
              <a:t>How and why bullying takes place</a:t>
            </a:r>
          </a:p>
          <a:p>
            <a:pPr lvl="1"/>
            <a:r>
              <a:rPr lang="en-GB" i="1" dirty="0"/>
              <a:t>That children are learning and experimenting with personal identity and sense of self</a:t>
            </a:r>
          </a:p>
          <a:p>
            <a:pPr lvl="1"/>
            <a:r>
              <a:rPr lang="en-GB" i="1" dirty="0"/>
              <a:t>The importance of peer-groups and the need for belonging </a:t>
            </a:r>
          </a:p>
          <a:p>
            <a:pPr marL="457200" lvl="1" indent="0" algn="r">
              <a:buNone/>
            </a:pPr>
            <a:r>
              <a:rPr lang="en-GB" sz="2000" dirty="0"/>
              <a:t>(Rivers, Duncan and </a:t>
            </a:r>
            <a:r>
              <a:rPr lang="en-GB" sz="2000" dirty="0" err="1"/>
              <a:t>Besag</a:t>
            </a:r>
            <a:r>
              <a:rPr lang="en-GB" sz="2000" dirty="0"/>
              <a:t>, 2007)</a:t>
            </a:r>
          </a:p>
        </p:txBody>
      </p:sp>
    </p:spTree>
    <p:extLst>
      <p:ext uri="{BB962C8B-B14F-4D97-AF65-F5344CB8AC3E}">
        <p14:creationId xmlns:p14="http://schemas.microsoft.com/office/powerpoint/2010/main" val="626618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Syniadau</a:t>
            </a:r>
            <a:r>
              <a:rPr lang="en-GB" dirty="0"/>
              <a:t>…</a:t>
            </a:r>
            <a:br>
              <a:rPr lang="en-GB" dirty="0"/>
            </a:br>
            <a:r>
              <a:rPr lang="en-GB" dirty="0"/>
              <a:t>Some ideas… </a:t>
            </a:r>
          </a:p>
        </p:txBody>
      </p:sp>
      <p:sp>
        <p:nvSpPr>
          <p:cNvPr id="3" name="Content Placeholder 2"/>
          <p:cNvSpPr>
            <a:spLocks noGrp="1"/>
          </p:cNvSpPr>
          <p:nvPr>
            <p:ph sz="half" idx="1"/>
          </p:nvPr>
        </p:nvSpPr>
        <p:spPr>
          <a:xfrm>
            <a:off x="838200" y="1825624"/>
            <a:ext cx="5181600" cy="4824557"/>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Awgryma</a:t>
            </a:r>
            <a:r>
              <a:rPr lang="en-GB" dirty="0"/>
              <a:t> Rivers, Duncan a </a:t>
            </a:r>
            <a:r>
              <a:rPr lang="en-GB" dirty="0" err="1"/>
              <a:t>Besag</a:t>
            </a:r>
            <a:r>
              <a:rPr lang="en-GB" dirty="0"/>
              <a:t> (2007) </a:t>
            </a:r>
            <a:r>
              <a:rPr lang="en-GB" dirty="0" err="1"/>
              <a:t>nifer</a:t>
            </a:r>
            <a:r>
              <a:rPr lang="en-GB" dirty="0"/>
              <a:t> o </a:t>
            </a:r>
            <a:r>
              <a:rPr lang="en-GB" dirty="0" err="1"/>
              <a:t>weithgareddau</a:t>
            </a:r>
            <a:r>
              <a:rPr lang="en-GB" dirty="0"/>
              <a:t> </a:t>
            </a:r>
            <a:r>
              <a:rPr lang="en-GB" dirty="0" err="1"/>
              <a:t>i</a:t>
            </a:r>
            <a:r>
              <a:rPr lang="en-GB" dirty="0"/>
              <a:t> </a:t>
            </a:r>
            <a:r>
              <a:rPr lang="en-GB" dirty="0" err="1"/>
              <a:t>daclo</a:t>
            </a:r>
            <a:r>
              <a:rPr lang="en-GB" dirty="0"/>
              <a:t> </a:t>
            </a:r>
            <a:r>
              <a:rPr lang="en-GB" dirty="0" err="1"/>
              <a:t>bwlio</a:t>
            </a:r>
            <a:r>
              <a:rPr lang="en-GB" dirty="0"/>
              <a:t> </a:t>
            </a:r>
            <a:r>
              <a:rPr lang="en-GB" dirty="0" err="1"/>
              <a:t>mewn</a:t>
            </a:r>
            <a:r>
              <a:rPr lang="en-GB" dirty="0"/>
              <a:t> </a:t>
            </a:r>
            <a:r>
              <a:rPr lang="en-GB" dirty="0" err="1"/>
              <a:t>ysgol</a:t>
            </a:r>
            <a:r>
              <a:rPr lang="en-GB" dirty="0"/>
              <a:t>:</a:t>
            </a:r>
          </a:p>
          <a:p>
            <a:pPr lvl="1"/>
            <a:r>
              <a:rPr lang="en-GB" dirty="0" err="1"/>
              <a:t>Adnabod</a:t>
            </a:r>
            <a:r>
              <a:rPr lang="en-GB" dirty="0"/>
              <a:t> y </a:t>
            </a:r>
            <a:r>
              <a:rPr lang="en-GB" dirty="0" err="1"/>
              <a:t>deinameg</a:t>
            </a:r>
            <a:r>
              <a:rPr lang="en-GB" dirty="0"/>
              <a:t> o </a:t>
            </a:r>
            <a:r>
              <a:rPr lang="en-GB" dirty="0" err="1"/>
              <a:t>bŵer</a:t>
            </a:r>
            <a:r>
              <a:rPr lang="en-GB" dirty="0"/>
              <a:t> </a:t>
            </a:r>
            <a:r>
              <a:rPr lang="en-GB" dirty="0" err="1"/>
              <a:t>yn</a:t>
            </a:r>
            <a:r>
              <a:rPr lang="en-GB" dirty="0"/>
              <a:t> y </a:t>
            </a:r>
            <a:r>
              <a:rPr lang="en-GB" dirty="0" err="1"/>
              <a:t>dosbarth</a:t>
            </a:r>
            <a:endParaRPr lang="en-GB" dirty="0"/>
          </a:p>
          <a:p>
            <a:pPr lvl="1"/>
            <a:r>
              <a:rPr lang="en-GB" dirty="0" err="1"/>
              <a:t>Defnyddio</a:t>
            </a:r>
            <a:r>
              <a:rPr lang="en-GB" dirty="0"/>
              <a:t> </a:t>
            </a:r>
            <a:r>
              <a:rPr lang="en-GB" dirty="0" err="1"/>
              <a:t>cyfleodd</a:t>
            </a:r>
            <a:r>
              <a:rPr lang="en-GB" dirty="0"/>
              <a:t> </a:t>
            </a:r>
            <a:r>
              <a:rPr lang="en-GB" dirty="0" err="1"/>
              <a:t>cwricwlwm</a:t>
            </a:r>
            <a:r>
              <a:rPr lang="en-GB" dirty="0"/>
              <a:t> </a:t>
            </a:r>
            <a:r>
              <a:rPr lang="en-GB" dirty="0" err="1"/>
              <a:t>i</a:t>
            </a:r>
            <a:r>
              <a:rPr lang="en-GB" dirty="0"/>
              <a:t> </a:t>
            </a:r>
            <a:r>
              <a:rPr lang="en-GB" dirty="0" err="1"/>
              <a:t>ddysgu</a:t>
            </a:r>
            <a:r>
              <a:rPr lang="en-GB" dirty="0"/>
              <a:t> ac </a:t>
            </a:r>
            <a:r>
              <a:rPr lang="en-GB" dirty="0" err="1"/>
              <a:t>archwilio</a:t>
            </a:r>
            <a:r>
              <a:rPr lang="en-GB" dirty="0"/>
              <a:t> </a:t>
            </a:r>
            <a:r>
              <a:rPr lang="en-GB" dirty="0" err="1"/>
              <a:t>amrywiaeth</a:t>
            </a:r>
            <a:endParaRPr lang="en-GB" dirty="0"/>
          </a:p>
          <a:p>
            <a:pPr lvl="1"/>
            <a:r>
              <a:rPr lang="en-GB" dirty="0" err="1"/>
              <a:t>Dysgu</a:t>
            </a:r>
            <a:r>
              <a:rPr lang="en-GB" dirty="0"/>
              <a:t> </a:t>
            </a:r>
            <a:r>
              <a:rPr lang="en-GB" dirty="0" err="1"/>
              <a:t>strategaethau</a:t>
            </a:r>
            <a:r>
              <a:rPr lang="en-GB" dirty="0"/>
              <a:t> </a:t>
            </a:r>
            <a:r>
              <a:rPr lang="en-GB" dirty="0" err="1"/>
              <a:t>penodol</a:t>
            </a:r>
            <a:r>
              <a:rPr lang="en-GB" dirty="0"/>
              <a:t> </a:t>
            </a:r>
            <a:r>
              <a:rPr lang="en-GB" dirty="0" err="1"/>
              <a:t>i</a:t>
            </a:r>
            <a:r>
              <a:rPr lang="en-GB" dirty="0"/>
              <a:t> </a:t>
            </a:r>
            <a:r>
              <a:rPr lang="en-GB" dirty="0" err="1"/>
              <a:t>blant</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bwlio</a:t>
            </a:r>
            <a:r>
              <a:rPr lang="en-GB" dirty="0"/>
              <a:t> </a:t>
            </a:r>
            <a:r>
              <a:rPr lang="en-GB" dirty="0" err="1"/>
              <a:t>er</a:t>
            </a:r>
            <a:r>
              <a:rPr lang="en-GB" dirty="0"/>
              <a:t> </a:t>
            </a:r>
            <a:r>
              <a:rPr lang="en-GB" dirty="0" err="1"/>
              <a:t>mwyn</a:t>
            </a:r>
            <a:r>
              <a:rPr lang="en-GB" dirty="0"/>
              <a:t> </a:t>
            </a:r>
            <a:r>
              <a:rPr lang="en-GB" dirty="0" err="1"/>
              <a:t>ymdopi</a:t>
            </a:r>
            <a:r>
              <a:rPr lang="en-GB" dirty="0"/>
              <a:t> </a:t>
            </a:r>
          </a:p>
          <a:p>
            <a:pPr lvl="1"/>
            <a:r>
              <a:rPr lang="en-GB" dirty="0" err="1"/>
              <a:t>Negyddu</a:t>
            </a:r>
            <a:r>
              <a:rPr lang="en-GB" dirty="0"/>
              <a:t> </a:t>
            </a:r>
            <a:r>
              <a:rPr lang="en-GB" dirty="0" err="1"/>
              <a:t>pŵer</a:t>
            </a:r>
            <a:r>
              <a:rPr lang="en-GB" dirty="0"/>
              <a:t> y </a:t>
            </a:r>
            <a:r>
              <a:rPr lang="en-GB" dirty="0" err="1"/>
              <a:t>bwli</a:t>
            </a:r>
            <a:r>
              <a:rPr lang="en-GB" dirty="0"/>
              <a:t> </a:t>
            </a:r>
          </a:p>
          <a:p>
            <a:endParaRPr lang="en-GB" dirty="0"/>
          </a:p>
        </p:txBody>
      </p:sp>
      <p:sp>
        <p:nvSpPr>
          <p:cNvPr id="4" name="Content Placeholder 3"/>
          <p:cNvSpPr>
            <a:spLocks noGrp="1"/>
          </p:cNvSpPr>
          <p:nvPr>
            <p:ph sz="half" idx="2"/>
          </p:nvPr>
        </p:nvSpPr>
        <p:spPr>
          <a:xfrm>
            <a:off x="6172199" y="1825624"/>
            <a:ext cx="5631873" cy="4879975"/>
          </a:xfrm>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i="1" dirty="0"/>
              <a:t>Rivers, Duncan and </a:t>
            </a:r>
            <a:r>
              <a:rPr lang="en-GB" i="1" dirty="0" err="1"/>
              <a:t>Besag</a:t>
            </a:r>
            <a:r>
              <a:rPr lang="en-GB" i="1" dirty="0"/>
              <a:t> (2007) suggest a wide range of activities to tackle bullying in school:</a:t>
            </a:r>
          </a:p>
          <a:p>
            <a:pPr lvl="1"/>
            <a:r>
              <a:rPr lang="en-GB" sz="2800" i="1" dirty="0"/>
              <a:t>Identify power dynamics in the class</a:t>
            </a:r>
          </a:p>
          <a:p>
            <a:pPr lvl="1"/>
            <a:r>
              <a:rPr lang="en-GB" sz="2800" i="1" dirty="0"/>
              <a:t>Use curriculum opportunities to teach and explore about diversity</a:t>
            </a:r>
          </a:p>
          <a:p>
            <a:pPr lvl="1"/>
            <a:r>
              <a:rPr lang="en-GB" sz="2800" i="1" dirty="0"/>
              <a:t>Actively teach children who are bullied a range of strategies to cope with bullying </a:t>
            </a:r>
          </a:p>
          <a:p>
            <a:pPr lvl="1"/>
            <a:r>
              <a:rPr lang="en-GB" sz="2800" i="1" dirty="0"/>
              <a:t>Negate the power of the bully</a:t>
            </a:r>
          </a:p>
        </p:txBody>
      </p:sp>
    </p:spTree>
    <p:extLst>
      <p:ext uri="{BB962C8B-B14F-4D97-AF65-F5344CB8AC3E}">
        <p14:creationId xmlns:p14="http://schemas.microsoft.com/office/powerpoint/2010/main" val="36392998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55073" y="744970"/>
            <a:ext cx="5181600" cy="2884921"/>
          </a:xfrm>
        </p:spPr>
        <p:style>
          <a:lnRef idx="2">
            <a:schemeClr val="accent5"/>
          </a:lnRef>
          <a:fillRef idx="1">
            <a:schemeClr val="lt1"/>
          </a:fillRef>
          <a:effectRef idx="0">
            <a:schemeClr val="accent5"/>
          </a:effectRef>
          <a:fontRef idx="minor">
            <a:schemeClr val="dk1"/>
          </a:fontRef>
        </p:style>
        <p:txBody>
          <a:bodyPr/>
          <a:lstStyle/>
          <a:p>
            <a:r>
              <a:rPr lang="en-GB" dirty="0" err="1"/>
              <a:t>Dysgu</a:t>
            </a:r>
            <a:r>
              <a:rPr lang="en-GB" dirty="0"/>
              <a:t> </a:t>
            </a:r>
            <a:r>
              <a:rPr lang="en-GB" dirty="0" err="1"/>
              <a:t>sgiliau</a:t>
            </a:r>
            <a:r>
              <a:rPr lang="en-GB" dirty="0"/>
              <a:t> </a:t>
            </a:r>
            <a:r>
              <a:rPr lang="en-GB" dirty="0" err="1"/>
              <a:t>cymdeithasol</a:t>
            </a:r>
            <a:r>
              <a:rPr lang="en-GB" dirty="0"/>
              <a:t> ac </a:t>
            </a:r>
            <a:r>
              <a:rPr lang="en-GB" dirty="0" err="1"/>
              <a:t>emosiynol</a:t>
            </a:r>
            <a:r>
              <a:rPr lang="en-GB" dirty="0"/>
              <a:t> a </a:t>
            </a:r>
            <a:r>
              <a:rPr lang="en-GB" dirty="0" err="1"/>
              <a:t>datblygu</a:t>
            </a:r>
            <a:r>
              <a:rPr lang="en-GB" dirty="0"/>
              <a:t> </a:t>
            </a:r>
            <a:r>
              <a:rPr lang="en-GB" dirty="0" err="1"/>
              <a:t>cyfeillgarwch</a:t>
            </a:r>
            <a:r>
              <a:rPr lang="en-GB" dirty="0"/>
              <a:t> </a:t>
            </a:r>
            <a:r>
              <a:rPr lang="en-GB" dirty="0" err="1"/>
              <a:t>e.e</a:t>
            </a:r>
            <a:r>
              <a:rPr lang="en-GB" dirty="0"/>
              <a:t>. </a:t>
            </a:r>
            <a:r>
              <a:rPr lang="en-GB" dirty="0" err="1"/>
              <a:t>amser</a:t>
            </a:r>
            <a:r>
              <a:rPr lang="en-GB" dirty="0"/>
              <a:t> </a:t>
            </a:r>
            <a:r>
              <a:rPr lang="en-GB" dirty="0" err="1"/>
              <a:t>cylch</a:t>
            </a:r>
            <a:endParaRPr lang="en-GB" dirty="0"/>
          </a:p>
          <a:p>
            <a:r>
              <a:rPr lang="en-GB" dirty="0" err="1"/>
              <a:t>Dulliau</a:t>
            </a:r>
            <a:r>
              <a:rPr lang="en-GB" dirty="0"/>
              <a:t> </a:t>
            </a:r>
            <a:r>
              <a:rPr lang="en-GB" dirty="0" err="1"/>
              <a:t>amlasiantaethol</a:t>
            </a:r>
            <a:r>
              <a:rPr lang="en-GB" dirty="0"/>
              <a:t> </a:t>
            </a:r>
          </a:p>
          <a:p>
            <a:r>
              <a:rPr lang="en-GB" dirty="0" err="1"/>
              <a:t>Cyfryngdod</a:t>
            </a:r>
            <a:r>
              <a:rPr lang="en-GB" dirty="0"/>
              <a:t> a </a:t>
            </a:r>
            <a:r>
              <a:rPr lang="en-GB" dirty="0" err="1"/>
              <a:t>dulliau</a:t>
            </a:r>
            <a:r>
              <a:rPr lang="en-GB" dirty="0"/>
              <a:t> </a:t>
            </a:r>
            <a:r>
              <a:rPr lang="en-GB" dirty="0" err="1"/>
              <a:t>adferol</a:t>
            </a:r>
            <a:r>
              <a:rPr lang="en-GB" dirty="0"/>
              <a:t> </a:t>
            </a:r>
          </a:p>
        </p:txBody>
      </p:sp>
      <p:sp>
        <p:nvSpPr>
          <p:cNvPr id="4" name="Content Placeholder 3"/>
          <p:cNvSpPr>
            <a:spLocks noGrp="1"/>
          </p:cNvSpPr>
          <p:nvPr>
            <p:ph sz="half" idx="2"/>
          </p:nvPr>
        </p:nvSpPr>
        <p:spPr>
          <a:xfrm>
            <a:off x="6380018" y="772679"/>
            <a:ext cx="5181600" cy="2857211"/>
          </a:xfrm>
        </p:spPr>
        <p:style>
          <a:lnRef idx="2">
            <a:schemeClr val="accent6"/>
          </a:lnRef>
          <a:fillRef idx="1">
            <a:schemeClr val="lt1"/>
          </a:fillRef>
          <a:effectRef idx="0">
            <a:schemeClr val="accent6"/>
          </a:effectRef>
          <a:fontRef idx="minor">
            <a:schemeClr val="dk1"/>
          </a:fontRef>
        </p:style>
        <p:txBody>
          <a:bodyPr/>
          <a:lstStyle/>
          <a:p>
            <a:pPr lvl="1"/>
            <a:r>
              <a:rPr lang="en-GB" sz="2800" dirty="0"/>
              <a:t>Teach social and emotional skills and develop friendship skills e.g. circle time</a:t>
            </a:r>
          </a:p>
          <a:p>
            <a:pPr lvl="1"/>
            <a:r>
              <a:rPr lang="en-GB" sz="2800" dirty="0"/>
              <a:t>Multiagency approaches</a:t>
            </a:r>
          </a:p>
          <a:p>
            <a:pPr lvl="1"/>
            <a:r>
              <a:rPr lang="en-GB" sz="2800" dirty="0"/>
              <a:t>Mediation or restorative approaches </a:t>
            </a:r>
          </a:p>
          <a:p>
            <a:endParaRPr lang="en-GB" dirty="0"/>
          </a:p>
        </p:txBody>
      </p:sp>
      <p:sp>
        <p:nvSpPr>
          <p:cNvPr id="5" name="Rounded Rectangle 4"/>
          <p:cNvSpPr/>
          <p:nvPr/>
        </p:nvSpPr>
        <p:spPr>
          <a:xfrm>
            <a:off x="457201" y="4031673"/>
            <a:ext cx="11194472" cy="223058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i="1" dirty="0"/>
              <a:t>Am </a:t>
            </a:r>
            <a:r>
              <a:rPr lang="en-GB" sz="2400" i="1" dirty="0" err="1"/>
              <a:t>fwy</a:t>
            </a:r>
            <a:r>
              <a:rPr lang="en-GB" sz="2400" i="1" dirty="0"/>
              <a:t> o </a:t>
            </a:r>
            <a:r>
              <a:rPr lang="en-GB" sz="2400" i="1" dirty="0" err="1"/>
              <a:t>wybodaeth</a:t>
            </a:r>
            <a:r>
              <a:rPr lang="en-GB" sz="2400" i="1" dirty="0"/>
              <a:t> </a:t>
            </a:r>
            <a:r>
              <a:rPr lang="en-GB" sz="2400" i="1" dirty="0" err="1"/>
              <a:t>darllennwch</a:t>
            </a:r>
            <a:r>
              <a:rPr lang="en-GB" sz="2400" i="1" dirty="0"/>
              <a:t> </a:t>
            </a:r>
            <a:r>
              <a:rPr lang="en-GB" sz="2400" i="1" dirty="0" err="1"/>
              <a:t>pennod</a:t>
            </a:r>
            <a:r>
              <a:rPr lang="en-GB" sz="2400" i="1" dirty="0"/>
              <a:t> 7:</a:t>
            </a:r>
          </a:p>
          <a:p>
            <a:pPr algn="ctr"/>
            <a:r>
              <a:rPr lang="en-GB" sz="2400" dirty="0"/>
              <a:t>For a range of detailed approaches and activities read Chapter 7:</a:t>
            </a:r>
          </a:p>
          <a:p>
            <a:pPr algn="ctr"/>
            <a:endParaRPr lang="en-GB" sz="2400" dirty="0"/>
          </a:p>
          <a:p>
            <a:pPr algn="ctr"/>
            <a:r>
              <a:rPr lang="en-GB" sz="2000" dirty="0"/>
              <a:t> ‘Challenging Bullying Behaviour in Schools: Current Approaches’ in Rivers, I., Duncan, N. &amp; </a:t>
            </a:r>
            <a:r>
              <a:rPr lang="en-GB" sz="2000" dirty="0" err="1"/>
              <a:t>Besag</a:t>
            </a:r>
            <a:r>
              <a:rPr lang="en-GB" sz="2000" dirty="0"/>
              <a:t>, V. (2007) </a:t>
            </a:r>
            <a:r>
              <a:rPr lang="en-GB" sz="2000" i="1" dirty="0"/>
              <a:t>Bullying: A handbook for parents and educators, </a:t>
            </a:r>
            <a:r>
              <a:rPr lang="en-GB" sz="2000" dirty="0"/>
              <a:t>Westport: </a:t>
            </a:r>
            <a:r>
              <a:rPr lang="en-GB" sz="2000" dirty="0" err="1"/>
              <a:t>Praeger</a:t>
            </a:r>
            <a:r>
              <a:rPr lang="en-GB" sz="2000" dirty="0"/>
              <a:t>.  </a:t>
            </a:r>
            <a:endParaRPr lang="en-GB" dirty="0"/>
          </a:p>
        </p:txBody>
      </p:sp>
    </p:spTree>
    <p:extLst>
      <p:ext uri="{BB962C8B-B14F-4D97-AF65-F5344CB8AC3E}">
        <p14:creationId xmlns:p14="http://schemas.microsoft.com/office/powerpoint/2010/main" val="2836989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B21D1-EAA6-4622-9FF1-DFCC3F967273}"/>
              </a:ext>
            </a:extLst>
          </p:cNvPr>
          <p:cNvSpPr>
            <a:spLocks noGrp="1"/>
          </p:cNvSpPr>
          <p:nvPr>
            <p:ph type="title"/>
          </p:nvPr>
        </p:nvSpPr>
        <p:spPr/>
        <p:txBody>
          <a:bodyPr>
            <a:normAutofit/>
          </a:bodyPr>
          <a:lstStyle/>
          <a:p>
            <a:pPr algn="ctr">
              <a:defRPr/>
            </a:pPr>
            <a:r>
              <a:rPr lang="en-GB" err="1"/>
              <a:t>Taclo</a:t>
            </a:r>
            <a:r>
              <a:rPr lang="en-GB"/>
              <a:t> </a:t>
            </a:r>
            <a:r>
              <a:rPr lang="en-GB" err="1"/>
              <a:t>Bwlio</a:t>
            </a:r>
            <a:r>
              <a:rPr lang="en-GB"/>
              <a:t> </a:t>
            </a:r>
            <a:br>
              <a:rPr lang="en-GB"/>
            </a:br>
            <a:r>
              <a:rPr lang="en-GB"/>
              <a:t>Tackling Bullying </a:t>
            </a:r>
          </a:p>
        </p:txBody>
      </p:sp>
      <p:sp>
        <p:nvSpPr>
          <p:cNvPr id="5" name="Content Placeholder 4">
            <a:extLst>
              <a:ext uri="{FF2B5EF4-FFF2-40B4-BE49-F238E27FC236}">
                <a16:creationId xmlns:a16="http://schemas.microsoft.com/office/drawing/2014/main" id="{2A1272B8-3724-4452-8AD7-24F2E6AA1306}"/>
              </a:ext>
            </a:extLst>
          </p:cNvPr>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a:bodyPr>
          <a:lstStyle/>
          <a:p>
            <a:pPr indent="-255270">
              <a:defRPr/>
            </a:pPr>
            <a:r>
              <a:rPr lang="en-GB" dirty="0" err="1"/>
              <a:t>Agwedd</a:t>
            </a:r>
            <a:r>
              <a:rPr lang="en-GB" dirty="0"/>
              <a:t> </a:t>
            </a:r>
            <a:r>
              <a:rPr lang="en-GB" dirty="0" err="1"/>
              <a:t>ysgol</a:t>
            </a:r>
            <a:r>
              <a:rPr lang="en-GB" dirty="0"/>
              <a:t> </a:t>
            </a:r>
            <a:r>
              <a:rPr lang="en-GB" dirty="0" err="1"/>
              <a:t>gyfan</a:t>
            </a:r>
            <a:endParaRPr lang="en-GB" dirty="0">
              <a:cs typeface="Arial"/>
            </a:endParaRPr>
          </a:p>
          <a:p>
            <a:pPr indent="-255270">
              <a:defRPr/>
            </a:pPr>
            <a:r>
              <a:rPr lang="en-GB" dirty="0" err="1"/>
              <a:t>Mynediad</a:t>
            </a:r>
            <a:r>
              <a:rPr lang="en-GB" dirty="0"/>
              <a:t> </a:t>
            </a:r>
            <a:r>
              <a:rPr lang="en-GB" dirty="0" err="1"/>
              <a:t>i</a:t>
            </a:r>
            <a:r>
              <a:rPr lang="en-GB" dirty="0"/>
              <a:t> </a:t>
            </a:r>
            <a:r>
              <a:rPr lang="en-GB" dirty="0" err="1"/>
              <a:t>gwnsela</a:t>
            </a:r>
            <a:r>
              <a:rPr lang="en-GB" dirty="0"/>
              <a:t> </a:t>
            </a:r>
            <a:r>
              <a:rPr lang="en-GB" dirty="0" err="1"/>
              <a:t>mewn</a:t>
            </a:r>
            <a:r>
              <a:rPr lang="en-GB" dirty="0"/>
              <a:t> </a:t>
            </a:r>
            <a:r>
              <a:rPr lang="en-GB" dirty="0" err="1"/>
              <a:t>ysgolion</a:t>
            </a:r>
            <a:endParaRPr lang="en-GB" dirty="0">
              <a:cs typeface="Arial"/>
            </a:endParaRPr>
          </a:p>
          <a:p>
            <a:pPr indent="-255270">
              <a:defRPr/>
            </a:pPr>
            <a:r>
              <a:rPr lang="en-GB" dirty="0" err="1"/>
              <a:t>Addysg</a:t>
            </a:r>
            <a:r>
              <a:rPr lang="en-GB" dirty="0"/>
              <a:t> </a:t>
            </a:r>
            <a:r>
              <a:rPr lang="en-GB" dirty="0" err="1"/>
              <a:t>Bersonol</a:t>
            </a:r>
            <a:r>
              <a:rPr lang="en-GB" dirty="0"/>
              <a:t> a </a:t>
            </a:r>
            <a:r>
              <a:rPr lang="en-GB" dirty="0" err="1"/>
              <a:t>Chymdeithasol</a:t>
            </a:r>
            <a:r>
              <a:rPr lang="en-GB" dirty="0"/>
              <a:t> (</a:t>
            </a:r>
            <a:r>
              <a:rPr lang="en-GB" dirty="0" err="1"/>
              <a:t>ABCh</a:t>
            </a:r>
            <a:r>
              <a:rPr lang="en-GB" dirty="0"/>
              <a:t>)</a:t>
            </a:r>
            <a:endParaRPr lang="en-GB" dirty="0">
              <a:cs typeface="Arial"/>
            </a:endParaRPr>
          </a:p>
          <a:p>
            <a:pPr marL="109220" indent="0" algn="r">
              <a:buFont typeface="Wingdings 3" panose="05040102010807070707" pitchFamily="18" charset="2"/>
              <a:buNone/>
              <a:defRPr/>
            </a:pPr>
            <a:r>
              <a:rPr lang="en-GB" sz="1800" dirty="0" err="1"/>
              <a:t>Llywodraeth</a:t>
            </a:r>
            <a:r>
              <a:rPr lang="en-GB" sz="1800" dirty="0"/>
              <a:t> </a:t>
            </a:r>
            <a:r>
              <a:rPr lang="en-GB" sz="1800" dirty="0" err="1"/>
              <a:t>Cymru</a:t>
            </a:r>
            <a:r>
              <a:rPr lang="en-GB" sz="1800" dirty="0"/>
              <a:t>, 2011</a:t>
            </a:r>
            <a:endParaRPr lang="en-GB" sz="1800" dirty="0">
              <a:cs typeface="Arial"/>
            </a:endParaRPr>
          </a:p>
          <a:p>
            <a:pPr indent="-255270">
              <a:defRPr/>
            </a:pPr>
            <a:endParaRPr lang="en-GB" dirty="0">
              <a:cs typeface="Arial"/>
            </a:endParaRPr>
          </a:p>
        </p:txBody>
      </p:sp>
      <p:sp>
        <p:nvSpPr>
          <p:cNvPr id="6" name="Content Placeholder 5">
            <a:extLst>
              <a:ext uri="{FF2B5EF4-FFF2-40B4-BE49-F238E27FC236}">
                <a16:creationId xmlns:a16="http://schemas.microsoft.com/office/drawing/2014/main" id="{118FCEA8-A09A-4481-9C23-49D2D721A76A}"/>
              </a:ext>
            </a:extLst>
          </p:cNvPr>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a:bodyPr>
          <a:lstStyle/>
          <a:p>
            <a:pPr>
              <a:defRPr/>
            </a:pPr>
            <a:r>
              <a:rPr lang="en-GB" dirty="0"/>
              <a:t>Whole school approach</a:t>
            </a:r>
          </a:p>
          <a:p>
            <a:pPr>
              <a:defRPr/>
            </a:pPr>
            <a:r>
              <a:rPr lang="en-GB" dirty="0"/>
              <a:t>Access to school counselling </a:t>
            </a:r>
          </a:p>
          <a:p>
            <a:pPr>
              <a:defRPr/>
            </a:pPr>
            <a:r>
              <a:rPr lang="en-GB" dirty="0"/>
              <a:t>PSE curriculum </a:t>
            </a:r>
          </a:p>
          <a:p>
            <a:pPr marL="109537" indent="0" algn="r">
              <a:buFont typeface="Wingdings 3" panose="05040102010807070707" pitchFamily="18" charset="2"/>
              <a:buNone/>
              <a:defRPr/>
            </a:pPr>
            <a:r>
              <a:rPr lang="en-GB" sz="2000" dirty="0"/>
              <a:t>Welsh Government, 2011</a:t>
            </a:r>
          </a:p>
          <a:p>
            <a:pPr marL="109537" indent="0" algn="r">
              <a:buFont typeface="Wingdings 3" panose="05040102010807070707" pitchFamily="18" charset="2"/>
              <a:buNone/>
              <a:defRPr/>
            </a:pPr>
            <a:endParaRPr lang="en-GB" sz="2000" dirty="0"/>
          </a:p>
        </p:txBody>
      </p:sp>
    </p:spTree>
    <p:extLst>
      <p:ext uri="{BB962C8B-B14F-4D97-AF65-F5344CB8AC3E}">
        <p14:creationId xmlns:p14="http://schemas.microsoft.com/office/powerpoint/2010/main" val="1198795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Beth </a:t>
            </a:r>
            <a:r>
              <a:rPr lang="en-GB" dirty="0" err="1"/>
              <a:t>yw</a:t>
            </a:r>
            <a:r>
              <a:rPr lang="en-GB" dirty="0"/>
              <a:t> </a:t>
            </a:r>
            <a:r>
              <a:rPr lang="en-GB" dirty="0" err="1"/>
              <a:t>Seiberfwlio</a:t>
            </a:r>
            <a:r>
              <a:rPr lang="en-GB" dirty="0"/>
              <a:t>?</a:t>
            </a:r>
            <a:br>
              <a:rPr lang="en-GB" dirty="0"/>
            </a:br>
            <a:r>
              <a:rPr lang="en-GB" i="1" dirty="0">
                <a:solidFill>
                  <a:schemeClr val="accent6"/>
                </a:solidFill>
              </a:rPr>
              <a:t>What is Cyberbullying/Online bullying?</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47500" lnSpcReduction="20000"/>
          </a:bodyPr>
          <a:lstStyle/>
          <a:p>
            <a:pPr algn="l" fontAlgn="base"/>
            <a:r>
              <a:rPr lang="en-GB" sz="3800" dirty="0"/>
              <a:t>“</a:t>
            </a:r>
            <a:r>
              <a:rPr lang="en-GB" sz="3800" b="0" i="0" dirty="0" err="1">
                <a:solidFill>
                  <a:srgbClr val="1F1F1F"/>
                </a:solidFill>
                <a:effectLst/>
                <a:latin typeface="Arial" panose="020B0604020202020204" pitchFamily="34" charset="0"/>
              </a:rPr>
              <a:t>Bwlio</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ar-lein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yw</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bwlio</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gan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ddefnyddio</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technoleg</a:t>
            </a:r>
            <a:r>
              <a:rPr lang="en-GB" sz="3800" b="0" i="0" dirty="0">
                <a:solidFill>
                  <a:srgbClr val="1F1F1F"/>
                </a:solidFill>
                <a:effectLst/>
                <a:latin typeface="Arial" panose="020B0604020202020204" pitchFamily="34" charset="0"/>
              </a:rPr>
              <a:t> neu </a:t>
            </a:r>
            <a:r>
              <a:rPr lang="en-GB" sz="3800" b="0" i="0" dirty="0" err="1">
                <a:solidFill>
                  <a:srgbClr val="1F1F1F"/>
                </a:solidFill>
                <a:effectLst/>
                <a:latin typeface="Arial" panose="020B0604020202020204" pitchFamily="34" charset="0"/>
              </a:rPr>
              <a:t>wasanaethau</a:t>
            </a:r>
            <a:r>
              <a:rPr lang="en-GB" sz="3800" b="0" i="0" dirty="0">
                <a:solidFill>
                  <a:srgbClr val="1F1F1F"/>
                </a:solidFill>
                <a:effectLst/>
                <a:latin typeface="Arial" panose="020B0604020202020204" pitchFamily="34" charset="0"/>
              </a:rPr>
              <a:t> neu </a:t>
            </a:r>
            <a:r>
              <a:rPr lang="en-GB" sz="3800" b="0" i="0" dirty="0" err="1">
                <a:solidFill>
                  <a:srgbClr val="1F1F1F"/>
                </a:solidFill>
                <a:effectLst/>
                <a:latin typeface="Arial" panose="020B0604020202020204" pitchFamily="34" charset="0"/>
              </a:rPr>
              <a:t>blatfformau</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ar-lein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e.e.</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gemau</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cyfrifiadur</a:t>
            </a:r>
            <a:r>
              <a:rPr lang="en-GB" sz="3800" b="0" i="0" dirty="0">
                <a:solidFill>
                  <a:srgbClr val="1F1F1F"/>
                </a:solidFill>
                <a:effectLst/>
                <a:latin typeface="Arial" panose="020B0604020202020204" pitchFamily="34" charset="0"/>
              </a:rPr>
              <a:t>, y </a:t>
            </a:r>
            <a:r>
              <a:rPr lang="en-GB" sz="3800" b="0" i="0" dirty="0" err="1">
                <a:solidFill>
                  <a:srgbClr val="1F1F1F"/>
                </a:solidFill>
                <a:effectLst/>
                <a:latin typeface="Arial" panose="020B0604020202020204" pitchFamily="34" charset="0"/>
              </a:rPr>
              <a:t>cyfryngau</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cymdeithasol</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gwasanaethau</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negeseua</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fforymau</a:t>
            </a:r>
            <a:r>
              <a:rPr lang="en-GB" sz="3800" b="0" i="0" dirty="0">
                <a:solidFill>
                  <a:srgbClr val="1F1F1F"/>
                </a:solidFill>
                <a:effectLst/>
                <a:latin typeface="Arial" panose="020B0604020202020204" pitchFamily="34" charset="0"/>
              </a:rPr>
              <a:t> ac </a:t>
            </a:r>
            <a:r>
              <a:rPr lang="en-GB" sz="3800" b="0" i="0" dirty="0" err="1">
                <a:solidFill>
                  <a:srgbClr val="1F1F1F"/>
                </a:solidFill>
                <a:effectLst/>
                <a:latin typeface="Arial" panose="020B0604020202020204" pitchFamily="34" charset="0"/>
              </a:rPr>
              <a:t>ystafelloedd</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sgwrsio</a:t>
            </a:r>
            <a:r>
              <a:rPr lang="en-GB" sz="3800" b="0" i="0" dirty="0">
                <a:solidFill>
                  <a:srgbClr val="1F1F1F"/>
                </a:solidFill>
                <a:effectLst/>
                <a:latin typeface="Arial" panose="020B0604020202020204" pitchFamily="34" charset="0"/>
              </a:rPr>
              <a:t>. Gall </a:t>
            </a:r>
            <a:r>
              <a:rPr lang="en-GB" sz="3800" b="0" i="0" dirty="0" err="1">
                <a:solidFill>
                  <a:srgbClr val="1F1F1F"/>
                </a:solidFill>
                <a:effectLst/>
                <a:latin typeface="Arial" panose="020B0604020202020204" pitchFamily="34" charset="0"/>
              </a:rPr>
              <a:t>bwlio</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ar-lein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gynnwys</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ymddygiad</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bygythiol</a:t>
            </a:r>
            <a:r>
              <a:rPr lang="en-GB" sz="3800" b="0" i="0" dirty="0">
                <a:solidFill>
                  <a:srgbClr val="1F1F1F"/>
                </a:solidFill>
                <a:effectLst/>
                <a:latin typeface="Arial" panose="020B0604020202020204" pitchFamily="34" charset="0"/>
              </a:rPr>
              <a:t>, cam-</a:t>
            </a:r>
            <a:r>
              <a:rPr lang="en-GB" sz="3800" b="0" i="0" dirty="0" err="1">
                <a:solidFill>
                  <a:srgbClr val="1F1F1F"/>
                </a:solidFill>
                <a:effectLst/>
                <a:latin typeface="Arial" panose="020B0604020202020204" pitchFamily="34" charset="0"/>
              </a:rPr>
              <a:t>drin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aflonyddu</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cywilyddio</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allgau</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dwyn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hunaniaeth</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difrod</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maleisus</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rhannu</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delweddau</a:t>
            </a:r>
            <a:r>
              <a:rPr lang="en-GB" sz="3800" b="0" i="0" dirty="0">
                <a:solidFill>
                  <a:srgbClr val="1F1F1F"/>
                </a:solidFill>
                <a:effectLst/>
                <a:latin typeface="Arial" panose="020B0604020202020204" pitchFamily="34" charset="0"/>
              </a:rPr>
              <a:t>/</a:t>
            </a:r>
            <a:r>
              <a:rPr lang="en-GB" sz="3800" b="0" i="0" dirty="0" err="1">
                <a:solidFill>
                  <a:srgbClr val="1F1F1F"/>
                </a:solidFill>
                <a:effectLst/>
                <a:latin typeface="Arial" panose="020B0604020202020204" pitchFamily="34" charset="0"/>
              </a:rPr>
              <a:t>fideos</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heb</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ganiatâd</a:t>
            </a:r>
            <a:r>
              <a:rPr lang="en-GB" sz="3800" b="0" i="0" dirty="0">
                <a:solidFill>
                  <a:srgbClr val="1F1F1F"/>
                </a:solidFill>
                <a:effectLst/>
                <a:latin typeface="Arial" panose="020B0604020202020204" pitchFamily="34" charset="0"/>
              </a:rPr>
              <a:t> a </a:t>
            </a:r>
            <a:r>
              <a:rPr lang="en-GB" sz="3800" b="0" i="0" dirty="0" err="1">
                <a:solidFill>
                  <a:srgbClr val="1F1F1F"/>
                </a:solidFill>
                <a:effectLst/>
                <a:latin typeface="Arial" panose="020B0604020202020204" pitchFamily="34" charset="0"/>
              </a:rPr>
              <a:t>gorfodaeth</a:t>
            </a:r>
            <a:r>
              <a:rPr lang="en-GB" sz="3800" b="0" i="0" dirty="0">
                <a:solidFill>
                  <a:srgbClr val="1F1F1F"/>
                </a:solidFill>
                <a:effectLst/>
                <a:latin typeface="Arial" panose="020B0604020202020204" pitchFamily="34" charset="0"/>
              </a:rPr>
              <a:t>.</a:t>
            </a:r>
          </a:p>
          <a:p>
            <a:pPr algn="l" fontAlgn="base"/>
            <a:r>
              <a:rPr lang="en-GB" sz="3800" b="0" i="0" dirty="0">
                <a:solidFill>
                  <a:srgbClr val="1F1F1F"/>
                </a:solidFill>
                <a:effectLst/>
                <a:latin typeface="Arial" panose="020B0604020202020204" pitchFamily="34" charset="0"/>
              </a:rPr>
              <a:t>Gall </a:t>
            </a:r>
            <a:r>
              <a:rPr lang="en-GB" sz="3800" b="0" i="0" dirty="0" err="1">
                <a:solidFill>
                  <a:srgbClr val="1F1F1F"/>
                </a:solidFill>
                <a:effectLst/>
                <a:latin typeface="Arial" panose="020B0604020202020204" pitchFamily="34" charset="0"/>
              </a:rPr>
              <a:t>bwlio</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dargedu</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ymddangosiad</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rhywun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ei</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rywioldeb</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anabledd</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ei</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ddiwylliant</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crefydd</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statws</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cymdeithasol</a:t>
            </a:r>
            <a:r>
              <a:rPr lang="en-GB" sz="3800" b="0" i="0" dirty="0">
                <a:solidFill>
                  <a:srgbClr val="1F1F1F"/>
                </a:solidFill>
                <a:effectLst/>
                <a:latin typeface="Arial" panose="020B0604020202020204" pitchFamily="34" charset="0"/>
              </a:rPr>
              <a:t> a </a:t>
            </a:r>
            <a:r>
              <a:rPr lang="en-GB" sz="3800" b="0" i="0" dirty="0" err="1">
                <a:solidFill>
                  <a:srgbClr val="1F1F1F"/>
                </a:solidFill>
                <a:effectLst/>
                <a:latin typeface="Arial" panose="020B0604020202020204" pitchFamily="34" charset="0"/>
              </a:rPr>
              <a:t>nodweddion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eraill</a:t>
            </a:r>
            <a:r>
              <a:rPr lang="en-GB" sz="3800" b="0" i="0" dirty="0">
                <a:solidFill>
                  <a:srgbClr val="1F1F1F"/>
                </a:solidFill>
                <a:effectLst/>
                <a:latin typeface="Arial" panose="020B0604020202020204" pitchFamily="34" charset="0"/>
              </a:rPr>
              <a:t>. Gall </a:t>
            </a:r>
            <a:r>
              <a:rPr lang="en-GB" sz="3800" b="0" i="0" dirty="0" err="1">
                <a:solidFill>
                  <a:srgbClr val="1F1F1F"/>
                </a:solidFill>
                <a:effectLst/>
                <a:latin typeface="Arial" panose="020B0604020202020204" pitchFamily="34" charset="0"/>
              </a:rPr>
              <a:t>effeithio</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ar</a:t>
            </a:r>
            <a:r>
              <a:rPr lang="en-GB" sz="3800" b="0" i="0" dirty="0">
                <a:solidFill>
                  <a:srgbClr val="1F1F1F"/>
                </a:solidFill>
                <a:effectLst/>
                <a:latin typeface="Arial" panose="020B0604020202020204" pitchFamily="34" charset="0"/>
              </a:rPr>
              <a:t> iechyd, </a:t>
            </a:r>
            <a:r>
              <a:rPr lang="en-GB" sz="3800" b="0" i="0" dirty="0" err="1">
                <a:solidFill>
                  <a:srgbClr val="1F1F1F"/>
                </a:solidFill>
                <a:effectLst/>
                <a:latin typeface="Arial" panose="020B0604020202020204" pitchFamily="34" charset="0"/>
              </a:rPr>
              <a:t>lles</a:t>
            </a:r>
            <a:r>
              <a:rPr lang="en-GB" sz="3800" b="0" i="0" dirty="0">
                <a:solidFill>
                  <a:srgbClr val="1F1F1F"/>
                </a:solidFill>
                <a:effectLst/>
                <a:latin typeface="Arial" panose="020B0604020202020204" pitchFamily="34" charset="0"/>
              </a:rPr>
              <a:t> a </a:t>
            </a:r>
            <a:r>
              <a:rPr lang="en-GB" sz="3800" b="0" i="0" dirty="0" err="1">
                <a:solidFill>
                  <a:srgbClr val="1F1F1F"/>
                </a:solidFill>
                <a:effectLst/>
                <a:latin typeface="Arial" panose="020B0604020202020204" pitchFamily="34" charset="0"/>
              </a:rPr>
              <a:t>hunanhyder</a:t>
            </a:r>
            <a:r>
              <a:rPr lang="en-GB" sz="3800" b="0" i="0" dirty="0">
                <a:solidFill>
                  <a:srgbClr val="1F1F1F"/>
                </a:solidFill>
                <a:effectLst/>
                <a:latin typeface="Arial" panose="020B0604020202020204" pitchFamily="34" charset="0"/>
              </a:rPr>
              <a:t> plant a </a:t>
            </a:r>
            <a:r>
              <a:rPr lang="en-GB" sz="3800" b="0" i="0" dirty="0" err="1">
                <a:solidFill>
                  <a:srgbClr val="1F1F1F"/>
                </a:solidFill>
                <a:effectLst/>
                <a:latin typeface="Arial" panose="020B0604020202020204" pitchFamily="34" charset="0"/>
              </a:rPr>
              <a:t>phobl</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ifanc</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gan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achosi</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iddynt</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fynd</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fwy</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i’w</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cragen</a:t>
            </a:r>
            <a:r>
              <a:rPr lang="en-GB" sz="3800" b="0" i="0" dirty="0">
                <a:solidFill>
                  <a:srgbClr val="1F1F1F"/>
                </a:solidFill>
                <a:effectLst/>
                <a:latin typeface="Arial" panose="020B0604020202020204" pitchFamily="34" charset="0"/>
              </a:rPr>
              <a:t>, bod dan </a:t>
            </a:r>
            <a:r>
              <a:rPr lang="en-GB" sz="3800" b="0" i="0" dirty="0" err="1">
                <a:solidFill>
                  <a:srgbClr val="1F1F1F"/>
                </a:solidFill>
                <a:effectLst/>
                <a:latin typeface="Arial" panose="020B0604020202020204" pitchFamily="34" charset="0"/>
              </a:rPr>
              <a:t>fwy</a:t>
            </a:r>
            <a:r>
              <a:rPr lang="en-GB" sz="3800" b="0" i="0" dirty="0">
                <a:solidFill>
                  <a:srgbClr val="1F1F1F"/>
                </a:solidFill>
                <a:effectLst/>
                <a:latin typeface="Arial" panose="020B0604020202020204" pitchFamily="34" charset="0"/>
              </a:rPr>
              <a:t> o </a:t>
            </a:r>
            <a:r>
              <a:rPr lang="en-GB" sz="3800" b="0" i="0" dirty="0" err="1">
                <a:solidFill>
                  <a:srgbClr val="1F1F1F"/>
                </a:solidFill>
                <a:effectLst/>
                <a:latin typeface="Arial" panose="020B0604020202020204" pitchFamily="34" charset="0"/>
              </a:rPr>
              <a:t>straen</a:t>
            </a:r>
            <a:r>
              <a:rPr lang="en-GB" sz="3800" b="0" i="0" dirty="0">
                <a:solidFill>
                  <a:srgbClr val="1F1F1F"/>
                </a:solidFill>
                <a:effectLst/>
                <a:latin typeface="Arial" panose="020B0604020202020204" pitchFamily="34" charset="0"/>
              </a:rPr>
              <a:t> ac </a:t>
            </a:r>
            <a:r>
              <a:rPr lang="en-GB" sz="3800" b="0" i="0" dirty="0" err="1">
                <a:solidFill>
                  <a:srgbClr val="1F1F1F"/>
                </a:solidFill>
                <a:effectLst/>
                <a:latin typeface="Arial" panose="020B0604020202020204" pitchFamily="34" charset="0"/>
              </a:rPr>
              <a:t>yn</a:t>
            </a:r>
            <a:r>
              <a:rPr lang="en-GB" sz="3800" b="0" i="0" dirty="0">
                <a:solidFill>
                  <a:srgbClr val="1F1F1F"/>
                </a:solidFill>
                <a:effectLst/>
                <a:latin typeface="Arial" panose="020B0604020202020204" pitchFamily="34" charset="0"/>
              </a:rPr>
              <a:t> </a:t>
            </a:r>
            <a:r>
              <a:rPr lang="en-GB" sz="3800" b="0" i="0" dirty="0" err="1">
                <a:solidFill>
                  <a:srgbClr val="1F1F1F"/>
                </a:solidFill>
                <a:effectLst/>
                <a:latin typeface="Arial" panose="020B0604020202020204" pitchFamily="34" charset="0"/>
              </a:rPr>
              <a:t>orbryderus</a:t>
            </a:r>
            <a:r>
              <a:rPr lang="en-GB" sz="3800" b="0" i="0" dirty="0">
                <a:solidFill>
                  <a:srgbClr val="1F1F1F"/>
                </a:solidFill>
                <a:effectLst/>
                <a:latin typeface="Arial" panose="020B0604020202020204" pitchFamily="34" charset="0"/>
              </a:rPr>
              <a:t>.”</a:t>
            </a:r>
          </a:p>
          <a:p>
            <a:pPr marL="0" indent="0" algn="r">
              <a:buNone/>
            </a:pPr>
            <a:r>
              <a:rPr lang="en-GB" dirty="0" err="1"/>
              <a:t>Llywodraeth</a:t>
            </a:r>
            <a:r>
              <a:rPr lang="en-GB" dirty="0"/>
              <a:t> Cymru, 2021</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47500" lnSpcReduction="20000"/>
          </a:bodyPr>
          <a:lstStyle/>
          <a:p>
            <a:pPr algn="l" fontAlgn="base"/>
            <a:r>
              <a:rPr lang="en-GB" sz="4000" b="0" i="0" dirty="0">
                <a:solidFill>
                  <a:srgbClr val="1F1F1F"/>
                </a:solidFill>
                <a:effectLst/>
                <a:latin typeface="Arial" panose="020B0604020202020204" pitchFamily="34" charset="0"/>
              </a:rPr>
              <a:t>“Online bullying is bullying using technology or online services or platforms, e.g. gaming, social media, messaging services, forums and chatrooms. Online bullying can include threatening behaviour, abuse, harassment, shaming, exclusion, identify theft, malicious damage, non-consensual sharing of images/videos and coercion.</a:t>
            </a:r>
          </a:p>
          <a:p>
            <a:pPr algn="l" fontAlgn="base"/>
            <a:r>
              <a:rPr lang="en-GB" sz="4000" b="0" i="0" dirty="0">
                <a:solidFill>
                  <a:srgbClr val="1F1F1F"/>
                </a:solidFill>
                <a:effectLst/>
                <a:latin typeface="Arial" panose="020B0604020202020204" pitchFamily="34" charset="0"/>
              </a:rPr>
              <a:t>Bullying may target someone’s appearance, their sexuality, a disability, their culture, religion, social status and other characteristics. It can impact the health, well-being and self-confidence children and young people causing them to become more withdrawn, stressed and anxious.”</a:t>
            </a:r>
          </a:p>
          <a:p>
            <a:endParaRPr lang="en-GB" i="1" dirty="0"/>
          </a:p>
          <a:p>
            <a:pPr algn="r"/>
            <a:r>
              <a:rPr lang="en-GB" dirty="0"/>
              <a:t>Welsh Government, 2021  </a:t>
            </a:r>
          </a:p>
        </p:txBody>
      </p:sp>
    </p:spTree>
    <p:extLst>
      <p:ext uri="{BB962C8B-B14F-4D97-AF65-F5344CB8AC3E}">
        <p14:creationId xmlns:p14="http://schemas.microsoft.com/office/powerpoint/2010/main" val="1317308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Effeithiau</a:t>
            </a:r>
            <a:r>
              <a:rPr lang="en-GB" dirty="0"/>
              <a:t> </a:t>
            </a:r>
            <a:r>
              <a:rPr lang="en-GB" dirty="0" err="1"/>
              <a:t>Seiberfwlio</a:t>
            </a:r>
            <a:br>
              <a:rPr lang="en-GB" dirty="0"/>
            </a:br>
            <a:r>
              <a:rPr lang="en-GB" i="1" dirty="0">
                <a:solidFill>
                  <a:schemeClr val="accent6"/>
                </a:solidFill>
              </a:rPr>
              <a:t>Effects of Cyberbullying</a:t>
            </a:r>
          </a:p>
        </p:txBody>
      </p:sp>
      <p:sp>
        <p:nvSpPr>
          <p:cNvPr id="3" name="Content Placeholder 2"/>
          <p:cNvSpPr>
            <a:spLocks noGrp="1"/>
          </p:cNvSpPr>
          <p:nvPr>
            <p:ph sz="half" idx="1"/>
          </p:nvPr>
        </p:nvSpPr>
        <p:spPr>
          <a:xfrm>
            <a:off x="838200" y="1825625"/>
            <a:ext cx="5181600" cy="4879974"/>
          </a:xfrm>
        </p:spPr>
        <p:style>
          <a:lnRef idx="2">
            <a:schemeClr val="accent3"/>
          </a:lnRef>
          <a:fillRef idx="1">
            <a:schemeClr val="lt1"/>
          </a:fillRef>
          <a:effectRef idx="0">
            <a:schemeClr val="accent3"/>
          </a:effectRef>
          <a:fontRef idx="minor">
            <a:schemeClr val="dk1"/>
          </a:fontRef>
        </p:style>
        <p:txBody>
          <a:bodyPr>
            <a:normAutofit lnSpcReduction="10000"/>
          </a:bodyPr>
          <a:lstStyle/>
          <a:p>
            <a:r>
              <a:rPr lang="en-GB" dirty="0"/>
              <a:t>Mae </a:t>
            </a:r>
            <a:r>
              <a:rPr lang="en-GB" dirty="0" err="1"/>
              <a:t>effeithiau</a:t>
            </a:r>
            <a:r>
              <a:rPr lang="en-GB" dirty="0"/>
              <a:t> </a:t>
            </a:r>
            <a:r>
              <a:rPr lang="en-GB" dirty="0" err="1"/>
              <a:t>seiberfwlio</a:t>
            </a:r>
            <a:r>
              <a:rPr lang="en-GB" dirty="0"/>
              <a:t> </a:t>
            </a:r>
            <a:r>
              <a:rPr lang="en-GB" dirty="0" err="1"/>
              <a:t>yn</a:t>
            </a:r>
            <a:r>
              <a:rPr lang="en-GB" dirty="0"/>
              <a:t> </a:t>
            </a:r>
            <a:r>
              <a:rPr lang="en-GB" dirty="0" err="1"/>
              <a:t>debyg</a:t>
            </a:r>
            <a:r>
              <a:rPr lang="en-GB" dirty="0"/>
              <a:t> </a:t>
            </a:r>
            <a:r>
              <a:rPr lang="en-GB" dirty="0" err="1"/>
              <a:t>i</a:t>
            </a:r>
            <a:r>
              <a:rPr lang="en-GB" dirty="0"/>
              <a:t> </a:t>
            </a:r>
            <a:r>
              <a:rPr lang="en-GB" dirty="0" err="1"/>
              <a:t>fwlio</a:t>
            </a:r>
            <a:r>
              <a:rPr lang="en-GB" dirty="0"/>
              <a:t> ‘</a:t>
            </a:r>
            <a:r>
              <a:rPr lang="en-GB" dirty="0" err="1"/>
              <a:t>traddodiadol</a:t>
            </a:r>
            <a:r>
              <a:rPr lang="en-GB" dirty="0"/>
              <a:t>’ </a:t>
            </a:r>
            <a:r>
              <a:rPr lang="en-GB" dirty="0" err="1"/>
              <a:t>ond</a:t>
            </a:r>
            <a:r>
              <a:rPr lang="en-GB" dirty="0"/>
              <a:t> </a:t>
            </a:r>
            <a:r>
              <a:rPr lang="en-GB" dirty="0" err="1"/>
              <a:t>mae</a:t>
            </a:r>
            <a:r>
              <a:rPr lang="en-GB" dirty="0"/>
              <a:t> </a:t>
            </a:r>
            <a:r>
              <a:rPr lang="en-GB" dirty="0" err="1"/>
              <a:t>hefyd</a:t>
            </a:r>
            <a:r>
              <a:rPr lang="en-GB" dirty="0"/>
              <a:t>:</a:t>
            </a:r>
          </a:p>
          <a:p>
            <a:pPr lvl="1"/>
            <a:r>
              <a:rPr lang="en-GB" dirty="0" err="1"/>
              <a:t>Yn</a:t>
            </a:r>
            <a:r>
              <a:rPr lang="en-GB" dirty="0"/>
              <a:t> </a:t>
            </a:r>
            <a:r>
              <a:rPr lang="en-GB" dirty="0" err="1"/>
              <a:t>anhysbys</a:t>
            </a:r>
            <a:r>
              <a:rPr lang="en-GB" dirty="0"/>
              <a:t> </a:t>
            </a:r>
          </a:p>
          <a:p>
            <a:pPr lvl="1"/>
            <a:r>
              <a:rPr lang="en-GB" dirty="0"/>
              <a:t>A </a:t>
            </a:r>
            <a:r>
              <a:rPr lang="en-GB" dirty="0" err="1"/>
              <a:t>chynulleidfa</a:t>
            </a:r>
            <a:r>
              <a:rPr lang="en-GB" dirty="0"/>
              <a:t> </a:t>
            </a:r>
            <a:r>
              <a:rPr lang="en-GB" dirty="0" err="1"/>
              <a:t>ehangach</a:t>
            </a:r>
            <a:endParaRPr lang="en-GB" dirty="0"/>
          </a:p>
          <a:p>
            <a:pPr lvl="1"/>
            <a:r>
              <a:rPr lang="en-GB" dirty="0" err="1"/>
              <a:t>Yn</a:t>
            </a:r>
            <a:r>
              <a:rPr lang="en-GB" dirty="0"/>
              <a:t> </a:t>
            </a:r>
            <a:r>
              <a:rPr lang="en-GB" dirty="0" err="1"/>
              <a:t>gallu</a:t>
            </a:r>
            <a:r>
              <a:rPr lang="en-GB" dirty="0"/>
              <a:t> </a:t>
            </a:r>
            <a:r>
              <a:rPr lang="en-GB" dirty="0" err="1"/>
              <a:t>cymryd</a:t>
            </a:r>
            <a:r>
              <a:rPr lang="en-GB" dirty="0"/>
              <a:t> </a:t>
            </a:r>
            <a:r>
              <a:rPr lang="en-GB" dirty="0" err="1"/>
              <a:t>lle</a:t>
            </a:r>
            <a:r>
              <a:rPr lang="en-GB" dirty="0"/>
              <a:t> </a:t>
            </a:r>
            <a:r>
              <a:rPr lang="en-GB" dirty="0" err="1"/>
              <a:t>unrhywbryd</a:t>
            </a:r>
            <a:r>
              <a:rPr lang="en-GB" dirty="0"/>
              <a:t>, </a:t>
            </a:r>
            <a:r>
              <a:rPr lang="en-GB" dirty="0" err="1"/>
              <a:t>unrhyw</a:t>
            </a:r>
            <a:r>
              <a:rPr lang="en-GB" dirty="0"/>
              <a:t> le</a:t>
            </a:r>
          </a:p>
          <a:p>
            <a:pPr lvl="1"/>
            <a:r>
              <a:rPr lang="en-GB" dirty="0" err="1"/>
              <a:t>Yn</a:t>
            </a:r>
            <a:r>
              <a:rPr lang="en-GB" dirty="0"/>
              <a:t> </a:t>
            </a:r>
            <a:r>
              <a:rPr lang="en-GB" dirty="0" err="1"/>
              <a:t>gallu</a:t>
            </a:r>
            <a:r>
              <a:rPr lang="en-GB" dirty="0"/>
              <a:t> </a:t>
            </a:r>
            <a:r>
              <a:rPr lang="en-GB" dirty="0" err="1"/>
              <a:t>cymryd</a:t>
            </a:r>
            <a:r>
              <a:rPr lang="en-GB" dirty="0"/>
              <a:t> </a:t>
            </a:r>
            <a:r>
              <a:rPr lang="en-GB" dirty="0" err="1"/>
              <a:t>gwahanol</a:t>
            </a:r>
            <a:r>
              <a:rPr lang="en-GB" dirty="0"/>
              <a:t> </a:t>
            </a:r>
            <a:r>
              <a:rPr lang="en-GB" dirty="0" err="1"/>
              <a:t>ffurf</a:t>
            </a:r>
            <a:r>
              <a:rPr lang="en-GB" dirty="0"/>
              <a:t>: </a:t>
            </a:r>
            <a:r>
              <a:rPr lang="en-GB" dirty="0" err="1"/>
              <a:t>fflamio</a:t>
            </a:r>
            <a:r>
              <a:rPr lang="en-GB" dirty="0"/>
              <a:t>, </a:t>
            </a:r>
            <a:r>
              <a:rPr lang="en-GB" dirty="0" err="1"/>
              <a:t>aflonyddwch</a:t>
            </a:r>
            <a:r>
              <a:rPr lang="en-GB" dirty="0"/>
              <a:t>, </a:t>
            </a:r>
            <a:r>
              <a:rPr lang="en-GB" dirty="0" err="1"/>
              <a:t>personoli</a:t>
            </a:r>
            <a:r>
              <a:rPr lang="en-GB" dirty="0"/>
              <a:t>, </a:t>
            </a:r>
            <a:r>
              <a:rPr lang="en-GB" dirty="0" err="1"/>
              <a:t>rhannu</a:t>
            </a:r>
            <a:r>
              <a:rPr lang="en-GB" dirty="0"/>
              <a:t> </a:t>
            </a:r>
            <a:r>
              <a:rPr lang="en-GB" dirty="0" err="1"/>
              <a:t>wybodaeth</a:t>
            </a:r>
            <a:r>
              <a:rPr lang="en-GB" dirty="0"/>
              <a:t>, </a:t>
            </a:r>
            <a:r>
              <a:rPr lang="en-GB" dirty="0" err="1"/>
              <a:t>twyllo</a:t>
            </a:r>
            <a:r>
              <a:rPr lang="en-GB" dirty="0"/>
              <a:t>, </a:t>
            </a:r>
            <a:r>
              <a:rPr lang="en-GB" dirty="0" err="1"/>
              <a:t>eithrio</a:t>
            </a:r>
            <a:r>
              <a:rPr lang="en-GB" dirty="0"/>
              <a:t>, </a:t>
            </a:r>
            <a:r>
              <a:rPr lang="en-GB" dirty="0" err="1">
                <a:solidFill>
                  <a:schemeClr val="tx1"/>
                </a:solidFill>
              </a:rPr>
              <a:t>seibr-dilyn</a:t>
            </a:r>
            <a:endParaRPr lang="en-GB" dirty="0">
              <a:solidFill>
                <a:schemeClr val="tx1"/>
              </a:solidFill>
            </a:endParaRPr>
          </a:p>
          <a:p>
            <a:pPr lvl="1"/>
            <a:endParaRPr lang="en-GB" dirty="0">
              <a:solidFill>
                <a:srgbClr val="FF0000"/>
              </a:solidFill>
            </a:endParaRPr>
          </a:p>
        </p:txBody>
      </p:sp>
      <p:sp>
        <p:nvSpPr>
          <p:cNvPr id="4" name="Content Placeholder 3"/>
          <p:cNvSpPr>
            <a:spLocks noGrp="1"/>
          </p:cNvSpPr>
          <p:nvPr>
            <p:ph sz="half" idx="2"/>
          </p:nvPr>
        </p:nvSpPr>
        <p:spPr>
          <a:xfrm>
            <a:off x="6172200" y="1825624"/>
            <a:ext cx="5181600" cy="4879975"/>
          </a:xfrm>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i="1" dirty="0"/>
              <a:t>Cyberbullying is likely to have many of the same effects as ‘traditional’ bullying but can also:</a:t>
            </a:r>
          </a:p>
          <a:p>
            <a:pPr lvl="1"/>
            <a:r>
              <a:rPr lang="en-GB" i="1" dirty="0"/>
              <a:t>Have an added element of anonymity </a:t>
            </a:r>
          </a:p>
          <a:p>
            <a:pPr lvl="1"/>
            <a:r>
              <a:rPr lang="en-GB" i="1" dirty="0"/>
              <a:t>Have a wider audience</a:t>
            </a:r>
          </a:p>
          <a:p>
            <a:pPr lvl="1"/>
            <a:r>
              <a:rPr lang="en-GB" i="1" dirty="0"/>
              <a:t>Take place anywhere, anytime</a:t>
            </a:r>
          </a:p>
          <a:p>
            <a:pPr lvl="1"/>
            <a:r>
              <a:rPr lang="en-GB" i="1" dirty="0"/>
              <a:t>Take different forms: Flaming, harassment, denigration, impersonation, outing, tricking, exclusion or cyberstalking.  </a:t>
            </a:r>
          </a:p>
          <a:p>
            <a:pPr marL="457200" lvl="1" indent="0" algn="r">
              <a:buNone/>
            </a:pPr>
            <a:r>
              <a:rPr lang="en-GB" dirty="0"/>
              <a:t>Rogers, 2010 </a:t>
            </a:r>
          </a:p>
        </p:txBody>
      </p:sp>
    </p:spTree>
    <p:extLst>
      <p:ext uri="{BB962C8B-B14F-4D97-AF65-F5344CB8AC3E}">
        <p14:creationId xmlns:p14="http://schemas.microsoft.com/office/powerpoint/2010/main" val="18378398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Awgrymiadau</a:t>
            </a:r>
            <a:br>
              <a:rPr lang="en-GB" dirty="0"/>
            </a:br>
            <a:r>
              <a:rPr lang="en-GB" i="1" dirty="0">
                <a:solidFill>
                  <a:schemeClr val="accent6"/>
                </a:solidFill>
              </a:rPr>
              <a:t>Some Suggestions</a:t>
            </a:r>
          </a:p>
        </p:txBody>
      </p:sp>
      <p:sp>
        <p:nvSpPr>
          <p:cNvPr id="3" name="Content Placeholder 2"/>
          <p:cNvSpPr>
            <a:spLocks noGrp="1"/>
          </p:cNvSpPr>
          <p:nvPr>
            <p:ph sz="half" idx="1"/>
          </p:nvPr>
        </p:nvSpPr>
        <p:spPr>
          <a:xfrm>
            <a:off x="317500" y="1835149"/>
            <a:ext cx="5486400" cy="4856595"/>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Creu</a:t>
            </a:r>
            <a:r>
              <a:rPr lang="en-GB" dirty="0"/>
              <a:t> ‘protocol’ </a:t>
            </a:r>
            <a:r>
              <a:rPr lang="en-GB" dirty="0" err="1"/>
              <a:t>ar</a:t>
            </a:r>
            <a:r>
              <a:rPr lang="en-GB" dirty="0"/>
              <a:t> </a:t>
            </a:r>
            <a:r>
              <a:rPr lang="en-GB" dirty="0" err="1"/>
              <a:t>lein</a:t>
            </a:r>
            <a:r>
              <a:rPr lang="en-GB" dirty="0"/>
              <a:t> a </a:t>
            </a:r>
            <a:r>
              <a:rPr lang="en-GB" dirty="0" err="1"/>
              <a:t>gofyn</a:t>
            </a:r>
            <a:r>
              <a:rPr lang="en-GB" dirty="0"/>
              <a:t> </a:t>
            </a:r>
            <a:r>
              <a:rPr lang="en-GB" dirty="0" err="1"/>
              <a:t>i</a:t>
            </a:r>
            <a:r>
              <a:rPr lang="en-GB" dirty="0"/>
              <a:t> </a:t>
            </a:r>
            <a:r>
              <a:rPr lang="en-GB" dirty="0" err="1"/>
              <a:t>ddysgwyr</a:t>
            </a:r>
            <a:r>
              <a:rPr lang="en-GB" dirty="0"/>
              <a:t> </a:t>
            </a:r>
            <a:r>
              <a:rPr lang="en-GB" dirty="0" err="1"/>
              <a:t>gymryd</a:t>
            </a:r>
            <a:r>
              <a:rPr lang="en-GB" dirty="0"/>
              <a:t> </a:t>
            </a:r>
            <a:r>
              <a:rPr lang="en-GB" dirty="0" err="1"/>
              <a:t>rhan</a:t>
            </a:r>
            <a:r>
              <a:rPr lang="en-GB" dirty="0"/>
              <a:t> </a:t>
            </a:r>
            <a:r>
              <a:rPr lang="en-GB" dirty="0" err="1"/>
              <a:t>mewn</a:t>
            </a:r>
            <a:r>
              <a:rPr lang="en-GB" dirty="0"/>
              <a:t> </a:t>
            </a:r>
            <a:r>
              <a:rPr lang="en-GB" dirty="0" err="1"/>
              <a:t>creu</a:t>
            </a:r>
            <a:r>
              <a:rPr lang="en-GB" dirty="0"/>
              <a:t> a </a:t>
            </a:r>
            <a:r>
              <a:rPr lang="en-GB" dirty="0" err="1"/>
              <a:t>rhannu</a:t>
            </a:r>
            <a:r>
              <a:rPr lang="en-GB" dirty="0"/>
              <a:t> </a:t>
            </a:r>
            <a:r>
              <a:rPr lang="en-GB" dirty="0" err="1"/>
              <a:t>rheolau</a:t>
            </a:r>
            <a:endParaRPr lang="en-GB" dirty="0"/>
          </a:p>
          <a:p>
            <a:r>
              <a:rPr lang="en-GB" dirty="0" err="1"/>
              <a:t>Siarad</a:t>
            </a:r>
            <a:r>
              <a:rPr lang="en-GB" dirty="0"/>
              <a:t> am </a:t>
            </a:r>
            <a:r>
              <a:rPr lang="en-GB" dirty="0" err="1"/>
              <a:t>seiberfwlio’n</a:t>
            </a:r>
            <a:r>
              <a:rPr lang="en-GB" dirty="0"/>
              <a:t> </a:t>
            </a:r>
            <a:r>
              <a:rPr lang="en-GB" dirty="0" err="1"/>
              <a:t>aml</a:t>
            </a:r>
            <a:r>
              <a:rPr lang="en-GB" dirty="0"/>
              <a:t>. Beth </a:t>
            </a:r>
            <a:r>
              <a:rPr lang="en-GB" dirty="0" err="1"/>
              <a:t>yw</a:t>
            </a:r>
            <a:r>
              <a:rPr lang="en-GB" dirty="0"/>
              <a:t> </a:t>
            </a:r>
            <a:r>
              <a:rPr lang="en-GB" dirty="0" err="1"/>
              <a:t>e?Beth</a:t>
            </a:r>
            <a:r>
              <a:rPr lang="en-GB" dirty="0"/>
              <a:t> </a:t>
            </a:r>
            <a:r>
              <a:rPr lang="en-GB" dirty="0" err="1"/>
              <a:t>allwn</a:t>
            </a:r>
            <a:r>
              <a:rPr lang="en-GB" dirty="0"/>
              <a:t> </a:t>
            </a:r>
            <a:r>
              <a:rPr lang="en-GB" dirty="0" err="1"/>
              <a:t>wneud</a:t>
            </a:r>
            <a:r>
              <a:rPr lang="en-GB" dirty="0"/>
              <a:t>? </a:t>
            </a:r>
            <a:r>
              <a:rPr lang="en-GB" dirty="0" err="1"/>
              <a:t>Defnyddiwch</a:t>
            </a:r>
            <a:r>
              <a:rPr lang="en-GB" dirty="0"/>
              <a:t> </a:t>
            </a:r>
            <a:r>
              <a:rPr lang="en-GB" dirty="0" err="1"/>
              <a:t>cyfleodd</a:t>
            </a:r>
            <a:r>
              <a:rPr lang="en-GB" dirty="0"/>
              <a:t> </a:t>
            </a:r>
            <a:r>
              <a:rPr lang="en-GB" dirty="0" err="1"/>
              <a:t>cwricwlwm</a:t>
            </a:r>
            <a:r>
              <a:rPr lang="en-GB" dirty="0"/>
              <a:t>. </a:t>
            </a:r>
          </a:p>
          <a:p>
            <a:pPr algn="r"/>
            <a:r>
              <a:rPr lang="en-GB" dirty="0"/>
              <a:t>Rogers, 2010</a:t>
            </a:r>
          </a:p>
          <a:p>
            <a:r>
              <a:rPr lang="en-GB" dirty="0" err="1"/>
              <a:t>Datblygu</a:t>
            </a:r>
            <a:r>
              <a:rPr lang="en-GB" dirty="0"/>
              <a:t> </a:t>
            </a:r>
            <a:r>
              <a:rPr lang="en-GB" dirty="0" err="1"/>
              <a:t>dulliau</a:t>
            </a:r>
            <a:r>
              <a:rPr lang="en-GB" dirty="0"/>
              <a:t> </a:t>
            </a:r>
            <a:r>
              <a:rPr lang="en-GB" dirty="0" err="1"/>
              <a:t>ysgol</a:t>
            </a:r>
            <a:r>
              <a:rPr lang="en-GB" dirty="0"/>
              <a:t> </a:t>
            </a:r>
            <a:r>
              <a:rPr lang="en-GB" dirty="0" err="1"/>
              <a:t>gyfan</a:t>
            </a:r>
            <a:r>
              <a:rPr lang="en-GB" dirty="0"/>
              <a:t> </a:t>
            </a:r>
            <a:r>
              <a:rPr lang="en-GB" dirty="0" err="1"/>
              <a:t>i</a:t>
            </a:r>
            <a:r>
              <a:rPr lang="en-GB" dirty="0"/>
              <a:t> </a:t>
            </a:r>
            <a:r>
              <a:rPr lang="en-GB" dirty="0" err="1"/>
              <a:t>daclo</a:t>
            </a:r>
            <a:r>
              <a:rPr lang="en-GB" dirty="0"/>
              <a:t> </a:t>
            </a:r>
            <a:r>
              <a:rPr lang="en-GB" dirty="0" err="1"/>
              <a:t>bwlio</a:t>
            </a:r>
            <a:endParaRPr lang="en-GB" dirty="0"/>
          </a:p>
          <a:p>
            <a:r>
              <a:rPr lang="en-GB" dirty="0" err="1"/>
              <a:t>Hybu</a:t>
            </a:r>
            <a:r>
              <a:rPr lang="en-GB" dirty="0"/>
              <a:t> </a:t>
            </a:r>
            <a:r>
              <a:rPr lang="en-GB" dirty="0" err="1"/>
              <a:t>dealltwriaeth</a:t>
            </a:r>
            <a:r>
              <a:rPr lang="en-GB" dirty="0"/>
              <a:t> </a:t>
            </a:r>
            <a:r>
              <a:rPr lang="en-GB" dirty="0" err="1"/>
              <a:t>ymysg</a:t>
            </a:r>
            <a:r>
              <a:rPr lang="en-GB" dirty="0"/>
              <a:t> </a:t>
            </a:r>
            <a:r>
              <a:rPr lang="en-GB" dirty="0" err="1"/>
              <a:t>dysgwyr</a:t>
            </a:r>
            <a:r>
              <a:rPr lang="en-GB" dirty="0"/>
              <a:t> a staff</a:t>
            </a:r>
          </a:p>
          <a:p>
            <a:r>
              <a:rPr lang="en-GB" dirty="0" err="1"/>
              <a:t>Nodi</a:t>
            </a:r>
            <a:r>
              <a:rPr lang="en-GB" dirty="0"/>
              <a:t> ac </a:t>
            </a:r>
            <a:r>
              <a:rPr lang="en-GB" dirty="0" err="1"/>
              <a:t>archwilio</a:t>
            </a:r>
            <a:r>
              <a:rPr lang="en-GB" dirty="0"/>
              <a:t> </a:t>
            </a:r>
            <a:r>
              <a:rPr lang="en-GB" dirty="0" err="1"/>
              <a:t>seiberfwlio</a:t>
            </a:r>
            <a:endParaRPr lang="en-GB" dirty="0"/>
          </a:p>
          <a:p>
            <a:pPr algn="r"/>
            <a:r>
              <a:rPr lang="en-GB" dirty="0" err="1"/>
              <a:t>Llywodraeth</a:t>
            </a:r>
            <a:r>
              <a:rPr lang="en-GB" dirty="0"/>
              <a:t> Cymru, 2019</a:t>
            </a:r>
          </a:p>
        </p:txBody>
      </p:sp>
      <p:sp>
        <p:nvSpPr>
          <p:cNvPr id="4" name="Content Placeholder 3"/>
          <p:cNvSpPr>
            <a:spLocks noGrp="1"/>
          </p:cNvSpPr>
          <p:nvPr>
            <p:ph sz="half" idx="2"/>
          </p:nvPr>
        </p:nvSpPr>
        <p:spPr>
          <a:xfrm>
            <a:off x="6172200" y="1825625"/>
            <a:ext cx="5715000" cy="4866120"/>
          </a:xfrm>
        </p:spPr>
        <p:style>
          <a:lnRef idx="2">
            <a:schemeClr val="accent6"/>
          </a:lnRef>
          <a:fillRef idx="1">
            <a:schemeClr val="lt1"/>
          </a:fillRef>
          <a:effectRef idx="0">
            <a:schemeClr val="accent6"/>
          </a:effectRef>
          <a:fontRef idx="minor">
            <a:schemeClr val="dk1"/>
          </a:fontRef>
        </p:style>
        <p:txBody>
          <a:bodyPr>
            <a:noAutofit/>
          </a:bodyPr>
          <a:lstStyle/>
          <a:p>
            <a:r>
              <a:rPr lang="en-GB" sz="2200" i="1" dirty="0"/>
              <a:t>Create online ‘protocols’ and involve pupils in the creation of rules and the sharing of them e.g. screensavers</a:t>
            </a:r>
          </a:p>
          <a:p>
            <a:r>
              <a:rPr lang="en-GB" sz="2200" i="1" dirty="0"/>
              <a:t>Talk about it often – what does it look like? What can be done? Use curriculum opportunities. </a:t>
            </a:r>
          </a:p>
          <a:p>
            <a:pPr algn="r"/>
            <a:r>
              <a:rPr lang="en-GB" sz="2200" i="1" dirty="0"/>
              <a:t>Rogers, 2010 </a:t>
            </a:r>
          </a:p>
          <a:p>
            <a:r>
              <a:rPr lang="en-GB" sz="2200" i="1" dirty="0"/>
              <a:t>Develop whole school approaches to tackling cyberbullying</a:t>
            </a:r>
          </a:p>
          <a:p>
            <a:r>
              <a:rPr lang="en-GB" sz="2200" i="1" dirty="0"/>
              <a:t>Promote understanding amongst pupils </a:t>
            </a:r>
            <a:r>
              <a:rPr lang="en-GB" sz="2200" b="1" i="1" dirty="0"/>
              <a:t>and staff</a:t>
            </a:r>
            <a:endParaRPr lang="en-GB" sz="2200" i="1" dirty="0"/>
          </a:p>
          <a:p>
            <a:r>
              <a:rPr lang="en-GB" sz="2200" i="1" dirty="0"/>
              <a:t>Record and investigate cyberbullying </a:t>
            </a:r>
          </a:p>
          <a:p>
            <a:pPr algn="r"/>
            <a:r>
              <a:rPr lang="en-GB" sz="2200" dirty="0"/>
              <a:t>Welsh Government, 2019 </a:t>
            </a:r>
          </a:p>
        </p:txBody>
      </p:sp>
    </p:spTree>
    <p:extLst>
      <p:ext uri="{BB962C8B-B14F-4D97-AF65-F5344CB8AC3E}">
        <p14:creationId xmlns:p14="http://schemas.microsoft.com/office/powerpoint/2010/main" val="3080612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93700" y="609600"/>
            <a:ext cx="5626100" cy="5999018"/>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cy-GB" dirty="0"/>
              <a:t>Dysgwch ynglŷn â e-ddiogelwch drwy’r cwricwlwm, gwasanaethau a siaradwyr gwadd. </a:t>
            </a:r>
          </a:p>
          <a:p>
            <a:endParaRPr lang="cy-GB" dirty="0"/>
          </a:p>
          <a:p>
            <a:r>
              <a:rPr lang="cy-GB" dirty="0"/>
              <a:t>Sicrhewch bolisi gwrth-fwlio manwl sy’n delio ar wahân a seiberfwlio.</a:t>
            </a:r>
          </a:p>
          <a:p>
            <a:endParaRPr lang="cy-GB" dirty="0"/>
          </a:p>
          <a:p>
            <a:r>
              <a:rPr lang="cy-GB" dirty="0"/>
              <a:t>Gweithredwch ar bob achos o fwlio a chefnogi’r dioddefwr ynghyd a gweithio gyda’r bwli.</a:t>
            </a:r>
          </a:p>
          <a:p>
            <a:endParaRPr lang="cy-GB" dirty="0"/>
          </a:p>
          <a:p>
            <a:r>
              <a:rPr lang="cy-GB" dirty="0"/>
              <a:t>Defnyddiwch cefnogaeth aml-asiantaeth i ddelio ag seiberfwlio. </a:t>
            </a:r>
          </a:p>
          <a:p>
            <a:pPr algn="r"/>
            <a:endParaRPr lang="cy-GB" dirty="0"/>
          </a:p>
          <a:p>
            <a:pPr algn="r"/>
            <a:r>
              <a:rPr lang="en-GB" dirty="0"/>
              <a:t>Estyn, 2014 </a:t>
            </a:r>
          </a:p>
        </p:txBody>
      </p:sp>
      <p:sp>
        <p:nvSpPr>
          <p:cNvPr id="4" name="Content Placeholder 3"/>
          <p:cNvSpPr>
            <a:spLocks noGrp="1"/>
          </p:cNvSpPr>
          <p:nvPr>
            <p:ph sz="half" idx="2"/>
          </p:nvPr>
        </p:nvSpPr>
        <p:spPr>
          <a:xfrm>
            <a:off x="6172200" y="609600"/>
            <a:ext cx="5549900" cy="5999018"/>
          </a:xfrm>
        </p:spPr>
        <p:style>
          <a:lnRef idx="2">
            <a:schemeClr val="accent6"/>
          </a:lnRef>
          <a:fillRef idx="1">
            <a:schemeClr val="lt1"/>
          </a:fillRef>
          <a:effectRef idx="0">
            <a:schemeClr val="accent6"/>
          </a:effectRef>
          <a:fontRef idx="minor">
            <a:schemeClr val="dk1"/>
          </a:fontRef>
        </p:style>
        <p:txBody>
          <a:bodyPr>
            <a:normAutofit fontScale="85000" lnSpcReduction="20000"/>
          </a:bodyPr>
          <a:lstStyle/>
          <a:p>
            <a:r>
              <a:rPr lang="en-GB" i="1" dirty="0"/>
              <a:t>Be proactive in educating pupils about e-safety through information and communication technology (ICT) and personal and social education lessons, assemblies and talks from outside speakers. </a:t>
            </a:r>
          </a:p>
          <a:p>
            <a:pPr marL="0" indent="0">
              <a:buNone/>
            </a:pPr>
            <a:endParaRPr lang="en-GB" i="1" dirty="0"/>
          </a:p>
          <a:p>
            <a:r>
              <a:rPr lang="en-GB" i="1" dirty="0"/>
              <a:t>Have a detailed anti-bullying policy which deals separately with cyberbullying.</a:t>
            </a:r>
          </a:p>
          <a:p>
            <a:pPr marL="0" indent="0">
              <a:buNone/>
            </a:pPr>
            <a:endParaRPr lang="en-GB" i="1" dirty="0"/>
          </a:p>
          <a:p>
            <a:r>
              <a:rPr lang="en-GB" i="1" dirty="0"/>
              <a:t>Act on all reported incidents of bullying by supporting the victim and working with the perpetrator. </a:t>
            </a:r>
          </a:p>
          <a:p>
            <a:pPr marL="0" indent="0">
              <a:buNone/>
            </a:pPr>
            <a:endParaRPr lang="en-GB" i="1" dirty="0"/>
          </a:p>
          <a:p>
            <a:r>
              <a:rPr lang="en-GB" i="1" dirty="0"/>
              <a:t>Use multi-agency approaches (e.g. </a:t>
            </a:r>
            <a:r>
              <a:rPr lang="en-GB" i="1" dirty="0" err="1"/>
              <a:t>liasing</a:t>
            </a:r>
            <a:r>
              <a:rPr lang="en-GB" i="1" dirty="0"/>
              <a:t> with the police) to deal with cyberbullying. </a:t>
            </a:r>
          </a:p>
          <a:p>
            <a:pPr algn="r"/>
            <a:r>
              <a:rPr lang="en-GB" dirty="0"/>
              <a:t>Estyn, 2014 </a:t>
            </a:r>
          </a:p>
        </p:txBody>
      </p:sp>
    </p:spTree>
    <p:extLst>
      <p:ext uri="{BB962C8B-B14F-4D97-AF65-F5344CB8AC3E}">
        <p14:creationId xmlns:p14="http://schemas.microsoft.com/office/powerpoint/2010/main" val="1350682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Taclo</a:t>
            </a:r>
            <a:r>
              <a:rPr lang="en-GB" dirty="0"/>
              <a:t> </a:t>
            </a:r>
            <a:r>
              <a:rPr lang="en-GB" dirty="0" err="1"/>
              <a:t>Seiberfwlio</a:t>
            </a:r>
            <a:br>
              <a:rPr lang="en-GB" dirty="0"/>
            </a:br>
            <a:r>
              <a:rPr lang="en-GB" i="1" dirty="0">
                <a:solidFill>
                  <a:schemeClr val="accent6"/>
                </a:solidFill>
              </a:rPr>
              <a:t>Tackling Cyberbullying </a:t>
            </a: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err="1"/>
              <a:t>Mewn</a:t>
            </a:r>
            <a:r>
              <a:rPr lang="en-GB" dirty="0"/>
              <a:t> </a:t>
            </a:r>
            <a:r>
              <a:rPr lang="en-GB" dirty="0" err="1"/>
              <a:t>grŵp</a:t>
            </a:r>
            <a:r>
              <a:rPr lang="en-GB" dirty="0"/>
              <a:t> </a:t>
            </a:r>
            <a:r>
              <a:rPr lang="en-GB" dirty="0" err="1"/>
              <a:t>bach</a:t>
            </a:r>
            <a:r>
              <a:rPr lang="en-GB" dirty="0"/>
              <a:t>, </a:t>
            </a:r>
            <a:r>
              <a:rPr lang="en-GB" dirty="0" err="1"/>
              <a:t>edrychwch</a:t>
            </a:r>
            <a:r>
              <a:rPr lang="en-GB" dirty="0"/>
              <a:t> </a:t>
            </a:r>
            <a:r>
              <a:rPr lang="en-GB" dirty="0" err="1"/>
              <a:t>ar</a:t>
            </a:r>
            <a:r>
              <a:rPr lang="en-GB" dirty="0"/>
              <a:t> </a:t>
            </a:r>
            <a:r>
              <a:rPr lang="en-GB" dirty="0" err="1"/>
              <a:t>eich</a:t>
            </a:r>
            <a:r>
              <a:rPr lang="en-GB" dirty="0"/>
              <a:t> </a:t>
            </a:r>
            <a:r>
              <a:rPr lang="en-GB" dirty="0" err="1"/>
              <a:t>esiampl</a:t>
            </a:r>
            <a:r>
              <a:rPr lang="en-GB" dirty="0"/>
              <a:t> o </a:t>
            </a:r>
            <a:r>
              <a:rPr lang="en-GB" dirty="0" err="1"/>
              <a:t>seiberfwlio</a:t>
            </a:r>
            <a:r>
              <a:rPr lang="en-GB" dirty="0"/>
              <a:t>. </a:t>
            </a:r>
            <a:r>
              <a:rPr lang="en-GB" dirty="0" err="1"/>
              <a:t>Trafodwch</a:t>
            </a:r>
            <a:r>
              <a:rPr lang="en-GB" dirty="0"/>
              <a:t>:</a:t>
            </a:r>
          </a:p>
          <a:p>
            <a:pPr lvl="1"/>
            <a:r>
              <a:rPr lang="en-GB" dirty="0"/>
              <a:t>Beth </a:t>
            </a:r>
            <a:r>
              <a:rPr lang="en-GB" dirty="0" err="1"/>
              <a:t>sydd</a:t>
            </a:r>
            <a:r>
              <a:rPr lang="en-GB" dirty="0"/>
              <a:t> </a:t>
            </a:r>
            <a:r>
              <a:rPr lang="en-GB" dirty="0" err="1"/>
              <a:t>angen</a:t>
            </a:r>
            <a:r>
              <a:rPr lang="en-GB" dirty="0"/>
              <a:t> </a:t>
            </a:r>
            <a:r>
              <a:rPr lang="en-GB" dirty="0" err="1"/>
              <a:t>i’r</a:t>
            </a:r>
            <a:r>
              <a:rPr lang="en-GB" dirty="0"/>
              <a:t> </a:t>
            </a:r>
            <a:r>
              <a:rPr lang="en-GB" dirty="0" err="1"/>
              <a:t>ysgol</a:t>
            </a:r>
            <a:r>
              <a:rPr lang="en-GB" dirty="0"/>
              <a:t> </a:t>
            </a:r>
            <a:r>
              <a:rPr lang="en-GB" dirty="0" err="1"/>
              <a:t>i’w</a:t>
            </a:r>
            <a:r>
              <a:rPr lang="en-GB" dirty="0"/>
              <a:t> </a:t>
            </a:r>
            <a:r>
              <a:rPr lang="en-GB" dirty="0" err="1"/>
              <a:t>wneud</a:t>
            </a:r>
            <a:r>
              <a:rPr lang="en-GB" dirty="0"/>
              <a:t>?</a:t>
            </a:r>
          </a:p>
          <a:p>
            <a:pPr lvl="1"/>
            <a:r>
              <a:rPr lang="en-GB" dirty="0"/>
              <a:t>Beth </a:t>
            </a:r>
            <a:r>
              <a:rPr lang="en-GB" dirty="0" err="1"/>
              <a:t>sy’n</a:t>
            </a:r>
            <a:r>
              <a:rPr lang="en-GB" dirty="0"/>
              <a:t> </a:t>
            </a:r>
            <a:r>
              <a:rPr lang="en-GB" dirty="0" err="1"/>
              <a:t>wahanol</a:t>
            </a:r>
            <a:r>
              <a:rPr lang="en-GB" dirty="0"/>
              <a:t> am </a:t>
            </a:r>
            <a:r>
              <a:rPr lang="en-GB" dirty="0" err="1"/>
              <a:t>sut</a:t>
            </a:r>
            <a:r>
              <a:rPr lang="en-GB" dirty="0"/>
              <a:t> </a:t>
            </a:r>
            <a:r>
              <a:rPr lang="en-GB" dirty="0" err="1"/>
              <a:t>byddwch</a:t>
            </a:r>
            <a:r>
              <a:rPr lang="en-GB" dirty="0"/>
              <a:t> </a:t>
            </a:r>
            <a:r>
              <a:rPr lang="en-GB" dirty="0" err="1"/>
              <a:t>yn</a:t>
            </a:r>
            <a:r>
              <a:rPr lang="en-GB" dirty="0"/>
              <a:t> </a:t>
            </a:r>
            <a:r>
              <a:rPr lang="en-GB" dirty="0" err="1"/>
              <a:t>delio</a:t>
            </a:r>
            <a:r>
              <a:rPr lang="en-GB" dirty="0"/>
              <a:t> </a:t>
            </a:r>
            <a:r>
              <a:rPr lang="en-GB" dirty="0" err="1"/>
              <a:t>gyda’r</a:t>
            </a:r>
            <a:r>
              <a:rPr lang="en-GB" dirty="0"/>
              <a:t> </a:t>
            </a:r>
            <a:r>
              <a:rPr lang="en-GB" dirty="0" err="1"/>
              <a:t>seiberfwlio</a:t>
            </a:r>
            <a:r>
              <a:rPr lang="en-GB" dirty="0"/>
              <a:t> </a:t>
            </a:r>
            <a:r>
              <a:rPr lang="en-GB" dirty="0" err="1"/>
              <a:t>sy’n</a:t>
            </a:r>
            <a:r>
              <a:rPr lang="en-GB" dirty="0"/>
              <a:t> </a:t>
            </a:r>
            <a:r>
              <a:rPr lang="en-GB" dirty="0" err="1"/>
              <a:t>wahanol</a:t>
            </a:r>
            <a:r>
              <a:rPr lang="en-GB" dirty="0"/>
              <a:t> </a:t>
            </a:r>
            <a:r>
              <a:rPr lang="en-GB" dirty="0" err="1"/>
              <a:t>i</a:t>
            </a:r>
            <a:r>
              <a:rPr lang="en-GB" dirty="0"/>
              <a:t> </a:t>
            </a:r>
            <a:r>
              <a:rPr lang="en-GB" dirty="0" err="1"/>
              <a:t>ffurf</a:t>
            </a:r>
            <a:r>
              <a:rPr lang="en-GB" dirty="0"/>
              <a:t> </a:t>
            </a:r>
            <a:r>
              <a:rPr lang="en-GB" dirty="0" err="1"/>
              <a:t>eraill</a:t>
            </a:r>
            <a:r>
              <a:rPr lang="en-GB" dirty="0"/>
              <a:t> o </a:t>
            </a:r>
            <a:r>
              <a:rPr lang="en-GB" dirty="0" err="1"/>
              <a:t>fwlio</a:t>
            </a:r>
            <a:r>
              <a:rPr lang="en-GB" dirty="0"/>
              <a:t>?</a:t>
            </a:r>
          </a:p>
          <a:p>
            <a:pPr lvl="1"/>
            <a:r>
              <a:rPr lang="en-GB" dirty="0"/>
              <a:t>Pa </a:t>
            </a:r>
            <a:r>
              <a:rPr lang="en-GB" dirty="0" err="1"/>
              <a:t>heriau</a:t>
            </a:r>
            <a:r>
              <a:rPr lang="en-GB" dirty="0"/>
              <a:t> gall </a:t>
            </a:r>
            <a:r>
              <a:rPr lang="en-GB" dirty="0" err="1"/>
              <a:t>yr</a:t>
            </a:r>
            <a:r>
              <a:rPr lang="en-GB" dirty="0"/>
              <a:t> </a:t>
            </a:r>
            <a:r>
              <a:rPr lang="en-GB" dirty="0" err="1"/>
              <a:t>ysgol</a:t>
            </a:r>
            <a:r>
              <a:rPr lang="en-GB" dirty="0"/>
              <a:t> </a:t>
            </a:r>
            <a:r>
              <a:rPr lang="en-GB" dirty="0" err="1"/>
              <a:t>ei</a:t>
            </a:r>
            <a:r>
              <a:rPr lang="en-GB" dirty="0"/>
              <a:t> </a:t>
            </a:r>
            <a:r>
              <a:rPr lang="en-GB" dirty="0" err="1"/>
              <a:t>wynebu</a:t>
            </a:r>
            <a:r>
              <a:rPr lang="en-GB" dirty="0"/>
              <a:t>? </a:t>
            </a:r>
          </a:p>
          <a:p>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i="1" dirty="0"/>
              <a:t>In small groups, consider your example of cyberbullying. </a:t>
            </a:r>
          </a:p>
          <a:p>
            <a:pPr lvl="1"/>
            <a:r>
              <a:rPr lang="en-GB" i="1" dirty="0"/>
              <a:t>What does the school need to do to deal with this situation? </a:t>
            </a:r>
          </a:p>
          <a:p>
            <a:pPr lvl="1"/>
            <a:r>
              <a:rPr lang="en-GB" i="1" dirty="0"/>
              <a:t>What strategies could a school adopt? </a:t>
            </a:r>
          </a:p>
          <a:p>
            <a:pPr lvl="1"/>
            <a:r>
              <a:rPr lang="en-GB" i="1" dirty="0"/>
              <a:t>What would be different about the way cyberbullying is dealt with compared to other forms of bullying?</a:t>
            </a:r>
          </a:p>
          <a:p>
            <a:pPr lvl="1"/>
            <a:r>
              <a:rPr lang="en-GB" i="1" dirty="0"/>
              <a:t>What challenges might a school encounter? </a:t>
            </a:r>
          </a:p>
        </p:txBody>
      </p:sp>
    </p:spTree>
    <p:extLst>
      <p:ext uri="{BB962C8B-B14F-4D97-AF65-F5344CB8AC3E}">
        <p14:creationId xmlns:p14="http://schemas.microsoft.com/office/powerpoint/2010/main" val="3338609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Darllen</a:t>
            </a:r>
            <a:r>
              <a:rPr lang="en-GB" dirty="0"/>
              <a:t> </a:t>
            </a:r>
            <a:r>
              <a:rPr lang="en-GB" dirty="0" err="1"/>
              <a:t>Pellach</a:t>
            </a:r>
            <a:br>
              <a:rPr lang="en-GB" dirty="0"/>
            </a:br>
            <a:r>
              <a:rPr lang="en-GB" i="1" dirty="0">
                <a:solidFill>
                  <a:schemeClr val="accent6"/>
                </a:solidFill>
              </a:rPr>
              <a:t>Further Reading</a:t>
            </a:r>
          </a:p>
        </p:txBody>
      </p:sp>
      <p:sp>
        <p:nvSpPr>
          <p:cNvPr id="5" name="Content Placeholder 4"/>
          <p:cNvSpPr>
            <a:spLocks noGrp="1"/>
          </p:cNvSpPr>
          <p:nvPr>
            <p:ph idx="1"/>
          </p:nvPr>
        </p:nvSpPr>
        <p:spPr/>
        <p:txBody>
          <a:bodyPr>
            <a:normAutofit fontScale="70000" lnSpcReduction="20000"/>
          </a:bodyPr>
          <a:lstStyle/>
          <a:p>
            <a:r>
              <a:rPr lang="en-GB" altLang="en-US" dirty="0"/>
              <a:t>Estyn (2019) Pam </a:t>
            </a:r>
            <a:r>
              <a:rPr lang="en-GB" altLang="en-US" dirty="0" err="1"/>
              <a:t>mae</a:t>
            </a:r>
            <a:r>
              <a:rPr lang="en-GB" altLang="en-US" dirty="0"/>
              <a:t> </a:t>
            </a:r>
            <a:r>
              <a:rPr lang="en-GB" altLang="en-US" dirty="0" err="1"/>
              <a:t>angen</a:t>
            </a:r>
            <a:r>
              <a:rPr lang="en-GB" altLang="en-US" dirty="0"/>
              <a:t> i </a:t>
            </a:r>
            <a:r>
              <a:rPr lang="en-GB" altLang="en-US" dirty="0" err="1"/>
              <a:t>ni</a:t>
            </a:r>
            <a:r>
              <a:rPr lang="en-GB" altLang="en-US" dirty="0"/>
              <a:t> </a:t>
            </a:r>
            <a:r>
              <a:rPr lang="en-GB" altLang="en-US" dirty="0" err="1"/>
              <a:t>barhau</a:t>
            </a:r>
            <a:r>
              <a:rPr lang="en-GB" altLang="en-US" dirty="0"/>
              <a:t> i </a:t>
            </a:r>
            <a:r>
              <a:rPr lang="en-GB" altLang="en-US" dirty="0" err="1"/>
              <a:t>siarad</a:t>
            </a:r>
            <a:r>
              <a:rPr lang="en-GB" altLang="en-US" dirty="0"/>
              <a:t> am </a:t>
            </a:r>
            <a:r>
              <a:rPr lang="en-GB" altLang="en-US" dirty="0" err="1"/>
              <a:t>fwlio</a:t>
            </a:r>
            <a:r>
              <a:rPr lang="en-GB" altLang="en-US" dirty="0"/>
              <a:t> </a:t>
            </a:r>
            <a:r>
              <a:rPr lang="en-GB" dirty="0">
                <a:hlinkClick r:id="rId2"/>
              </a:rPr>
              <a:t>Pam </a:t>
            </a:r>
            <a:r>
              <a:rPr lang="en-GB" dirty="0" err="1">
                <a:hlinkClick r:id="rId2"/>
              </a:rPr>
              <a:t>mae</a:t>
            </a:r>
            <a:r>
              <a:rPr lang="en-GB" dirty="0">
                <a:hlinkClick r:id="rId2"/>
              </a:rPr>
              <a:t> </a:t>
            </a:r>
            <a:r>
              <a:rPr lang="en-GB" dirty="0" err="1">
                <a:hlinkClick r:id="rId2"/>
              </a:rPr>
              <a:t>angen</a:t>
            </a:r>
            <a:r>
              <a:rPr lang="en-GB" dirty="0">
                <a:hlinkClick r:id="rId2"/>
              </a:rPr>
              <a:t> </a:t>
            </a:r>
            <a:r>
              <a:rPr lang="en-GB" dirty="0" err="1">
                <a:hlinkClick r:id="rId2"/>
              </a:rPr>
              <a:t>i</a:t>
            </a:r>
            <a:r>
              <a:rPr lang="en-GB" dirty="0">
                <a:hlinkClick r:id="rId2"/>
              </a:rPr>
              <a:t> </a:t>
            </a:r>
            <a:r>
              <a:rPr lang="en-GB" dirty="0" err="1">
                <a:hlinkClick r:id="rId2"/>
              </a:rPr>
              <a:t>ni</a:t>
            </a:r>
            <a:r>
              <a:rPr lang="en-GB" dirty="0">
                <a:hlinkClick r:id="rId2"/>
              </a:rPr>
              <a:t> </a:t>
            </a:r>
            <a:r>
              <a:rPr lang="en-GB" dirty="0" err="1">
                <a:hlinkClick r:id="rId2"/>
              </a:rPr>
              <a:t>barhau</a:t>
            </a:r>
            <a:r>
              <a:rPr lang="en-GB" dirty="0">
                <a:hlinkClick r:id="rId2"/>
              </a:rPr>
              <a:t> </a:t>
            </a:r>
            <a:r>
              <a:rPr lang="en-GB" dirty="0" err="1">
                <a:hlinkClick r:id="rId2"/>
              </a:rPr>
              <a:t>i</a:t>
            </a:r>
            <a:r>
              <a:rPr lang="en-GB" dirty="0">
                <a:hlinkClick r:id="rId2"/>
              </a:rPr>
              <a:t> </a:t>
            </a:r>
            <a:r>
              <a:rPr lang="en-GB" dirty="0" err="1">
                <a:hlinkClick r:id="rId2"/>
              </a:rPr>
              <a:t>siarad</a:t>
            </a:r>
            <a:r>
              <a:rPr lang="en-GB" dirty="0">
                <a:hlinkClick r:id="rId2"/>
              </a:rPr>
              <a:t> am </a:t>
            </a:r>
            <a:r>
              <a:rPr lang="en-GB" dirty="0" err="1">
                <a:hlinkClick r:id="rId2"/>
              </a:rPr>
              <a:t>fwlio</a:t>
            </a:r>
            <a:r>
              <a:rPr lang="en-GB" dirty="0">
                <a:hlinkClick r:id="rId2"/>
              </a:rPr>
              <a:t> | Estyn (</a:t>
            </a:r>
            <a:r>
              <a:rPr lang="en-GB" dirty="0" err="1">
                <a:hlinkClick r:id="rId2"/>
              </a:rPr>
              <a:t>llyw.cymru</a:t>
            </a:r>
            <a:r>
              <a:rPr lang="en-GB" dirty="0">
                <a:hlinkClick r:id="rId2"/>
              </a:rPr>
              <a:t>)</a:t>
            </a:r>
            <a:r>
              <a:rPr lang="en-GB" dirty="0"/>
              <a:t> (</a:t>
            </a:r>
            <a:r>
              <a:rPr lang="en-GB" dirty="0" err="1"/>
              <a:t>Cyrchwyd</a:t>
            </a:r>
            <a:r>
              <a:rPr lang="en-GB" dirty="0"/>
              <a:t>: 27/02.24)</a:t>
            </a:r>
            <a:endParaRPr lang="en-GB" altLang="en-US" dirty="0"/>
          </a:p>
          <a:p>
            <a:r>
              <a:rPr lang="en-GB" altLang="en-US" dirty="0"/>
              <a:t>Estyn (2019) Why we need to keep talking about bullying </a:t>
            </a:r>
            <a:r>
              <a:rPr lang="en-GB" dirty="0">
                <a:hlinkClick r:id="rId3"/>
              </a:rPr>
              <a:t>Why we need to keep talking about bullying | Estyn (</a:t>
            </a:r>
            <a:r>
              <a:rPr lang="en-GB" dirty="0" err="1">
                <a:hlinkClick r:id="rId3"/>
              </a:rPr>
              <a:t>gov.wales</a:t>
            </a:r>
            <a:r>
              <a:rPr lang="en-GB" dirty="0">
                <a:hlinkClick r:id="rId3"/>
              </a:rPr>
              <a:t>)</a:t>
            </a:r>
            <a:r>
              <a:rPr lang="en-GB" dirty="0"/>
              <a:t> (Accessed: 27/02/24)</a:t>
            </a:r>
            <a:endParaRPr lang="en-GB" altLang="en-US" dirty="0"/>
          </a:p>
          <a:p>
            <a:endParaRPr lang="en-GB" altLang="en-US" dirty="0"/>
          </a:p>
          <a:p>
            <a:r>
              <a:rPr lang="en-GB" dirty="0" err="1"/>
              <a:t>Llywodraeth</a:t>
            </a:r>
            <a:r>
              <a:rPr lang="en-GB" dirty="0"/>
              <a:t> Cymru (2019) </a:t>
            </a:r>
            <a:r>
              <a:rPr lang="en-GB" dirty="0" err="1"/>
              <a:t>Canllawiau</a:t>
            </a:r>
            <a:r>
              <a:rPr lang="en-GB" dirty="0"/>
              <a:t> </a:t>
            </a:r>
            <a:r>
              <a:rPr lang="en-GB" dirty="0" err="1"/>
              <a:t>ar</a:t>
            </a:r>
            <a:r>
              <a:rPr lang="en-GB" dirty="0"/>
              <a:t> </a:t>
            </a:r>
            <a:r>
              <a:rPr lang="en-GB" dirty="0" err="1"/>
              <a:t>gyfer</a:t>
            </a:r>
            <a:r>
              <a:rPr lang="en-GB" dirty="0"/>
              <a:t> </a:t>
            </a:r>
            <a:r>
              <a:rPr lang="en-GB" dirty="0" err="1"/>
              <a:t>ysgolion</a:t>
            </a:r>
            <a:r>
              <a:rPr lang="en-GB" dirty="0"/>
              <a:t> </a:t>
            </a:r>
            <a:r>
              <a:rPr lang="en-GB" dirty="0">
                <a:hlinkClick r:id="rId4"/>
              </a:rPr>
              <a:t>hawliau-parch-cydraddoldeb-canllawiau-statudol-ar-gyfer-cyrff-llywodraethu-ysgolion-a-gynhelir.pdf</a:t>
            </a:r>
            <a:r>
              <a:rPr lang="en-GB" dirty="0"/>
              <a:t> (</a:t>
            </a:r>
            <a:r>
              <a:rPr lang="en-GB" dirty="0" err="1"/>
              <a:t>Cyrchwyd</a:t>
            </a:r>
            <a:r>
              <a:rPr lang="en-GB" dirty="0"/>
              <a:t>: 27/02/24)</a:t>
            </a:r>
          </a:p>
          <a:p>
            <a:r>
              <a:rPr lang="en-GB" dirty="0"/>
              <a:t>Welsh Government (2019) Rights, Respect, Equality: Statutory guidance for governing bodies of maintained schools </a:t>
            </a:r>
            <a:r>
              <a:rPr lang="en-GB" dirty="0">
                <a:hlinkClick r:id="rId5"/>
              </a:rPr>
              <a:t>rights-respect-equality-statutory-guidance-for-governing-bodies-of-maintained-schools.pdf</a:t>
            </a:r>
            <a:r>
              <a:rPr lang="en-GB" dirty="0"/>
              <a:t> (Accessed: 27/02/24)</a:t>
            </a:r>
          </a:p>
          <a:p>
            <a:endParaRPr lang="en-GB" dirty="0"/>
          </a:p>
          <a:p>
            <a:r>
              <a:rPr lang="en-GB" dirty="0" err="1"/>
              <a:t>Llywodraeth</a:t>
            </a:r>
            <a:r>
              <a:rPr lang="en-GB" dirty="0"/>
              <a:t> Cymru (2020) </a:t>
            </a:r>
            <a:r>
              <a:rPr lang="en-GB" dirty="0" err="1"/>
              <a:t>Gwella</a:t>
            </a:r>
            <a:r>
              <a:rPr lang="en-GB" dirty="0"/>
              <a:t> </a:t>
            </a:r>
            <a:r>
              <a:rPr lang="en-GB" dirty="0" err="1"/>
              <a:t>cadernid</a:t>
            </a:r>
            <a:r>
              <a:rPr lang="en-GB" dirty="0"/>
              <a:t> </a:t>
            </a:r>
            <a:r>
              <a:rPr lang="en-GB" dirty="0" err="1"/>
              <a:t>digidol</a:t>
            </a:r>
            <a:r>
              <a:rPr lang="en-GB" dirty="0"/>
              <a:t> </a:t>
            </a:r>
            <a:r>
              <a:rPr lang="en-GB" dirty="0" err="1"/>
              <a:t>mewn</a:t>
            </a:r>
            <a:r>
              <a:rPr lang="en-GB" dirty="0"/>
              <a:t> </a:t>
            </a:r>
            <a:r>
              <a:rPr lang="en-GB" dirty="0" err="1"/>
              <a:t>addysg</a:t>
            </a:r>
            <a:r>
              <a:rPr lang="en-GB" dirty="0"/>
              <a:t>: </a:t>
            </a:r>
            <a:r>
              <a:rPr lang="en-GB" dirty="0" err="1"/>
              <a:t>cynllun</a:t>
            </a:r>
            <a:r>
              <a:rPr lang="en-GB" dirty="0"/>
              <a:t> </a:t>
            </a:r>
            <a:r>
              <a:rPr lang="en-GB" dirty="0" err="1"/>
              <a:t>gweithredu</a:t>
            </a:r>
            <a:r>
              <a:rPr lang="en-GB" dirty="0"/>
              <a:t> </a:t>
            </a:r>
            <a:r>
              <a:rPr lang="en-GB" dirty="0" err="1"/>
              <a:t>i</a:t>
            </a:r>
            <a:r>
              <a:rPr lang="en-GB" dirty="0"/>
              <a:t> </a:t>
            </a:r>
            <a:r>
              <a:rPr lang="en-GB" dirty="0" err="1"/>
              <a:t>ddiogelu</a:t>
            </a:r>
            <a:r>
              <a:rPr lang="en-GB" dirty="0"/>
              <a:t> plant a </a:t>
            </a:r>
            <a:r>
              <a:rPr lang="en-GB" dirty="0" err="1"/>
              <a:t>phobl</a:t>
            </a:r>
            <a:r>
              <a:rPr lang="en-GB" dirty="0"/>
              <a:t> </a:t>
            </a:r>
            <a:r>
              <a:rPr lang="en-GB" dirty="0" err="1"/>
              <a:t>ifanc</a:t>
            </a:r>
            <a:r>
              <a:rPr lang="en-GB" dirty="0"/>
              <a:t> </a:t>
            </a:r>
            <a:r>
              <a:rPr lang="en-GB" dirty="0" err="1"/>
              <a:t>ar-lein</a:t>
            </a:r>
            <a:r>
              <a:rPr lang="en-GB" dirty="0"/>
              <a:t> </a:t>
            </a:r>
            <a:r>
              <a:rPr lang="en-GB" dirty="0" err="1">
                <a:hlinkClick r:id="rId6"/>
              </a:rPr>
              <a:t>Canllawiau</a:t>
            </a:r>
            <a:r>
              <a:rPr lang="en-GB" dirty="0">
                <a:hlinkClick r:id="rId6"/>
              </a:rPr>
              <a:t> a </a:t>
            </a:r>
            <a:r>
              <a:rPr lang="en-GB" dirty="0" err="1">
                <a:hlinkClick r:id="rId6"/>
              </a:rPr>
              <a:t>pholisi</a:t>
            </a:r>
            <a:r>
              <a:rPr lang="en-GB" dirty="0">
                <a:hlinkClick r:id="rId6"/>
              </a:rPr>
              <a:t> - Hwb (</a:t>
            </a:r>
            <a:r>
              <a:rPr lang="en-GB" dirty="0" err="1">
                <a:hlinkClick r:id="rId6"/>
              </a:rPr>
              <a:t>gov.wales</a:t>
            </a:r>
            <a:r>
              <a:rPr lang="en-GB" dirty="0">
                <a:hlinkClick r:id="rId6"/>
              </a:rPr>
              <a:t>)</a:t>
            </a:r>
            <a:endParaRPr lang="en-GB" dirty="0"/>
          </a:p>
          <a:p>
            <a:r>
              <a:rPr lang="en-GB" dirty="0"/>
              <a:t>Welsh Government (2020) Enhancing digital resilience in education: An action plan to protect children and young people online </a:t>
            </a:r>
            <a:r>
              <a:rPr lang="en-GB" dirty="0">
                <a:hlinkClick r:id="rId7"/>
              </a:rPr>
              <a:t>Guidance and policy - Hwb (</a:t>
            </a:r>
            <a:r>
              <a:rPr lang="en-GB" dirty="0" err="1">
                <a:hlinkClick r:id="rId7"/>
              </a:rPr>
              <a:t>gov.wales</a:t>
            </a:r>
            <a:r>
              <a:rPr lang="en-GB" dirty="0">
                <a:hlinkClick r:id="rId7"/>
              </a:rPr>
              <a:t>)</a:t>
            </a:r>
            <a:endParaRPr lang="en-GB" dirty="0"/>
          </a:p>
        </p:txBody>
      </p:sp>
    </p:spTree>
    <p:extLst>
      <p:ext uri="{BB962C8B-B14F-4D97-AF65-F5344CB8AC3E}">
        <p14:creationId xmlns:p14="http://schemas.microsoft.com/office/powerpoint/2010/main" val="34786288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a:t>Llyfyryddiaeth</a:t>
            </a:r>
            <a:r>
              <a:rPr lang="en-GB" dirty="0"/>
              <a:t> / </a:t>
            </a:r>
            <a:r>
              <a:rPr lang="en-GB" i="1" dirty="0">
                <a:solidFill>
                  <a:schemeClr val="accent6"/>
                </a:solidFill>
              </a:rPr>
              <a:t>Bibliography </a:t>
            </a:r>
          </a:p>
        </p:txBody>
      </p:sp>
      <p:sp>
        <p:nvSpPr>
          <p:cNvPr id="6" name="Content Placeholder 5"/>
          <p:cNvSpPr>
            <a:spLocks noGrp="1"/>
          </p:cNvSpPr>
          <p:nvPr>
            <p:ph idx="1"/>
          </p:nvPr>
        </p:nvSpPr>
        <p:spPr>
          <a:xfrm>
            <a:off x="838200" y="1419225"/>
            <a:ext cx="10515600" cy="4829176"/>
          </a:xfrm>
        </p:spPr>
        <p:txBody>
          <a:bodyPr>
            <a:normAutofit fontScale="25000" lnSpcReduction="20000"/>
          </a:bodyPr>
          <a:lstStyle/>
          <a:p>
            <a:pPr marL="0" indent="0">
              <a:buNone/>
            </a:pPr>
            <a:endParaRPr lang="en-GB" dirty="0">
              <a:hlinkClick r:id="rId2"/>
            </a:endParaRPr>
          </a:p>
          <a:p>
            <a:r>
              <a:rPr lang="en-GB" altLang="en-US" sz="7200" dirty="0" err="1"/>
              <a:t>Kanyal</a:t>
            </a:r>
            <a:r>
              <a:rPr lang="en-GB" altLang="en-US" sz="7200" dirty="0"/>
              <a:t>, M. (ed.) (2014) </a:t>
            </a:r>
            <a:r>
              <a:rPr lang="en-GB" altLang="en-US" sz="7200" i="1" dirty="0"/>
              <a:t>Children’s Rights 0-8 , </a:t>
            </a:r>
            <a:r>
              <a:rPr lang="en-GB" altLang="en-US" sz="7200" dirty="0"/>
              <a:t>London: Routledge.</a:t>
            </a:r>
          </a:p>
          <a:p>
            <a:r>
              <a:rPr lang="en-GB" sz="7200" dirty="0" err="1"/>
              <a:t>Kohut</a:t>
            </a:r>
            <a:r>
              <a:rPr lang="en-GB" sz="7200" dirty="0"/>
              <a:t>, M. (2007) </a:t>
            </a:r>
            <a:r>
              <a:rPr lang="en-GB" sz="7200" i="1" dirty="0"/>
              <a:t>The Complete Guide to Understanding, Controlling and Stopping Bullies and Bullying, </a:t>
            </a:r>
            <a:r>
              <a:rPr lang="en-GB" sz="7200" dirty="0"/>
              <a:t>Ocala: Atlantic Publishing Group.*</a:t>
            </a:r>
          </a:p>
          <a:p>
            <a:r>
              <a:rPr lang="en-GB" sz="7200" dirty="0"/>
              <a:t>Lines, D. (2008) </a:t>
            </a:r>
            <a:r>
              <a:rPr lang="en-GB" sz="7200" i="1" dirty="0"/>
              <a:t>The Bullies: understanding bullies and bullying, </a:t>
            </a:r>
            <a:r>
              <a:rPr lang="en-GB" sz="7200" dirty="0"/>
              <a:t>London: Jessica Kingsley Publishers.</a:t>
            </a:r>
          </a:p>
          <a:p>
            <a:r>
              <a:rPr lang="en-GB" sz="7200" dirty="0" err="1"/>
              <a:t>Llywodraeth</a:t>
            </a:r>
            <a:r>
              <a:rPr lang="en-GB" sz="7200" dirty="0"/>
              <a:t> Cymru (2019) </a:t>
            </a:r>
            <a:r>
              <a:rPr lang="en-GB" sz="7200" dirty="0" err="1"/>
              <a:t>Canllawiau</a:t>
            </a:r>
            <a:r>
              <a:rPr lang="en-GB" sz="7200" dirty="0"/>
              <a:t> </a:t>
            </a:r>
            <a:r>
              <a:rPr lang="en-GB" sz="7200" dirty="0" err="1"/>
              <a:t>ar</a:t>
            </a:r>
            <a:r>
              <a:rPr lang="en-GB" sz="7200" dirty="0"/>
              <a:t> </a:t>
            </a:r>
            <a:r>
              <a:rPr lang="en-GB" sz="7200" dirty="0" err="1"/>
              <a:t>gyfer</a:t>
            </a:r>
            <a:r>
              <a:rPr lang="en-GB" sz="7200" dirty="0"/>
              <a:t> </a:t>
            </a:r>
            <a:r>
              <a:rPr lang="en-GB" sz="7200" dirty="0" err="1"/>
              <a:t>ysgolion</a:t>
            </a:r>
            <a:r>
              <a:rPr lang="en-GB" sz="7200" dirty="0"/>
              <a:t> </a:t>
            </a:r>
            <a:r>
              <a:rPr lang="en-GB" sz="7200" dirty="0">
                <a:hlinkClick r:id="rId3"/>
              </a:rPr>
              <a:t>hawliau-parch-cydraddoldeb-canllawiau-statudol-ar-gyfer-cyrff-llywodraethu-ysgolion-a-gynhelir.pdf</a:t>
            </a:r>
            <a:r>
              <a:rPr lang="en-GB" sz="7200" dirty="0"/>
              <a:t> (</a:t>
            </a:r>
            <a:r>
              <a:rPr lang="en-GB" sz="7200" dirty="0" err="1"/>
              <a:t>Cyrchwyd</a:t>
            </a:r>
            <a:r>
              <a:rPr lang="en-GB" sz="7200" dirty="0"/>
              <a:t>: 27/02/24)</a:t>
            </a:r>
          </a:p>
          <a:p>
            <a:r>
              <a:rPr lang="en-GB" sz="7200" dirty="0"/>
              <a:t>NSPCC (2018) ‘Bullying and Cyberbullying’ [Online]. Available at: </a:t>
            </a:r>
            <a:r>
              <a:rPr lang="en-GB" sz="7200" dirty="0">
                <a:hlinkClick r:id="rId4"/>
              </a:rPr>
              <a:t>https://www.nspcc.org.uk/preventing-abuse/child-abuse-and-neglect/bullying-and-cyberbullying/bullying-cyberbullying-statistics/</a:t>
            </a:r>
            <a:r>
              <a:rPr lang="en-GB" sz="7200" dirty="0"/>
              <a:t> (Accessed: 27/02/24). </a:t>
            </a:r>
          </a:p>
          <a:p>
            <a:r>
              <a:rPr lang="en-GB" sz="7200" dirty="0"/>
              <a:t>Rivers, I., Duncan, N. &amp; </a:t>
            </a:r>
            <a:r>
              <a:rPr lang="en-GB" sz="7200" dirty="0" err="1"/>
              <a:t>Besag</a:t>
            </a:r>
            <a:r>
              <a:rPr lang="en-GB" sz="7200" dirty="0"/>
              <a:t>, V. (2007) </a:t>
            </a:r>
            <a:r>
              <a:rPr lang="en-GB" sz="7200" i="1" dirty="0"/>
              <a:t>Bullying: A handbook for parents and educators, </a:t>
            </a:r>
            <a:r>
              <a:rPr lang="en-GB" sz="7200" dirty="0"/>
              <a:t>Westport: Praeger.</a:t>
            </a:r>
          </a:p>
          <a:p>
            <a:r>
              <a:rPr lang="en-GB" sz="7200" dirty="0"/>
              <a:t>Rogers, V. (2010) </a:t>
            </a:r>
            <a:r>
              <a:rPr lang="en-GB" sz="7200" i="1" dirty="0"/>
              <a:t>Cyberbullying, </a:t>
            </a:r>
            <a:r>
              <a:rPr lang="en-GB" sz="7200" dirty="0"/>
              <a:t>London: Jessica Kingsley Publishers.</a:t>
            </a:r>
          </a:p>
          <a:p>
            <a:r>
              <a:rPr lang="en-GB" altLang="en-US" sz="7200" dirty="0">
                <a:ea typeface="ＭＳ Ｐゴシック" panose="020B0600070205080204" pitchFamily="34" charset="-128"/>
              </a:rPr>
              <a:t>Roberts, L. (2013) ‘Addressing Cyber-Bullying’. </a:t>
            </a:r>
            <a:r>
              <a:rPr lang="en-GB" altLang="en-US" sz="7200" i="1" dirty="0">
                <a:ea typeface="ＭＳ Ｐゴシック" panose="020B0600070205080204" pitchFamily="34" charset="-128"/>
              </a:rPr>
              <a:t>Child Protection in the Digital World :Safeguarding Young People Online</a:t>
            </a:r>
            <a:r>
              <a:rPr lang="en-GB" altLang="en-US" sz="7200" dirty="0">
                <a:ea typeface="ＭＳ Ｐゴシック" panose="020B0600070205080204" pitchFamily="34" charset="-128"/>
              </a:rPr>
              <a:t>, London, 9 October, 2013. Public Policy Exchange.</a:t>
            </a:r>
          </a:p>
          <a:p>
            <a:r>
              <a:rPr lang="en-GB" sz="7200" dirty="0"/>
              <a:t>Welsh Government (2019) Rights, Respect, Equality: Statutory guidance for governing bodies of maintained schools </a:t>
            </a:r>
            <a:r>
              <a:rPr lang="en-GB" sz="7200" dirty="0">
                <a:hlinkClick r:id="rId5"/>
              </a:rPr>
              <a:t>rights-respect-equality-statutory-guidance-for-governing-bodies-of-maintained-schools.pdf</a:t>
            </a:r>
            <a:r>
              <a:rPr lang="en-GB" sz="7200" dirty="0"/>
              <a:t> (Accessed: 27/02/24)</a:t>
            </a:r>
          </a:p>
          <a:p>
            <a:r>
              <a:rPr lang="en-GB" sz="7200" dirty="0"/>
              <a:t>YMCA (2018) ‘In Your Face: Executive Summary’ [Online] Available at: </a:t>
            </a:r>
            <a:r>
              <a:rPr lang="en-GB" sz="7200" dirty="0">
                <a:hlinkClick r:id="rId2"/>
              </a:rPr>
              <a:t>https://www.ymca.org.uk/wp-content/uploads/2018/02/In-Your-Face-Executive-Summary.pdf</a:t>
            </a:r>
            <a:r>
              <a:rPr lang="en-GB" sz="7200" dirty="0"/>
              <a:t> (Accessed 27/02/24). </a:t>
            </a:r>
          </a:p>
          <a:p>
            <a:endParaRPr lang="en-GB" sz="6000" dirty="0"/>
          </a:p>
          <a:p>
            <a:endParaRPr lang="en-GB" sz="6000" dirty="0"/>
          </a:p>
        </p:txBody>
      </p:sp>
    </p:spTree>
    <p:extLst>
      <p:ext uri="{BB962C8B-B14F-4D97-AF65-F5344CB8AC3E}">
        <p14:creationId xmlns:p14="http://schemas.microsoft.com/office/powerpoint/2010/main" val="1215695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4824</TotalTime>
  <Words>2951</Words>
  <Application>Microsoft Office PowerPoint</Application>
  <PresentationFormat>Widescreen</PresentationFormat>
  <Paragraphs>311</Paragraphs>
  <Slides>29</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ＭＳ Ｐゴシック</vt:lpstr>
      <vt:lpstr>Arial</vt:lpstr>
      <vt:lpstr>Calibri</vt:lpstr>
      <vt:lpstr>Calibri Light</vt:lpstr>
      <vt:lpstr>Symbol</vt:lpstr>
      <vt:lpstr>Wingdings 3</vt:lpstr>
      <vt:lpstr>Office Theme</vt:lpstr>
      <vt:lpstr>ECES4014/C</vt:lpstr>
      <vt:lpstr>Learning Outcomes Deilliannau Dysgu </vt:lpstr>
      <vt:lpstr>Learning Outcomes Deilliannau Dysgu </vt:lpstr>
      <vt:lpstr>Learning Outcomes Deilliannau Dysgu </vt:lpstr>
      <vt:lpstr>Asesiad / Assessment 22.04.24</vt:lpstr>
      <vt:lpstr>Hawliau Plant – Materion Plant Children’s Rights – Children’s Issues </vt:lpstr>
      <vt:lpstr>Trafodaeth Discussion </vt:lpstr>
      <vt:lpstr>Bwlio a Seibr-Fwlio Bullying and Cyberbullying </vt:lpstr>
      <vt:lpstr> Bwlio / Bullying                                    </vt:lpstr>
      <vt:lpstr>Diffinio Bwlio? Defining Bullying?</vt:lpstr>
      <vt:lpstr>Bwlio   Bullying                                   </vt:lpstr>
      <vt:lpstr>Adeiladu Diffiniadau Beirniadol  Building Critical Definitions </vt:lpstr>
      <vt:lpstr>Adeiladu Diffiniadau Beirniadol  Building Critical Definitions </vt:lpstr>
      <vt:lpstr>PowerPoint Presentation</vt:lpstr>
      <vt:lpstr>Effaith Bwlio  Impact of Bullying </vt:lpstr>
      <vt:lpstr>Effeithiau McGrath  McGrath’s Effects of Being Bullied </vt:lpstr>
      <vt:lpstr>Effeithiau McGrath  McGrath’s Effects of Being Bullied </vt:lpstr>
      <vt:lpstr>Pwy sy’n bwlio? Who bullies? </vt:lpstr>
      <vt:lpstr>Taclo Bwlio Tackling Bullying </vt:lpstr>
      <vt:lpstr>Syniadau… Some ideas… </vt:lpstr>
      <vt:lpstr>PowerPoint Presentation</vt:lpstr>
      <vt:lpstr>Taclo Bwlio  Tackling Bullying </vt:lpstr>
      <vt:lpstr>Beth yw Seiberfwlio? What is Cyberbullying/Online bullying?</vt:lpstr>
      <vt:lpstr>Effeithiau Seiberfwlio Effects of Cyberbullying</vt:lpstr>
      <vt:lpstr>Awgrymiadau Some Suggestions</vt:lpstr>
      <vt:lpstr>PowerPoint Presentation</vt:lpstr>
      <vt:lpstr>Taclo Seiberfwlio Tackling Cyberbullying </vt:lpstr>
      <vt:lpstr>Darllen Pellach Further Reading</vt:lpstr>
      <vt:lpstr>Llyfyryddiaeth /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Helen A Griffiths</cp:lastModifiedBy>
  <cp:revision>43</cp:revision>
  <dcterms:created xsi:type="dcterms:W3CDTF">2018-08-29T14:34:47Z</dcterms:created>
  <dcterms:modified xsi:type="dcterms:W3CDTF">2024-02-27T21:36:58Z</dcterms:modified>
</cp:coreProperties>
</file>