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51" d="100"/>
          <a:sy n="51" d="100"/>
        </p:scale>
        <p:origin x="-2292" y="-90"/>
      </p:cViewPr>
      <p:guideLst>
        <p:guide orient="horz" pos="2880"/>
        <p:guide pos="216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000250" y="0"/>
            <a:ext cx="4857750" cy="9144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2571750" y="4572000"/>
            <a:ext cx="9144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2525151" y="711200"/>
            <a:ext cx="3829050" cy="3824224"/>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2515831" y="4719819"/>
            <a:ext cx="3836084" cy="1468331"/>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4403418" y="8743928"/>
            <a:ext cx="1501848" cy="302536"/>
          </a:xfrm>
        </p:spPr>
        <p:txBody>
          <a:bodyPr/>
          <a:lstStyle>
            <a:lvl1pPr>
              <a:defRPr lang="en-US" smtClean="0">
                <a:solidFill>
                  <a:srgbClr val="FFFFFF"/>
                </a:solidFill>
              </a:defRPr>
            </a:lvl1pPr>
            <a:extLst/>
          </a:lstStyle>
          <a:p>
            <a:fld id="{65437262-A5FE-49E9-933B-C2C05FB91BC0}" type="datetimeFigureOut">
              <a:rPr lang="en-US" smtClean="0"/>
              <a:t>3/23/2021</a:t>
            </a:fld>
            <a:endParaRPr lang="en-US"/>
          </a:p>
        </p:txBody>
      </p:sp>
      <p:sp>
        <p:nvSpPr>
          <p:cNvPr id="18" name="Footer Placeholder 17"/>
          <p:cNvSpPr>
            <a:spLocks noGrp="1"/>
          </p:cNvSpPr>
          <p:nvPr>
            <p:ph type="ftr" sz="quarter" idx="11"/>
          </p:nvPr>
        </p:nvSpPr>
        <p:spPr>
          <a:xfrm>
            <a:off x="2114550" y="8743928"/>
            <a:ext cx="2195792" cy="3048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5910663" y="8741664"/>
            <a:ext cx="441252" cy="304800"/>
          </a:xfrm>
        </p:spPr>
        <p:txBody>
          <a:bodyPr/>
          <a:lstStyle>
            <a:lvl1pPr>
              <a:defRPr lang="en-US" smtClean="0">
                <a:solidFill>
                  <a:srgbClr val="FFFFFF"/>
                </a:solidFill>
              </a:defRPr>
            </a:lvl1pPr>
            <a:extLst/>
          </a:lstStyle>
          <a:p>
            <a:fld id="{6E08750D-FC7A-4B05-BCE1-4731A0C1D41E}"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5437262-A5FE-49E9-933B-C2C05FB91BC0}" type="datetimeFigureOut">
              <a:rPr lang="en-US" smtClean="0"/>
              <a:t>3/25/2021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6E08750D-FC7A-4B05-BCE1-4731A0C1D41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800100" y="3762450"/>
            <a:ext cx="4691616" cy="1816100"/>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800100" y="2540001"/>
            <a:ext cx="4691616" cy="991343"/>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3543179" y="8742413"/>
            <a:ext cx="1501848" cy="302536"/>
          </a:xfrm>
        </p:spPr>
        <p:txBody>
          <a:bodyPr bIns="0" anchor="b"/>
          <a:lstStyle>
            <a:lvl1pPr>
              <a:defRPr>
                <a:solidFill>
                  <a:schemeClr val="tx2"/>
                </a:solidFill>
              </a:defRPr>
            </a:lvl1pPr>
            <a:extLst/>
          </a:lstStyle>
          <a:p>
            <a:fld id="{65437262-A5FE-49E9-933B-C2C05FB91BC0}" type="datetimeFigureOut">
              <a:rPr lang="en-US" smtClean="0"/>
              <a:t>3/25/2021</a:t>
            </a:fld>
            <a:endParaRPr lang="en-US"/>
          </a:p>
        </p:txBody>
      </p:sp>
      <p:sp>
        <p:nvSpPr>
          <p:cNvPr id="5" name="Footer Placeholder 4"/>
          <p:cNvSpPr>
            <a:spLocks noGrp="1"/>
          </p:cNvSpPr>
          <p:nvPr>
            <p:ph type="ftr" sz="quarter" idx="11"/>
          </p:nvPr>
        </p:nvSpPr>
        <p:spPr>
          <a:xfrm>
            <a:off x="1301519" y="8742413"/>
            <a:ext cx="2171700" cy="3048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5050464" y="8740149"/>
            <a:ext cx="441252" cy="304800"/>
          </a:xfrm>
        </p:spPr>
        <p:txBody>
          <a:bodyPr/>
          <a:lstStyle>
            <a:extLst/>
          </a:lstStyle>
          <a:p>
            <a:fld id="{6E08750D-FC7A-4B05-BCE1-4731A0C1D41E}"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42900" y="426720"/>
            <a:ext cx="5431536" cy="1524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342900" y="2133601"/>
            <a:ext cx="2640330" cy="6034617"/>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3134106" y="2133601"/>
            <a:ext cx="2640330" cy="6034617"/>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5437262-A5FE-49E9-933B-C2C05FB91BC0}" type="datetimeFigureOut">
              <a:rPr lang="en-US" smtClean="0"/>
              <a:t>3/25/2021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6E08750D-FC7A-4B05-BCE1-4731A0C1D41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42900" y="426720"/>
            <a:ext cx="5431536" cy="1524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42900" y="7823200"/>
            <a:ext cx="2640330" cy="6096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3134106" y="7823200"/>
            <a:ext cx="2640330" cy="6096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42900" y="2282453"/>
            <a:ext cx="2640330" cy="54864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3134106" y="2282453"/>
            <a:ext cx="2640330" cy="54864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5437262-A5FE-49E9-933B-C2C05FB91BC0}" type="datetimeFigureOut">
              <a:rPr lang="en-US" smtClean="0"/>
              <a:t>3/25/2021</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6E08750D-FC7A-4B05-BCE1-4731A0C1D41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42900" y="426720"/>
            <a:ext cx="5431536" cy="1524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65437262-A5FE-49E9-933B-C2C05FB91BC0}" type="datetimeFigureOut">
              <a:rPr lang="en-US" smtClean="0"/>
              <a:t>3/25/2021</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6E08750D-FC7A-4B05-BCE1-4731A0C1D41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65437262-A5FE-49E9-933B-C2C05FB91BC0}" type="datetimeFigureOut">
              <a:rPr lang="en-US" smtClean="0"/>
              <a:t>3/25/2021</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extLst/>
          </a:lstStyle>
          <a:p>
            <a:fld id="{6E08750D-FC7A-4B05-BCE1-4731A0C1D41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304800"/>
            <a:ext cx="4423410" cy="156464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342900" y="1996555"/>
            <a:ext cx="4423410" cy="803349"/>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42900" y="2844800"/>
            <a:ext cx="5429250" cy="582900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5437262-A5FE-49E9-933B-C2C05FB91BC0}" type="datetimeFigureOut">
              <a:rPr lang="en-US" smtClean="0"/>
              <a:t>3/25/2021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6E08750D-FC7A-4B05-BCE1-4731A0C1D41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448477" y="1339558"/>
            <a:ext cx="3239645" cy="5750097"/>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447530" y="1331756"/>
            <a:ext cx="3239645" cy="5750097"/>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4041824" y="1524000"/>
            <a:ext cx="2571750" cy="27432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4041824" y="4378179"/>
            <a:ext cx="2571750" cy="256032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65437262-A5FE-49E9-933B-C2C05FB91BC0}" type="datetimeFigureOut">
              <a:rPr lang="en-US" smtClean="0"/>
              <a:t>3/25/2021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6E08750D-FC7A-4B05-BCE1-4731A0C1D41E}" type="slidenum">
              <a:rPr lang="en-US" smtClean="0"/>
              <a:t>‹#›</a:t>
            </a:fld>
            <a:endParaRPr lang="en-US"/>
          </a:p>
        </p:txBody>
      </p:sp>
      <p:sp>
        <p:nvSpPr>
          <p:cNvPr id="10" name="Picture Placeholder 9"/>
          <p:cNvSpPr>
            <a:spLocks noGrp="1"/>
          </p:cNvSpPr>
          <p:nvPr>
            <p:ph type="pic" idx="1"/>
          </p:nvPr>
        </p:nvSpPr>
        <p:spPr>
          <a:xfrm>
            <a:off x="497762" y="1388003"/>
            <a:ext cx="3154680" cy="560832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5437262-A5FE-49E9-933B-C2C05FB91BC0}" type="datetimeFigureOut">
              <a:rPr lang="en-US" smtClean="0"/>
              <a:t>3/25/2021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6E08750D-FC7A-4B05-BCE1-4731A0C1D41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14900" y="366608"/>
            <a:ext cx="1143000" cy="7802033"/>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342900" y="366190"/>
            <a:ext cx="4514850" cy="7802033"/>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3182112" y="8743928"/>
            <a:ext cx="1501848" cy="302536"/>
          </a:xfrm>
        </p:spPr>
        <p:txBody>
          <a:bodyPr/>
          <a:lstStyle>
            <a:extLst/>
          </a:lstStyle>
          <a:p>
            <a:fld id="{65437262-A5FE-49E9-933B-C2C05FB91BC0}" type="datetimeFigureOut">
              <a:rPr lang="en-US" smtClean="0"/>
              <a:t>3/25/2021</a:t>
            </a:fld>
            <a:endParaRPr lang="en-US"/>
          </a:p>
        </p:txBody>
      </p:sp>
      <p:sp>
        <p:nvSpPr>
          <p:cNvPr id="5" name="Footer Placeholder 4"/>
          <p:cNvSpPr>
            <a:spLocks noGrp="1"/>
          </p:cNvSpPr>
          <p:nvPr>
            <p:ph type="ftr" sz="quarter" idx="11"/>
          </p:nvPr>
        </p:nvSpPr>
        <p:spPr>
          <a:xfrm>
            <a:off x="342900" y="8741664"/>
            <a:ext cx="2743200" cy="304800"/>
          </a:xfrm>
        </p:spPr>
        <p:txBody>
          <a:bodyPr/>
          <a:lstStyle>
            <a:extLst/>
          </a:lstStyle>
          <a:p>
            <a:endParaRPr lang="en-US"/>
          </a:p>
        </p:txBody>
      </p:sp>
      <p:sp>
        <p:nvSpPr>
          <p:cNvPr id="6" name="Slide Number Placeholder 5"/>
          <p:cNvSpPr>
            <a:spLocks noGrp="1"/>
          </p:cNvSpPr>
          <p:nvPr>
            <p:ph type="sldNum" sz="quarter" idx="12"/>
          </p:nvPr>
        </p:nvSpPr>
        <p:spPr>
          <a:xfrm>
            <a:off x="4690872" y="8737600"/>
            <a:ext cx="441252" cy="304800"/>
          </a:xfrm>
        </p:spPr>
        <p:txBody>
          <a:bodyPr/>
          <a:lstStyle>
            <a:lvl1pPr>
              <a:defRPr>
                <a:solidFill>
                  <a:schemeClr val="tx2"/>
                </a:solidFill>
              </a:defRPr>
            </a:lvl1pPr>
            <a:extLst/>
          </a:lstStyle>
          <a:p>
            <a:fld id="{6E08750D-FC7A-4B05-BCE1-4731A0C1D41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6115050" y="0"/>
            <a:ext cx="742950" cy="9144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342900" y="426720"/>
            <a:ext cx="5429250" cy="152400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342900" y="2145888"/>
            <a:ext cx="5429250" cy="646176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3184452" y="8743928"/>
            <a:ext cx="1501848" cy="302536"/>
          </a:xfrm>
          <a:prstGeom prst="rect">
            <a:avLst/>
          </a:prstGeom>
        </p:spPr>
        <p:txBody>
          <a:bodyPr vert="horz" tIns="0" bIns="0" anchor="b"/>
          <a:lstStyle>
            <a:lvl1pPr algn="l" eaLnBrk="1" latinLnBrk="0" hangingPunct="1">
              <a:defRPr kumimoji="0" sz="1000">
                <a:solidFill>
                  <a:schemeClr val="tx2"/>
                </a:solidFill>
              </a:defRPr>
            </a:lvl1pPr>
            <a:extLst/>
          </a:lstStyle>
          <a:p>
            <a:fld id="{65437262-A5FE-49E9-933B-C2C05FB91BC0}" type="datetimeFigureOut">
              <a:rPr lang="en-US" smtClean="0"/>
              <a:t>3/23/2021</a:t>
            </a:fld>
            <a:endParaRPr lang="en-US"/>
          </a:p>
        </p:txBody>
      </p:sp>
      <p:sp>
        <p:nvSpPr>
          <p:cNvPr id="4" name="Footer Placeholder 3"/>
          <p:cNvSpPr>
            <a:spLocks noGrp="1"/>
          </p:cNvSpPr>
          <p:nvPr>
            <p:ph type="ftr" sz="quarter" idx="3"/>
          </p:nvPr>
        </p:nvSpPr>
        <p:spPr>
          <a:xfrm>
            <a:off x="342900" y="8743928"/>
            <a:ext cx="2743200" cy="3048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4688586" y="8741664"/>
            <a:ext cx="441252" cy="304800"/>
          </a:xfrm>
          <a:prstGeom prst="rect">
            <a:avLst/>
          </a:prstGeom>
        </p:spPr>
        <p:txBody>
          <a:bodyPr vert="horz" lIns="0" tIns="0" rIns="0" bIns="0" anchor="b"/>
          <a:lstStyle>
            <a:lvl1pPr algn="r" eaLnBrk="1" latinLnBrk="0" hangingPunct="1">
              <a:defRPr kumimoji="0" sz="1100">
                <a:solidFill>
                  <a:schemeClr val="tx2"/>
                </a:solidFill>
              </a:defRPr>
            </a:lvl1pPr>
            <a:extLst/>
          </a:lstStyle>
          <a:p>
            <a:fld id="{6E08750D-FC7A-4B05-BCE1-4731A0C1D41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hyperlink" Target="http://www.wclinician/covid.com" TargetMode="External"/><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m/url?sa=i&amp;url=https%3A%2F%2Flpl-coaching.nl%2F&amp;psig=AOvVaw281S9pF-nLvInOuGwjhoCJ&amp;ust=1616784625904000&amp;source=images&amp;cd=vfe&amp;ved=0CAMQjB1qFwoTCOizlKKOzO8CFQAAAAAdAAAAABAT" TargetMode="External"/><Relationship Id="rId2" Type="http://schemas.openxmlformats.org/officeDocument/2006/relationships/hyperlink" Target="https://www.google.com/url?sa=i&amp;url=https%3A%2F%2Fwww.safetyandhealthmagazine.com%2Farticles%2F19578-covid-19-pandemic-tips-to-remain-sane-and-safe-during-social"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url?sa=i&amp;url=https://www.dailysabah.com/life/health/covid-19-face-masks-and-rule-breaking-to-comply-or-not-to-comply-thats-the-question&amp;psig=AOvVaw1VsCoFCkgpvZHNYIFdJoDH&amp;ust=1615492041058000&amp;source=images&amp;cd=vfe&amp;ved=0CAMQjB1qFwoTCMCQ5IS_pu8CFQAAAAAdAAAAABAM" TargetMode="External"/><Relationship Id="rId2" Type="http://schemas.openxmlformats.org/officeDocument/2006/relationships/hyperlink" Target="https://www.google.com/url?sa=i&amp;url=https://icmcovid19.org/clinical-management/well-being/protect-against-covid-19/&amp;psig=AOvVaw3aq8g5EpY9Z3haRc8hTATD&amp;ust=1615376806658000&amp;source=images&amp;cd=vfe&amp;ved=0CAMQjB1qFwoTCIig6tiZpO8CFQAAAAAdAAAAABAO"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m/url?sa=i&amp;url=https://www.usatoday.com/in-depth/news/2020/07/02/social-bubbles-why-they-could-help-slow-covid-19-infections/5357953002/&amp;psig=AOvVaw0fxbWQlwm755xcfYOVY1q9&amp;ust=1615488963982000&amp;source=images&amp;cd=vfe&amp;ved=0CAMQjB1qFwoTCIDiiIq0pu8CFQAAAAAdAAAAABAJ" TargetMode="External"/><Relationship Id="rId2" Type="http://schemas.openxmlformats.org/officeDocument/2006/relationships/hyperlink" Target="https://www.google.com/url?sa=i&amp;url=https://www.thejakartapost.com/life/2020/03/15/covid-19-not-all-hand-sanitizers-work-against-it-heres-what-you-should-use.html&amp;psig=AOvVaw1QPwVt6idUpUi54xp42aay&amp;ust=1615490230136000&amp;source=images&amp;cd=vfe&amp;ved=0CAMQjB1qFwoTCIiO0Z24pu8CFQAAAAAdAAAAABAD" TargetMode="External"/><Relationship Id="rId1" Type="http://schemas.openxmlformats.org/officeDocument/2006/relationships/slideLayout" Target="../slideLayouts/slideLayout7.xml"/><Relationship Id="rId4" Type="http://schemas.openxmlformats.org/officeDocument/2006/relationships/hyperlink" Target="https://www.google.com/url?sa=i&amp;url=https://www.vhv.rs/viewpic/TRmTmJi_social-media-icons-4-social-media-icons-hd/&amp;psig=AOvVaw3l1HMhe6Cx9cvoey9Q4Ot0&amp;ust=1615414757875000&amp;source=images&amp;cd=vfe&amp;ved=0CA0QjhxqFwoTCKDgw8igpO8CFQAAAAAdAAAAABAE"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 y="1428729"/>
            <a:ext cx="4491643" cy="369332"/>
          </a:xfrm>
          <a:prstGeom prst="rect">
            <a:avLst/>
          </a:prstGeom>
          <a:noFill/>
        </p:spPr>
        <p:txBody>
          <a:bodyPr wrap="square" rtlCol="0">
            <a:spAutoFit/>
          </a:bodyPr>
          <a:lstStyle/>
          <a:p>
            <a:r>
              <a:rPr lang="en-GB" dirty="0" smtClean="0"/>
              <a:t>Student name: </a:t>
            </a:r>
            <a:r>
              <a:rPr lang="en-GB" dirty="0" err="1" smtClean="0"/>
              <a:t>Petea</a:t>
            </a:r>
            <a:r>
              <a:rPr lang="en-GB" dirty="0" smtClean="0"/>
              <a:t> </a:t>
            </a:r>
            <a:r>
              <a:rPr lang="en-GB" dirty="0" err="1" smtClean="0"/>
              <a:t>kaye</a:t>
            </a:r>
            <a:r>
              <a:rPr lang="en-GB" dirty="0" smtClean="0"/>
              <a:t> Davis</a:t>
            </a:r>
            <a:endParaRPr lang="en-US" dirty="0"/>
          </a:p>
        </p:txBody>
      </p:sp>
      <p:sp>
        <p:nvSpPr>
          <p:cNvPr id="5" name="TextBox 4"/>
          <p:cNvSpPr txBox="1"/>
          <p:nvPr/>
        </p:nvSpPr>
        <p:spPr>
          <a:xfrm>
            <a:off x="1" y="2095483"/>
            <a:ext cx="5563213" cy="369332"/>
          </a:xfrm>
          <a:prstGeom prst="rect">
            <a:avLst/>
          </a:prstGeom>
          <a:noFill/>
        </p:spPr>
        <p:txBody>
          <a:bodyPr wrap="square" rtlCol="0">
            <a:spAutoFit/>
          </a:bodyPr>
          <a:lstStyle/>
          <a:p>
            <a:r>
              <a:rPr lang="en-GB" dirty="0" smtClean="0"/>
              <a:t>Modules : Change makers Creativity and value creation </a:t>
            </a:r>
            <a:endParaRPr lang="en-US" dirty="0"/>
          </a:p>
        </p:txBody>
      </p:sp>
      <p:sp>
        <p:nvSpPr>
          <p:cNvPr id="6" name="TextBox 5"/>
          <p:cNvSpPr txBox="1"/>
          <p:nvPr/>
        </p:nvSpPr>
        <p:spPr>
          <a:xfrm>
            <a:off x="1" y="2666987"/>
            <a:ext cx="5348899" cy="369332"/>
          </a:xfrm>
          <a:prstGeom prst="rect">
            <a:avLst/>
          </a:prstGeom>
          <a:noFill/>
        </p:spPr>
        <p:txBody>
          <a:bodyPr wrap="square" rtlCol="0">
            <a:spAutoFit/>
          </a:bodyPr>
          <a:lstStyle/>
          <a:p>
            <a:r>
              <a:rPr lang="en-GB" dirty="0" smtClean="0"/>
              <a:t>Module code: BMHP5014</a:t>
            </a:r>
            <a:endParaRPr lang="en-US" dirty="0"/>
          </a:p>
        </p:txBody>
      </p:sp>
      <p:sp>
        <p:nvSpPr>
          <p:cNvPr id="7" name="TextBox 6"/>
          <p:cNvSpPr txBox="1"/>
          <p:nvPr/>
        </p:nvSpPr>
        <p:spPr>
          <a:xfrm>
            <a:off x="2" y="3333743"/>
            <a:ext cx="6090047" cy="369332"/>
          </a:xfrm>
          <a:prstGeom prst="rect">
            <a:avLst/>
          </a:prstGeom>
          <a:noFill/>
        </p:spPr>
        <p:txBody>
          <a:bodyPr wrap="square" rtlCol="0">
            <a:spAutoFit/>
          </a:bodyPr>
          <a:lstStyle/>
          <a:p>
            <a:r>
              <a:rPr lang="en-GB" dirty="0" smtClean="0"/>
              <a:t>Lecture: Dr. Azora Hurd</a:t>
            </a:r>
            <a:endParaRPr lang="en-US" dirty="0"/>
          </a:p>
        </p:txBody>
      </p:sp>
      <p:sp>
        <p:nvSpPr>
          <p:cNvPr id="8" name="TextBox 7"/>
          <p:cNvSpPr txBox="1"/>
          <p:nvPr/>
        </p:nvSpPr>
        <p:spPr>
          <a:xfrm>
            <a:off x="2" y="3905247"/>
            <a:ext cx="6090047" cy="369332"/>
          </a:xfrm>
          <a:prstGeom prst="rect">
            <a:avLst/>
          </a:prstGeom>
          <a:noFill/>
        </p:spPr>
        <p:txBody>
          <a:bodyPr wrap="square" rtlCol="0">
            <a:spAutoFit/>
          </a:bodyPr>
          <a:lstStyle/>
          <a:p>
            <a:r>
              <a:rPr lang="en-GB" dirty="0" smtClean="0"/>
              <a:t>Assignment Title: E-Portfolio Evidence of Learning </a:t>
            </a:r>
            <a:endParaRPr lang="en-US" dirty="0"/>
          </a:p>
        </p:txBody>
      </p:sp>
      <p:sp>
        <p:nvSpPr>
          <p:cNvPr id="9" name="TextBox 8"/>
          <p:cNvSpPr txBox="1"/>
          <p:nvPr/>
        </p:nvSpPr>
        <p:spPr>
          <a:xfrm>
            <a:off x="2" y="4762503"/>
            <a:ext cx="6090047" cy="369332"/>
          </a:xfrm>
          <a:prstGeom prst="rect">
            <a:avLst/>
          </a:prstGeom>
          <a:noFill/>
        </p:spPr>
        <p:txBody>
          <a:bodyPr wrap="square" rtlCol="0">
            <a:spAutoFit/>
          </a:bodyPr>
          <a:lstStyle/>
          <a:p>
            <a:r>
              <a:rPr lang="en-GB" dirty="0" smtClean="0"/>
              <a:t>TASK 3 and 4</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50274" y="952474"/>
            <a:ext cx="2035983" cy="369332"/>
          </a:xfrm>
          <a:prstGeom prst="rect">
            <a:avLst/>
          </a:prstGeom>
          <a:noFill/>
        </p:spPr>
        <p:txBody>
          <a:bodyPr wrap="square" rtlCol="0">
            <a:spAutoFit/>
          </a:bodyPr>
          <a:lstStyle/>
          <a:p>
            <a:r>
              <a:rPr lang="en-GB" dirty="0" smtClean="0">
                <a:latin typeface="Arial" pitchFamily="34" charset="0"/>
                <a:cs typeface="Arial" pitchFamily="34" charset="0"/>
              </a:rPr>
              <a:t>      Introduction </a:t>
            </a:r>
            <a:endParaRPr lang="en-US" dirty="0">
              <a:latin typeface="Arial" pitchFamily="34" charset="0"/>
              <a:cs typeface="Arial" pitchFamily="34" charset="0"/>
            </a:endParaRPr>
          </a:p>
        </p:txBody>
      </p:sp>
      <p:sp>
        <p:nvSpPr>
          <p:cNvPr id="5" name="Rectangle 4"/>
          <p:cNvSpPr/>
          <p:nvPr/>
        </p:nvSpPr>
        <p:spPr>
          <a:xfrm>
            <a:off x="0" y="1643042"/>
            <a:ext cx="6072206" cy="6494085"/>
          </a:xfrm>
          <a:prstGeom prst="rect">
            <a:avLst/>
          </a:prstGeom>
        </p:spPr>
        <p:txBody>
          <a:bodyPr wrap="square">
            <a:spAutoFit/>
          </a:bodyPr>
          <a:lstStyle/>
          <a:p>
            <a:r>
              <a:rPr lang="en-US" sz="1600" dirty="0">
                <a:latin typeface="Arial" pitchFamily="34" charset="0"/>
                <a:cs typeface="Arial" pitchFamily="34" charset="0"/>
              </a:rPr>
              <a:t>Doing my research to design </a:t>
            </a:r>
            <a:r>
              <a:rPr lang="en-US" sz="1600" dirty="0" smtClean="0">
                <a:latin typeface="Arial" pitchFamily="34" charset="0"/>
                <a:cs typeface="Arial" pitchFamily="34" charset="0"/>
              </a:rPr>
              <a:t>my flyer about the awareness of the covid-19. how to keep safe from the virus. The world is devastating at the moment, comment emotional and lockdown in different measuring therefore we the public must take care of our mental health issues and be safe. </a:t>
            </a:r>
          </a:p>
          <a:p>
            <a:r>
              <a:rPr lang="en-US" sz="1600" dirty="0" smtClean="0">
                <a:latin typeface="Arial" pitchFamily="34" charset="0"/>
                <a:cs typeface="Arial" pitchFamily="34" charset="0"/>
              </a:rPr>
              <a:t>Throughout the any epidemic of contagious virus, distress and socialize during the outbreak regardless of the fact resources show how to manage or be clam during the pandemics effect they are instance hotline set up and leaflets with advices on how to deal with to deal with covid -19. </a:t>
            </a:r>
          </a:p>
          <a:p>
            <a:r>
              <a:rPr lang="en-US" sz="1600" dirty="0" smtClean="0">
                <a:latin typeface="Arial" pitchFamily="34" charset="0"/>
                <a:cs typeface="Arial" pitchFamily="34" charset="0"/>
              </a:rPr>
              <a:t>Research show how the body react in different way of getting the virus but there is no good way to predicting the symptom. But how to keep safe from contacting the virus by following the guideline to help the public to be safe; when going the public must wear mask, use hand gel. Staying in your own bubble, stay 2 feet apart as when outside your own bubble.  Where as the best thing is to stay in door go out if necessarily.</a:t>
            </a:r>
          </a:p>
          <a:p>
            <a:r>
              <a:rPr lang="en-US" sz="1600" dirty="0" smtClean="0">
                <a:latin typeface="Arial" pitchFamily="34" charset="0"/>
                <a:cs typeface="Arial" pitchFamily="34" charset="0"/>
              </a:rPr>
              <a:t>So the question is how do we keep safe.</a:t>
            </a:r>
          </a:p>
          <a:p>
            <a:r>
              <a:rPr lang="en-GB" sz="1600" dirty="0" smtClean="0">
                <a:latin typeface="Arial" pitchFamily="34" charset="0"/>
                <a:cs typeface="Arial" pitchFamily="34" charset="0"/>
              </a:rPr>
              <a:t>How the virus respond to your body and how the body develop virus. I was interest in exploring about the virus and how to keep safe for yourself and other how to improve .</a:t>
            </a:r>
          </a:p>
          <a:p>
            <a:r>
              <a:rPr lang="en-GB" sz="1600" dirty="0" smtClean="0">
                <a:latin typeface="Arial" pitchFamily="34" charset="0"/>
                <a:cs typeface="Arial" pitchFamily="34" charset="0"/>
              </a:rPr>
              <a:t>Be ready to fight the virus</a:t>
            </a:r>
          </a:p>
          <a:p>
            <a:r>
              <a:rPr lang="en-GB" sz="1600" dirty="0" smtClean="0">
                <a:latin typeface="Arial" pitchFamily="34" charset="0"/>
                <a:cs typeface="Arial" pitchFamily="34" charset="0"/>
              </a:rPr>
              <a:t>Be smart and inform about it</a:t>
            </a:r>
          </a:p>
          <a:p>
            <a:r>
              <a:rPr lang="en-GB" sz="1600" dirty="0" smtClean="0">
                <a:latin typeface="Arial" pitchFamily="34" charset="0"/>
                <a:cs typeface="Arial" pitchFamily="34" charset="0"/>
              </a:rPr>
              <a:t>Be careful, kind and support one another</a:t>
            </a:r>
          </a:p>
          <a:p>
            <a:r>
              <a:rPr lang="en-GB" sz="1600" dirty="0" smtClean="0">
                <a:latin typeface="Arial" pitchFamily="34" charset="0"/>
                <a:cs typeface="Arial" pitchFamily="34" charset="0"/>
              </a:rPr>
              <a:t>Be ready to fight the virus </a:t>
            </a:r>
            <a:endParaRPr lang="en-US" sz="1600" dirty="0" smtClean="0">
              <a:latin typeface="Arial" pitchFamily="34" charset="0"/>
              <a:cs typeface="Arial" pitchFamily="34" charset="0"/>
            </a:endParaRPr>
          </a:p>
          <a:p>
            <a:r>
              <a:rPr lang="en-US" sz="1600" dirty="0" smtClean="0">
                <a:latin typeface="Arial" pitchFamily="34" charset="0"/>
                <a:cs typeface="Arial" pitchFamily="34" charset="0"/>
              </a:rPr>
              <a:t>   </a:t>
            </a:r>
            <a:endParaRPr lang="en-US" sz="1600"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00175" y="380973"/>
            <a:ext cx="3589760" cy="16192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Stay home save live for a better future </a:t>
            </a:r>
          </a:p>
          <a:p>
            <a:pPr algn="ctr"/>
            <a:r>
              <a:rPr lang="en-GB" sz="2400" b="1" dirty="0" smtClean="0">
                <a:latin typeface="Arial" pitchFamily="34" charset="0"/>
                <a:cs typeface="Arial" pitchFamily="34" charset="0"/>
              </a:rPr>
              <a:t>Against COVID-19</a:t>
            </a:r>
            <a:endParaRPr lang="en-US" sz="2400" b="1" dirty="0">
              <a:latin typeface="Arial" pitchFamily="34" charset="0"/>
              <a:cs typeface="Arial" pitchFamily="34" charset="0"/>
            </a:endParaRPr>
          </a:p>
        </p:txBody>
      </p:sp>
      <p:pic>
        <p:nvPicPr>
          <p:cNvPr id="3" name="Picture 2" descr="Things healthcare workers can to do to protect themselves against COVID-19  | Integrated Crisis Management COVID-19"/>
          <p:cNvPicPr/>
          <p:nvPr/>
        </p:nvPicPr>
        <p:blipFill>
          <a:blip r:embed="rId2"/>
          <a:srcRect/>
          <a:stretch>
            <a:fillRect/>
          </a:stretch>
        </p:blipFill>
        <p:spPr bwMode="auto">
          <a:xfrm>
            <a:off x="1357298" y="2071670"/>
            <a:ext cx="3750495" cy="3333773"/>
          </a:xfrm>
          <a:prstGeom prst="rect">
            <a:avLst/>
          </a:prstGeom>
          <a:noFill/>
          <a:ln w="9525">
            <a:noFill/>
            <a:miter lim="800000"/>
            <a:headEnd/>
            <a:tailEnd/>
          </a:ln>
        </p:spPr>
      </p:pic>
      <p:sp>
        <p:nvSpPr>
          <p:cNvPr id="4" name="TextBox 3"/>
          <p:cNvSpPr txBox="1"/>
          <p:nvPr/>
        </p:nvSpPr>
        <p:spPr>
          <a:xfrm>
            <a:off x="3857628" y="5214942"/>
            <a:ext cx="2714644" cy="338554"/>
          </a:xfrm>
          <a:prstGeom prst="rect">
            <a:avLst/>
          </a:prstGeom>
          <a:noFill/>
        </p:spPr>
        <p:txBody>
          <a:bodyPr wrap="square" rtlCol="0">
            <a:spAutoFit/>
          </a:bodyPr>
          <a:lstStyle/>
          <a:p>
            <a:r>
              <a:rPr lang="en-GB" sz="1600" dirty="0" smtClean="0">
                <a:latin typeface="Arial" pitchFamily="34" charset="0"/>
                <a:cs typeface="Arial" pitchFamily="34" charset="0"/>
              </a:rPr>
              <a:t>(Clinical management)</a:t>
            </a:r>
            <a:endParaRPr lang="en-US" sz="1600" dirty="0">
              <a:latin typeface="Arial" pitchFamily="34" charset="0"/>
              <a:cs typeface="Arial" pitchFamily="34" charset="0"/>
            </a:endParaRPr>
          </a:p>
        </p:txBody>
      </p:sp>
      <p:sp>
        <p:nvSpPr>
          <p:cNvPr id="5" name="Rectangle 4"/>
          <p:cNvSpPr/>
          <p:nvPr/>
        </p:nvSpPr>
        <p:spPr>
          <a:xfrm>
            <a:off x="357166" y="5727680"/>
            <a:ext cx="3429000" cy="3416320"/>
          </a:xfrm>
          <a:prstGeom prst="rect">
            <a:avLst/>
          </a:prstGeom>
        </p:spPr>
        <p:txBody>
          <a:bodyPr>
            <a:spAutoFit/>
          </a:bodyPr>
          <a:lstStyle/>
          <a:p>
            <a:r>
              <a:rPr lang="en-GB" b="1" dirty="0">
                <a:latin typeface="Arial" pitchFamily="34" charset="0"/>
                <a:cs typeface="Arial" pitchFamily="34" charset="0"/>
              </a:rPr>
              <a:t>Guide for everyone </a:t>
            </a:r>
          </a:p>
          <a:p>
            <a:r>
              <a:rPr lang="en-GB" b="1" dirty="0">
                <a:latin typeface="Arial" pitchFamily="34" charset="0"/>
                <a:cs typeface="Arial" pitchFamily="34" charset="0"/>
              </a:rPr>
              <a:t>This leaflet give details of how to protect yourself from COVID-19, how to fight the virus. Demonstrate how the vaccination will make the future better. Regardless of  your cultural , gender, age any one can  contact  coronavirus. </a:t>
            </a:r>
          </a:p>
          <a:p>
            <a:r>
              <a:rPr lang="en-GB" b="1" dirty="0">
                <a:latin typeface="Arial" pitchFamily="34" charset="0"/>
                <a:cs typeface="Arial" pitchFamily="34" charset="0"/>
              </a:rPr>
              <a:t>Covid-19 safety </a:t>
            </a:r>
          </a:p>
          <a:p>
            <a:pPr lvl="0" fontAlgn="base">
              <a:spcBef>
                <a:spcPct val="0"/>
              </a:spcBef>
              <a:spcAft>
                <a:spcPct val="0"/>
              </a:spcAft>
            </a:pPr>
            <a:r>
              <a:rPr lang="en-GB" b="1" dirty="0">
                <a:latin typeface="Arial" pitchFamily="34" charset="0"/>
                <a:cs typeface="Arial" pitchFamily="34" charset="0"/>
              </a:rPr>
              <a:t>protect yourself and other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Yelp: Hundreds of businesses close across the islands amid COVID -  Honolulu, Hawaii news, sports &amp;amp; weather - KITV Channel 4"/>
          <p:cNvPicPr>
            <a:picLocks noChangeAspect="1" noChangeArrowheads="1"/>
          </p:cNvPicPr>
          <p:nvPr/>
        </p:nvPicPr>
        <p:blipFill>
          <a:blip r:embed="rId2"/>
          <a:srcRect/>
          <a:stretch>
            <a:fillRect/>
          </a:stretch>
        </p:blipFill>
        <p:spPr bwMode="auto">
          <a:xfrm>
            <a:off x="0" y="1571604"/>
            <a:ext cx="6858000" cy="4607925"/>
          </a:xfrm>
          <a:prstGeom prst="rect">
            <a:avLst/>
          </a:prstGeom>
          <a:noFill/>
        </p:spPr>
      </p:pic>
      <p:sp>
        <p:nvSpPr>
          <p:cNvPr id="3" name="TextBox 2"/>
          <p:cNvSpPr txBox="1"/>
          <p:nvPr/>
        </p:nvSpPr>
        <p:spPr>
          <a:xfrm>
            <a:off x="0" y="7072330"/>
            <a:ext cx="6858000" cy="369332"/>
          </a:xfrm>
          <a:prstGeom prst="rect">
            <a:avLst/>
          </a:prstGeom>
          <a:noFill/>
        </p:spPr>
        <p:txBody>
          <a:bodyPr wrap="square" rtlCol="0">
            <a:spAutoFit/>
          </a:bodyPr>
          <a:lstStyle/>
          <a:p>
            <a:r>
              <a:rPr lang="en-GB" b="1" dirty="0" smtClean="0">
                <a:latin typeface="Arial" pitchFamily="34" charset="0"/>
                <a:cs typeface="Arial" pitchFamily="34" charset="0"/>
              </a:rPr>
              <a:t>Many business are closed due to stop spreading of virus</a:t>
            </a:r>
            <a:endParaRPr lang="en-US" b="1" dirty="0">
              <a:latin typeface="Arial" pitchFamily="34" charset="0"/>
              <a:cs typeface="Arial" pitchFamily="34" charset="0"/>
            </a:endParaRPr>
          </a:p>
        </p:txBody>
      </p:sp>
      <p:sp>
        <p:nvSpPr>
          <p:cNvPr id="4" name="Rectangle 3"/>
          <p:cNvSpPr/>
          <p:nvPr/>
        </p:nvSpPr>
        <p:spPr>
          <a:xfrm>
            <a:off x="1000108" y="285720"/>
            <a:ext cx="4714907" cy="12144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Stay home save live for a better future </a:t>
            </a:r>
          </a:p>
          <a:p>
            <a:pPr algn="ctr"/>
            <a:r>
              <a:rPr lang="en-GB" sz="2400" b="1" dirty="0" smtClean="0">
                <a:latin typeface="Arial" pitchFamily="34" charset="0"/>
                <a:cs typeface="Arial" pitchFamily="34" charset="0"/>
              </a:rPr>
              <a:t>Against COVID-19</a:t>
            </a:r>
            <a:endParaRPr lang="en-US" sz="2400" b="1" dirty="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0108" y="285720"/>
            <a:ext cx="4714907" cy="12144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Stay home save live for a better future </a:t>
            </a:r>
          </a:p>
          <a:p>
            <a:pPr algn="ctr"/>
            <a:r>
              <a:rPr lang="en-GB" sz="2400" b="1" dirty="0" smtClean="0">
                <a:latin typeface="Arial" pitchFamily="34" charset="0"/>
                <a:cs typeface="Arial" pitchFamily="34" charset="0"/>
              </a:rPr>
              <a:t>Against COVID-19</a:t>
            </a:r>
            <a:endParaRPr lang="en-US" sz="2400" b="1" dirty="0">
              <a:latin typeface="Arial" pitchFamily="34" charset="0"/>
              <a:cs typeface="Arial" pitchFamily="34" charset="0"/>
            </a:endParaRPr>
          </a:p>
        </p:txBody>
      </p:sp>
      <p:pic>
        <p:nvPicPr>
          <p:cNvPr id="3" name="Picture 2" descr="Tips to Protect Yourself from the Coronavirus | Chicago Health"/>
          <p:cNvPicPr/>
          <p:nvPr/>
        </p:nvPicPr>
        <p:blipFill>
          <a:blip r:embed="rId2" cstate="print"/>
          <a:srcRect/>
          <a:stretch>
            <a:fillRect/>
          </a:stretch>
        </p:blipFill>
        <p:spPr bwMode="auto">
          <a:xfrm>
            <a:off x="0" y="3786182"/>
            <a:ext cx="2571768" cy="2071702"/>
          </a:xfrm>
          <a:prstGeom prst="rect">
            <a:avLst/>
          </a:prstGeom>
          <a:noFill/>
          <a:ln w="9525">
            <a:noFill/>
            <a:miter lim="800000"/>
            <a:headEnd/>
            <a:tailEnd/>
          </a:ln>
        </p:spPr>
      </p:pic>
      <p:pic>
        <p:nvPicPr>
          <p:cNvPr id="5" name="Picture 4" descr="Coronavirus: not all hand sanitisers work against it – here's what you  should use"/>
          <p:cNvPicPr/>
          <p:nvPr/>
        </p:nvPicPr>
        <p:blipFill>
          <a:blip r:embed="rId3" cstate="print"/>
          <a:srcRect/>
          <a:stretch>
            <a:fillRect/>
          </a:stretch>
        </p:blipFill>
        <p:spPr bwMode="auto">
          <a:xfrm>
            <a:off x="3357562" y="3786182"/>
            <a:ext cx="3071834" cy="2071702"/>
          </a:xfrm>
          <a:prstGeom prst="rect">
            <a:avLst/>
          </a:prstGeom>
          <a:noFill/>
          <a:ln w="9525">
            <a:noFill/>
            <a:miter lim="800000"/>
            <a:headEnd/>
            <a:tailEnd/>
          </a:ln>
        </p:spPr>
      </p:pic>
      <p:pic>
        <p:nvPicPr>
          <p:cNvPr id="6" name="Picture 5" descr="Wearing a Face Mask in Public: What Chronic Illness Patients Need to Know"/>
          <p:cNvPicPr/>
          <p:nvPr/>
        </p:nvPicPr>
        <p:blipFill>
          <a:blip r:embed="rId4" cstate="print"/>
          <a:srcRect/>
          <a:stretch>
            <a:fillRect/>
          </a:stretch>
        </p:blipFill>
        <p:spPr bwMode="auto">
          <a:xfrm>
            <a:off x="0" y="7072330"/>
            <a:ext cx="2703817" cy="1802921"/>
          </a:xfrm>
          <a:prstGeom prst="rect">
            <a:avLst/>
          </a:prstGeom>
          <a:noFill/>
          <a:ln w="9525">
            <a:noFill/>
            <a:miter lim="800000"/>
            <a:headEnd/>
            <a:tailEnd/>
          </a:ln>
        </p:spPr>
      </p:pic>
      <p:sp>
        <p:nvSpPr>
          <p:cNvPr id="8" name="Rectangle 7"/>
          <p:cNvSpPr/>
          <p:nvPr/>
        </p:nvSpPr>
        <p:spPr>
          <a:xfrm>
            <a:off x="0" y="1643042"/>
            <a:ext cx="6858000" cy="1477328"/>
          </a:xfrm>
          <a:prstGeom prst="rect">
            <a:avLst/>
          </a:prstGeom>
        </p:spPr>
        <p:txBody>
          <a:bodyPr wrap="square">
            <a:spAutoFit/>
          </a:bodyPr>
          <a:lstStyle/>
          <a:p>
            <a:pPr lvl="0"/>
            <a:r>
              <a:rPr lang="en-GB" dirty="0" smtClean="0">
                <a:latin typeface="Arial" pitchFamily="34" charset="0"/>
                <a:cs typeface="Arial" pitchFamily="34" charset="0"/>
              </a:rPr>
              <a:t>Following the guide line to protect yourself and other we can beat the virus </a:t>
            </a:r>
            <a:r>
              <a:rPr lang="en-US" dirty="0" smtClean="0">
                <a:latin typeface="Arial" pitchFamily="34" charset="0"/>
                <a:cs typeface="Arial" pitchFamily="34" charset="0"/>
              </a:rPr>
              <a:t>The more people you are in contact with, the more likely you are to be exposed to COVID-19. it can reach through a droplet fro the nose or mouth. Many people who are infected may not have any symptoms so you have to protect yourself.</a:t>
            </a:r>
            <a:endParaRPr lang="en-US" dirty="0" smtClean="0">
              <a:latin typeface="Arial" pitchFamily="34" charset="0"/>
              <a:cs typeface="Arial" pitchFamily="34" charset="0"/>
            </a:endParaRPr>
          </a:p>
        </p:txBody>
      </p:sp>
      <p:sp>
        <p:nvSpPr>
          <p:cNvPr id="9" name="TextBox 8"/>
          <p:cNvSpPr txBox="1"/>
          <p:nvPr/>
        </p:nvSpPr>
        <p:spPr>
          <a:xfrm>
            <a:off x="1" y="3357554"/>
            <a:ext cx="2928934" cy="400110"/>
          </a:xfrm>
          <a:prstGeom prst="rect">
            <a:avLst/>
          </a:prstGeom>
          <a:noFill/>
        </p:spPr>
        <p:txBody>
          <a:bodyPr wrap="square" rtlCol="0">
            <a:spAutoFit/>
          </a:bodyPr>
          <a:lstStyle/>
          <a:p>
            <a:r>
              <a:rPr lang="en-GB" sz="2000" b="1" dirty="0" smtClean="0">
                <a:latin typeface="Arial" pitchFamily="34" charset="0"/>
                <a:cs typeface="Arial" pitchFamily="34" charset="0"/>
              </a:rPr>
              <a:t>Wash hand regular </a:t>
            </a:r>
            <a:endParaRPr lang="en-US" sz="2000" b="1" dirty="0">
              <a:latin typeface="Arial" pitchFamily="34" charset="0"/>
              <a:cs typeface="Arial" pitchFamily="34" charset="0"/>
            </a:endParaRPr>
          </a:p>
        </p:txBody>
      </p:sp>
      <p:sp>
        <p:nvSpPr>
          <p:cNvPr id="10" name="Rectangle 9"/>
          <p:cNvSpPr/>
          <p:nvPr/>
        </p:nvSpPr>
        <p:spPr>
          <a:xfrm>
            <a:off x="3071810" y="3214678"/>
            <a:ext cx="3429000" cy="646331"/>
          </a:xfrm>
          <a:prstGeom prst="rect">
            <a:avLst/>
          </a:prstGeom>
        </p:spPr>
        <p:txBody>
          <a:bodyPr>
            <a:spAutoFit/>
          </a:bodyPr>
          <a:lstStyle/>
          <a:p>
            <a:r>
              <a:rPr lang="en-GB" b="1" dirty="0" smtClean="0">
                <a:latin typeface="Arial" pitchFamily="34" charset="0"/>
                <a:cs typeface="Arial" pitchFamily="34" charset="0"/>
              </a:rPr>
              <a:t>Use hand sanitizer when outdoor</a:t>
            </a:r>
            <a:endParaRPr lang="en-GB" b="1" dirty="0" smtClean="0">
              <a:latin typeface="Arial" pitchFamily="34" charset="0"/>
              <a:cs typeface="Arial" pitchFamily="34" charset="0"/>
            </a:endParaRPr>
          </a:p>
        </p:txBody>
      </p:sp>
      <p:sp>
        <p:nvSpPr>
          <p:cNvPr id="11" name="TextBox 10"/>
          <p:cNvSpPr txBox="1"/>
          <p:nvPr/>
        </p:nvSpPr>
        <p:spPr>
          <a:xfrm>
            <a:off x="0" y="6127755"/>
            <a:ext cx="2988461" cy="1015663"/>
          </a:xfrm>
          <a:prstGeom prst="rect">
            <a:avLst/>
          </a:prstGeom>
          <a:noFill/>
        </p:spPr>
        <p:txBody>
          <a:bodyPr wrap="square" rtlCol="0">
            <a:spAutoFit/>
          </a:bodyPr>
          <a:lstStyle/>
          <a:p>
            <a:r>
              <a:rPr lang="en-GB" sz="2000" b="1" dirty="0" smtClean="0">
                <a:latin typeface="Arial" pitchFamily="34" charset="0"/>
                <a:cs typeface="Arial" pitchFamily="34" charset="0"/>
              </a:rPr>
              <a:t>Wearing mask in public to protect yourself  </a:t>
            </a:r>
            <a:endParaRPr lang="en-US" sz="2000" b="1" dirty="0">
              <a:latin typeface="Arial" pitchFamily="34" charset="0"/>
              <a:cs typeface="Arial" pitchFamily="34" charset="0"/>
            </a:endParaRPr>
          </a:p>
        </p:txBody>
      </p:sp>
      <p:sp>
        <p:nvSpPr>
          <p:cNvPr id="13" name="TextBox 12"/>
          <p:cNvSpPr txBox="1"/>
          <p:nvPr/>
        </p:nvSpPr>
        <p:spPr>
          <a:xfrm>
            <a:off x="0" y="5127623"/>
            <a:ext cx="2274081" cy="707886"/>
          </a:xfrm>
          <a:prstGeom prst="rect">
            <a:avLst/>
          </a:prstGeom>
          <a:noFill/>
        </p:spPr>
        <p:txBody>
          <a:bodyPr wrap="square" rtlCol="0">
            <a:spAutoFit/>
          </a:bodyPr>
          <a:lstStyle/>
          <a:p>
            <a:r>
              <a:rPr lang="en-GB" sz="2000" dirty="0" smtClean="0">
                <a:latin typeface="Arial" pitchFamily="34" charset="0"/>
                <a:cs typeface="Arial" pitchFamily="34" charset="0"/>
              </a:rPr>
              <a:t>(Sergent and borresen 2020)</a:t>
            </a:r>
            <a:endParaRPr lang="en-US" sz="2000" dirty="0">
              <a:latin typeface="Arial" pitchFamily="34" charset="0"/>
              <a:cs typeface="Arial" pitchFamily="34" charset="0"/>
            </a:endParaRPr>
          </a:p>
        </p:txBody>
      </p:sp>
      <p:sp>
        <p:nvSpPr>
          <p:cNvPr id="14" name="Rectangle 13"/>
          <p:cNvSpPr/>
          <p:nvPr/>
        </p:nvSpPr>
        <p:spPr>
          <a:xfrm>
            <a:off x="3345651" y="5199061"/>
            <a:ext cx="3714776" cy="707886"/>
          </a:xfrm>
          <a:prstGeom prst="rect">
            <a:avLst/>
          </a:prstGeom>
        </p:spPr>
        <p:txBody>
          <a:bodyPr wrap="square">
            <a:spAutoFit/>
          </a:bodyPr>
          <a:lstStyle/>
          <a:p>
            <a:r>
              <a:rPr lang="en-US" sz="1600" dirty="0" smtClean="0">
                <a:latin typeface="Arial" pitchFamily="34" charset="0"/>
                <a:cs typeface="Arial" pitchFamily="34" charset="0"/>
              </a:rPr>
              <a:t>(</a:t>
            </a:r>
            <a:r>
              <a:rPr lang="en-US" sz="2000" dirty="0" err="1" smtClean="0">
                <a:latin typeface="Arial" pitchFamily="34" charset="0"/>
                <a:cs typeface="Arial" pitchFamily="34" charset="0"/>
              </a:rPr>
              <a:t>Shutterstock</a:t>
            </a:r>
            <a:r>
              <a:rPr lang="en-US" sz="2000" dirty="0" smtClean="0">
                <a:latin typeface="Arial" pitchFamily="34" charset="0"/>
                <a:cs typeface="Arial" pitchFamily="34" charset="0"/>
              </a:rPr>
              <a:t>/</a:t>
            </a:r>
            <a:r>
              <a:rPr lang="en-US" sz="2000" dirty="0" err="1" smtClean="0">
                <a:latin typeface="Arial" pitchFamily="34" charset="0"/>
                <a:cs typeface="Arial" pitchFamily="34" charset="0"/>
              </a:rPr>
              <a:t>elizaveta</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galitckaia</a:t>
            </a:r>
            <a:r>
              <a:rPr lang="en-US" sz="2000" dirty="0" smtClean="0">
                <a:latin typeface="Arial" pitchFamily="34" charset="0"/>
                <a:cs typeface="Arial" pitchFamily="34" charset="0"/>
              </a:rPr>
              <a:t>) </a:t>
            </a:r>
            <a:endParaRPr lang="en-US" sz="2000" dirty="0">
              <a:latin typeface="Arial" pitchFamily="34" charset="0"/>
              <a:cs typeface="Arial" pitchFamily="34" charset="0"/>
            </a:endParaRPr>
          </a:p>
        </p:txBody>
      </p:sp>
      <p:sp>
        <p:nvSpPr>
          <p:cNvPr id="15" name="TextBox 14"/>
          <p:cNvSpPr txBox="1"/>
          <p:nvPr/>
        </p:nvSpPr>
        <p:spPr>
          <a:xfrm>
            <a:off x="0" y="8143900"/>
            <a:ext cx="2143116" cy="707886"/>
          </a:xfrm>
          <a:prstGeom prst="rect">
            <a:avLst/>
          </a:prstGeom>
          <a:noFill/>
        </p:spPr>
        <p:txBody>
          <a:bodyPr wrap="square" rtlCol="0">
            <a:spAutoFit/>
          </a:bodyPr>
          <a:lstStyle/>
          <a:p>
            <a:r>
              <a:rPr lang="en-GB" sz="2000" dirty="0" smtClean="0">
                <a:latin typeface="Arial" pitchFamily="34" charset="0"/>
                <a:cs typeface="Arial" pitchFamily="34" charset="0"/>
              </a:rPr>
              <a:t>(Face mask in public )</a:t>
            </a:r>
            <a:endParaRPr lang="en-US" sz="2000" dirty="0">
              <a:latin typeface="Arial" pitchFamily="34" charset="0"/>
              <a:cs typeface="Arial" pitchFamily="34" charset="0"/>
            </a:endParaRPr>
          </a:p>
        </p:txBody>
      </p:sp>
      <p:pic>
        <p:nvPicPr>
          <p:cNvPr id="17" name="Picture 16" descr="social-distance.jpg"/>
          <p:cNvPicPr/>
          <p:nvPr/>
        </p:nvPicPr>
        <p:blipFill>
          <a:blip r:embed="rId5"/>
          <a:srcRect/>
          <a:stretch>
            <a:fillRect/>
          </a:stretch>
        </p:blipFill>
        <p:spPr bwMode="auto">
          <a:xfrm>
            <a:off x="3571876" y="7215206"/>
            <a:ext cx="2428488" cy="1555750"/>
          </a:xfrm>
          <a:prstGeom prst="rect">
            <a:avLst/>
          </a:prstGeom>
          <a:noFill/>
          <a:ln w="9525">
            <a:noFill/>
            <a:miter lim="800000"/>
            <a:headEnd/>
            <a:tailEnd/>
          </a:ln>
        </p:spPr>
      </p:pic>
      <p:sp>
        <p:nvSpPr>
          <p:cNvPr id="18" name="TextBox 17"/>
          <p:cNvSpPr txBox="1"/>
          <p:nvPr/>
        </p:nvSpPr>
        <p:spPr>
          <a:xfrm>
            <a:off x="3500438" y="6357950"/>
            <a:ext cx="3071834" cy="646331"/>
          </a:xfrm>
          <a:prstGeom prst="rect">
            <a:avLst/>
          </a:prstGeom>
          <a:noFill/>
        </p:spPr>
        <p:txBody>
          <a:bodyPr wrap="square" rtlCol="0">
            <a:spAutoFit/>
          </a:bodyPr>
          <a:lstStyle/>
          <a:p>
            <a:r>
              <a:rPr lang="en-GB" b="1" dirty="0" smtClean="0">
                <a:latin typeface="Arial" pitchFamily="34" charset="0"/>
                <a:cs typeface="Arial" pitchFamily="34" charset="0"/>
              </a:rPr>
              <a:t>Social distance 2 metre apart</a:t>
            </a:r>
            <a:endParaRPr lang="en-US" b="1" dirty="0">
              <a:latin typeface="Arial" pitchFamily="34" charset="0"/>
              <a:cs typeface="Arial" pitchFamily="34" charset="0"/>
            </a:endParaRPr>
          </a:p>
        </p:txBody>
      </p:sp>
      <p:sp>
        <p:nvSpPr>
          <p:cNvPr id="19" name="Rectangle 18"/>
          <p:cNvSpPr/>
          <p:nvPr/>
        </p:nvSpPr>
        <p:spPr>
          <a:xfrm>
            <a:off x="3429000" y="8501090"/>
            <a:ext cx="3429000" cy="369332"/>
          </a:xfrm>
          <a:prstGeom prst="rect">
            <a:avLst/>
          </a:prstGeom>
        </p:spPr>
        <p:txBody>
          <a:bodyPr>
            <a:spAutoFit/>
          </a:bodyPr>
          <a:lstStyle/>
          <a:p>
            <a:r>
              <a:rPr lang="en-US" dirty="0"/>
              <a:t>Crystal Eye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0108" y="285720"/>
            <a:ext cx="4714907" cy="12144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Stay home save live for a better future </a:t>
            </a:r>
          </a:p>
          <a:p>
            <a:pPr algn="ctr"/>
            <a:r>
              <a:rPr lang="en-GB" sz="2400" b="1" dirty="0" smtClean="0">
                <a:latin typeface="Arial" pitchFamily="34" charset="0"/>
                <a:cs typeface="Arial" pitchFamily="34" charset="0"/>
              </a:rPr>
              <a:t>Against COVID-19</a:t>
            </a:r>
            <a:endParaRPr lang="en-US" sz="2400" b="1" dirty="0">
              <a:latin typeface="Arial" pitchFamily="34" charset="0"/>
              <a:cs typeface="Arial" pitchFamily="34" charset="0"/>
            </a:endParaRPr>
          </a:p>
        </p:txBody>
      </p:sp>
      <p:pic>
        <p:nvPicPr>
          <p:cNvPr id="6" name="Picture 5" descr="Social bubbles: Why they could help slow COVID-19 infections"/>
          <p:cNvPicPr/>
          <p:nvPr/>
        </p:nvPicPr>
        <p:blipFill>
          <a:blip r:embed="rId2"/>
          <a:srcRect/>
          <a:stretch>
            <a:fillRect/>
          </a:stretch>
        </p:blipFill>
        <p:spPr bwMode="auto">
          <a:xfrm>
            <a:off x="0" y="3500430"/>
            <a:ext cx="3286148" cy="2071702"/>
          </a:xfrm>
          <a:prstGeom prst="rect">
            <a:avLst/>
          </a:prstGeom>
          <a:noFill/>
          <a:ln w="9525">
            <a:noFill/>
            <a:miter lim="800000"/>
            <a:headEnd/>
            <a:tailEnd/>
          </a:ln>
        </p:spPr>
      </p:pic>
      <p:sp>
        <p:nvSpPr>
          <p:cNvPr id="7" name="Rectangle 6"/>
          <p:cNvSpPr/>
          <p:nvPr/>
        </p:nvSpPr>
        <p:spPr>
          <a:xfrm>
            <a:off x="0" y="2571736"/>
            <a:ext cx="3786190" cy="1015663"/>
          </a:xfrm>
          <a:prstGeom prst="rect">
            <a:avLst/>
          </a:prstGeom>
        </p:spPr>
        <p:txBody>
          <a:bodyPr wrap="square">
            <a:spAutoFit/>
          </a:bodyPr>
          <a:lstStyle/>
          <a:p>
            <a:r>
              <a:rPr lang="en-GB" sz="2000" b="1" dirty="0" smtClean="0">
                <a:latin typeface="Arial" pitchFamily="34" charset="0"/>
                <a:cs typeface="Arial" pitchFamily="34" charset="0"/>
              </a:rPr>
              <a:t>Stay in your own</a:t>
            </a:r>
          </a:p>
          <a:p>
            <a:r>
              <a:rPr lang="en-GB" sz="2000" b="1" dirty="0" smtClean="0">
                <a:latin typeface="Arial" pitchFamily="34" charset="0"/>
                <a:cs typeface="Arial" pitchFamily="34" charset="0"/>
              </a:rPr>
              <a:t> bubble for safety of your family and other </a:t>
            </a:r>
            <a:endParaRPr lang="en-US" sz="2000" b="1" dirty="0">
              <a:latin typeface="Arial" pitchFamily="34" charset="0"/>
              <a:cs typeface="Arial" pitchFamily="34" charset="0"/>
            </a:endParaRPr>
          </a:p>
        </p:txBody>
      </p:sp>
      <p:sp>
        <p:nvSpPr>
          <p:cNvPr id="8" name="TextBox 7"/>
          <p:cNvSpPr txBox="1"/>
          <p:nvPr/>
        </p:nvSpPr>
        <p:spPr>
          <a:xfrm>
            <a:off x="0" y="5072066"/>
            <a:ext cx="3429024" cy="707886"/>
          </a:xfrm>
          <a:prstGeom prst="rect">
            <a:avLst/>
          </a:prstGeom>
          <a:noFill/>
        </p:spPr>
        <p:txBody>
          <a:bodyPr wrap="square" rtlCol="0">
            <a:spAutoFit/>
          </a:bodyPr>
          <a:lstStyle/>
          <a:p>
            <a:r>
              <a:rPr lang="en-GB" sz="2000" dirty="0" smtClean="0">
                <a:latin typeface="Arial" pitchFamily="34" charset="0"/>
                <a:cs typeface="Arial" pitchFamily="34" charset="0"/>
              </a:rPr>
              <a:t>(Sergent and borresen 2020)</a:t>
            </a:r>
            <a:endParaRPr lang="en-US" sz="2000" dirty="0">
              <a:latin typeface="Arial" pitchFamily="34" charset="0"/>
              <a:cs typeface="Arial" pitchFamily="34" charset="0"/>
            </a:endParaRPr>
          </a:p>
        </p:txBody>
      </p:sp>
      <p:pic>
        <p:nvPicPr>
          <p:cNvPr id="10" name="Picture 9" descr="Social distancing for teens shouldn't mean giving up your social life |  Science News for Students"/>
          <p:cNvPicPr/>
          <p:nvPr/>
        </p:nvPicPr>
        <p:blipFill>
          <a:blip r:embed="rId3" cstate="print"/>
          <a:srcRect/>
          <a:stretch>
            <a:fillRect/>
          </a:stretch>
        </p:blipFill>
        <p:spPr bwMode="auto">
          <a:xfrm>
            <a:off x="3786190" y="3357554"/>
            <a:ext cx="3071810" cy="1928826"/>
          </a:xfrm>
          <a:prstGeom prst="rect">
            <a:avLst/>
          </a:prstGeom>
          <a:noFill/>
          <a:ln w="9525">
            <a:noFill/>
            <a:miter lim="800000"/>
            <a:headEnd/>
            <a:tailEnd/>
          </a:ln>
        </p:spPr>
      </p:pic>
      <p:sp>
        <p:nvSpPr>
          <p:cNvPr id="11" name="TextBox 10"/>
          <p:cNvSpPr txBox="1"/>
          <p:nvPr/>
        </p:nvSpPr>
        <p:spPr>
          <a:xfrm>
            <a:off x="3500414" y="2571737"/>
            <a:ext cx="3357586" cy="707886"/>
          </a:xfrm>
          <a:prstGeom prst="rect">
            <a:avLst/>
          </a:prstGeom>
          <a:noFill/>
        </p:spPr>
        <p:txBody>
          <a:bodyPr wrap="square" rtlCol="0">
            <a:spAutoFit/>
          </a:bodyPr>
          <a:lstStyle/>
          <a:p>
            <a:r>
              <a:rPr lang="en-GB" sz="2000" b="1" dirty="0" smtClean="0">
                <a:latin typeface="Arial" pitchFamily="34" charset="0"/>
                <a:cs typeface="Arial" pitchFamily="34" charset="0"/>
              </a:rPr>
              <a:t>Safe to talk through video call are phone call</a:t>
            </a:r>
            <a:endParaRPr lang="en-US" sz="2000" b="1" dirty="0">
              <a:latin typeface="Arial" pitchFamily="34" charset="0"/>
              <a:cs typeface="Arial" pitchFamily="34" charset="0"/>
            </a:endParaRPr>
          </a:p>
        </p:txBody>
      </p:sp>
      <p:sp>
        <p:nvSpPr>
          <p:cNvPr id="166913" name="Rectangle 1"/>
          <p:cNvSpPr>
            <a:spLocks noChangeArrowheads="1"/>
          </p:cNvSpPr>
          <p:nvPr/>
        </p:nvSpPr>
        <p:spPr bwMode="auto">
          <a:xfrm>
            <a:off x="3786190" y="4929190"/>
            <a:ext cx="2714620" cy="3385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31313B"/>
                </a:solidFill>
                <a:effectLst/>
                <a:latin typeface="Arial" pitchFamily="34" charset="0"/>
                <a:ea typeface="Times New Roman" pitchFamily="18" charset="0"/>
                <a:cs typeface="Arial" pitchFamily="34" charset="0"/>
              </a:rPr>
              <a:t>Alison Pearce Stevens</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13" name="Picture 12" descr="Food products"/>
          <p:cNvPicPr/>
          <p:nvPr/>
        </p:nvPicPr>
        <p:blipFill>
          <a:blip r:embed="rId4"/>
          <a:srcRect/>
          <a:stretch>
            <a:fillRect/>
          </a:stretch>
        </p:blipFill>
        <p:spPr bwMode="auto">
          <a:xfrm>
            <a:off x="1214422" y="6500826"/>
            <a:ext cx="3571900" cy="2643174"/>
          </a:xfrm>
          <a:prstGeom prst="rect">
            <a:avLst/>
          </a:prstGeom>
          <a:noFill/>
          <a:ln w="9525">
            <a:noFill/>
            <a:miter lim="800000"/>
            <a:headEnd/>
            <a:tailEnd/>
          </a:ln>
        </p:spPr>
      </p:pic>
      <p:sp>
        <p:nvSpPr>
          <p:cNvPr id="14" name="TextBox 13"/>
          <p:cNvSpPr txBox="1"/>
          <p:nvPr/>
        </p:nvSpPr>
        <p:spPr>
          <a:xfrm>
            <a:off x="1428736" y="6072198"/>
            <a:ext cx="3500462" cy="400110"/>
          </a:xfrm>
          <a:prstGeom prst="rect">
            <a:avLst/>
          </a:prstGeom>
          <a:noFill/>
        </p:spPr>
        <p:txBody>
          <a:bodyPr wrap="square" rtlCol="0">
            <a:spAutoFit/>
          </a:bodyPr>
          <a:lstStyle/>
          <a:p>
            <a:r>
              <a:rPr lang="en-GB" sz="2000" b="1" dirty="0" smtClean="0">
                <a:latin typeface="Arial" pitchFamily="34" charset="0"/>
                <a:cs typeface="Arial" pitchFamily="34" charset="0"/>
              </a:rPr>
              <a:t>Shopping online is safer</a:t>
            </a:r>
            <a:endParaRPr lang="en-US" sz="2000" b="1"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0108" y="285720"/>
            <a:ext cx="4714907" cy="12144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Stay home save live for a better future </a:t>
            </a:r>
          </a:p>
          <a:p>
            <a:pPr algn="ctr"/>
            <a:r>
              <a:rPr lang="en-GB" sz="2400" b="1" dirty="0" smtClean="0">
                <a:latin typeface="Arial" pitchFamily="34" charset="0"/>
                <a:cs typeface="Arial" pitchFamily="34" charset="0"/>
              </a:rPr>
              <a:t>Against COVID-19</a:t>
            </a:r>
            <a:endParaRPr lang="en-US" sz="2400" b="1" dirty="0">
              <a:latin typeface="Arial" pitchFamily="34" charset="0"/>
              <a:cs typeface="Arial" pitchFamily="34" charset="0"/>
            </a:endParaRPr>
          </a:p>
        </p:txBody>
      </p:sp>
      <p:pic>
        <p:nvPicPr>
          <p:cNvPr id="3" name="Picture 2" descr="COVID-19, face masks and rule-breaking: To comply or not to comply? That's  the question | Daily Sabah"/>
          <p:cNvPicPr/>
          <p:nvPr/>
        </p:nvPicPr>
        <p:blipFill>
          <a:blip r:embed="rId2" cstate="print"/>
          <a:srcRect/>
          <a:stretch>
            <a:fillRect/>
          </a:stretch>
        </p:blipFill>
        <p:spPr bwMode="auto">
          <a:xfrm>
            <a:off x="642918" y="1928794"/>
            <a:ext cx="4500594" cy="3000396"/>
          </a:xfrm>
          <a:prstGeom prst="rect">
            <a:avLst/>
          </a:prstGeom>
          <a:noFill/>
          <a:ln w="9525">
            <a:noFill/>
            <a:miter lim="800000"/>
            <a:headEnd/>
            <a:tailEnd/>
          </a:ln>
        </p:spPr>
      </p:pic>
      <p:sp>
        <p:nvSpPr>
          <p:cNvPr id="4" name="TextBox 3"/>
          <p:cNvSpPr txBox="1"/>
          <p:nvPr/>
        </p:nvSpPr>
        <p:spPr>
          <a:xfrm>
            <a:off x="857232" y="5072066"/>
            <a:ext cx="2857520" cy="338554"/>
          </a:xfrm>
          <a:prstGeom prst="rect">
            <a:avLst/>
          </a:prstGeom>
          <a:noFill/>
        </p:spPr>
        <p:txBody>
          <a:bodyPr wrap="square" rtlCol="0">
            <a:spAutoFit/>
          </a:bodyPr>
          <a:lstStyle/>
          <a:p>
            <a:r>
              <a:rPr lang="en-GB" sz="1600" dirty="0" smtClean="0">
                <a:latin typeface="Arial" pitchFamily="34" charset="0"/>
                <a:cs typeface="Arial" pitchFamily="34" charset="0"/>
              </a:rPr>
              <a:t>(life and health, 2020)</a:t>
            </a:r>
            <a:endParaRPr lang="en-US" sz="1600" dirty="0">
              <a:latin typeface="Arial" pitchFamily="34" charset="0"/>
              <a:cs typeface="Arial" pitchFamily="34" charset="0"/>
            </a:endParaRPr>
          </a:p>
        </p:txBody>
      </p:sp>
      <p:sp>
        <p:nvSpPr>
          <p:cNvPr id="5" name="Rectangle 4"/>
          <p:cNvSpPr/>
          <p:nvPr/>
        </p:nvSpPr>
        <p:spPr>
          <a:xfrm>
            <a:off x="214290" y="5857884"/>
            <a:ext cx="3429000" cy="1200329"/>
          </a:xfrm>
          <a:prstGeom prst="rect">
            <a:avLst/>
          </a:prstGeom>
        </p:spPr>
        <p:txBody>
          <a:bodyPr>
            <a:spAutoFit/>
          </a:bodyPr>
          <a:lstStyle/>
          <a:p>
            <a:r>
              <a:rPr lang="en-GB" dirty="0" smtClean="0">
                <a:latin typeface="Arial" pitchFamily="34" charset="0"/>
                <a:cs typeface="Arial" pitchFamily="34" charset="0"/>
              </a:rPr>
              <a:t>More information please visit </a:t>
            </a:r>
            <a:r>
              <a:rPr lang="en-GB" dirty="0" smtClean="0">
                <a:solidFill>
                  <a:schemeClr val="accent4"/>
                </a:solidFill>
                <a:latin typeface="Arial" pitchFamily="34" charset="0"/>
                <a:cs typeface="Arial" pitchFamily="34" charset="0"/>
                <a:hlinkClick r:id="rId3"/>
              </a:rPr>
              <a:t>www.wclinician/covid.com</a:t>
            </a:r>
            <a:endParaRPr lang="en-GB" dirty="0" smtClean="0">
              <a:latin typeface="Arial" pitchFamily="34" charset="0"/>
              <a:cs typeface="Arial" pitchFamily="34" charset="0"/>
            </a:endParaRPr>
          </a:p>
          <a:p>
            <a:r>
              <a:rPr lang="en-GB" dirty="0" smtClean="0">
                <a:latin typeface="Arial" pitchFamily="34" charset="0"/>
                <a:cs typeface="Arial" pitchFamily="34" charset="0"/>
              </a:rPr>
              <a:t>Are drop in any time at the clinic</a:t>
            </a:r>
            <a:endParaRPr lang="en-US" dirty="0">
              <a:latin typeface="Arial" pitchFamily="34" charset="0"/>
              <a:cs typeface="Arial" pitchFamily="34" charset="0"/>
            </a:endParaRPr>
          </a:p>
        </p:txBody>
      </p:sp>
      <p:sp>
        <p:nvSpPr>
          <p:cNvPr id="6" name="Rectangle 5"/>
          <p:cNvSpPr/>
          <p:nvPr/>
        </p:nvSpPr>
        <p:spPr>
          <a:xfrm>
            <a:off x="214290" y="7143768"/>
            <a:ext cx="3429000" cy="1200329"/>
          </a:xfrm>
          <a:prstGeom prst="rect">
            <a:avLst/>
          </a:prstGeom>
        </p:spPr>
        <p:txBody>
          <a:bodyPr>
            <a:spAutoFit/>
          </a:bodyPr>
          <a:lstStyle/>
          <a:p>
            <a:pPr lvl="0" fontAlgn="base">
              <a:spcBef>
                <a:spcPct val="0"/>
              </a:spcBef>
              <a:spcAft>
                <a:spcPct val="0"/>
              </a:spcAft>
            </a:pPr>
            <a:r>
              <a:rPr lang="en-US" dirty="0">
                <a:solidFill>
                  <a:srgbClr val="000000"/>
                </a:solidFill>
                <a:latin typeface="Arial" pitchFamily="34" charset="0"/>
                <a:ea typeface="Calibri" pitchFamily="34" charset="0"/>
                <a:cs typeface="Arial" pitchFamily="34" charset="0"/>
              </a:rPr>
              <a:t>Contact Warden clinicians</a:t>
            </a:r>
            <a:endParaRPr lang="en-US" dirty="0">
              <a:latin typeface="Arial" pitchFamily="34" charset="0"/>
              <a:cs typeface="Arial" pitchFamily="34" charset="0"/>
            </a:endParaRPr>
          </a:p>
          <a:p>
            <a:pPr lvl="0" eaLnBrk="0" fontAlgn="base" hangingPunct="0">
              <a:spcBef>
                <a:spcPct val="0"/>
              </a:spcBef>
              <a:spcAft>
                <a:spcPct val="0"/>
              </a:spcAft>
            </a:pPr>
            <a:r>
              <a:rPr lang="en-US" dirty="0">
                <a:solidFill>
                  <a:srgbClr val="000000"/>
                </a:solidFill>
                <a:latin typeface="Arial" pitchFamily="34" charset="0"/>
                <a:ea typeface="Calibri" pitchFamily="34" charset="0"/>
                <a:cs typeface="Arial" pitchFamily="34" charset="0"/>
              </a:rPr>
              <a:t>213 station avenue</a:t>
            </a:r>
            <a:endParaRPr lang="en-US" dirty="0">
              <a:latin typeface="Arial" pitchFamily="34" charset="0"/>
              <a:cs typeface="Arial" pitchFamily="34" charset="0"/>
            </a:endParaRPr>
          </a:p>
          <a:p>
            <a:pPr lvl="0" eaLnBrk="0" fontAlgn="base" hangingPunct="0">
              <a:spcBef>
                <a:spcPct val="0"/>
              </a:spcBef>
              <a:spcAft>
                <a:spcPct val="0"/>
              </a:spcAft>
            </a:pPr>
            <a:r>
              <a:rPr lang="en-US" dirty="0">
                <a:solidFill>
                  <a:srgbClr val="000000"/>
                </a:solidFill>
                <a:latin typeface="Arial" pitchFamily="34" charset="0"/>
                <a:ea typeface="Calibri" pitchFamily="34" charset="0"/>
                <a:cs typeface="Arial" pitchFamily="34" charset="0"/>
              </a:rPr>
              <a:t>B16 9hn</a:t>
            </a:r>
            <a:endParaRPr lang="en-US" dirty="0">
              <a:latin typeface="Arial" pitchFamily="34" charset="0"/>
              <a:cs typeface="Arial" pitchFamily="34" charset="0"/>
            </a:endParaRPr>
          </a:p>
          <a:p>
            <a:pPr lvl="0" eaLnBrk="0" fontAlgn="base" hangingPunct="0">
              <a:spcBef>
                <a:spcPct val="0"/>
              </a:spcBef>
              <a:spcAft>
                <a:spcPct val="0"/>
              </a:spcAft>
            </a:pPr>
            <a:r>
              <a:rPr lang="en-US" dirty="0">
                <a:solidFill>
                  <a:srgbClr val="000000"/>
                </a:solidFill>
                <a:latin typeface="Arial" pitchFamily="34" charset="0"/>
                <a:ea typeface="Calibri" pitchFamily="34" charset="0"/>
                <a:cs typeface="Arial" pitchFamily="34" charset="0"/>
              </a:rPr>
              <a:t>01986276613</a:t>
            </a:r>
            <a:endParaRPr lang="en-US" dirty="0"/>
          </a:p>
        </p:txBody>
      </p:sp>
      <p:pic>
        <p:nvPicPr>
          <p:cNvPr id="7" name="Picture 6" descr="Social Media Icons - 4 Social Media Icons, HD Png Download - vhv"/>
          <p:cNvPicPr/>
          <p:nvPr/>
        </p:nvPicPr>
        <p:blipFill>
          <a:blip r:embed="rId4"/>
          <a:srcRect/>
          <a:stretch>
            <a:fillRect/>
          </a:stretch>
        </p:blipFill>
        <p:spPr bwMode="auto">
          <a:xfrm>
            <a:off x="4429132" y="6286512"/>
            <a:ext cx="1163845" cy="785004"/>
          </a:xfrm>
          <a:prstGeom prst="rect">
            <a:avLst/>
          </a:prstGeom>
          <a:noFill/>
          <a:ln w="9525">
            <a:noFill/>
            <a:miter lim="800000"/>
            <a:headEnd/>
            <a:tailEnd/>
          </a:ln>
        </p:spPr>
      </p:pic>
      <p:sp>
        <p:nvSpPr>
          <p:cNvPr id="8" name="TextBox 7"/>
          <p:cNvSpPr txBox="1"/>
          <p:nvPr/>
        </p:nvSpPr>
        <p:spPr>
          <a:xfrm>
            <a:off x="4714884" y="7143768"/>
            <a:ext cx="1357322" cy="507831"/>
          </a:xfrm>
          <a:prstGeom prst="rect">
            <a:avLst/>
          </a:prstGeom>
          <a:noFill/>
        </p:spPr>
        <p:txBody>
          <a:bodyPr wrap="square" rtlCol="0">
            <a:spAutoFit/>
          </a:bodyPr>
          <a:lstStyle/>
          <a:p>
            <a:r>
              <a:rPr lang="en-GB" sz="1600" dirty="0" smtClean="0">
                <a:latin typeface="Arial" pitchFamily="34" charset="0"/>
                <a:cs typeface="Arial" pitchFamily="34" charset="0"/>
              </a:rPr>
              <a:t>Media-icon</a:t>
            </a:r>
            <a:r>
              <a:rPr lang="en-GB" dirty="0" smtClean="0"/>
              <a:t>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214546"/>
            <a:ext cx="6215082" cy="1323439"/>
          </a:xfrm>
          <a:prstGeom prst="rect">
            <a:avLst/>
          </a:prstGeom>
        </p:spPr>
        <p:txBody>
          <a:bodyPr wrap="square">
            <a:spAutoFit/>
          </a:bodyPr>
          <a:lstStyle/>
          <a:p>
            <a:r>
              <a:rPr lang="en-US" sz="2000" dirty="0" smtClean="0">
                <a:latin typeface="Arial" pitchFamily="34" charset="0"/>
                <a:cs typeface="Arial" pitchFamily="34" charset="0"/>
                <a:hlinkClick r:id="rId2"/>
              </a:rPr>
              <a:t>https://www.google.com/url?sa=i&amp;url=https%3A%2F%2Fwww.safetyandhealthmagazine.com%2Farticles%2F19578-covid-19-pandemic-tips-to-remain-sane-and-safe-during-social</a:t>
            </a:r>
            <a:r>
              <a:rPr lang="en-US" sz="2000" dirty="0" smtClean="0">
                <a:latin typeface="Arial" pitchFamily="34" charset="0"/>
                <a:cs typeface="Arial" pitchFamily="34" charset="0"/>
              </a:rPr>
              <a:t>   </a:t>
            </a:r>
            <a:r>
              <a:rPr lang="en-US" sz="2000" dirty="0" smtClean="0">
                <a:latin typeface="Arial" pitchFamily="34" charset="0"/>
                <a:cs typeface="Arial" pitchFamily="34" charset="0"/>
              </a:rPr>
              <a:t>accessed on 8/03/2021</a:t>
            </a:r>
            <a:endParaRPr lang="en-US" sz="2000" dirty="0">
              <a:latin typeface="Arial" pitchFamily="34" charset="0"/>
              <a:cs typeface="Arial" pitchFamily="34" charset="0"/>
            </a:endParaRPr>
          </a:p>
        </p:txBody>
      </p:sp>
      <p:sp>
        <p:nvSpPr>
          <p:cNvPr id="5" name="Rectangle 4"/>
          <p:cNvSpPr/>
          <p:nvPr/>
        </p:nvSpPr>
        <p:spPr>
          <a:xfrm>
            <a:off x="0" y="1857356"/>
            <a:ext cx="3429000" cy="400110"/>
          </a:xfrm>
          <a:prstGeom prst="rect">
            <a:avLst/>
          </a:prstGeom>
        </p:spPr>
        <p:txBody>
          <a:bodyPr>
            <a:spAutoFit/>
          </a:bodyPr>
          <a:lstStyle/>
          <a:p>
            <a:r>
              <a:rPr lang="en-US" sz="2000" dirty="0">
                <a:latin typeface="Arial" pitchFamily="34" charset="0"/>
                <a:cs typeface="Arial" pitchFamily="34" charset="0"/>
              </a:rPr>
              <a:t>Crystal Eye </a:t>
            </a:r>
          </a:p>
        </p:txBody>
      </p:sp>
      <p:sp>
        <p:nvSpPr>
          <p:cNvPr id="6" name="Rectangle 5"/>
          <p:cNvSpPr/>
          <p:nvPr/>
        </p:nvSpPr>
        <p:spPr>
          <a:xfrm>
            <a:off x="0" y="3714744"/>
            <a:ext cx="6072206" cy="2246769"/>
          </a:xfrm>
          <a:prstGeom prst="rect">
            <a:avLst/>
          </a:prstGeom>
        </p:spPr>
        <p:txBody>
          <a:bodyPr wrap="square">
            <a:spAutoFit/>
          </a:bodyPr>
          <a:lstStyle/>
          <a:p>
            <a:r>
              <a:rPr lang="en-US" sz="2000" u="sng" dirty="0" smtClean="0">
                <a:latin typeface="Arial" pitchFamily="34" charset="0"/>
                <a:cs typeface="Arial" pitchFamily="34" charset="0"/>
              </a:rPr>
              <a:t>https://www.google.com/url?sa=i&amp;url=https%3A%2F%2Fwww.sciencenewsforstudents.org%2Farticle%2Fsocial-distancing-teens-social-life-mental-health&amp;psig=AOvVaw2mlJYwk_5uYDgp5PS77wUd&amp;ust=1616782555560000&amp;source=images&amp;cd=vfe&amp;ved=0CA0QjhxqFwoTCLC6nt2GzO8CFQAAAAAdAAAAABAR  </a:t>
            </a:r>
            <a:r>
              <a:rPr lang="en-US" sz="2000" dirty="0" smtClean="0">
                <a:latin typeface="Arial" pitchFamily="34" charset="0"/>
                <a:cs typeface="Arial" pitchFamily="34" charset="0"/>
              </a:rPr>
              <a:t>accessed on 08/03/2021 </a:t>
            </a:r>
            <a:endParaRPr lang="en-US" sz="2000" dirty="0">
              <a:latin typeface="Arial" pitchFamily="34" charset="0"/>
              <a:cs typeface="Arial" pitchFamily="34" charset="0"/>
            </a:endParaRPr>
          </a:p>
        </p:txBody>
      </p:sp>
      <p:sp>
        <p:nvSpPr>
          <p:cNvPr id="7" name="Rectangle 6"/>
          <p:cNvSpPr/>
          <p:nvPr/>
        </p:nvSpPr>
        <p:spPr>
          <a:xfrm>
            <a:off x="0" y="6143636"/>
            <a:ext cx="6143644" cy="1938992"/>
          </a:xfrm>
          <a:prstGeom prst="rect">
            <a:avLst/>
          </a:prstGeom>
        </p:spPr>
        <p:txBody>
          <a:bodyPr wrap="square">
            <a:spAutoFit/>
          </a:bodyPr>
          <a:lstStyle/>
          <a:p>
            <a:r>
              <a:rPr lang="en-US" sz="2000" u="sng" dirty="0">
                <a:latin typeface="Arial" pitchFamily="34" charset="0"/>
                <a:cs typeface="Arial" pitchFamily="34" charset="0"/>
                <a:hlinkClick r:id="rId3"/>
              </a:rPr>
              <a:t>https://</a:t>
            </a:r>
            <a:r>
              <a:rPr lang="en-US" sz="2000" u="sng" dirty="0" smtClean="0">
                <a:latin typeface="Arial" pitchFamily="34" charset="0"/>
                <a:cs typeface="Arial" pitchFamily="34" charset="0"/>
                <a:hlinkClick r:id="rId3"/>
              </a:rPr>
              <a:t>www.google.com/url?sa=i&amp;url=https%3A%2F%2Flpl-coaching.nl%2F&amp;psig=AOvVaw281S9pF-nLvInOuGwjhoCJ&amp;ust=1616784625904000&amp;source=images&amp;cd=vfe&amp;ved=0CAMQjB1qFwoTCOizlKKOzO8CFQAAAAAdAAAAABAT</a:t>
            </a:r>
            <a:r>
              <a:rPr lang="en-US" sz="2000" u="sng" dirty="0" smtClean="0">
                <a:latin typeface="Arial" pitchFamily="34" charset="0"/>
                <a:cs typeface="Arial" pitchFamily="34" charset="0"/>
              </a:rPr>
              <a:t> accessed on 10/03/2021</a:t>
            </a:r>
            <a:endParaRPr lang="en-US" sz="2000" dirty="0">
              <a:latin typeface="Arial" pitchFamily="34" charset="0"/>
              <a:cs typeface="Arial" pitchFamily="34" charset="0"/>
            </a:endParaRPr>
          </a:p>
        </p:txBody>
      </p:sp>
      <p:sp>
        <p:nvSpPr>
          <p:cNvPr id="8" name="Rectangle 7"/>
          <p:cNvSpPr/>
          <p:nvPr/>
        </p:nvSpPr>
        <p:spPr>
          <a:xfrm>
            <a:off x="1714488" y="428596"/>
            <a:ext cx="3071834"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latin typeface="Arial" pitchFamily="34" charset="0"/>
                <a:cs typeface="Arial" pitchFamily="34" charset="0"/>
              </a:rPr>
              <a:t>References</a:t>
            </a:r>
            <a:endParaRPr lang="en-US" sz="2000" dirty="0">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000101"/>
            <a:ext cx="6072206" cy="2554545"/>
          </a:xfrm>
          <a:prstGeom prst="rect">
            <a:avLst/>
          </a:prstGeom>
        </p:spPr>
        <p:txBody>
          <a:bodyPr wrap="square">
            <a:spAutoFit/>
          </a:bodyPr>
          <a:lstStyle/>
          <a:p>
            <a:r>
              <a:rPr lang="en-US" sz="2000" u="sng" dirty="0" smtClean="0">
                <a:latin typeface="Arial" pitchFamily="34" charset="0"/>
                <a:cs typeface="Arial" pitchFamily="34" charset="0"/>
                <a:hlinkClick r:id="rId2"/>
              </a:rPr>
              <a:t>https://www.google.com/url?sa=i&amp;url=https%3A%2F%2Ficmcovid19.org%2Fclinical-management%2Fwell-being%2Fprotect-against-covid-19%2F&amp;psig=AOvVaw3aq8g5EpY9Z3haRc8hTATD&amp;ust=1615376806658000&amp;source=images&amp;cd=vfe&amp;ved=0CAMQjB1qFwoTCIig6tiZpO8CFQAAAAAdAAAAABAO</a:t>
            </a:r>
            <a:r>
              <a:rPr lang="en-US" sz="2000" dirty="0" smtClean="0">
                <a:latin typeface="Arial" pitchFamily="34" charset="0"/>
                <a:cs typeface="Arial" pitchFamily="34" charset="0"/>
              </a:rPr>
              <a:t> accessed on 08/03/2021</a:t>
            </a:r>
            <a:endParaRPr lang="en-US" sz="2000" dirty="0" smtClean="0">
              <a:latin typeface="Arial" pitchFamily="34" charset="0"/>
              <a:cs typeface="Arial" pitchFamily="34" charset="0"/>
            </a:endParaRPr>
          </a:p>
        </p:txBody>
      </p:sp>
      <p:sp>
        <p:nvSpPr>
          <p:cNvPr id="4" name="TextBox 3"/>
          <p:cNvSpPr txBox="1"/>
          <p:nvPr/>
        </p:nvSpPr>
        <p:spPr>
          <a:xfrm>
            <a:off x="0" y="500034"/>
            <a:ext cx="2714644" cy="400110"/>
          </a:xfrm>
          <a:prstGeom prst="rect">
            <a:avLst/>
          </a:prstGeom>
          <a:noFill/>
        </p:spPr>
        <p:txBody>
          <a:bodyPr wrap="square" rtlCol="0">
            <a:spAutoFit/>
          </a:bodyPr>
          <a:lstStyle/>
          <a:p>
            <a:r>
              <a:rPr lang="en-GB" sz="2000" dirty="0" smtClean="0">
                <a:latin typeface="Arial" pitchFamily="34" charset="0"/>
                <a:cs typeface="Arial" pitchFamily="34" charset="0"/>
              </a:rPr>
              <a:t>Clinical management</a:t>
            </a:r>
            <a:endParaRPr lang="en-US" sz="1600" dirty="0">
              <a:latin typeface="Arial" pitchFamily="34" charset="0"/>
              <a:cs typeface="Arial" pitchFamily="34" charset="0"/>
            </a:endParaRPr>
          </a:p>
        </p:txBody>
      </p:sp>
      <p:sp>
        <p:nvSpPr>
          <p:cNvPr id="5" name="Rectangle 4"/>
          <p:cNvSpPr/>
          <p:nvPr/>
        </p:nvSpPr>
        <p:spPr>
          <a:xfrm>
            <a:off x="0" y="3857620"/>
            <a:ext cx="6000768" cy="2554545"/>
          </a:xfrm>
          <a:prstGeom prst="rect">
            <a:avLst/>
          </a:prstGeom>
        </p:spPr>
        <p:txBody>
          <a:bodyPr wrap="square">
            <a:spAutoFit/>
          </a:bodyPr>
          <a:lstStyle/>
          <a:p>
            <a:r>
              <a:rPr lang="en-US" sz="2000" u="sng" dirty="0" smtClean="0">
                <a:latin typeface="Arial" pitchFamily="34" charset="0"/>
                <a:cs typeface="Arial" pitchFamily="34" charset="0"/>
                <a:hlinkClick r:id="rId3"/>
              </a:rPr>
              <a:t>https://www.google.com/url?sa=i&amp;url=https%3A%2F%2Fwww.dailysabah.com%2Flife%2Fhealth%2Fcovid-19-face-masks-and-rule-breaking-to-comply-or-not-to-comply-thats-the-question&amp;psig=AOvVaw1VsCoFCkgpvZHNYIFdJoDH&amp;ust=1615492041058000&amp;source=images&amp;cd=vfe&amp;ved=0CAMQjB1qFwoTCMCQ5IS_pu8CFQAAAAAdAAAAABAM</a:t>
            </a:r>
            <a:r>
              <a:rPr lang="en-US" sz="2000" u="sng" dirty="0" smtClean="0">
                <a:latin typeface="Arial" pitchFamily="34" charset="0"/>
                <a:cs typeface="Arial" pitchFamily="34" charset="0"/>
              </a:rPr>
              <a:t> </a:t>
            </a:r>
            <a:r>
              <a:rPr lang="en-US" sz="2000" dirty="0" smtClean="0">
                <a:latin typeface="Arial" pitchFamily="34" charset="0"/>
                <a:cs typeface="Arial" pitchFamily="34" charset="0"/>
              </a:rPr>
              <a:t>accessed on 10/03/2021</a:t>
            </a:r>
            <a:endParaRPr lang="en-US" sz="2000" dirty="0" smtClean="0">
              <a:latin typeface="Arial" pitchFamily="34" charset="0"/>
              <a:cs typeface="Arial" pitchFamily="34" charset="0"/>
            </a:endParaRPr>
          </a:p>
        </p:txBody>
      </p:sp>
      <p:sp>
        <p:nvSpPr>
          <p:cNvPr id="6" name="TextBox 5"/>
          <p:cNvSpPr txBox="1"/>
          <p:nvPr/>
        </p:nvSpPr>
        <p:spPr>
          <a:xfrm>
            <a:off x="0" y="3571868"/>
            <a:ext cx="2857520" cy="400110"/>
          </a:xfrm>
          <a:prstGeom prst="rect">
            <a:avLst/>
          </a:prstGeom>
          <a:noFill/>
        </p:spPr>
        <p:txBody>
          <a:bodyPr wrap="square" rtlCol="0">
            <a:spAutoFit/>
          </a:bodyPr>
          <a:lstStyle/>
          <a:p>
            <a:r>
              <a:rPr lang="en-GB" sz="2000" dirty="0">
                <a:latin typeface="Arial" pitchFamily="34" charset="0"/>
                <a:cs typeface="Arial" pitchFamily="34" charset="0"/>
              </a:rPr>
              <a:t>L</a:t>
            </a:r>
            <a:r>
              <a:rPr lang="en-GB" sz="2000" dirty="0" smtClean="0">
                <a:latin typeface="Arial" pitchFamily="34" charset="0"/>
                <a:cs typeface="Arial" pitchFamily="34" charset="0"/>
              </a:rPr>
              <a:t>ife </a:t>
            </a:r>
            <a:r>
              <a:rPr lang="en-GB" sz="2000" dirty="0" smtClean="0">
                <a:latin typeface="Arial" pitchFamily="34" charset="0"/>
                <a:cs typeface="Arial" pitchFamily="34" charset="0"/>
              </a:rPr>
              <a:t>and health, </a:t>
            </a:r>
            <a:r>
              <a:rPr lang="en-GB" sz="2000" dirty="0" smtClean="0">
                <a:latin typeface="Arial" pitchFamily="34" charset="0"/>
                <a:cs typeface="Arial" pitchFamily="34" charset="0"/>
              </a:rPr>
              <a:t>2020</a:t>
            </a:r>
            <a:endParaRPr lang="en-US" sz="2000" dirty="0">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286116"/>
            <a:ext cx="6000768" cy="2585323"/>
          </a:xfrm>
          <a:prstGeom prst="rect">
            <a:avLst/>
          </a:prstGeom>
        </p:spPr>
        <p:txBody>
          <a:bodyPr wrap="square">
            <a:spAutoFit/>
          </a:bodyPr>
          <a:lstStyle/>
          <a:p>
            <a:r>
              <a:rPr lang="en-US" dirty="0" smtClean="0">
                <a:latin typeface="Arial" pitchFamily="34" charset="0"/>
                <a:cs typeface="Arial" pitchFamily="34" charset="0"/>
              </a:rPr>
              <a:t>Shutterstock/</a:t>
            </a:r>
            <a:r>
              <a:rPr lang="en-US" dirty="0" err="1" smtClean="0">
                <a:latin typeface="Arial" pitchFamily="34" charset="0"/>
                <a:cs typeface="Arial" pitchFamily="34" charset="0"/>
              </a:rPr>
              <a:t>elizaveta</a:t>
            </a:r>
            <a:r>
              <a:rPr lang="en-US" dirty="0" smtClean="0">
                <a:latin typeface="Arial" pitchFamily="34" charset="0"/>
                <a:cs typeface="Arial" pitchFamily="34" charset="0"/>
              </a:rPr>
              <a:t> </a:t>
            </a:r>
            <a:r>
              <a:rPr lang="en-US" dirty="0" err="1" smtClean="0">
                <a:latin typeface="Arial" pitchFamily="34" charset="0"/>
                <a:cs typeface="Arial" pitchFamily="34" charset="0"/>
              </a:rPr>
              <a:t>galitckaia</a:t>
            </a:r>
            <a:r>
              <a:rPr lang="en-US" dirty="0" smtClean="0">
                <a:latin typeface="Arial" pitchFamily="34" charset="0"/>
                <a:cs typeface="Arial" pitchFamily="34" charset="0"/>
              </a:rPr>
              <a:t> </a:t>
            </a:r>
            <a:r>
              <a:rPr lang="en-US" u="sng" dirty="0" smtClean="0">
                <a:latin typeface="Arial" pitchFamily="34" charset="0"/>
                <a:cs typeface="Arial" pitchFamily="34" charset="0"/>
                <a:hlinkClick r:id="rId2"/>
              </a:rPr>
              <a:t>https://www.google.com/url?sa=i&amp;url=https%3A%2F%2Fwww.thejakartapost.com%2Flife%2F2020%2F03%2F15%2Fcovid-19-not-all-hand-sanitizers-work-against-it-heres-what-you-should-use.html&amp;psig=AOvVaw1QPwVt6idUpUi54xp42aay&amp;ust=1615490230136000&amp;source=images&amp;cd=vfe&amp;ved=0CAMQjB1qFwoTCIiO0Z24pu8CFQAAAAAdAAAAABAD</a:t>
            </a:r>
            <a:r>
              <a:rPr lang="en-US" u="sng" dirty="0" smtClean="0">
                <a:latin typeface="Arial" pitchFamily="34" charset="0"/>
                <a:cs typeface="Arial" pitchFamily="34" charset="0"/>
              </a:rPr>
              <a:t> </a:t>
            </a:r>
            <a:r>
              <a:rPr lang="en-US" dirty="0" smtClean="0">
                <a:latin typeface="Arial" pitchFamily="34" charset="0"/>
                <a:cs typeface="Arial" pitchFamily="34" charset="0"/>
              </a:rPr>
              <a:t>accessed on 10/03/2021 </a:t>
            </a:r>
            <a:endParaRPr lang="en-US" dirty="0"/>
          </a:p>
        </p:txBody>
      </p:sp>
      <p:sp>
        <p:nvSpPr>
          <p:cNvPr id="3" name="Rectangle 2"/>
          <p:cNvSpPr/>
          <p:nvPr/>
        </p:nvSpPr>
        <p:spPr>
          <a:xfrm>
            <a:off x="0" y="6000760"/>
            <a:ext cx="6072206" cy="2862322"/>
          </a:xfrm>
          <a:prstGeom prst="rect">
            <a:avLst/>
          </a:prstGeom>
        </p:spPr>
        <p:txBody>
          <a:bodyPr wrap="square">
            <a:spAutoFit/>
          </a:bodyPr>
          <a:lstStyle/>
          <a:p>
            <a:r>
              <a:rPr lang="en-US" dirty="0" smtClean="0">
                <a:latin typeface="Arial" pitchFamily="34" charset="0"/>
                <a:cs typeface="Arial" pitchFamily="34" charset="0"/>
              </a:rPr>
              <a:t>Sergent J and </a:t>
            </a:r>
            <a:r>
              <a:rPr lang="en-US" dirty="0" err="1" smtClean="0">
                <a:latin typeface="Arial" pitchFamily="34" charset="0"/>
                <a:cs typeface="Arial" pitchFamily="34" charset="0"/>
              </a:rPr>
              <a:t>Borresen</a:t>
            </a:r>
            <a:r>
              <a:rPr lang="en-US" dirty="0" smtClean="0">
                <a:latin typeface="Arial" pitchFamily="34" charset="0"/>
                <a:cs typeface="Arial" pitchFamily="34" charset="0"/>
              </a:rPr>
              <a:t> USA today 2020 </a:t>
            </a:r>
            <a:r>
              <a:rPr lang="en-US" u="sng" dirty="0" smtClean="0">
                <a:latin typeface="Arial" pitchFamily="34" charset="0"/>
                <a:cs typeface="Arial" pitchFamily="34" charset="0"/>
                <a:hlinkClick r:id="rId3"/>
              </a:rPr>
              <a:t>https://www.google.com/url?sa=i&amp;url=https%3A%2F%2Fwww.usatoday.com%2Fin-depth%2Fnews%2F2020%2F07%2F02%2Fsocial-bubbles-why-they-could-help-slow-covid-19-infections%2F5357953002%2F&amp;psig=AOvVaw0fxbWQlwm755xcfYOVY1q9&amp;ust=1615488963982000&amp;source=images&amp;cd=vfe&amp;ved=0CAMQjB1qFwoTCIDiiIq0pu8CFQAAAAAdAAAAABAJ</a:t>
            </a:r>
            <a:r>
              <a:rPr lang="en-US" dirty="0" smtClean="0">
                <a:latin typeface="Arial" pitchFamily="34" charset="0"/>
                <a:cs typeface="Arial" pitchFamily="34" charset="0"/>
              </a:rPr>
              <a:t> </a:t>
            </a:r>
          </a:p>
          <a:p>
            <a:r>
              <a:rPr lang="en-US" dirty="0" smtClean="0">
                <a:latin typeface="Arial" pitchFamily="34" charset="0"/>
                <a:cs typeface="Arial" pitchFamily="34" charset="0"/>
              </a:rPr>
              <a:t>accessed 10/03/2021</a:t>
            </a:r>
            <a:endParaRPr lang="en-US" dirty="0"/>
          </a:p>
        </p:txBody>
      </p:sp>
      <p:sp>
        <p:nvSpPr>
          <p:cNvPr id="4" name="Rectangle 3"/>
          <p:cNvSpPr/>
          <p:nvPr/>
        </p:nvSpPr>
        <p:spPr>
          <a:xfrm>
            <a:off x="0" y="285720"/>
            <a:ext cx="6072206" cy="2308324"/>
          </a:xfrm>
          <a:prstGeom prst="rect">
            <a:avLst/>
          </a:prstGeom>
        </p:spPr>
        <p:txBody>
          <a:bodyPr wrap="square">
            <a:spAutoFit/>
          </a:bodyPr>
          <a:lstStyle/>
          <a:p>
            <a:r>
              <a:rPr lang="en-US" dirty="0" smtClean="0">
                <a:latin typeface="Arial" pitchFamily="34" charset="0"/>
                <a:cs typeface="Arial" pitchFamily="34" charset="0"/>
              </a:rPr>
              <a:t>Media-icons </a:t>
            </a:r>
          </a:p>
          <a:p>
            <a:r>
              <a:rPr lang="en-US" u="sng" dirty="0" smtClean="0">
                <a:latin typeface="Arial" pitchFamily="34" charset="0"/>
                <a:cs typeface="Arial" pitchFamily="34" charset="0"/>
                <a:hlinkClick r:id="rId4"/>
              </a:rPr>
              <a:t>https://www.google.com/url?sa=i&amp;url=https%3A%2F%2Fwww.vhv.rs%2Fviewpic%2FTRmTmJi_social-media-icons-4-social-media-icons-hd%2F&amp;psig=AOvVaw3l1HMhe6Cx9cvoey9Q4Ot0&amp;ust=1615414757875000&amp;source=images&amp;cd=vfe&amp;ved=0CA0QjhxqFwoTCKDgw8igpO8CFQAAAAAdAAAAABAE</a:t>
            </a:r>
            <a:r>
              <a:rPr lang="en-US" dirty="0" smtClean="0">
                <a:latin typeface="Arial" pitchFamily="34" charset="0"/>
                <a:cs typeface="Arial" pitchFamily="34" charset="0"/>
              </a:rPr>
              <a:t> accessed on 8/03/2021</a:t>
            </a:r>
            <a:endParaRPr lang="en-US" dirty="0" smtClean="0">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5860" y="785786"/>
            <a:ext cx="407196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latin typeface="Arial" pitchFamily="34" charset="0"/>
                <a:cs typeface="Arial" pitchFamily="34" charset="0"/>
              </a:rPr>
              <a:t>Task 4 </a:t>
            </a:r>
            <a:endParaRPr lang="en-US" sz="2800" dirty="0">
              <a:latin typeface="Arial" pitchFamily="34" charset="0"/>
              <a:cs typeface="Arial" pitchFamily="34" charset="0"/>
            </a:endParaRPr>
          </a:p>
        </p:txBody>
      </p:sp>
      <p:sp>
        <p:nvSpPr>
          <p:cNvPr id="3" name="TextBox 2"/>
          <p:cNvSpPr txBox="1"/>
          <p:nvPr/>
        </p:nvSpPr>
        <p:spPr>
          <a:xfrm>
            <a:off x="0" y="2214546"/>
            <a:ext cx="7060427" cy="523220"/>
          </a:xfrm>
          <a:prstGeom prst="rect">
            <a:avLst/>
          </a:prstGeom>
          <a:noFill/>
        </p:spPr>
        <p:txBody>
          <a:bodyPr wrap="square" rtlCol="0">
            <a:spAutoFit/>
          </a:bodyPr>
          <a:lstStyle/>
          <a:p>
            <a:r>
              <a:rPr lang="en-GB" dirty="0" smtClean="0"/>
              <a:t>                        </a:t>
            </a:r>
            <a:r>
              <a:rPr lang="en-GB" dirty="0" smtClean="0"/>
              <a:t>    </a:t>
            </a:r>
            <a:r>
              <a:rPr lang="en-GB" sz="2800" b="1" dirty="0" smtClean="0">
                <a:latin typeface="Arial" pitchFamily="34" charset="0"/>
                <a:cs typeface="Arial" pitchFamily="34" charset="0"/>
              </a:rPr>
              <a:t>conference </a:t>
            </a:r>
            <a:r>
              <a:rPr lang="en-GB" sz="2800" b="1" dirty="0" smtClean="0">
                <a:latin typeface="Arial" pitchFamily="34" charset="0"/>
                <a:cs typeface="Arial" pitchFamily="34" charset="0"/>
              </a:rPr>
              <a:t>poster</a:t>
            </a:r>
            <a:endParaRPr lang="en-US" sz="2800" b="1" dirty="0">
              <a:latin typeface="Arial" pitchFamily="34" charset="0"/>
              <a:cs typeface="Arial" pitchFamily="34" charset="0"/>
            </a:endParaRPr>
          </a:p>
        </p:txBody>
      </p:sp>
      <p:sp>
        <p:nvSpPr>
          <p:cNvPr id="4" name="TextBox 3"/>
          <p:cNvSpPr txBox="1"/>
          <p:nvPr/>
        </p:nvSpPr>
        <p:spPr>
          <a:xfrm>
            <a:off x="0" y="3428992"/>
            <a:ext cx="6143644" cy="2185214"/>
          </a:xfrm>
          <a:prstGeom prst="rect">
            <a:avLst/>
          </a:prstGeom>
          <a:noFill/>
        </p:spPr>
        <p:txBody>
          <a:bodyPr wrap="square" rtlCol="0">
            <a:spAutoFit/>
          </a:bodyPr>
          <a:lstStyle/>
          <a:p>
            <a:r>
              <a:rPr lang="en-GB" sz="2000" dirty="0" smtClean="0">
                <a:latin typeface="Arial" pitchFamily="34" charset="0"/>
                <a:cs typeface="Arial" pitchFamily="34" charset="0"/>
              </a:rPr>
              <a:t> </a:t>
            </a:r>
            <a:r>
              <a:rPr lang="en-US" sz="2000" dirty="0" smtClean="0">
                <a:latin typeface="Arial" pitchFamily="34" charset="0"/>
                <a:cs typeface="Arial" pitchFamily="34" charset="0"/>
              </a:rPr>
              <a:t>This poster is for the general public to  let them know about the dropping centre for who cannot cope with the covid-19 pandemic and how it affecting mental health issues , which allows members of the public to come for one to one talk.</a:t>
            </a:r>
          </a:p>
          <a:p>
            <a:endParaRPr lang="en-US" dirty="0" smtClean="0"/>
          </a:p>
          <a:p>
            <a:r>
              <a:rPr lang="en-US" dirty="0" smtClean="0"/>
              <a:t> </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6143644" cy="2484417"/>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endParaRPr lang="en-GB" sz="2800" dirty="0" smtClean="0">
              <a:latin typeface="Arial" pitchFamily="34" charset="0"/>
              <a:cs typeface="Arial" pitchFamily="34" charset="0"/>
            </a:endParaRPr>
          </a:p>
          <a:p>
            <a:pPr algn="ctr"/>
            <a:endParaRPr lang="en-US" dirty="0"/>
          </a:p>
        </p:txBody>
      </p:sp>
      <p:sp>
        <p:nvSpPr>
          <p:cNvPr id="3" name="Rectangle 2"/>
          <p:cNvSpPr/>
          <p:nvPr/>
        </p:nvSpPr>
        <p:spPr>
          <a:xfrm>
            <a:off x="928670" y="1142976"/>
            <a:ext cx="4714909" cy="1077218"/>
          </a:xfrm>
          <a:prstGeom prst="rect">
            <a:avLst/>
          </a:prstGeom>
          <a:noFill/>
        </p:spPr>
        <p:txBody>
          <a:bodyPr wrap="square" lIns="91440" tIns="45720" rIns="91440" bIns="45720">
            <a:spAutoFit/>
          </a:bodyPr>
          <a:lstStyle/>
          <a:p>
            <a:pPr algn="ctr"/>
            <a:r>
              <a:rPr lang="en-GB" sz="32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latin typeface="Arial" pitchFamily="34" charset="0"/>
                <a:cs typeface="Arial" pitchFamily="34" charset="0"/>
              </a:rPr>
              <a:t>COMMUNITY OPEN DAY</a:t>
            </a:r>
            <a:endParaRPr lang="en-US" sz="3200" b="1" dirty="0">
              <a:ln w="18000">
                <a:solidFill>
                  <a:schemeClr val="accent2">
                    <a:satMod val="140000"/>
                  </a:schemeClr>
                </a:solidFill>
                <a:prstDash val="solid"/>
                <a:miter lim="800000"/>
              </a:ln>
              <a:noFill/>
              <a:effectLst>
                <a:outerShdw blurRad="25500" dist="23000" dir="7020000" algn="tl">
                  <a:srgbClr val="000000">
                    <a:alpha val="50000"/>
                  </a:srgbClr>
                </a:outerShdw>
              </a:effectLst>
              <a:latin typeface="Arial" pitchFamily="34" charset="0"/>
              <a:cs typeface="Arial" pitchFamily="34" charset="0"/>
            </a:endParaRPr>
          </a:p>
        </p:txBody>
      </p:sp>
      <p:sp>
        <p:nvSpPr>
          <p:cNvPr id="4" name="Rectangle 3"/>
          <p:cNvSpPr/>
          <p:nvPr/>
        </p:nvSpPr>
        <p:spPr>
          <a:xfrm>
            <a:off x="0" y="357158"/>
            <a:ext cx="6072205" cy="714380"/>
          </a:xfrm>
          <a:prstGeom prst="rect">
            <a:avLst/>
          </a:prstGeom>
          <a:noFill/>
        </p:spPr>
        <p:txBody>
          <a:bodyPr wrap="square" lIns="91440" tIns="45720" rIns="91440" bIns="45720">
            <a:spAutoFit/>
          </a:bodyPr>
          <a:lstStyle/>
          <a:p>
            <a:pPr algn="ctr"/>
            <a:r>
              <a:rPr lang="en-GB" sz="4000" b="1" spc="50" dirty="0" smtClean="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Arial" pitchFamily="34" charset="0"/>
                <a:cs typeface="Arial" pitchFamily="34" charset="0"/>
              </a:rPr>
              <a:t>WARDEN CLINICAL </a:t>
            </a:r>
            <a:endParaRPr lang="en-US" sz="4000" b="1" cap="none"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Arial" pitchFamily="34" charset="0"/>
              <a:cs typeface="Arial" pitchFamily="34" charset="0"/>
            </a:endParaRPr>
          </a:p>
        </p:txBody>
      </p:sp>
      <p:sp>
        <p:nvSpPr>
          <p:cNvPr id="5" name="TextBox 4"/>
          <p:cNvSpPr txBox="1"/>
          <p:nvPr/>
        </p:nvSpPr>
        <p:spPr>
          <a:xfrm>
            <a:off x="1" y="2484417"/>
            <a:ext cx="6072205" cy="1323439"/>
          </a:xfrm>
          <a:prstGeom prst="rect">
            <a:avLst/>
          </a:prstGeom>
          <a:noFill/>
        </p:spPr>
        <p:txBody>
          <a:bodyPr wrap="square" rtlCol="0">
            <a:spAutoFit/>
          </a:bodyPr>
          <a:lstStyle/>
          <a:p>
            <a:r>
              <a:rPr lang="en-GB" sz="2000" dirty="0" smtClean="0">
                <a:latin typeface="Arial" pitchFamily="34" charset="0"/>
                <a:cs typeface="Arial" pitchFamily="34" charset="0"/>
              </a:rPr>
              <a:t>Cannot Cope with Covid-19 pandemic. Affecting your mental health. There is a dropping centre for the community everyone is welcome adults and children's. </a:t>
            </a:r>
            <a:endParaRPr lang="en-US" sz="2000" dirty="0">
              <a:latin typeface="Arial" pitchFamily="34" charset="0"/>
              <a:cs typeface="Arial" pitchFamily="34" charset="0"/>
            </a:endParaRPr>
          </a:p>
        </p:txBody>
      </p:sp>
      <p:pic>
        <p:nvPicPr>
          <p:cNvPr id="6" name="Picture 2" descr="rehab4addiction create infographic showing the impact of Covid-19 on mental  health. - Essex Book Festival"/>
          <p:cNvPicPr>
            <a:picLocks noChangeAspect="1" noChangeArrowheads="1"/>
          </p:cNvPicPr>
          <p:nvPr/>
        </p:nvPicPr>
        <p:blipFill>
          <a:blip r:embed="rId2"/>
          <a:srcRect/>
          <a:stretch>
            <a:fillRect/>
          </a:stretch>
        </p:blipFill>
        <p:spPr bwMode="auto">
          <a:xfrm>
            <a:off x="1775725" y="3500430"/>
            <a:ext cx="5082275" cy="3929090"/>
          </a:xfrm>
          <a:prstGeom prst="rect">
            <a:avLst/>
          </a:prstGeom>
          <a:noFill/>
        </p:spPr>
      </p:pic>
      <p:sp>
        <p:nvSpPr>
          <p:cNvPr id="7" name="TextBox 6"/>
          <p:cNvSpPr txBox="1"/>
          <p:nvPr/>
        </p:nvSpPr>
        <p:spPr>
          <a:xfrm>
            <a:off x="0" y="4071934"/>
            <a:ext cx="2631271" cy="3785652"/>
          </a:xfrm>
          <a:prstGeom prst="rect">
            <a:avLst/>
          </a:prstGeom>
          <a:noFill/>
        </p:spPr>
        <p:txBody>
          <a:bodyPr wrap="square" rtlCol="0">
            <a:spAutoFit/>
          </a:bodyPr>
          <a:lstStyle/>
          <a:p>
            <a:r>
              <a:rPr lang="en-US" sz="2000" dirty="0" smtClean="0">
                <a:latin typeface="Arial" pitchFamily="34" charset="0"/>
                <a:cs typeface="Arial" pitchFamily="34" charset="0"/>
              </a:rPr>
              <a:t>The world is a devastating at moment Therefore we have to take care of your mental health. Drop in to have talk with a Qualify health council. </a:t>
            </a:r>
            <a:endParaRPr lang="en-US" sz="2000" dirty="0" smtClean="0">
              <a:latin typeface="Arial" pitchFamily="34" charset="0"/>
              <a:cs typeface="Arial" pitchFamily="34" charset="0"/>
            </a:endParaRPr>
          </a:p>
          <a:p>
            <a:r>
              <a:rPr lang="en-GB" sz="2000" b="1" dirty="0" smtClean="0">
                <a:solidFill>
                  <a:schemeClr val="accent4">
                    <a:lumMod val="75000"/>
                  </a:schemeClr>
                </a:solidFill>
                <a:latin typeface="Arial" pitchFamily="34" charset="0"/>
                <a:cs typeface="Arial" pitchFamily="34" charset="0"/>
              </a:rPr>
              <a:t>Drop in Tuesday and Thursday 9am-6pm</a:t>
            </a:r>
            <a:endParaRPr lang="en-US" sz="2000" b="1" dirty="0" smtClean="0">
              <a:solidFill>
                <a:schemeClr val="accent4">
                  <a:lumMod val="75000"/>
                </a:schemeClr>
              </a:solidFill>
              <a:latin typeface="Arial" pitchFamily="34" charset="0"/>
              <a:cs typeface="Arial" pitchFamily="34" charset="0"/>
            </a:endParaRPr>
          </a:p>
          <a:p>
            <a:endParaRPr lang="en-US" sz="2000" dirty="0">
              <a:latin typeface="Arial" pitchFamily="34" charset="0"/>
              <a:cs typeface="Arial" pitchFamily="34" charset="0"/>
            </a:endParaRPr>
          </a:p>
        </p:txBody>
      </p:sp>
      <p:sp>
        <p:nvSpPr>
          <p:cNvPr id="8" name="Rectangle 7"/>
          <p:cNvSpPr/>
          <p:nvPr/>
        </p:nvSpPr>
        <p:spPr>
          <a:xfrm>
            <a:off x="3429000" y="7666672"/>
            <a:ext cx="3429000" cy="1477328"/>
          </a:xfrm>
          <a:prstGeom prst="rect">
            <a:avLst/>
          </a:prstGeom>
        </p:spPr>
        <p:txBody>
          <a:bodyPr>
            <a:spAutoFit/>
          </a:bodyPr>
          <a:lstStyle/>
          <a:p>
            <a:pPr lvl="0" fontAlgn="base">
              <a:spcBef>
                <a:spcPct val="0"/>
              </a:spcBef>
              <a:spcAft>
                <a:spcPct val="0"/>
              </a:spcAft>
            </a:pPr>
            <a:r>
              <a:rPr lang="en-US" dirty="0">
                <a:solidFill>
                  <a:srgbClr val="000000"/>
                </a:solidFill>
                <a:latin typeface="Arial" pitchFamily="34" charset="0"/>
                <a:ea typeface="Calibri" pitchFamily="34" charset="0"/>
                <a:cs typeface="Arial" pitchFamily="34" charset="0"/>
              </a:rPr>
              <a:t>More information</a:t>
            </a:r>
          </a:p>
          <a:p>
            <a:pPr lvl="0" fontAlgn="base">
              <a:spcBef>
                <a:spcPct val="0"/>
              </a:spcBef>
              <a:spcAft>
                <a:spcPct val="0"/>
              </a:spcAft>
            </a:pPr>
            <a:r>
              <a:rPr lang="en-US" dirty="0">
                <a:solidFill>
                  <a:srgbClr val="000000"/>
                </a:solidFill>
                <a:latin typeface="Arial" pitchFamily="34" charset="0"/>
                <a:ea typeface="Calibri" pitchFamily="34" charset="0"/>
                <a:cs typeface="Arial" pitchFamily="34" charset="0"/>
              </a:rPr>
              <a:t>Contact Warden clinicians</a:t>
            </a:r>
          </a:p>
          <a:p>
            <a:pPr lvl="0" fontAlgn="base">
              <a:spcBef>
                <a:spcPct val="0"/>
              </a:spcBef>
              <a:spcAft>
                <a:spcPct val="0"/>
              </a:spcAft>
            </a:pPr>
            <a:r>
              <a:rPr lang="en-US" dirty="0">
                <a:solidFill>
                  <a:srgbClr val="000000"/>
                </a:solidFill>
                <a:latin typeface="Arial" pitchFamily="34" charset="0"/>
                <a:ea typeface="Calibri" pitchFamily="34" charset="0"/>
                <a:cs typeface="Arial" pitchFamily="34" charset="0"/>
              </a:rPr>
              <a:t>213 station avenue</a:t>
            </a:r>
          </a:p>
          <a:p>
            <a:pPr lvl="0" fontAlgn="base">
              <a:spcBef>
                <a:spcPct val="0"/>
              </a:spcBef>
              <a:spcAft>
                <a:spcPct val="0"/>
              </a:spcAft>
            </a:pPr>
            <a:r>
              <a:rPr lang="en-US" dirty="0">
                <a:solidFill>
                  <a:srgbClr val="000000"/>
                </a:solidFill>
                <a:latin typeface="Arial" pitchFamily="34" charset="0"/>
                <a:ea typeface="Calibri" pitchFamily="34" charset="0"/>
                <a:cs typeface="Arial" pitchFamily="34" charset="0"/>
              </a:rPr>
              <a:t>B16 9hn</a:t>
            </a:r>
            <a:endParaRPr lang="en-US" dirty="0">
              <a:latin typeface="Arial" pitchFamily="34" charset="0"/>
              <a:cs typeface="Arial" pitchFamily="34" charset="0"/>
            </a:endParaRPr>
          </a:p>
          <a:p>
            <a:pPr lvl="0" eaLnBrk="0" fontAlgn="base" hangingPunct="0">
              <a:spcBef>
                <a:spcPct val="0"/>
              </a:spcBef>
              <a:spcAft>
                <a:spcPct val="0"/>
              </a:spcAft>
            </a:pPr>
            <a:r>
              <a:rPr lang="en-US" dirty="0">
                <a:solidFill>
                  <a:srgbClr val="000000"/>
                </a:solidFill>
                <a:latin typeface="Arial" pitchFamily="34" charset="0"/>
                <a:ea typeface="Calibri" pitchFamily="34" charset="0"/>
                <a:cs typeface="Arial" pitchFamily="34" charset="0"/>
              </a:rPr>
              <a:t>01986276613 </a:t>
            </a:r>
            <a:endParaRPr lang="en-US" dirty="0">
              <a:latin typeface="Arial" pitchFamily="34" charset="0"/>
              <a:cs typeface="Arial" pitchFamily="34" charset="0"/>
            </a:endParaRPr>
          </a:p>
        </p:txBody>
      </p:sp>
      <p:sp>
        <p:nvSpPr>
          <p:cNvPr id="9" name="TextBox 8"/>
          <p:cNvSpPr txBox="1"/>
          <p:nvPr/>
        </p:nvSpPr>
        <p:spPr>
          <a:xfrm>
            <a:off x="0" y="8128337"/>
            <a:ext cx="2571768" cy="1015663"/>
          </a:xfrm>
          <a:prstGeom prst="rect">
            <a:avLst/>
          </a:prstGeom>
          <a:noFill/>
        </p:spPr>
        <p:txBody>
          <a:bodyPr wrap="square" rtlCol="0">
            <a:spAutoFit/>
          </a:bodyPr>
          <a:lstStyle/>
          <a:p>
            <a:r>
              <a:rPr lang="en-GB" sz="2000" b="1" dirty="0" smtClean="0">
                <a:solidFill>
                  <a:srgbClr val="FF0000"/>
                </a:solidFill>
                <a:latin typeface="Arial" pitchFamily="34" charset="0"/>
                <a:cs typeface="Arial" pitchFamily="34" charset="0"/>
              </a:rPr>
              <a:t>Face mask must wear in building social distance.  </a:t>
            </a:r>
            <a:endParaRPr lang="en-US" sz="2000" b="1" dirty="0">
              <a:solidFill>
                <a:srgbClr val="FF0000"/>
              </a:solidFill>
              <a:latin typeface="Arial" pitchFamily="34" charset="0"/>
              <a:cs typeface="Arial" pitchFamily="34" charset="0"/>
            </a:endParaRPr>
          </a:p>
        </p:txBody>
      </p:sp>
      <p:sp>
        <p:nvSpPr>
          <p:cNvPr id="10" name="Rectangle 9"/>
          <p:cNvSpPr/>
          <p:nvPr/>
        </p:nvSpPr>
        <p:spPr>
          <a:xfrm>
            <a:off x="4905353" y="6985011"/>
            <a:ext cx="3214710" cy="507831"/>
          </a:xfrm>
          <a:prstGeom prst="rect">
            <a:avLst/>
          </a:prstGeom>
        </p:spPr>
        <p:txBody>
          <a:bodyPr wrap="square">
            <a:spAutoFit/>
          </a:bodyPr>
          <a:lstStyle/>
          <a:p>
            <a:r>
              <a:rPr lang="en-US" dirty="0" smtClean="0"/>
              <a:t>(hodgkinson,2020)</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3873</TotalTime>
  <Words>792</Words>
  <Application>Microsoft Office PowerPoint</Application>
  <PresentationFormat>On-screen Show (4:3)</PresentationFormat>
  <Paragraphs>87</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Opulent</vt:lpstr>
      <vt:lpstr>Slide 1</vt:lpstr>
      <vt:lpstr>Slide 2</vt:lpstr>
      <vt:lpstr>Slide 3</vt:lpstr>
      <vt:lpstr>Slide 4</vt:lpstr>
      <vt:lpstr>Slide 5</vt:lpstr>
      <vt:lpstr>Slide 6</vt:lpstr>
      <vt:lpstr>Slide 7</vt:lpstr>
      <vt:lpstr>Slide 8</vt:lpstr>
      <vt:lpstr>Slide 9</vt:lpstr>
      <vt:lpstr>Slide 10</vt:lpstr>
      <vt:lpstr>Slide 11</vt:lpstr>
      <vt:lpstr>Slide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Windows User</dc:creator>
  <cp:lastModifiedBy>Windows User</cp:lastModifiedBy>
  <cp:revision>2</cp:revision>
  <dcterms:created xsi:type="dcterms:W3CDTF">2021-03-23T10:01:14Z</dcterms:created>
  <dcterms:modified xsi:type="dcterms:W3CDTF">2021-03-26T02:35:02Z</dcterms:modified>
</cp:coreProperties>
</file>