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94" r:id="rId3"/>
    <p:sldId id="295" r:id="rId4"/>
    <p:sldId id="300" r:id="rId5"/>
    <p:sldId id="301" r:id="rId6"/>
    <p:sldId id="302" r:id="rId7"/>
    <p:sldId id="314" r:id="rId8"/>
    <p:sldId id="303" r:id="rId9"/>
    <p:sldId id="306" r:id="rId10"/>
    <p:sldId id="305" r:id="rId11"/>
    <p:sldId id="307" r:id="rId12"/>
    <p:sldId id="308" r:id="rId13"/>
    <p:sldId id="309" r:id="rId14"/>
    <p:sldId id="310" r:id="rId15"/>
    <p:sldId id="311" r:id="rId16"/>
    <p:sldId id="312" r:id="rId17"/>
    <p:sldId id="318" r:id="rId18"/>
    <p:sldId id="321" r:id="rId19"/>
    <p:sldId id="296" r:id="rId20"/>
    <p:sldId id="299" r:id="rId21"/>
    <p:sldId id="322" r:id="rId22"/>
    <p:sldId id="317" r:id="rId23"/>
    <p:sldId id="290" r:id="rId24"/>
    <p:sldId id="276" r:id="rId25"/>
    <p:sldId id="319" r:id="rId26"/>
    <p:sldId id="320" r:id="rId27"/>
    <p:sldId id="315" r:id="rId28"/>
    <p:sldId id="31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62" autoAdjust="0"/>
    <p:restoredTop sz="83913" autoAdjust="0"/>
  </p:normalViewPr>
  <p:slideViewPr>
    <p:cSldViewPr snapToGrid="0" snapToObjects="1">
      <p:cViewPr>
        <p:scale>
          <a:sx n="112" d="100"/>
          <a:sy n="112" d="100"/>
        </p:scale>
        <p:origin x="-1440" y="-80"/>
      </p:cViewPr>
      <p:guideLst>
        <p:guide orient="horz" pos="2160"/>
        <p:guide pos="2880"/>
      </p:guideLst>
    </p:cSldViewPr>
  </p:slideViewPr>
  <p:notesTextViewPr>
    <p:cViewPr>
      <p:scale>
        <a:sx n="100" d="100"/>
        <a:sy n="100" d="100"/>
      </p:scale>
      <p:origin x="0" y="0"/>
    </p:cViewPr>
  </p:notesTextViewPr>
  <p:sorterViewPr>
    <p:cViewPr>
      <p:scale>
        <a:sx n="132" d="100"/>
        <a:sy n="132" d="100"/>
      </p:scale>
      <p:origin x="0" y="3504"/>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notesMaster" Target="notesMasters/notesMaster1.xml"/><Relationship Id="rId31" Type="http://schemas.openxmlformats.org/officeDocument/2006/relationships/handoutMaster" Target="handoutMasters/handout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763FDF-AB76-4142-8168-FF23ECE5BD67}" type="doc">
      <dgm:prSet loTypeId="urn:microsoft.com/office/officeart/2005/8/layout/hProcess11" loCatId="process" qsTypeId="urn:microsoft.com/office/officeart/2005/8/quickstyle/simple1" qsCatId="simple" csTypeId="urn:microsoft.com/office/officeart/2005/8/colors/colorful3" csCatId="colorful" phldr="1"/>
      <dgm:spPr/>
    </dgm:pt>
    <dgm:pt modelId="{027E5099-EC20-433A-B5F1-FFAB452A2477}">
      <dgm:prSet phldrT="[Text]"/>
      <dgm:spPr/>
      <dgm:t>
        <a:bodyPr/>
        <a:lstStyle/>
        <a:p>
          <a:r>
            <a:rPr lang="en-GB" dirty="0" smtClean="0"/>
            <a:t>Savagery </a:t>
          </a:r>
          <a:endParaRPr lang="en-GB" dirty="0"/>
        </a:p>
      </dgm:t>
    </dgm:pt>
    <dgm:pt modelId="{C4EA84EE-3100-4B5A-ACF2-AC28DAB97469}" type="parTrans" cxnId="{8EB176CF-6A48-404C-B736-966100F21C54}">
      <dgm:prSet/>
      <dgm:spPr/>
      <dgm:t>
        <a:bodyPr/>
        <a:lstStyle/>
        <a:p>
          <a:endParaRPr lang="en-GB"/>
        </a:p>
      </dgm:t>
    </dgm:pt>
    <dgm:pt modelId="{0042ACA5-70C6-4C94-8B75-D676543773C6}" type="sibTrans" cxnId="{8EB176CF-6A48-404C-B736-966100F21C54}">
      <dgm:prSet/>
      <dgm:spPr/>
      <dgm:t>
        <a:bodyPr/>
        <a:lstStyle/>
        <a:p>
          <a:endParaRPr lang="en-GB"/>
        </a:p>
      </dgm:t>
    </dgm:pt>
    <dgm:pt modelId="{16E68804-C3CE-4946-95DB-F65ECDEAD67D}">
      <dgm:prSet phldrT="[Text]"/>
      <dgm:spPr/>
      <dgm:t>
        <a:bodyPr/>
        <a:lstStyle/>
        <a:p>
          <a:r>
            <a:rPr lang="en-GB" dirty="0" smtClean="0"/>
            <a:t>Barbarism </a:t>
          </a:r>
          <a:endParaRPr lang="en-GB" dirty="0"/>
        </a:p>
      </dgm:t>
    </dgm:pt>
    <dgm:pt modelId="{56254A12-F04C-47B4-924C-AB1E27C4A29A}" type="parTrans" cxnId="{1EDE11C1-9F82-4BE8-A05D-E47A14F182A5}">
      <dgm:prSet/>
      <dgm:spPr/>
      <dgm:t>
        <a:bodyPr/>
        <a:lstStyle/>
        <a:p>
          <a:endParaRPr lang="en-GB"/>
        </a:p>
      </dgm:t>
    </dgm:pt>
    <dgm:pt modelId="{A0FB2761-14C0-449A-93FC-00F0B1C9E8D1}" type="sibTrans" cxnId="{1EDE11C1-9F82-4BE8-A05D-E47A14F182A5}">
      <dgm:prSet/>
      <dgm:spPr/>
      <dgm:t>
        <a:bodyPr/>
        <a:lstStyle/>
        <a:p>
          <a:endParaRPr lang="en-GB"/>
        </a:p>
      </dgm:t>
    </dgm:pt>
    <dgm:pt modelId="{591FD42E-2EC5-44E1-A0A5-5DE11F51BE86}">
      <dgm:prSet phldrT="[Text]"/>
      <dgm:spPr/>
      <dgm:t>
        <a:bodyPr/>
        <a:lstStyle/>
        <a:p>
          <a:r>
            <a:rPr lang="en-GB" dirty="0" smtClean="0"/>
            <a:t>Civilised </a:t>
          </a:r>
          <a:endParaRPr lang="en-GB" dirty="0"/>
        </a:p>
      </dgm:t>
    </dgm:pt>
    <dgm:pt modelId="{0A7928A9-7772-42AE-A91C-7897BC15F247}" type="parTrans" cxnId="{64F26039-A5A0-4913-BFA8-645708FFE320}">
      <dgm:prSet/>
      <dgm:spPr/>
      <dgm:t>
        <a:bodyPr/>
        <a:lstStyle/>
        <a:p>
          <a:endParaRPr lang="en-GB"/>
        </a:p>
      </dgm:t>
    </dgm:pt>
    <dgm:pt modelId="{35741BC0-5C5D-4CC8-9589-C983C2D97D48}" type="sibTrans" cxnId="{64F26039-A5A0-4913-BFA8-645708FFE320}">
      <dgm:prSet/>
      <dgm:spPr/>
      <dgm:t>
        <a:bodyPr/>
        <a:lstStyle/>
        <a:p>
          <a:endParaRPr lang="en-GB"/>
        </a:p>
      </dgm:t>
    </dgm:pt>
    <dgm:pt modelId="{579B4486-C91B-49DC-8DF9-345E95B7B1D8}" type="pres">
      <dgm:prSet presAssocID="{0D763FDF-AB76-4142-8168-FF23ECE5BD67}" presName="Name0" presStyleCnt="0">
        <dgm:presLayoutVars>
          <dgm:dir/>
          <dgm:resizeHandles val="exact"/>
        </dgm:presLayoutVars>
      </dgm:prSet>
      <dgm:spPr/>
    </dgm:pt>
    <dgm:pt modelId="{3E027C0D-B127-4265-80DF-032393741B03}" type="pres">
      <dgm:prSet presAssocID="{0D763FDF-AB76-4142-8168-FF23ECE5BD67}" presName="arrow" presStyleLbl="bgShp" presStyleIdx="0" presStyleCnt="1" custLinFactNeighborY="-2185"/>
      <dgm:spPr/>
    </dgm:pt>
    <dgm:pt modelId="{DEEA748A-5B58-4459-9F72-3786CCD51F2E}" type="pres">
      <dgm:prSet presAssocID="{0D763FDF-AB76-4142-8168-FF23ECE5BD67}" presName="points" presStyleCnt="0"/>
      <dgm:spPr/>
    </dgm:pt>
    <dgm:pt modelId="{7064D957-CD3C-44DF-B7C8-3FDFF30CD3EA}" type="pres">
      <dgm:prSet presAssocID="{027E5099-EC20-433A-B5F1-FFAB452A2477}" presName="compositeA" presStyleCnt="0"/>
      <dgm:spPr/>
    </dgm:pt>
    <dgm:pt modelId="{572BA3DA-3B5A-46C5-8CD8-6A27C4C0F268}" type="pres">
      <dgm:prSet presAssocID="{027E5099-EC20-433A-B5F1-FFAB452A2477}" presName="textA" presStyleLbl="revTx" presStyleIdx="0" presStyleCnt="3">
        <dgm:presLayoutVars>
          <dgm:bulletEnabled val="1"/>
        </dgm:presLayoutVars>
      </dgm:prSet>
      <dgm:spPr/>
      <dgm:t>
        <a:bodyPr/>
        <a:lstStyle/>
        <a:p>
          <a:endParaRPr lang="en-GB"/>
        </a:p>
      </dgm:t>
    </dgm:pt>
    <dgm:pt modelId="{055C1FB7-8E1A-45B7-A5E3-0025F6BA6BC2}" type="pres">
      <dgm:prSet presAssocID="{027E5099-EC20-433A-B5F1-FFAB452A2477}" presName="circleA" presStyleLbl="node1" presStyleIdx="0" presStyleCnt="3"/>
      <dgm:spPr/>
    </dgm:pt>
    <dgm:pt modelId="{2F217ED1-F05E-40A3-83E4-AD6C1C0B28ED}" type="pres">
      <dgm:prSet presAssocID="{027E5099-EC20-433A-B5F1-FFAB452A2477}" presName="spaceA" presStyleCnt="0"/>
      <dgm:spPr/>
    </dgm:pt>
    <dgm:pt modelId="{732FFDC9-A628-47C2-A039-CD0788FADCA9}" type="pres">
      <dgm:prSet presAssocID="{0042ACA5-70C6-4C94-8B75-D676543773C6}" presName="space" presStyleCnt="0"/>
      <dgm:spPr/>
    </dgm:pt>
    <dgm:pt modelId="{82FBE0C4-F688-47E3-A9B4-4C542C2D15F7}" type="pres">
      <dgm:prSet presAssocID="{16E68804-C3CE-4946-95DB-F65ECDEAD67D}" presName="compositeB" presStyleCnt="0"/>
      <dgm:spPr/>
    </dgm:pt>
    <dgm:pt modelId="{FCA8768D-C65B-420A-A8F2-A6F82DA4DFEB}" type="pres">
      <dgm:prSet presAssocID="{16E68804-C3CE-4946-95DB-F65ECDEAD67D}" presName="textB" presStyleLbl="revTx" presStyleIdx="1" presStyleCnt="3">
        <dgm:presLayoutVars>
          <dgm:bulletEnabled val="1"/>
        </dgm:presLayoutVars>
      </dgm:prSet>
      <dgm:spPr/>
      <dgm:t>
        <a:bodyPr/>
        <a:lstStyle/>
        <a:p>
          <a:endParaRPr lang="en-GB"/>
        </a:p>
      </dgm:t>
    </dgm:pt>
    <dgm:pt modelId="{48124D55-04B1-41A5-BAFF-21C407BA7F18}" type="pres">
      <dgm:prSet presAssocID="{16E68804-C3CE-4946-95DB-F65ECDEAD67D}" presName="circleB" presStyleLbl="node1" presStyleIdx="1" presStyleCnt="3"/>
      <dgm:spPr/>
    </dgm:pt>
    <dgm:pt modelId="{C679E8CB-0AD0-42A2-B72D-58992BF734E0}" type="pres">
      <dgm:prSet presAssocID="{16E68804-C3CE-4946-95DB-F65ECDEAD67D}" presName="spaceB" presStyleCnt="0"/>
      <dgm:spPr/>
    </dgm:pt>
    <dgm:pt modelId="{4D4BED61-157D-43D0-802B-AE643C2B99EC}" type="pres">
      <dgm:prSet presAssocID="{A0FB2761-14C0-449A-93FC-00F0B1C9E8D1}" presName="space" presStyleCnt="0"/>
      <dgm:spPr/>
    </dgm:pt>
    <dgm:pt modelId="{B58B84EE-1E61-49FE-9B5B-CCA6F842A39A}" type="pres">
      <dgm:prSet presAssocID="{591FD42E-2EC5-44E1-A0A5-5DE11F51BE86}" presName="compositeA" presStyleCnt="0"/>
      <dgm:spPr/>
    </dgm:pt>
    <dgm:pt modelId="{4DB42468-EECF-443A-95AB-A1151F3E7DED}" type="pres">
      <dgm:prSet presAssocID="{591FD42E-2EC5-44E1-A0A5-5DE11F51BE86}" presName="textA" presStyleLbl="revTx" presStyleIdx="2" presStyleCnt="3">
        <dgm:presLayoutVars>
          <dgm:bulletEnabled val="1"/>
        </dgm:presLayoutVars>
      </dgm:prSet>
      <dgm:spPr/>
      <dgm:t>
        <a:bodyPr/>
        <a:lstStyle/>
        <a:p>
          <a:endParaRPr lang="en-GB"/>
        </a:p>
      </dgm:t>
    </dgm:pt>
    <dgm:pt modelId="{DAA04292-B878-41D2-9675-8D62D5BDA8E5}" type="pres">
      <dgm:prSet presAssocID="{591FD42E-2EC5-44E1-A0A5-5DE11F51BE86}" presName="circleA" presStyleLbl="node1" presStyleIdx="2" presStyleCnt="3"/>
      <dgm:spPr/>
    </dgm:pt>
    <dgm:pt modelId="{50FA70CD-766E-461A-984C-ABFF52606004}" type="pres">
      <dgm:prSet presAssocID="{591FD42E-2EC5-44E1-A0A5-5DE11F51BE86}" presName="spaceA" presStyleCnt="0"/>
      <dgm:spPr/>
    </dgm:pt>
  </dgm:ptLst>
  <dgm:cxnLst>
    <dgm:cxn modelId="{4578A9F0-1F72-4C96-A792-76E14EF22FC8}" type="presOf" srcId="{027E5099-EC20-433A-B5F1-FFAB452A2477}" destId="{572BA3DA-3B5A-46C5-8CD8-6A27C4C0F268}" srcOrd="0" destOrd="0" presId="urn:microsoft.com/office/officeart/2005/8/layout/hProcess11"/>
    <dgm:cxn modelId="{8EB176CF-6A48-404C-B736-966100F21C54}" srcId="{0D763FDF-AB76-4142-8168-FF23ECE5BD67}" destId="{027E5099-EC20-433A-B5F1-FFAB452A2477}" srcOrd="0" destOrd="0" parTransId="{C4EA84EE-3100-4B5A-ACF2-AC28DAB97469}" sibTransId="{0042ACA5-70C6-4C94-8B75-D676543773C6}"/>
    <dgm:cxn modelId="{65DE0EE7-2F47-4486-893D-C45E0B239A48}" type="presOf" srcId="{591FD42E-2EC5-44E1-A0A5-5DE11F51BE86}" destId="{4DB42468-EECF-443A-95AB-A1151F3E7DED}" srcOrd="0" destOrd="0" presId="urn:microsoft.com/office/officeart/2005/8/layout/hProcess11"/>
    <dgm:cxn modelId="{534499FD-67F1-4C65-AD64-BB3F2D5AC63E}" type="presOf" srcId="{0D763FDF-AB76-4142-8168-FF23ECE5BD67}" destId="{579B4486-C91B-49DC-8DF9-345E95B7B1D8}" srcOrd="0" destOrd="0" presId="urn:microsoft.com/office/officeart/2005/8/layout/hProcess11"/>
    <dgm:cxn modelId="{64F26039-A5A0-4913-BFA8-645708FFE320}" srcId="{0D763FDF-AB76-4142-8168-FF23ECE5BD67}" destId="{591FD42E-2EC5-44E1-A0A5-5DE11F51BE86}" srcOrd="2" destOrd="0" parTransId="{0A7928A9-7772-42AE-A91C-7897BC15F247}" sibTransId="{35741BC0-5C5D-4CC8-9589-C983C2D97D48}"/>
    <dgm:cxn modelId="{1EDE11C1-9F82-4BE8-A05D-E47A14F182A5}" srcId="{0D763FDF-AB76-4142-8168-FF23ECE5BD67}" destId="{16E68804-C3CE-4946-95DB-F65ECDEAD67D}" srcOrd="1" destOrd="0" parTransId="{56254A12-F04C-47B4-924C-AB1E27C4A29A}" sibTransId="{A0FB2761-14C0-449A-93FC-00F0B1C9E8D1}"/>
    <dgm:cxn modelId="{15A2F98A-9AE7-4C95-BDD9-E89124D8CA83}" type="presOf" srcId="{16E68804-C3CE-4946-95DB-F65ECDEAD67D}" destId="{FCA8768D-C65B-420A-A8F2-A6F82DA4DFEB}" srcOrd="0" destOrd="0" presId="urn:microsoft.com/office/officeart/2005/8/layout/hProcess11"/>
    <dgm:cxn modelId="{64B49474-FDD5-4C32-A940-8923B49B6BF3}" type="presParOf" srcId="{579B4486-C91B-49DC-8DF9-345E95B7B1D8}" destId="{3E027C0D-B127-4265-80DF-032393741B03}" srcOrd="0" destOrd="0" presId="urn:microsoft.com/office/officeart/2005/8/layout/hProcess11"/>
    <dgm:cxn modelId="{08BFAA5C-6858-4215-964C-4DDADC5947AC}" type="presParOf" srcId="{579B4486-C91B-49DC-8DF9-345E95B7B1D8}" destId="{DEEA748A-5B58-4459-9F72-3786CCD51F2E}" srcOrd="1" destOrd="0" presId="urn:microsoft.com/office/officeart/2005/8/layout/hProcess11"/>
    <dgm:cxn modelId="{4045046B-DF88-4B30-9D62-CEEEAD63949E}" type="presParOf" srcId="{DEEA748A-5B58-4459-9F72-3786CCD51F2E}" destId="{7064D957-CD3C-44DF-B7C8-3FDFF30CD3EA}" srcOrd="0" destOrd="0" presId="urn:microsoft.com/office/officeart/2005/8/layout/hProcess11"/>
    <dgm:cxn modelId="{B245B707-018A-497B-918A-40430F2DF41C}" type="presParOf" srcId="{7064D957-CD3C-44DF-B7C8-3FDFF30CD3EA}" destId="{572BA3DA-3B5A-46C5-8CD8-6A27C4C0F268}" srcOrd="0" destOrd="0" presId="urn:microsoft.com/office/officeart/2005/8/layout/hProcess11"/>
    <dgm:cxn modelId="{6CCD9937-7B79-430A-B825-DBC0FD5B2F54}" type="presParOf" srcId="{7064D957-CD3C-44DF-B7C8-3FDFF30CD3EA}" destId="{055C1FB7-8E1A-45B7-A5E3-0025F6BA6BC2}" srcOrd="1" destOrd="0" presId="urn:microsoft.com/office/officeart/2005/8/layout/hProcess11"/>
    <dgm:cxn modelId="{A203D783-4C0C-4CF9-9876-6B17EEDC3E5B}" type="presParOf" srcId="{7064D957-CD3C-44DF-B7C8-3FDFF30CD3EA}" destId="{2F217ED1-F05E-40A3-83E4-AD6C1C0B28ED}" srcOrd="2" destOrd="0" presId="urn:microsoft.com/office/officeart/2005/8/layout/hProcess11"/>
    <dgm:cxn modelId="{4497AB6A-DAAE-47ED-8EB9-88388561A7CB}" type="presParOf" srcId="{DEEA748A-5B58-4459-9F72-3786CCD51F2E}" destId="{732FFDC9-A628-47C2-A039-CD0788FADCA9}" srcOrd="1" destOrd="0" presId="urn:microsoft.com/office/officeart/2005/8/layout/hProcess11"/>
    <dgm:cxn modelId="{E2CC2070-D8C3-4D96-B490-693F877D4010}" type="presParOf" srcId="{DEEA748A-5B58-4459-9F72-3786CCD51F2E}" destId="{82FBE0C4-F688-47E3-A9B4-4C542C2D15F7}" srcOrd="2" destOrd="0" presId="urn:microsoft.com/office/officeart/2005/8/layout/hProcess11"/>
    <dgm:cxn modelId="{81518D81-1D83-4910-BFA7-F551F6C67D48}" type="presParOf" srcId="{82FBE0C4-F688-47E3-A9B4-4C542C2D15F7}" destId="{FCA8768D-C65B-420A-A8F2-A6F82DA4DFEB}" srcOrd="0" destOrd="0" presId="urn:microsoft.com/office/officeart/2005/8/layout/hProcess11"/>
    <dgm:cxn modelId="{6F9ACD45-6F41-433E-8104-7D3C32BE6867}" type="presParOf" srcId="{82FBE0C4-F688-47E3-A9B4-4C542C2D15F7}" destId="{48124D55-04B1-41A5-BAFF-21C407BA7F18}" srcOrd="1" destOrd="0" presId="urn:microsoft.com/office/officeart/2005/8/layout/hProcess11"/>
    <dgm:cxn modelId="{8AFB836D-78C3-4DA6-A29A-B807541E978C}" type="presParOf" srcId="{82FBE0C4-F688-47E3-A9B4-4C542C2D15F7}" destId="{C679E8CB-0AD0-42A2-B72D-58992BF734E0}" srcOrd="2" destOrd="0" presId="urn:microsoft.com/office/officeart/2005/8/layout/hProcess11"/>
    <dgm:cxn modelId="{7623A27A-1661-41CC-BD14-3C0AE6919F63}" type="presParOf" srcId="{DEEA748A-5B58-4459-9F72-3786CCD51F2E}" destId="{4D4BED61-157D-43D0-802B-AE643C2B99EC}" srcOrd="3" destOrd="0" presId="urn:microsoft.com/office/officeart/2005/8/layout/hProcess11"/>
    <dgm:cxn modelId="{858B47FC-B8B3-42B7-A203-0690CA11ACE0}" type="presParOf" srcId="{DEEA748A-5B58-4459-9F72-3786CCD51F2E}" destId="{B58B84EE-1E61-49FE-9B5B-CCA6F842A39A}" srcOrd="4" destOrd="0" presId="urn:microsoft.com/office/officeart/2005/8/layout/hProcess11"/>
    <dgm:cxn modelId="{34FC4CF0-EED0-45AA-B386-7FADDFFD3A35}" type="presParOf" srcId="{B58B84EE-1E61-49FE-9B5B-CCA6F842A39A}" destId="{4DB42468-EECF-443A-95AB-A1151F3E7DED}" srcOrd="0" destOrd="0" presId="urn:microsoft.com/office/officeart/2005/8/layout/hProcess11"/>
    <dgm:cxn modelId="{D0812321-097D-4B8D-AC89-D8237CCE47D8}" type="presParOf" srcId="{B58B84EE-1E61-49FE-9B5B-CCA6F842A39A}" destId="{DAA04292-B878-41D2-9675-8D62D5BDA8E5}" srcOrd="1" destOrd="0" presId="urn:microsoft.com/office/officeart/2005/8/layout/hProcess11"/>
    <dgm:cxn modelId="{CDA4110C-E916-4C73-B2C7-7481A75BA9DC}" type="presParOf" srcId="{B58B84EE-1E61-49FE-9B5B-CCA6F842A39A}" destId="{50FA70CD-766E-461A-984C-ABFF52606004}"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27C0D-B127-4265-80DF-032393741B03}">
      <dsp:nvSpPr>
        <dsp:cNvPr id="0" name=""/>
        <dsp:cNvSpPr/>
      </dsp:nvSpPr>
      <dsp:spPr>
        <a:xfrm>
          <a:off x="0" y="1183680"/>
          <a:ext cx="6408712" cy="1625600"/>
        </a:xfrm>
        <a:prstGeom prst="notched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2BA3DA-3B5A-46C5-8CD8-6A27C4C0F268}">
      <dsp:nvSpPr>
        <dsp:cNvPr id="0" name=""/>
        <dsp:cNvSpPr/>
      </dsp:nvSpPr>
      <dsp:spPr>
        <a:xfrm>
          <a:off x="2816" y="0"/>
          <a:ext cx="1858776"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lvl="0" algn="ctr" defTabSz="1200150">
            <a:lnSpc>
              <a:spcPct val="90000"/>
            </a:lnSpc>
            <a:spcBef>
              <a:spcPct val="0"/>
            </a:spcBef>
            <a:spcAft>
              <a:spcPct val="35000"/>
            </a:spcAft>
          </a:pPr>
          <a:r>
            <a:rPr lang="en-GB" sz="2700" kern="1200" dirty="0" smtClean="0"/>
            <a:t>Savagery </a:t>
          </a:r>
          <a:endParaRPr lang="en-GB" sz="2700" kern="1200" dirty="0"/>
        </a:p>
      </dsp:txBody>
      <dsp:txXfrm>
        <a:off x="2816" y="0"/>
        <a:ext cx="1858776" cy="1625600"/>
      </dsp:txXfrm>
    </dsp:sp>
    <dsp:sp modelId="{055C1FB7-8E1A-45B7-A5E3-0025F6BA6BC2}">
      <dsp:nvSpPr>
        <dsp:cNvPr id="0" name=""/>
        <dsp:cNvSpPr/>
      </dsp:nvSpPr>
      <dsp:spPr>
        <a:xfrm>
          <a:off x="729004" y="1828800"/>
          <a:ext cx="406400" cy="40640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A8768D-C65B-420A-A8F2-A6F82DA4DFEB}">
      <dsp:nvSpPr>
        <dsp:cNvPr id="0" name=""/>
        <dsp:cNvSpPr/>
      </dsp:nvSpPr>
      <dsp:spPr>
        <a:xfrm>
          <a:off x="1954531" y="2438399"/>
          <a:ext cx="1858776"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lvl="0" algn="ctr" defTabSz="1200150">
            <a:lnSpc>
              <a:spcPct val="90000"/>
            </a:lnSpc>
            <a:spcBef>
              <a:spcPct val="0"/>
            </a:spcBef>
            <a:spcAft>
              <a:spcPct val="35000"/>
            </a:spcAft>
          </a:pPr>
          <a:r>
            <a:rPr lang="en-GB" sz="2700" kern="1200" dirty="0" smtClean="0"/>
            <a:t>Barbarism </a:t>
          </a:r>
          <a:endParaRPr lang="en-GB" sz="2700" kern="1200" dirty="0"/>
        </a:p>
      </dsp:txBody>
      <dsp:txXfrm>
        <a:off x="1954531" y="2438399"/>
        <a:ext cx="1858776" cy="1625600"/>
      </dsp:txXfrm>
    </dsp:sp>
    <dsp:sp modelId="{48124D55-04B1-41A5-BAFF-21C407BA7F18}">
      <dsp:nvSpPr>
        <dsp:cNvPr id="0" name=""/>
        <dsp:cNvSpPr/>
      </dsp:nvSpPr>
      <dsp:spPr>
        <a:xfrm>
          <a:off x="2680720" y="1828800"/>
          <a:ext cx="406400" cy="406400"/>
        </a:xfrm>
        <a:prstGeom prst="ellipse">
          <a:avLst/>
        </a:prstGeom>
        <a:solidFill>
          <a:schemeClr val="accent3">
            <a:hueOff val="5625133"/>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42468-EECF-443A-95AB-A1151F3E7DED}">
      <dsp:nvSpPr>
        <dsp:cNvPr id="0" name=""/>
        <dsp:cNvSpPr/>
      </dsp:nvSpPr>
      <dsp:spPr>
        <a:xfrm>
          <a:off x="3906247" y="0"/>
          <a:ext cx="1858776"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lvl="0" algn="ctr" defTabSz="1200150">
            <a:lnSpc>
              <a:spcPct val="90000"/>
            </a:lnSpc>
            <a:spcBef>
              <a:spcPct val="0"/>
            </a:spcBef>
            <a:spcAft>
              <a:spcPct val="35000"/>
            </a:spcAft>
          </a:pPr>
          <a:r>
            <a:rPr lang="en-GB" sz="2700" kern="1200" dirty="0" smtClean="0"/>
            <a:t>Civilised </a:t>
          </a:r>
          <a:endParaRPr lang="en-GB" sz="2700" kern="1200" dirty="0"/>
        </a:p>
      </dsp:txBody>
      <dsp:txXfrm>
        <a:off x="3906247" y="0"/>
        <a:ext cx="1858776" cy="1625600"/>
      </dsp:txXfrm>
    </dsp:sp>
    <dsp:sp modelId="{DAA04292-B878-41D2-9675-8D62D5BDA8E5}">
      <dsp:nvSpPr>
        <dsp:cNvPr id="0" name=""/>
        <dsp:cNvSpPr/>
      </dsp:nvSpPr>
      <dsp:spPr>
        <a:xfrm>
          <a:off x="4632436" y="1828800"/>
          <a:ext cx="406400" cy="406400"/>
        </a:xfrm>
        <a:prstGeom prst="ellipse">
          <a:avLst/>
        </a:prstGeom>
        <a:solidFill>
          <a:schemeClr val="accent3">
            <a:hueOff val="11250266"/>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485B223-0380-4D65-95A7-D70C550D1F5A}" type="datetimeFigureOut">
              <a:rPr lang="en-GB" smtClean="0"/>
              <a:pPr/>
              <a:t>12/03/17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9A08108-5C64-4CE2-B7EC-D0FCC48C0FA5}" type="slidenum">
              <a:rPr lang="en-GB" smtClean="0"/>
              <a:pPr/>
              <a:t>‹#›</a:t>
            </a:fld>
            <a:endParaRPr lang="en-GB"/>
          </a:p>
        </p:txBody>
      </p:sp>
    </p:spTree>
    <p:extLst>
      <p:ext uri="{BB962C8B-B14F-4D97-AF65-F5344CB8AC3E}">
        <p14:creationId xmlns:p14="http://schemas.microsoft.com/office/powerpoint/2010/main" val="5910038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71E342-F56B-FC49-B2A9-4D3B6459C06C}" type="datetimeFigureOut">
              <a:rPr lang="en-US" smtClean="0"/>
              <a:pPr/>
              <a:t>12/03/17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4A9E66-DF65-7C4E-97EE-67AE8A6D1E74}" type="slidenum">
              <a:rPr lang="en-US" smtClean="0"/>
              <a:pPr/>
              <a:t>‹#›</a:t>
            </a:fld>
            <a:endParaRPr lang="en-US"/>
          </a:p>
        </p:txBody>
      </p:sp>
    </p:spTree>
    <p:extLst>
      <p:ext uri="{BB962C8B-B14F-4D97-AF65-F5344CB8AC3E}">
        <p14:creationId xmlns:p14="http://schemas.microsoft.com/office/powerpoint/2010/main" val="317209975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Each stage had a lower,</a:t>
            </a:r>
            <a:r>
              <a:rPr lang="en-GB" baseline="0" dirty="0" smtClean="0"/>
              <a:t> middle and upper section – see </a:t>
            </a:r>
            <a:r>
              <a:rPr lang="en-GB" i="1" baseline="0" dirty="0" smtClean="0"/>
              <a:t>Ancient Society</a:t>
            </a:r>
            <a:r>
              <a:rPr lang="en-GB" baseline="0" dirty="0" smtClean="0"/>
              <a:t>, Morgan, 1877</a:t>
            </a:r>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Boas claimed the ideas were racist and pseudo scientific (see </a:t>
            </a:r>
            <a:r>
              <a:rPr lang="en-GB" dirty="0" err="1" smtClean="0"/>
              <a:t>Eriksen</a:t>
            </a:r>
            <a:r>
              <a:rPr lang="en-GB" dirty="0" smtClean="0"/>
              <a:t>, p14)</a:t>
            </a:r>
          </a:p>
          <a:p>
            <a:endParaRPr lang="en-GB" dirty="0"/>
          </a:p>
        </p:txBody>
      </p:sp>
      <p:sp>
        <p:nvSpPr>
          <p:cNvPr id="4" name="Slide Number Placeholder 3"/>
          <p:cNvSpPr>
            <a:spLocks noGrp="1"/>
          </p:cNvSpPr>
          <p:nvPr>
            <p:ph type="sldNum" sz="quarter" idx="10"/>
          </p:nvPr>
        </p:nvSpPr>
        <p:spPr/>
        <p:txBody>
          <a:bodyPr/>
          <a:lstStyle/>
          <a:p>
            <a:fld id="{CEAC4824-AC59-484D-8A27-FBEF1C045AAB}" type="slidenum">
              <a:rPr lang="en-GB" smtClean="0"/>
              <a:pPr/>
              <a:t>9</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44A9E66-DF65-7C4E-97EE-67AE8A6D1E74}"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12/03/17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12/03/17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12/03/17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12/03/17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12/03/17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12/03/17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12/03/17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12/03/17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12/03/17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12/03/17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12/03/17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12/03/17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7" Type="http://schemas.openxmlformats.org/officeDocument/2006/relationships/image" Target="../media/image5.jpeg"/><Relationship Id="rId8" Type="http://schemas.openxmlformats.org/officeDocument/2006/relationships/image" Target="../media/image6.jpeg"/><Relationship Id="rId9" Type="http://schemas.openxmlformats.org/officeDocument/2006/relationships/image" Target="../media/image7.jpeg"/><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gi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EdrHwdMGTWg" TargetMode="External"/><Relationship Id="rId4" Type="http://schemas.openxmlformats.org/officeDocument/2006/relationships/image" Target="../media/image19.jpeg"/><Relationship Id="rId5" Type="http://schemas.openxmlformats.org/officeDocument/2006/relationships/image" Target="../media/image20.jpeg"/><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2.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jpeg"/><Relationship Id="rId1" Type="http://schemas.openxmlformats.org/officeDocument/2006/relationships/slideLayout" Target="../slideLayouts/slideLayout1.xml"/><Relationship Id="rId2" Type="http://schemas.openxmlformats.org/officeDocument/2006/relationships/image" Target="../media/image2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2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9.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07019"/>
            <a:ext cx="7772400" cy="3079182"/>
          </a:xfrm>
        </p:spPr>
        <p:txBody>
          <a:bodyPr>
            <a:normAutofit/>
          </a:bodyPr>
          <a:lstStyle/>
          <a:p>
            <a:r>
              <a:rPr lang="en-US" dirty="0" smtClean="0"/>
              <a:t>Hunter gatherers and </a:t>
            </a:r>
            <a:r>
              <a:rPr lang="en-US" smtClean="0"/>
              <a:t>evolutionary theory</a:t>
            </a:r>
            <a:endParaRPr lang="en-US" dirty="0"/>
          </a:p>
        </p:txBody>
      </p:sp>
      <p:pic>
        <p:nvPicPr>
          <p:cNvPr id="33794" name="Picture 2" descr="http://upload.wikimedia.org/wikipedia/commons/1/16/Shoshoni_tipis.jpg"/>
          <p:cNvPicPr>
            <a:picLocks noChangeAspect="1" noChangeArrowheads="1"/>
          </p:cNvPicPr>
          <p:nvPr/>
        </p:nvPicPr>
        <p:blipFill>
          <a:blip r:embed="rId2" cstate="print"/>
          <a:srcRect/>
          <a:stretch>
            <a:fillRect/>
          </a:stretch>
        </p:blipFill>
        <p:spPr bwMode="auto">
          <a:xfrm>
            <a:off x="2072690" y="3036198"/>
            <a:ext cx="4984095" cy="3310144"/>
          </a:xfrm>
          <a:prstGeom prst="rect">
            <a:avLst/>
          </a:prstGeom>
          <a:noFill/>
        </p:spPr>
      </p:pic>
    </p:spTree>
    <p:extLst>
      <p:ext uri="{BB962C8B-B14F-4D97-AF65-F5344CB8AC3E}">
        <p14:creationId xmlns:p14="http://schemas.microsoft.com/office/powerpoint/2010/main" val="404576476"/>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Evolution: tendency towards</a:t>
            </a:r>
            <a:br>
              <a:rPr lang="en-GB" dirty="0" smtClean="0"/>
            </a:br>
            <a:r>
              <a:rPr lang="en-GB" dirty="0" smtClean="0"/>
              <a:t>‘writing the story backwards’</a:t>
            </a:r>
            <a:endParaRPr lang="en-GB" dirty="0"/>
          </a:p>
        </p:txBody>
      </p:sp>
      <p:sp>
        <p:nvSpPr>
          <p:cNvPr id="3" name="Content Placeholder 2"/>
          <p:cNvSpPr>
            <a:spLocks noGrp="1"/>
          </p:cNvSpPr>
          <p:nvPr>
            <p:ph idx="1"/>
          </p:nvPr>
        </p:nvSpPr>
        <p:spPr/>
        <p:txBody>
          <a:bodyPr/>
          <a:lstStyle/>
          <a:p>
            <a:r>
              <a:rPr lang="en-GB" dirty="0" smtClean="0"/>
              <a:t>Where do h/</a:t>
            </a:r>
            <a:r>
              <a:rPr lang="en-GB" dirty="0" err="1" smtClean="0"/>
              <a:t>gs</a:t>
            </a:r>
            <a:r>
              <a:rPr lang="en-GB" dirty="0" smtClean="0"/>
              <a:t> fit into evolutionary pathway?</a:t>
            </a:r>
            <a:endParaRPr lang="en-GB" dirty="0"/>
          </a:p>
        </p:txBody>
      </p:sp>
      <p:pic>
        <p:nvPicPr>
          <p:cNvPr id="1026" name="Picture 2" descr="http://images.encyclopediadramatica.es/d/d0/Hole2.jpg"/>
          <p:cNvPicPr>
            <a:picLocks noChangeAspect="1" noChangeArrowheads="1"/>
          </p:cNvPicPr>
          <p:nvPr/>
        </p:nvPicPr>
        <p:blipFill>
          <a:blip r:embed="rId2" cstate="screen"/>
          <a:srcRect/>
          <a:stretch>
            <a:fillRect/>
          </a:stretch>
        </p:blipFill>
        <p:spPr bwMode="auto">
          <a:xfrm>
            <a:off x="2190750" y="2209800"/>
            <a:ext cx="5353050" cy="419308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But evolution isn’t linear...nor is time(!)</a:t>
            </a:r>
            <a:endParaRPr lang="en-GB" dirty="0"/>
          </a:p>
        </p:txBody>
      </p:sp>
      <p:sp>
        <p:nvSpPr>
          <p:cNvPr id="3" name="Content Placeholder 2"/>
          <p:cNvSpPr>
            <a:spLocks noGrp="1"/>
          </p:cNvSpPr>
          <p:nvPr>
            <p:ph idx="1"/>
          </p:nvPr>
        </p:nvSpPr>
        <p:spPr/>
        <p:txBody>
          <a:bodyPr/>
          <a:lstStyle/>
          <a:p>
            <a:r>
              <a:rPr lang="en-GB" dirty="0" smtClean="0"/>
              <a:t>Appendages, blossoming, </a:t>
            </a:r>
            <a:r>
              <a:rPr lang="en-GB" i="1" dirty="0" smtClean="0"/>
              <a:t>simultaneous</a:t>
            </a:r>
            <a:r>
              <a:rPr lang="en-GB" dirty="0" smtClean="0"/>
              <a:t> varieties, cousins</a:t>
            </a:r>
            <a:endParaRPr lang="en-GB" dirty="0"/>
          </a:p>
        </p:txBody>
      </p:sp>
      <p:pic>
        <p:nvPicPr>
          <p:cNvPr id="43010" name="Picture 2" descr="http://www.apologeticspress.org/image/rr/2009/Harding%20Evol%20Chart%2001.jpg"/>
          <p:cNvPicPr>
            <a:picLocks noChangeAspect="1" noChangeArrowheads="1"/>
          </p:cNvPicPr>
          <p:nvPr/>
        </p:nvPicPr>
        <p:blipFill>
          <a:blip r:embed="rId2" cstate="screen"/>
          <a:srcRect/>
          <a:stretch>
            <a:fillRect/>
          </a:stretch>
        </p:blipFill>
        <p:spPr bwMode="auto">
          <a:xfrm>
            <a:off x="3181351" y="2697442"/>
            <a:ext cx="5505449" cy="368430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descr="http://www.headresourcing.com/wp-content/uploads/2012/11/alarm-small.png"/>
          <p:cNvPicPr>
            <a:picLocks noChangeAspect="1" noChangeArrowheads="1"/>
          </p:cNvPicPr>
          <p:nvPr/>
        </p:nvPicPr>
        <p:blipFill>
          <a:blip r:embed="rId2" cstate="screen"/>
          <a:srcRect/>
          <a:stretch>
            <a:fillRect/>
          </a:stretch>
        </p:blipFill>
        <p:spPr bwMode="auto">
          <a:xfrm>
            <a:off x="5622925" y="3600450"/>
            <a:ext cx="3200400" cy="2857500"/>
          </a:xfrm>
          <a:prstGeom prst="rect">
            <a:avLst/>
          </a:prstGeom>
          <a:noFill/>
        </p:spPr>
      </p:pic>
      <p:sp>
        <p:nvSpPr>
          <p:cNvPr id="2" name="Title 1"/>
          <p:cNvSpPr>
            <a:spLocks noGrp="1"/>
          </p:cNvSpPr>
          <p:nvPr>
            <p:ph type="ctrTitle"/>
          </p:nvPr>
        </p:nvSpPr>
        <p:spPr/>
        <p:txBody>
          <a:bodyPr>
            <a:normAutofit/>
          </a:bodyPr>
          <a:lstStyle/>
          <a:p>
            <a:r>
              <a:rPr lang="en-GB" dirty="0" smtClean="0"/>
              <a:t>Darwin’s evolutionary ideas concern biology not sociality</a:t>
            </a:r>
            <a:endParaRPr lang="en-GB" dirty="0"/>
          </a:p>
        </p:txBody>
      </p:sp>
      <p:sp>
        <p:nvSpPr>
          <p:cNvPr id="3" name="Content Placeholder 2"/>
          <p:cNvSpPr>
            <a:spLocks noGrp="1"/>
          </p:cNvSpPr>
          <p:nvPr>
            <p:ph type="subTitle" idx="1"/>
          </p:nvPr>
        </p:nvSpPr>
        <p:spPr/>
        <p:txBody>
          <a:bodyPr/>
          <a:lstStyle/>
          <a:p>
            <a:pPr algn="l"/>
            <a:r>
              <a:rPr lang="en-GB" dirty="0" smtClean="0"/>
              <a:t>Seduction of conflation</a:t>
            </a:r>
          </a:p>
          <a:p>
            <a:pPr algn="l"/>
            <a:r>
              <a:rPr lang="en-GB" dirty="0" smtClean="0"/>
              <a:t>....beware!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Social evolutionism </a:t>
            </a:r>
            <a:endParaRPr lang="en-GB" dirty="0"/>
          </a:p>
        </p:txBody>
      </p:sp>
      <p:sp>
        <p:nvSpPr>
          <p:cNvPr id="6" name="Content Placeholder 5"/>
          <p:cNvSpPr>
            <a:spLocks noGrp="1"/>
          </p:cNvSpPr>
          <p:nvPr>
            <p:ph idx="1"/>
          </p:nvPr>
        </p:nvSpPr>
        <p:spPr/>
        <p:txBody>
          <a:bodyPr/>
          <a:lstStyle/>
          <a:p>
            <a:r>
              <a:rPr lang="en-GB" dirty="0" smtClean="0"/>
              <a:t>linked subsistence methods to evolutionary scale claiming human societies evolve through 3 stages</a:t>
            </a:r>
          </a:p>
          <a:p>
            <a:endParaRPr lang="en-GB" dirty="0"/>
          </a:p>
        </p:txBody>
      </p:sp>
      <p:graphicFrame>
        <p:nvGraphicFramePr>
          <p:cNvPr id="7" name="Diagram 6"/>
          <p:cNvGraphicFramePr/>
          <p:nvPr/>
        </p:nvGraphicFramePr>
        <p:xfrm>
          <a:off x="1331640" y="2101304"/>
          <a:ext cx="6408712"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22" name="Picture 2" descr="http://www.africarosetravel.com/files/NTThimbapeople8.jpg"/>
          <p:cNvPicPr>
            <a:picLocks noChangeAspect="1" noChangeArrowheads="1"/>
          </p:cNvPicPr>
          <p:nvPr/>
        </p:nvPicPr>
        <p:blipFill>
          <a:blip r:embed="rId7" cstate="screen"/>
          <a:srcRect/>
          <a:stretch>
            <a:fillRect/>
          </a:stretch>
        </p:blipFill>
        <p:spPr bwMode="auto">
          <a:xfrm>
            <a:off x="1043608" y="5229200"/>
            <a:ext cx="1337140" cy="1440000"/>
          </a:xfrm>
          <a:prstGeom prst="rect">
            <a:avLst/>
          </a:prstGeom>
          <a:noFill/>
        </p:spPr>
      </p:pic>
      <p:pic>
        <p:nvPicPr>
          <p:cNvPr id="30724" name="Picture 4" descr="http://upload.wikimedia.org/wikipedia/commons/thumb/5/56/Peasant_Family_of_Ramallah_1900-1910.jpg/782px-Peasant_Family_of_Ramallah_1900-1910.jpg"/>
          <p:cNvPicPr>
            <a:picLocks noChangeAspect="1" noChangeArrowheads="1"/>
          </p:cNvPicPr>
          <p:nvPr/>
        </p:nvPicPr>
        <p:blipFill>
          <a:blip r:embed="rId8" cstate="screen"/>
          <a:srcRect/>
          <a:stretch>
            <a:fillRect/>
          </a:stretch>
        </p:blipFill>
        <p:spPr bwMode="auto">
          <a:xfrm>
            <a:off x="2987824" y="5193360"/>
            <a:ext cx="2243520" cy="1476000"/>
          </a:xfrm>
          <a:prstGeom prst="rect">
            <a:avLst/>
          </a:prstGeom>
          <a:noFill/>
        </p:spPr>
      </p:pic>
      <p:pic>
        <p:nvPicPr>
          <p:cNvPr id="30726" name="Picture 6" descr="http://1.bp.blogspot.com/_MxEwAqH6was/TClX2x0aGzI/AAAAAAAAAiw/4IDRpTcQ2fo/s1600/1820-07+Paris+Dancers+2.jpeg"/>
          <p:cNvPicPr>
            <a:picLocks noChangeAspect="1" noChangeArrowheads="1"/>
          </p:cNvPicPr>
          <p:nvPr/>
        </p:nvPicPr>
        <p:blipFill>
          <a:blip r:embed="rId9" cstate="screen"/>
          <a:srcRect/>
          <a:stretch>
            <a:fillRect/>
          </a:stretch>
        </p:blipFill>
        <p:spPr bwMode="auto">
          <a:xfrm>
            <a:off x="5724128" y="5121360"/>
            <a:ext cx="2690575" cy="15480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stages Morgan suggested</a:t>
            </a:r>
            <a:endParaRPr lang="en-GB" dirty="0"/>
          </a:p>
        </p:txBody>
      </p:sp>
      <p:graphicFrame>
        <p:nvGraphicFramePr>
          <p:cNvPr id="7" name="Table 6"/>
          <p:cNvGraphicFramePr>
            <a:graphicFrameLocks noGrp="1"/>
          </p:cNvGraphicFramePr>
          <p:nvPr/>
        </p:nvGraphicFramePr>
        <p:xfrm>
          <a:off x="1083734" y="1397000"/>
          <a:ext cx="6944651" cy="4986196"/>
        </p:xfrm>
        <a:graphic>
          <a:graphicData uri="http://schemas.openxmlformats.org/drawingml/2006/table">
            <a:tbl>
              <a:tblPr firstRow="1" bandRow="1">
                <a:tableStyleId>{5C22544A-7EE6-4342-B048-85BDC9FD1C3A}</a:tableStyleId>
              </a:tblPr>
              <a:tblGrid>
                <a:gridCol w="1904091"/>
                <a:gridCol w="1584176"/>
                <a:gridCol w="2088232"/>
                <a:gridCol w="1368152"/>
              </a:tblGrid>
              <a:tr h="1030058">
                <a:tc>
                  <a:txBody>
                    <a:bodyPr/>
                    <a:lstStyle/>
                    <a:p>
                      <a:pPr>
                        <a:spcAft>
                          <a:spcPts val="0"/>
                        </a:spcAft>
                      </a:pPr>
                      <a:endParaRPr lang="en-GB" sz="2400" dirty="0">
                        <a:latin typeface="Cambria"/>
                        <a:ea typeface="ＭＳ 明朝"/>
                        <a:cs typeface="Times New Roman"/>
                      </a:endParaRPr>
                    </a:p>
                  </a:txBody>
                  <a:tcPr marL="68580" marR="68580" marT="0" marB="0">
                    <a:solidFill>
                      <a:schemeClr val="accent2">
                        <a:lumMod val="60000"/>
                        <a:lumOff val="40000"/>
                      </a:schemeClr>
                    </a:solidFill>
                  </a:tcPr>
                </a:tc>
                <a:tc>
                  <a:txBody>
                    <a:bodyPr/>
                    <a:lstStyle/>
                    <a:p>
                      <a:pPr>
                        <a:spcAft>
                          <a:spcPts val="0"/>
                        </a:spcAft>
                      </a:pPr>
                      <a:r>
                        <a:rPr lang="en-GB" sz="2400" dirty="0" smtClean="0">
                          <a:latin typeface="Cambria"/>
                          <a:ea typeface="ＭＳ 明朝"/>
                          <a:cs typeface="Times New Roman"/>
                        </a:rPr>
                        <a:t>Lower </a:t>
                      </a:r>
                      <a:endParaRPr lang="en-GB" sz="2400" dirty="0">
                        <a:latin typeface="Cambria"/>
                        <a:ea typeface="ＭＳ 明朝"/>
                        <a:cs typeface="Times New Roman"/>
                      </a:endParaRPr>
                    </a:p>
                  </a:txBody>
                  <a:tcPr marL="68580" marR="68580" marT="0" marB="0">
                    <a:solidFill>
                      <a:schemeClr val="accent2">
                        <a:lumMod val="60000"/>
                        <a:lumOff val="40000"/>
                      </a:schemeClr>
                    </a:solidFill>
                  </a:tcPr>
                </a:tc>
                <a:tc>
                  <a:txBody>
                    <a:bodyPr/>
                    <a:lstStyle/>
                    <a:p>
                      <a:pPr>
                        <a:spcAft>
                          <a:spcPts val="0"/>
                        </a:spcAft>
                      </a:pPr>
                      <a:r>
                        <a:rPr lang="en-GB" sz="2400" dirty="0" smtClean="0">
                          <a:latin typeface="Cambria"/>
                          <a:ea typeface="ＭＳ 明朝"/>
                          <a:cs typeface="Times New Roman"/>
                        </a:rPr>
                        <a:t>Middle </a:t>
                      </a:r>
                      <a:endParaRPr lang="en-GB" sz="2400" dirty="0">
                        <a:latin typeface="Cambria"/>
                        <a:ea typeface="ＭＳ 明朝"/>
                        <a:cs typeface="Times New Roman"/>
                      </a:endParaRPr>
                    </a:p>
                  </a:txBody>
                  <a:tcPr marL="68580" marR="68580" marT="0" marB="0">
                    <a:solidFill>
                      <a:schemeClr val="accent2">
                        <a:lumMod val="60000"/>
                        <a:lumOff val="40000"/>
                      </a:schemeClr>
                    </a:solidFill>
                  </a:tcPr>
                </a:tc>
                <a:tc>
                  <a:txBody>
                    <a:bodyPr/>
                    <a:lstStyle/>
                    <a:p>
                      <a:pPr>
                        <a:spcAft>
                          <a:spcPts val="0"/>
                        </a:spcAft>
                      </a:pPr>
                      <a:r>
                        <a:rPr lang="en-GB" sz="2400" dirty="0" smtClean="0">
                          <a:latin typeface="Cambria"/>
                          <a:ea typeface="ＭＳ 明朝"/>
                          <a:cs typeface="Times New Roman"/>
                        </a:rPr>
                        <a:t>Upper </a:t>
                      </a:r>
                      <a:endParaRPr lang="en-GB" sz="2400" dirty="0">
                        <a:latin typeface="Cambria"/>
                        <a:ea typeface="ＭＳ 明朝"/>
                        <a:cs typeface="Times New Roman"/>
                      </a:endParaRPr>
                    </a:p>
                  </a:txBody>
                  <a:tcPr marL="68580" marR="68580" marT="0" marB="0">
                    <a:solidFill>
                      <a:schemeClr val="accent2">
                        <a:lumMod val="60000"/>
                        <a:lumOff val="40000"/>
                      </a:schemeClr>
                    </a:solidFill>
                  </a:tcPr>
                </a:tc>
              </a:tr>
              <a:tr h="1030058">
                <a:tc>
                  <a:txBody>
                    <a:bodyPr/>
                    <a:lstStyle/>
                    <a:p>
                      <a:pPr>
                        <a:spcAft>
                          <a:spcPts val="0"/>
                        </a:spcAft>
                      </a:pPr>
                      <a:r>
                        <a:rPr lang="en-GB" sz="2400" dirty="0">
                          <a:solidFill>
                            <a:srgbClr val="002060"/>
                          </a:solidFill>
                          <a:latin typeface="Cambria"/>
                          <a:ea typeface="ＭＳ 明朝"/>
                          <a:cs typeface="Times New Roman"/>
                        </a:rPr>
                        <a:t>Savagery </a:t>
                      </a:r>
                    </a:p>
                  </a:txBody>
                  <a:tcPr marL="68580" marR="68580" marT="0" marB="0">
                    <a:solidFill>
                      <a:schemeClr val="accent2"/>
                    </a:solidFill>
                  </a:tcPr>
                </a:tc>
                <a:tc>
                  <a:txBody>
                    <a:bodyPr/>
                    <a:lstStyle/>
                    <a:p>
                      <a:pPr>
                        <a:spcAft>
                          <a:spcPts val="0"/>
                        </a:spcAft>
                      </a:pPr>
                      <a:r>
                        <a:rPr lang="en-GB" sz="2400" smtClean="0">
                          <a:latin typeface="Cambria"/>
                          <a:ea typeface="ＭＳ 明朝"/>
                          <a:cs typeface="Times New Roman"/>
                        </a:rPr>
                        <a:t>Gathering  </a:t>
                      </a:r>
                      <a:r>
                        <a:rPr lang="en-GB" sz="2400" dirty="0">
                          <a:latin typeface="Cambria"/>
                          <a:ea typeface="ＭＳ 明朝"/>
                          <a:cs typeface="Times New Roman"/>
                        </a:rPr>
                        <a:t>nuts and berries</a:t>
                      </a:r>
                    </a:p>
                  </a:txBody>
                  <a:tcPr marL="68580" marR="68580" marT="0" marB="0">
                    <a:solidFill>
                      <a:schemeClr val="accent2"/>
                    </a:solidFill>
                  </a:tcPr>
                </a:tc>
                <a:tc>
                  <a:txBody>
                    <a:bodyPr/>
                    <a:lstStyle/>
                    <a:p>
                      <a:pPr>
                        <a:spcAft>
                          <a:spcPts val="0"/>
                        </a:spcAft>
                      </a:pPr>
                      <a:r>
                        <a:rPr lang="en-GB" sz="2400" dirty="0">
                          <a:latin typeface="Cambria"/>
                          <a:ea typeface="ＭＳ 明朝"/>
                          <a:cs typeface="Times New Roman"/>
                        </a:rPr>
                        <a:t>Fire and fish</a:t>
                      </a:r>
                    </a:p>
                  </a:txBody>
                  <a:tcPr marL="68580" marR="68580" marT="0" marB="0">
                    <a:solidFill>
                      <a:schemeClr val="accent2"/>
                    </a:solidFill>
                  </a:tcPr>
                </a:tc>
                <a:tc>
                  <a:txBody>
                    <a:bodyPr/>
                    <a:lstStyle/>
                    <a:p>
                      <a:pPr>
                        <a:spcAft>
                          <a:spcPts val="0"/>
                        </a:spcAft>
                      </a:pPr>
                      <a:r>
                        <a:rPr lang="en-GB" sz="2400" dirty="0">
                          <a:latin typeface="Cambria"/>
                          <a:ea typeface="ＭＳ 明朝"/>
                          <a:cs typeface="Times New Roman"/>
                        </a:rPr>
                        <a:t>More techno bows and arrow</a:t>
                      </a:r>
                    </a:p>
                  </a:txBody>
                  <a:tcPr marL="68580" marR="68580" marT="0" marB="0">
                    <a:solidFill>
                      <a:schemeClr val="accent2"/>
                    </a:solidFill>
                  </a:tcPr>
                </a:tc>
              </a:tr>
              <a:tr h="1030058">
                <a:tc>
                  <a:txBody>
                    <a:bodyPr/>
                    <a:lstStyle/>
                    <a:p>
                      <a:pPr>
                        <a:spcAft>
                          <a:spcPts val="0"/>
                        </a:spcAft>
                      </a:pPr>
                      <a:r>
                        <a:rPr lang="en-GB" sz="2400">
                          <a:solidFill>
                            <a:srgbClr val="002060"/>
                          </a:solidFill>
                          <a:latin typeface="Cambria"/>
                          <a:ea typeface="ＭＳ 明朝"/>
                          <a:cs typeface="Times New Roman"/>
                        </a:rPr>
                        <a:t>Barbarism</a:t>
                      </a:r>
                    </a:p>
                  </a:txBody>
                  <a:tcPr marL="68580" marR="68580" marT="0" marB="0">
                    <a:solidFill>
                      <a:srgbClr val="00B0F0"/>
                    </a:solidFill>
                  </a:tcPr>
                </a:tc>
                <a:tc>
                  <a:txBody>
                    <a:bodyPr/>
                    <a:lstStyle/>
                    <a:p>
                      <a:pPr>
                        <a:spcAft>
                          <a:spcPts val="0"/>
                        </a:spcAft>
                      </a:pPr>
                      <a:r>
                        <a:rPr lang="en-GB" sz="2400">
                          <a:latin typeface="Cambria"/>
                          <a:ea typeface="ＭＳ 明朝"/>
                          <a:cs typeface="Times New Roman"/>
                        </a:rPr>
                        <a:t>Pottery </a:t>
                      </a:r>
                    </a:p>
                  </a:txBody>
                  <a:tcPr marL="68580" marR="68580" marT="0" marB="0">
                    <a:solidFill>
                      <a:srgbClr val="00B0F0"/>
                    </a:solidFill>
                  </a:tcPr>
                </a:tc>
                <a:tc>
                  <a:txBody>
                    <a:bodyPr/>
                    <a:lstStyle/>
                    <a:p>
                      <a:pPr>
                        <a:spcAft>
                          <a:spcPts val="0"/>
                        </a:spcAft>
                      </a:pPr>
                      <a:r>
                        <a:rPr lang="en-GB" sz="2400">
                          <a:latin typeface="Cambria"/>
                          <a:ea typeface="ＭＳ 明朝"/>
                          <a:cs typeface="Times New Roman"/>
                        </a:rPr>
                        <a:t>Domestication of animals and plants</a:t>
                      </a:r>
                    </a:p>
                  </a:txBody>
                  <a:tcPr marL="68580" marR="68580" marT="0" marB="0">
                    <a:solidFill>
                      <a:srgbClr val="00B0F0"/>
                    </a:solidFill>
                  </a:tcPr>
                </a:tc>
                <a:tc>
                  <a:txBody>
                    <a:bodyPr/>
                    <a:lstStyle/>
                    <a:p>
                      <a:pPr>
                        <a:spcAft>
                          <a:spcPts val="0"/>
                        </a:spcAft>
                      </a:pPr>
                      <a:r>
                        <a:rPr lang="en-GB" sz="2400" dirty="0">
                          <a:latin typeface="Cambria"/>
                          <a:ea typeface="ＭＳ 明朝"/>
                          <a:cs typeface="Times New Roman"/>
                        </a:rPr>
                        <a:t>Iron work, smelting</a:t>
                      </a:r>
                    </a:p>
                  </a:txBody>
                  <a:tcPr marL="68580" marR="68580" marT="0" marB="0">
                    <a:solidFill>
                      <a:srgbClr val="00B0F0"/>
                    </a:solidFill>
                  </a:tcPr>
                </a:tc>
              </a:tr>
              <a:tr h="1030058">
                <a:tc>
                  <a:txBody>
                    <a:bodyPr/>
                    <a:lstStyle/>
                    <a:p>
                      <a:pPr>
                        <a:spcAft>
                          <a:spcPts val="0"/>
                        </a:spcAft>
                      </a:pPr>
                      <a:r>
                        <a:rPr lang="en-GB" sz="2400" dirty="0">
                          <a:solidFill>
                            <a:srgbClr val="002060"/>
                          </a:solidFill>
                          <a:latin typeface="Cambria"/>
                          <a:ea typeface="ＭＳ 明朝"/>
                          <a:cs typeface="Times New Roman"/>
                        </a:rPr>
                        <a:t>Civilised</a:t>
                      </a:r>
                    </a:p>
                  </a:txBody>
                  <a:tcPr marL="68580" marR="68580" marT="0" marB="0">
                    <a:solidFill>
                      <a:schemeClr val="accent2">
                        <a:lumMod val="75000"/>
                      </a:schemeClr>
                    </a:solidFill>
                  </a:tcPr>
                </a:tc>
                <a:tc>
                  <a:txBody>
                    <a:bodyPr/>
                    <a:lstStyle/>
                    <a:p>
                      <a:pPr>
                        <a:spcAft>
                          <a:spcPts val="0"/>
                        </a:spcAft>
                      </a:pPr>
                      <a:r>
                        <a:rPr lang="en-GB" sz="2400" dirty="0">
                          <a:latin typeface="Cambria"/>
                          <a:ea typeface="ＭＳ 明朝"/>
                          <a:cs typeface="Times New Roman"/>
                        </a:rPr>
                        <a:t>Alphabet writing </a:t>
                      </a:r>
                    </a:p>
                  </a:txBody>
                  <a:tcPr marL="68580" marR="68580" marT="0" marB="0">
                    <a:solidFill>
                      <a:schemeClr val="accent2">
                        <a:lumMod val="75000"/>
                      </a:schemeClr>
                    </a:solidFill>
                  </a:tcPr>
                </a:tc>
                <a:tc>
                  <a:txBody>
                    <a:bodyPr/>
                    <a:lstStyle/>
                    <a:p>
                      <a:pPr>
                        <a:spcAft>
                          <a:spcPts val="0"/>
                        </a:spcAft>
                      </a:pPr>
                      <a:endParaRPr lang="en-GB" sz="2400">
                        <a:latin typeface="Cambria"/>
                        <a:ea typeface="ＭＳ 明朝"/>
                        <a:cs typeface="Times New Roman"/>
                      </a:endParaRPr>
                    </a:p>
                  </a:txBody>
                  <a:tcPr marL="68580" marR="68580" marT="0" marB="0">
                    <a:solidFill>
                      <a:schemeClr val="accent2">
                        <a:lumMod val="75000"/>
                      </a:schemeClr>
                    </a:solidFill>
                  </a:tcPr>
                </a:tc>
                <a:tc>
                  <a:txBody>
                    <a:bodyPr/>
                    <a:lstStyle/>
                    <a:p>
                      <a:pPr>
                        <a:spcAft>
                          <a:spcPts val="0"/>
                        </a:spcAft>
                      </a:pPr>
                      <a:endParaRPr lang="en-GB" sz="2400" dirty="0">
                        <a:latin typeface="Cambria"/>
                        <a:ea typeface="ＭＳ 明朝"/>
                        <a:cs typeface="Times New Roman"/>
                      </a:endParaRPr>
                    </a:p>
                  </a:txBody>
                  <a:tcPr marL="68580" marR="68580" marT="0" marB="0">
                    <a:solidFill>
                      <a:schemeClr val="accent2">
                        <a:lumMod val="75000"/>
                      </a:schemeClr>
                    </a:solid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Issues, anyone?</a:t>
            </a:r>
            <a:endParaRPr lang="en-GB" dirty="0"/>
          </a:p>
        </p:txBody>
      </p:sp>
      <p:pic>
        <p:nvPicPr>
          <p:cNvPr id="64514" name="Picture 2" descr="http://www.solvencyiinews.com/wp-content/uploads/2012/09/issues.jpg"/>
          <p:cNvPicPr>
            <a:picLocks noChangeAspect="1" noChangeArrowheads="1"/>
          </p:cNvPicPr>
          <p:nvPr/>
        </p:nvPicPr>
        <p:blipFill>
          <a:blip r:embed="rId2" cstate="screen"/>
          <a:srcRect/>
          <a:stretch>
            <a:fillRect/>
          </a:stretch>
        </p:blipFill>
        <p:spPr bwMode="auto">
          <a:xfrm>
            <a:off x="3028950" y="3600450"/>
            <a:ext cx="2819400" cy="24003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
        <p:nvSpPr>
          <p:cNvPr id="3" name="Content Placeholder 2"/>
          <p:cNvSpPr>
            <a:spLocks noGrp="1"/>
          </p:cNvSpPr>
          <p:nvPr>
            <p:ph sz="half" idx="1"/>
          </p:nvPr>
        </p:nvSpPr>
        <p:spPr/>
        <p:txBody>
          <a:bodyPr/>
          <a:lstStyle/>
          <a:p>
            <a:r>
              <a:rPr lang="en-GB" dirty="0" smtClean="0"/>
              <a:t>Last 10,000 yrs changes are cultural NOT biological; our genetic makeup is the same as </a:t>
            </a:r>
            <a:r>
              <a:rPr lang="en-GB" dirty="0" err="1" smtClean="0"/>
              <a:t>palaeo</a:t>
            </a:r>
            <a:r>
              <a:rPr lang="en-GB" dirty="0" smtClean="0"/>
              <a:t> times</a:t>
            </a:r>
          </a:p>
          <a:p>
            <a:r>
              <a:rPr lang="en-GB" dirty="0" smtClean="0"/>
              <a:t>Translating </a:t>
            </a:r>
            <a:r>
              <a:rPr lang="en-GB" dirty="0" err="1" smtClean="0"/>
              <a:t>biol</a:t>
            </a:r>
            <a:r>
              <a:rPr lang="en-GB" dirty="0" smtClean="0"/>
              <a:t> ideas to cultural is problematic and ambiguous – a bit </a:t>
            </a:r>
            <a:r>
              <a:rPr lang="en-GB" dirty="0" err="1" smtClean="0"/>
              <a:t>Lamarkian</a:t>
            </a:r>
            <a:r>
              <a:rPr lang="en-GB" dirty="0" smtClean="0"/>
              <a:t> </a:t>
            </a:r>
            <a:endParaRPr lang="en-GB" dirty="0"/>
          </a:p>
        </p:txBody>
      </p:sp>
      <p:pic>
        <p:nvPicPr>
          <p:cNvPr id="3076" name="Picture 4" descr="http://evolution.berkeley.edu/evosite/misconceps/images/laddervstree.gif"/>
          <p:cNvPicPr>
            <a:picLocks noChangeAspect="1" noChangeArrowheads="1"/>
          </p:cNvPicPr>
          <p:nvPr/>
        </p:nvPicPr>
        <p:blipFill>
          <a:blip r:embed="rId2" cstate="screen"/>
          <a:srcRect/>
          <a:stretch>
            <a:fillRect/>
          </a:stretch>
        </p:blipFill>
        <p:spPr bwMode="auto">
          <a:xfrm>
            <a:off x="4648200" y="2228849"/>
            <a:ext cx="4286250" cy="293370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Franz Boas – diffusion not lines </a:t>
            </a:r>
            <a:endParaRPr lang="en-US" dirty="0"/>
          </a:p>
        </p:txBody>
      </p:sp>
      <p:sp>
        <p:nvSpPr>
          <p:cNvPr id="3" name="Content Placeholder 2"/>
          <p:cNvSpPr>
            <a:spLocks noGrp="1"/>
          </p:cNvSpPr>
          <p:nvPr>
            <p:ph sz="half" idx="1"/>
          </p:nvPr>
        </p:nvSpPr>
        <p:spPr>
          <a:xfrm>
            <a:off x="457200" y="1600200"/>
            <a:ext cx="4038600" cy="4946350"/>
          </a:xfrm>
        </p:spPr>
        <p:txBody>
          <a:bodyPr>
            <a:normAutofit/>
          </a:bodyPr>
          <a:lstStyle/>
          <a:p>
            <a:r>
              <a:rPr lang="en-US" dirty="0" smtClean="0"/>
              <a:t>A deep and meaningful criticism came from America</a:t>
            </a:r>
          </a:p>
          <a:p>
            <a:r>
              <a:rPr lang="en-US" dirty="0" smtClean="0"/>
              <a:t>Culture </a:t>
            </a:r>
            <a:r>
              <a:rPr lang="en-US" dirty="0"/>
              <a:t>not a thing/unity that could be predicted. It is meaning making made </a:t>
            </a:r>
            <a:r>
              <a:rPr lang="en-US" dirty="0" smtClean="0"/>
              <a:t>visible</a:t>
            </a:r>
          </a:p>
          <a:p>
            <a:r>
              <a:rPr lang="en-US" dirty="0" smtClean="0"/>
              <a:t>Social evolution is</a:t>
            </a:r>
          </a:p>
          <a:p>
            <a:pPr lvl="1"/>
            <a:r>
              <a:rPr lang="en-US" dirty="0" smtClean="0"/>
              <a:t>Racist, pseudo scientific ideas</a:t>
            </a:r>
          </a:p>
        </p:txBody>
      </p:sp>
      <p:pic>
        <p:nvPicPr>
          <p:cNvPr id="5" name="Content Placeholder 4"/>
          <p:cNvPicPr>
            <a:picLocks noGrp="1" noChangeAspect="1"/>
          </p:cNvPicPr>
          <p:nvPr>
            <p:ph sz="half" idx="2"/>
          </p:nvPr>
        </p:nvPicPr>
        <p:blipFill>
          <a:blip r:embed="rId3" cstate="screen"/>
          <a:srcRect/>
          <a:stretch>
            <a:fillRect/>
          </a:stretch>
        </p:blipFill>
        <p:spPr/>
      </p:pic>
    </p:spTree>
    <p:extLst>
      <p:ext uri="{BB962C8B-B14F-4D97-AF65-F5344CB8AC3E}">
        <p14:creationId xmlns:p14="http://schemas.microsoft.com/office/powerpoint/2010/main" val="153763273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Pre-eminence of human beings or ‘human </a:t>
            </a:r>
            <a:r>
              <a:rPr lang="en-US" dirty="0" err="1" smtClean="0"/>
              <a:t>exceptionalism</a:t>
            </a:r>
            <a:r>
              <a:rPr lang="en-US" dirty="0" smtClean="0"/>
              <a:t>’</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Darwin’s conception - </a:t>
            </a:r>
            <a:r>
              <a:rPr lang="en-US" dirty="0" err="1" smtClean="0"/>
              <a:t>civilised</a:t>
            </a:r>
            <a:r>
              <a:rPr lang="en-US" dirty="0" smtClean="0"/>
              <a:t> people had reached ‘an exalted position’ (</a:t>
            </a:r>
            <a:r>
              <a:rPr lang="en-US" dirty="0" err="1" smtClean="0"/>
              <a:t>Ingold</a:t>
            </a:r>
            <a:r>
              <a:rPr lang="en-US" dirty="0" smtClean="0"/>
              <a:t>, 2004:209)</a:t>
            </a:r>
          </a:p>
          <a:p>
            <a:r>
              <a:rPr lang="en-US" dirty="0" smtClean="0"/>
              <a:t>Evolution of reason separated humans from others (nature/culture divide)</a:t>
            </a:r>
          </a:p>
          <a:p>
            <a:r>
              <a:rPr lang="en-US" dirty="0" smtClean="0"/>
              <a:t>‘evolution of species </a:t>
            </a:r>
            <a:r>
              <a:rPr lang="en-US" i="1" dirty="0" smtClean="0"/>
              <a:t>in </a:t>
            </a:r>
            <a:r>
              <a:rPr lang="en-US" dirty="0" smtClean="0"/>
              <a:t>nature was also an evolution </a:t>
            </a:r>
            <a:r>
              <a:rPr lang="en-US" i="1" dirty="0" smtClean="0"/>
              <a:t>out</a:t>
            </a:r>
            <a:r>
              <a:rPr lang="en-US" dirty="0" smtClean="0"/>
              <a:t> of it’ (Ibid, 210)</a:t>
            </a:r>
            <a:endParaRPr lang="en-US" dirty="0"/>
          </a:p>
        </p:txBody>
      </p:sp>
      <p:sp>
        <p:nvSpPr>
          <p:cNvPr id="4" name="Content Placeholder 3"/>
          <p:cNvSpPr>
            <a:spLocks noGrp="1"/>
          </p:cNvSpPr>
          <p:nvPr>
            <p:ph sz="half" idx="2"/>
          </p:nvPr>
        </p:nvSpPr>
        <p:spPr/>
        <p:txBody>
          <a:bodyPr>
            <a:normAutofit fontScale="92500" lnSpcReduction="20000"/>
          </a:bodyPr>
          <a:lstStyle/>
          <a:p>
            <a:endParaRPr lang="en-US" dirty="0"/>
          </a:p>
        </p:txBody>
      </p:sp>
      <p:pic>
        <p:nvPicPr>
          <p:cNvPr id="6" name="Picture 3"/>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4949687" y="1778147"/>
            <a:ext cx="3299791" cy="4192729"/>
          </a:xfrm>
          <a:prstGeom prst="rect">
            <a:avLst/>
          </a:prstGeom>
          <a:noFill/>
          <a:ln w="19080">
            <a:solidFill>
              <a:srgbClr val="000000"/>
            </a:solidFill>
            <a:miter lim="800000"/>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082524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Ingold’s</a:t>
            </a:r>
            <a:r>
              <a:rPr lang="en-US" dirty="0" smtClean="0"/>
              <a:t> problems with straight lines</a:t>
            </a:r>
            <a:endParaRPr lang="en-US" dirty="0"/>
          </a:p>
        </p:txBody>
      </p:sp>
      <p:sp>
        <p:nvSpPr>
          <p:cNvPr id="3" name="Content Placeholder 2"/>
          <p:cNvSpPr>
            <a:spLocks noGrp="1"/>
          </p:cNvSpPr>
          <p:nvPr>
            <p:ph sz="half" idx="1"/>
          </p:nvPr>
        </p:nvSpPr>
        <p:spPr/>
        <p:txBody>
          <a:bodyPr>
            <a:normAutofit fontScale="77500" lnSpcReduction="20000"/>
          </a:bodyPr>
          <a:lstStyle/>
          <a:p>
            <a:r>
              <a:rPr lang="en-US" sz="4200" dirty="0"/>
              <a:t>Human evolution was portrayed as the rise, and eventual triumph, of head over heels. </a:t>
            </a:r>
            <a:endParaRPr lang="en-US" sz="4200" dirty="0" smtClean="0"/>
          </a:p>
          <a:p>
            <a:r>
              <a:rPr lang="en-US" sz="4400" dirty="0" smtClean="0"/>
              <a:t>‘</a:t>
            </a:r>
            <a:r>
              <a:rPr lang="en-US" sz="4400" dirty="0"/>
              <a:t>The </a:t>
            </a:r>
            <a:r>
              <a:rPr lang="en-US" sz="4400" dirty="0" err="1"/>
              <a:t>valorisation</a:t>
            </a:r>
            <a:r>
              <a:rPr lang="en-US" sz="4400" dirty="0"/>
              <a:t> of uprightness’ </a:t>
            </a:r>
            <a:r>
              <a:rPr lang="en-US" sz="4400" dirty="0" smtClean="0"/>
              <a:t>(2011:41</a:t>
            </a:r>
            <a:r>
              <a:rPr lang="en-US" sz="4400" dirty="0"/>
              <a:t>) Being upright is a measure of </a:t>
            </a:r>
            <a:r>
              <a:rPr lang="en-US" sz="4400" dirty="0" smtClean="0"/>
              <a:t>status</a:t>
            </a:r>
            <a:endParaRPr lang="en-US" sz="4400" dirty="0"/>
          </a:p>
          <a:p>
            <a:endParaRPr lang="en-US" sz="4200" dirty="0" smtClean="0"/>
          </a:p>
          <a:p>
            <a:endParaRPr lang="en-US" sz="4200" dirty="0"/>
          </a:p>
          <a:p>
            <a:endParaRPr lang="en-US" dirty="0"/>
          </a:p>
        </p:txBody>
      </p:sp>
      <p:pic>
        <p:nvPicPr>
          <p:cNvPr id="12290" name="Picture 2" descr="http://4.bp.blogspot.com/-FYXcqNjMUzU/Tazq1GoNlbI/AAAAAAAABXM/Yi9nu_IZexY/s1600/Bipedal%2Bchimp.jpg"/>
          <p:cNvPicPr>
            <a:picLocks noChangeAspect="1" noChangeArrowheads="1"/>
          </p:cNvPicPr>
          <p:nvPr/>
        </p:nvPicPr>
        <p:blipFill>
          <a:blip r:embed="rId2" cstate="screen"/>
          <a:srcRect/>
          <a:stretch>
            <a:fillRect/>
          </a:stretch>
        </p:blipFill>
        <p:spPr bwMode="auto">
          <a:xfrm>
            <a:off x="4648200" y="1944688"/>
            <a:ext cx="4038600" cy="4181475"/>
          </a:xfrm>
          <a:prstGeom prst="rect">
            <a:avLst/>
          </a:prstGeom>
          <a:noFill/>
        </p:spPr>
      </p:pic>
    </p:spTree>
    <p:extLst>
      <p:ext uri="{BB962C8B-B14F-4D97-AF65-F5344CB8AC3E}">
        <p14:creationId xmlns:p14="http://schemas.microsoft.com/office/powerpoint/2010/main" val="214842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Ingold</a:t>
            </a:r>
            <a:r>
              <a:rPr lang="en-US" dirty="0" smtClean="0"/>
              <a:t>, 2011: 35</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‘Darwin </a:t>
            </a:r>
            <a:r>
              <a:rPr lang="en-US" dirty="0"/>
              <a:t>notes that ‘with some savages ... the foot has not altogether lost its prehensile power, as shown by their manner of climbing trees, and of using them in other ways’ (ibid.: 77). He does not take the point further; indeed it must have seemed to him more or less self-evident. As the savage was regarded as anatomically intermediate between the ape and the </a:t>
            </a:r>
            <a:r>
              <a:rPr lang="en-US" dirty="0" err="1"/>
              <a:t>civilised</a:t>
            </a:r>
            <a:r>
              <a:rPr lang="en-US" dirty="0"/>
              <a:t> human, it would stand to reason that his feet would retain some vestiges of the ape-like form</a:t>
            </a:r>
            <a:r>
              <a:rPr lang="en-US" dirty="0" smtClean="0"/>
              <a:t>.’ </a:t>
            </a:r>
            <a:endParaRPr lang="en-US" dirty="0"/>
          </a:p>
          <a:p>
            <a:endParaRPr lang="en-US" dirty="0"/>
          </a:p>
        </p:txBody>
      </p:sp>
      <p:pic>
        <p:nvPicPr>
          <p:cNvPr id="7170" name="Picture 2" descr="http://1.bp.blogspot.com/-sP5DPYNIE7s/TfUMa8gy00I/AAAAAAAAB0A/JjSXA3_FE70/s1600/ape%2Bto%2Bman.jpg"/>
          <p:cNvPicPr>
            <a:picLocks noChangeAspect="1" noChangeArrowheads="1"/>
          </p:cNvPicPr>
          <p:nvPr/>
        </p:nvPicPr>
        <p:blipFill>
          <a:blip r:embed="rId2" cstate="screen"/>
          <a:srcRect/>
          <a:stretch>
            <a:fillRect/>
          </a:stretch>
        </p:blipFill>
        <p:spPr bwMode="auto">
          <a:xfrm>
            <a:off x="4495800" y="1699351"/>
            <a:ext cx="4457478" cy="3886200"/>
          </a:xfrm>
          <a:prstGeom prst="rect">
            <a:avLst/>
          </a:prstGeom>
          <a:noFill/>
        </p:spPr>
      </p:pic>
    </p:spTree>
    <p:extLst>
      <p:ext uri="{BB962C8B-B14F-4D97-AF65-F5344CB8AC3E}">
        <p14:creationId xmlns:p14="http://schemas.microsoft.com/office/powerpoint/2010/main" val="2122626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Ingold’s</a:t>
            </a:r>
            <a:r>
              <a:rPr lang="en-US" dirty="0" smtClean="0"/>
              <a:t> phenomenological evolutionary theory?</a:t>
            </a:r>
            <a:endParaRPr lang="en-US" dirty="0"/>
          </a:p>
        </p:txBody>
      </p:sp>
      <p:sp>
        <p:nvSpPr>
          <p:cNvPr id="3" name="Content Placeholder 2"/>
          <p:cNvSpPr>
            <a:spLocks noGrp="1"/>
          </p:cNvSpPr>
          <p:nvPr>
            <p:ph sz="half" idx="1"/>
          </p:nvPr>
        </p:nvSpPr>
        <p:spPr/>
        <p:txBody>
          <a:bodyPr>
            <a:normAutofit lnSpcReduction="10000"/>
          </a:bodyPr>
          <a:lstStyle/>
          <a:p>
            <a:endParaRPr lang="en-US" dirty="0" smtClean="0"/>
          </a:p>
          <a:p>
            <a:r>
              <a:rPr lang="en-US" dirty="0" smtClean="0"/>
              <a:t>The changing use of the body (</a:t>
            </a:r>
            <a:r>
              <a:rPr lang="en-US" dirty="0" err="1" smtClean="0"/>
              <a:t>bipedality</a:t>
            </a:r>
            <a:r>
              <a:rPr lang="en-US" dirty="0" smtClean="0"/>
              <a:t>) repositioned human </a:t>
            </a:r>
            <a:r>
              <a:rPr lang="en-US" dirty="0" err="1" smtClean="0"/>
              <a:t>behaviour</a:t>
            </a:r>
            <a:r>
              <a:rPr lang="en-US" dirty="0" smtClean="0"/>
              <a:t> from ‘nature’ and ‘natural’ to cultural</a:t>
            </a:r>
          </a:p>
          <a:p>
            <a:r>
              <a:rPr lang="en-US" dirty="0" smtClean="0"/>
              <a:t>Hands become ‘answerable to the call of reason’ (</a:t>
            </a:r>
            <a:r>
              <a:rPr lang="en-US" dirty="0" err="1" smtClean="0"/>
              <a:t>Ingold</a:t>
            </a:r>
            <a:r>
              <a:rPr lang="en-US" dirty="0" smtClean="0"/>
              <a:t>, 2011:76-7)</a:t>
            </a:r>
            <a:endParaRPr lang="en-US" dirty="0"/>
          </a:p>
        </p:txBody>
      </p:sp>
      <p:sp>
        <p:nvSpPr>
          <p:cNvPr id="4" name="Content Placeholder 3"/>
          <p:cNvSpPr>
            <a:spLocks noGrp="1"/>
          </p:cNvSpPr>
          <p:nvPr>
            <p:ph sz="half" idx="2"/>
          </p:nvPr>
        </p:nvSpPr>
        <p:spPr/>
        <p:txBody>
          <a:bodyPr>
            <a:normAutofit lnSpcReduction="10000"/>
          </a:bodyPr>
          <a:lstStyle/>
          <a:p>
            <a:endParaRPr lang="en-GB"/>
          </a:p>
        </p:txBody>
      </p:sp>
      <p:pic>
        <p:nvPicPr>
          <p:cNvPr id="7170" name="Picture 2" descr="http://zombierobots.net/wp-content/main/2011_02/Look-no-hands.jpg"/>
          <p:cNvPicPr>
            <a:picLocks noChangeAspect="1" noChangeArrowheads="1"/>
          </p:cNvPicPr>
          <p:nvPr/>
        </p:nvPicPr>
        <p:blipFill>
          <a:blip r:embed="rId2" cstate="screen"/>
          <a:srcRect/>
          <a:stretch>
            <a:fillRect/>
          </a:stretch>
        </p:blipFill>
        <p:spPr bwMode="auto">
          <a:xfrm>
            <a:off x="4648200" y="1568130"/>
            <a:ext cx="4038599" cy="4565710"/>
          </a:xfrm>
          <a:prstGeom prst="rect">
            <a:avLst/>
          </a:prstGeom>
          <a:noFill/>
        </p:spPr>
      </p:pic>
    </p:spTree>
    <p:extLst>
      <p:ext uri="{BB962C8B-B14F-4D97-AF65-F5344CB8AC3E}">
        <p14:creationId xmlns:p14="http://schemas.microsoft.com/office/powerpoint/2010/main" val="599566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Upright – freeing the hands to create culture</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Intellectual ability linked to hands and not feet</a:t>
            </a:r>
          </a:p>
          <a:p>
            <a:r>
              <a:rPr lang="en-US" dirty="0" smtClean="0"/>
              <a:t>Hands thought to work </a:t>
            </a:r>
            <a:r>
              <a:rPr lang="en-US" i="1" dirty="0" smtClean="0"/>
              <a:t>on</a:t>
            </a:r>
            <a:r>
              <a:rPr lang="en-US" dirty="0" smtClean="0"/>
              <a:t> nature while feet move in it (2011,46)</a:t>
            </a:r>
          </a:p>
          <a:p>
            <a:r>
              <a:rPr lang="en-US" dirty="0" err="1" smtClean="0"/>
              <a:t>Ingold</a:t>
            </a:r>
            <a:r>
              <a:rPr lang="en-US" dirty="0" smtClean="0"/>
              <a:t> argues that the feet were as significant as the hands because we travel with them</a:t>
            </a:r>
          </a:p>
        </p:txBody>
      </p:sp>
      <p:pic>
        <p:nvPicPr>
          <p:cNvPr id="6" name="Picture 5"/>
          <p:cNvPicPr/>
          <p:nvPr/>
        </p:nvPicPr>
        <p:blipFill>
          <a:blip r:embed="rId2" cstate="screen">
            <a:extLst>
              <a:ext uri="{28A0092B-C50C-407E-A947-70E740481C1C}">
                <a14:useLocalDpi xmlns:a14="http://schemas.microsoft.com/office/drawing/2010/main"/>
              </a:ext>
            </a:extLst>
          </a:blip>
          <a:srcRect/>
          <a:stretch>
            <a:fillRect/>
          </a:stretch>
        </p:blipFill>
        <p:spPr bwMode="auto">
          <a:xfrm>
            <a:off x="4648200" y="1873251"/>
            <a:ext cx="4191000" cy="2944622"/>
          </a:xfrm>
          <a:prstGeom prst="rect">
            <a:avLst/>
          </a:prstGeom>
          <a:noFill/>
          <a:ln>
            <a:noFill/>
          </a:ln>
        </p:spPr>
      </p:pic>
      <p:sp>
        <p:nvSpPr>
          <p:cNvPr id="2" name="TextBox 1"/>
          <p:cNvSpPr txBox="1"/>
          <p:nvPr/>
        </p:nvSpPr>
        <p:spPr>
          <a:xfrm>
            <a:off x="4621454" y="5132917"/>
            <a:ext cx="4097095" cy="646331"/>
          </a:xfrm>
          <a:prstGeom prst="rect">
            <a:avLst/>
          </a:prstGeom>
          <a:noFill/>
        </p:spPr>
        <p:txBody>
          <a:bodyPr wrap="none" rtlCol="0">
            <a:spAutoFit/>
          </a:bodyPr>
          <a:lstStyle/>
          <a:p>
            <a:r>
              <a:rPr lang="en-US" dirty="0" err="1" smtClean="0"/>
              <a:t>Tylor’s</a:t>
            </a:r>
            <a:r>
              <a:rPr lang="en-US" dirty="0" smtClean="0"/>
              <a:t> 1881 pic that illustrated difference </a:t>
            </a:r>
          </a:p>
          <a:p>
            <a:r>
              <a:rPr lang="en-US" dirty="0" smtClean="0"/>
              <a:t>Between primates – humans and chimp</a:t>
            </a:r>
            <a:endParaRPr lang="en-US" dirty="0"/>
          </a:p>
        </p:txBody>
      </p:sp>
    </p:spTree>
    <p:extLst>
      <p:ext uri="{BB962C8B-B14F-4D97-AF65-F5344CB8AC3E}">
        <p14:creationId xmlns:p14="http://schemas.microsoft.com/office/powerpoint/2010/main" val="1222924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Underlying assumptions</a:t>
            </a:r>
            <a:endParaRPr lang="en-GB" dirty="0"/>
          </a:p>
        </p:txBody>
      </p:sp>
      <p:sp>
        <p:nvSpPr>
          <p:cNvPr id="3" name="Content Placeholder 2"/>
          <p:cNvSpPr>
            <a:spLocks noGrp="1"/>
          </p:cNvSpPr>
          <p:nvPr>
            <p:ph sz="half" idx="1"/>
          </p:nvPr>
        </p:nvSpPr>
        <p:spPr/>
        <p:txBody>
          <a:bodyPr>
            <a:normAutofit fontScale="92500"/>
          </a:bodyPr>
          <a:lstStyle/>
          <a:p>
            <a:r>
              <a:rPr lang="en-GB" dirty="0" smtClean="0"/>
              <a:t>Human relations with environment are cultural (and thus meaningful)</a:t>
            </a:r>
          </a:p>
          <a:p>
            <a:r>
              <a:rPr lang="en-GB" dirty="0" smtClean="0"/>
              <a:t>How does this square with all other animals who can relate without ‘culture’?</a:t>
            </a:r>
          </a:p>
          <a:p>
            <a:r>
              <a:rPr lang="en-GB" dirty="0" smtClean="0"/>
              <a:t>Do other creatures have meaningless worlds?</a:t>
            </a:r>
          </a:p>
          <a:p>
            <a:r>
              <a:rPr lang="en-GB" dirty="0" smtClean="0"/>
              <a:t>(</a:t>
            </a:r>
            <a:r>
              <a:rPr lang="en-GB" dirty="0" err="1" smtClean="0"/>
              <a:t>Ingold</a:t>
            </a:r>
            <a:r>
              <a:rPr lang="en-GB" dirty="0" smtClean="0"/>
              <a:t> 2011: 77-79)</a:t>
            </a:r>
            <a:endParaRPr lang="en-GB" dirty="0"/>
          </a:p>
        </p:txBody>
      </p:sp>
      <p:pic>
        <p:nvPicPr>
          <p:cNvPr id="5124" name="Picture 4" descr="http://i.livescience.com/images/i/000/027/041/iFF/young-chimp-cracking-nut.JPG?1336669852"/>
          <p:cNvPicPr>
            <a:picLocks noChangeAspect="1" noChangeArrowheads="1"/>
          </p:cNvPicPr>
          <p:nvPr/>
        </p:nvPicPr>
        <p:blipFill>
          <a:blip r:embed="rId2" cstate="screen"/>
          <a:srcRect/>
          <a:stretch>
            <a:fillRect/>
          </a:stretch>
        </p:blipFill>
        <p:spPr bwMode="auto">
          <a:xfrm>
            <a:off x="4556648" y="1949985"/>
            <a:ext cx="4311927" cy="2874619"/>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Biopolitics</a:t>
            </a:r>
            <a:r>
              <a:rPr lang="en-GB" dirty="0" smtClean="0"/>
              <a:t> of evolutionary thought</a:t>
            </a:r>
            <a:br>
              <a:rPr lang="en-GB" dirty="0" smtClean="0"/>
            </a:br>
            <a:r>
              <a:rPr lang="en-GB" dirty="0" smtClean="0"/>
              <a:t>nature/culture::feet/hands</a:t>
            </a:r>
            <a:endParaRPr lang="en-GB" dirty="0"/>
          </a:p>
        </p:txBody>
      </p:sp>
      <p:sp>
        <p:nvSpPr>
          <p:cNvPr id="3" name="Content Placeholder 2"/>
          <p:cNvSpPr>
            <a:spLocks noGrp="1"/>
          </p:cNvSpPr>
          <p:nvPr>
            <p:ph idx="1"/>
          </p:nvPr>
        </p:nvSpPr>
        <p:spPr/>
        <p:txBody>
          <a:bodyPr>
            <a:normAutofit fontScale="62500" lnSpcReduction="20000"/>
          </a:bodyPr>
          <a:lstStyle/>
          <a:p>
            <a:r>
              <a:rPr lang="en-US" dirty="0"/>
              <a:t>This immediately enables us to make sense of Darwin’s remarks concerning the relative significance of the hands and the feet. Unlike the quadruped, with four feet planted solidly in the ground of nature, the biped is held down only by two, while the arms and hands, released from their previous functions of support and locomotion, become answerable to the call of reason. Marching head over heels – half in nature, half out – the human biped figures as a constitutionally divided creature</a:t>
            </a:r>
            <a:r>
              <a:rPr lang="en-US" dirty="0" smtClean="0"/>
              <a:t>. The </a:t>
            </a:r>
            <a:r>
              <a:rPr lang="en-US" dirty="0"/>
              <a:t>dividing line, roughly level with the waist, separates the upper and lower parts of the body</a:t>
            </a:r>
            <a:r>
              <a:rPr lang="en-US" dirty="0" smtClean="0"/>
              <a:t>. Whereas </a:t>
            </a:r>
            <a:r>
              <a:rPr lang="en-US" dirty="0"/>
              <a:t>the feet, impelled by biomechanical necessity, undergird and propel the body </a:t>
            </a:r>
            <a:r>
              <a:rPr lang="en-US" i="1" dirty="0"/>
              <a:t>within </a:t>
            </a:r>
            <a:r>
              <a:rPr lang="en-US" dirty="0"/>
              <a:t>the natural world, the hands are free to deliver the intelligent designs or conceptions of the mind </a:t>
            </a:r>
            <a:r>
              <a:rPr lang="en-US" i="1" dirty="0"/>
              <a:t>upon </a:t>
            </a:r>
            <a:r>
              <a:rPr lang="en-US" dirty="0"/>
              <a:t>it: for the former, nature is the medium through which the body moves; to the latter it presents itself as a surface to be </a:t>
            </a:r>
            <a:r>
              <a:rPr lang="en-US" dirty="0" smtClean="0"/>
              <a:t>transformed. And </a:t>
            </a:r>
            <a:r>
              <a:rPr lang="en-US" dirty="0"/>
              <a:t>in this potential for transformation, inherent in the coupling of hands and brain, lie the conditions for man’s mastery and control over his material environment</a:t>
            </a:r>
            <a:r>
              <a:rPr lang="en-US" dirty="0" smtClean="0"/>
              <a:t>. </a:t>
            </a:r>
            <a:r>
              <a:rPr lang="en-US" dirty="0" err="1" smtClean="0"/>
              <a:t>Ingold</a:t>
            </a:r>
            <a:r>
              <a:rPr lang="en-US" dirty="0"/>
              <a:t>, </a:t>
            </a:r>
            <a:r>
              <a:rPr lang="en-US" dirty="0" smtClean="0"/>
              <a:t>T, 2011: 35, </a:t>
            </a:r>
            <a:r>
              <a:rPr lang="en-US" i="1" dirty="0"/>
              <a:t>Being </a:t>
            </a:r>
            <a:r>
              <a:rPr lang="en-US" i="1" dirty="0" smtClean="0"/>
              <a:t>alive</a:t>
            </a:r>
            <a:endParaRPr lang="en-US" dirty="0"/>
          </a:p>
          <a:p>
            <a:endParaRPr lang="en-US" dirty="0"/>
          </a:p>
        </p:txBody>
      </p:sp>
    </p:spTree>
    <p:extLst>
      <p:ext uri="{BB962C8B-B14F-4D97-AF65-F5344CB8AC3E}">
        <p14:creationId xmlns:p14="http://schemas.microsoft.com/office/powerpoint/2010/main" val="1881380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486888"/>
            <a:ext cx="7772400" cy="2144692"/>
          </a:xfrm>
        </p:spPr>
        <p:txBody>
          <a:bodyPr>
            <a:normAutofit/>
          </a:bodyPr>
          <a:lstStyle/>
          <a:p>
            <a:r>
              <a:rPr lang="en-GB" dirty="0" smtClean="0"/>
              <a:t>Nonetheless it is still </a:t>
            </a:r>
            <a:r>
              <a:rPr lang="en-GB" dirty="0" smtClean="0"/>
              <a:t>pervasively considered </a:t>
            </a:r>
            <a:r>
              <a:rPr lang="en-GB" dirty="0" smtClean="0"/>
              <a:t>axiomatic to think of h/</a:t>
            </a:r>
            <a:r>
              <a:rPr lang="en-GB" dirty="0" err="1" smtClean="0"/>
              <a:t>gs</a:t>
            </a:r>
            <a:r>
              <a:rPr lang="en-GB" dirty="0" smtClean="0"/>
              <a:t> as the way we once were.</a:t>
            </a:r>
            <a:endParaRPr lang="en-GB" dirty="0"/>
          </a:p>
        </p:txBody>
      </p:sp>
      <p:pic>
        <p:nvPicPr>
          <p:cNvPr id="68610" name="Picture 2" descr="http://i2.kym-cdn.com/photos/images/original/000/049/163/implied-facepalm.jpg"/>
          <p:cNvPicPr>
            <a:picLocks noChangeAspect="1" noChangeArrowheads="1"/>
          </p:cNvPicPr>
          <p:nvPr/>
        </p:nvPicPr>
        <p:blipFill>
          <a:blip r:embed="rId2" cstate="screen"/>
          <a:srcRect/>
          <a:stretch>
            <a:fillRect/>
          </a:stretch>
        </p:blipFill>
        <p:spPr bwMode="auto">
          <a:xfrm>
            <a:off x="2101932" y="2802580"/>
            <a:ext cx="5142015" cy="3752603"/>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representations</a:t>
            </a:r>
            <a:endParaRPr lang="en-GB" dirty="0"/>
          </a:p>
        </p:txBody>
      </p:sp>
      <p:pic>
        <p:nvPicPr>
          <p:cNvPr id="72708" name="Picture 4" descr="http://blu.stb.s-msn.com/i/48/F3847F86924221712725995CA8551D.jpg"/>
          <p:cNvPicPr>
            <a:picLocks noChangeAspect="1" noChangeArrowheads="1"/>
          </p:cNvPicPr>
          <p:nvPr/>
        </p:nvPicPr>
        <p:blipFill>
          <a:blip r:embed="rId2" cstate="screen"/>
          <a:srcRect/>
          <a:stretch>
            <a:fillRect/>
          </a:stretch>
        </p:blipFill>
        <p:spPr bwMode="auto">
          <a:xfrm>
            <a:off x="457200" y="2316163"/>
            <a:ext cx="2857500" cy="3810000"/>
          </a:xfrm>
          <a:prstGeom prst="rect">
            <a:avLst/>
          </a:prstGeom>
          <a:noFill/>
        </p:spPr>
      </p:pic>
      <p:pic>
        <p:nvPicPr>
          <p:cNvPr id="72712" name="Picture 8" descr="http://donsmaps.com/images23/rocdecazelleIMG_0295.jpg">
            <a:hlinkClick r:id="rId3"/>
          </p:cNvPr>
          <p:cNvPicPr>
            <a:picLocks noChangeAspect="1" noChangeArrowheads="1"/>
          </p:cNvPicPr>
          <p:nvPr/>
        </p:nvPicPr>
        <p:blipFill>
          <a:blip r:embed="rId4" cstate="screen"/>
          <a:srcRect/>
          <a:stretch>
            <a:fillRect/>
          </a:stretch>
        </p:blipFill>
        <p:spPr bwMode="auto">
          <a:xfrm>
            <a:off x="4496229" y="2981740"/>
            <a:ext cx="4190571" cy="3144423"/>
          </a:xfrm>
          <a:prstGeom prst="rect">
            <a:avLst/>
          </a:prstGeom>
          <a:noFill/>
        </p:spPr>
      </p:pic>
      <p:pic>
        <p:nvPicPr>
          <p:cNvPr id="72706" name="Picture 2" descr="http://www.infoniac.com/uimg/language-of-cavemen.jpg"/>
          <p:cNvPicPr>
            <a:picLocks noChangeAspect="1" noChangeArrowheads="1"/>
          </p:cNvPicPr>
          <p:nvPr/>
        </p:nvPicPr>
        <p:blipFill>
          <a:blip r:embed="rId5" cstate="screen"/>
          <a:srcRect/>
          <a:stretch>
            <a:fillRect/>
          </a:stretch>
        </p:blipFill>
        <p:spPr bwMode="auto">
          <a:xfrm>
            <a:off x="3314700" y="1600200"/>
            <a:ext cx="2857500" cy="2162176"/>
          </a:xfrm>
          <a:prstGeom prst="rect">
            <a:avLst/>
          </a:prstGeom>
          <a:noFill/>
        </p:spPr>
      </p:pic>
      <p:sp>
        <p:nvSpPr>
          <p:cNvPr id="6" name="TextBox 5"/>
          <p:cNvSpPr txBox="1"/>
          <p:nvPr/>
        </p:nvSpPr>
        <p:spPr>
          <a:xfrm>
            <a:off x="4909930" y="5756831"/>
            <a:ext cx="3544368" cy="369332"/>
          </a:xfrm>
          <a:prstGeom prst="rect">
            <a:avLst/>
          </a:prstGeom>
          <a:noFill/>
        </p:spPr>
        <p:txBody>
          <a:bodyPr wrap="none" rtlCol="0">
            <a:spAutoFit/>
          </a:bodyPr>
          <a:lstStyle/>
          <a:p>
            <a:r>
              <a:rPr lang="en-GB" dirty="0" smtClean="0"/>
              <a:t>Click for link to film – start at 3 </a:t>
            </a:r>
            <a:r>
              <a:rPr lang="en-GB" dirty="0" err="1" smtClean="0"/>
              <a:t>mins</a:t>
            </a:r>
            <a:endParaRPr lang="en-GB" dirty="0"/>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if h/</a:t>
            </a:r>
            <a:r>
              <a:rPr lang="en-GB" dirty="0" err="1" smtClean="0"/>
              <a:t>gs</a:t>
            </a:r>
            <a:r>
              <a:rPr lang="en-GB" dirty="0" smtClean="0"/>
              <a:t> are un-</a:t>
            </a:r>
            <a:r>
              <a:rPr lang="en-GB" dirty="0" smtClean="0"/>
              <a:t>evolved vestiges</a:t>
            </a:r>
            <a:r>
              <a:rPr lang="mr-IN" dirty="0" smtClean="0"/>
              <a:t>…</a:t>
            </a:r>
            <a:endParaRPr lang="en-GB" dirty="0"/>
          </a:p>
        </p:txBody>
      </p:sp>
      <p:sp>
        <p:nvSpPr>
          <p:cNvPr id="3" name="Content Placeholder 2"/>
          <p:cNvSpPr>
            <a:spLocks noGrp="1"/>
          </p:cNvSpPr>
          <p:nvPr>
            <p:ph sz="half" idx="1"/>
          </p:nvPr>
        </p:nvSpPr>
        <p:spPr/>
        <p:txBody>
          <a:bodyPr/>
          <a:lstStyle/>
          <a:p>
            <a:r>
              <a:rPr lang="en-GB" dirty="0"/>
              <a:t>w</a:t>
            </a:r>
            <a:r>
              <a:rPr lang="en-GB" dirty="0" smtClean="0"/>
              <a:t>hy </a:t>
            </a:r>
            <a:r>
              <a:rPr lang="en-GB" dirty="0" smtClean="0"/>
              <a:t>are they?</a:t>
            </a:r>
          </a:p>
          <a:p>
            <a:r>
              <a:rPr lang="en-GB" dirty="0" smtClean="0"/>
              <a:t>And, if so...</a:t>
            </a:r>
          </a:p>
          <a:p>
            <a:pPr lvl="1"/>
            <a:r>
              <a:rPr lang="en-GB" dirty="0" smtClean="0"/>
              <a:t>Can we learn about how we were by looking at them?</a:t>
            </a:r>
            <a:endParaRPr lang="en-GB" dirty="0"/>
          </a:p>
        </p:txBody>
      </p:sp>
      <p:pic>
        <p:nvPicPr>
          <p:cNvPr id="46082" name="Picture 2" descr="http://www.raw-food-health.net/images/HunterGathererPoles.jpg"/>
          <p:cNvPicPr>
            <a:picLocks noChangeAspect="1" noChangeArrowheads="1"/>
          </p:cNvPicPr>
          <p:nvPr/>
        </p:nvPicPr>
        <p:blipFill>
          <a:blip r:embed="rId2" cstate="screen"/>
          <a:srcRect/>
          <a:stretch>
            <a:fillRect/>
          </a:stretch>
        </p:blipFill>
        <p:spPr bwMode="auto">
          <a:xfrm>
            <a:off x="4495800" y="2327276"/>
            <a:ext cx="4451821" cy="3798887"/>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err="1" smtClean="0"/>
              <a:t>Bettinger</a:t>
            </a:r>
            <a:r>
              <a:rPr lang="en-GB" sz="3200" dirty="0" smtClean="0"/>
              <a:t>, R. L. 1991 </a:t>
            </a:r>
            <a:r>
              <a:rPr lang="en-GB" sz="3200" i="1" dirty="0" smtClean="0"/>
              <a:t>Hunter gathers: archaeology and evolutionary theory</a:t>
            </a:r>
            <a:r>
              <a:rPr lang="en-GB" sz="3200" dirty="0" smtClean="0"/>
              <a:t>. NY: Plenum Press</a:t>
            </a:r>
            <a:endParaRPr lang="en-GB" sz="3200" dirty="0"/>
          </a:p>
        </p:txBody>
      </p:sp>
      <p:sp>
        <p:nvSpPr>
          <p:cNvPr id="3" name="Content Placeholder 2"/>
          <p:cNvSpPr>
            <a:spLocks noGrp="1"/>
          </p:cNvSpPr>
          <p:nvPr>
            <p:ph sz="half" idx="1"/>
          </p:nvPr>
        </p:nvSpPr>
        <p:spPr/>
        <p:txBody>
          <a:bodyPr/>
          <a:lstStyle/>
          <a:p>
            <a:r>
              <a:rPr lang="en-GB" dirty="0" smtClean="0"/>
              <a:t>Likes social evolutionary theory</a:t>
            </a:r>
          </a:p>
          <a:p>
            <a:r>
              <a:rPr lang="en-GB" dirty="0" smtClean="0"/>
              <a:t>States h/</a:t>
            </a:r>
            <a:r>
              <a:rPr lang="en-GB" dirty="0" err="1" smtClean="0"/>
              <a:t>gs</a:t>
            </a:r>
            <a:r>
              <a:rPr lang="en-GB" dirty="0" smtClean="0"/>
              <a:t> are ‘underdeveloped’</a:t>
            </a:r>
          </a:p>
          <a:p>
            <a:r>
              <a:rPr lang="en-GB" dirty="0" smtClean="0"/>
              <a:t>Defends term ‘primitive’</a:t>
            </a:r>
          </a:p>
          <a:p>
            <a:r>
              <a:rPr lang="en-GB" dirty="0" smtClean="0"/>
              <a:t>h/</a:t>
            </a:r>
            <a:r>
              <a:rPr lang="en-GB" dirty="0" err="1" smtClean="0"/>
              <a:t>gs</a:t>
            </a:r>
            <a:r>
              <a:rPr lang="en-GB" dirty="0" smtClean="0"/>
              <a:t> can answer questions</a:t>
            </a:r>
          </a:p>
          <a:p>
            <a:r>
              <a:rPr lang="en-GB" dirty="0" smtClean="0"/>
              <a:t>But how?</a:t>
            </a:r>
          </a:p>
        </p:txBody>
      </p:sp>
      <p:sp>
        <p:nvSpPr>
          <p:cNvPr id="4" name="Content Placeholder 3"/>
          <p:cNvSpPr>
            <a:spLocks noGrp="1"/>
          </p:cNvSpPr>
          <p:nvPr>
            <p:ph sz="half" idx="2"/>
          </p:nvPr>
        </p:nvSpPr>
        <p:spPr/>
        <p:txBody>
          <a:bodyPr/>
          <a:lstStyle/>
          <a:p>
            <a:endParaRPr lang="en-GB"/>
          </a:p>
        </p:txBody>
      </p:sp>
      <p:pic>
        <p:nvPicPr>
          <p:cNvPr id="63490" name="Picture 2" descr="http://4.bp.blogspot.com/_78Aw0fZjYgU/TKPjtbtxJJI/AAAAAAAAABI/RABLYNvprYA/s1600/wh06as_c02hcu007a.jpg"/>
          <p:cNvPicPr>
            <a:picLocks noChangeAspect="1" noChangeArrowheads="1"/>
          </p:cNvPicPr>
          <p:nvPr/>
        </p:nvPicPr>
        <p:blipFill>
          <a:blip r:embed="rId2" cstate="screen"/>
          <a:srcRect/>
          <a:stretch>
            <a:fillRect/>
          </a:stretch>
        </p:blipFill>
        <p:spPr bwMode="auto">
          <a:xfrm>
            <a:off x="4648200" y="1600200"/>
            <a:ext cx="4296753" cy="4708525"/>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2 perspectives that reject </a:t>
            </a:r>
            <a:r>
              <a:rPr lang="en-US" sz="3200" dirty="0" err="1" smtClean="0"/>
              <a:t>uni</a:t>
            </a:r>
            <a:r>
              <a:rPr lang="en-US" sz="3200" dirty="0" smtClean="0"/>
              <a:t>-linear development and isolation</a:t>
            </a:r>
            <a:endParaRPr lang="en-US" sz="3200" dirty="0"/>
          </a:p>
        </p:txBody>
      </p:sp>
      <p:sp>
        <p:nvSpPr>
          <p:cNvPr id="6" name="Content Placeholder 5"/>
          <p:cNvSpPr>
            <a:spLocks noGrp="1"/>
          </p:cNvSpPr>
          <p:nvPr>
            <p:ph sz="half" idx="1"/>
          </p:nvPr>
        </p:nvSpPr>
        <p:spPr/>
        <p:txBody>
          <a:bodyPr>
            <a:normAutofit fontScale="92500" lnSpcReduction="10000"/>
          </a:bodyPr>
          <a:lstStyle/>
          <a:p>
            <a:r>
              <a:rPr lang="en-US" dirty="0" err="1"/>
              <a:t>Lupo</a:t>
            </a:r>
            <a:r>
              <a:rPr lang="en-US" dirty="0"/>
              <a:t>, K. 2011 Implication of </a:t>
            </a:r>
            <a:r>
              <a:rPr lang="en-US" dirty="0" err="1"/>
              <a:t>Bofi</a:t>
            </a:r>
            <a:r>
              <a:rPr lang="en-US" dirty="0"/>
              <a:t> and Aka ethno archaeology  in the Congo Basin for understanding Late Holocene technology changes </a:t>
            </a:r>
            <a:r>
              <a:rPr lang="en-US" i="1" dirty="0"/>
              <a:t>Before Farming </a:t>
            </a:r>
            <a:r>
              <a:rPr lang="en-US" dirty="0"/>
              <a:t>4 [online</a:t>
            </a:r>
            <a:r>
              <a:rPr lang="en-US" dirty="0" smtClean="0"/>
              <a:t>]</a:t>
            </a:r>
          </a:p>
          <a:p>
            <a:r>
              <a:rPr lang="en-US" dirty="0" smtClean="0"/>
              <a:t>Spread of techno (</a:t>
            </a:r>
            <a:r>
              <a:rPr lang="en-US" dirty="0" err="1" smtClean="0"/>
              <a:t>eg</a:t>
            </a:r>
            <a:r>
              <a:rPr lang="en-US" dirty="0" smtClean="0"/>
              <a:t> nets from Bantu neighbours) illustrates knowledge is a two-way process</a:t>
            </a:r>
            <a:endParaRPr lang="en-US" dirty="0"/>
          </a:p>
        </p:txBody>
      </p:sp>
      <p:sp>
        <p:nvSpPr>
          <p:cNvPr id="7" name="Content Placeholder 6"/>
          <p:cNvSpPr>
            <a:spLocks noGrp="1"/>
          </p:cNvSpPr>
          <p:nvPr>
            <p:ph sz="half" idx="2"/>
          </p:nvPr>
        </p:nvSpPr>
        <p:spPr/>
        <p:txBody>
          <a:bodyPr>
            <a:normAutofit fontScale="92500" lnSpcReduction="10000"/>
          </a:bodyPr>
          <a:lstStyle/>
          <a:p>
            <a:r>
              <a:rPr lang="en-US" dirty="0" err="1" smtClean="0"/>
              <a:t>Sassamon</a:t>
            </a:r>
            <a:r>
              <a:rPr lang="en-US" dirty="0" smtClean="0"/>
              <a:t>, K. 2004 </a:t>
            </a:r>
            <a:r>
              <a:rPr lang="en-US" i="1" dirty="0" smtClean="0"/>
              <a:t>Complex h/</a:t>
            </a:r>
            <a:r>
              <a:rPr lang="en-US" i="1" dirty="0" err="1" smtClean="0"/>
              <a:t>gs</a:t>
            </a:r>
            <a:r>
              <a:rPr lang="en-US" i="1" dirty="0" smtClean="0"/>
              <a:t> in evolution and history: a N American perspective </a:t>
            </a:r>
            <a:r>
              <a:rPr lang="en-US" dirty="0" smtClean="0"/>
              <a:t>Springer</a:t>
            </a:r>
          </a:p>
          <a:p>
            <a:r>
              <a:rPr lang="en-US" dirty="0" smtClean="0"/>
              <a:t>It is ‘no longer reasonable to conceptually isolate h/g populations for study under the premise that it genuinely represents humanity in a primitive state’ (p. 229)</a:t>
            </a:r>
            <a:endParaRPr lang="en-US" dirty="0"/>
          </a:p>
        </p:txBody>
      </p:sp>
    </p:spTree>
    <p:extLst>
      <p:ext uri="{BB962C8B-B14F-4D97-AF65-F5344CB8AC3E}">
        <p14:creationId xmlns:p14="http://schemas.microsoft.com/office/powerpoint/2010/main" val="1902800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85800" y="1104900"/>
            <a:ext cx="7772400" cy="1470025"/>
          </a:xfrm>
        </p:spPr>
        <p:txBody>
          <a:bodyPr/>
          <a:lstStyle/>
          <a:p>
            <a:r>
              <a:rPr lang="en-GB" dirty="0" smtClean="0"/>
              <a:t>Pause </a:t>
            </a:r>
            <a:endParaRPr lang="en-GB" dirty="0"/>
          </a:p>
        </p:txBody>
      </p:sp>
      <p:sp>
        <p:nvSpPr>
          <p:cNvPr id="6" name="Subtitle 5"/>
          <p:cNvSpPr>
            <a:spLocks noGrp="1"/>
          </p:cNvSpPr>
          <p:nvPr>
            <p:ph type="subTitle" idx="1"/>
          </p:nvPr>
        </p:nvSpPr>
        <p:spPr>
          <a:xfrm>
            <a:off x="1371600" y="2133600"/>
            <a:ext cx="6400800" cy="1752600"/>
          </a:xfrm>
        </p:spPr>
        <p:txBody>
          <a:bodyPr/>
          <a:lstStyle/>
          <a:p>
            <a:r>
              <a:rPr lang="en-GB" dirty="0" smtClean="0"/>
              <a:t>Rewind – back to the 60s..</a:t>
            </a:r>
            <a:endParaRPr lang="en-GB" dirty="0"/>
          </a:p>
        </p:txBody>
      </p:sp>
      <p:pic>
        <p:nvPicPr>
          <p:cNvPr id="65538" name="Picture 2" descr="http://www.israbox.com/uploads/posts/2012-02/1329861873_1.jpg"/>
          <p:cNvPicPr>
            <a:picLocks noChangeAspect="1" noChangeArrowheads="1"/>
          </p:cNvPicPr>
          <p:nvPr/>
        </p:nvPicPr>
        <p:blipFill>
          <a:blip r:embed="rId2" cstate="screen"/>
          <a:srcRect/>
          <a:stretch>
            <a:fillRect/>
          </a:stretch>
        </p:blipFill>
        <p:spPr bwMode="auto">
          <a:xfrm>
            <a:off x="3046126" y="3465116"/>
            <a:ext cx="3149245" cy="2817416"/>
          </a:xfrm>
          <a:prstGeom prst="rect">
            <a:avLst/>
          </a:prstGeom>
          <a:noFill/>
        </p:spPr>
      </p:pic>
      <p:pic>
        <p:nvPicPr>
          <p:cNvPr id="65540" name="Picture 4" descr="http://eil.com/images/main/Tight%2BFit%2B-%2BBack%2BTo%2BThe%2B60s%2B-%2BLP%2BRECORD-454810.jpg"/>
          <p:cNvPicPr>
            <a:picLocks noChangeAspect="1" noChangeArrowheads="1"/>
          </p:cNvPicPr>
          <p:nvPr/>
        </p:nvPicPr>
        <p:blipFill>
          <a:blip r:embed="rId3" cstate="screen"/>
          <a:srcRect/>
          <a:stretch>
            <a:fillRect/>
          </a:stretch>
        </p:blipFill>
        <p:spPr bwMode="auto">
          <a:xfrm>
            <a:off x="6006475" y="3465116"/>
            <a:ext cx="2874912" cy="2817415"/>
          </a:xfrm>
          <a:prstGeom prst="rect">
            <a:avLst/>
          </a:prstGeom>
          <a:noFill/>
        </p:spPr>
      </p:pic>
      <p:pic>
        <p:nvPicPr>
          <p:cNvPr id="65542" name="Picture 6" descr="http://eil.com/images/main/Various-60s+%26+70s+-+Back+To+The+Sixties+-+DOUBLE+LP-519860.jpg"/>
          <p:cNvPicPr>
            <a:picLocks noChangeAspect="1" noChangeArrowheads="1"/>
          </p:cNvPicPr>
          <p:nvPr/>
        </p:nvPicPr>
        <p:blipFill>
          <a:blip r:embed="rId4" cstate="screen"/>
          <a:srcRect/>
          <a:stretch>
            <a:fillRect/>
          </a:stretch>
        </p:blipFill>
        <p:spPr bwMode="auto">
          <a:xfrm>
            <a:off x="297198" y="3465115"/>
            <a:ext cx="2863228" cy="2817416"/>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Ethno-archaeology - genesis</a:t>
            </a:r>
            <a:endParaRPr lang="en-US" dirty="0"/>
          </a:p>
        </p:txBody>
      </p:sp>
      <p:sp>
        <p:nvSpPr>
          <p:cNvPr id="3" name="Content Placeholder 2"/>
          <p:cNvSpPr>
            <a:spLocks noGrp="1"/>
          </p:cNvSpPr>
          <p:nvPr>
            <p:ph sz="half" idx="1"/>
          </p:nvPr>
        </p:nvSpPr>
        <p:spPr/>
        <p:txBody>
          <a:bodyPr/>
          <a:lstStyle/>
          <a:p>
            <a:r>
              <a:rPr lang="en-US" dirty="0" smtClean="0"/>
              <a:t>1960s: increased ethnographic info and </a:t>
            </a:r>
            <a:r>
              <a:rPr lang="en-US" dirty="0" err="1" smtClean="0"/>
              <a:t>industrialised</a:t>
            </a:r>
            <a:r>
              <a:rPr lang="en-US" dirty="0" smtClean="0"/>
              <a:t> nations’ politics = h/</a:t>
            </a:r>
            <a:r>
              <a:rPr lang="en-US" dirty="0" err="1" smtClean="0"/>
              <a:t>gs</a:t>
            </a:r>
            <a:r>
              <a:rPr lang="en-US" dirty="0" smtClean="0"/>
              <a:t> can be used to document past</a:t>
            </a:r>
          </a:p>
          <a:p>
            <a:r>
              <a:rPr lang="en-US" dirty="0" smtClean="0"/>
              <a:t>Rationale: h/g original subsistence method</a:t>
            </a:r>
            <a:endParaRPr lang="en-US" dirty="0"/>
          </a:p>
        </p:txBody>
      </p:sp>
      <p:pic>
        <p:nvPicPr>
          <p:cNvPr id="9" name="Content Placeholder 8"/>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393564416"/>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Arch/</a:t>
            </a:r>
            <a:r>
              <a:rPr lang="en-US" dirty="0" err="1" smtClean="0"/>
              <a:t>anth</a:t>
            </a:r>
            <a:r>
              <a:rPr lang="en-US" dirty="0" smtClean="0"/>
              <a:t>…past/present</a:t>
            </a:r>
            <a:endParaRPr lang="en-US" dirty="0"/>
          </a:p>
        </p:txBody>
      </p:sp>
      <p:sp>
        <p:nvSpPr>
          <p:cNvPr id="3" name="Content Placeholder 2"/>
          <p:cNvSpPr>
            <a:spLocks noGrp="1"/>
          </p:cNvSpPr>
          <p:nvPr>
            <p:ph sz="half" idx="1"/>
          </p:nvPr>
        </p:nvSpPr>
        <p:spPr/>
        <p:txBody>
          <a:bodyPr>
            <a:normAutofit/>
          </a:bodyPr>
          <a:lstStyle/>
          <a:p>
            <a:r>
              <a:rPr lang="en-US" dirty="0" smtClean="0"/>
              <a:t>Archaeology </a:t>
            </a:r>
          </a:p>
          <a:p>
            <a:pPr lvl="1"/>
            <a:r>
              <a:rPr lang="en-US" dirty="0" smtClean="0"/>
              <a:t>studies artifacts and remains as evidence of what people have done</a:t>
            </a:r>
          </a:p>
          <a:p>
            <a:r>
              <a:rPr lang="en-US" dirty="0" smtClean="0"/>
              <a:t>Anthropology </a:t>
            </a:r>
          </a:p>
          <a:p>
            <a:pPr lvl="1"/>
            <a:r>
              <a:rPr lang="en-US" dirty="0" smtClean="0"/>
              <a:t>studies what people are doing</a:t>
            </a:r>
            <a:endParaRPr lang="en-US" dirty="0"/>
          </a:p>
          <a:p>
            <a:pPr lvl="1">
              <a:buNone/>
            </a:pPr>
            <a:endParaRPr lang="en-US" dirty="0" smtClean="0"/>
          </a:p>
          <a:p>
            <a:pPr lvl="1">
              <a:buNone/>
            </a:pPr>
            <a:r>
              <a:rPr lang="en-US" sz="2800" dirty="0" smtClean="0"/>
              <a:t>Ethno-arch merges two</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199168156"/>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The New Archaeology brought new perspectives</a:t>
            </a:r>
            <a:endParaRPr lang="en-GB" dirty="0"/>
          </a:p>
        </p:txBody>
      </p:sp>
      <p:pic>
        <p:nvPicPr>
          <p:cNvPr id="70658" name="Picture 2" descr="http://motherboard-assets.s3.amazonaws.com/content-images/article/the-neolithic-diet-in-europe-included-some-spice/9b584fc9195e2a59855e41d4fc7f9dd7_vice_630x420.jpg"/>
          <p:cNvPicPr>
            <a:picLocks noChangeAspect="1" noChangeArrowheads="1"/>
          </p:cNvPicPr>
          <p:nvPr/>
        </p:nvPicPr>
        <p:blipFill>
          <a:blip r:embed="rId2" cstate="screen"/>
          <a:srcRect/>
          <a:stretch>
            <a:fillRect/>
          </a:stretch>
        </p:blipFill>
        <p:spPr bwMode="auto">
          <a:xfrm>
            <a:off x="2941981" y="3886200"/>
            <a:ext cx="2936047" cy="1957365"/>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Revisionist perspective</a:t>
            </a:r>
            <a:endParaRPr lang="en-GB" dirty="0"/>
          </a:p>
        </p:txBody>
      </p:sp>
      <p:sp>
        <p:nvSpPr>
          <p:cNvPr id="3" name="Content Placeholder 2"/>
          <p:cNvSpPr>
            <a:spLocks noGrp="1"/>
          </p:cNvSpPr>
          <p:nvPr>
            <p:ph sz="half" idx="1"/>
          </p:nvPr>
        </p:nvSpPr>
        <p:spPr>
          <a:xfrm>
            <a:off x="218664" y="1600200"/>
            <a:ext cx="4038600" cy="4525963"/>
          </a:xfrm>
        </p:spPr>
        <p:txBody>
          <a:bodyPr>
            <a:normAutofit lnSpcReduction="10000"/>
          </a:bodyPr>
          <a:lstStyle/>
          <a:p>
            <a:r>
              <a:rPr lang="en-GB" dirty="0" smtClean="0"/>
              <a:t>Brings in the social to replace the technological.</a:t>
            </a:r>
          </a:p>
          <a:p>
            <a:r>
              <a:rPr lang="en-GB" dirty="0" err="1" smtClean="0"/>
              <a:t>Hgs</a:t>
            </a:r>
            <a:r>
              <a:rPr lang="en-GB" dirty="0" smtClean="0"/>
              <a:t> stand outside evolutionary perspectives because</a:t>
            </a:r>
          </a:p>
          <a:p>
            <a:r>
              <a:rPr lang="en-GB" dirty="0" smtClean="0"/>
              <a:t>Culture represents adaptive behaviour,  so </a:t>
            </a:r>
            <a:r>
              <a:rPr lang="en-GB" dirty="0" err="1" smtClean="0"/>
              <a:t>hgs</a:t>
            </a:r>
            <a:r>
              <a:rPr lang="en-GB" dirty="0" smtClean="0"/>
              <a:t> adapted within certain ecology</a:t>
            </a:r>
          </a:p>
          <a:p>
            <a:endParaRPr lang="en-GB" dirty="0" smtClean="0"/>
          </a:p>
          <a:p>
            <a:endParaRPr lang="en-GB" dirty="0"/>
          </a:p>
        </p:txBody>
      </p:sp>
      <p:pic>
        <p:nvPicPr>
          <p:cNvPr id="69634" name="Picture 2" descr="http://media.salon.com/2011/10/insect-tribe-2.jpg"/>
          <p:cNvPicPr>
            <a:picLocks noChangeAspect="1" noChangeArrowheads="1"/>
          </p:cNvPicPr>
          <p:nvPr/>
        </p:nvPicPr>
        <p:blipFill>
          <a:blip r:embed="rId2" cstate="screen"/>
          <a:srcRect/>
          <a:stretch>
            <a:fillRect/>
          </a:stretch>
        </p:blipFill>
        <p:spPr bwMode="auto">
          <a:xfrm>
            <a:off x="4257264" y="1721476"/>
            <a:ext cx="4860614" cy="4066761"/>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2 converging models, both materialist</a:t>
            </a:r>
            <a:endParaRPr lang="en-GB" dirty="0"/>
          </a:p>
        </p:txBody>
      </p:sp>
      <p:sp>
        <p:nvSpPr>
          <p:cNvPr id="6" name="Text Placeholder 5"/>
          <p:cNvSpPr>
            <a:spLocks noGrp="1"/>
          </p:cNvSpPr>
          <p:nvPr>
            <p:ph type="body" idx="1"/>
          </p:nvPr>
        </p:nvSpPr>
        <p:spPr/>
        <p:txBody>
          <a:bodyPr/>
          <a:lstStyle/>
          <a:p>
            <a:r>
              <a:rPr lang="en-GB" dirty="0" smtClean="0"/>
              <a:t>Developmental model</a:t>
            </a:r>
            <a:endParaRPr lang="en-GB" dirty="0"/>
          </a:p>
        </p:txBody>
      </p:sp>
      <p:sp>
        <p:nvSpPr>
          <p:cNvPr id="7" name="Content Placeholder 6"/>
          <p:cNvSpPr>
            <a:spLocks noGrp="1"/>
          </p:cNvSpPr>
          <p:nvPr>
            <p:ph sz="half" idx="2"/>
          </p:nvPr>
        </p:nvSpPr>
        <p:spPr/>
        <p:txBody>
          <a:bodyPr/>
          <a:lstStyle/>
          <a:p>
            <a:r>
              <a:rPr lang="en-GB" dirty="0" smtClean="0"/>
              <a:t>Change moves towards complexity; from less to more</a:t>
            </a:r>
          </a:p>
          <a:p>
            <a:r>
              <a:rPr lang="en-GB" dirty="0" smtClean="0"/>
              <a:t>Progressive materialism</a:t>
            </a:r>
          </a:p>
          <a:p>
            <a:endParaRPr lang="en-GB" dirty="0"/>
          </a:p>
        </p:txBody>
      </p:sp>
      <p:sp>
        <p:nvSpPr>
          <p:cNvPr id="8" name="Text Placeholder 7"/>
          <p:cNvSpPr>
            <a:spLocks noGrp="1"/>
          </p:cNvSpPr>
          <p:nvPr>
            <p:ph type="body" sz="quarter" idx="3"/>
          </p:nvPr>
        </p:nvSpPr>
        <p:spPr/>
        <p:txBody>
          <a:bodyPr/>
          <a:lstStyle/>
          <a:p>
            <a:r>
              <a:rPr lang="en-GB" dirty="0" smtClean="0"/>
              <a:t>Eco/adaptation model</a:t>
            </a:r>
            <a:endParaRPr lang="en-GB" dirty="0"/>
          </a:p>
        </p:txBody>
      </p:sp>
      <p:sp>
        <p:nvSpPr>
          <p:cNvPr id="9" name="Content Placeholder 8"/>
          <p:cNvSpPr>
            <a:spLocks noGrp="1"/>
          </p:cNvSpPr>
          <p:nvPr>
            <p:ph sz="quarter" idx="4"/>
          </p:nvPr>
        </p:nvSpPr>
        <p:spPr/>
        <p:txBody>
          <a:bodyPr/>
          <a:lstStyle/>
          <a:p>
            <a:r>
              <a:rPr lang="en-GB" dirty="0" smtClean="0"/>
              <a:t>Change is situated, contextual</a:t>
            </a:r>
          </a:p>
          <a:p>
            <a:r>
              <a:rPr lang="en-GB" dirty="0" smtClean="0"/>
              <a:t>Environmental-ecological materialism</a:t>
            </a:r>
          </a:p>
          <a:p>
            <a:r>
              <a:rPr lang="en-GB" dirty="0" smtClean="0"/>
              <a:t>Homeostasis, equilibrium</a:t>
            </a:r>
            <a:endParaRPr lang="en-GB" dirty="0"/>
          </a:p>
        </p:txBody>
      </p:sp>
      <p:sp>
        <p:nvSpPr>
          <p:cNvPr id="10" name="TextBox 9"/>
          <p:cNvSpPr txBox="1"/>
          <p:nvPr/>
        </p:nvSpPr>
        <p:spPr>
          <a:xfrm>
            <a:off x="0" y="4571892"/>
            <a:ext cx="9130092" cy="1815882"/>
          </a:xfrm>
          <a:prstGeom prst="rect">
            <a:avLst/>
          </a:prstGeom>
          <a:solidFill>
            <a:schemeClr val="tx1">
              <a:lumMod val="50000"/>
            </a:schemeClr>
          </a:solidFill>
          <a:ln w="76200">
            <a:solidFill>
              <a:srgbClr val="FF0000"/>
            </a:solidFill>
          </a:ln>
        </p:spPr>
        <p:txBody>
          <a:bodyPr wrap="square" rtlCol="0">
            <a:spAutoFit/>
          </a:bodyPr>
          <a:lstStyle/>
          <a:p>
            <a:pPr algn="ctr"/>
            <a:r>
              <a:rPr lang="en-GB" sz="28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Revisionists see </a:t>
            </a:r>
            <a:r>
              <a:rPr lang="en-GB" sz="280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hgs</a:t>
            </a:r>
            <a:r>
              <a:rPr lang="en-GB" sz="28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as having  adapted as necessary</a:t>
            </a:r>
          </a:p>
          <a:p>
            <a:pPr algn="ctr"/>
            <a:endParaRPr lang="en-GB" sz="2800" dirty="0" smtClean="0">
              <a:ln w="18415" cmpd="sng">
                <a:solidFill>
                  <a:srgbClr val="FFFFFF"/>
                </a:solidFill>
                <a:prstDash val="solid"/>
              </a:ln>
              <a:solidFill>
                <a:srgbClr val="FFFFFF"/>
              </a:solidFill>
              <a:effectLst>
                <a:outerShdw blurRad="63500" dir="3600000" algn="tl" rotWithShape="0">
                  <a:srgbClr val="000000">
                    <a:alpha val="70000"/>
                  </a:srgbClr>
                </a:outerShdw>
              </a:effectLst>
            </a:endParaRPr>
          </a:p>
          <a:p>
            <a:pPr algn="ctr"/>
            <a:r>
              <a:rPr lang="en-GB" sz="280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Developmentalists</a:t>
            </a:r>
            <a:r>
              <a:rPr lang="en-GB" sz="28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see </a:t>
            </a:r>
            <a:r>
              <a:rPr lang="en-GB" sz="2800" dirty="0" err="1" smtClean="0">
                <a:ln w="18415" cmpd="sng">
                  <a:solidFill>
                    <a:srgbClr val="FFFFFF"/>
                  </a:solidFill>
                  <a:prstDash val="solid"/>
                </a:ln>
                <a:solidFill>
                  <a:srgbClr val="FFFFFF"/>
                </a:solidFill>
                <a:effectLst>
                  <a:outerShdw blurRad="63500" dir="3600000" algn="tl" rotWithShape="0">
                    <a:srgbClr val="000000">
                      <a:alpha val="70000"/>
                    </a:srgbClr>
                  </a:outerShdw>
                </a:effectLst>
              </a:rPr>
              <a:t>hgs</a:t>
            </a:r>
            <a:r>
              <a:rPr lang="en-GB" sz="28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 as behind, needing to catch up</a:t>
            </a:r>
          </a:p>
          <a:p>
            <a:endParaRPr lang="en-GB" sz="28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Conclusions </a:t>
            </a:r>
            <a:endParaRPr lang="en-GB" dirty="0"/>
          </a:p>
        </p:txBody>
      </p:sp>
      <p:sp>
        <p:nvSpPr>
          <p:cNvPr id="8" name="Content Placeholder 7"/>
          <p:cNvSpPr>
            <a:spLocks noGrp="1"/>
          </p:cNvSpPr>
          <p:nvPr>
            <p:ph idx="1"/>
          </p:nvPr>
        </p:nvSpPr>
        <p:spPr/>
        <p:txBody>
          <a:bodyPr/>
          <a:lstStyle/>
          <a:p>
            <a:r>
              <a:rPr lang="en-GB" dirty="0" smtClean="0"/>
              <a:t>The forces thought to drive social evolutionary progression are somehow not active </a:t>
            </a:r>
            <a:r>
              <a:rPr lang="en-GB" dirty="0" smtClean="0"/>
              <a:t>in modern </a:t>
            </a:r>
            <a:r>
              <a:rPr lang="en-GB" dirty="0" smtClean="0"/>
              <a:t>h/</a:t>
            </a:r>
            <a:r>
              <a:rPr lang="en-GB" dirty="0" err="1" smtClean="0"/>
              <a:t>gs</a:t>
            </a:r>
            <a:r>
              <a:rPr lang="en-GB" dirty="0" smtClean="0"/>
              <a:t> lives, </a:t>
            </a:r>
            <a:r>
              <a:rPr lang="en-GB" dirty="0" smtClean="0"/>
              <a:t>but environmental conditions are = models join... revealing epistemological, political and historical agendas driving the way h/</a:t>
            </a:r>
            <a:r>
              <a:rPr lang="en-GB" dirty="0" err="1" smtClean="0"/>
              <a:t>gs</a:t>
            </a:r>
            <a:r>
              <a:rPr lang="en-GB" dirty="0" smtClean="0"/>
              <a:t> are approached.</a:t>
            </a:r>
          </a:p>
          <a:p>
            <a:endParaRPr lang="en-GB" dirty="0"/>
          </a:p>
        </p:txBody>
      </p:sp>
    </p:spTree>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32229</TotalTime>
  <Words>1222</Words>
  <Application>Microsoft Macintosh PowerPoint</Application>
  <PresentationFormat>On-screen Show (4:3)</PresentationFormat>
  <Paragraphs>116</Paragraphs>
  <Slides>28</Slides>
  <Notes>3</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 Black </vt:lpstr>
      <vt:lpstr>Hunter gatherers and evolutionary theory</vt:lpstr>
      <vt:lpstr>Evolution: tendency towards ‘writing the story backwards’</vt:lpstr>
      <vt:lpstr>But evolution isn’t linear...nor is time(!)</vt:lpstr>
      <vt:lpstr>Darwin’s evolutionary ideas concern biology not sociality</vt:lpstr>
      <vt:lpstr>Social evolutionism </vt:lpstr>
      <vt:lpstr>Social stages Morgan suggested</vt:lpstr>
      <vt:lpstr>Issues, anyone?</vt:lpstr>
      <vt:lpstr>Issues...</vt:lpstr>
      <vt:lpstr>Franz Boas – diffusion not lines </vt:lpstr>
      <vt:lpstr>Pre-eminence of human beings or ‘human exceptionalism’</vt:lpstr>
      <vt:lpstr>Ingold’s problems with straight lines</vt:lpstr>
      <vt:lpstr>Ingold, 2011: 35</vt:lpstr>
      <vt:lpstr>Ingold’s phenomenological evolutionary theory?</vt:lpstr>
      <vt:lpstr>Upright – freeing the hands to create culture</vt:lpstr>
      <vt:lpstr>Underlying assumptions</vt:lpstr>
      <vt:lpstr>Biopolitics of evolutionary thought nature/culture::feet/hands</vt:lpstr>
      <vt:lpstr>Nonetheless it is still pervasively considered axiomatic to think of h/gs as the way we once were.</vt:lpstr>
      <vt:lpstr>Common representations</vt:lpstr>
      <vt:lpstr>So, if h/gs are un-evolved vestiges…</vt:lpstr>
      <vt:lpstr>Bettinger, R. L. 1991 Hunter gathers: archaeology and evolutionary theory. NY: Plenum Press</vt:lpstr>
      <vt:lpstr>2 perspectives that reject uni-linear development and isolation</vt:lpstr>
      <vt:lpstr>Pause </vt:lpstr>
      <vt:lpstr>Ethno-archaeology - genesis</vt:lpstr>
      <vt:lpstr>Arch/anth…past/present</vt:lpstr>
      <vt:lpstr>The New Archaeology brought new perspectives</vt:lpstr>
      <vt:lpstr>Revisionist perspective</vt:lpstr>
      <vt:lpstr>2 converging models, both materialist</vt:lpstr>
      <vt:lpstr>Conclusions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evolution</dc:title>
  <dc:creator>Luci Attala</dc:creator>
  <cp:lastModifiedBy>Luci Attala</cp:lastModifiedBy>
  <cp:revision>104</cp:revision>
  <dcterms:created xsi:type="dcterms:W3CDTF">2013-01-15T17:03:52Z</dcterms:created>
  <dcterms:modified xsi:type="dcterms:W3CDTF">2017-03-12T15:38:46Z</dcterms:modified>
</cp:coreProperties>
</file>