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6" r:id="rId1"/>
  </p:sldMasterIdLst>
  <p:notesMasterIdLst>
    <p:notesMasterId r:id="rId22"/>
  </p:notesMasterIdLst>
  <p:handoutMasterIdLst>
    <p:handoutMasterId r:id="rId23"/>
  </p:handout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3" r:id="rId14"/>
    <p:sldId id="271" r:id="rId15"/>
    <p:sldId id="274" r:id="rId16"/>
    <p:sldId id="269" r:id="rId17"/>
    <p:sldId id="268" r:id="rId18"/>
    <p:sldId id="272" r:id="rId19"/>
    <p:sldId id="276" r:id="rId20"/>
    <p:sldId id="277" r:id="rId21"/>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00ED8E-787B-4547-9C38-D58338377E0C}" v="1500" dt="2022-12-06T00:43:35.175"/>
    <p1510:client id="{AAE110DC-41E5-6B25-633E-71153CF2E58A}" v="3696" dt="2022-12-06T10:36:34.9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6BCED6-72E8-40B9-B410-DBE771DFAE3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E8D7754-8041-4028-8546-4E7301E4B199}">
      <dgm:prSet/>
      <dgm:spPr/>
      <dgm:t>
        <a:bodyPr/>
        <a:lstStyle/>
        <a:p>
          <a:r>
            <a:rPr lang="en-GB"/>
            <a:t>`Grooming is a process by which a person prepares a child, significant adults, and the environment for the abuse of a child.` (Craven, 2006; NSPCC, 2018).</a:t>
          </a:r>
          <a:endParaRPr lang="en-US"/>
        </a:p>
      </dgm:t>
    </dgm:pt>
    <dgm:pt modelId="{5CF2EB49-0BAB-4532-AD08-CF915C144B54}" type="parTrans" cxnId="{37503850-ABE3-4C8C-9F91-128B4727E82A}">
      <dgm:prSet/>
      <dgm:spPr/>
      <dgm:t>
        <a:bodyPr/>
        <a:lstStyle/>
        <a:p>
          <a:endParaRPr lang="en-US"/>
        </a:p>
      </dgm:t>
    </dgm:pt>
    <dgm:pt modelId="{12331687-2C8A-404C-B9A2-D8684493636B}" type="sibTrans" cxnId="{37503850-ABE3-4C8C-9F91-128B4727E82A}">
      <dgm:prSet/>
      <dgm:spPr/>
      <dgm:t>
        <a:bodyPr/>
        <a:lstStyle/>
        <a:p>
          <a:endParaRPr lang="en-US"/>
        </a:p>
      </dgm:t>
    </dgm:pt>
    <dgm:pt modelId="{46B57AA1-EDE5-4DA8-AFD5-AE0129331F57}">
      <dgm:prSet/>
      <dgm:spPr/>
      <dgm:t>
        <a:bodyPr/>
        <a:lstStyle/>
        <a:p>
          <a:r>
            <a:rPr lang="en-GB"/>
            <a:t>Safeguarding Services (2022) explains that `grooming is when a person engages in predatory conduct to prepare a child or young person for sexual activity at a later time`.</a:t>
          </a:r>
          <a:endParaRPr lang="en-US"/>
        </a:p>
      </dgm:t>
    </dgm:pt>
    <dgm:pt modelId="{CD78A557-FA34-47CA-80D7-082E183E8466}" type="parTrans" cxnId="{EB71A1D1-A273-4F9B-A0D2-F98B6E17A46E}">
      <dgm:prSet/>
      <dgm:spPr/>
      <dgm:t>
        <a:bodyPr/>
        <a:lstStyle/>
        <a:p>
          <a:endParaRPr lang="en-US"/>
        </a:p>
      </dgm:t>
    </dgm:pt>
    <dgm:pt modelId="{71922F60-0E5A-40D8-91C1-A34F4CF577D0}" type="sibTrans" cxnId="{EB71A1D1-A273-4F9B-A0D2-F98B6E17A46E}">
      <dgm:prSet/>
      <dgm:spPr/>
      <dgm:t>
        <a:bodyPr/>
        <a:lstStyle/>
        <a:p>
          <a:endParaRPr lang="en-US"/>
        </a:p>
      </dgm:t>
    </dgm:pt>
    <dgm:pt modelId="{BA71F8F7-6FFD-4E64-A2FC-A83439D5177A}" type="pres">
      <dgm:prSet presAssocID="{F66BCED6-72E8-40B9-B410-DBE771DFAE3D}" presName="vert0" presStyleCnt="0">
        <dgm:presLayoutVars>
          <dgm:dir/>
          <dgm:animOne val="branch"/>
          <dgm:animLvl val="lvl"/>
        </dgm:presLayoutVars>
      </dgm:prSet>
      <dgm:spPr/>
    </dgm:pt>
    <dgm:pt modelId="{B9F1500B-34C9-4E43-AC47-7D450D527A0D}" type="pres">
      <dgm:prSet presAssocID="{3E8D7754-8041-4028-8546-4E7301E4B199}" presName="thickLine" presStyleLbl="alignNode1" presStyleIdx="0" presStyleCnt="2"/>
      <dgm:spPr/>
    </dgm:pt>
    <dgm:pt modelId="{7A451259-1DBD-4B52-831E-78E047321118}" type="pres">
      <dgm:prSet presAssocID="{3E8D7754-8041-4028-8546-4E7301E4B199}" presName="horz1" presStyleCnt="0"/>
      <dgm:spPr/>
    </dgm:pt>
    <dgm:pt modelId="{6FBA82EC-3BFA-43F1-BEA5-4253114021B7}" type="pres">
      <dgm:prSet presAssocID="{3E8D7754-8041-4028-8546-4E7301E4B199}" presName="tx1" presStyleLbl="revTx" presStyleIdx="0" presStyleCnt="2"/>
      <dgm:spPr/>
    </dgm:pt>
    <dgm:pt modelId="{B5BE9C8B-F5DD-4ECE-BFB3-3F820549A297}" type="pres">
      <dgm:prSet presAssocID="{3E8D7754-8041-4028-8546-4E7301E4B199}" presName="vert1" presStyleCnt="0"/>
      <dgm:spPr/>
    </dgm:pt>
    <dgm:pt modelId="{21FAAB32-8503-4DA5-94C0-1FF217C90697}" type="pres">
      <dgm:prSet presAssocID="{46B57AA1-EDE5-4DA8-AFD5-AE0129331F57}" presName="thickLine" presStyleLbl="alignNode1" presStyleIdx="1" presStyleCnt="2"/>
      <dgm:spPr/>
    </dgm:pt>
    <dgm:pt modelId="{34A0A4F2-BA0F-47FB-84E1-D701A3A124AA}" type="pres">
      <dgm:prSet presAssocID="{46B57AA1-EDE5-4DA8-AFD5-AE0129331F57}" presName="horz1" presStyleCnt="0"/>
      <dgm:spPr/>
    </dgm:pt>
    <dgm:pt modelId="{4375500E-17E4-45D1-B449-D16262A9E13B}" type="pres">
      <dgm:prSet presAssocID="{46B57AA1-EDE5-4DA8-AFD5-AE0129331F57}" presName="tx1" presStyleLbl="revTx" presStyleIdx="1" presStyleCnt="2"/>
      <dgm:spPr/>
    </dgm:pt>
    <dgm:pt modelId="{922DFC6D-B689-4A09-A1CC-21DED6F9D0FB}" type="pres">
      <dgm:prSet presAssocID="{46B57AA1-EDE5-4DA8-AFD5-AE0129331F57}" presName="vert1" presStyleCnt="0"/>
      <dgm:spPr/>
    </dgm:pt>
  </dgm:ptLst>
  <dgm:cxnLst>
    <dgm:cxn modelId="{8C08CE14-FC9D-4C61-AF74-B0B8D91A6E16}" type="presOf" srcId="{F66BCED6-72E8-40B9-B410-DBE771DFAE3D}" destId="{BA71F8F7-6FFD-4E64-A2FC-A83439D5177A}" srcOrd="0" destOrd="0" presId="urn:microsoft.com/office/officeart/2008/layout/LinedList"/>
    <dgm:cxn modelId="{37503850-ABE3-4C8C-9F91-128B4727E82A}" srcId="{F66BCED6-72E8-40B9-B410-DBE771DFAE3D}" destId="{3E8D7754-8041-4028-8546-4E7301E4B199}" srcOrd="0" destOrd="0" parTransId="{5CF2EB49-0BAB-4532-AD08-CF915C144B54}" sibTransId="{12331687-2C8A-404C-B9A2-D8684493636B}"/>
    <dgm:cxn modelId="{B137D690-CB96-46D8-8475-5CBF32CE50A2}" type="presOf" srcId="{46B57AA1-EDE5-4DA8-AFD5-AE0129331F57}" destId="{4375500E-17E4-45D1-B449-D16262A9E13B}" srcOrd="0" destOrd="0" presId="urn:microsoft.com/office/officeart/2008/layout/LinedList"/>
    <dgm:cxn modelId="{28FBDBC0-5E05-4269-B74E-6A8373404659}" type="presOf" srcId="{3E8D7754-8041-4028-8546-4E7301E4B199}" destId="{6FBA82EC-3BFA-43F1-BEA5-4253114021B7}" srcOrd="0" destOrd="0" presId="urn:microsoft.com/office/officeart/2008/layout/LinedList"/>
    <dgm:cxn modelId="{EB71A1D1-A273-4F9B-A0D2-F98B6E17A46E}" srcId="{F66BCED6-72E8-40B9-B410-DBE771DFAE3D}" destId="{46B57AA1-EDE5-4DA8-AFD5-AE0129331F57}" srcOrd="1" destOrd="0" parTransId="{CD78A557-FA34-47CA-80D7-082E183E8466}" sibTransId="{71922F60-0E5A-40D8-91C1-A34F4CF577D0}"/>
    <dgm:cxn modelId="{B314B34F-76F6-48F3-A831-4AF4548047EC}" type="presParOf" srcId="{BA71F8F7-6FFD-4E64-A2FC-A83439D5177A}" destId="{B9F1500B-34C9-4E43-AC47-7D450D527A0D}" srcOrd="0" destOrd="0" presId="urn:microsoft.com/office/officeart/2008/layout/LinedList"/>
    <dgm:cxn modelId="{E34FB133-BA05-49E2-BB92-14CA240D53DF}" type="presParOf" srcId="{BA71F8F7-6FFD-4E64-A2FC-A83439D5177A}" destId="{7A451259-1DBD-4B52-831E-78E047321118}" srcOrd="1" destOrd="0" presId="urn:microsoft.com/office/officeart/2008/layout/LinedList"/>
    <dgm:cxn modelId="{C4B2BC77-93BE-4921-BDB1-DA324A722406}" type="presParOf" srcId="{7A451259-1DBD-4B52-831E-78E047321118}" destId="{6FBA82EC-3BFA-43F1-BEA5-4253114021B7}" srcOrd="0" destOrd="0" presId="urn:microsoft.com/office/officeart/2008/layout/LinedList"/>
    <dgm:cxn modelId="{5FF63F17-2E4F-4C35-B988-AEFB0EA46066}" type="presParOf" srcId="{7A451259-1DBD-4B52-831E-78E047321118}" destId="{B5BE9C8B-F5DD-4ECE-BFB3-3F820549A297}" srcOrd="1" destOrd="0" presId="urn:microsoft.com/office/officeart/2008/layout/LinedList"/>
    <dgm:cxn modelId="{D7F78EEB-10E3-4829-A2A1-722B8D69E099}" type="presParOf" srcId="{BA71F8F7-6FFD-4E64-A2FC-A83439D5177A}" destId="{21FAAB32-8503-4DA5-94C0-1FF217C90697}" srcOrd="2" destOrd="0" presId="urn:microsoft.com/office/officeart/2008/layout/LinedList"/>
    <dgm:cxn modelId="{F6CDDAD5-3AD0-4359-BD14-CE9272E47DE0}" type="presParOf" srcId="{BA71F8F7-6FFD-4E64-A2FC-A83439D5177A}" destId="{34A0A4F2-BA0F-47FB-84E1-D701A3A124AA}" srcOrd="3" destOrd="0" presId="urn:microsoft.com/office/officeart/2008/layout/LinedList"/>
    <dgm:cxn modelId="{E6BE0FBA-C2C0-4DAC-83A6-F8BD1E546029}" type="presParOf" srcId="{34A0A4F2-BA0F-47FB-84E1-D701A3A124AA}" destId="{4375500E-17E4-45D1-B449-D16262A9E13B}" srcOrd="0" destOrd="0" presId="urn:microsoft.com/office/officeart/2008/layout/LinedList"/>
    <dgm:cxn modelId="{DCAEE11B-8979-429B-90AA-DA2708250726}" type="presParOf" srcId="{34A0A4F2-BA0F-47FB-84E1-D701A3A124AA}" destId="{922DFC6D-B689-4A09-A1CC-21DED6F9D0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E72A863-2AB7-48B8-B7D4-647F4B8E6FE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A7A912A-D058-4AE9-B67B-407CF39BCE87}">
      <dgm:prSet/>
      <dgm:spPr/>
      <dgm:t>
        <a:bodyPr/>
        <a:lstStyle/>
        <a:p>
          <a:r>
            <a:rPr lang="en-GB"/>
            <a:t>The Times (2011) explained in their article from January 2011 how men had sexually assaulted girls aged 16 and under after meeting them locally in northern towns and cities.</a:t>
          </a:r>
          <a:endParaRPr lang="en-US"/>
        </a:p>
      </dgm:t>
    </dgm:pt>
    <dgm:pt modelId="{4B739001-E4B5-4ACD-8418-F0DEB02776C2}" type="parTrans" cxnId="{9F4FF5F4-D41F-497B-ADD4-D206C0B65D93}">
      <dgm:prSet/>
      <dgm:spPr/>
      <dgm:t>
        <a:bodyPr/>
        <a:lstStyle/>
        <a:p>
          <a:endParaRPr lang="en-US"/>
        </a:p>
      </dgm:t>
    </dgm:pt>
    <dgm:pt modelId="{A9DAC0EA-88CD-4D64-B01F-A38EE299C75B}" type="sibTrans" cxnId="{9F4FF5F4-D41F-497B-ADD4-D206C0B65D93}">
      <dgm:prSet/>
      <dgm:spPr/>
      <dgm:t>
        <a:bodyPr/>
        <a:lstStyle/>
        <a:p>
          <a:endParaRPr lang="en-US"/>
        </a:p>
      </dgm:t>
    </dgm:pt>
    <dgm:pt modelId="{5EEAC8C5-C8EE-485B-8AED-58BF40B8D6AD}">
      <dgm:prSet/>
      <dgm:spPr/>
      <dgm:t>
        <a:bodyPr/>
        <a:lstStyle/>
        <a:p>
          <a:r>
            <a:rPr lang="en-GB"/>
            <a:t>Out of five victims, one had been put in a care home in Rochdale by another Local Authority (Phillips, 2022).</a:t>
          </a:r>
          <a:endParaRPr lang="en-US"/>
        </a:p>
      </dgm:t>
    </dgm:pt>
    <dgm:pt modelId="{68C59EE7-BBED-41CC-84AB-4D5933C7D0F3}" type="parTrans" cxnId="{FC0ADFF3-324E-43D8-BC4E-B293E012664C}">
      <dgm:prSet/>
      <dgm:spPr/>
      <dgm:t>
        <a:bodyPr/>
        <a:lstStyle/>
        <a:p>
          <a:endParaRPr lang="en-US"/>
        </a:p>
      </dgm:t>
    </dgm:pt>
    <dgm:pt modelId="{1D1661DD-9A72-4152-B6E7-76C25E340133}" type="sibTrans" cxnId="{FC0ADFF3-324E-43D8-BC4E-B293E012664C}">
      <dgm:prSet/>
      <dgm:spPr/>
      <dgm:t>
        <a:bodyPr/>
        <a:lstStyle/>
        <a:p>
          <a:endParaRPr lang="en-US"/>
        </a:p>
      </dgm:t>
    </dgm:pt>
    <dgm:pt modelId="{0BDD2949-FC42-46CF-9A6E-FB024CB1318A}">
      <dgm:prSet/>
      <dgm:spPr/>
      <dgm:t>
        <a:bodyPr/>
        <a:lstStyle/>
        <a:p>
          <a:r>
            <a:rPr lang="en-GB"/>
            <a:t>A police officer yawned while discussing a sexual attack on one of the victims during a recorded interview (Manchester Evening News, 2017).</a:t>
          </a:r>
          <a:endParaRPr lang="en-US"/>
        </a:p>
      </dgm:t>
    </dgm:pt>
    <dgm:pt modelId="{29A58878-0088-41C7-BBA3-D2C195335B75}" type="parTrans" cxnId="{779D7BBB-060E-42AC-A2D7-C493A09A25A0}">
      <dgm:prSet/>
      <dgm:spPr/>
      <dgm:t>
        <a:bodyPr/>
        <a:lstStyle/>
        <a:p>
          <a:endParaRPr lang="en-US"/>
        </a:p>
      </dgm:t>
    </dgm:pt>
    <dgm:pt modelId="{63D9A18D-020A-4DAE-9235-D37343626DC5}" type="sibTrans" cxnId="{779D7BBB-060E-42AC-A2D7-C493A09A25A0}">
      <dgm:prSet/>
      <dgm:spPr/>
      <dgm:t>
        <a:bodyPr/>
        <a:lstStyle/>
        <a:p>
          <a:endParaRPr lang="en-US"/>
        </a:p>
      </dgm:t>
    </dgm:pt>
    <dgm:pt modelId="{A74104F4-4B59-48B4-8652-802AC4BAA168}">
      <dgm:prSet/>
      <dgm:spPr/>
      <dgm:t>
        <a:bodyPr/>
        <a:lstStyle/>
        <a:p>
          <a:r>
            <a:rPr lang="en-GB"/>
            <a:t>Became known that Child Protective Services had initially chosen not to prosecute because there were questions about whether or not the victims would make credible witnesses.</a:t>
          </a:r>
          <a:endParaRPr lang="en-US"/>
        </a:p>
      </dgm:t>
    </dgm:pt>
    <dgm:pt modelId="{CDB29E10-C105-43D4-BFDB-B7FFEAF27ABB}" type="parTrans" cxnId="{99C32B0B-0DB5-40AE-9EFC-4879507BB566}">
      <dgm:prSet/>
      <dgm:spPr/>
      <dgm:t>
        <a:bodyPr/>
        <a:lstStyle/>
        <a:p>
          <a:endParaRPr lang="en-US"/>
        </a:p>
      </dgm:t>
    </dgm:pt>
    <dgm:pt modelId="{DE04B81B-ED87-4322-A380-EE91F1F0E497}" type="sibTrans" cxnId="{99C32B0B-0DB5-40AE-9EFC-4879507BB566}">
      <dgm:prSet/>
      <dgm:spPr/>
      <dgm:t>
        <a:bodyPr/>
        <a:lstStyle/>
        <a:p>
          <a:endParaRPr lang="en-US"/>
        </a:p>
      </dgm:t>
    </dgm:pt>
    <dgm:pt modelId="{F327393A-CB52-4043-8D60-112791727A85}" type="pres">
      <dgm:prSet presAssocID="{5E72A863-2AB7-48B8-B7D4-647F4B8E6FEF}" presName="vert0" presStyleCnt="0">
        <dgm:presLayoutVars>
          <dgm:dir/>
          <dgm:animOne val="branch"/>
          <dgm:animLvl val="lvl"/>
        </dgm:presLayoutVars>
      </dgm:prSet>
      <dgm:spPr/>
    </dgm:pt>
    <dgm:pt modelId="{06E2994D-7EA3-4E48-8928-F270BB8AA45A}" type="pres">
      <dgm:prSet presAssocID="{5A7A912A-D058-4AE9-B67B-407CF39BCE87}" presName="thickLine" presStyleLbl="alignNode1" presStyleIdx="0" presStyleCnt="4"/>
      <dgm:spPr/>
    </dgm:pt>
    <dgm:pt modelId="{03635BDD-3F11-4239-A753-B2E8F41C9B82}" type="pres">
      <dgm:prSet presAssocID="{5A7A912A-D058-4AE9-B67B-407CF39BCE87}" presName="horz1" presStyleCnt="0"/>
      <dgm:spPr/>
    </dgm:pt>
    <dgm:pt modelId="{CBCE8AB9-39C2-4673-88F2-677E51287578}" type="pres">
      <dgm:prSet presAssocID="{5A7A912A-D058-4AE9-B67B-407CF39BCE87}" presName="tx1" presStyleLbl="revTx" presStyleIdx="0" presStyleCnt="4"/>
      <dgm:spPr/>
    </dgm:pt>
    <dgm:pt modelId="{12C3CA0B-BB40-4BCF-8657-4F1A2ABD6309}" type="pres">
      <dgm:prSet presAssocID="{5A7A912A-D058-4AE9-B67B-407CF39BCE87}" presName="vert1" presStyleCnt="0"/>
      <dgm:spPr/>
    </dgm:pt>
    <dgm:pt modelId="{3A7DA98F-998D-47D2-B5F6-5B85EF9C43ED}" type="pres">
      <dgm:prSet presAssocID="{5EEAC8C5-C8EE-485B-8AED-58BF40B8D6AD}" presName="thickLine" presStyleLbl="alignNode1" presStyleIdx="1" presStyleCnt="4"/>
      <dgm:spPr/>
    </dgm:pt>
    <dgm:pt modelId="{8286E53E-0E88-43E7-A18E-A40515487ED0}" type="pres">
      <dgm:prSet presAssocID="{5EEAC8C5-C8EE-485B-8AED-58BF40B8D6AD}" presName="horz1" presStyleCnt="0"/>
      <dgm:spPr/>
    </dgm:pt>
    <dgm:pt modelId="{D149B0F4-90BB-4083-A2E9-BBAF633292ED}" type="pres">
      <dgm:prSet presAssocID="{5EEAC8C5-C8EE-485B-8AED-58BF40B8D6AD}" presName="tx1" presStyleLbl="revTx" presStyleIdx="1" presStyleCnt="4"/>
      <dgm:spPr/>
    </dgm:pt>
    <dgm:pt modelId="{C7898590-40CB-424A-BE23-153530997D2F}" type="pres">
      <dgm:prSet presAssocID="{5EEAC8C5-C8EE-485B-8AED-58BF40B8D6AD}" presName="vert1" presStyleCnt="0"/>
      <dgm:spPr/>
    </dgm:pt>
    <dgm:pt modelId="{037FC4AF-0108-45BB-BF24-894F7BC6CB8B}" type="pres">
      <dgm:prSet presAssocID="{0BDD2949-FC42-46CF-9A6E-FB024CB1318A}" presName="thickLine" presStyleLbl="alignNode1" presStyleIdx="2" presStyleCnt="4"/>
      <dgm:spPr/>
    </dgm:pt>
    <dgm:pt modelId="{BB69F0BD-19C2-4FBC-A741-9B578851041A}" type="pres">
      <dgm:prSet presAssocID="{0BDD2949-FC42-46CF-9A6E-FB024CB1318A}" presName="horz1" presStyleCnt="0"/>
      <dgm:spPr/>
    </dgm:pt>
    <dgm:pt modelId="{B083621C-CAF5-460D-83AE-07A32679B5B1}" type="pres">
      <dgm:prSet presAssocID="{0BDD2949-FC42-46CF-9A6E-FB024CB1318A}" presName="tx1" presStyleLbl="revTx" presStyleIdx="2" presStyleCnt="4"/>
      <dgm:spPr/>
    </dgm:pt>
    <dgm:pt modelId="{CF51D374-362A-4122-8053-15D0F1EF7979}" type="pres">
      <dgm:prSet presAssocID="{0BDD2949-FC42-46CF-9A6E-FB024CB1318A}" presName="vert1" presStyleCnt="0"/>
      <dgm:spPr/>
    </dgm:pt>
    <dgm:pt modelId="{03B3A798-FCF0-4B6A-9AD5-F69B36855F9F}" type="pres">
      <dgm:prSet presAssocID="{A74104F4-4B59-48B4-8652-802AC4BAA168}" presName="thickLine" presStyleLbl="alignNode1" presStyleIdx="3" presStyleCnt="4"/>
      <dgm:spPr/>
    </dgm:pt>
    <dgm:pt modelId="{A8576564-9D2D-4434-88A8-FE469EFEA89E}" type="pres">
      <dgm:prSet presAssocID="{A74104F4-4B59-48B4-8652-802AC4BAA168}" presName="horz1" presStyleCnt="0"/>
      <dgm:spPr/>
    </dgm:pt>
    <dgm:pt modelId="{D194DF10-E463-4A53-9FF4-A8763CBEE145}" type="pres">
      <dgm:prSet presAssocID="{A74104F4-4B59-48B4-8652-802AC4BAA168}" presName="tx1" presStyleLbl="revTx" presStyleIdx="3" presStyleCnt="4"/>
      <dgm:spPr/>
    </dgm:pt>
    <dgm:pt modelId="{CEACD68E-05CD-4F02-84B3-45D9C1AEC5A9}" type="pres">
      <dgm:prSet presAssocID="{A74104F4-4B59-48B4-8652-802AC4BAA168}" presName="vert1" presStyleCnt="0"/>
      <dgm:spPr/>
    </dgm:pt>
  </dgm:ptLst>
  <dgm:cxnLst>
    <dgm:cxn modelId="{99C32B0B-0DB5-40AE-9EFC-4879507BB566}" srcId="{5E72A863-2AB7-48B8-B7D4-647F4B8E6FEF}" destId="{A74104F4-4B59-48B4-8652-802AC4BAA168}" srcOrd="3" destOrd="0" parTransId="{CDB29E10-C105-43D4-BFDB-B7FFEAF27ABB}" sibTransId="{DE04B81B-ED87-4322-A380-EE91F1F0E497}"/>
    <dgm:cxn modelId="{D3FC0469-E554-4305-B307-03985470E06D}" type="presOf" srcId="{A74104F4-4B59-48B4-8652-802AC4BAA168}" destId="{D194DF10-E463-4A53-9FF4-A8763CBEE145}" srcOrd="0" destOrd="0" presId="urn:microsoft.com/office/officeart/2008/layout/LinedList"/>
    <dgm:cxn modelId="{A8644885-FB5B-4EE9-B04F-D6E9C5D664C0}" type="presOf" srcId="{5A7A912A-D058-4AE9-B67B-407CF39BCE87}" destId="{CBCE8AB9-39C2-4673-88F2-677E51287578}" srcOrd="0" destOrd="0" presId="urn:microsoft.com/office/officeart/2008/layout/LinedList"/>
    <dgm:cxn modelId="{F154848E-A20E-4AB8-9836-D5D9BC446067}" type="presOf" srcId="{5E72A863-2AB7-48B8-B7D4-647F4B8E6FEF}" destId="{F327393A-CB52-4043-8D60-112791727A85}" srcOrd="0" destOrd="0" presId="urn:microsoft.com/office/officeart/2008/layout/LinedList"/>
    <dgm:cxn modelId="{2A5161B1-3B79-4F6A-AF78-40A2A17C4863}" type="presOf" srcId="{0BDD2949-FC42-46CF-9A6E-FB024CB1318A}" destId="{B083621C-CAF5-460D-83AE-07A32679B5B1}" srcOrd="0" destOrd="0" presId="urn:microsoft.com/office/officeart/2008/layout/LinedList"/>
    <dgm:cxn modelId="{779D7BBB-060E-42AC-A2D7-C493A09A25A0}" srcId="{5E72A863-2AB7-48B8-B7D4-647F4B8E6FEF}" destId="{0BDD2949-FC42-46CF-9A6E-FB024CB1318A}" srcOrd="2" destOrd="0" parTransId="{29A58878-0088-41C7-BBA3-D2C195335B75}" sibTransId="{63D9A18D-020A-4DAE-9235-D37343626DC5}"/>
    <dgm:cxn modelId="{962584D5-7DE7-4E03-BD27-2F35225C19B1}" type="presOf" srcId="{5EEAC8C5-C8EE-485B-8AED-58BF40B8D6AD}" destId="{D149B0F4-90BB-4083-A2E9-BBAF633292ED}" srcOrd="0" destOrd="0" presId="urn:microsoft.com/office/officeart/2008/layout/LinedList"/>
    <dgm:cxn modelId="{FC0ADFF3-324E-43D8-BC4E-B293E012664C}" srcId="{5E72A863-2AB7-48B8-B7D4-647F4B8E6FEF}" destId="{5EEAC8C5-C8EE-485B-8AED-58BF40B8D6AD}" srcOrd="1" destOrd="0" parTransId="{68C59EE7-BBED-41CC-84AB-4D5933C7D0F3}" sibTransId="{1D1661DD-9A72-4152-B6E7-76C25E340133}"/>
    <dgm:cxn modelId="{9F4FF5F4-D41F-497B-ADD4-D206C0B65D93}" srcId="{5E72A863-2AB7-48B8-B7D4-647F4B8E6FEF}" destId="{5A7A912A-D058-4AE9-B67B-407CF39BCE87}" srcOrd="0" destOrd="0" parTransId="{4B739001-E4B5-4ACD-8418-F0DEB02776C2}" sibTransId="{A9DAC0EA-88CD-4D64-B01F-A38EE299C75B}"/>
    <dgm:cxn modelId="{2EF48EAA-A128-4136-B6DA-2DC6503F33C6}" type="presParOf" srcId="{F327393A-CB52-4043-8D60-112791727A85}" destId="{06E2994D-7EA3-4E48-8928-F270BB8AA45A}" srcOrd="0" destOrd="0" presId="urn:microsoft.com/office/officeart/2008/layout/LinedList"/>
    <dgm:cxn modelId="{A4FBA361-E357-4F62-BC85-E473FB0BED0B}" type="presParOf" srcId="{F327393A-CB52-4043-8D60-112791727A85}" destId="{03635BDD-3F11-4239-A753-B2E8F41C9B82}" srcOrd="1" destOrd="0" presId="urn:microsoft.com/office/officeart/2008/layout/LinedList"/>
    <dgm:cxn modelId="{122CFDA2-5F3F-4EC6-9E5D-E1BA2CA95965}" type="presParOf" srcId="{03635BDD-3F11-4239-A753-B2E8F41C9B82}" destId="{CBCE8AB9-39C2-4673-88F2-677E51287578}" srcOrd="0" destOrd="0" presId="urn:microsoft.com/office/officeart/2008/layout/LinedList"/>
    <dgm:cxn modelId="{98C39345-84F1-427E-9CA7-F86EEBD61481}" type="presParOf" srcId="{03635BDD-3F11-4239-A753-B2E8F41C9B82}" destId="{12C3CA0B-BB40-4BCF-8657-4F1A2ABD6309}" srcOrd="1" destOrd="0" presId="urn:microsoft.com/office/officeart/2008/layout/LinedList"/>
    <dgm:cxn modelId="{FE630AF7-ECA1-41D5-94CB-58DCDC28AA40}" type="presParOf" srcId="{F327393A-CB52-4043-8D60-112791727A85}" destId="{3A7DA98F-998D-47D2-B5F6-5B85EF9C43ED}" srcOrd="2" destOrd="0" presId="urn:microsoft.com/office/officeart/2008/layout/LinedList"/>
    <dgm:cxn modelId="{B47B3C0A-B3F7-42C5-A34B-66D56EF90C09}" type="presParOf" srcId="{F327393A-CB52-4043-8D60-112791727A85}" destId="{8286E53E-0E88-43E7-A18E-A40515487ED0}" srcOrd="3" destOrd="0" presId="urn:microsoft.com/office/officeart/2008/layout/LinedList"/>
    <dgm:cxn modelId="{3948033D-E523-4D39-B703-6B5AE8708ECF}" type="presParOf" srcId="{8286E53E-0E88-43E7-A18E-A40515487ED0}" destId="{D149B0F4-90BB-4083-A2E9-BBAF633292ED}" srcOrd="0" destOrd="0" presId="urn:microsoft.com/office/officeart/2008/layout/LinedList"/>
    <dgm:cxn modelId="{DFB16CFD-AF46-471F-9627-F93783E243E6}" type="presParOf" srcId="{8286E53E-0E88-43E7-A18E-A40515487ED0}" destId="{C7898590-40CB-424A-BE23-153530997D2F}" srcOrd="1" destOrd="0" presId="urn:microsoft.com/office/officeart/2008/layout/LinedList"/>
    <dgm:cxn modelId="{FE8B5448-604A-4C44-9E3B-6F9B8A4E5266}" type="presParOf" srcId="{F327393A-CB52-4043-8D60-112791727A85}" destId="{037FC4AF-0108-45BB-BF24-894F7BC6CB8B}" srcOrd="4" destOrd="0" presId="urn:microsoft.com/office/officeart/2008/layout/LinedList"/>
    <dgm:cxn modelId="{CA948795-269B-4962-AF74-D04368BF3035}" type="presParOf" srcId="{F327393A-CB52-4043-8D60-112791727A85}" destId="{BB69F0BD-19C2-4FBC-A741-9B578851041A}" srcOrd="5" destOrd="0" presId="urn:microsoft.com/office/officeart/2008/layout/LinedList"/>
    <dgm:cxn modelId="{AA54D99E-A65C-4DBD-AAF2-FD22B65731C3}" type="presParOf" srcId="{BB69F0BD-19C2-4FBC-A741-9B578851041A}" destId="{B083621C-CAF5-460D-83AE-07A32679B5B1}" srcOrd="0" destOrd="0" presId="urn:microsoft.com/office/officeart/2008/layout/LinedList"/>
    <dgm:cxn modelId="{F9676767-A843-42E4-B256-5A9911AED8AD}" type="presParOf" srcId="{BB69F0BD-19C2-4FBC-A741-9B578851041A}" destId="{CF51D374-362A-4122-8053-15D0F1EF7979}" srcOrd="1" destOrd="0" presId="urn:microsoft.com/office/officeart/2008/layout/LinedList"/>
    <dgm:cxn modelId="{869AFF70-CDA0-4A3D-8893-A725335E4EDC}" type="presParOf" srcId="{F327393A-CB52-4043-8D60-112791727A85}" destId="{03B3A798-FCF0-4B6A-9AD5-F69B36855F9F}" srcOrd="6" destOrd="0" presId="urn:microsoft.com/office/officeart/2008/layout/LinedList"/>
    <dgm:cxn modelId="{AC49D5FB-E63E-4FDE-BCE2-8A04FCBD1969}" type="presParOf" srcId="{F327393A-CB52-4043-8D60-112791727A85}" destId="{A8576564-9D2D-4434-88A8-FE469EFEA89E}" srcOrd="7" destOrd="0" presId="urn:microsoft.com/office/officeart/2008/layout/LinedList"/>
    <dgm:cxn modelId="{AA9A9623-5B3B-4E52-9D2E-8BB429E41603}" type="presParOf" srcId="{A8576564-9D2D-4434-88A8-FE469EFEA89E}" destId="{D194DF10-E463-4A53-9FF4-A8763CBEE145}" srcOrd="0" destOrd="0" presId="urn:microsoft.com/office/officeart/2008/layout/LinedList"/>
    <dgm:cxn modelId="{64DD47EF-D27F-4C21-980F-A529EFF87B7E}" type="presParOf" srcId="{A8576564-9D2D-4434-88A8-FE469EFEA89E}" destId="{CEACD68E-05CD-4F02-84B3-45D9C1AEC5A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2E70C6-4924-4822-AE6C-E2323569683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8A0C417-2804-49C0-9C95-F22E0AFB752C}">
      <dgm:prSet/>
      <dgm:spPr/>
      <dgm:t>
        <a:bodyPr/>
        <a:lstStyle/>
        <a:p>
          <a:r>
            <a:rPr lang="en-GB" baseline="0"/>
            <a:t>In May 2013, seven men from Oxford were convicted of child sexual exploitation offences, a year after the Rochdale verdict. These offences had taken place between 2004 and 2011 (Topping, 2013). Were included offences like trafficking of children, sexual activity with children, rape, child prostitution</a:t>
          </a:r>
          <a:endParaRPr lang="en-US"/>
        </a:p>
      </dgm:t>
    </dgm:pt>
    <dgm:pt modelId="{B871F937-1363-4416-8997-C3EF72466431}" type="parTrans" cxnId="{B57A4E0C-5695-46E9-B808-076340236D43}">
      <dgm:prSet/>
      <dgm:spPr/>
      <dgm:t>
        <a:bodyPr/>
        <a:lstStyle/>
        <a:p>
          <a:endParaRPr lang="en-US"/>
        </a:p>
      </dgm:t>
    </dgm:pt>
    <dgm:pt modelId="{E2642A7D-3EBB-46C4-8EF2-7D0C4ED4CE3C}" type="sibTrans" cxnId="{B57A4E0C-5695-46E9-B808-076340236D43}">
      <dgm:prSet/>
      <dgm:spPr/>
      <dgm:t>
        <a:bodyPr/>
        <a:lstStyle/>
        <a:p>
          <a:endParaRPr lang="en-US"/>
        </a:p>
      </dgm:t>
    </dgm:pt>
    <dgm:pt modelId="{1006CC09-C736-4E17-98A3-B9BFA607F249}">
      <dgm:prSet/>
      <dgm:spPr/>
      <dgm:t>
        <a:bodyPr/>
        <a:lstStyle/>
        <a:p>
          <a:r>
            <a:rPr lang="en-GB" baseline="0"/>
            <a:t>In response to the scandal, the media set an agenda against the police and acknowledged that those police officers might have discriminatory attitudes towards the victims (Cockbain and Tufail, 2020).</a:t>
          </a:r>
          <a:endParaRPr lang="en-US"/>
        </a:p>
      </dgm:t>
    </dgm:pt>
    <dgm:pt modelId="{9CAA24FA-BE7B-4AAC-AA5C-37171AB28A89}" type="parTrans" cxnId="{30B1A78C-4ED9-4D90-96AA-9D5352A257D1}">
      <dgm:prSet/>
      <dgm:spPr/>
      <dgm:t>
        <a:bodyPr/>
        <a:lstStyle/>
        <a:p>
          <a:endParaRPr lang="en-US"/>
        </a:p>
      </dgm:t>
    </dgm:pt>
    <dgm:pt modelId="{64899D80-9113-498B-82C2-8A58B9D1DCAB}" type="sibTrans" cxnId="{30B1A78C-4ED9-4D90-96AA-9D5352A257D1}">
      <dgm:prSet/>
      <dgm:spPr/>
      <dgm:t>
        <a:bodyPr/>
        <a:lstStyle/>
        <a:p>
          <a:endParaRPr lang="en-US"/>
        </a:p>
      </dgm:t>
    </dgm:pt>
    <dgm:pt modelId="{42434EBD-2891-422F-8547-BD0B6722B9CA}">
      <dgm:prSet/>
      <dgm:spPr/>
      <dgm:t>
        <a:bodyPr/>
        <a:lstStyle/>
        <a:p>
          <a:r>
            <a:rPr lang="en-GB" baseline="0"/>
            <a:t>Detectives interviewed the victims without training in child exploitation and found that victims were forced to return to their abusers for financial reasons (Skidmore, 2016).</a:t>
          </a:r>
          <a:endParaRPr lang="en-US"/>
        </a:p>
      </dgm:t>
    </dgm:pt>
    <dgm:pt modelId="{55759868-0053-4BF7-AFF9-73F363E12BD8}" type="parTrans" cxnId="{D241A752-E43D-46A1-AD98-85ED6F11E599}">
      <dgm:prSet/>
      <dgm:spPr/>
      <dgm:t>
        <a:bodyPr/>
        <a:lstStyle/>
        <a:p>
          <a:endParaRPr lang="en-US"/>
        </a:p>
      </dgm:t>
    </dgm:pt>
    <dgm:pt modelId="{B0CB6CA0-4CE0-4D11-8190-83345A979BC4}" type="sibTrans" cxnId="{D241A752-E43D-46A1-AD98-85ED6F11E599}">
      <dgm:prSet/>
      <dgm:spPr/>
      <dgm:t>
        <a:bodyPr/>
        <a:lstStyle/>
        <a:p>
          <a:endParaRPr lang="en-US"/>
        </a:p>
      </dgm:t>
    </dgm:pt>
    <dgm:pt modelId="{AB6A470F-F4CA-413B-AA3B-8F1C84044BAD}" type="pres">
      <dgm:prSet presAssocID="{412E70C6-4924-4822-AE6C-E23235696831}" presName="vert0" presStyleCnt="0">
        <dgm:presLayoutVars>
          <dgm:dir/>
          <dgm:animOne val="branch"/>
          <dgm:animLvl val="lvl"/>
        </dgm:presLayoutVars>
      </dgm:prSet>
      <dgm:spPr/>
    </dgm:pt>
    <dgm:pt modelId="{8D084473-F31D-4D9B-AAC1-17EE1859F68C}" type="pres">
      <dgm:prSet presAssocID="{E8A0C417-2804-49C0-9C95-F22E0AFB752C}" presName="thickLine" presStyleLbl="alignNode1" presStyleIdx="0" presStyleCnt="3"/>
      <dgm:spPr/>
    </dgm:pt>
    <dgm:pt modelId="{AE9C959E-7B1F-4BE2-853D-CB5842FB4757}" type="pres">
      <dgm:prSet presAssocID="{E8A0C417-2804-49C0-9C95-F22E0AFB752C}" presName="horz1" presStyleCnt="0"/>
      <dgm:spPr/>
    </dgm:pt>
    <dgm:pt modelId="{048453A5-35C3-4396-95BF-62D409690124}" type="pres">
      <dgm:prSet presAssocID="{E8A0C417-2804-49C0-9C95-F22E0AFB752C}" presName="tx1" presStyleLbl="revTx" presStyleIdx="0" presStyleCnt="3"/>
      <dgm:spPr/>
    </dgm:pt>
    <dgm:pt modelId="{778997FD-0491-439A-ABD6-5591BAB15C58}" type="pres">
      <dgm:prSet presAssocID="{E8A0C417-2804-49C0-9C95-F22E0AFB752C}" presName="vert1" presStyleCnt="0"/>
      <dgm:spPr/>
    </dgm:pt>
    <dgm:pt modelId="{7ECD17E6-4978-496C-AB47-D314F87DD23B}" type="pres">
      <dgm:prSet presAssocID="{1006CC09-C736-4E17-98A3-B9BFA607F249}" presName="thickLine" presStyleLbl="alignNode1" presStyleIdx="1" presStyleCnt="3"/>
      <dgm:spPr/>
    </dgm:pt>
    <dgm:pt modelId="{15EF6106-77F4-4F08-87D7-7AE496F0CBCA}" type="pres">
      <dgm:prSet presAssocID="{1006CC09-C736-4E17-98A3-B9BFA607F249}" presName="horz1" presStyleCnt="0"/>
      <dgm:spPr/>
    </dgm:pt>
    <dgm:pt modelId="{5D612DE0-C996-47C0-A79F-95926A32499B}" type="pres">
      <dgm:prSet presAssocID="{1006CC09-C736-4E17-98A3-B9BFA607F249}" presName="tx1" presStyleLbl="revTx" presStyleIdx="1" presStyleCnt="3"/>
      <dgm:spPr/>
    </dgm:pt>
    <dgm:pt modelId="{01E053FC-8D39-43D0-8D7C-CE2EC694D323}" type="pres">
      <dgm:prSet presAssocID="{1006CC09-C736-4E17-98A3-B9BFA607F249}" presName="vert1" presStyleCnt="0"/>
      <dgm:spPr/>
    </dgm:pt>
    <dgm:pt modelId="{E16AE938-583F-4023-9583-577CCEDCD08D}" type="pres">
      <dgm:prSet presAssocID="{42434EBD-2891-422F-8547-BD0B6722B9CA}" presName="thickLine" presStyleLbl="alignNode1" presStyleIdx="2" presStyleCnt="3"/>
      <dgm:spPr/>
    </dgm:pt>
    <dgm:pt modelId="{8FC5C07E-D3D4-48D5-9A30-DE5623BFAB9D}" type="pres">
      <dgm:prSet presAssocID="{42434EBD-2891-422F-8547-BD0B6722B9CA}" presName="horz1" presStyleCnt="0"/>
      <dgm:spPr/>
    </dgm:pt>
    <dgm:pt modelId="{F55EB636-3E54-4E5F-8DA3-E99C697A7896}" type="pres">
      <dgm:prSet presAssocID="{42434EBD-2891-422F-8547-BD0B6722B9CA}" presName="tx1" presStyleLbl="revTx" presStyleIdx="2" presStyleCnt="3"/>
      <dgm:spPr/>
    </dgm:pt>
    <dgm:pt modelId="{BF7EEF23-634B-4669-86A7-EB81F992F401}" type="pres">
      <dgm:prSet presAssocID="{42434EBD-2891-422F-8547-BD0B6722B9CA}" presName="vert1" presStyleCnt="0"/>
      <dgm:spPr/>
    </dgm:pt>
  </dgm:ptLst>
  <dgm:cxnLst>
    <dgm:cxn modelId="{B57A4E0C-5695-46E9-B808-076340236D43}" srcId="{412E70C6-4924-4822-AE6C-E23235696831}" destId="{E8A0C417-2804-49C0-9C95-F22E0AFB752C}" srcOrd="0" destOrd="0" parTransId="{B871F937-1363-4416-8997-C3EF72466431}" sibTransId="{E2642A7D-3EBB-46C4-8EF2-7D0C4ED4CE3C}"/>
    <dgm:cxn modelId="{59349947-BB2F-48A4-A8DD-9AD22947290B}" type="presOf" srcId="{412E70C6-4924-4822-AE6C-E23235696831}" destId="{AB6A470F-F4CA-413B-AA3B-8F1C84044BAD}" srcOrd="0" destOrd="0" presId="urn:microsoft.com/office/officeart/2008/layout/LinedList"/>
    <dgm:cxn modelId="{9E01FB6A-93F8-4AA7-8929-67237BF4E85D}" type="presOf" srcId="{E8A0C417-2804-49C0-9C95-F22E0AFB752C}" destId="{048453A5-35C3-4396-95BF-62D409690124}" srcOrd="0" destOrd="0" presId="urn:microsoft.com/office/officeart/2008/layout/LinedList"/>
    <dgm:cxn modelId="{D241A752-E43D-46A1-AD98-85ED6F11E599}" srcId="{412E70C6-4924-4822-AE6C-E23235696831}" destId="{42434EBD-2891-422F-8547-BD0B6722B9CA}" srcOrd="2" destOrd="0" parTransId="{55759868-0053-4BF7-AFF9-73F363E12BD8}" sibTransId="{B0CB6CA0-4CE0-4D11-8190-83345A979BC4}"/>
    <dgm:cxn modelId="{30B1A78C-4ED9-4D90-96AA-9D5352A257D1}" srcId="{412E70C6-4924-4822-AE6C-E23235696831}" destId="{1006CC09-C736-4E17-98A3-B9BFA607F249}" srcOrd="1" destOrd="0" parTransId="{9CAA24FA-BE7B-4AAC-AA5C-37171AB28A89}" sibTransId="{64899D80-9113-498B-82C2-8A58B9D1DCAB}"/>
    <dgm:cxn modelId="{A06660AB-7EA2-4A68-9349-7B006846284C}" type="presOf" srcId="{1006CC09-C736-4E17-98A3-B9BFA607F249}" destId="{5D612DE0-C996-47C0-A79F-95926A32499B}" srcOrd="0" destOrd="0" presId="urn:microsoft.com/office/officeart/2008/layout/LinedList"/>
    <dgm:cxn modelId="{B5A363D9-B5C8-493C-8EB6-92573CBC682E}" type="presOf" srcId="{42434EBD-2891-422F-8547-BD0B6722B9CA}" destId="{F55EB636-3E54-4E5F-8DA3-E99C697A7896}" srcOrd="0" destOrd="0" presId="urn:microsoft.com/office/officeart/2008/layout/LinedList"/>
    <dgm:cxn modelId="{B70CC21D-F6A1-4FC7-8D17-9258A4A849F4}" type="presParOf" srcId="{AB6A470F-F4CA-413B-AA3B-8F1C84044BAD}" destId="{8D084473-F31D-4D9B-AAC1-17EE1859F68C}" srcOrd="0" destOrd="0" presId="urn:microsoft.com/office/officeart/2008/layout/LinedList"/>
    <dgm:cxn modelId="{479C7D85-E385-4D2E-B1AC-E57FC93CEAAA}" type="presParOf" srcId="{AB6A470F-F4CA-413B-AA3B-8F1C84044BAD}" destId="{AE9C959E-7B1F-4BE2-853D-CB5842FB4757}" srcOrd="1" destOrd="0" presId="urn:microsoft.com/office/officeart/2008/layout/LinedList"/>
    <dgm:cxn modelId="{D5210763-7E03-4E14-90B0-4C1CDD9A230E}" type="presParOf" srcId="{AE9C959E-7B1F-4BE2-853D-CB5842FB4757}" destId="{048453A5-35C3-4396-95BF-62D409690124}" srcOrd="0" destOrd="0" presId="urn:microsoft.com/office/officeart/2008/layout/LinedList"/>
    <dgm:cxn modelId="{C3955515-9DF5-496D-83B9-18D1080C5CD0}" type="presParOf" srcId="{AE9C959E-7B1F-4BE2-853D-CB5842FB4757}" destId="{778997FD-0491-439A-ABD6-5591BAB15C58}" srcOrd="1" destOrd="0" presId="urn:microsoft.com/office/officeart/2008/layout/LinedList"/>
    <dgm:cxn modelId="{7CECD7B5-A263-477A-BDD1-E7F402866D28}" type="presParOf" srcId="{AB6A470F-F4CA-413B-AA3B-8F1C84044BAD}" destId="{7ECD17E6-4978-496C-AB47-D314F87DD23B}" srcOrd="2" destOrd="0" presId="urn:microsoft.com/office/officeart/2008/layout/LinedList"/>
    <dgm:cxn modelId="{98D8DDFA-1D67-4CF6-90AF-4BCA069BC079}" type="presParOf" srcId="{AB6A470F-F4CA-413B-AA3B-8F1C84044BAD}" destId="{15EF6106-77F4-4F08-87D7-7AE496F0CBCA}" srcOrd="3" destOrd="0" presId="urn:microsoft.com/office/officeart/2008/layout/LinedList"/>
    <dgm:cxn modelId="{C3F72281-8615-48A4-A689-72213249937A}" type="presParOf" srcId="{15EF6106-77F4-4F08-87D7-7AE496F0CBCA}" destId="{5D612DE0-C996-47C0-A79F-95926A32499B}" srcOrd="0" destOrd="0" presId="urn:microsoft.com/office/officeart/2008/layout/LinedList"/>
    <dgm:cxn modelId="{47B717AE-7D39-450B-B069-71FEA66BC37C}" type="presParOf" srcId="{15EF6106-77F4-4F08-87D7-7AE496F0CBCA}" destId="{01E053FC-8D39-43D0-8D7C-CE2EC694D323}" srcOrd="1" destOrd="0" presId="urn:microsoft.com/office/officeart/2008/layout/LinedList"/>
    <dgm:cxn modelId="{F7D94114-7CBF-45CF-9DA8-4630FD27161B}" type="presParOf" srcId="{AB6A470F-F4CA-413B-AA3B-8F1C84044BAD}" destId="{E16AE938-583F-4023-9583-577CCEDCD08D}" srcOrd="4" destOrd="0" presId="urn:microsoft.com/office/officeart/2008/layout/LinedList"/>
    <dgm:cxn modelId="{6A05EFB3-6E48-4917-BEA4-BDA35F530F1B}" type="presParOf" srcId="{AB6A470F-F4CA-413B-AA3B-8F1C84044BAD}" destId="{8FC5C07E-D3D4-48D5-9A30-DE5623BFAB9D}" srcOrd="5" destOrd="0" presId="urn:microsoft.com/office/officeart/2008/layout/LinedList"/>
    <dgm:cxn modelId="{EBAF049D-646E-4E73-8496-38F9E0114EA4}" type="presParOf" srcId="{8FC5C07E-D3D4-48D5-9A30-DE5623BFAB9D}" destId="{F55EB636-3E54-4E5F-8DA3-E99C697A7896}" srcOrd="0" destOrd="0" presId="urn:microsoft.com/office/officeart/2008/layout/LinedList"/>
    <dgm:cxn modelId="{36716A0D-A304-4789-BF76-434D90018676}" type="presParOf" srcId="{8FC5C07E-D3D4-48D5-9A30-DE5623BFAB9D}" destId="{BF7EEF23-634B-4669-86A7-EB81F992F40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1500B-34C9-4E43-AC47-7D450D527A0D}">
      <dsp:nvSpPr>
        <dsp:cNvPr id="0" name=""/>
        <dsp:cNvSpPr/>
      </dsp:nvSpPr>
      <dsp:spPr>
        <a:xfrm>
          <a:off x="0" y="0"/>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BA82EC-3BFA-43F1-BEA5-4253114021B7}">
      <dsp:nvSpPr>
        <dsp:cNvPr id="0" name=""/>
        <dsp:cNvSpPr/>
      </dsp:nvSpPr>
      <dsp:spPr>
        <a:xfrm>
          <a:off x="0" y="0"/>
          <a:ext cx="6408738"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`Grooming is a process by which a person prepares a child, significant adults, and the environment for the abuse of a child.` (Craven, 2006; NSPCC, 2018).</a:t>
          </a:r>
          <a:endParaRPr lang="en-US" sz="3100" kern="1200"/>
        </a:p>
      </dsp:txBody>
      <dsp:txXfrm>
        <a:off x="0" y="0"/>
        <a:ext cx="6408738" cy="2879724"/>
      </dsp:txXfrm>
    </dsp:sp>
    <dsp:sp modelId="{21FAAB32-8503-4DA5-94C0-1FF217C90697}">
      <dsp:nvSpPr>
        <dsp:cNvPr id="0" name=""/>
        <dsp:cNvSpPr/>
      </dsp:nvSpPr>
      <dsp:spPr>
        <a:xfrm>
          <a:off x="0" y="2879724"/>
          <a:ext cx="6408738" cy="0"/>
        </a:xfrm>
        <a:prstGeom prst="line">
          <a:avLst/>
        </a:prstGeom>
        <a:solidFill>
          <a:schemeClr val="accent2">
            <a:hueOff val="-1491123"/>
            <a:satOff val="-320"/>
            <a:lumOff val="6863"/>
            <a:alphaOff val="0"/>
          </a:schemeClr>
        </a:solidFill>
        <a:ln w="12700" cap="flat" cmpd="sng" algn="ctr">
          <a:solidFill>
            <a:schemeClr val="accent2">
              <a:hueOff val="-1491123"/>
              <a:satOff val="-320"/>
              <a:lumOff val="68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75500E-17E4-45D1-B449-D16262A9E13B}">
      <dsp:nvSpPr>
        <dsp:cNvPr id="0" name=""/>
        <dsp:cNvSpPr/>
      </dsp:nvSpPr>
      <dsp:spPr>
        <a:xfrm>
          <a:off x="0" y="2879724"/>
          <a:ext cx="6408738" cy="28797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Safeguarding Services (2022) explains that `grooming is when a person engages in predatory conduct to prepare a child or young person for sexual activity at a later time`.</a:t>
          </a:r>
          <a:endParaRPr lang="en-US" sz="3100" kern="1200"/>
        </a:p>
      </dsp:txBody>
      <dsp:txXfrm>
        <a:off x="0" y="2879724"/>
        <a:ext cx="6408738" cy="28797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E2994D-7EA3-4E48-8928-F270BB8AA45A}">
      <dsp:nvSpPr>
        <dsp:cNvPr id="0" name=""/>
        <dsp:cNvSpPr/>
      </dsp:nvSpPr>
      <dsp:spPr>
        <a:xfrm>
          <a:off x="0" y="0"/>
          <a:ext cx="111011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E8AB9-39C2-4673-88F2-677E51287578}">
      <dsp:nvSpPr>
        <dsp:cNvPr id="0" name=""/>
        <dsp:cNvSpPr/>
      </dsp:nvSpPr>
      <dsp:spPr>
        <a:xfrm>
          <a:off x="0" y="0"/>
          <a:ext cx="11101136" cy="1020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 Times (2011) explained in their article from January 2011 how men had sexually assaulted girls aged 16 and under after meeting them locally in northern towns and cities.</a:t>
          </a:r>
          <a:endParaRPr lang="en-US" sz="2000" kern="1200"/>
        </a:p>
      </dsp:txBody>
      <dsp:txXfrm>
        <a:off x="0" y="0"/>
        <a:ext cx="11101136" cy="1020440"/>
      </dsp:txXfrm>
    </dsp:sp>
    <dsp:sp modelId="{3A7DA98F-998D-47D2-B5F6-5B85EF9C43ED}">
      <dsp:nvSpPr>
        <dsp:cNvPr id="0" name=""/>
        <dsp:cNvSpPr/>
      </dsp:nvSpPr>
      <dsp:spPr>
        <a:xfrm>
          <a:off x="0" y="1020440"/>
          <a:ext cx="111011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49B0F4-90BB-4083-A2E9-BBAF633292ED}">
      <dsp:nvSpPr>
        <dsp:cNvPr id="0" name=""/>
        <dsp:cNvSpPr/>
      </dsp:nvSpPr>
      <dsp:spPr>
        <a:xfrm>
          <a:off x="0" y="1020440"/>
          <a:ext cx="11101136" cy="1020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Out of five victims, one had been put in a care home in Rochdale by another Local Authority (Phillips, 2022).</a:t>
          </a:r>
          <a:endParaRPr lang="en-US" sz="2000" kern="1200"/>
        </a:p>
      </dsp:txBody>
      <dsp:txXfrm>
        <a:off x="0" y="1020440"/>
        <a:ext cx="11101136" cy="1020440"/>
      </dsp:txXfrm>
    </dsp:sp>
    <dsp:sp modelId="{037FC4AF-0108-45BB-BF24-894F7BC6CB8B}">
      <dsp:nvSpPr>
        <dsp:cNvPr id="0" name=""/>
        <dsp:cNvSpPr/>
      </dsp:nvSpPr>
      <dsp:spPr>
        <a:xfrm>
          <a:off x="0" y="2040880"/>
          <a:ext cx="111011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83621C-CAF5-460D-83AE-07A32679B5B1}">
      <dsp:nvSpPr>
        <dsp:cNvPr id="0" name=""/>
        <dsp:cNvSpPr/>
      </dsp:nvSpPr>
      <dsp:spPr>
        <a:xfrm>
          <a:off x="0" y="2040880"/>
          <a:ext cx="11101136" cy="1020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A police officer yawned while discussing a sexual attack on one of the victims during a recorded interview (Manchester Evening News, 2017).</a:t>
          </a:r>
          <a:endParaRPr lang="en-US" sz="2000" kern="1200"/>
        </a:p>
      </dsp:txBody>
      <dsp:txXfrm>
        <a:off x="0" y="2040880"/>
        <a:ext cx="11101136" cy="1020440"/>
      </dsp:txXfrm>
    </dsp:sp>
    <dsp:sp modelId="{03B3A798-FCF0-4B6A-9AD5-F69B36855F9F}">
      <dsp:nvSpPr>
        <dsp:cNvPr id="0" name=""/>
        <dsp:cNvSpPr/>
      </dsp:nvSpPr>
      <dsp:spPr>
        <a:xfrm>
          <a:off x="0" y="3061321"/>
          <a:ext cx="111011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94DF10-E463-4A53-9FF4-A8763CBEE145}">
      <dsp:nvSpPr>
        <dsp:cNvPr id="0" name=""/>
        <dsp:cNvSpPr/>
      </dsp:nvSpPr>
      <dsp:spPr>
        <a:xfrm>
          <a:off x="0" y="3061321"/>
          <a:ext cx="11101136" cy="1020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Became known that Child Protective Services had initially chosen not to prosecute because there were questions about whether or not the victims would make credible witnesses.</a:t>
          </a:r>
          <a:endParaRPr lang="en-US" sz="2000" kern="1200"/>
        </a:p>
      </dsp:txBody>
      <dsp:txXfrm>
        <a:off x="0" y="3061321"/>
        <a:ext cx="11101136" cy="10204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084473-F31D-4D9B-AAC1-17EE1859F68C}">
      <dsp:nvSpPr>
        <dsp:cNvPr id="0" name=""/>
        <dsp:cNvSpPr/>
      </dsp:nvSpPr>
      <dsp:spPr>
        <a:xfrm>
          <a:off x="0" y="2812"/>
          <a:ext cx="640873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8453A5-35C3-4396-95BF-62D409690124}">
      <dsp:nvSpPr>
        <dsp:cNvPr id="0" name=""/>
        <dsp:cNvSpPr/>
      </dsp:nvSpPr>
      <dsp:spPr>
        <a:xfrm>
          <a:off x="0" y="2812"/>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In May 2013, seven men from Oxford were convicted of child sexual exploitation offences, a year after the Rochdale verdict. These offences had taken place between 2004 and 2011 (Topping, 2013). Were included offences like trafficking of children, sexual activity with children, rape, child prostitution</a:t>
          </a:r>
          <a:endParaRPr lang="en-US" sz="1900" kern="1200"/>
        </a:p>
      </dsp:txBody>
      <dsp:txXfrm>
        <a:off x="0" y="2812"/>
        <a:ext cx="6408738" cy="1917941"/>
      </dsp:txXfrm>
    </dsp:sp>
    <dsp:sp modelId="{7ECD17E6-4978-496C-AB47-D314F87DD23B}">
      <dsp:nvSpPr>
        <dsp:cNvPr id="0" name=""/>
        <dsp:cNvSpPr/>
      </dsp:nvSpPr>
      <dsp:spPr>
        <a:xfrm>
          <a:off x="0" y="1920754"/>
          <a:ext cx="6408738" cy="0"/>
        </a:xfrm>
        <a:prstGeom prst="line">
          <a:avLst/>
        </a:prstGeom>
        <a:solidFill>
          <a:schemeClr val="accent2">
            <a:hueOff val="-745562"/>
            <a:satOff val="-160"/>
            <a:lumOff val="3431"/>
            <a:alphaOff val="0"/>
          </a:schemeClr>
        </a:solidFill>
        <a:ln w="12700" cap="flat" cmpd="sng" algn="ctr">
          <a:solidFill>
            <a:schemeClr val="accent2">
              <a:hueOff val="-745562"/>
              <a:satOff val="-160"/>
              <a:lumOff val="343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612DE0-C996-47C0-A79F-95926A32499B}">
      <dsp:nvSpPr>
        <dsp:cNvPr id="0" name=""/>
        <dsp:cNvSpPr/>
      </dsp:nvSpPr>
      <dsp:spPr>
        <a:xfrm>
          <a:off x="0" y="1920754"/>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In response to the scandal, the media set an agenda against the police and acknowledged that those police officers might have discriminatory attitudes towards the victims (Cockbain and Tufail, 2020).</a:t>
          </a:r>
          <a:endParaRPr lang="en-US" sz="1900" kern="1200"/>
        </a:p>
      </dsp:txBody>
      <dsp:txXfrm>
        <a:off x="0" y="1920754"/>
        <a:ext cx="6408738" cy="1917941"/>
      </dsp:txXfrm>
    </dsp:sp>
    <dsp:sp modelId="{E16AE938-583F-4023-9583-577CCEDCD08D}">
      <dsp:nvSpPr>
        <dsp:cNvPr id="0" name=""/>
        <dsp:cNvSpPr/>
      </dsp:nvSpPr>
      <dsp:spPr>
        <a:xfrm>
          <a:off x="0" y="3838695"/>
          <a:ext cx="6408738" cy="0"/>
        </a:xfrm>
        <a:prstGeom prst="line">
          <a:avLst/>
        </a:prstGeom>
        <a:solidFill>
          <a:schemeClr val="accent2">
            <a:hueOff val="-1491123"/>
            <a:satOff val="-320"/>
            <a:lumOff val="6863"/>
            <a:alphaOff val="0"/>
          </a:schemeClr>
        </a:solidFill>
        <a:ln w="12700" cap="flat" cmpd="sng" algn="ctr">
          <a:solidFill>
            <a:schemeClr val="accent2">
              <a:hueOff val="-1491123"/>
              <a:satOff val="-320"/>
              <a:lumOff val="68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5EB636-3E54-4E5F-8DA3-E99C697A7896}">
      <dsp:nvSpPr>
        <dsp:cNvPr id="0" name=""/>
        <dsp:cNvSpPr/>
      </dsp:nvSpPr>
      <dsp:spPr>
        <a:xfrm>
          <a:off x="0" y="3838695"/>
          <a:ext cx="6408738" cy="1917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Detectives interviewed the victims without training in child exploitation and found that victims were forced to return to their abusers for financial reasons (Skidmore, 2016).</a:t>
          </a:r>
          <a:endParaRPr lang="en-US" sz="1900" kern="1200"/>
        </a:p>
      </dsp:txBody>
      <dsp:txXfrm>
        <a:off x="0" y="3838695"/>
        <a:ext cx="6408738" cy="191794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A3A789-52FF-468B-A1B7-742EF06185F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D979261-5FD1-4ABC-89A7-BB368216D1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63F499F-75F8-47A8-BC1D-7AA628C0423C}" type="datetime1">
              <a:rPr lang="en-GB" smtClean="0"/>
              <a:t>06/12/2022</a:t>
            </a:fld>
            <a:endParaRPr lang="en-GB" dirty="0"/>
          </a:p>
        </p:txBody>
      </p:sp>
      <p:sp>
        <p:nvSpPr>
          <p:cNvPr id="4" name="Footer Placeholder 3">
            <a:extLst>
              <a:ext uri="{FF2B5EF4-FFF2-40B4-BE49-F238E27FC236}">
                <a16:creationId xmlns:a16="http://schemas.microsoft.com/office/drawing/2014/main" id="{81579BF2-D7F6-4B93-AD19-76113B31FED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8D9ED00-583E-4068-8EDE-CAD5FEC3D4C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ECA9FCE-AF3D-4FF3-B0E8-C60E2E8EE850}" type="slidenum">
              <a:rPr lang="en-GB" smtClean="0"/>
              <a:t>‹#›</a:t>
            </a:fld>
            <a:endParaRPr lang="en-GB"/>
          </a:p>
        </p:txBody>
      </p:sp>
    </p:spTree>
    <p:extLst>
      <p:ext uri="{BB962C8B-B14F-4D97-AF65-F5344CB8AC3E}">
        <p14:creationId xmlns:p14="http://schemas.microsoft.com/office/powerpoint/2010/main" val="220621871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16001D-AEBF-4924-9F8B-40176E47B10C}" type="datetime1">
              <a:rPr lang="en-GB" smtClean="0"/>
              <a:pPr/>
              <a:t>06/12/2022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7D705-800D-4B96-A4F9-35183A65CA29}" type="slidenum">
              <a:rPr lang="en-GB" noProof="0" smtClean="0"/>
              <a:t>‹#›</a:t>
            </a:fld>
            <a:endParaRPr lang="en-GB" noProof="0"/>
          </a:p>
        </p:txBody>
      </p:sp>
    </p:spTree>
    <p:extLst>
      <p:ext uri="{BB962C8B-B14F-4D97-AF65-F5344CB8AC3E}">
        <p14:creationId xmlns:p14="http://schemas.microsoft.com/office/powerpoint/2010/main" val="123894672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BE7D705-800D-4B96-A4F9-35183A65CA29}" type="slidenum">
              <a:rPr lang="en-GB" smtClean="0"/>
              <a:t>1</a:t>
            </a:fld>
            <a:endParaRPr lang="en-GB"/>
          </a:p>
        </p:txBody>
      </p:sp>
    </p:spTree>
    <p:extLst>
      <p:ext uri="{BB962C8B-B14F-4D97-AF65-F5344CB8AC3E}">
        <p14:creationId xmlns:p14="http://schemas.microsoft.com/office/powerpoint/2010/main" val="3833182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12/6/2022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556560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12/6/2022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63621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12/6/2022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435491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12/6/2022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251474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12/6/2022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838723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12/6/2022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50145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12/6/2022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599474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12/6/2022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75007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12/6/2022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8241547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12/6/2022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56812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12/6/2022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352453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12/6/2022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775783660"/>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telegraph.co.uk/news/uknews/crime/9261748/Arrests-made-in-second-Rochdale-sex-grooming-scandal.html" TargetMode="External"/><Relationship Id="rId2" Type="http://schemas.openxmlformats.org/officeDocument/2006/relationships/hyperlink" Target="https://www.independent.co.uk/news/uk/home-news/grooming-child-sex-abuse-exploitation-rotherham-rochdale-police-a9215261.html" TargetMode="External"/><Relationship Id="rId1" Type="http://schemas.openxmlformats.org/officeDocument/2006/relationships/slideLayout" Target="../slideLayouts/slideLayout6.xml"/><Relationship Id="rId5" Type="http://schemas.openxmlformats.org/officeDocument/2006/relationships/hyperlink" Target="https://learning.nspcc.org.uk/research-resources/briefings/grooming" TargetMode="External"/><Relationship Id="rId4" Type="http://schemas.openxmlformats.org/officeDocument/2006/relationships/hyperlink" Target="https://www.manchestereveningnews.co.uk/news/greater-manchester-news/yawning-cop-who-seemed-to-sum-687973"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manchestereveningnews.co.uk/news/greater-manchester-news/timeline-rochdale-grooming-scandale-bbc-13026060" TargetMode="External"/><Relationship Id="rId2" Type="http://schemas.openxmlformats.org/officeDocument/2006/relationships/hyperlink" Target="https://www.safeguardingservices.com.au/grooming/" TargetMode="External"/><Relationship Id="rId1" Type="http://schemas.openxmlformats.org/officeDocument/2006/relationships/slideLayout" Target="../slideLayouts/slideLayout6.xml"/><Relationship Id="rId5" Type="http://schemas.openxmlformats.org/officeDocument/2006/relationships/hyperlink" Target="https://www.who.int/publications/i/item/9789240044173?fbclid=IwAR3uAJJE1ERIyL8RdHr-O7zBAkNzbVvxLh5CogQ3RAH4wpub3ZIO-yIeJHU" TargetMode="External"/><Relationship Id="rId4" Type="http://schemas.openxmlformats.org/officeDocument/2006/relationships/hyperlink" Target="https://www.theguardian.com/society/2012/jun/06/sexually-exploited-children-barnado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8">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10">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2" name="Rectangle 11">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12">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7" name="Group 14">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22">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p:cNvSpPr>
            <a:spLocks noGrp="1"/>
          </p:cNvSpPr>
          <p:nvPr>
            <p:ph type="ctrTitle"/>
          </p:nvPr>
        </p:nvSpPr>
        <p:spPr>
          <a:xfrm>
            <a:off x="540000" y="540000"/>
            <a:ext cx="4500561" cy="4259814"/>
          </a:xfrm>
        </p:spPr>
        <p:txBody>
          <a:bodyPr rtlCol="0">
            <a:normAutofit/>
          </a:bodyPr>
          <a:lstStyle/>
          <a:p>
            <a:r>
              <a:rPr lang="en-GB" sz="4800"/>
              <a:t>The Grooming and Child Sexual Exploitation of the Children in the UK (United Kingdom)</a:t>
            </a:r>
          </a:p>
        </p:txBody>
      </p:sp>
      <p:sp>
        <p:nvSpPr>
          <p:cNvPr id="3" name="Subtitle 2"/>
          <p:cNvSpPr>
            <a:spLocks noGrp="1"/>
          </p:cNvSpPr>
          <p:nvPr>
            <p:ph type="subTitle" idx="1"/>
          </p:nvPr>
        </p:nvSpPr>
        <p:spPr>
          <a:xfrm>
            <a:off x="540000" y="4988476"/>
            <a:ext cx="4500561" cy="1320249"/>
          </a:xfrm>
        </p:spPr>
        <p:txBody>
          <a:bodyPr rtlCol="0">
            <a:normAutofit/>
          </a:bodyPr>
          <a:lstStyle/>
          <a:p>
            <a:r>
              <a:rPr lang="en-GB" dirty="0"/>
              <a:t>BMHP6016 Emerging Issues</a:t>
            </a:r>
            <a:endParaRPr lang="en-GB"/>
          </a:p>
          <a:p>
            <a:r>
              <a:rPr lang="en-GB" dirty="0"/>
              <a:t>Madalina Neagu (2017359)</a:t>
            </a:r>
            <a:endParaRPr lang="en-GB"/>
          </a:p>
          <a:p>
            <a:r>
              <a:rPr lang="en-GB" dirty="0"/>
              <a:t>Neil Hapgood</a:t>
            </a:r>
            <a:endParaRPr lang="en-GB"/>
          </a:p>
        </p:txBody>
      </p:sp>
      <p:grpSp>
        <p:nvGrpSpPr>
          <p:cNvPr id="39" name="Group 24">
            <a:extLst>
              <a:ext uri="{FF2B5EF4-FFF2-40B4-BE49-F238E27FC236}">
                <a16:creationId xmlns:a16="http://schemas.microsoft.com/office/drawing/2014/main" id="{3C16EB93-E299-481D-A004-769603D375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37600" y="3600"/>
            <a:ext cx="6854400" cy="6854400"/>
            <a:chOff x="0" y="3600"/>
            <a:chExt cx="6854400" cy="6854400"/>
          </a:xfrm>
        </p:grpSpPr>
        <p:sp>
          <p:nvSpPr>
            <p:cNvPr id="26" name="Oval 25">
              <a:extLst>
                <a:ext uri="{FF2B5EF4-FFF2-40B4-BE49-F238E27FC236}">
                  <a16:creationId xmlns:a16="http://schemas.microsoft.com/office/drawing/2014/main" id="{6CD13B55-E709-4E18-924B-655433A928E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36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A3B2E1D-0135-45FF-990A-436697D207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1" y="199202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62BD9E0F-507C-49AD-B619-B42B4D342D6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0" name="Picture 3">
            <a:extLst>
              <a:ext uri="{FF2B5EF4-FFF2-40B4-BE49-F238E27FC236}">
                <a16:creationId xmlns:a16="http://schemas.microsoft.com/office/drawing/2014/main" id="{163D127A-E371-0A9C-EE48-BE133051C3E3}"/>
              </a:ext>
            </a:extLst>
          </p:cNvPr>
          <p:cNvPicPr>
            <a:picLocks noChangeAspect="1"/>
          </p:cNvPicPr>
          <p:nvPr/>
        </p:nvPicPr>
        <p:blipFill rotWithShape="1">
          <a:blip r:embed="rId3"/>
          <a:srcRect l="22527" r="6872" b="6"/>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Tree>
    <p:extLst>
      <p:ext uri="{BB962C8B-B14F-4D97-AF65-F5344CB8AC3E}">
        <p14:creationId xmlns:p14="http://schemas.microsoft.com/office/powerpoint/2010/main" val="3622625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B135EF51-9FEC-3B0C-D669-27433BBFA620}"/>
              </a:ext>
            </a:extLst>
          </p:cNvPr>
          <p:cNvSpPr>
            <a:spLocks noGrp="1"/>
          </p:cNvSpPr>
          <p:nvPr>
            <p:ph type="title"/>
          </p:nvPr>
        </p:nvSpPr>
        <p:spPr>
          <a:xfrm>
            <a:off x="922020" y="833015"/>
            <a:ext cx="5193960" cy="5202026"/>
          </a:xfrm>
        </p:spPr>
        <p:txBody>
          <a:bodyPr anchor="ctr">
            <a:normAutofit/>
          </a:bodyPr>
          <a:lstStyle/>
          <a:p>
            <a:pPr algn="ctr"/>
            <a:r>
              <a:rPr lang="en-GB" dirty="0"/>
              <a:t>Contents</a:t>
            </a:r>
            <a:endParaRPr lang="en-GB"/>
          </a:p>
        </p:txBody>
      </p:sp>
      <p:sp>
        <p:nvSpPr>
          <p:cNvPr id="3" name="Content Placeholder 2">
            <a:extLst>
              <a:ext uri="{FF2B5EF4-FFF2-40B4-BE49-F238E27FC236}">
                <a16:creationId xmlns:a16="http://schemas.microsoft.com/office/drawing/2014/main" id="{BA489B36-4636-EC31-572B-A4DA9A9FAD6A}"/>
              </a:ext>
            </a:extLst>
          </p:cNvPr>
          <p:cNvSpPr>
            <a:spLocks noGrp="1"/>
          </p:cNvSpPr>
          <p:nvPr>
            <p:ph idx="1"/>
          </p:nvPr>
        </p:nvSpPr>
        <p:spPr>
          <a:xfrm>
            <a:off x="7104062" y="540347"/>
            <a:ext cx="4537075" cy="5760000"/>
          </a:xfrm>
        </p:spPr>
        <p:txBody>
          <a:bodyPr vert="horz" lIns="91440" tIns="45720" rIns="91440" bIns="45720" rtlCol="0" anchor="ctr">
            <a:normAutofit/>
          </a:bodyPr>
          <a:lstStyle/>
          <a:p>
            <a:pPr marL="0" indent="0">
              <a:buNone/>
            </a:pPr>
            <a:r>
              <a:rPr lang="en-GB" dirty="0"/>
              <a:t>What is an emerging issue</a:t>
            </a:r>
          </a:p>
          <a:p>
            <a:pPr marL="0" indent="0">
              <a:buNone/>
            </a:pPr>
            <a:r>
              <a:rPr lang="en-GB" dirty="0"/>
              <a:t>Overview and Background</a:t>
            </a:r>
          </a:p>
          <a:p>
            <a:pPr marL="0" indent="0">
              <a:buNone/>
            </a:pPr>
            <a:r>
              <a:rPr lang="en-GB" dirty="0"/>
              <a:t>Supporting data and information</a:t>
            </a:r>
          </a:p>
          <a:p>
            <a:pPr marL="0" indent="0">
              <a:buNone/>
            </a:pPr>
            <a:r>
              <a:rPr lang="en-GB" dirty="0"/>
              <a:t>The role of the media</a:t>
            </a:r>
          </a:p>
          <a:p>
            <a:pPr marL="0" indent="0">
              <a:buNone/>
            </a:pPr>
            <a:r>
              <a:rPr lang="en-GB" dirty="0"/>
              <a:t>What has been the response to the issue</a:t>
            </a:r>
          </a:p>
          <a:p>
            <a:pPr marL="0" indent="0">
              <a:buNone/>
            </a:pPr>
            <a:r>
              <a:rPr lang="en-GB" dirty="0"/>
              <a:t>How effective has this response been</a:t>
            </a:r>
          </a:p>
          <a:p>
            <a:pPr marL="0" indent="0">
              <a:buNone/>
            </a:pPr>
            <a:r>
              <a:rPr lang="en-GB" dirty="0"/>
              <a:t>Recommendations taking the issue forward</a:t>
            </a:r>
          </a:p>
          <a:p>
            <a:pPr marL="0" indent="0">
              <a:buNone/>
            </a:pPr>
            <a:r>
              <a:rPr lang="en-GB" dirty="0"/>
              <a:t>Conclusion</a:t>
            </a:r>
          </a:p>
          <a:p>
            <a:pPr marL="0" indent="0">
              <a:buNone/>
            </a:pPr>
            <a:r>
              <a:rPr lang="en-GB" dirty="0"/>
              <a:t>Reference list</a:t>
            </a:r>
          </a:p>
        </p:txBody>
      </p:sp>
    </p:spTree>
    <p:extLst>
      <p:ext uri="{BB962C8B-B14F-4D97-AF65-F5344CB8AC3E}">
        <p14:creationId xmlns:p14="http://schemas.microsoft.com/office/powerpoint/2010/main" val="1008471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37" name="Rectangle 36">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8" name="Oval 37">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9" name="Oval 38">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40" name="Group 39">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5" name="Rectangle 44">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6" name="Rectangle 45">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41" name="Group 40">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3" name="Rectangle 42">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4" name="Rectangle 43">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2" name="Rectangle 41">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8" name="Rectangle 47">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32" name="Picture 31" descr="A person holding a globe">
            <a:extLst>
              <a:ext uri="{FF2B5EF4-FFF2-40B4-BE49-F238E27FC236}">
                <a16:creationId xmlns:a16="http://schemas.microsoft.com/office/drawing/2014/main" id="{5A4CE1ED-A3BD-EE7C-ACB9-C5600D3E4BC3}"/>
              </a:ext>
            </a:extLst>
          </p:cNvPr>
          <p:cNvPicPr>
            <a:picLocks noChangeAspect="1"/>
          </p:cNvPicPr>
          <p:nvPr/>
        </p:nvPicPr>
        <p:blipFill rotWithShape="1">
          <a:blip r:embed="rId2">
            <a:alphaModFix/>
          </a:blip>
          <a:srcRect r="-8" b="5339"/>
          <a:stretch/>
        </p:blipFill>
        <p:spPr>
          <a:xfrm>
            <a:off x="-688" y="-4"/>
            <a:ext cx="12192687" cy="6858000"/>
          </a:xfrm>
          <a:prstGeom prst="rect">
            <a:avLst/>
          </a:prstGeom>
        </p:spPr>
      </p:pic>
      <p:sp>
        <p:nvSpPr>
          <p:cNvPr id="50" name="Freeform: Shape 49">
            <a:extLst>
              <a:ext uri="{FF2B5EF4-FFF2-40B4-BE49-F238E27FC236}">
                <a16:creationId xmlns:a16="http://schemas.microsoft.com/office/drawing/2014/main" id="{EB95B01E-5851-431E-863B-0FAC65669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52" name="Group 51">
            <a:extLst>
              <a:ext uri="{FF2B5EF4-FFF2-40B4-BE49-F238E27FC236}">
                <a16:creationId xmlns:a16="http://schemas.microsoft.com/office/drawing/2014/main" id="{5F17E415-B31D-479C-85EC-3974EB6DED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4400"/>
            <a:chOff x="4925125" y="3600"/>
            <a:chExt cx="7266875" cy="6854400"/>
          </a:xfrm>
        </p:grpSpPr>
        <p:sp>
          <p:nvSpPr>
            <p:cNvPr id="53" name="Oval 52">
              <a:extLst>
                <a:ext uri="{FF2B5EF4-FFF2-40B4-BE49-F238E27FC236}">
                  <a16:creationId xmlns:a16="http://schemas.microsoft.com/office/drawing/2014/main" id="{10DD1D5F-3B52-4010-9875-7B2C81481D0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19A5E776-A0B7-4721-A7C0-6297BF15ADA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B627A0E1-E162-49A8-AD35-2102FE5DA0E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FB47531E-ED41-CCA3-15A1-8BE8C3F7BFCE}"/>
              </a:ext>
            </a:extLst>
          </p:cNvPr>
          <p:cNvSpPr>
            <a:spLocks noGrp="1"/>
          </p:cNvSpPr>
          <p:nvPr>
            <p:ph type="title"/>
          </p:nvPr>
        </p:nvSpPr>
        <p:spPr>
          <a:xfrm>
            <a:off x="533400" y="545125"/>
            <a:ext cx="5473700" cy="3352967"/>
          </a:xfrm>
        </p:spPr>
        <p:txBody>
          <a:bodyPr vert="horz" lIns="91440" tIns="45720" rIns="91440" bIns="45720" rtlCol="0" anchor="b">
            <a:normAutofit/>
          </a:bodyPr>
          <a:lstStyle/>
          <a:p>
            <a:pPr algn="ctr"/>
            <a:r>
              <a:rPr lang="en-US" sz="2900" dirty="0">
                <a:solidFill>
                  <a:srgbClr val="FFFFFF"/>
                </a:solidFill>
              </a:rPr>
              <a:t>According to the World Health Organization (WHO)(2022), an emerging issue is a problem or situation that, in the past, did not present a threat or case but can negatively impact the future.</a:t>
            </a:r>
          </a:p>
        </p:txBody>
      </p:sp>
      <p:sp>
        <p:nvSpPr>
          <p:cNvPr id="4" name="TextBox 3">
            <a:extLst>
              <a:ext uri="{FF2B5EF4-FFF2-40B4-BE49-F238E27FC236}">
                <a16:creationId xmlns:a16="http://schemas.microsoft.com/office/drawing/2014/main" id="{B7BC1336-03C1-6F6F-68C5-6434B8A42E27}"/>
              </a:ext>
            </a:extLst>
          </p:cNvPr>
          <p:cNvSpPr txBox="1"/>
          <p:nvPr/>
        </p:nvSpPr>
        <p:spPr>
          <a:xfrm>
            <a:off x="6912241" y="1358006"/>
            <a:ext cx="474518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Government in the UK changed the law in 2012 by putting guidance for prosecution, police officers as well as a new support mechanism for grooming and sexual abused victims (Crime That Shook Britain, Rochdale Groomers, 2017).</a:t>
            </a:r>
          </a:p>
          <a:p>
            <a:endParaRPr lang="en-GB" dirty="0"/>
          </a:p>
          <a:p>
            <a:r>
              <a:rPr lang="en-GB" dirty="0"/>
              <a:t>As a result, the police approached child sexual exploitation (CSE) as a priority of an organised crime (Cameron et al., 2015).</a:t>
            </a:r>
          </a:p>
        </p:txBody>
      </p:sp>
    </p:spTree>
    <p:extLst>
      <p:ext uri="{BB962C8B-B14F-4D97-AF65-F5344CB8AC3E}">
        <p14:creationId xmlns:p14="http://schemas.microsoft.com/office/powerpoint/2010/main" val="1699875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31" name="Rectangle 30">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4" name="Group 33">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9" name="Rectangle 38">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5" name="Group 34">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7" name="Rectangle 36">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E9219335-5593-E512-62F0-3FC5961BFA1B}"/>
              </a:ext>
            </a:extLst>
          </p:cNvPr>
          <p:cNvSpPr>
            <a:spLocks noGrp="1"/>
          </p:cNvSpPr>
          <p:nvPr>
            <p:ph type="title"/>
          </p:nvPr>
        </p:nvSpPr>
        <p:spPr>
          <a:xfrm>
            <a:off x="540000" y="540000"/>
            <a:ext cx="4500561" cy="5912725"/>
          </a:xfrm>
        </p:spPr>
        <p:txBody>
          <a:bodyPr anchor="t">
            <a:normAutofit/>
          </a:bodyPr>
          <a:lstStyle/>
          <a:p>
            <a:r>
              <a:rPr lang="en-GB" sz="4200"/>
              <a:t>Sexual exploitation is the sexual abuse of a person in exchange for something, typically money or power (Becket et al., 2017)</a:t>
            </a:r>
          </a:p>
        </p:txBody>
      </p:sp>
      <p:graphicFrame>
        <p:nvGraphicFramePr>
          <p:cNvPr id="24" name="Content Placeholder 2">
            <a:extLst>
              <a:ext uri="{FF2B5EF4-FFF2-40B4-BE49-F238E27FC236}">
                <a16:creationId xmlns:a16="http://schemas.microsoft.com/office/drawing/2014/main" id="{D293BB8B-42FF-DFB6-C230-08E9BB12A52F}"/>
              </a:ext>
            </a:extLst>
          </p:cNvPr>
          <p:cNvGraphicFramePr>
            <a:graphicFrameLocks noGrp="1"/>
          </p:cNvGraphicFramePr>
          <p:nvPr>
            <p:ph idx="1"/>
            <p:extLst>
              <p:ext uri="{D42A27DB-BD31-4B8C-83A1-F6EECF244321}">
                <p14:modId xmlns:p14="http://schemas.microsoft.com/office/powerpoint/2010/main" val="2021408891"/>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788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1" name="Group 77">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79" name="Rectangle 78">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0" name="Oval 79">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1" name="Oval 80">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82" name="Group 81">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87" name="Rectangle 86">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8" name="Rectangle 87">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83" name="Group 82">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85" name="Rectangle 84">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6" name="Rectangle 85">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84" name="Rectangle 83">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02" name="Rectangle 89">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03" name="Rectangle 91">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 name="Group 93">
            <a:extLst>
              <a:ext uri="{FF2B5EF4-FFF2-40B4-BE49-F238E27FC236}">
                <a16:creationId xmlns:a16="http://schemas.microsoft.com/office/drawing/2014/main" id="{B046D8F9-B18B-42F5-B320-22E156F4C0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95" name="Rectangle 94">
              <a:extLst>
                <a:ext uri="{FF2B5EF4-FFF2-40B4-BE49-F238E27FC236}">
                  <a16:creationId xmlns:a16="http://schemas.microsoft.com/office/drawing/2014/main" id="{3980DF08-8878-4A99-871A-573EBF4F3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 name="Group 95">
              <a:extLst>
                <a:ext uri="{FF2B5EF4-FFF2-40B4-BE49-F238E27FC236}">
                  <a16:creationId xmlns:a16="http://schemas.microsoft.com/office/drawing/2014/main" id="{1E0FF3E7-007F-48E0-8352-89CE4375BB2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5603875" y="0"/>
              <a:ext cx="6521820" cy="3260910"/>
              <a:chOff x="0" y="0"/>
              <a:chExt cx="2880000" cy="1440000"/>
            </a:xfrm>
          </p:grpSpPr>
          <p:sp>
            <p:nvSpPr>
              <p:cNvPr id="99" name="Rectangle 98">
                <a:extLst>
                  <a:ext uri="{FF2B5EF4-FFF2-40B4-BE49-F238E27FC236}">
                    <a16:creationId xmlns:a16="http://schemas.microsoft.com/office/drawing/2014/main" id="{F02DE4FC-8B38-40C7-A2F5-CBD4C6592E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Rectangle 99">
                <a:extLst>
                  <a:ext uri="{FF2B5EF4-FFF2-40B4-BE49-F238E27FC236}">
                    <a16:creationId xmlns:a16="http://schemas.microsoft.com/office/drawing/2014/main" id="{5C97C509-DDA4-4291-88B3-8E2B14609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7" name="Rectangle 96">
              <a:extLst>
                <a:ext uri="{FF2B5EF4-FFF2-40B4-BE49-F238E27FC236}">
                  <a16:creationId xmlns:a16="http://schemas.microsoft.com/office/drawing/2014/main" id="{96345897-50D9-424E-A94E-18A63AEE85BA}"/>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Oval 97">
              <a:extLst>
                <a:ext uri="{FF2B5EF4-FFF2-40B4-BE49-F238E27FC236}">
                  <a16:creationId xmlns:a16="http://schemas.microsoft.com/office/drawing/2014/main" id="{266E6E08-BABA-49E9-884E-4805849158E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9A6EAA20-FFC3-2BB4-EB3C-52D65A697862}"/>
              </a:ext>
            </a:extLst>
          </p:cNvPr>
          <p:cNvSpPr>
            <a:spLocks noGrp="1"/>
          </p:cNvSpPr>
          <p:nvPr>
            <p:ph type="title"/>
          </p:nvPr>
        </p:nvSpPr>
        <p:spPr>
          <a:xfrm>
            <a:off x="1487487" y="1220862"/>
            <a:ext cx="9217026" cy="3783988"/>
          </a:xfrm>
        </p:spPr>
        <p:txBody>
          <a:bodyPr vert="horz" lIns="91440" tIns="45720" rIns="91440" bIns="45720" rtlCol="0" anchor="b">
            <a:normAutofit/>
          </a:bodyPr>
          <a:lstStyle/>
          <a:p>
            <a:pPr algn="ctr"/>
            <a:br>
              <a:rPr lang="en-US" sz="2200" dirty="0"/>
            </a:br>
            <a:r>
              <a:rPr lang="en-US" sz="2200" dirty="0"/>
              <a:t>Three types of grooming are mentioned in the academic literature </a:t>
            </a:r>
            <a:br>
              <a:rPr lang="en-US" sz="2200" dirty="0"/>
            </a:br>
            <a:r>
              <a:rPr lang="en-US" sz="2200" dirty="0"/>
              <a:t>-self-grooming</a:t>
            </a:r>
            <a:br>
              <a:rPr lang="en-US" sz="2200" dirty="0"/>
            </a:br>
            <a:r>
              <a:rPr lang="en-US" sz="2200" dirty="0"/>
              <a:t>-grooming the environment </a:t>
            </a:r>
            <a:br>
              <a:rPr lang="en-US" sz="2200" dirty="0"/>
            </a:br>
            <a:r>
              <a:rPr lang="en-US" sz="2200" dirty="0"/>
              <a:t>-grooming a child (Craven, Brown and Gilchrist, 2006).</a:t>
            </a:r>
            <a:br>
              <a:rPr lang="en-US" sz="2200" dirty="0"/>
            </a:br>
            <a:br>
              <a:rPr lang="en-US" sz="2200" dirty="0"/>
            </a:br>
            <a:br>
              <a:rPr lang="en-US" sz="2200" dirty="0"/>
            </a:br>
            <a:br>
              <a:rPr lang="en-US" sz="2200" dirty="0"/>
            </a:br>
            <a:r>
              <a:rPr lang="en-US" sz="2200" dirty="0"/>
              <a:t>Ken Lanning (2018) was the first to mention the term `grooming` in his research.</a:t>
            </a:r>
            <a:br>
              <a:rPr lang="en-US" sz="2200" dirty="0"/>
            </a:br>
            <a:endParaRPr lang="en-US" sz="2200"/>
          </a:p>
        </p:txBody>
      </p:sp>
    </p:spTree>
    <p:extLst>
      <p:ext uri="{BB962C8B-B14F-4D97-AF65-F5344CB8AC3E}">
        <p14:creationId xmlns:p14="http://schemas.microsoft.com/office/powerpoint/2010/main" val="2320746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36" name="Rectangle 35">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7" name="Oval 36">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8" name="Oval 37">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39" name="Group 38">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4" name="Rectangle 43">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5" name="Rectangle 44">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40" name="Group 39">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42" name="Rectangle 41">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3" name="Rectangle 42">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1" name="Rectangle 40">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7" name="Rectangle 46">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49" name="Rectangle 48">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50">
            <a:extLst>
              <a:ext uri="{FF2B5EF4-FFF2-40B4-BE49-F238E27FC236}">
                <a16:creationId xmlns:a16="http://schemas.microsoft.com/office/drawing/2014/main" id="{2DFE3358-29EE-4087-8570-9666D88A16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6388" y="0"/>
            <a:ext cx="7266875" cy="6858000"/>
            <a:chOff x="0" y="0"/>
            <a:chExt cx="7266875" cy="6858000"/>
          </a:xfrm>
        </p:grpSpPr>
        <p:sp>
          <p:nvSpPr>
            <p:cNvPr id="52" name="Freeform: Shape 51">
              <a:extLst>
                <a:ext uri="{FF2B5EF4-FFF2-40B4-BE49-F238E27FC236}">
                  <a16:creationId xmlns:a16="http://schemas.microsoft.com/office/drawing/2014/main" id="{1FD9C6E8-5129-4C44-8443-5ABF75EC602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Oval 52">
              <a:extLst>
                <a:ext uri="{FF2B5EF4-FFF2-40B4-BE49-F238E27FC236}">
                  <a16:creationId xmlns:a16="http://schemas.microsoft.com/office/drawing/2014/main" id="{138CFD4D-22F2-420F-8CB7-042571895F5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68D49264-261A-4A8E-AB05-33332DCC968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1C20F8FA-12CB-4D89-9416-2967858162E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CB36F853-7A6A-76F9-3354-623307FD2A94}"/>
              </a:ext>
            </a:extLst>
          </p:cNvPr>
          <p:cNvSpPr>
            <a:spLocks noGrp="1"/>
          </p:cNvSpPr>
          <p:nvPr>
            <p:ph type="title"/>
          </p:nvPr>
        </p:nvSpPr>
        <p:spPr>
          <a:xfrm>
            <a:off x="1544996" y="1537164"/>
            <a:ext cx="9217026" cy="3783988"/>
          </a:xfrm>
        </p:spPr>
        <p:txBody>
          <a:bodyPr vert="horz" lIns="91440" tIns="45720" rIns="91440" bIns="45720" rtlCol="0" anchor="b">
            <a:normAutofit/>
          </a:bodyPr>
          <a:lstStyle/>
          <a:p>
            <a:pPr algn="ctr"/>
            <a:r>
              <a:rPr lang="en-US" sz="4200"/>
              <a:t>Every year, thousands of children are groomed and exploited by adults for sexual purposes. Many victims are female, and the average age of exploitation is 15 years old (Cook and Fleming, 2018)</a:t>
            </a:r>
          </a:p>
        </p:txBody>
      </p:sp>
    </p:spTree>
    <p:extLst>
      <p:ext uri="{BB962C8B-B14F-4D97-AF65-F5344CB8AC3E}">
        <p14:creationId xmlns:p14="http://schemas.microsoft.com/office/powerpoint/2010/main" val="2203197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A10581-08F2-4D9E-8CB4-07ECFEE95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59E2092A-4250-4BDD-AC6C-CA57E30DDD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266875" cy="6858000"/>
            <a:chOff x="0" y="0"/>
            <a:chExt cx="7266875" cy="6858000"/>
          </a:xfrm>
        </p:grpSpPr>
        <p:sp>
          <p:nvSpPr>
            <p:cNvPr id="11" name="Freeform: Shape 10">
              <a:extLst>
                <a:ext uri="{FF2B5EF4-FFF2-40B4-BE49-F238E27FC236}">
                  <a16:creationId xmlns:a16="http://schemas.microsoft.com/office/drawing/2014/main" id="{FA1EE7D2-EB27-4C6C-8E54-CBCDDCA178F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A73CF8FD-0917-4279-B6E7-120EE392F79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F3A3FA15-CF3D-4F2B-BB5C-18E5DB3057C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F776AED5-83E6-4A3D-B609-7CCABAD440D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AA5375CC-525E-16FB-B4B3-4DD3313CCE71}"/>
              </a:ext>
            </a:extLst>
          </p:cNvPr>
          <p:cNvSpPr>
            <a:spLocks noGrp="1"/>
          </p:cNvSpPr>
          <p:nvPr>
            <p:ph type="title"/>
          </p:nvPr>
        </p:nvSpPr>
        <p:spPr>
          <a:xfrm>
            <a:off x="540000" y="833015"/>
            <a:ext cx="5958000" cy="5202026"/>
          </a:xfrm>
        </p:spPr>
        <p:txBody>
          <a:bodyPr anchor="ctr">
            <a:normAutofit/>
          </a:bodyPr>
          <a:lstStyle/>
          <a:p>
            <a:pPr algn="ctr"/>
            <a:r>
              <a:rPr lang="en-GB" sz="8800"/>
              <a:t>The Rochdale child sex abuse ring</a:t>
            </a:r>
          </a:p>
        </p:txBody>
      </p:sp>
      <p:sp>
        <p:nvSpPr>
          <p:cNvPr id="3" name="Content Placeholder 2">
            <a:extLst>
              <a:ext uri="{FF2B5EF4-FFF2-40B4-BE49-F238E27FC236}">
                <a16:creationId xmlns:a16="http://schemas.microsoft.com/office/drawing/2014/main" id="{0E1EDE73-8EF0-23FC-3B83-8DF67D0A33AB}"/>
              </a:ext>
            </a:extLst>
          </p:cNvPr>
          <p:cNvSpPr>
            <a:spLocks noGrp="1"/>
          </p:cNvSpPr>
          <p:nvPr>
            <p:ph idx="1"/>
          </p:nvPr>
        </p:nvSpPr>
        <p:spPr>
          <a:xfrm>
            <a:off x="7104062" y="540347"/>
            <a:ext cx="4537075" cy="5760000"/>
          </a:xfrm>
        </p:spPr>
        <p:txBody>
          <a:bodyPr vert="horz" lIns="91440" tIns="45720" rIns="91440" bIns="45720" rtlCol="0" anchor="ctr">
            <a:normAutofit/>
          </a:bodyPr>
          <a:lstStyle/>
          <a:p>
            <a:pPr marL="269875" indent="-269875"/>
            <a:r>
              <a:rPr lang="en-GB" dirty="0"/>
              <a:t>In May 2012 nine men were convicted for sex trafficking and other offences against underage teenage girls in Rochdale, Greater Manchester, England (Bindel, 2022).</a:t>
            </a:r>
          </a:p>
          <a:p>
            <a:pPr marL="269875" indent="-269875"/>
            <a:r>
              <a:rPr lang="en-GB" dirty="0"/>
              <a:t>These girls were vulnerable and from broken homes, which forced them to wander around takeaways and befriend the staff near shops in Heywood, near Rochdale (</a:t>
            </a:r>
            <a:r>
              <a:rPr lang="en-GB" dirty="0" err="1"/>
              <a:t>Scheerhout</a:t>
            </a:r>
            <a:r>
              <a:rPr lang="en-GB" dirty="0"/>
              <a:t>, 20017).</a:t>
            </a:r>
          </a:p>
        </p:txBody>
      </p:sp>
    </p:spTree>
    <p:extLst>
      <p:ext uri="{BB962C8B-B14F-4D97-AF65-F5344CB8AC3E}">
        <p14:creationId xmlns:p14="http://schemas.microsoft.com/office/powerpoint/2010/main" val="12126907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2" name="Group 31">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33" name="Rectangle 32">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4" name="Oval 33">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5" name="Oval 34">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36" name="Group 35">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41" name="Rectangle 40">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2" name="Rectangle 41">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37" name="Group 36">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39" name="Rectangle 38">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0" name="Rectangle 39">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8" name="Rectangle 37">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4" name="Rectangle 43">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46" name="Rectangle 45">
            <a:extLst>
              <a:ext uri="{FF2B5EF4-FFF2-40B4-BE49-F238E27FC236}">
                <a16:creationId xmlns:a16="http://schemas.microsoft.com/office/drawing/2014/main" id="{B3B0648F-F727-4512-BA92-1BD09BC2FB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D369A5D7-77B5-4E18-863E-0838E5BD3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1999" cy="6858001"/>
            <a:chOff x="0" y="-2"/>
            <a:chExt cx="12191999" cy="6858001"/>
          </a:xfrm>
        </p:grpSpPr>
        <p:sp>
          <p:nvSpPr>
            <p:cNvPr id="49" name="Rectangle 48">
              <a:extLst>
                <a:ext uri="{FF2B5EF4-FFF2-40B4-BE49-F238E27FC236}">
                  <a16:creationId xmlns:a16="http://schemas.microsoft.com/office/drawing/2014/main" id="{74F4330E-CACD-4EBC-9ECE-C74F59E70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49">
              <a:extLst>
                <a:ext uri="{FF2B5EF4-FFF2-40B4-BE49-F238E27FC236}">
                  <a16:creationId xmlns:a16="http://schemas.microsoft.com/office/drawing/2014/main" id="{B3F0671E-B1C7-491E-8791-C77DB9D4314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6200000">
              <a:off x="2295528" y="-2295528"/>
              <a:ext cx="6858000" cy="11449051"/>
              <a:chOff x="0" y="2333625"/>
              <a:chExt cx="9515474" cy="3766109"/>
            </a:xfrm>
          </p:grpSpPr>
          <p:sp>
            <p:nvSpPr>
              <p:cNvPr id="60" name="Rectangle 59">
                <a:extLst>
                  <a:ext uri="{FF2B5EF4-FFF2-40B4-BE49-F238E27FC236}">
                    <a16:creationId xmlns:a16="http://schemas.microsoft.com/office/drawing/2014/main" id="{17994129-E137-4852-BF3C-58752765A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894B37F0-FF8D-4002-80A1-B62AA6B9BA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1" name="Group 50">
              <a:extLst>
                <a:ext uri="{FF2B5EF4-FFF2-40B4-BE49-F238E27FC236}">
                  <a16:creationId xmlns:a16="http://schemas.microsoft.com/office/drawing/2014/main" id="{7C86C068-98BE-4D95-8F90-3ECD2330EEE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3583369" y="-3583369"/>
              <a:ext cx="4713262" cy="11880000"/>
              <a:chOff x="1" y="0"/>
              <a:chExt cx="8305797" cy="6858000"/>
            </a:xfrm>
          </p:grpSpPr>
          <p:sp>
            <p:nvSpPr>
              <p:cNvPr id="58" name="Rectangle 57">
                <a:extLst>
                  <a:ext uri="{FF2B5EF4-FFF2-40B4-BE49-F238E27FC236}">
                    <a16:creationId xmlns:a16="http://schemas.microsoft.com/office/drawing/2014/main" id="{1CFE4A69-A856-482E-866E-7BDDD4E83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AEDEB4A8-72D4-4010-9E8C-68EF28D0F5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2" name="Group 51">
              <a:extLst>
                <a:ext uri="{FF2B5EF4-FFF2-40B4-BE49-F238E27FC236}">
                  <a16:creationId xmlns:a16="http://schemas.microsoft.com/office/drawing/2014/main" id="{F8BAB9CE-C889-4F77-8FD0-EF8975285AC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676525" y="0"/>
              <a:ext cx="9515473" cy="3766109"/>
              <a:chOff x="2333625" y="2433367"/>
              <a:chExt cx="9897159" cy="3766109"/>
            </a:xfrm>
          </p:grpSpPr>
          <p:sp>
            <p:nvSpPr>
              <p:cNvPr id="56" name="Rectangle 55">
                <a:extLst>
                  <a:ext uri="{FF2B5EF4-FFF2-40B4-BE49-F238E27FC236}">
                    <a16:creationId xmlns:a16="http://schemas.microsoft.com/office/drawing/2014/main" id="{04056E93-2EC4-4779-8DC5-B74DDEB817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B1ADEA62-FF24-4D27-9132-AD812B7D7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3" name="Group 52">
              <a:extLst>
                <a:ext uri="{FF2B5EF4-FFF2-40B4-BE49-F238E27FC236}">
                  <a16:creationId xmlns:a16="http://schemas.microsoft.com/office/drawing/2014/main" id="{F96C0CD4-2D19-479E-A96D-EB86055B314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9515473" cy="3766109"/>
              <a:chOff x="0" y="2333625"/>
              <a:chExt cx="9515473" cy="3766109"/>
            </a:xfrm>
          </p:grpSpPr>
          <p:sp>
            <p:nvSpPr>
              <p:cNvPr id="54" name="Rectangle 53">
                <a:extLst>
                  <a:ext uri="{FF2B5EF4-FFF2-40B4-BE49-F238E27FC236}">
                    <a16:creationId xmlns:a16="http://schemas.microsoft.com/office/drawing/2014/main" id="{1FBD99C9-4BB9-44A5-8DBB-2D584205D6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D56808D9-2D89-4592-82A3-B351EE680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63" name="Rectangle 62">
            <a:extLst>
              <a:ext uri="{FF2B5EF4-FFF2-40B4-BE49-F238E27FC236}">
                <a16:creationId xmlns:a16="http://schemas.microsoft.com/office/drawing/2014/main" id="{5A009C92-3F81-435A-B307-3F63B25415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100000">
                <a:schemeClr val="bg2">
                  <a:alpha val="0"/>
                </a:schemeClr>
              </a:gs>
            </a:gsLst>
            <a:lin ang="1620000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F8D6815D-0E0C-AE59-2D83-5645031670B6}"/>
              </a:ext>
            </a:extLst>
          </p:cNvPr>
          <p:cNvSpPr>
            <a:spLocks noGrp="1"/>
          </p:cNvSpPr>
          <p:nvPr>
            <p:ph type="title"/>
          </p:nvPr>
        </p:nvSpPr>
        <p:spPr>
          <a:xfrm>
            <a:off x="540000" y="540000"/>
            <a:ext cx="7552755" cy="5759450"/>
          </a:xfrm>
        </p:spPr>
        <p:txBody>
          <a:bodyPr vert="horz" lIns="91440" tIns="45720" rIns="91440" bIns="45720" rtlCol="0" anchor="b">
            <a:normAutofit fontScale="90000"/>
          </a:bodyPr>
          <a:lstStyle/>
          <a:p>
            <a:r>
              <a:rPr lang="en-US" sz="3200" dirty="0"/>
              <a:t>According to the Children`s Commissioner for England, 16,500 children were at a high risk of gang-related sexual exploitation between April 2010 and March 2011 (</a:t>
            </a:r>
            <a:r>
              <a:rPr lang="en-US" sz="3200" dirty="0" err="1"/>
              <a:t>Berelowitz</a:t>
            </a:r>
            <a:r>
              <a:rPr lang="en-US" sz="3200" dirty="0"/>
              <a:t> et al., 2012; Dearden, 2019).</a:t>
            </a:r>
            <a:br>
              <a:rPr lang="en-US" sz="3200" dirty="0"/>
            </a:br>
            <a:br>
              <a:rPr lang="en-US" sz="3200" dirty="0"/>
            </a:br>
            <a:br>
              <a:rPr lang="en-US" sz="3200" dirty="0"/>
            </a:br>
            <a:r>
              <a:rPr lang="en-US" sz="3200" dirty="0"/>
              <a:t>The sexual exploitation of children increased by 110% in one year, while `sexual grooming` offences skyrocketed by 266% between 2016 and 2018 in the UK (Karsna and Kelly, 2021).</a:t>
            </a:r>
            <a:br>
              <a:rPr lang="en-US" sz="2200" dirty="0"/>
            </a:br>
            <a:br>
              <a:rPr lang="en-US" sz="2200" dirty="0"/>
            </a:br>
            <a:endParaRPr lang="en-US" sz="2200"/>
          </a:p>
        </p:txBody>
      </p:sp>
    </p:spTree>
    <p:extLst>
      <p:ext uri="{BB962C8B-B14F-4D97-AF65-F5344CB8AC3E}">
        <p14:creationId xmlns:p14="http://schemas.microsoft.com/office/powerpoint/2010/main" val="4219922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6" name="Group 95">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97" name="Rectangle 96">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8" name="Oval 97">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9" name="Oval 98">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00" name="Group 99">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05" name="Rectangle 104">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6" name="Rectangle 105">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1" name="Group 100">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03" name="Rectangle 102">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4" name="Rectangle 103">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02" name="Rectangle 101">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08" name="Rectangle 107">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110" name="Rectangle 109">
            <a:extLst>
              <a:ext uri="{FF2B5EF4-FFF2-40B4-BE49-F238E27FC236}">
                <a16:creationId xmlns:a16="http://schemas.microsoft.com/office/drawing/2014/main" id="{9B9AACA9-BD92-429F-8047-0731DB46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2" name="Group 111">
            <a:extLst>
              <a:ext uri="{FF2B5EF4-FFF2-40B4-BE49-F238E27FC236}">
                <a16:creationId xmlns:a16="http://schemas.microsoft.com/office/drawing/2014/main" id="{2DFE3358-29EE-4087-8570-9666D88A16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6388" y="0"/>
            <a:ext cx="7266875" cy="6858000"/>
            <a:chOff x="0" y="0"/>
            <a:chExt cx="7266875" cy="6858000"/>
          </a:xfrm>
        </p:grpSpPr>
        <p:sp>
          <p:nvSpPr>
            <p:cNvPr id="113" name="Freeform: Shape 112">
              <a:extLst>
                <a:ext uri="{FF2B5EF4-FFF2-40B4-BE49-F238E27FC236}">
                  <a16:creationId xmlns:a16="http://schemas.microsoft.com/office/drawing/2014/main" id="{1FD9C6E8-5129-4C44-8443-5ABF75EC602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3600"/>
              <a:ext cx="7266875" cy="6854400"/>
            </a:xfrm>
            <a:custGeom>
              <a:avLst/>
              <a:gdLst>
                <a:gd name="connsiteX0" fmla="*/ 3839675 w 7266875"/>
                <a:gd name="connsiteY0" fmla="*/ 0 h 6854400"/>
                <a:gd name="connsiteX1" fmla="*/ 7266875 w 7266875"/>
                <a:gd name="connsiteY1" fmla="*/ 3427200 h 6854400"/>
                <a:gd name="connsiteX2" fmla="*/ 3839675 w 7266875"/>
                <a:gd name="connsiteY2" fmla="*/ 6854400 h 6854400"/>
                <a:gd name="connsiteX3" fmla="*/ 3489264 w 7266875"/>
                <a:gd name="connsiteY3" fmla="*/ 6836706 h 6854400"/>
                <a:gd name="connsiteX4" fmla="*/ 3327588 w 7266875"/>
                <a:gd name="connsiteY4" fmla="*/ 6816161 h 6854400"/>
                <a:gd name="connsiteX5" fmla="*/ 3174464 w 7266875"/>
                <a:gd name="connsiteY5" fmla="*/ 6839531 h 6854400"/>
                <a:gd name="connsiteX6" fmla="*/ 2880000 w 7266875"/>
                <a:gd name="connsiteY6" fmla="*/ 6854400 h 6854400"/>
                <a:gd name="connsiteX7" fmla="*/ 0 w 7266875"/>
                <a:gd name="connsiteY7" fmla="*/ 3974400 h 6854400"/>
                <a:gd name="connsiteX8" fmla="*/ 226325 w 7266875"/>
                <a:gd name="connsiteY8" fmla="*/ 2853374 h 6854400"/>
                <a:gd name="connsiteX9" fmla="*/ 258015 w 7266875"/>
                <a:gd name="connsiteY9" fmla="*/ 2787590 h 6854400"/>
                <a:gd name="connsiteX10" fmla="*/ 224445 w 7266875"/>
                <a:gd name="connsiteY10" fmla="*/ 2657030 h 6854400"/>
                <a:gd name="connsiteX11" fmla="*/ 180561 w 7266875"/>
                <a:gd name="connsiteY11" fmla="*/ 2221714 h 6854400"/>
                <a:gd name="connsiteX12" fmla="*/ 2340561 w 7266875"/>
                <a:gd name="connsiteY12" fmla="*/ 61714 h 6854400"/>
                <a:gd name="connsiteX13" fmla="*/ 2828370 w 7266875"/>
                <a:gd name="connsiteY13" fmla="*/ 117025 h 6854400"/>
                <a:gd name="connsiteX14" fmla="*/ 2891183 w 7266875"/>
                <a:gd name="connsiteY14" fmla="*/ 134017 h 6854400"/>
                <a:gd name="connsiteX15" fmla="*/ 2983165 w 7266875"/>
                <a:gd name="connsiteY15" fmla="*/ 107897 h 6854400"/>
                <a:gd name="connsiteX16" fmla="*/ 3839675 w 7266875"/>
                <a:gd name="connsiteY16" fmla="*/ 0 h 6854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66875" h="6854400">
                  <a:moveTo>
                    <a:pt x="3839675" y="0"/>
                  </a:moveTo>
                  <a:cubicBezTo>
                    <a:pt x="5732465" y="0"/>
                    <a:pt x="7266875" y="1534410"/>
                    <a:pt x="7266875" y="3427200"/>
                  </a:cubicBezTo>
                  <a:cubicBezTo>
                    <a:pt x="7266875" y="5319990"/>
                    <a:pt x="5732465" y="6854400"/>
                    <a:pt x="3839675" y="6854400"/>
                  </a:cubicBezTo>
                  <a:cubicBezTo>
                    <a:pt x="3721376" y="6854400"/>
                    <a:pt x="3604476" y="6848406"/>
                    <a:pt x="3489264" y="6836706"/>
                  </a:cubicBezTo>
                  <a:lnTo>
                    <a:pt x="3327588" y="6816161"/>
                  </a:lnTo>
                  <a:lnTo>
                    <a:pt x="3174464" y="6839531"/>
                  </a:lnTo>
                  <a:cubicBezTo>
                    <a:pt x="3077646" y="6849363"/>
                    <a:pt x="2979412" y="6854400"/>
                    <a:pt x="2880000" y="6854400"/>
                  </a:cubicBezTo>
                  <a:cubicBezTo>
                    <a:pt x="1289420" y="6854400"/>
                    <a:pt x="0" y="5564980"/>
                    <a:pt x="0" y="3974400"/>
                  </a:cubicBezTo>
                  <a:cubicBezTo>
                    <a:pt x="0" y="3576755"/>
                    <a:pt x="80589" y="3197933"/>
                    <a:pt x="226325" y="2853374"/>
                  </a:cubicBezTo>
                  <a:lnTo>
                    <a:pt x="258015" y="2787590"/>
                  </a:lnTo>
                  <a:lnTo>
                    <a:pt x="224445" y="2657030"/>
                  </a:lnTo>
                  <a:cubicBezTo>
                    <a:pt x="195672" y="2516419"/>
                    <a:pt x="180561" y="2370831"/>
                    <a:pt x="180561" y="2221714"/>
                  </a:cubicBezTo>
                  <a:cubicBezTo>
                    <a:pt x="180561" y="1028779"/>
                    <a:pt x="1147626" y="61714"/>
                    <a:pt x="2340561" y="61714"/>
                  </a:cubicBezTo>
                  <a:cubicBezTo>
                    <a:pt x="2508318" y="61714"/>
                    <a:pt x="2671608" y="80838"/>
                    <a:pt x="2828370" y="117025"/>
                  </a:cubicBezTo>
                  <a:lnTo>
                    <a:pt x="2891183" y="134017"/>
                  </a:lnTo>
                  <a:lnTo>
                    <a:pt x="2983165" y="107897"/>
                  </a:lnTo>
                  <a:cubicBezTo>
                    <a:pt x="3256928" y="37461"/>
                    <a:pt x="3543927" y="0"/>
                    <a:pt x="3839675" y="0"/>
                  </a:cubicBezTo>
                  <a:close/>
                </a:path>
              </a:pathLst>
            </a:custGeom>
            <a:solidFill>
              <a:schemeClr val="bg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4" name="Oval 113">
              <a:extLst>
                <a:ext uri="{FF2B5EF4-FFF2-40B4-BE49-F238E27FC236}">
                  <a16:creationId xmlns:a16="http://schemas.microsoft.com/office/drawing/2014/main" id="{138CFD4D-22F2-420F-8CB7-042571895F5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1094400"/>
              <a:ext cx="5760000" cy="5760000"/>
            </a:xfrm>
            <a:prstGeom prst="ellipse">
              <a:avLst/>
            </a:prstGeom>
            <a:solidFill>
              <a:schemeClr val="accent1">
                <a:alpha val="4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Oval 114">
              <a:extLst>
                <a:ext uri="{FF2B5EF4-FFF2-40B4-BE49-F238E27FC236}">
                  <a16:creationId xmlns:a16="http://schemas.microsoft.com/office/drawing/2014/main" id="{68D49264-261A-4A8E-AB05-33332DCC9689}"/>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80561" y="61714"/>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Oval 115">
              <a:extLst>
                <a:ext uri="{FF2B5EF4-FFF2-40B4-BE49-F238E27FC236}">
                  <a16:creationId xmlns:a16="http://schemas.microsoft.com/office/drawing/2014/main" id="{1C20F8FA-12CB-4D89-9416-2967858162EF}"/>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12475" y="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3BF65FF8-918B-274B-F75D-B46AD1FA22CE}"/>
              </a:ext>
            </a:extLst>
          </p:cNvPr>
          <p:cNvSpPr>
            <a:spLocks noGrp="1"/>
          </p:cNvSpPr>
          <p:nvPr>
            <p:ph type="title"/>
          </p:nvPr>
        </p:nvSpPr>
        <p:spPr>
          <a:xfrm>
            <a:off x="3359150" y="2241654"/>
            <a:ext cx="5473700" cy="4546287"/>
          </a:xfrm>
        </p:spPr>
        <p:txBody>
          <a:bodyPr vert="horz" lIns="91440" tIns="45720" rIns="91440" bIns="45720" rtlCol="0" anchor="b">
            <a:noAutofit/>
          </a:bodyPr>
          <a:lstStyle/>
          <a:p>
            <a:pPr algn="ctr"/>
            <a:r>
              <a:rPr lang="en-US" sz="2800" dirty="0"/>
              <a:t>According to Office for National Statistics, many victims do not come forward about their abuse because they fear that nobody will believe them (Elkin, 2020).</a:t>
            </a:r>
            <a:br>
              <a:rPr lang="en-US" sz="2800" dirty="0"/>
            </a:br>
            <a:br>
              <a:rPr lang="en-US" sz="2800" dirty="0"/>
            </a:br>
            <a:r>
              <a:rPr lang="en-US" sz="2800" dirty="0"/>
              <a:t>Some may avoid coming forward about their abuse out of fear of being blamed or punished if it is revealed that they were involved in illegal activity (Beckett and Warrington, 2015).</a:t>
            </a:r>
            <a:br>
              <a:rPr lang="en-US" sz="2800" dirty="0"/>
            </a:br>
            <a:br>
              <a:rPr lang="en-US" sz="2800" dirty="0"/>
            </a:br>
            <a:r>
              <a:rPr lang="en-US" sz="2800" dirty="0"/>
              <a:t>Some victims are also likely to feel a sense of loyalty toward the abuser or fear violence from them (Webb and Holmes, 2015).</a:t>
            </a:r>
          </a:p>
        </p:txBody>
      </p:sp>
    </p:spTree>
    <p:extLst>
      <p:ext uri="{BB962C8B-B14F-4D97-AF65-F5344CB8AC3E}">
        <p14:creationId xmlns:p14="http://schemas.microsoft.com/office/powerpoint/2010/main" val="509031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791A4-3F34-74DB-2C3D-BD4679582A21}"/>
              </a:ext>
            </a:extLst>
          </p:cNvPr>
          <p:cNvSpPr>
            <a:spLocks noGrp="1"/>
          </p:cNvSpPr>
          <p:nvPr>
            <p:ph type="title"/>
          </p:nvPr>
        </p:nvSpPr>
        <p:spPr/>
        <p:txBody>
          <a:bodyPr/>
          <a:lstStyle/>
          <a:p>
            <a:r>
              <a:rPr lang="en-GB" dirty="0"/>
              <a:t>The Media</a:t>
            </a:r>
          </a:p>
        </p:txBody>
      </p:sp>
      <p:graphicFrame>
        <p:nvGraphicFramePr>
          <p:cNvPr id="5" name="Content Placeholder 2">
            <a:extLst>
              <a:ext uri="{FF2B5EF4-FFF2-40B4-BE49-F238E27FC236}">
                <a16:creationId xmlns:a16="http://schemas.microsoft.com/office/drawing/2014/main" id="{7EFD2B84-7D6F-118B-C6DB-EFE9FED59185}"/>
              </a:ext>
            </a:extLst>
          </p:cNvPr>
          <p:cNvGraphicFramePr>
            <a:graphicFrameLocks noGrp="1"/>
          </p:cNvGraphicFramePr>
          <p:nvPr>
            <p:ph idx="1"/>
          </p:nvPr>
        </p:nvGraphicFramePr>
        <p:xfrm>
          <a:off x="540000" y="2226962"/>
          <a:ext cx="11101136" cy="4081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5987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37F6730-8F76-4239-8CBA-B914B02A7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DE11E5CC-3C1F-4093-97B6-6433FBF9A9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9" cy="6861600"/>
            <a:chOff x="1" y="0"/>
            <a:chExt cx="12191999" cy="6861600"/>
          </a:xfrm>
        </p:grpSpPr>
        <p:sp>
          <p:nvSpPr>
            <p:cNvPr id="23" name="Rectangle 22">
              <a:extLst>
                <a:ext uri="{FF2B5EF4-FFF2-40B4-BE49-F238E27FC236}">
                  <a16:creationId xmlns:a16="http://schemas.microsoft.com/office/drawing/2014/main" id="{28D720AE-B07F-482D-B526-4A9C632DA76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076F0BCA-E2AA-4AED-9091-1E820FF25B5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71D2B33-982E-4EC0-9252-B8A7383C965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9250D86D-299E-4837-B82C-B97DACC9754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31" name="Rectangle 30">
                <a:extLst>
                  <a:ext uri="{FF2B5EF4-FFF2-40B4-BE49-F238E27FC236}">
                    <a16:creationId xmlns:a16="http://schemas.microsoft.com/office/drawing/2014/main" id="{F74EFAF9-4DE5-4C1F-BF17-0A5930FFF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857D782-AB09-4CB1-A94A-54F935E70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7" name="Group 26">
              <a:extLst>
                <a:ext uri="{FF2B5EF4-FFF2-40B4-BE49-F238E27FC236}">
                  <a16:creationId xmlns:a16="http://schemas.microsoft.com/office/drawing/2014/main" id="{94E95A3B-E29B-40AA-B9DD-FF0BA512FD7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29" name="Rectangle 28">
                <a:extLst>
                  <a:ext uri="{FF2B5EF4-FFF2-40B4-BE49-F238E27FC236}">
                    <a16:creationId xmlns:a16="http://schemas.microsoft.com/office/drawing/2014/main" id="{1A71F79C-8170-4729-A592-753969B84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AE5C556-02CA-4512-9F5F-7088484CF7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8" name="Rectangle 27">
              <a:extLst>
                <a:ext uri="{FF2B5EF4-FFF2-40B4-BE49-F238E27FC236}">
                  <a16:creationId xmlns:a16="http://schemas.microsoft.com/office/drawing/2014/main" id="{B75FD132-C2ED-4807-B2DA-D428F9C449E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71967F12-B0C4-4D31-8D63-89945DCD2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bg2">
                  <a:alpha val="40000"/>
                </a:schemeClr>
              </a:gs>
              <a:gs pos="100000">
                <a:schemeClr val="bg2">
                  <a:alpha val="80000"/>
                </a:schemeClr>
              </a:gs>
            </a:gsLst>
            <a:lin ang="0" scaled="1"/>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B98BD98E-70E8-5275-68D3-8C16D916D123}"/>
              </a:ext>
            </a:extLst>
          </p:cNvPr>
          <p:cNvSpPr>
            <a:spLocks noGrp="1"/>
          </p:cNvSpPr>
          <p:nvPr>
            <p:ph type="title"/>
          </p:nvPr>
        </p:nvSpPr>
        <p:spPr>
          <a:xfrm>
            <a:off x="540000" y="540000"/>
            <a:ext cx="4500561" cy="5759450"/>
          </a:xfrm>
        </p:spPr>
        <p:txBody>
          <a:bodyPr anchor="t">
            <a:normAutofit/>
          </a:bodyPr>
          <a:lstStyle/>
          <a:p>
            <a:r>
              <a:rPr lang="en-GB" sz="8800"/>
              <a:t>The Media...</a:t>
            </a:r>
          </a:p>
        </p:txBody>
      </p:sp>
      <p:graphicFrame>
        <p:nvGraphicFramePr>
          <p:cNvPr id="16" name="Content Placeholder 2">
            <a:extLst>
              <a:ext uri="{FF2B5EF4-FFF2-40B4-BE49-F238E27FC236}">
                <a16:creationId xmlns:a16="http://schemas.microsoft.com/office/drawing/2014/main" id="{CC313436-33EB-F523-5E9B-0C123A92668C}"/>
              </a:ext>
            </a:extLst>
          </p:cNvPr>
          <p:cNvGraphicFramePr>
            <a:graphicFrameLocks noGrp="1"/>
          </p:cNvGraphicFramePr>
          <p:nvPr>
            <p:ph idx="1"/>
            <p:extLst>
              <p:ext uri="{D42A27DB-BD31-4B8C-83A1-F6EECF244321}">
                <p14:modId xmlns:p14="http://schemas.microsoft.com/office/powerpoint/2010/main" val="3424051937"/>
              </p:ext>
            </p:extLst>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28239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 name="Group 7">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9" name="Rectangle 8">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Oval 9">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2" name="Group 11">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7" name="Rectangle 16">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3" name="Group 12">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5" name="Rectangle 14">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45" name="Rectangle 19">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46" name="Rectangle 21">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D5438F-B37C-508F-87E8-3527031BF34B}"/>
              </a:ext>
            </a:extLst>
          </p:cNvPr>
          <p:cNvSpPr>
            <a:spLocks noGrp="1"/>
          </p:cNvSpPr>
          <p:nvPr>
            <p:ph type="title"/>
          </p:nvPr>
        </p:nvSpPr>
        <p:spPr>
          <a:xfrm>
            <a:off x="540000" y="540000"/>
            <a:ext cx="5437187" cy="4792050"/>
          </a:xfrm>
        </p:spPr>
        <p:txBody>
          <a:bodyPr vert="horz" lIns="91440" tIns="45720" rIns="91440" bIns="45720" rtlCol="0" anchor="t">
            <a:normAutofit/>
          </a:bodyPr>
          <a:lstStyle/>
          <a:p>
            <a:r>
              <a:rPr lang="en-US" sz="2900"/>
              <a:t>As a result of this public scrutiny, the police department implemented new policies and procedures regarding child abuse investigations.</a:t>
            </a:r>
            <a:br>
              <a:rPr lang="en-US" sz="2900"/>
            </a:br>
            <a:br>
              <a:rPr lang="en-US" sz="2900"/>
            </a:br>
            <a:r>
              <a:rPr lang="en-US" sz="2900"/>
              <a:t>A significant role in shaping public opinion on the matter was the media, often setting an agenda critical for the police.</a:t>
            </a:r>
          </a:p>
        </p:txBody>
      </p:sp>
      <p:grpSp>
        <p:nvGrpSpPr>
          <p:cNvPr id="47" name="Group 23">
            <a:extLst>
              <a:ext uri="{FF2B5EF4-FFF2-40B4-BE49-F238E27FC236}">
                <a16:creationId xmlns:a16="http://schemas.microsoft.com/office/drawing/2014/main" id="{A7014575-F0CE-4EAB-917E-3325411BA2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5" name="Oval 24">
              <a:extLst>
                <a:ext uri="{FF2B5EF4-FFF2-40B4-BE49-F238E27FC236}">
                  <a16:creationId xmlns:a16="http://schemas.microsoft.com/office/drawing/2014/main" id="{2DB3702B-264B-4A16-B3FF-E2B1366D576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Oval 25">
              <a:extLst>
                <a:ext uri="{FF2B5EF4-FFF2-40B4-BE49-F238E27FC236}">
                  <a16:creationId xmlns:a16="http://schemas.microsoft.com/office/drawing/2014/main" id="{92A33E2F-6DB3-47D1-B577-F0D4289E8A38}"/>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Oval 26">
              <a:extLst>
                <a:ext uri="{FF2B5EF4-FFF2-40B4-BE49-F238E27FC236}">
                  <a16:creationId xmlns:a16="http://schemas.microsoft.com/office/drawing/2014/main" id="{A4F24FF8-D392-412B-AB34-A7D89311B01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8" name="Picture 3">
            <a:extLst>
              <a:ext uri="{FF2B5EF4-FFF2-40B4-BE49-F238E27FC236}">
                <a16:creationId xmlns:a16="http://schemas.microsoft.com/office/drawing/2014/main" id="{9228523F-F18D-0160-2A8C-5A9F6FD5FB91}"/>
              </a:ext>
            </a:extLst>
          </p:cNvPr>
          <p:cNvPicPr>
            <a:picLocks noChangeAspect="1"/>
          </p:cNvPicPr>
          <p:nvPr/>
        </p:nvPicPr>
        <p:blipFill rotWithShape="1">
          <a:blip r:embed="rId2"/>
          <a:srcRect l="29298" r="-4" b="-4"/>
          <a:stretch/>
        </p:blipFill>
        <p:spPr>
          <a:xfrm>
            <a:off x="4896763" y="-1"/>
            <a:ext cx="6858000" cy="6858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1016000"/>
          </a:effectLst>
        </p:spPr>
      </p:pic>
      <p:sp>
        <p:nvSpPr>
          <p:cNvPr id="3" name="TextBox 2">
            <a:extLst>
              <a:ext uri="{FF2B5EF4-FFF2-40B4-BE49-F238E27FC236}">
                <a16:creationId xmlns:a16="http://schemas.microsoft.com/office/drawing/2014/main" id="{8BB091AC-A7FD-0590-AED2-F214AAB0A237}"/>
              </a:ext>
            </a:extLst>
          </p:cNvPr>
          <p:cNvSpPr txBox="1"/>
          <p:nvPr/>
        </p:nvSpPr>
        <p:spPr>
          <a:xfrm>
            <a:off x="6944590" y="2130136"/>
            <a:ext cx="398318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t>The Media</a:t>
            </a:r>
          </a:p>
        </p:txBody>
      </p:sp>
    </p:spTree>
    <p:extLst>
      <p:ext uri="{BB962C8B-B14F-4D97-AF65-F5344CB8AC3E}">
        <p14:creationId xmlns:p14="http://schemas.microsoft.com/office/powerpoint/2010/main" val="3023990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75508-8D26-77C9-7786-4F482E0F1052}"/>
              </a:ext>
            </a:extLst>
          </p:cNvPr>
          <p:cNvSpPr>
            <a:spLocks noGrp="1"/>
          </p:cNvSpPr>
          <p:nvPr>
            <p:ph type="title"/>
          </p:nvPr>
        </p:nvSpPr>
        <p:spPr/>
        <p:txBody>
          <a:bodyPr/>
          <a:lstStyle/>
          <a:p>
            <a:r>
              <a:rPr lang="en-GB" dirty="0">
                <a:ea typeface="+mj-lt"/>
                <a:cs typeface="+mj-lt"/>
              </a:rPr>
              <a:t>The response to this issue...</a:t>
            </a:r>
            <a:endParaRPr lang="en-US" dirty="0"/>
          </a:p>
        </p:txBody>
      </p:sp>
      <p:sp>
        <p:nvSpPr>
          <p:cNvPr id="3" name="Content Placeholder 2">
            <a:extLst>
              <a:ext uri="{FF2B5EF4-FFF2-40B4-BE49-F238E27FC236}">
                <a16:creationId xmlns:a16="http://schemas.microsoft.com/office/drawing/2014/main" id="{A2469481-625B-0208-D165-C9B0DD395BE5}"/>
              </a:ext>
            </a:extLst>
          </p:cNvPr>
          <p:cNvSpPr>
            <a:spLocks noGrp="1"/>
          </p:cNvSpPr>
          <p:nvPr>
            <p:ph idx="1"/>
          </p:nvPr>
        </p:nvSpPr>
        <p:spPr/>
        <p:txBody>
          <a:bodyPr vert="horz" lIns="91440" tIns="45720" rIns="91440" bIns="45720" rtlCol="0" anchor="t">
            <a:normAutofit/>
          </a:bodyPr>
          <a:lstStyle/>
          <a:p>
            <a:pPr marL="269875" indent="-269875"/>
            <a:r>
              <a:rPr lang="en-GB" dirty="0"/>
              <a:t>The social work departments and police had turned a blind eye to the gang when details emerged because of the fear of appearing racist in the media resulting in Pakistani men grooming young white girls to be ignored by the police (Henry, 2012).</a:t>
            </a:r>
          </a:p>
          <a:p>
            <a:pPr marL="269875" indent="-269875"/>
            <a:r>
              <a:rPr lang="en-GB" dirty="0"/>
              <a:t>The UK`s Department of Education declared new funding for a special foster care scheme after the Rochdale gang was sentenced. This was set up for the protection of vulnerable children who were victims and are currently in residential care (Topping, 2012).</a:t>
            </a:r>
          </a:p>
          <a:p>
            <a:pPr marL="269875" indent="-269875"/>
            <a:r>
              <a:rPr lang="en-GB" dirty="0"/>
              <a:t>The Child Exploitation and Online Protection Centre (UK) researched whether those who groomed children online disproportionately targeted any specific races over five months.</a:t>
            </a:r>
          </a:p>
        </p:txBody>
      </p:sp>
    </p:spTree>
    <p:extLst>
      <p:ext uri="{BB962C8B-B14F-4D97-AF65-F5344CB8AC3E}">
        <p14:creationId xmlns:p14="http://schemas.microsoft.com/office/powerpoint/2010/main" val="363840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7BCE4-A678-8410-BD9D-119E236A63B0}"/>
              </a:ext>
            </a:extLst>
          </p:cNvPr>
          <p:cNvSpPr>
            <a:spLocks noGrp="1"/>
          </p:cNvSpPr>
          <p:nvPr>
            <p:ph type="title"/>
          </p:nvPr>
        </p:nvSpPr>
        <p:spPr/>
        <p:txBody>
          <a:bodyPr/>
          <a:lstStyle/>
          <a:p>
            <a:r>
              <a:rPr lang="en-GB" dirty="0"/>
              <a:t>How effective has this response been? </a:t>
            </a:r>
          </a:p>
        </p:txBody>
      </p:sp>
      <p:sp>
        <p:nvSpPr>
          <p:cNvPr id="3" name="Content Placeholder 2">
            <a:extLst>
              <a:ext uri="{FF2B5EF4-FFF2-40B4-BE49-F238E27FC236}">
                <a16:creationId xmlns:a16="http://schemas.microsoft.com/office/drawing/2014/main" id="{154C4BE6-F4BA-C4D4-991C-5278B694A9D1}"/>
              </a:ext>
            </a:extLst>
          </p:cNvPr>
          <p:cNvSpPr>
            <a:spLocks noGrp="1"/>
          </p:cNvSpPr>
          <p:nvPr>
            <p:ph idx="1"/>
          </p:nvPr>
        </p:nvSpPr>
        <p:spPr/>
        <p:txBody>
          <a:bodyPr vert="horz" lIns="91440" tIns="45720" rIns="91440" bIns="45720" rtlCol="0" anchor="t">
            <a:normAutofit/>
          </a:bodyPr>
          <a:lstStyle/>
          <a:p>
            <a:pPr marL="269875" indent="-269875"/>
            <a:r>
              <a:rPr lang="en-GB" dirty="0"/>
              <a:t>A wave of scrutiny  aimed at Children`s Social Care Departments due to the significant increase of public awareness of child sexual abuse. </a:t>
            </a:r>
          </a:p>
          <a:p>
            <a:pPr marL="269875" indent="-269875"/>
            <a:r>
              <a:rPr lang="en-GB" dirty="0"/>
              <a:t>Because of the scrutiny, considerable progress has been made in improving how children`s social care departments operate.</a:t>
            </a:r>
          </a:p>
          <a:p>
            <a:pPr marL="269875" indent="-269875"/>
            <a:r>
              <a:rPr lang="en-GB" dirty="0"/>
              <a:t>Measures have been taken to identify vulnerable victims and ensure they have access to support.</a:t>
            </a:r>
          </a:p>
          <a:p>
            <a:pPr marL="269875" indent="-269875"/>
            <a:r>
              <a:rPr lang="en-GB" dirty="0"/>
              <a:t>The Department for Education, the Residential Leadership Board, and legislators through the Modern Slavery Act 2015 and National Referral Mechanism have heeded the calls for reforms in the court processes and to increase the awareness of the problem.</a:t>
            </a:r>
          </a:p>
        </p:txBody>
      </p:sp>
    </p:spTree>
    <p:extLst>
      <p:ext uri="{BB962C8B-B14F-4D97-AF65-F5344CB8AC3E}">
        <p14:creationId xmlns:p14="http://schemas.microsoft.com/office/powerpoint/2010/main" val="3001915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937CD-F2E8-C47B-B4E9-53DB7D1C51E1}"/>
              </a:ext>
            </a:extLst>
          </p:cNvPr>
          <p:cNvSpPr>
            <a:spLocks noGrp="1"/>
          </p:cNvSpPr>
          <p:nvPr>
            <p:ph type="title"/>
          </p:nvPr>
        </p:nvSpPr>
        <p:spPr/>
        <p:txBody>
          <a:bodyPr>
            <a:normAutofit fontScale="90000"/>
          </a:bodyPr>
          <a:lstStyle/>
          <a:p>
            <a:r>
              <a:rPr lang="en-GB" sz="3600" dirty="0"/>
              <a:t>…</a:t>
            </a:r>
            <a:br>
              <a:rPr lang="en-GB" sz="3600" dirty="0"/>
            </a:br>
            <a:r>
              <a:rPr lang="en-GB" sz="3600" dirty="0"/>
              <a:t>The required results have not been achieved; instead, a burst in the number of children going missing and being placed in care homes.</a:t>
            </a:r>
            <a:br>
              <a:rPr lang="en-GB" sz="3600" dirty="0"/>
            </a:br>
            <a:r>
              <a:rPr lang="en-GB" sz="3600" dirty="0"/>
              <a:t>Data from 2015 from the Department of Education states that 990 children went missing from out-of-area placements.</a:t>
            </a:r>
            <a:br>
              <a:rPr lang="en-GB" sz="3600" dirty="0"/>
            </a:br>
            <a:r>
              <a:rPr lang="en-GB" sz="3600" dirty="0"/>
              <a:t>In 2018, the number of children in out-of-area placements increased to 1,990 -100% increase from 2012.</a:t>
            </a:r>
            <a:br>
              <a:rPr lang="en-GB" sz="3600" dirty="0"/>
            </a:br>
            <a:r>
              <a:rPr lang="en-GB" sz="3600" dirty="0"/>
              <a:t>More than six years and a 77% increase in the number of children in care placement out of their original areas (Marsh, 2019). </a:t>
            </a:r>
            <a:br>
              <a:rPr lang="en-GB" sz="3600" dirty="0"/>
            </a:br>
            <a:endParaRPr lang="en-GB" sz="3600" dirty="0"/>
          </a:p>
        </p:txBody>
      </p:sp>
    </p:spTree>
    <p:extLst>
      <p:ext uri="{BB962C8B-B14F-4D97-AF65-F5344CB8AC3E}">
        <p14:creationId xmlns:p14="http://schemas.microsoft.com/office/powerpoint/2010/main" val="3163447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C5CC1-E1B4-74AD-E967-EC9AA036F42B}"/>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33D14EB2-9650-6EC9-71AB-A7C8A7A7A52C}"/>
              </a:ext>
            </a:extLst>
          </p:cNvPr>
          <p:cNvSpPr>
            <a:spLocks noGrp="1"/>
          </p:cNvSpPr>
          <p:nvPr>
            <p:ph sz="half" idx="1"/>
          </p:nvPr>
        </p:nvSpPr>
        <p:spPr/>
        <p:txBody>
          <a:bodyPr vert="horz" lIns="91440" tIns="45720" rIns="91440" bIns="45720" rtlCol="0" anchor="t">
            <a:normAutofit/>
          </a:bodyPr>
          <a:lstStyle/>
          <a:p>
            <a:pPr marL="269875" indent="-269875"/>
            <a:r>
              <a:rPr lang="en-GB" dirty="0"/>
              <a:t>Recommendations made by the Home Affairs Committee in 2018 are a good starting point if there is a better implementation in order to a an effective result (Home Affairs Select Committee, 2013).</a:t>
            </a:r>
          </a:p>
          <a:p>
            <a:pPr marL="269875" indent="-269875"/>
            <a:r>
              <a:rPr lang="en-GB" dirty="0"/>
              <a:t>The police forces treat the grooming reports with the seriousness they deserve and action to be taken to investigate and prosecute the responsible ones.</a:t>
            </a:r>
          </a:p>
        </p:txBody>
      </p:sp>
      <p:sp>
        <p:nvSpPr>
          <p:cNvPr id="4" name="Content Placeholder 3">
            <a:extLst>
              <a:ext uri="{FF2B5EF4-FFF2-40B4-BE49-F238E27FC236}">
                <a16:creationId xmlns:a16="http://schemas.microsoft.com/office/drawing/2014/main" id="{E673CB0F-136B-75CB-9025-A59CAB140DE7}"/>
              </a:ext>
            </a:extLst>
          </p:cNvPr>
          <p:cNvSpPr>
            <a:spLocks noGrp="1"/>
          </p:cNvSpPr>
          <p:nvPr>
            <p:ph sz="half" idx="2"/>
          </p:nvPr>
        </p:nvSpPr>
        <p:spPr/>
        <p:txBody>
          <a:bodyPr vert="horz" lIns="91440" tIns="45720" rIns="91440" bIns="45720" rtlCol="0" anchor="t">
            <a:normAutofit/>
          </a:bodyPr>
          <a:lstStyle/>
          <a:p>
            <a:pPr marL="269875" indent="-269875"/>
            <a:r>
              <a:rPr lang="en-GB" dirty="0"/>
              <a:t>Child protection agencies should help the police forces to identify vulnerable children who may be at risk of being groomed by gangs.</a:t>
            </a:r>
          </a:p>
          <a:p>
            <a:pPr marL="269875" indent="-269875"/>
            <a:r>
              <a:rPr lang="en-GB" dirty="0"/>
              <a:t>Agencies should support and guide these children and work with the police forces to ensure they are protected.</a:t>
            </a:r>
          </a:p>
        </p:txBody>
      </p:sp>
    </p:spTree>
    <p:extLst>
      <p:ext uri="{BB962C8B-B14F-4D97-AF65-F5344CB8AC3E}">
        <p14:creationId xmlns:p14="http://schemas.microsoft.com/office/powerpoint/2010/main" val="342569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F4E480B-94D6-46F9-A2B6-B98D311FD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1" name="Rectangle 10">
              <a:extLst>
                <a:ext uri="{FF2B5EF4-FFF2-40B4-BE49-F238E27FC236}">
                  <a16:creationId xmlns:a16="http://schemas.microsoft.com/office/drawing/2014/main" id="{07183CDE-91A1-40C3-8E80-66F89E1C2D5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6756515-F9AA-46BD-8DD2-AA15BA492AC0}"/>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Oval 12">
              <a:extLst>
                <a:ext uri="{FF2B5EF4-FFF2-40B4-BE49-F238E27FC236}">
                  <a16:creationId xmlns:a16="http://schemas.microsoft.com/office/drawing/2014/main" id="{ABA365E2-8B71-408B-9092-0104216AC7AC}"/>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4" name="Group 13">
              <a:extLst>
                <a:ext uri="{FF2B5EF4-FFF2-40B4-BE49-F238E27FC236}">
                  <a16:creationId xmlns:a16="http://schemas.microsoft.com/office/drawing/2014/main" id="{BEDB8D7A-1BF6-4CDB-B93A-7736955F504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9" name="Rectangle 18">
                <a:extLst>
                  <a:ext uri="{FF2B5EF4-FFF2-40B4-BE49-F238E27FC236}">
                    <a16:creationId xmlns:a16="http://schemas.microsoft.com/office/drawing/2014/main" id="{5AACD774-5167-46C7-8A62-6E2FE4BE94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0" name="Rectangle 19">
                <a:extLst>
                  <a:ext uri="{FF2B5EF4-FFF2-40B4-BE49-F238E27FC236}">
                    <a16:creationId xmlns:a16="http://schemas.microsoft.com/office/drawing/2014/main" id="{06E0F2D8-452E-48F9-9912-C47EAEAE18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5" name="Group 14">
              <a:extLst>
                <a:ext uri="{FF2B5EF4-FFF2-40B4-BE49-F238E27FC236}">
                  <a16:creationId xmlns:a16="http://schemas.microsoft.com/office/drawing/2014/main" id="{91FBBF95-430B-427C-A6E8-DB899217FC00}"/>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7" name="Rectangle 16">
                <a:extLst>
                  <a:ext uri="{FF2B5EF4-FFF2-40B4-BE49-F238E27FC236}">
                    <a16:creationId xmlns:a16="http://schemas.microsoft.com/office/drawing/2014/main" id="{BEE64698-3ED2-4395-B7FC-65248E437E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FE20B1E1-CE09-4C2A-A3FB-DB8026C54E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0CB2405B-A907-48B3-906A-FB3573C0B28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2" name="Rectangle 21">
            <a:extLst>
              <a:ext uri="{FF2B5EF4-FFF2-40B4-BE49-F238E27FC236}">
                <a16:creationId xmlns:a16="http://schemas.microsoft.com/office/drawing/2014/main" id="{6DC8E2D9-6729-4614-8667-C1016D318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useBgFill="1">
        <p:nvSpPr>
          <p:cNvPr id="24" name="Rectangle 23">
            <a:extLst>
              <a:ext uri="{FF2B5EF4-FFF2-40B4-BE49-F238E27FC236}">
                <a16:creationId xmlns:a16="http://schemas.microsoft.com/office/drawing/2014/main" id="{9C51935E-4A08-4AE4-8E13-F40CD3C4F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2A745492-95CF-4812-9BF8-F331CCF4E2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25125" y="3600"/>
            <a:ext cx="7266875" cy="6854400"/>
            <a:chOff x="4925125" y="3600"/>
            <a:chExt cx="7266875" cy="6854400"/>
          </a:xfrm>
        </p:grpSpPr>
        <p:sp>
          <p:nvSpPr>
            <p:cNvPr id="27" name="Oval 26">
              <a:extLst>
                <a:ext uri="{FF2B5EF4-FFF2-40B4-BE49-F238E27FC236}">
                  <a16:creationId xmlns:a16="http://schemas.microsoft.com/office/drawing/2014/main" id="{5EBA559C-9528-4DF6-97A9-9F1B15754E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4925125" y="1098000"/>
              <a:ext cx="5760000" cy="5760000"/>
            </a:xfrm>
            <a:prstGeom prst="ellipse">
              <a:avLst/>
            </a:prstGeom>
            <a:solidFill>
              <a:schemeClr val="accent1">
                <a:alpha val="8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788FD41A-2B00-4751-85D7-9C68D15D6B4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105686" y="65314"/>
              <a:ext cx="4320000" cy="4320000"/>
            </a:xfrm>
            <a:prstGeom prst="ellipse">
              <a:avLst/>
            </a:prstGeom>
            <a:solidFill>
              <a:schemeClr val="accent3"/>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97CDAE9A-F5BF-4BA9-B6CE-A87B6A8ECC0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5337600" y="3600"/>
              <a:ext cx="6854400" cy="6854400"/>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31" name="Freeform: Shape 30">
            <a:extLst>
              <a:ext uri="{FF2B5EF4-FFF2-40B4-BE49-F238E27FC236}">
                <a16:creationId xmlns:a16="http://schemas.microsoft.com/office/drawing/2014/main" id="{1AE9598F-D7DE-4210-9654-7305376240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6000" y="1"/>
            <a:ext cx="6858000" cy="6857999"/>
          </a:xfrm>
          <a:custGeom>
            <a:avLst/>
            <a:gdLst>
              <a:gd name="connsiteX0" fmla="*/ 3428961 w 6858000"/>
              <a:gd name="connsiteY0" fmla="*/ 0 h 6857999"/>
              <a:gd name="connsiteX1" fmla="*/ 3429042 w 6858000"/>
              <a:gd name="connsiteY1" fmla="*/ 0 h 6857999"/>
              <a:gd name="connsiteX2" fmla="*/ 3605457 w 6858000"/>
              <a:gd name="connsiteY2" fmla="*/ 4461 h 6857999"/>
              <a:gd name="connsiteX3" fmla="*/ 6858000 w 6858000"/>
              <a:gd name="connsiteY3" fmla="*/ 3429000 h 6857999"/>
              <a:gd name="connsiteX4" fmla="*/ 3429001 w 6858000"/>
              <a:gd name="connsiteY4" fmla="*/ 6857999 h 6857999"/>
              <a:gd name="connsiteX5" fmla="*/ 0 w 6858000"/>
              <a:gd name="connsiteY5" fmla="*/ 3429000 h 6857999"/>
              <a:gd name="connsiteX6" fmla="*/ 3252545 w 6858000"/>
              <a:gd name="connsiteY6" fmla="*/ 4461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6857999">
                <a:moveTo>
                  <a:pt x="3428961" y="0"/>
                </a:moveTo>
                <a:lnTo>
                  <a:pt x="3429042" y="0"/>
                </a:lnTo>
                <a:lnTo>
                  <a:pt x="3605457" y="4461"/>
                </a:lnTo>
                <a:cubicBezTo>
                  <a:pt x="5417236" y="96300"/>
                  <a:pt x="6858000" y="1594396"/>
                  <a:pt x="6858000" y="3429000"/>
                </a:cubicBezTo>
                <a:cubicBezTo>
                  <a:pt x="6858000" y="5322784"/>
                  <a:pt x="5322784" y="6857999"/>
                  <a:pt x="3429001" y="6857999"/>
                </a:cubicBezTo>
                <a:cubicBezTo>
                  <a:pt x="1535216" y="6857999"/>
                  <a:pt x="0" y="5322784"/>
                  <a:pt x="0" y="3429000"/>
                </a:cubicBezTo>
                <a:cubicBezTo>
                  <a:pt x="0" y="1594396"/>
                  <a:pt x="1440765" y="96300"/>
                  <a:pt x="3252545" y="4461"/>
                </a:cubicBezTo>
                <a:close/>
              </a:path>
            </a:pathLst>
          </a:custGeom>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AE2869F-E86E-4650-65AC-23B002FF7EA5}"/>
              </a:ext>
            </a:extLst>
          </p:cNvPr>
          <p:cNvSpPr>
            <a:spLocks noGrp="1"/>
          </p:cNvSpPr>
          <p:nvPr>
            <p:ph type="title"/>
          </p:nvPr>
        </p:nvSpPr>
        <p:spPr>
          <a:xfrm>
            <a:off x="540000" y="540000"/>
            <a:ext cx="5437187" cy="1183334"/>
          </a:xfrm>
        </p:spPr>
        <p:txBody>
          <a:bodyPr vert="horz" lIns="91440" tIns="45720" rIns="91440" bIns="45720" rtlCol="0" anchor="t">
            <a:normAutofit fontScale="90000"/>
          </a:bodyPr>
          <a:lstStyle/>
          <a:p>
            <a:r>
              <a:rPr lang="en-US" sz="8800"/>
              <a:t>Conclusion</a:t>
            </a:r>
          </a:p>
        </p:txBody>
      </p:sp>
      <p:pic>
        <p:nvPicPr>
          <p:cNvPr id="7" name="Graphic 6" descr="Gavel">
            <a:extLst>
              <a:ext uri="{FF2B5EF4-FFF2-40B4-BE49-F238E27FC236}">
                <a16:creationId xmlns:a16="http://schemas.microsoft.com/office/drawing/2014/main" id="{E4E54FCF-9171-F18A-FE33-AD3B205724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25000" y="1629000"/>
            <a:ext cx="3600000" cy="3600000"/>
          </a:xfrm>
          <a:prstGeom prst="rect">
            <a:avLst/>
          </a:prstGeom>
        </p:spPr>
      </p:pic>
      <p:sp>
        <p:nvSpPr>
          <p:cNvPr id="3" name="TextBox 2">
            <a:extLst>
              <a:ext uri="{FF2B5EF4-FFF2-40B4-BE49-F238E27FC236}">
                <a16:creationId xmlns:a16="http://schemas.microsoft.com/office/drawing/2014/main" id="{632D4552-D92E-074E-3193-6449A1EA6433}"/>
              </a:ext>
            </a:extLst>
          </p:cNvPr>
          <p:cNvSpPr txBox="1"/>
          <p:nvPr/>
        </p:nvSpPr>
        <p:spPr>
          <a:xfrm>
            <a:off x="650874" y="2809875"/>
            <a:ext cx="5381625"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The emerging issue that shock the Uk and came to light for the British public, thanks to the media , was by publicising the Rochdale child sex abuse ring in Greater Manchester, England. </a:t>
            </a:r>
          </a:p>
          <a:p>
            <a:r>
              <a:rPr lang="en-GB" sz="2000" dirty="0"/>
              <a:t>Calls for actions to prevent gangs from operating freely were made to police forces and child protection agencies.</a:t>
            </a:r>
          </a:p>
        </p:txBody>
      </p:sp>
    </p:spTree>
    <p:extLst>
      <p:ext uri="{BB962C8B-B14F-4D97-AF65-F5344CB8AC3E}">
        <p14:creationId xmlns:p14="http://schemas.microsoft.com/office/powerpoint/2010/main" val="28420101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25A87-105B-C322-42F4-6D537473706D}"/>
              </a:ext>
            </a:extLst>
          </p:cNvPr>
          <p:cNvSpPr>
            <a:spLocks noGrp="1"/>
          </p:cNvSpPr>
          <p:nvPr>
            <p:ph type="title"/>
          </p:nvPr>
        </p:nvSpPr>
        <p:spPr/>
        <p:txBody>
          <a:bodyPr/>
          <a:lstStyle/>
          <a:p>
            <a:r>
              <a:rPr lang="en-GB" dirty="0"/>
              <a:t>References</a:t>
            </a:r>
          </a:p>
        </p:txBody>
      </p:sp>
      <p:sp>
        <p:nvSpPr>
          <p:cNvPr id="5" name="Content Placeholder 4">
            <a:extLst>
              <a:ext uri="{FF2B5EF4-FFF2-40B4-BE49-F238E27FC236}">
                <a16:creationId xmlns:a16="http://schemas.microsoft.com/office/drawing/2014/main" id="{B033F378-9560-FB4E-6F2F-24F92132DC67}"/>
              </a:ext>
            </a:extLst>
          </p:cNvPr>
          <p:cNvSpPr>
            <a:spLocks noGrp="1"/>
          </p:cNvSpPr>
          <p:nvPr>
            <p:ph idx="1"/>
          </p:nvPr>
        </p:nvSpPr>
        <p:spPr/>
        <p:txBody>
          <a:bodyPr vert="horz" lIns="91440" tIns="45720" rIns="91440" bIns="45720" rtlCol="0" anchor="t">
            <a:normAutofit fontScale="62500" lnSpcReduction="20000"/>
          </a:bodyPr>
          <a:lstStyle/>
          <a:p>
            <a:pPr marL="269875" indent="-269875"/>
            <a:r>
              <a:rPr lang="en-US" dirty="0">
                <a:ea typeface="+mn-lt"/>
                <a:cs typeface="+mn-lt"/>
              </a:rPr>
              <a:t>Beckett, H. and Warrington, C., (2015). Making justice work: Experiences of criminal justice for children and young people affected by sexual exploitation as victims and witnesses.</a:t>
            </a:r>
          </a:p>
          <a:p>
            <a:pPr marL="269875" indent="-269875"/>
            <a:r>
              <a:rPr lang="en-US" dirty="0">
                <a:ea typeface="+mn-lt"/>
                <a:cs typeface="+mn-lt"/>
              </a:rPr>
              <a:t>Beckett, H., Holmes, D. and Walker, J., (2017). </a:t>
            </a:r>
            <a:r>
              <a:rPr lang="en-US" i="1" dirty="0">
                <a:ea typeface="+mn-lt"/>
                <a:cs typeface="+mn-lt"/>
              </a:rPr>
              <a:t>Child sexual exploitation: definition &amp; guide for professionals: extended text</a:t>
            </a:r>
            <a:r>
              <a:rPr lang="en-US" dirty="0">
                <a:ea typeface="+mn-lt"/>
                <a:cs typeface="+mn-lt"/>
              </a:rPr>
              <a:t>. University of Bedfordshire</a:t>
            </a:r>
            <a:endParaRPr lang="en-US"/>
          </a:p>
          <a:p>
            <a:pPr marL="269875" indent="-269875"/>
            <a:r>
              <a:rPr lang="en-US" dirty="0" err="1">
                <a:ea typeface="+mn-lt"/>
                <a:cs typeface="+mn-lt"/>
              </a:rPr>
              <a:t>Berelowitz</a:t>
            </a:r>
            <a:r>
              <a:rPr lang="en-US" dirty="0">
                <a:ea typeface="+mn-lt"/>
                <a:cs typeface="+mn-lt"/>
              </a:rPr>
              <a:t>, S., Firmin, C., Edwards, G. and </a:t>
            </a:r>
            <a:r>
              <a:rPr lang="en-US" dirty="0" err="1">
                <a:ea typeface="+mn-lt"/>
                <a:cs typeface="+mn-lt"/>
              </a:rPr>
              <a:t>Gulyurtlu</a:t>
            </a:r>
            <a:r>
              <a:rPr lang="en-US" dirty="0">
                <a:ea typeface="+mn-lt"/>
                <a:cs typeface="+mn-lt"/>
              </a:rPr>
              <a:t>, S., 2012. Inquiry into Child Sexual Exploitation In Gangs and Groups. </a:t>
            </a:r>
            <a:endParaRPr lang="en-US" dirty="0"/>
          </a:p>
          <a:p>
            <a:pPr marL="269875" indent="-269875"/>
            <a:r>
              <a:rPr lang="en-US" dirty="0">
                <a:ea typeface="+mn-lt"/>
                <a:cs typeface="+mn-lt"/>
              </a:rPr>
              <a:t>Bindel, J., (2022). Rochdale victim: ‘I was groomed at 14, then the courts came for my children.’ The Observer.</a:t>
            </a:r>
          </a:p>
          <a:p>
            <a:pPr marL="269875" indent="-269875"/>
            <a:r>
              <a:rPr lang="en-US" dirty="0">
                <a:ea typeface="+mn-lt"/>
                <a:cs typeface="+mn-lt"/>
              </a:rPr>
              <a:t>Cameron, G., Sayer, E.M., Thomson, L., Wilson, S., Jones, D.N. and Florek, A., (2015). Child sexual exploitation: A study of international comparisons. Virtual Staff College. </a:t>
            </a:r>
            <a:endParaRPr lang="en-GB">
              <a:ea typeface="+mn-lt"/>
              <a:cs typeface="+mn-lt"/>
            </a:endParaRPr>
          </a:p>
          <a:p>
            <a:pPr marL="269875" indent="-269875"/>
            <a:r>
              <a:rPr lang="en-US" dirty="0" err="1">
                <a:ea typeface="+mn-lt"/>
                <a:cs typeface="+mn-lt"/>
              </a:rPr>
              <a:t>Cockbain</a:t>
            </a:r>
            <a:r>
              <a:rPr lang="en-US" dirty="0">
                <a:ea typeface="+mn-lt"/>
                <a:cs typeface="+mn-lt"/>
              </a:rPr>
              <a:t>, E. and Tufail, W., 2020. Failing victims, </a:t>
            </a:r>
            <a:r>
              <a:rPr lang="en-US" dirty="0" err="1">
                <a:ea typeface="+mn-lt"/>
                <a:cs typeface="+mn-lt"/>
              </a:rPr>
              <a:t>fuelling</a:t>
            </a:r>
            <a:r>
              <a:rPr lang="en-US" dirty="0">
                <a:ea typeface="+mn-lt"/>
                <a:cs typeface="+mn-lt"/>
              </a:rPr>
              <a:t> hate: Challenging the harms of the ‘Muslim grooming gangs’ narrative. </a:t>
            </a:r>
            <a:r>
              <a:rPr lang="en-US" i="1" dirty="0">
                <a:ea typeface="+mn-lt"/>
                <a:cs typeface="+mn-lt"/>
              </a:rPr>
              <a:t>Race &amp; Class</a:t>
            </a:r>
            <a:r>
              <a:rPr lang="en-US" dirty="0">
                <a:ea typeface="+mn-lt"/>
                <a:cs typeface="+mn-lt"/>
              </a:rPr>
              <a:t>, </a:t>
            </a:r>
            <a:r>
              <a:rPr lang="en-US" i="1" dirty="0">
                <a:ea typeface="+mn-lt"/>
                <a:cs typeface="+mn-lt"/>
              </a:rPr>
              <a:t>61</a:t>
            </a:r>
            <a:r>
              <a:rPr lang="en-US" dirty="0">
                <a:ea typeface="+mn-lt"/>
                <a:cs typeface="+mn-lt"/>
              </a:rPr>
              <a:t>(3), pp.3-32.</a:t>
            </a:r>
          </a:p>
          <a:p>
            <a:pPr marL="269875" indent="-269875"/>
            <a:r>
              <a:rPr lang="en-GB" dirty="0">
                <a:ea typeface="+mn-lt"/>
                <a:cs typeface="+mn-lt"/>
              </a:rPr>
              <a:t>Craven, S., Brown, S. and Gilchrist, E., 2006. Sexual grooming of children: Review of literature and theoretical considerations. </a:t>
            </a:r>
            <a:r>
              <a:rPr lang="en-GB" i="1" dirty="0">
                <a:ea typeface="+mn-lt"/>
                <a:cs typeface="+mn-lt"/>
              </a:rPr>
              <a:t>Journal of sexual aggression</a:t>
            </a:r>
            <a:r>
              <a:rPr lang="en-GB" dirty="0">
                <a:ea typeface="+mn-lt"/>
                <a:cs typeface="+mn-lt"/>
              </a:rPr>
              <a:t>, </a:t>
            </a:r>
            <a:r>
              <a:rPr lang="en-GB" i="1" dirty="0">
                <a:ea typeface="+mn-lt"/>
                <a:cs typeface="+mn-lt"/>
              </a:rPr>
              <a:t>12</a:t>
            </a:r>
            <a:r>
              <a:rPr lang="en-GB" dirty="0">
                <a:ea typeface="+mn-lt"/>
                <a:cs typeface="+mn-lt"/>
              </a:rPr>
              <a:t>(3), pp.287-299.</a:t>
            </a:r>
            <a:endParaRPr lang="en-US" dirty="0">
              <a:ea typeface="+mn-lt"/>
              <a:cs typeface="+mn-lt"/>
            </a:endParaRPr>
          </a:p>
          <a:p>
            <a:pPr marL="269875" indent="-269875"/>
            <a:r>
              <a:rPr lang="en-GB" dirty="0">
                <a:ea typeface="+mn-lt"/>
                <a:cs typeface="+mn-lt"/>
              </a:rPr>
              <a:t>Cook, L. and Fleming, C., 2018. Sexual exploitation of adolescents in the UK: identification and action. </a:t>
            </a:r>
            <a:r>
              <a:rPr lang="en-GB" i="1" dirty="0">
                <a:ea typeface="+mn-lt"/>
                <a:cs typeface="+mn-lt"/>
              </a:rPr>
              <a:t>The Lancet. Child &amp; Adolescent Health</a:t>
            </a:r>
            <a:r>
              <a:rPr lang="en-GB" dirty="0">
                <a:ea typeface="+mn-lt"/>
                <a:cs typeface="+mn-lt"/>
              </a:rPr>
              <a:t>, </a:t>
            </a:r>
            <a:r>
              <a:rPr lang="en-GB" i="1" dirty="0">
                <a:ea typeface="+mn-lt"/>
                <a:cs typeface="+mn-lt"/>
              </a:rPr>
              <a:t>2</a:t>
            </a:r>
            <a:r>
              <a:rPr lang="en-GB" dirty="0">
                <a:ea typeface="+mn-lt"/>
                <a:cs typeface="+mn-lt"/>
              </a:rPr>
              <a:t>(6), pp.387-388.</a:t>
            </a:r>
          </a:p>
          <a:p>
            <a:pPr marL="269875" indent="-269875"/>
            <a:r>
              <a:rPr lang="en-GB" dirty="0">
                <a:ea typeface="+mn-lt"/>
                <a:cs typeface="+mn-lt"/>
              </a:rPr>
              <a:t>Crimes That Shook Britain, Rochdale Groomers, 23:30 07/06/2022, Channel 5, 60 mins. Available at: https://learningonscreen.ac.uk/ondemand/index.php/prog/1761C2C5?bcast=136875655 (Accessed 13 Oct 2022).</a:t>
            </a:r>
            <a:endParaRPr lang="en-GB" dirty="0"/>
          </a:p>
        </p:txBody>
      </p:sp>
    </p:spTree>
    <p:extLst>
      <p:ext uri="{BB962C8B-B14F-4D97-AF65-F5344CB8AC3E}">
        <p14:creationId xmlns:p14="http://schemas.microsoft.com/office/powerpoint/2010/main" val="536406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463D2-4080-BC0E-5C55-4BC802A1CA54}"/>
              </a:ext>
            </a:extLst>
          </p:cNvPr>
          <p:cNvSpPr>
            <a:spLocks noGrp="1"/>
          </p:cNvSpPr>
          <p:nvPr>
            <p:ph type="title"/>
          </p:nvPr>
        </p:nvSpPr>
        <p:spPr/>
        <p:txBody>
          <a:bodyPr>
            <a:normAutofit/>
          </a:bodyPr>
          <a:lstStyle/>
          <a:p>
            <a:pPr>
              <a:buFont typeface="Arial"/>
              <a:buChar char="•"/>
            </a:pPr>
            <a:r>
              <a:rPr lang="en-US" sz="1800" dirty="0">
                <a:ea typeface="+mj-lt"/>
                <a:cs typeface="+mj-lt"/>
              </a:rPr>
              <a:t>Dearden, L., (2019). Almost 19,000 children sexually groomed in England in year, official figures suggest [WWW Document]. The Independent. URL </a:t>
            </a:r>
            <a:r>
              <a:rPr lang="en-US" sz="1800" u="sng" dirty="0">
                <a:ea typeface="+mj-lt"/>
                <a:cs typeface="+mj-lt"/>
                <a:hlinkClick r:id="rId2"/>
              </a:rPr>
              <a:t>https://www.independent.co.uk/news/uk/home-news/grooming-child-sex-abuse-exploitation-rotherham-rochdale-police-a9215261.html</a:t>
            </a:r>
            <a:r>
              <a:rPr lang="en-US" sz="1800" dirty="0">
                <a:ea typeface="+mj-lt"/>
                <a:cs typeface="+mj-lt"/>
              </a:rPr>
              <a:t> (Accessed 14 Nov 2022).</a:t>
            </a:r>
            <a:br>
              <a:rPr lang="en-US" sz="1800" dirty="0">
                <a:ea typeface="+mj-lt"/>
                <a:cs typeface="+mj-lt"/>
              </a:rPr>
            </a:br>
            <a:r>
              <a:rPr lang="en-US" sz="1800" dirty="0">
                <a:ea typeface="+mj-lt"/>
                <a:cs typeface="+mj-lt"/>
              </a:rPr>
              <a:t>Elkin, M., (2020). Child sexual abuse in England and Wales: year ending March 2019.</a:t>
            </a:r>
            <a:br>
              <a:rPr lang="en-US" sz="1800" dirty="0">
                <a:ea typeface="+mj-lt"/>
                <a:cs typeface="+mj-lt"/>
              </a:rPr>
            </a:br>
            <a:r>
              <a:rPr lang="en-US" sz="1800" dirty="0">
                <a:ea typeface="+mj-lt"/>
                <a:cs typeface="+mj-lt"/>
              </a:rPr>
              <a:t>Henry, J., (2012). Arrests made in second Rochdale sex grooming scandal [WWW Document]. URL </a:t>
            </a:r>
            <a:r>
              <a:rPr lang="en-US" sz="1800" u="sng" dirty="0">
                <a:ea typeface="+mj-lt"/>
                <a:cs typeface="+mj-lt"/>
                <a:hlinkClick r:id="rId3"/>
              </a:rPr>
              <a:t>https://www.telegraph.co.uk/news/uknews/crime/9261748/Arrests-made-in-second-Rochdale-sex-grooming-scandal.html</a:t>
            </a:r>
            <a:r>
              <a:rPr lang="en-US" sz="1800" dirty="0">
                <a:ea typeface="+mj-lt"/>
                <a:cs typeface="+mj-lt"/>
              </a:rPr>
              <a:t> (Accessed 14 Nov 2022).</a:t>
            </a:r>
          </a:p>
          <a:p>
            <a:pPr>
              <a:buFont typeface="Arial"/>
              <a:buChar char="•"/>
            </a:pPr>
            <a:r>
              <a:rPr lang="en-US" sz="1800" dirty="0">
                <a:ea typeface="+mj-lt"/>
                <a:cs typeface="+mj-lt"/>
              </a:rPr>
              <a:t>Home Affairs Select Committee, (2013). Child sexual exploitation and the response to </a:t>
            </a:r>
            <a:r>
              <a:rPr lang="en-US" sz="1800" dirty="0" err="1">
                <a:ea typeface="+mj-lt"/>
                <a:cs typeface="+mj-lt"/>
              </a:rPr>
              <a:t>localised</a:t>
            </a:r>
            <a:r>
              <a:rPr lang="en-US" sz="1800" dirty="0">
                <a:ea typeface="+mj-lt"/>
                <a:cs typeface="+mj-lt"/>
              </a:rPr>
              <a:t> grooming: Second report of session 2013-14. </a:t>
            </a:r>
            <a:r>
              <a:rPr lang="en-US" sz="1800" i="1" dirty="0">
                <a:ea typeface="+mj-lt"/>
                <a:cs typeface="+mj-lt"/>
              </a:rPr>
              <a:t>London, England: The Stationery Office</a:t>
            </a:r>
            <a:endParaRPr lang="en-US" dirty="0"/>
          </a:p>
          <a:p>
            <a:pPr>
              <a:buFont typeface="Arial"/>
              <a:buChar char="•"/>
            </a:pPr>
            <a:br>
              <a:rPr lang="en-US" sz="1800" dirty="0">
                <a:ea typeface="+mj-lt"/>
                <a:cs typeface="+mj-lt"/>
              </a:rPr>
            </a:br>
            <a:r>
              <a:rPr lang="en-US" sz="1800" dirty="0">
                <a:ea typeface="+mj-lt"/>
                <a:cs typeface="+mj-lt"/>
              </a:rPr>
              <a:t>Karsna, K., Kelly, L., (2021). The scale and nature of child sexual abuse: review of evidence. Cent. Expert. Child Sex. Abuse Essex Barnardo House</a:t>
            </a:r>
            <a:br>
              <a:rPr lang="en-GB" sz="1800" dirty="0">
                <a:ea typeface="+mj-lt"/>
                <a:cs typeface="+mj-lt"/>
              </a:rPr>
            </a:br>
            <a:r>
              <a:rPr lang="en-GB" sz="1800" dirty="0">
                <a:ea typeface="+mj-lt"/>
                <a:cs typeface="+mj-lt"/>
              </a:rPr>
              <a:t>Lanning, K.V., (2018). </a:t>
            </a:r>
            <a:r>
              <a:rPr lang="en-GB" sz="1800" i="1" dirty="0">
                <a:ea typeface="+mj-lt"/>
                <a:cs typeface="+mj-lt"/>
              </a:rPr>
              <a:t>Love, Bombs, and Molesters: An FBI Agent's Journey</a:t>
            </a:r>
            <a:r>
              <a:rPr lang="en-GB" sz="1800" dirty="0">
                <a:ea typeface="+mj-lt"/>
                <a:cs typeface="+mj-lt"/>
              </a:rPr>
              <a:t>. Kenneth Lanning.</a:t>
            </a:r>
            <a:r>
              <a:rPr lang="en-US" sz="1800" dirty="0">
                <a:ea typeface="+mj-lt"/>
                <a:cs typeface="+mj-lt"/>
              </a:rPr>
              <a:t>Manchester Evening News, (2017). Yawning cop who seemed to sum up how the grooming gang victims were not taken seriously - Manchester Evening News [WWW Document]. URL </a:t>
            </a:r>
            <a:r>
              <a:rPr lang="en-US" sz="1800" u="sng" dirty="0">
                <a:ea typeface="+mj-lt"/>
                <a:cs typeface="+mj-lt"/>
                <a:hlinkClick r:id="rId4"/>
              </a:rPr>
              <a:t>https://www.manchestereveningnews.co.uk/news/greater-manchester-news/yawning-cop-who-seemed-to-sum-687973</a:t>
            </a:r>
            <a:r>
              <a:rPr lang="en-US" sz="1800" dirty="0">
                <a:ea typeface="+mj-lt"/>
                <a:cs typeface="+mj-lt"/>
              </a:rPr>
              <a:t> (Accessed 20 Nov 2022).</a:t>
            </a:r>
            <a:endParaRPr lang="en-GB" sz="1800" dirty="0">
              <a:ea typeface="+mj-lt"/>
              <a:cs typeface="+mj-lt"/>
            </a:endParaRPr>
          </a:p>
          <a:p>
            <a:pPr>
              <a:buFont typeface="Arial"/>
              <a:buChar char="•"/>
            </a:pPr>
            <a:r>
              <a:rPr lang="en-US" sz="1800" dirty="0">
                <a:ea typeface="+mj-lt"/>
                <a:cs typeface="+mj-lt"/>
              </a:rPr>
              <a:t>Marsh, S., (2019). Record number of children missing from care in England. The Guardian.</a:t>
            </a:r>
            <a:endParaRPr lang="en-GB" sz="1800" dirty="0">
              <a:ea typeface="+mj-lt"/>
              <a:cs typeface="+mj-lt"/>
            </a:endParaRPr>
          </a:p>
          <a:p>
            <a:pPr marL="269875" indent="-269875">
              <a:lnSpc>
                <a:spcPct val="125000"/>
              </a:lnSpc>
              <a:spcBef>
                <a:spcPts val="1000"/>
              </a:spcBef>
              <a:buFont typeface="Arial"/>
              <a:buChar char="•"/>
            </a:pPr>
            <a:r>
              <a:rPr lang="en-GB" sz="1800" dirty="0">
                <a:ea typeface="+mj-lt"/>
                <a:cs typeface="+mj-lt"/>
              </a:rPr>
              <a:t>NSPCC, (2018). </a:t>
            </a:r>
            <a:r>
              <a:rPr lang="en-GB" sz="1800" i="1" dirty="0">
                <a:ea typeface="+mj-lt"/>
                <a:cs typeface="+mj-lt"/>
              </a:rPr>
              <a:t>What is Grooming? </a:t>
            </a:r>
            <a:r>
              <a:rPr lang="en-GB" sz="1800" dirty="0">
                <a:ea typeface="+mj-lt"/>
                <a:cs typeface="+mj-lt"/>
              </a:rPr>
              <a:t>Available at: </a:t>
            </a:r>
            <a:r>
              <a:rPr lang="en-GB" sz="1800" u="sng" dirty="0">
                <a:ea typeface="+mj-lt"/>
                <a:cs typeface="+mj-lt"/>
                <a:hlinkClick r:id="rId5"/>
              </a:rPr>
              <a:t>https://learning.nspcc.org.uk/research-resources/briefings/grooming</a:t>
            </a:r>
            <a:r>
              <a:rPr lang="en-GB" sz="1800" dirty="0">
                <a:ea typeface="+mj-lt"/>
                <a:cs typeface="+mj-lt"/>
              </a:rPr>
              <a:t> (Accessed 13 Oct 2022)</a:t>
            </a:r>
            <a:endParaRPr lang="en-GB" sz="1800">
              <a:ea typeface="+mj-lt"/>
              <a:cs typeface="+mj-lt"/>
            </a:endParaRPr>
          </a:p>
        </p:txBody>
      </p:sp>
    </p:spTree>
    <p:extLst>
      <p:ext uri="{BB962C8B-B14F-4D97-AF65-F5344CB8AC3E}">
        <p14:creationId xmlns:p14="http://schemas.microsoft.com/office/powerpoint/2010/main" val="31469681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9BBD1-C29D-AC45-5C74-334269CE9A99}"/>
              </a:ext>
            </a:extLst>
          </p:cNvPr>
          <p:cNvSpPr>
            <a:spLocks noGrp="1"/>
          </p:cNvSpPr>
          <p:nvPr>
            <p:ph type="title"/>
          </p:nvPr>
        </p:nvSpPr>
        <p:spPr/>
        <p:txBody>
          <a:bodyPr>
            <a:normAutofit/>
          </a:bodyPr>
          <a:lstStyle/>
          <a:p>
            <a:pPr>
              <a:buFont typeface="Arial"/>
              <a:buChar char="•"/>
            </a:pPr>
            <a:r>
              <a:rPr lang="en-US" sz="2000" dirty="0">
                <a:ea typeface="+mj-lt"/>
                <a:cs typeface="+mj-lt"/>
              </a:rPr>
              <a:t>Phillips, M., (2022). Race is a crucial part of grooming scandals.</a:t>
            </a:r>
            <a:br>
              <a:rPr lang="en-GB" sz="2000" dirty="0"/>
            </a:br>
            <a:r>
              <a:rPr lang="en-GB" sz="2000" dirty="0"/>
              <a:t>Safeguarding Services, (2022). </a:t>
            </a:r>
            <a:r>
              <a:rPr lang="en-GB" sz="2000" i="1" dirty="0"/>
              <a:t>Grooming. </a:t>
            </a:r>
            <a:r>
              <a:rPr lang="en-GB" sz="2000" dirty="0"/>
              <a:t>Available at: </a:t>
            </a:r>
            <a:r>
              <a:rPr lang="en-GB" sz="2000" u="sng" dirty="0">
                <a:hlinkClick r:id="rId2"/>
              </a:rPr>
              <a:t>https://www.safeguardingservices.com.au/grooming/</a:t>
            </a:r>
            <a:r>
              <a:rPr lang="en-GB" sz="2000" dirty="0"/>
              <a:t> (Accessed 13 Oct 2022).</a:t>
            </a:r>
            <a:br>
              <a:rPr lang="en-GB" sz="2000" dirty="0"/>
            </a:br>
            <a:r>
              <a:rPr lang="en-US" sz="2000" dirty="0" err="1">
                <a:ea typeface="+mj-lt"/>
                <a:cs typeface="+mj-lt"/>
              </a:rPr>
              <a:t>Scheerhout</a:t>
            </a:r>
            <a:r>
              <a:rPr lang="en-US" sz="2000" dirty="0">
                <a:ea typeface="+mj-lt"/>
                <a:cs typeface="+mj-lt"/>
              </a:rPr>
              <a:t>, J., (2017). Timeline of how the Rochdale grooming scandal unfolded [WWW Document]. Manch. Evening News. URL </a:t>
            </a:r>
            <a:r>
              <a:rPr lang="en-US" sz="2000" u="sng" dirty="0">
                <a:ea typeface="+mj-lt"/>
                <a:cs typeface="+mj-lt"/>
                <a:hlinkClick r:id="rId3"/>
              </a:rPr>
              <a:t>http://www.manchestereveningnews.co.uk/news/greater-manchester-news/timeline-rochdale-grooming-scandale-bbc-13026060</a:t>
            </a:r>
            <a:r>
              <a:rPr lang="en-US" sz="2000" dirty="0">
                <a:ea typeface="+mj-lt"/>
                <a:cs typeface="+mj-lt"/>
              </a:rPr>
              <a:t> (Accessed 20 Nov 2022).</a:t>
            </a:r>
            <a:br>
              <a:rPr lang="en-GB" sz="2000" dirty="0"/>
            </a:br>
            <a:r>
              <a:rPr lang="en-US" sz="2000" dirty="0">
                <a:ea typeface="+mj-lt"/>
                <a:cs typeface="+mj-lt"/>
              </a:rPr>
              <a:t>Skidmore, M., (2016). </a:t>
            </a:r>
            <a:r>
              <a:rPr lang="en-US" sz="2000" i="1" dirty="0" err="1">
                <a:ea typeface="+mj-lt"/>
                <a:cs typeface="+mj-lt"/>
              </a:rPr>
              <a:t>Organised</a:t>
            </a:r>
            <a:r>
              <a:rPr lang="en-US" sz="2000" i="1" dirty="0">
                <a:ea typeface="+mj-lt"/>
                <a:cs typeface="+mj-lt"/>
              </a:rPr>
              <a:t> crime and child sexual exploitation in local communities</a:t>
            </a:r>
            <a:r>
              <a:rPr lang="en-US" sz="2000" dirty="0">
                <a:ea typeface="+mj-lt"/>
                <a:cs typeface="+mj-lt"/>
              </a:rPr>
              <a:t>. Police Foundation. </a:t>
            </a:r>
            <a:endParaRPr lang="en-GB" sz="2000" dirty="0">
              <a:ea typeface="+mj-lt"/>
              <a:cs typeface="+mj-lt"/>
            </a:endParaRPr>
          </a:p>
          <a:p>
            <a:pPr>
              <a:buFont typeface="Arial"/>
              <a:buChar char="•"/>
            </a:pPr>
            <a:r>
              <a:rPr lang="en-US" sz="2000" dirty="0">
                <a:ea typeface="+mj-lt"/>
                <a:cs typeface="+mj-lt"/>
              </a:rPr>
              <a:t>Topping, A., (2013). Oxford child sex abuse ring: seven jailed for torture and rape of girls. The Guardian.</a:t>
            </a:r>
            <a:endParaRPr lang="en-GB" sz="2000" dirty="0">
              <a:ea typeface="+mj-lt"/>
              <a:cs typeface="+mj-lt"/>
            </a:endParaRPr>
          </a:p>
          <a:p>
            <a:pPr>
              <a:buFont typeface="Arial"/>
              <a:buChar char="•"/>
            </a:pPr>
            <a:r>
              <a:rPr lang="en-US" sz="2000" dirty="0">
                <a:ea typeface="+mj-lt"/>
                <a:cs typeface="+mj-lt"/>
              </a:rPr>
              <a:t>Topping, A., (2012). Sexually exploited children are at further risk in care, says Barnardo’s | Child protection | The Guardian [WWW Document]. URL </a:t>
            </a:r>
            <a:r>
              <a:rPr lang="en-US" sz="2000" u="sng" dirty="0">
                <a:ea typeface="+mj-lt"/>
                <a:cs typeface="+mj-lt"/>
                <a:hlinkClick r:id="rId4"/>
              </a:rPr>
              <a:t>https://www.theguardian.com/society/2012/jun/06/sexually-exploited-children-barnados</a:t>
            </a:r>
            <a:r>
              <a:rPr lang="en-US" sz="2000" dirty="0">
                <a:ea typeface="+mj-lt"/>
                <a:cs typeface="+mj-lt"/>
              </a:rPr>
              <a:t> (Accessed 14 Nov 2022).</a:t>
            </a:r>
            <a:endParaRPr lang="en-GB" sz="2000" dirty="0">
              <a:ea typeface="+mj-lt"/>
              <a:cs typeface="+mj-lt"/>
            </a:endParaRPr>
          </a:p>
          <a:p>
            <a:pPr>
              <a:buFont typeface="Arial"/>
              <a:buChar char="•"/>
            </a:pPr>
            <a:r>
              <a:rPr lang="en-US" sz="2000" dirty="0">
                <a:ea typeface="+mj-lt"/>
                <a:cs typeface="+mj-lt"/>
              </a:rPr>
              <a:t>Webb, J. and Holmes, D., (2015). Working effectively to address child sexual exploitation: An evidence scope.</a:t>
            </a:r>
            <a:br>
              <a:rPr lang="en-GB" sz="2000" dirty="0"/>
            </a:br>
            <a:endParaRPr lang="en-US" sz="2000">
              <a:ea typeface="+mj-lt"/>
              <a:cs typeface="+mj-lt"/>
            </a:endParaRPr>
          </a:p>
          <a:p>
            <a:r>
              <a:rPr lang="en-GB" sz="2000" dirty="0">
                <a:ea typeface="+mj-lt"/>
                <a:cs typeface="+mj-lt"/>
              </a:rPr>
              <a:t>WHO, (2022). </a:t>
            </a:r>
            <a:r>
              <a:rPr lang="en-GB" sz="2000" i="1" dirty="0">
                <a:ea typeface="+mj-lt"/>
                <a:cs typeface="+mj-lt"/>
              </a:rPr>
              <a:t>Emerging trends and technologies: a horizon scan for global public health. </a:t>
            </a:r>
            <a:r>
              <a:rPr lang="en-GB" sz="2000" dirty="0">
                <a:ea typeface="+mj-lt"/>
                <a:cs typeface="+mj-lt"/>
              </a:rPr>
              <a:t>Available at: </a:t>
            </a:r>
            <a:r>
              <a:rPr lang="en-GB" sz="2000" u="sng" dirty="0">
                <a:ea typeface="+mj-lt"/>
                <a:cs typeface="+mj-lt"/>
                <a:hlinkClick r:id="rId5"/>
              </a:rPr>
              <a:t>https://www.who.int/publications/i/item/9789240044173?fbclid=IwAR3uAJJE1ERIyL8RdHr-O7zBAkNzbVvxLh5CogQ3RAH4wpub3ZIO-yIeJHU</a:t>
            </a:r>
            <a:r>
              <a:rPr lang="en-GB" sz="2000" dirty="0">
                <a:ea typeface="+mj-lt"/>
                <a:cs typeface="+mj-lt"/>
              </a:rPr>
              <a:t> (Accessed 03 Nov 2022).</a:t>
            </a:r>
            <a:endParaRPr lang="en-GB" sz="2000"/>
          </a:p>
        </p:txBody>
      </p:sp>
    </p:spTree>
    <p:extLst>
      <p:ext uri="{BB962C8B-B14F-4D97-AF65-F5344CB8AC3E}">
        <p14:creationId xmlns:p14="http://schemas.microsoft.com/office/powerpoint/2010/main" val="3461805801"/>
      </p:ext>
    </p:extLst>
  </p:cSld>
  <p:clrMapOvr>
    <a:masterClrMapping/>
  </p:clrMapOvr>
</p:sld>
</file>

<file path=ppt/theme/theme1.xml><?xml version="1.0" encoding="utf-8"?>
<a:theme xmlns:a="http://schemas.openxmlformats.org/drawingml/2006/main" name="GlowVTI">
  <a:themeElements>
    <a:clrScheme name="AnalogousFromLightSeedLeftStep">
      <a:dk1>
        <a:srgbClr val="000000"/>
      </a:dk1>
      <a:lt1>
        <a:srgbClr val="FFFFFF"/>
      </a:lt1>
      <a:dk2>
        <a:srgbClr val="412438"/>
      </a:dk2>
      <a:lt2>
        <a:srgbClr val="E2E8E5"/>
      </a:lt2>
      <a:accent1>
        <a:srgbClr val="C696AE"/>
      </a:accent1>
      <a:accent2>
        <a:srgbClr val="BA7FB4"/>
      </a:accent2>
      <a:accent3>
        <a:srgbClr val="B796C6"/>
      </a:accent3>
      <a:accent4>
        <a:srgbClr val="8E7FBA"/>
      </a:accent4>
      <a:accent5>
        <a:srgbClr val="969EC6"/>
      </a:accent5>
      <a:accent6>
        <a:srgbClr val="7FA0BA"/>
      </a:accent6>
      <a:hlink>
        <a:srgbClr val="579074"/>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0</TotalTime>
  <Words>1</Words>
  <Application>Microsoft Office PowerPoint</Application>
  <PresentationFormat>Widescreen</PresentationFormat>
  <Paragraphs>1</Paragraphs>
  <Slides>20</Slides>
  <Notes>1</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GlowVTI</vt:lpstr>
      <vt:lpstr>The Grooming and Child Sexual Exploitation of the Children in the UK (United Kingdom)</vt:lpstr>
      <vt:lpstr>Contents</vt:lpstr>
      <vt:lpstr>According to the World Health Organization (WHO)(2022), an emerging issue is a problem or situation that, in the past, did not present a threat or case but can negatively impact the future.</vt:lpstr>
      <vt:lpstr>Sexual exploitation is the sexual abuse of a person in exchange for something, typically money or power (Becket et al., 2017)</vt:lpstr>
      <vt:lpstr> Three types of grooming are mentioned in the academic literature  -self-grooming -grooming the environment  -grooming a child (Craven, Brown and Gilchrist, 2006).    Ken Lanning (2018) was the first to mention the term `grooming` in his research. </vt:lpstr>
      <vt:lpstr>Every year, thousands of children are groomed and exploited by adults for sexual purposes. Many victims are female, and the average age of exploitation is 15 years old (Cook and Fleming, 2018)</vt:lpstr>
      <vt:lpstr>The Rochdale child sex abuse ring</vt:lpstr>
      <vt:lpstr>According to the Children`s Commissioner for England, 16,500 children were at a high risk of gang-related sexual exploitation between April 2010 and March 2011 (Berelowitz et al., 2012; Dearden, 2019).   The sexual exploitation of children increased by 110% in one year, while `sexual grooming` offences skyrocketed by 266% between 2016 and 2018 in the UK (Karsna and Kelly, 2021).  </vt:lpstr>
      <vt:lpstr>According to Office for National Statistics, many victims do not come forward about their abuse because they fear that nobody will believe them (Elkin, 2020).  Some may avoid coming forward about their abuse out of fear of being blamed or punished if it is revealed that they were involved in illegal activity (Beckett and Warrington, 2015).  Some victims are also likely to feel a sense of loyalty toward the abuser or fear violence from them (Webb and Holmes, 2015).</vt:lpstr>
      <vt:lpstr>The Media</vt:lpstr>
      <vt:lpstr>The Media...</vt:lpstr>
      <vt:lpstr>As a result of this public scrutiny, the police department implemented new policies and procedures regarding child abuse investigations.  A significant role in shaping public opinion on the matter was the media, often setting an agenda critical for the police.</vt:lpstr>
      <vt:lpstr>The response to this issue...</vt:lpstr>
      <vt:lpstr>How effective has this response been? </vt:lpstr>
      <vt:lpstr>… The required results have not been achieved; instead, a burst in the number of children going missing and being placed in care homes. Data from 2015 from the Department of Education states that 990 children went missing from out-of-area placements. In 2018, the number of children in out-of-area placements increased to 1,990 -100% increase from 2012. More than six years and a 77% increase in the number of children in care placement out of their original areas (Marsh, 2019).  </vt:lpstr>
      <vt:lpstr>Recommendations</vt:lpstr>
      <vt:lpstr>Conclusion</vt:lpstr>
      <vt:lpstr>References</vt:lpstr>
      <vt:lpstr>Dearden, L., (2019). Almost 19,000 children sexually groomed in England in year, official figures suggest [WWW Document]. The Independent. URL https://www.independent.co.uk/news/uk/home-news/grooming-child-sex-abuse-exploitation-rotherham-rochdale-police-a9215261.html (Accessed 14 Nov 2022). Elkin, M., (2020). Child sexual abuse in England and Wales: year ending March 2019. Henry, J., (2012). Arrests made in second Rochdale sex grooming scandal [WWW Document]. URL https://www.telegraph.co.uk/news/uknews/crime/9261748/Arrests-made-in-second-Rochdale-sex-grooming-scandal.html (Accessed 14 Nov 2022). Home Affairs Select Committee, (2013). Child sexual exploitation and the response to localised grooming: Second report of session 2013-14. London, England: The Stationery Office  Karsna, K., Kelly, L., (2021). The scale and nature of child sexual abuse: review of evidence. Cent. Expert. Child Sex. Abuse Essex Barnardo House Lanning, K.V., (2018). Love, Bombs, and Molesters: An FBI Agent's Journey. Kenneth Lanning.Manchester Evening News, (2017). Yawning cop who seemed to sum up how the grooming gang victims were not taken seriously - Manchester Evening News [WWW Document]. URL https://www.manchestereveningnews.co.uk/news/greater-manchester-news/yawning-cop-who-seemed-to-sum-687973 (Accessed 20 Nov 2022). Marsh, S., (2019). Record number of children missing from care in England. The Guardian. NSPCC, (2018). What is Grooming? Available at: https://learning.nspcc.org.uk/research-resources/briefings/grooming (Accessed 13 Oct 2022)</vt:lpstr>
      <vt:lpstr>Phillips, M., (2022). Race is a crucial part of grooming scandals. Safeguarding Services, (2022). Grooming. Available at: https://www.safeguardingservices.com.au/grooming/ (Accessed 13 Oct 2022). Scheerhout, J., (2017). Timeline of how the Rochdale grooming scandal unfolded [WWW Document]. Manch. Evening News. URL http://www.manchestereveningnews.co.uk/news/greater-manchester-news/timeline-rochdale-grooming-scandale-bbc-13026060 (Accessed 20 Nov 2022). Skidmore, M., (2016). Organised crime and child sexual exploitation in local communities. Police Foundation.  Topping, A., (2013). Oxford child sex abuse ring: seven jailed for torture and rape of girls. The Guardian. Topping, A., (2012). Sexually exploited children are at further risk in care, says Barnardo’s | Child protection | The Guardian [WWW Document]. URL https://www.theguardian.com/society/2012/jun/06/sexually-exploited-children-barnados (Accessed 14 Nov 2022). Webb, J. and Holmes, D., (2015). Working effectively to address child sexual exploitation: An evidence scope.  WHO, (2022). Emerging trends and technologies: a horizon scan for global public health. Available at: https://www.who.int/publications/i/item/9789240044173?fbclid=IwAR3uAJJE1ERIyL8RdHr-O7zBAkNzbVvxLh5CogQ3RAH4wpub3ZIO-yIeJHU (Accessed 03 Nov 2022).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1117</cp:revision>
  <dcterms:created xsi:type="dcterms:W3CDTF">2022-12-05T21:28:48Z</dcterms:created>
  <dcterms:modified xsi:type="dcterms:W3CDTF">2022-12-06T11:28:45Z</dcterms:modified>
</cp:coreProperties>
</file>