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8" r:id="rId2"/>
    <p:sldId id="259" r:id="rId3"/>
    <p:sldId id="260" r:id="rId4"/>
    <p:sldId id="262" r:id="rId5"/>
    <p:sldId id="263" r:id="rId6"/>
    <p:sldId id="264" r:id="rId7"/>
    <p:sldId id="265"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p:scale>
          <a:sx n="50" d="100"/>
          <a:sy n="50" d="100"/>
        </p:scale>
        <p:origin x="36"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840527-1235-429F-8B71-B280C20AA191}" type="datetimeFigureOut">
              <a:rPr lang="en-GB" smtClean="0"/>
              <a:t>05/10/2018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476FDB-2EC1-4FB5-8FD8-F72A7D49CC60}" type="slidenum">
              <a:rPr lang="en-GB" smtClean="0"/>
              <a:t>‹#›</a:t>
            </a:fld>
            <a:endParaRPr lang="en-GB"/>
          </a:p>
        </p:txBody>
      </p:sp>
    </p:spTree>
    <p:extLst>
      <p:ext uri="{BB962C8B-B14F-4D97-AF65-F5344CB8AC3E}">
        <p14:creationId xmlns:p14="http://schemas.microsoft.com/office/powerpoint/2010/main" val="1151381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1736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05/10/2018</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893355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69861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05/10/2018</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434450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030438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273686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168634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4037855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59002203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05/10/2018</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423782415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071084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902281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0798700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a:t>
            </a:r>
          </a:p>
          <a:p>
            <a:r>
              <a:rPr lang="en-GB" sz="1600" dirty="0" smtClean="0">
                <a:solidFill>
                  <a:srgbClr val="002060"/>
                </a:solidFill>
              </a:rPr>
              <a:t>alexander.scott@uwtsd.ac.uk</a:t>
            </a:r>
            <a:endParaRPr lang="en-GB" sz="1600" dirty="0">
              <a:solidFill>
                <a:srgbClr val="002060"/>
              </a:solidFill>
            </a:endParaRPr>
          </a:p>
        </p:txBody>
      </p:sp>
      <p:sp>
        <p:nvSpPr>
          <p:cNvPr id="2" name="Title 1"/>
          <p:cNvSpPr>
            <a:spLocks noGrp="1"/>
          </p:cNvSpPr>
          <p:nvPr>
            <p:ph type="title"/>
          </p:nvPr>
        </p:nvSpPr>
        <p:spPr>
          <a:xfrm>
            <a:off x="329981" y="2749646"/>
            <a:ext cx="8755961" cy="1828800"/>
          </a:xfrm>
        </p:spPr>
        <p:txBody>
          <a:bodyPr/>
          <a:lstStyle/>
          <a:p>
            <a:r>
              <a:rPr lang="en-GB" dirty="0">
                <a:solidFill>
                  <a:srgbClr val="92D050"/>
                </a:solidFill>
              </a:rPr>
              <a:t>HPHI5017</a:t>
            </a:r>
            <a:br>
              <a:rPr lang="en-GB" dirty="0">
                <a:solidFill>
                  <a:srgbClr val="92D050"/>
                </a:solidFill>
              </a:rPr>
            </a:br>
            <a:r>
              <a:rPr lang="en-GB" dirty="0">
                <a:solidFill>
                  <a:srgbClr val="92D050"/>
                </a:solidFill>
              </a:rPr>
              <a:t>History Independent Project </a:t>
            </a:r>
            <a:br>
              <a:rPr lang="en-GB" dirty="0">
                <a:solidFill>
                  <a:srgbClr val="92D050"/>
                </a:solidFill>
              </a:rPr>
            </a:br>
            <a:r>
              <a:rPr lang="en-GB" dirty="0">
                <a:solidFill>
                  <a:srgbClr val="92D050"/>
                </a:solidFill>
              </a:rPr>
              <a:t/>
            </a:r>
            <a:br>
              <a:rPr lang="en-GB" dirty="0">
                <a:solidFill>
                  <a:srgbClr val="92D050"/>
                </a:solidFill>
              </a:rPr>
            </a:br>
            <a:r>
              <a:rPr lang="en-GB" dirty="0">
                <a:solidFill>
                  <a:srgbClr val="92D050"/>
                </a:solidFill>
              </a:rPr>
              <a:t>Theories, Methods and Approaches for Historians</a:t>
            </a:r>
            <a:br>
              <a:rPr lang="en-GB" dirty="0">
                <a:solidFill>
                  <a:srgbClr val="92D050"/>
                </a:solidFill>
              </a:rPr>
            </a:br>
            <a:r>
              <a:rPr lang="en-GB" dirty="0">
                <a:solidFill>
                  <a:srgbClr val="92D050"/>
                </a:solidFill>
              </a:rPr>
              <a:t> </a:t>
            </a:r>
            <a:br>
              <a:rPr lang="en-GB" dirty="0">
                <a:solidFill>
                  <a:srgbClr val="92D050"/>
                </a:solidFill>
              </a:rPr>
            </a:br>
            <a:r>
              <a:rPr lang="en-GB" dirty="0" smtClean="0">
                <a:solidFill>
                  <a:srgbClr val="92D050"/>
                </a:solidFill>
              </a:rPr>
              <a:t>Lecture 1 – introduction to module </a:t>
            </a:r>
            <a:r>
              <a:rPr lang="en-GB" dirty="0">
                <a:solidFill>
                  <a:srgbClr val="92D050"/>
                </a:solidFill>
              </a:rPr>
              <a:t/>
            </a:r>
            <a:br>
              <a:rPr lang="en-GB" dirty="0">
                <a:solidFill>
                  <a:srgbClr val="92D050"/>
                </a:solidFill>
              </a:rPr>
            </a:br>
            <a:r>
              <a:rPr lang="en-GB" dirty="0">
                <a:solidFill>
                  <a:srgbClr val="92D050"/>
                </a:solidFill>
              </a:rPr>
              <a:t> </a:t>
            </a:r>
            <a:endParaRPr lang="en-GB" dirty="0">
              <a:solidFill>
                <a:srgbClr val="92D050"/>
              </a:solidFill>
            </a:endParaRPr>
          </a:p>
        </p:txBody>
      </p:sp>
    </p:spTree>
    <p:extLst>
      <p:ext uri="{BB962C8B-B14F-4D97-AF65-F5344CB8AC3E}">
        <p14:creationId xmlns:p14="http://schemas.microsoft.com/office/powerpoint/2010/main" val="27083944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539494" y="1634596"/>
            <a:ext cx="5148659" cy="5037137"/>
          </a:xfrm>
          <a:prstGeom prst="rect">
            <a:avLst/>
          </a:prstGeom>
        </p:spPr>
      </p:pic>
      <p:sp>
        <p:nvSpPr>
          <p:cNvPr id="3" name="Title 2"/>
          <p:cNvSpPr>
            <a:spLocks noGrp="1"/>
          </p:cNvSpPr>
          <p:nvPr>
            <p:ph type="title"/>
          </p:nvPr>
        </p:nvSpPr>
        <p:spPr/>
        <p:txBody>
          <a:bodyPr/>
          <a:lstStyle/>
          <a:p>
            <a:r>
              <a:rPr lang="en-GB" dirty="0" err="1" smtClean="0"/>
              <a:t>sankofa</a:t>
            </a:r>
            <a:endParaRPr lang="en-GB" dirty="0"/>
          </a:p>
        </p:txBody>
      </p:sp>
      <p:sp>
        <p:nvSpPr>
          <p:cNvPr id="5" name="Rectangle 4"/>
          <p:cNvSpPr/>
          <p:nvPr/>
        </p:nvSpPr>
        <p:spPr>
          <a:xfrm>
            <a:off x="491697" y="2283936"/>
            <a:ext cx="2844170" cy="3139321"/>
          </a:xfrm>
          <a:prstGeom prst="rect">
            <a:avLst/>
          </a:prstGeom>
        </p:spPr>
        <p:txBody>
          <a:bodyPr wrap="square">
            <a:spAutoFit/>
          </a:bodyPr>
          <a:lstStyle/>
          <a:p>
            <a:r>
              <a:rPr lang="en-GB" dirty="0" err="1" smtClean="0"/>
              <a:t>Sankofa</a:t>
            </a:r>
            <a:r>
              <a:rPr lang="en-GB" dirty="0" smtClean="0"/>
              <a:t> symbol (Slavery Remembrance Ltd). </a:t>
            </a:r>
            <a:r>
              <a:rPr lang="en-GB" dirty="0" err="1" smtClean="0"/>
              <a:t>Sankofa</a:t>
            </a:r>
            <a:r>
              <a:rPr lang="en-GB" dirty="0" smtClean="0"/>
              <a:t> is often associated with the Ghanaian proverb, “Se wo were fi </a:t>
            </a:r>
            <a:r>
              <a:rPr lang="en-GB" dirty="0" err="1" smtClean="0"/>
              <a:t>na</a:t>
            </a:r>
            <a:r>
              <a:rPr lang="en-GB" dirty="0" smtClean="0"/>
              <a:t> </a:t>
            </a:r>
            <a:r>
              <a:rPr lang="en-GB" dirty="0" err="1" smtClean="0"/>
              <a:t>wosankofa</a:t>
            </a:r>
            <a:r>
              <a:rPr lang="en-GB" dirty="0" smtClean="0"/>
              <a:t> a </a:t>
            </a:r>
            <a:r>
              <a:rPr lang="en-GB" dirty="0" err="1" smtClean="0"/>
              <a:t>yenkyi</a:t>
            </a:r>
            <a:r>
              <a:rPr lang="en-GB" dirty="0" smtClean="0"/>
              <a:t>," which translates from Twi into English as "It is not wrong to go back for that which you have forgotten."</a:t>
            </a:r>
            <a:endParaRPr lang="en-GB" dirty="0"/>
          </a:p>
        </p:txBody>
      </p:sp>
      <p:sp>
        <p:nvSpPr>
          <p:cNvPr id="6" name="Rectangle 5"/>
          <p:cNvSpPr/>
          <p:nvPr/>
        </p:nvSpPr>
        <p:spPr>
          <a:xfrm flipH="1">
            <a:off x="9194800" y="2116667"/>
            <a:ext cx="1727200" cy="2862322"/>
          </a:xfrm>
          <a:prstGeom prst="rect">
            <a:avLst/>
          </a:prstGeom>
        </p:spPr>
        <p:txBody>
          <a:bodyPr wrap="square">
            <a:spAutoFit/>
          </a:bodyPr>
          <a:lstStyle/>
          <a:p>
            <a:r>
              <a:rPr lang="en-GB" dirty="0" smtClean="0"/>
              <a:t>The </a:t>
            </a:r>
            <a:r>
              <a:rPr lang="en-GB" dirty="0" err="1" smtClean="0"/>
              <a:t>sankofa</a:t>
            </a:r>
            <a:r>
              <a:rPr lang="en-GB" dirty="0" smtClean="0"/>
              <a:t> is a mythical bird that flies forwards while looking backwards with an egg (symbolising the future) in its mouth</a:t>
            </a:r>
            <a:endParaRPr lang="en-GB" dirty="0"/>
          </a:p>
        </p:txBody>
      </p:sp>
    </p:spTree>
    <p:extLst>
      <p:ext uri="{BB962C8B-B14F-4D97-AF65-F5344CB8AC3E}">
        <p14:creationId xmlns:p14="http://schemas.microsoft.com/office/powerpoint/2010/main" val="4119885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6267" y="1651336"/>
            <a:ext cx="7636934" cy="5019045"/>
          </a:xfrm>
        </p:spPr>
        <p:txBody>
          <a:bodyPr lIns="360000" tIns="360000" rIns="360000" bIns="360000">
            <a:normAutofit fontScale="92500" lnSpcReduction="20000"/>
          </a:bodyPr>
          <a:lstStyle/>
          <a:p>
            <a:pPr marL="45720" indent="0" algn="just">
              <a:buNone/>
            </a:pPr>
            <a:r>
              <a:rPr lang="en-GB" dirty="0" smtClean="0"/>
              <a:t>“A </a:t>
            </a:r>
            <a:r>
              <a:rPr lang="en-GB" dirty="0"/>
              <a:t>Klee painting named </a:t>
            </a:r>
            <a:r>
              <a:rPr lang="en-GB" i="1" dirty="0"/>
              <a:t>Angelus Novus </a:t>
            </a:r>
            <a:r>
              <a:rPr lang="en-GB" dirty="0"/>
              <a:t>shows an angel looking as though he is about to move away from something he is fixedly contemplating. His eyes are staring, his mouth is open, his wings are spread. This is how one pictures </a:t>
            </a:r>
            <a:r>
              <a:rPr lang="en-GB" dirty="0">
                <a:solidFill>
                  <a:srgbClr val="FF0000"/>
                </a:solidFill>
              </a:rPr>
              <a:t>the angel of history</a:t>
            </a:r>
            <a:r>
              <a:rPr lang="en-GB" dirty="0"/>
              <a:t>. His face is turned toward the past. </a:t>
            </a:r>
            <a:r>
              <a:rPr lang="en-GB" dirty="0">
                <a:solidFill>
                  <a:srgbClr val="FF0000"/>
                </a:solidFill>
              </a:rPr>
              <a:t>Where we perceive a chain of events, he sees one single catastrophe which keeps piling wreckage upon wreckage and hurls it in front of his feet</a:t>
            </a:r>
            <a:r>
              <a:rPr lang="en-GB" dirty="0"/>
              <a:t>. The angel would like to stay, awaken the dead, and make whole what has been smashed. But a storm is blowing from Paradise; it has got caught in his wings with such violence that the angel can no longer close them. The storm irresistibly propels him into the future to which his back is turned, </a:t>
            </a:r>
            <a:r>
              <a:rPr lang="en-GB" dirty="0">
                <a:solidFill>
                  <a:srgbClr val="FF0000"/>
                </a:solidFill>
              </a:rPr>
              <a:t>while the pile of debris before him grows skyward. This storm is what we call progress</a:t>
            </a:r>
            <a:r>
              <a:rPr lang="en-GB" dirty="0" smtClean="0"/>
              <a:t>.”</a:t>
            </a:r>
          </a:p>
          <a:p>
            <a:pPr>
              <a:buFontTx/>
              <a:buChar char="-"/>
            </a:pPr>
            <a:r>
              <a:rPr lang="en-GB" dirty="0" smtClean="0"/>
              <a:t>Walter Benjamin, ‘Theses </a:t>
            </a:r>
            <a:r>
              <a:rPr lang="en-GB" dirty="0"/>
              <a:t>on the Philosophy of </a:t>
            </a:r>
            <a:r>
              <a:rPr lang="en-GB" dirty="0" smtClean="0"/>
              <a:t>History,’ 1940</a:t>
            </a:r>
          </a:p>
          <a:p>
            <a:pPr>
              <a:buFontTx/>
              <a:buChar char="-"/>
            </a:pPr>
            <a:endParaRPr lang="en-GB" dirty="0" smtClean="0"/>
          </a:p>
          <a:p>
            <a:pPr marL="45720" indent="0">
              <a:buNone/>
            </a:pPr>
            <a:endParaRPr lang="en-GB" dirty="0"/>
          </a:p>
        </p:txBody>
      </p:sp>
      <p:sp>
        <p:nvSpPr>
          <p:cNvPr id="3" name="Title 2"/>
          <p:cNvSpPr>
            <a:spLocks noGrp="1"/>
          </p:cNvSpPr>
          <p:nvPr>
            <p:ph type="title"/>
          </p:nvPr>
        </p:nvSpPr>
        <p:spPr/>
        <p:txBody>
          <a:bodyPr/>
          <a:lstStyle/>
          <a:p>
            <a:r>
              <a:rPr lang="en-GB" dirty="0" smtClean="0"/>
              <a:t>The Angel of history</a:t>
            </a:r>
            <a:endParaRPr lang="en-GB" dirty="0"/>
          </a:p>
        </p:txBody>
      </p:sp>
      <p:pic>
        <p:nvPicPr>
          <p:cNvPr id="6" name="Picture 5"/>
          <p:cNvPicPr>
            <a:picLocks noChangeAspect="1"/>
          </p:cNvPicPr>
          <p:nvPr/>
        </p:nvPicPr>
        <p:blipFill>
          <a:blip r:embed="rId2"/>
          <a:stretch>
            <a:fillRect/>
          </a:stretch>
        </p:blipFill>
        <p:spPr>
          <a:xfrm>
            <a:off x="7877557" y="1651336"/>
            <a:ext cx="4082140" cy="5086780"/>
          </a:xfrm>
          <a:prstGeom prst="rect">
            <a:avLst/>
          </a:prstGeom>
        </p:spPr>
      </p:pic>
      <p:sp>
        <p:nvSpPr>
          <p:cNvPr id="7" name="Rectangle 6"/>
          <p:cNvSpPr/>
          <p:nvPr/>
        </p:nvSpPr>
        <p:spPr>
          <a:xfrm>
            <a:off x="10148507" y="4160859"/>
            <a:ext cx="1337056" cy="1477328"/>
          </a:xfrm>
          <a:prstGeom prst="rect">
            <a:avLst/>
          </a:prstGeom>
        </p:spPr>
        <p:txBody>
          <a:bodyPr wrap="square">
            <a:spAutoFit/>
          </a:bodyPr>
          <a:lstStyle/>
          <a:p>
            <a:pPr algn="r"/>
            <a:r>
              <a:rPr lang="en-GB" dirty="0" smtClean="0"/>
              <a:t>Paul</a:t>
            </a:r>
          </a:p>
          <a:p>
            <a:pPr algn="r"/>
            <a:r>
              <a:rPr lang="en-GB" dirty="0" smtClean="0"/>
              <a:t>Klee, </a:t>
            </a:r>
            <a:r>
              <a:rPr lang="en-GB" i="1" dirty="0" smtClean="0"/>
              <a:t>Angelus Novus </a:t>
            </a:r>
            <a:r>
              <a:rPr lang="en-GB" dirty="0" smtClean="0"/>
              <a:t>(1920)</a:t>
            </a:r>
            <a:endParaRPr lang="en-GB" i="1" dirty="0"/>
          </a:p>
        </p:txBody>
      </p:sp>
    </p:spTree>
    <p:extLst>
      <p:ext uri="{BB962C8B-B14F-4D97-AF65-F5344CB8AC3E}">
        <p14:creationId xmlns:p14="http://schemas.microsoft.com/office/powerpoint/2010/main" val="17476848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00" y="263527"/>
            <a:ext cx="12280900" cy="1325563"/>
          </a:xfrm>
        </p:spPr>
        <p:txBody>
          <a:bodyPr/>
          <a:lstStyle/>
          <a:p>
            <a:r>
              <a:rPr lang="en-GB" dirty="0" smtClean="0">
                <a:solidFill>
                  <a:srgbClr val="92D050"/>
                </a:solidFill>
              </a:rPr>
              <a:t>HPHI5017 </a:t>
            </a:r>
            <a:r>
              <a:rPr lang="en-GB" b="1" dirty="0" smtClean="0">
                <a:solidFill>
                  <a:srgbClr val="FFFF00"/>
                </a:solidFill>
              </a:rPr>
              <a:t>Principles </a:t>
            </a:r>
            <a:r>
              <a:rPr lang="en-GB" b="1" dirty="0" smtClean="0">
                <a:solidFill>
                  <a:srgbClr val="FFFF00"/>
                </a:solidFill>
              </a:rPr>
              <a:t>and Aims</a:t>
            </a:r>
            <a:endParaRPr lang="en-US" b="1" dirty="0">
              <a:solidFill>
                <a:srgbClr val="FFFF00"/>
              </a:solidFill>
            </a:endParaRPr>
          </a:p>
        </p:txBody>
      </p:sp>
      <p:sp>
        <p:nvSpPr>
          <p:cNvPr id="3" name="Content Placeholder 2"/>
          <p:cNvSpPr>
            <a:spLocks noGrp="1"/>
          </p:cNvSpPr>
          <p:nvPr>
            <p:ph idx="1"/>
          </p:nvPr>
        </p:nvSpPr>
        <p:spPr>
          <a:xfrm>
            <a:off x="228601" y="1589091"/>
            <a:ext cx="11658600" cy="5268910"/>
          </a:xfrm>
        </p:spPr>
        <p:txBody>
          <a:bodyPr lIns="360000" tIns="360000" rIns="360000" bIns="360000">
            <a:normAutofit/>
          </a:bodyPr>
          <a:lstStyle/>
          <a:p>
            <a:pPr algn="just"/>
            <a:r>
              <a:rPr lang="en-GB" dirty="0" smtClean="0"/>
              <a:t>Equip </a:t>
            </a:r>
            <a:r>
              <a:rPr lang="en-GB" dirty="0" smtClean="0"/>
              <a:t>students with practical</a:t>
            </a:r>
            <a:r>
              <a:rPr lang="en-GB" dirty="0"/>
              <a:t>, conceptual, theoretical and methodological techniques requisite for study at Levels 5 and 6. </a:t>
            </a:r>
            <a:endParaRPr lang="en-GB" dirty="0" smtClean="0"/>
          </a:p>
          <a:p>
            <a:pPr algn="just"/>
            <a:r>
              <a:rPr lang="en-GB" dirty="0" smtClean="0"/>
              <a:t>Introduce to key methods</a:t>
            </a:r>
            <a:r>
              <a:rPr lang="en-GB" dirty="0"/>
              <a:t>, </a:t>
            </a:r>
            <a:r>
              <a:rPr lang="en-GB" dirty="0" smtClean="0"/>
              <a:t>approaches, ideas, theories and theorists</a:t>
            </a:r>
          </a:p>
          <a:p>
            <a:pPr algn="just"/>
            <a:r>
              <a:rPr lang="en-GB" dirty="0" smtClean="0"/>
              <a:t>Prepare students for Level </a:t>
            </a:r>
            <a:r>
              <a:rPr lang="en-GB" dirty="0"/>
              <a:t>6 dissertation </a:t>
            </a:r>
            <a:r>
              <a:rPr lang="en-GB" dirty="0" smtClean="0"/>
              <a:t>work (assessment </a:t>
            </a:r>
            <a:r>
              <a:rPr lang="en-GB" dirty="0"/>
              <a:t>tasks students with developing an independent research </a:t>
            </a:r>
            <a:r>
              <a:rPr lang="en-GB" dirty="0" smtClean="0"/>
              <a:t>project). </a:t>
            </a:r>
            <a:endParaRPr lang="en-US" dirty="0"/>
          </a:p>
          <a:p>
            <a:pPr algn="just"/>
            <a:r>
              <a:rPr lang="en-GB" dirty="0" smtClean="0"/>
              <a:t>Encourage students to </a:t>
            </a:r>
            <a:r>
              <a:rPr lang="en-GB" dirty="0"/>
              <a:t>‘take ownership’ of their </a:t>
            </a:r>
            <a:r>
              <a:rPr lang="en-GB" dirty="0" smtClean="0"/>
              <a:t>studies</a:t>
            </a:r>
          </a:p>
          <a:p>
            <a:pPr algn="just"/>
            <a:r>
              <a:rPr lang="en-GB" dirty="0" smtClean="0"/>
              <a:t>Encourage students to think reflexively about their discipline and studies </a:t>
            </a:r>
          </a:p>
          <a:p>
            <a:pPr algn="just"/>
            <a:r>
              <a:rPr lang="en-GB" dirty="0" smtClean="0"/>
              <a:t>Encourage students to </a:t>
            </a:r>
            <a:r>
              <a:rPr lang="en-GB" dirty="0"/>
              <a:t>think critically about the ways in which history is written and </a:t>
            </a:r>
            <a:r>
              <a:rPr lang="en-GB" dirty="0" smtClean="0"/>
              <a:t>practiced</a:t>
            </a:r>
          </a:p>
          <a:p>
            <a:pPr algn="just"/>
            <a:r>
              <a:rPr lang="en-GB" dirty="0" smtClean="0"/>
              <a:t>Provide </a:t>
            </a:r>
            <a:r>
              <a:rPr lang="en-GB" b="1" dirty="0" smtClean="0"/>
              <a:t>“</a:t>
            </a:r>
            <a:r>
              <a:rPr lang="en-GB" b="1" dirty="0">
                <a:solidFill>
                  <a:srgbClr val="FF0000"/>
                </a:solidFill>
              </a:rPr>
              <a:t>an explicit analysis of why the history you are getting is the one you are getting and why you are getting it in the way you </a:t>
            </a:r>
            <a:r>
              <a:rPr lang="en-GB" b="1" dirty="0" smtClean="0">
                <a:solidFill>
                  <a:srgbClr val="FF0000"/>
                </a:solidFill>
              </a:rPr>
              <a:t>are</a:t>
            </a:r>
            <a:r>
              <a:rPr lang="en-GB" b="1" dirty="0" smtClean="0"/>
              <a:t>” </a:t>
            </a:r>
            <a:r>
              <a:rPr lang="en-GB" dirty="0" smtClean="0"/>
              <a:t>(Keith Jenkins)</a:t>
            </a:r>
            <a:endParaRPr lang="en-US" dirty="0"/>
          </a:p>
        </p:txBody>
      </p:sp>
    </p:spTree>
    <p:extLst>
      <p:ext uri="{BB962C8B-B14F-4D97-AF65-F5344CB8AC3E}">
        <p14:creationId xmlns:p14="http://schemas.microsoft.com/office/powerpoint/2010/main" val="35681652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805297"/>
          </a:xfrm>
        </p:spPr>
        <p:txBody>
          <a:bodyPr>
            <a:normAutofit/>
          </a:bodyPr>
          <a:lstStyle/>
          <a:p>
            <a:pPr marL="45720" indent="0" algn="just">
              <a:spcAft>
                <a:spcPts val="0"/>
              </a:spcAft>
              <a:buNone/>
            </a:pPr>
            <a:r>
              <a:rPr lang="en-GB" dirty="0" smtClean="0">
                <a:ea typeface="Calibri" panose="020F0502020204030204" pitchFamily="34" charset="0"/>
                <a:cs typeface="Times New Roman" panose="02020603050405020304" pitchFamily="18" charset="0"/>
              </a:rPr>
              <a:t>Upon </a:t>
            </a:r>
            <a:r>
              <a:rPr lang="en-GB" dirty="0">
                <a:ea typeface="Calibri" panose="020F0502020204030204" pitchFamily="34" charset="0"/>
                <a:cs typeface="Times New Roman" panose="02020603050405020304" pitchFamily="18" charset="0"/>
              </a:rPr>
              <a:t>the successful completion of this module, students should be able to demonstrate:</a:t>
            </a:r>
            <a:endParaRPr lang="en-GB" sz="1800" dirty="0">
              <a:ea typeface="Calibri" panose="020F0502020204030204" pitchFamily="34" charset="0"/>
              <a:cs typeface="Times New Roman" panose="02020603050405020304" pitchFamily="18" charset="0"/>
            </a:endParaRPr>
          </a:p>
          <a:p>
            <a:pPr marL="45720" indent="0" algn="just">
              <a:spcAft>
                <a:spcPts val="0"/>
              </a:spcAft>
              <a:buNone/>
            </a:pPr>
            <a:r>
              <a:rPr lang="en-GB" dirty="0">
                <a:ea typeface="Calibri" panose="020F0502020204030204" pitchFamily="34" charset="0"/>
                <a:cs typeface="Times New Roman" panose="02020603050405020304" pitchFamily="18" charset="0"/>
              </a:rPr>
              <a:t> </a:t>
            </a:r>
            <a:endParaRPr lang="en-GB" sz="1800" dirty="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dirty="0">
                <a:ea typeface="Calibri" panose="020F0502020204030204" pitchFamily="34" charset="0"/>
                <a:cs typeface="Times New Roman" panose="02020603050405020304" pitchFamily="18" charset="0"/>
              </a:rPr>
              <a:t>an understanding of various techniques for acquiring, handling, organising, interpreting and communicating different types of materials and information;</a:t>
            </a:r>
            <a:endParaRPr lang="en-GB" sz="1800" dirty="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dirty="0">
                <a:ea typeface="Calibri" panose="020F0502020204030204" pitchFamily="34" charset="0"/>
                <a:cs typeface="Times New Roman" panose="02020603050405020304" pitchFamily="18" charset="0"/>
              </a:rPr>
              <a:t>an understanding of various concepts, methodologies and approaches necessary for undertaking scholarship and research in their chosen subject area;</a:t>
            </a:r>
            <a:endParaRPr lang="en-GB" sz="1800" dirty="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dirty="0">
                <a:ea typeface="Calibri" panose="020F0502020204030204" pitchFamily="34" charset="0"/>
                <a:cs typeface="Times New Roman" panose="02020603050405020304" pitchFamily="18" charset="0"/>
              </a:rPr>
              <a:t>an ability to critically evaluate different types of information, methodologies and theoretical approaches to produce coherent and logical observations and </a:t>
            </a:r>
            <a:r>
              <a:rPr lang="en-GB" dirty="0" smtClean="0">
                <a:ea typeface="Calibri" panose="020F0502020204030204" pitchFamily="34" charset="0"/>
                <a:cs typeface="Times New Roman" panose="02020603050405020304" pitchFamily="18" charset="0"/>
              </a:rPr>
              <a:t>conclusions;</a:t>
            </a:r>
            <a:endParaRPr lang="en-GB" sz="1800" dirty="0" smtClean="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dirty="0" smtClean="0">
                <a:ea typeface="Calibri" panose="020F0502020204030204" pitchFamily="34" charset="0"/>
                <a:cs typeface="Times New Roman" panose="02020603050405020304" pitchFamily="18" charset="0"/>
              </a:rPr>
              <a:t>an </a:t>
            </a:r>
            <a:r>
              <a:rPr lang="en-GB" dirty="0">
                <a:ea typeface="Calibri" panose="020F0502020204030204" pitchFamily="34" charset="0"/>
                <a:cs typeface="Times New Roman" panose="02020603050405020304" pitchFamily="18" charset="0"/>
              </a:rPr>
              <a:t>ability </a:t>
            </a:r>
            <a:r>
              <a:rPr lang="en-GB" dirty="0">
                <a:solidFill>
                  <a:srgbClr val="7030A0"/>
                </a:solidFill>
                <a:ea typeface="Calibri" panose="020F0502020204030204" pitchFamily="34" charset="0"/>
                <a:cs typeface="Times New Roman" panose="02020603050405020304" pitchFamily="18" charset="0"/>
              </a:rPr>
              <a:t>to define a research question and to plan, design and carry out a research project under the supervision of a lecturer with relevant knowledge/expertise</a:t>
            </a:r>
            <a:endParaRPr lang="en-GB" dirty="0">
              <a:solidFill>
                <a:srgbClr val="7030A0"/>
              </a:solidFill>
            </a:endParaRPr>
          </a:p>
        </p:txBody>
      </p:sp>
      <p:sp>
        <p:nvSpPr>
          <p:cNvPr id="3" name="Title 2"/>
          <p:cNvSpPr>
            <a:spLocks noGrp="1"/>
          </p:cNvSpPr>
          <p:nvPr>
            <p:ph type="title"/>
          </p:nvPr>
        </p:nvSpPr>
        <p:spPr/>
        <p:txBody>
          <a:bodyPr/>
          <a:lstStyle/>
          <a:p>
            <a:r>
              <a:rPr lang="en-GB" dirty="0"/>
              <a:t>LEARNING </a:t>
            </a:r>
            <a:r>
              <a:rPr lang="en-GB" dirty="0" smtClean="0"/>
              <a:t>OUTCOMES</a:t>
            </a:r>
            <a:endParaRPr lang="en-GB" dirty="0"/>
          </a:p>
        </p:txBody>
      </p:sp>
    </p:spTree>
    <p:extLst>
      <p:ext uri="{BB962C8B-B14F-4D97-AF65-F5344CB8AC3E}">
        <p14:creationId xmlns:p14="http://schemas.microsoft.com/office/powerpoint/2010/main" val="18453665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175014" cy="4953579"/>
          </a:xfrm>
        </p:spPr>
        <p:txBody>
          <a:bodyPr numCol="2">
            <a:normAutofit fontScale="92500" lnSpcReduction="20000"/>
          </a:bodyPr>
          <a:lstStyle/>
          <a:p>
            <a:pPr marL="45720" indent="0" algn="just">
              <a:lnSpc>
                <a:spcPct val="107000"/>
              </a:lnSpc>
              <a:spcAft>
                <a:spcPts val="0"/>
              </a:spcAft>
              <a:buNone/>
            </a:pPr>
            <a:r>
              <a:rPr lang="en-GB" b="1" u="sng" dirty="0">
                <a:ea typeface="Calibri" panose="020F0502020204030204" pitchFamily="34" charset="0"/>
                <a:cs typeface="Times New Roman" panose="02020603050405020304" pitchFamily="18" charset="0"/>
              </a:rPr>
              <a:t>Block 2</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23 October (Block 2 Week 1)</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Lecture: Gender (Janet Burton)</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 </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30 October (Block 2 Week 2)</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Workshop: Gender</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dirty="0">
                <a:ea typeface="Calibri" panose="020F0502020204030204" pitchFamily="34" charset="0"/>
                <a:cs typeface="Times New Roman" panose="02020603050405020304" pitchFamily="18" charset="0"/>
              </a:rPr>
              <a:t> </a:t>
            </a: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6 November (Block 2 Week 3)</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Lecture: Visual Culture (Janet Burton)</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 </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13 November (Block 2 Week 4)</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Workshop: Visual Culture </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 </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endParaRPr lang="en-GB" b="1" u="sng" dirty="0" smtClean="0">
              <a:ea typeface="Calibri" panose="020F0502020204030204" pitchFamily="34" charset="0"/>
              <a:cs typeface="Times New Roman" panose="02020603050405020304" pitchFamily="18" charset="0"/>
            </a:endParaRPr>
          </a:p>
          <a:p>
            <a:pPr marL="45720" indent="0" algn="just">
              <a:lnSpc>
                <a:spcPct val="107000"/>
              </a:lnSpc>
              <a:spcAft>
                <a:spcPts val="0"/>
              </a:spcAft>
              <a:buNone/>
            </a:pPr>
            <a:endParaRPr lang="en-GB" b="1" u="sng" dirty="0" smtClean="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u="sng" dirty="0" smtClean="0">
                <a:ea typeface="Calibri" panose="020F0502020204030204" pitchFamily="34" charset="0"/>
                <a:cs typeface="Times New Roman" panose="02020603050405020304" pitchFamily="18" charset="0"/>
              </a:rPr>
              <a:t>Block </a:t>
            </a:r>
            <a:r>
              <a:rPr lang="en-GB" b="1" u="sng" dirty="0">
                <a:ea typeface="Calibri" panose="020F0502020204030204" pitchFamily="34" charset="0"/>
                <a:cs typeface="Times New Roman" panose="02020603050405020304" pitchFamily="18" charset="0"/>
              </a:rPr>
              <a:t>3</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27 November (Block 3 Week 1)</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Lecture: Empiricism and Marxism (Lester Mason)</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 </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4 December (Block 3 Week 2)</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Workshop: Empiricism and Marxism</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dirty="0">
                <a:ea typeface="Calibri" panose="020F0502020204030204" pitchFamily="34" charset="0"/>
                <a:cs typeface="Times New Roman" panose="02020603050405020304" pitchFamily="18" charset="0"/>
              </a:rPr>
              <a:t> </a:t>
            </a: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11 December (Block 3 Week 3)</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Lecture: Oral History and Memory (Lester Mason)</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 </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18 December (Block 3 Week 4)</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Workshop: Oral History and Memory</a:t>
            </a:r>
            <a:endParaRPr lang="en-GB" dirty="0">
              <a:ea typeface="Calibri" panose="020F0502020204030204" pitchFamily="34" charset="0"/>
              <a:cs typeface="Times New Roman" panose="02020603050405020304" pitchFamily="18" charset="0"/>
            </a:endParaRPr>
          </a:p>
          <a:p>
            <a:pPr marL="45720" indent="0" algn="just">
              <a:lnSpc>
                <a:spcPct val="107000"/>
              </a:lnSpc>
              <a:spcAft>
                <a:spcPts val="0"/>
              </a:spcAft>
              <a:buNone/>
            </a:pPr>
            <a:r>
              <a:rPr lang="en-GB" b="1" dirty="0">
                <a:ea typeface="Calibri" panose="020F0502020204030204" pitchFamily="34" charset="0"/>
                <a:cs typeface="Times New Roman" panose="02020603050405020304" pitchFamily="18" charset="0"/>
              </a:rPr>
              <a:t> </a:t>
            </a:r>
            <a:endParaRPr lang="en-GB" dirty="0">
              <a:ea typeface="Calibri" panose="020F0502020204030204" pitchFamily="34" charset="0"/>
              <a:cs typeface="Times New Roman" panose="02020603050405020304" pitchFamily="18" charset="0"/>
            </a:endParaRPr>
          </a:p>
          <a:p>
            <a:pPr marL="45720" indent="0">
              <a:buNone/>
            </a:pPr>
            <a:endParaRPr lang="en-GB" dirty="0"/>
          </a:p>
        </p:txBody>
      </p:sp>
      <p:sp>
        <p:nvSpPr>
          <p:cNvPr id="3" name="Title 2"/>
          <p:cNvSpPr>
            <a:spLocks noGrp="1"/>
          </p:cNvSpPr>
          <p:nvPr>
            <p:ph type="title"/>
          </p:nvPr>
        </p:nvSpPr>
        <p:spPr/>
        <p:txBody>
          <a:bodyPr/>
          <a:lstStyle/>
          <a:p>
            <a:r>
              <a:rPr lang="en-GB" dirty="0"/>
              <a:t>Module timetable</a:t>
            </a:r>
          </a:p>
        </p:txBody>
      </p:sp>
    </p:spTree>
    <p:extLst>
      <p:ext uri="{BB962C8B-B14F-4D97-AF65-F5344CB8AC3E}">
        <p14:creationId xmlns:p14="http://schemas.microsoft.com/office/powerpoint/2010/main" val="41828219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96562" y="1719071"/>
            <a:ext cx="11615352" cy="4805298"/>
          </a:xfrm>
        </p:spPr>
        <p:txBody>
          <a:bodyPr numCol="2">
            <a:normAutofit lnSpcReduction="10000"/>
          </a:bodyPr>
          <a:lstStyle/>
          <a:p>
            <a:pPr marL="45720" indent="0">
              <a:buNone/>
            </a:pPr>
            <a:r>
              <a:rPr lang="en-GB" b="1" u="sng" dirty="0"/>
              <a:t>Block 4</a:t>
            </a:r>
            <a:endParaRPr lang="en-GB" dirty="0"/>
          </a:p>
          <a:p>
            <a:pPr marL="45720" indent="0">
              <a:buNone/>
            </a:pPr>
            <a:r>
              <a:rPr lang="en-GB" b="1" dirty="0"/>
              <a:t>8 January (Block 4 Week 1)</a:t>
            </a:r>
            <a:endParaRPr lang="en-GB" dirty="0"/>
          </a:p>
          <a:p>
            <a:pPr marL="45720" indent="0">
              <a:buNone/>
            </a:pPr>
            <a:r>
              <a:rPr lang="en-GB" b="1" dirty="0"/>
              <a:t>Lecture: Literary Theory (Harriett Webster)</a:t>
            </a:r>
            <a:endParaRPr lang="en-GB" dirty="0"/>
          </a:p>
          <a:p>
            <a:pPr marL="45720" indent="0">
              <a:buNone/>
            </a:pPr>
            <a:r>
              <a:rPr lang="en-GB" b="1" dirty="0"/>
              <a:t> </a:t>
            </a:r>
            <a:endParaRPr lang="en-GB" dirty="0"/>
          </a:p>
          <a:p>
            <a:pPr marL="45720" indent="0">
              <a:buNone/>
            </a:pPr>
            <a:r>
              <a:rPr lang="en-GB" b="1" dirty="0"/>
              <a:t>15 January (Block 4 Week 2)</a:t>
            </a:r>
            <a:endParaRPr lang="en-GB" dirty="0"/>
          </a:p>
          <a:p>
            <a:pPr marL="45720" indent="0">
              <a:buNone/>
            </a:pPr>
            <a:r>
              <a:rPr lang="en-GB" b="1" dirty="0"/>
              <a:t>Workshop: Literary Theory</a:t>
            </a:r>
            <a:endParaRPr lang="en-GB" dirty="0"/>
          </a:p>
          <a:p>
            <a:pPr marL="45720" indent="0">
              <a:buNone/>
            </a:pPr>
            <a:r>
              <a:rPr lang="en-GB" dirty="0"/>
              <a:t> </a:t>
            </a:r>
          </a:p>
          <a:p>
            <a:pPr marL="45720" indent="0">
              <a:buNone/>
            </a:pPr>
            <a:r>
              <a:rPr lang="en-GB" b="1" dirty="0"/>
              <a:t>22 January (Block 4 Week 3)</a:t>
            </a:r>
            <a:endParaRPr lang="en-GB" dirty="0"/>
          </a:p>
          <a:p>
            <a:pPr marL="45720" indent="0">
              <a:buNone/>
            </a:pPr>
            <a:r>
              <a:rPr lang="en-GB" b="1" dirty="0"/>
              <a:t>Lecture: Microhistory (Harriett Webster)</a:t>
            </a:r>
            <a:endParaRPr lang="en-GB" dirty="0"/>
          </a:p>
          <a:p>
            <a:pPr marL="45720" indent="0">
              <a:buNone/>
            </a:pPr>
            <a:r>
              <a:rPr lang="en-GB" b="1" dirty="0"/>
              <a:t> </a:t>
            </a:r>
            <a:endParaRPr lang="en-GB" dirty="0"/>
          </a:p>
          <a:p>
            <a:pPr marL="45720" indent="0">
              <a:buNone/>
            </a:pPr>
            <a:r>
              <a:rPr lang="en-GB" b="1" dirty="0"/>
              <a:t>29 January (Block 4 Week 4)</a:t>
            </a:r>
            <a:endParaRPr lang="en-GB" dirty="0"/>
          </a:p>
          <a:p>
            <a:pPr marL="45720" indent="0">
              <a:buNone/>
            </a:pPr>
            <a:r>
              <a:rPr lang="en-GB" b="1" dirty="0"/>
              <a:t>Workshop: </a:t>
            </a:r>
            <a:r>
              <a:rPr lang="en-GB" b="1" dirty="0" err="1"/>
              <a:t>Mircohistory</a:t>
            </a:r>
            <a:endParaRPr lang="en-GB" dirty="0"/>
          </a:p>
          <a:p>
            <a:pPr marL="45720" indent="0">
              <a:buNone/>
            </a:pPr>
            <a:r>
              <a:rPr lang="en-GB" b="1" dirty="0"/>
              <a:t> </a:t>
            </a:r>
            <a:endParaRPr lang="en-GB" dirty="0"/>
          </a:p>
          <a:p>
            <a:pPr marL="45720" indent="0">
              <a:buNone/>
            </a:pPr>
            <a:endParaRPr lang="en-GB" b="1" u="sng" dirty="0" smtClean="0"/>
          </a:p>
          <a:p>
            <a:pPr marL="45720" indent="0">
              <a:buNone/>
            </a:pPr>
            <a:r>
              <a:rPr lang="en-GB" b="1" u="sng" dirty="0" smtClean="0"/>
              <a:t>Block </a:t>
            </a:r>
            <a:r>
              <a:rPr lang="en-GB" b="1" u="sng" dirty="0"/>
              <a:t>5</a:t>
            </a:r>
            <a:endParaRPr lang="en-GB" dirty="0"/>
          </a:p>
          <a:p>
            <a:pPr marL="45720" indent="0">
              <a:buNone/>
            </a:pPr>
            <a:r>
              <a:rPr lang="en-GB" b="1" dirty="0"/>
              <a:t>12 February (Block 5 Week 1)</a:t>
            </a:r>
            <a:endParaRPr lang="en-GB" dirty="0"/>
          </a:p>
          <a:p>
            <a:pPr marL="45720" indent="0">
              <a:buNone/>
            </a:pPr>
            <a:r>
              <a:rPr lang="en-GB" b="1" dirty="0"/>
              <a:t>Lecture: Social and Cultural History (Alexander Scott)</a:t>
            </a:r>
            <a:endParaRPr lang="en-GB" dirty="0"/>
          </a:p>
          <a:p>
            <a:pPr marL="45720" indent="0">
              <a:buNone/>
            </a:pPr>
            <a:r>
              <a:rPr lang="en-GB" b="1" dirty="0"/>
              <a:t> </a:t>
            </a:r>
            <a:endParaRPr lang="en-GB" dirty="0"/>
          </a:p>
          <a:p>
            <a:pPr marL="45720" indent="0">
              <a:buNone/>
            </a:pPr>
            <a:r>
              <a:rPr lang="en-GB" b="1" dirty="0"/>
              <a:t>19 February (Block 5 Week 2)</a:t>
            </a:r>
            <a:endParaRPr lang="en-GB" dirty="0"/>
          </a:p>
          <a:p>
            <a:pPr marL="45720" indent="0">
              <a:buNone/>
            </a:pPr>
            <a:r>
              <a:rPr lang="en-GB" b="1" dirty="0"/>
              <a:t>Workshop: Social and Cultural History</a:t>
            </a:r>
            <a:endParaRPr lang="en-GB" dirty="0"/>
          </a:p>
          <a:p>
            <a:pPr marL="45720" indent="0">
              <a:buNone/>
            </a:pPr>
            <a:r>
              <a:rPr lang="en-GB" dirty="0"/>
              <a:t> </a:t>
            </a:r>
          </a:p>
          <a:p>
            <a:pPr marL="45720" indent="0">
              <a:buNone/>
            </a:pPr>
            <a:r>
              <a:rPr lang="en-GB" b="1" dirty="0"/>
              <a:t>26 February (Block 5 Week 3)</a:t>
            </a:r>
            <a:endParaRPr lang="en-GB" dirty="0"/>
          </a:p>
          <a:p>
            <a:pPr marL="45720" indent="0">
              <a:buNone/>
            </a:pPr>
            <a:r>
              <a:rPr lang="en-GB" b="1" dirty="0"/>
              <a:t>Lecture: Postmodernism (Alexander Scott)</a:t>
            </a:r>
            <a:endParaRPr lang="en-GB" dirty="0"/>
          </a:p>
          <a:p>
            <a:pPr marL="45720" indent="0">
              <a:buNone/>
            </a:pPr>
            <a:r>
              <a:rPr lang="en-GB" b="1" dirty="0"/>
              <a:t> </a:t>
            </a:r>
            <a:endParaRPr lang="en-GB" dirty="0"/>
          </a:p>
          <a:p>
            <a:pPr marL="45720" indent="0">
              <a:buNone/>
            </a:pPr>
            <a:r>
              <a:rPr lang="en-GB" b="1" dirty="0"/>
              <a:t>5 March (Block 5 Week 4)</a:t>
            </a:r>
            <a:endParaRPr lang="en-GB" dirty="0"/>
          </a:p>
          <a:p>
            <a:pPr marL="45720" indent="0">
              <a:buNone/>
            </a:pPr>
            <a:r>
              <a:rPr lang="en-GB" b="1" dirty="0"/>
              <a:t>Workshop: Postmodernism</a:t>
            </a: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Module timetable</a:t>
            </a:r>
            <a:endParaRPr lang="en-GB" dirty="0"/>
          </a:p>
        </p:txBody>
      </p:sp>
    </p:spTree>
    <p:extLst>
      <p:ext uri="{BB962C8B-B14F-4D97-AF65-F5344CB8AC3E}">
        <p14:creationId xmlns:p14="http://schemas.microsoft.com/office/powerpoint/2010/main" val="10388420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96562" y="1719071"/>
            <a:ext cx="11615352" cy="4805298"/>
          </a:xfrm>
        </p:spPr>
        <p:txBody>
          <a:bodyPr numCol="1">
            <a:normAutofit fontScale="85000" lnSpcReduction="10000"/>
          </a:bodyPr>
          <a:lstStyle/>
          <a:p>
            <a:pPr marL="45720" indent="0">
              <a:buNone/>
            </a:pPr>
            <a:r>
              <a:rPr lang="en-GB" sz="3600" b="1" dirty="0"/>
              <a:t>15 March: Independent Project Proposal deadline</a:t>
            </a:r>
            <a:endParaRPr lang="en-GB" sz="3600" dirty="0"/>
          </a:p>
          <a:p>
            <a:pPr>
              <a:buFontTx/>
              <a:buChar char="-"/>
            </a:pPr>
            <a:r>
              <a:rPr lang="en-GB" sz="3600" dirty="0"/>
              <a:t>proposals assessed &amp; graded; students appointed to a supervisor</a:t>
            </a:r>
          </a:p>
          <a:p>
            <a:pPr>
              <a:buFontTx/>
              <a:buChar char="-"/>
            </a:pPr>
            <a:r>
              <a:rPr lang="en-GB" sz="3600" dirty="0" smtClean="0"/>
              <a:t>students meet/correspond with supervisor</a:t>
            </a:r>
          </a:p>
          <a:p>
            <a:pPr>
              <a:buFontTx/>
              <a:buChar char="-"/>
            </a:pPr>
            <a:endParaRPr lang="en-GB" sz="3600" dirty="0"/>
          </a:p>
          <a:p>
            <a:pPr marL="45720" indent="0">
              <a:buNone/>
            </a:pPr>
            <a:r>
              <a:rPr lang="en-GB" sz="3600" b="1" dirty="0"/>
              <a:t>10 May: Independent Project Essay deadline</a:t>
            </a:r>
            <a:endParaRPr lang="en-GB" sz="3600" dirty="0"/>
          </a:p>
          <a:p>
            <a:pPr marL="45720" indent="0">
              <a:buNone/>
            </a:pPr>
            <a:r>
              <a:rPr lang="en-GB" sz="3600" b="1" dirty="0"/>
              <a:t> </a:t>
            </a:r>
            <a:endParaRPr lang="en-GB" sz="3600" dirty="0"/>
          </a:p>
          <a:p>
            <a:pPr marL="45720" indent="0">
              <a:buNone/>
            </a:pPr>
            <a:r>
              <a:rPr lang="en-GB" sz="3600" b="1" dirty="0"/>
              <a:t>28 May: Level 6 Dissertation Preliminary Proposal </a:t>
            </a:r>
            <a:r>
              <a:rPr lang="en-GB" sz="3600" b="1" dirty="0" smtClean="0"/>
              <a:t>deadline</a:t>
            </a:r>
            <a:endParaRPr lang="en-GB" sz="3600" dirty="0"/>
          </a:p>
          <a:p>
            <a:pPr marL="45720" indent="0" algn="ctr">
              <a:buNone/>
            </a:pPr>
            <a:r>
              <a:rPr lang="en-GB" sz="3600" dirty="0"/>
              <a:t>(</a:t>
            </a:r>
            <a:r>
              <a:rPr lang="en-GB" sz="3600" dirty="0" smtClean="0"/>
              <a:t>formative </a:t>
            </a:r>
            <a:r>
              <a:rPr lang="en-GB" sz="3600" dirty="0"/>
              <a:t>assessment; not graded)  </a:t>
            </a:r>
          </a:p>
          <a:p>
            <a:pPr marL="45720" indent="0">
              <a:buNone/>
            </a:pPr>
            <a:endParaRPr lang="en-GB" dirty="0"/>
          </a:p>
        </p:txBody>
      </p:sp>
      <p:sp>
        <p:nvSpPr>
          <p:cNvPr id="3" name="Title 2"/>
          <p:cNvSpPr>
            <a:spLocks noGrp="1"/>
          </p:cNvSpPr>
          <p:nvPr>
            <p:ph type="title"/>
          </p:nvPr>
        </p:nvSpPr>
        <p:spPr/>
        <p:txBody>
          <a:bodyPr/>
          <a:lstStyle/>
          <a:p>
            <a:r>
              <a:rPr lang="en-GB" dirty="0" smtClean="0"/>
              <a:t>Module timetable</a:t>
            </a:r>
            <a:endParaRPr lang="en-GB" dirty="0"/>
          </a:p>
        </p:txBody>
      </p:sp>
    </p:spTree>
    <p:extLst>
      <p:ext uri="{BB962C8B-B14F-4D97-AF65-F5344CB8AC3E}">
        <p14:creationId xmlns:p14="http://schemas.microsoft.com/office/powerpoint/2010/main" val="32496441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5138930"/>
          </a:xfrm>
        </p:spPr>
        <p:txBody>
          <a:bodyPr>
            <a:normAutofit fontScale="92500"/>
          </a:bodyPr>
          <a:lstStyle/>
          <a:p>
            <a:pPr marL="45720" indent="0">
              <a:buNone/>
            </a:pPr>
            <a:r>
              <a:rPr lang="en-GB" sz="3200" dirty="0" smtClean="0"/>
              <a:t>Assessment </a:t>
            </a:r>
            <a:r>
              <a:rPr lang="en-GB" sz="3200" dirty="0"/>
              <a:t>for the module is intended to familiarise students with the process of doing independent research. It thus consists of a detailed, </a:t>
            </a:r>
            <a:r>
              <a:rPr lang="en-GB" sz="3200" b="1" dirty="0">
                <a:solidFill>
                  <a:srgbClr val="7030A0"/>
                </a:solidFill>
              </a:rPr>
              <a:t>extended essay plan </a:t>
            </a:r>
            <a:r>
              <a:rPr lang="en-GB" sz="3200" dirty="0"/>
              <a:t>and an </a:t>
            </a:r>
            <a:r>
              <a:rPr lang="en-GB" sz="3200" b="1" dirty="0">
                <a:solidFill>
                  <a:schemeClr val="accent1"/>
                </a:solidFill>
              </a:rPr>
              <a:t>extended essay based on original research on a topic of students’ choosing</a:t>
            </a:r>
            <a:r>
              <a:rPr lang="en-GB" sz="3200" dirty="0"/>
              <a:t>. These both act as preparation for final-year dissertations and/or independent projects. An additional stipulation of the essay plan and the extended essay is that students should actively </a:t>
            </a:r>
            <a:r>
              <a:rPr lang="en-GB" sz="3200" b="1" dirty="0">
                <a:solidFill>
                  <a:srgbClr val="002060"/>
                </a:solidFill>
              </a:rPr>
              <a:t>apply one of the methodological/conceptual/theoretical approaches explored during HPHI5017 lectures to their chosen topic</a:t>
            </a:r>
            <a:r>
              <a:rPr lang="en-GB" sz="3200" b="1" dirty="0"/>
              <a:t>. </a:t>
            </a:r>
            <a:endParaRPr lang="en-GB" sz="3200" dirty="0"/>
          </a:p>
          <a:p>
            <a:pPr marL="45720" indent="0">
              <a:buNone/>
            </a:pPr>
            <a:r>
              <a:rPr lang="en-GB" dirty="0"/>
              <a:t>	</a:t>
            </a:r>
          </a:p>
        </p:txBody>
      </p:sp>
      <p:sp>
        <p:nvSpPr>
          <p:cNvPr id="3" name="Title 2"/>
          <p:cNvSpPr>
            <a:spLocks noGrp="1"/>
          </p:cNvSpPr>
          <p:nvPr>
            <p:ph type="title"/>
          </p:nvPr>
        </p:nvSpPr>
        <p:spPr/>
        <p:txBody>
          <a:bodyPr/>
          <a:lstStyle/>
          <a:p>
            <a:r>
              <a:rPr lang="en-GB" dirty="0" smtClean="0"/>
              <a:t>assessment</a:t>
            </a:r>
            <a:endParaRPr lang="en-GB" dirty="0"/>
          </a:p>
        </p:txBody>
      </p:sp>
    </p:spTree>
    <p:extLst>
      <p:ext uri="{BB962C8B-B14F-4D97-AF65-F5344CB8AC3E}">
        <p14:creationId xmlns:p14="http://schemas.microsoft.com/office/powerpoint/2010/main" val="40557165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45720" indent="0">
              <a:buNone/>
            </a:pPr>
            <a:r>
              <a:rPr lang="en-GB" sz="3200" b="1" dirty="0"/>
              <a:t>Please note: </a:t>
            </a:r>
            <a:r>
              <a:rPr lang="en-GB" sz="3200" dirty="0"/>
              <a:t>students are instructed that they must write their extended essay on a topic that is substantively </a:t>
            </a:r>
            <a:r>
              <a:rPr lang="en-GB" sz="3200" b="1" dirty="0"/>
              <a:t>different </a:t>
            </a:r>
            <a:r>
              <a:rPr lang="en-GB" sz="3200" dirty="0"/>
              <a:t>to the one that the write their eventual final-year dissertation on. This is to prevent self-plagiarism and duplication of coursework. This may therefore impact upon your decision of what to write about (i.e. you may wish to save a ‘passion project’ dissertation until the final year). Students should therefore enter dialogue with relevant members of staff before pursuing their extended essay</a:t>
            </a:r>
            <a:r>
              <a:rPr lang="en-GB" dirty="0"/>
              <a:t>.</a:t>
            </a:r>
          </a:p>
          <a:p>
            <a:pPr marL="45720" indent="0">
              <a:buNone/>
            </a:pPr>
            <a:endParaRPr lang="en-GB" dirty="0"/>
          </a:p>
        </p:txBody>
      </p:sp>
      <p:sp>
        <p:nvSpPr>
          <p:cNvPr id="4" name="Title 2"/>
          <p:cNvSpPr>
            <a:spLocks noGrp="1"/>
          </p:cNvSpPr>
          <p:nvPr>
            <p:ph type="title"/>
          </p:nvPr>
        </p:nvSpPr>
        <p:spPr/>
        <p:txBody>
          <a:bodyPr/>
          <a:lstStyle/>
          <a:p>
            <a:r>
              <a:rPr lang="en-GB" dirty="0" smtClean="0"/>
              <a:t>assessment</a:t>
            </a:r>
            <a:endParaRPr lang="en-GB" dirty="0"/>
          </a:p>
        </p:txBody>
      </p:sp>
    </p:spTree>
    <p:extLst>
      <p:ext uri="{BB962C8B-B14F-4D97-AF65-F5344CB8AC3E}">
        <p14:creationId xmlns:p14="http://schemas.microsoft.com/office/powerpoint/2010/main" val="16365279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20216"/>
            <a:ext cx="11210524" cy="4879437"/>
          </a:xfrm>
        </p:spPr>
        <p:txBody>
          <a:bodyPr>
            <a:normAutofit fontScale="92500" lnSpcReduction="10000"/>
          </a:bodyPr>
          <a:lstStyle/>
          <a:p>
            <a:pPr marL="45720" indent="0">
              <a:buNone/>
            </a:pPr>
            <a:r>
              <a:rPr lang="en-US" sz="2200" b="1" dirty="0"/>
              <a:t> </a:t>
            </a:r>
            <a:endParaRPr lang="en-GB" sz="2200" dirty="0"/>
          </a:p>
          <a:p>
            <a:pPr marL="45720" indent="0">
              <a:buNone/>
            </a:pPr>
            <a:r>
              <a:rPr lang="en-US" sz="2200" b="1" dirty="0"/>
              <a:t>Task:  Choose a topic within modern or medieval history. Devise an original research question and compose a 1000-word essay plan that applies one of the following methodological/conceptual/theoretical approaches explored during HPHI5017 lectures.</a:t>
            </a:r>
            <a:endParaRPr lang="en-GB" sz="2200" dirty="0"/>
          </a:p>
          <a:p>
            <a:pPr marL="45720" indent="0">
              <a:buNone/>
            </a:pPr>
            <a:r>
              <a:rPr lang="en-US" sz="2200" b="1" dirty="0"/>
              <a:t> </a:t>
            </a:r>
            <a:endParaRPr lang="en-GB" sz="2200" dirty="0"/>
          </a:p>
          <a:p>
            <a:pPr marL="45720" indent="0">
              <a:buNone/>
            </a:pPr>
            <a:r>
              <a:rPr lang="en-US" sz="2200" dirty="0"/>
              <a:t>Students will produce a detailed plan, supplemented by bibliography, for an extended essay on a subject of their own choosing. Having chosen their topic, students should adopt a particular methodological/conceptual/theoretical approach towards studying it. These should relate to </a:t>
            </a:r>
            <a:r>
              <a:rPr lang="en-US" sz="2200" b="1" dirty="0"/>
              <a:t>at least one </a:t>
            </a:r>
            <a:r>
              <a:rPr lang="en-US" sz="2200" dirty="0"/>
              <a:t>of those approaches explored during lectures:</a:t>
            </a:r>
            <a:endParaRPr lang="en-GB" sz="2200" dirty="0"/>
          </a:p>
          <a:p>
            <a:pPr marL="45720" indent="0">
              <a:buNone/>
            </a:pPr>
            <a:r>
              <a:rPr lang="en-US" sz="2200" dirty="0"/>
              <a:t> </a:t>
            </a:r>
            <a:endParaRPr lang="en-GB" sz="2200" dirty="0"/>
          </a:p>
          <a:p>
            <a:pPr marL="45720" lvl="0" indent="0">
              <a:buNone/>
            </a:pPr>
            <a:r>
              <a:rPr lang="en-US" sz="2200" dirty="0" smtClean="0"/>
              <a:t>Empiricism		Marxism 		Social history 	</a:t>
            </a:r>
            <a:r>
              <a:rPr lang="en-US" sz="2200" dirty="0"/>
              <a:t>	Postmodernism</a:t>
            </a:r>
          </a:p>
          <a:p>
            <a:pPr marL="45720" lvl="0" indent="0">
              <a:buNone/>
            </a:pPr>
            <a:r>
              <a:rPr lang="en-US" sz="2200" dirty="0" smtClean="0"/>
              <a:t>Cultural history	Microhistory</a:t>
            </a:r>
            <a:r>
              <a:rPr lang="en-GB" sz="2200" dirty="0"/>
              <a:t>	</a:t>
            </a:r>
            <a:r>
              <a:rPr lang="en-GB" sz="2200" dirty="0" smtClean="0"/>
              <a:t>	</a:t>
            </a:r>
            <a:r>
              <a:rPr lang="en-US" sz="2200" dirty="0" smtClean="0"/>
              <a:t>Gender 		Memory 	</a:t>
            </a:r>
          </a:p>
          <a:p>
            <a:pPr marL="45720" lvl="0" indent="0">
              <a:buNone/>
            </a:pPr>
            <a:r>
              <a:rPr lang="en-US" sz="2200" dirty="0" smtClean="0"/>
              <a:t>Oral history</a:t>
            </a:r>
            <a:r>
              <a:rPr lang="en-GB" sz="2200" dirty="0"/>
              <a:t>	</a:t>
            </a:r>
            <a:r>
              <a:rPr lang="en-GB" sz="2200" dirty="0" smtClean="0"/>
              <a:t>	</a:t>
            </a:r>
            <a:r>
              <a:rPr lang="en-US" sz="2200" dirty="0" smtClean="0"/>
              <a:t>Material culture	Visual culture 		Literary </a:t>
            </a:r>
            <a:r>
              <a:rPr lang="en-US" sz="2200" dirty="0"/>
              <a:t>theory</a:t>
            </a:r>
            <a:endParaRPr lang="en-GB" sz="2200" dirty="0"/>
          </a:p>
          <a:p>
            <a:pPr marL="45720" lvl="0" indent="0">
              <a:buNone/>
            </a:pPr>
            <a:r>
              <a:rPr lang="en-US" sz="2200" dirty="0" smtClean="0"/>
              <a:t>	</a:t>
            </a:r>
            <a:endParaRPr lang="en-GB" dirty="0"/>
          </a:p>
        </p:txBody>
      </p:sp>
      <p:sp>
        <p:nvSpPr>
          <p:cNvPr id="3" name="Title 2"/>
          <p:cNvSpPr>
            <a:spLocks noGrp="1"/>
          </p:cNvSpPr>
          <p:nvPr>
            <p:ph type="title"/>
          </p:nvPr>
        </p:nvSpPr>
        <p:spPr/>
        <p:txBody>
          <a:bodyPr/>
          <a:lstStyle/>
          <a:p>
            <a:r>
              <a:rPr lang="en-US" sz="1800" b="1" u="sng" dirty="0"/>
              <a:t>Assessment Component 1 – 20% of module grade</a:t>
            </a:r>
            <a:r>
              <a:rPr lang="en-GB" sz="1800" dirty="0"/>
              <a:t/>
            </a:r>
            <a:br>
              <a:rPr lang="en-GB" sz="1800" dirty="0"/>
            </a:br>
            <a:r>
              <a:rPr lang="en-US" sz="1800" b="1" u="sng" dirty="0"/>
              <a:t>Extended essay plan – 1000 words (plus extra word allocation for bibliography)</a:t>
            </a:r>
            <a:r>
              <a:rPr lang="en-GB" sz="1800" dirty="0"/>
              <a:t/>
            </a:r>
            <a:br>
              <a:rPr lang="en-GB" sz="1800" dirty="0"/>
            </a:br>
            <a:r>
              <a:rPr lang="en-US" sz="1800" b="1" u="sng" dirty="0"/>
              <a:t>Deadline: Friday 15 March 2019, 11.59pm</a:t>
            </a:r>
            <a:r>
              <a:rPr lang="en-GB" sz="1800" dirty="0"/>
              <a:t/>
            </a:r>
            <a:br>
              <a:rPr lang="en-GB" sz="1800" dirty="0"/>
            </a:br>
            <a:endParaRPr lang="en-GB" sz="1800" dirty="0"/>
          </a:p>
        </p:txBody>
      </p:sp>
    </p:spTree>
    <p:extLst>
      <p:ext uri="{BB962C8B-B14F-4D97-AF65-F5344CB8AC3E}">
        <p14:creationId xmlns:p14="http://schemas.microsoft.com/office/powerpoint/2010/main" val="12707877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30010"/>
          </a:xfrm>
        </p:spPr>
        <p:txBody>
          <a:bodyPr>
            <a:normAutofit/>
          </a:bodyPr>
          <a:lstStyle/>
          <a:p>
            <a:pPr marL="45720" indent="0">
              <a:buNone/>
            </a:pPr>
            <a:r>
              <a:rPr lang="en-GB" b="1" dirty="0" smtClean="0"/>
              <a:t>Task</a:t>
            </a:r>
            <a:r>
              <a:rPr lang="en-GB" b="1" dirty="0"/>
              <a:t>:  Choose a topic within modern or medieval history. Devise an original research question and compose a 4000-word essay that applies one of the methodological/conceptual/theoretical approaches explored during HPHI5017 lectures. </a:t>
            </a:r>
            <a:endParaRPr lang="en-GB" dirty="0"/>
          </a:p>
          <a:p>
            <a:pPr marL="45720" indent="0">
              <a:buNone/>
            </a:pPr>
            <a:endParaRPr lang="en-GB" dirty="0"/>
          </a:p>
          <a:p>
            <a:pPr marL="45720" indent="0">
              <a:buNone/>
            </a:pPr>
            <a:r>
              <a:rPr lang="en-US" dirty="0"/>
              <a:t>Students will attend a tutorial with the module </a:t>
            </a:r>
            <a:r>
              <a:rPr lang="en-GB" dirty="0"/>
              <a:t>convenor</a:t>
            </a:r>
            <a:r>
              <a:rPr lang="en-US" dirty="0"/>
              <a:t> and/or relevant members of lecture staff to discuss their extended essay plan. Based on these tutorials, and on written feedback related to their plan, students will be tasked with writing a 4000-word essay. Students will</a:t>
            </a:r>
            <a:r>
              <a:rPr lang="en-US" b="1" dirty="0"/>
              <a:t> devise their own topic </a:t>
            </a:r>
            <a:r>
              <a:rPr lang="en-US" dirty="0"/>
              <a:t>and study questions </a:t>
            </a:r>
            <a:r>
              <a:rPr lang="en-US" dirty="0">
                <a:solidFill>
                  <a:srgbClr val="FF0000"/>
                </a:solidFill>
              </a:rPr>
              <a:t>in consultation with members of staff</a:t>
            </a:r>
            <a:r>
              <a:rPr lang="en-US" dirty="0"/>
              <a:t>. The onus is on students to come up with their own topic independently (albeit with advice from members of staff), and their assignment affords them an opportunity to pursue their own particular interests in-depth. This all acts as preparation for the type of skills which will then be harnessed in their final-year dissertation/independent project.</a:t>
            </a:r>
            <a:endParaRPr lang="en-GB" dirty="0"/>
          </a:p>
          <a:p>
            <a:endParaRPr lang="en-GB" dirty="0"/>
          </a:p>
        </p:txBody>
      </p:sp>
      <p:sp>
        <p:nvSpPr>
          <p:cNvPr id="3" name="Title 2"/>
          <p:cNvSpPr>
            <a:spLocks noGrp="1"/>
          </p:cNvSpPr>
          <p:nvPr>
            <p:ph type="title"/>
          </p:nvPr>
        </p:nvSpPr>
        <p:spPr>
          <a:xfrm>
            <a:off x="508000" y="355847"/>
            <a:ext cx="11175013" cy="1363224"/>
          </a:xfrm>
        </p:spPr>
        <p:txBody>
          <a:bodyPr/>
          <a:lstStyle/>
          <a:p>
            <a:r>
              <a:rPr lang="en-US" sz="2000" b="1" u="sng" dirty="0"/>
              <a:t>Assessment Component 2 – 80% of module grade</a:t>
            </a:r>
            <a:r>
              <a:rPr lang="en-GB" sz="2000" dirty="0"/>
              <a:t/>
            </a:r>
            <a:br>
              <a:rPr lang="en-GB" sz="2000" dirty="0"/>
            </a:br>
            <a:r>
              <a:rPr lang="en-US" sz="2000" b="1" u="sng" dirty="0"/>
              <a:t>Extended essay based on independent research – 4000 words</a:t>
            </a:r>
            <a:r>
              <a:rPr lang="en-GB" sz="2000" dirty="0"/>
              <a:t/>
            </a:r>
            <a:br>
              <a:rPr lang="en-GB" sz="2000" dirty="0"/>
            </a:br>
            <a:r>
              <a:rPr lang="en-US" sz="2000" b="1" u="sng" dirty="0"/>
              <a:t>Deadline: Friday 10 May 2019, 11.59pm</a:t>
            </a:r>
            <a:r>
              <a:rPr lang="en-GB" dirty="0"/>
              <a:t/>
            </a:r>
            <a:br>
              <a:rPr lang="en-GB" dirty="0"/>
            </a:br>
            <a:endParaRPr lang="en-GB" dirty="0"/>
          </a:p>
        </p:txBody>
      </p:sp>
    </p:spTree>
    <p:extLst>
      <p:ext uri="{BB962C8B-B14F-4D97-AF65-F5344CB8AC3E}">
        <p14:creationId xmlns:p14="http://schemas.microsoft.com/office/powerpoint/2010/main" val="484555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GB" dirty="0" smtClean="0"/>
              <a:t>Successful past years’ topics have included:</a:t>
            </a:r>
          </a:p>
          <a:p>
            <a:pPr marL="45720" indent="0">
              <a:buNone/>
            </a:pPr>
            <a:endParaRPr lang="en-GB" dirty="0"/>
          </a:p>
          <a:p>
            <a:r>
              <a:rPr lang="en-GB" dirty="0" smtClean="0"/>
              <a:t>Comparisons between women’s role in Anglo-Saxon and Viking society</a:t>
            </a:r>
          </a:p>
          <a:p>
            <a:r>
              <a:rPr lang="en-GB" dirty="0" smtClean="0"/>
              <a:t>Vikings and ‘Medievalism’</a:t>
            </a:r>
          </a:p>
          <a:p>
            <a:r>
              <a:rPr lang="en-GB" dirty="0" smtClean="0"/>
              <a:t>US Presidential TV debates</a:t>
            </a:r>
          </a:p>
          <a:p>
            <a:r>
              <a:rPr lang="en-GB" dirty="0" smtClean="0"/>
              <a:t>Videogames as a postmodern learning/teaching aid</a:t>
            </a:r>
          </a:p>
          <a:p>
            <a:r>
              <a:rPr lang="en-GB" dirty="0" smtClean="0"/>
              <a:t>‘Subalterns’ in the Royal Navy</a:t>
            </a:r>
          </a:p>
          <a:p>
            <a:r>
              <a:rPr lang="en-GB" dirty="0" smtClean="0"/>
              <a:t>‘Decadence’ in 18</a:t>
            </a:r>
            <a:r>
              <a:rPr lang="en-GB" baseline="30000" dirty="0" smtClean="0"/>
              <a:t>th</a:t>
            </a:r>
            <a:r>
              <a:rPr lang="en-GB" dirty="0" smtClean="0"/>
              <a:t>-century art and society</a:t>
            </a:r>
          </a:p>
          <a:p>
            <a:r>
              <a:rPr lang="en-GB" dirty="0" smtClean="0"/>
              <a:t>The Myth of William Wallace</a:t>
            </a:r>
          </a:p>
          <a:p>
            <a:r>
              <a:rPr lang="en-GB" dirty="0" smtClean="0"/>
              <a:t>Surrealist art in 1930s Britain</a:t>
            </a:r>
          </a:p>
        </p:txBody>
      </p:sp>
      <p:sp>
        <p:nvSpPr>
          <p:cNvPr id="3" name="Title 2"/>
          <p:cNvSpPr>
            <a:spLocks noGrp="1"/>
          </p:cNvSpPr>
          <p:nvPr>
            <p:ph type="title"/>
          </p:nvPr>
        </p:nvSpPr>
        <p:spPr/>
        <p:txBody>
          <a:bodyPr/>
          <a:lstStyle/>
          <a:p>
            <a:r>
              <a:rPr lang="en-GB" dirty="0" smtClean="0"/>
              <a:t>Project essay</a:t>
            </a:r>
            <a:endParaRPr lang="en-GB" dirty="0"/>
          </a:p>
        </p:txBody>
      </p:sp>
    </p:spTree>
    <p:extLst>
      <p:ext uri="{BB962C8B-B14F-4D97-AF65-F5344CB8AC3E}">
        <p14:creationId xmlns:p14="http://schemas.microsoft.com/office/powerpoint/2010/main" val="6782116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883</Words>
  <Application>Microsoft Office PowerPoint</Application>
  <PresentationFormat>Widescreen</PresentationFormat>
  <Paragraphs>122</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Franklin Gothic Medium</vt:lpstr>
      <vt:lpstr>Symbol</vt:lpstr>
      <vt:lpstr>Times New Roman</vt:lpstr>
      <vt:lpstr>Wingdings</vt:lpstr>
      <vt:lpstr>Wingdings 2</vt:lpstr>
      <vt:lpstr>Grid</vt:lpstr>
      <vt:lpstr>HPHI5017 History Independent Project   Theories, Methods and Approaches for Historians   Lecture 1 – introduction to module   </vt:lpstr>
      <vt:lpstr>sankofa</vt:lpstr>
      <vt:lpstr>The Angel of history</vt:lpstr>
      <vt:lpstr>HPHI5017 Principles and Aims</vt:lpstr>
      <vt:lpstr>LEARNING OUTCOMES</vt:lpstr>
      <vt:lpstr>Module timetable</vt:lpstr>
      <vt:lpstr>Module timetable</vt:lpstr>
      <vt:lpstr>Module timetable</vt:lpstr>
      <vt:lpstr>assessment</vt:lpstr>
      <vt:lpstr>assessment</vt:lpstr>
      <vt:lpstr>Assessment Component 1 – 20% of module grade Extended essay plan – 1000 words (plus extra word allocation for bibliography) Deadline: Friday 15 March 2019, 11.59pm </vt:lpstr>
      <vt:lpstr>Assessment Component 2 – 80% of module grade Extended essay based on independent research – 4000 words Deadline: Friday 10 May 2019, 11.59pm </vt:lpstr>
      <vt:lpstr>Project essay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HPHI5017 History Independent Project   Theories, Methods and Approaches for Historians   Lecture 1 – introduction to module</dc:title>
  <dc:creator>Alexander Scott</dc:creator>
  <cp:lastModifiedBy>Alexander Scott</cp:lastModifiedBy>
  <cp:revision>6</cp:revision>
  <dcterms:created xsi:type="dcterms:W3CDTF">2018-10-05T11:21:39Z</dcterms:created>
  <dcterms:modified xsi:type="dcterms:W3CDTF">2018-10-05T12:09:45Z</dcterms:modified>
</cp:coreProperties>
</file>