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2" r:id="rId1"/>
  </p:sldMasterIdLst>
  <p:notesMasterIdLst>
    <p:notesMasterId r:id="rId21"/>
  </p:notesMasterIdLst>
  <p:handoutMasterIdLst>
    <p:handoutMasterId r:id="rId22"/>
  </p:handoutMasterIdLst>
  <p:sldIdLst>
    <p:sldId id="256" r:id="rId2"/>
    <p:sldId id="274" r:id="rId3"/>
    <p:sldId id="272" r:id="rId4"/>
    <p:sldId id="273" r:id="rId5"/>
    <p:sldId id="259" r:id="rId6"/>
    <p:sldId id="260" r:id="rId7"/>
    <p:sldId id="261" r:id="rId8"/>
    <p:sldId id="275" r:id="rId9"/>
    <p:sldId id="262" r:id="rId10"/>
    <p:sldId id="263" r:id="rId11"/>
    <p:sldId id="264" r:id="rId12"/>
    <p:sldId id="265" r:id="rId13"/>
    <p:sldId id="276" r:id="rId14"/>
    <p:sldId id="266" r:id="rId15"/>
    <p:sldId id="267" r:id="rId16"/>
    <p:sldId id="268" r:id="rId17"/>
    <p:sldId id="269" r:id="rId18"/>
    <p:sldId id="270" r:id="rId19"/>
    <p:sldId id="271" r:id="rId20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78358" autoAdjust="0"/>
  </p:normalViewPr>
  <p:slideViewPr>
    <p:cSldViewPr>
      <p:cViewPr varScale="1">
        <p:scale>
          <a:sx n="89" d="100"/>
          <a:sy n="89" d="100"/>
        </p:scale>
        <p:origin x="-62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0" y="11808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098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81C44ED7-DB88-4819-8063-067B6D63B329}" type="datetimeFigureOut">
              <a:rPr lang="en-GB"/>
              <a:pPr>
                <a:defRPr/>
              </a:pPr>
              <a:t>22/11/2011</a:t>
            </a:fld>
            <a:endParaRPr lang="en-GB" dirty="0"/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813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098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BF2D6BE8-E92C-4923-9F46-BA4F5BB04C8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9845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8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1797BE16-05B7-463D-939D-8409C89139F4}" type="datetimeFigureOut">
              <a:rPr lang="en-GB"/>
              <a:pPr>
                <a:defRPr/>
              </a:pPr>
              <a:t>22/11/2011</a:t>
            </a:fld>
            <a:endParaRPr lang="en-GB" dirty="0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606" y="4714876"/>
            <a:ext cx="5438464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593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93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8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F73E1E3E-9BF6-4C75-B476-EC8ED19374F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194254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openlearn.open.ac.uk/mod/oucontent/view.php?id=398876&amp;section=1.3.2#fig001_002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3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Try to choose a purpose from those shown in </a:t>
            </a:r>
            <a:r>
              <a:rPr lang="en-GB" dirty="0" smtClean="0">
                <a:hlinkClick r:id="rId3"/>
              </a:rPr>
              <a:t>Figure 2</a:t>
            </a:r>
            <a:r>
              <a:rPr lang="en-GB" dirty="0" smtClean="0"/>
              <a:t> for each of the types of presentation listed below. You will probably be able to think of several, as some types of presentations have multiple motives:</a:t>
            </a:r>
          </a:p>
          <a:p>
            <a:r>
              <a:rPr lang="en-GB" dirty="0" smtClean="0"/>
              <a:t>- a sales presentation at a conference</a:t>
            </a:r>
          </a:p>
          <a:p>
            <a:r>
              <a:rPr lang="en-GB" dirty="0" smtClean="0"/>
              <a:t>- a training session at your workplace on a new computer system</a:t>
            </a:r>
          </a:p>
          <a:p>
            <a:r>
              <a:rPr lang="en-GB" dirty="0" smtClean="0"/>
              <a:t>- an after-dinner speech at a retirement party</a:t>
            </a:r>
          </a:p>
          <a:p>
            <a:r>
              <a:rPr lang="en-GB" dirty="0" smtClean="0"/>
              <a:t>- a formal presentation about your specialist project/subject/hobby</a:t>
            </a:r>
          </a:p>
          <a:p>
            <a:r>
              <a:rPr lang="en-GB" dirty="0" smtClean="0"/>
              <a:t>- an interview for a new job</a:t>
            </a:r>
          </a:p>
          <a:p>
            <a:r>
              <a:rPr lang="en-GB" dirty="0" smtClean="0"/>
              <a:t>- to summarise an activity at a tutorial or a day school.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Students are sometimes required to have a Viva or to present the findings of their research thesis</a:t>
            </a:r>
          </a:p>
          <a:p>
            <a:r>
              <a:rPr lang="en-GB" altLang="zh-CN" dirty="0" smtClean="0"/>
              <a:t>Some courses have seminars built into the structure</a:t>
            </a:r>
          </a:p>
          <a:p>
            <a:r>
              <a:rPr lang="en-GB" altLang="zh-CN" dirty="0" smtClean="0"/>
              <a:t>Some students present themselves better verbally than on paper</a:t>
            </a:r>
          </a:p>
          <a:p>
            <a:r>
              <a:rPr lang="en-GB" altLang="zh-CN" dirty="0" smtClean="0"/>
              <a:t>The ability to give presentations is a skill required in many occupations.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Only prepare what can be delivered at a reasonably slow pace</a:t>
            </a:r>
          </a:p>
          <a:p>
            <a:r>
              <a:rPr lang="en-GB" altLang="zh-CN" dirty="0" smtClean="0"/>
              <a:t>Divide material into the essential points that definitely must be made, and extra material which can be used if time permits</a:t>
            </a:r>
          </a:p>
          <a:p>
            <a:r>
              <a:rPr lang="en-GB" altLang="zh-CN" dirty="0" smtClean="0"/>
              <a:t>Prepare a summary to close the presentation</a:t>
            </a:r>
          </a:p>
          <a:p>
            <a:r>
              <a:rPr lang="en-GB" altLang="zh-CN" dirty="0" smtClean="0"/>
              <a:t>Practice the presentation several times, going slowly and timing yourself</a:t>
            </a:r>
          </a:p>
          <a:p>
            <a:r>
              <a:rPr lang="en-GB" altLang="zh-CN" dirty="0" smtClean="0"/>
              <a:t>Edit the presentation if it is too long</a:t>
            </a:r>
          </a:p>
          <a:p>
            <a:r>
              <a:rPr lang="en-GB" altLang="zh-CN" dirty="0" smtClean="0"/>
              <a:t>Use Postcards as a prompt.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8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Wait until the audience is settled before beginning to speak</a:t>
            </a:r>
          </a:p>
          <a:p>
            <a:r>
              <a:rPr lang="en-GB" altLang="zh-CN" dirty="0" smtClean="0"/>
              <a:t>Tell the audience if you would prefer questions at the end or during the presentation</a:t>
            </a:r>
          </a:p>
          <a:p>
            <a:r>
              <a:rPr lang="en-GB" altLang="zh-CN" dirty="0" smtClean="0"/>
              <a:t>Introduce the topic of the presentation </a:t>
            </a:r>
          </a:p>
          <a:p>
            <a:r>
              <a:rPr lang="en-GB" altLang="zh-CN" dirty="0" smtClean="0"/>
              <a:t>Structure what is said so that it progresses logically </a:t>
            </a:r>
          </a:p>
          <a:p>
            <a:r>
              <a:rPr lang="en-GB" altLang="zh-CN" dirty="0" smtClean="0"/>
              <a:t>Limit the content of the visual aids used to a few main points – KISS.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Speak clearly and adapt the style of presentation to suit the purpose, subject and audience</a:t>
            </a:r>
          </a:p>
          <a:p>
            <a:r>
              <a:rPr lang="en-GB" altLang="zh-CN" dirty="0" smtClean="0"/>
              <a:t>Pause and take a breath after each point</a:t>
            </a:r>
          </a:p>
          <a:p>
            <a:r>
              <a:rPr lang="en-GB" altLang="zh-CN" dirty="0" smtClean="0"/>
              <a:t>DO NOT READ THE PRESENTATION</a:t>
            </a:r>
          </a:p>
          <a:p>
            <a:r>
              <a:rPr lang="en-GB" altLang="zh-CN" dirty="0" smtClean="0"/>
              <a:t>Select a few concrete examples, which are easy for the audience to visualise</a:t>
            </a:r>
          </a:p>
          <a:p>
            <a:r>
              <a:rPr lang="en-GB" altLang="zh-CN" dirty="0" smtClean="0"/>
              <a:t>Summarise during the presentation</a:t>
            </a:r>
          </a:p>
          <a:p>
            <a:r>
              <a:rPr lang="en-GB" altLang="zh-CN" dirty="0" smtClean="0"/>
              <a:t>Use an image or other support material to enhance the content of the presentation.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10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question and answer session</a:t>
            </a:r>
          </a:p>
          <a:p>
            <a:r>
              <a:rPr lang="en-GB" altLang="zh-CN" dirty="0" smtClean="0"/>
              <a:t>React to verbal or non-verbal feedback in a suitable manner</a:t>
            </a:r>
          </a:p>
          <a:p>
            <a:r>
              <a:rPr lang="en-GB" altLang="zh-CN" dirty="0" smtClean="0"/>
              <a:t>Make eye contact</a:t>
            </a:r>
          </a:p>
          <a:p>
            <a:r>
              <a:rPr lang="en-GB" altLang="zh-CN" dirty="0" smtClean="0"/>
              <a:t>Keep to within the set time frame</a:t>
            </a:r>
          </a:p>
          <a:p>
            <a:r>
              <a:rPr lang="en-GB" altLang="zh-CN" dirty="0" smtClean="0"/>
              <a:t>Recap on main points to conclude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Tell them what you’re going to tell them, Tell them, Tell them what you told them.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11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85% of the message is conveyed by non-verbal cues – e.g. body language, tone of voice, gestures, etc.</a:t>
            </a:r>
          </a:p>
          <a:p>
            <a:r>
              <a:rPr lang="en-GB" altLang="zh-CN" dirty="0" smtClean="0"/>
              <a:t>EYES: Use them positively</a:t>
            </a:r>
          </a:p>
          <a:p>
            <a:r>
              <a:rPr lang="en-GB" altLang="zh-CN" dirty="0" smtClean="0"/>
              <a:t>BODY SPACE: Do not invade</a:t>
            </a:r>
          </a:p>
          <a:p>
            <a:r>
              <a:rPr lang="en-GB" altLang="zh-CN" dirty="0" smtClean="0"/>
              <a:t>TOUCH: Don’t!</a:t>
            </a:r>
          </a:p>
          <a:p>
            <a:r>
              <a:rPr lang="en-GB" altLang="zh-CN" dirty="0" smtClean="0"/>
              <a:t>EXASPERATION: Keep your cool!</a:t>
            </a:r>
          </a:p>
          <a:p>
            <a:r>
              <a:rPr lang="en-GB" altLang="zh-CN" dirty="0" smtClean="0"/>
              <a:t>MOUTH: Do not hide it when you speak</a:t>
            </a:r>
          </a:p>
          <a:p>
            <a:r>
              <a:rPr lang="en-GB" altLang="zh-CN" dirty="0" smtClean="0"/>
              <a:t>POSTURE AND BODY MOVEMENT: Upright but relaxed - less-threatening; well balanced</a:t>
            </a:r>
          </a:p>
          <a:p>
            <a:r>
              <a:rPr lang="en-GB" altLang="zh-CN" dirty="0" smtClean="0"/>
              <a:t>SMILES: Use them!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14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3222625" y="304800"/>
            <a:ext cx="11909425" cy="4724400"/>
            <a:chOff x="-2030" y="192"/>
            <a:chExt cx="7502" cy="2976"/>
          </a:xfrm>
        </p:grpSpPr>
        <p:sp>
          <p:nvSpPr>
            <p:cNvPr id="5" name="Line 3"/>
            <p:cNvSpPr>
              <a:spLocks noChangeShapeType="1"/>
            </p:cNvSpPr>
            <p:nvPr/>
          </p:nvSpPr>
          <p:spPr bwMode="auto">
            <a:xfrm>
              <a:off x="912" y="1584"/>
              <a:ext cx="456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 dirty="0"/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auto">
            <a:xfrm>
              <a:off x="-1584" y="864"/>
              <a:ext cx="2304" cy="2304"/>
            </a:xfrm>
            <a:custGeom>
              <a:avLst/>
              <a:gdLst>
                <a:gd name="G0" fmla="+- 12083 0 0"/>
                <a:gd name="G1" fmla="+- -32000 0 0"/>
                <a:gd name="G2" fmla="+- 32000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44083" y="2368"/>
                </a:cxn>
                <a:cxn ang="0">
                  <a:pos x="64000" y="32000"/>
                </a:cxn>
                <a:cxn ang="0">
                  <a:pos x="44083" y="61631"/>
                </a:cxn>
                <a:cxn ang="0">
                  <a:pos x="44083" y="61631"/>
                </a:cxn>
                <a:cxn ang="0">
                  <a:pos x="44082" y="61631"/>
                </a:cxn>
                <a:cxn ang="0">
                  <a:pos x="44083" y="61632"/>
                </a:cxn>
                <a:cxn ang="0">
                  <a:pos x="44083" y="2368"/>
                </a:cxn>
                <a:cxn ang="0">
                  <a:pos x="44082" y="2368"/>
                </a:cxn>
                <a:cxn ang="0">
                  <a:pos x="44083" y="2368"/>
                </a:cxn>
              </a:cxnLst>
              <a:rect l="T13" t="T15" r="T17" b="T19"/>
              <a:pathLst>
                <a:path w="64000" h="64000">
                  <a:moveTo>
                    <a:pt x="44083" y="2368"/>
                  </a:moveTo>
                  <a:cubicBezTo>
                    <a:pt x="56127" y="7280"/>
                    <a:pt x="64000" y="18993"/>
                    <a:pt x="64000" y="32000"/>
                  </a:cubicBezTo>
                  <a:cubicBezTo>
                    <a:pt x="64000" y="45006"/>
                    <a:pt x="56127" y="56719"/>
                    <a:pt x="44083" y="61631"/>
                  </a:cubicBezTo>
                  <a:cubicBezTo>
                    <a:pt x="44082" y="61631"/>
                    <a:pt x="44082" y="61631"/>
                    <a:pt x="44082" y="61631"/>
                  </a:cubicBezTo>
                  <a:lnTo>
                    <a:pt x="44083" y="61632"/>
                  </a:lnTo>
                  <a:lnTo>
                    <a:pt x="44083" y="2368"/>
                  </a:lnTo>
                  <a:lnTo>
                    <a:pt x="44082" y="2368"/>
                  </a:lnTo>
                  <a:cubicBezTo>
                    <a:pt x="44082" y="2368"/>
                    <a:pt x="44082" y="2368"/>
                    <a:pt x="44083" y="2368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sz="2400" dirty="0">
                <a:latin typeface="Times New Roman" pitchFamily="18" charset="0"/>
              </a:endParaRPr>
            </a:p>
          </p:txBody>
        </p:sp>
        <p:sp>
          <p:nvSpPr>
            <p:cNvPr id="7" name="AutoShape 5"/>
            <p:cNvSpPr>
              <a:spLocks noChangeArrowheads="1"/>
            </p:cNvSpPr>
            <p:nvPr/>
          </p:nvSpPr>
          <p:spPr bwMode="auto">
            <a:xfrm>
              <a:off x="-2030" y="192"/>
              <a:ext cx="2544" cy="2544"/>
            </a:xfrm>
            <a:custGeom>
              <a:avLst/>
              <a:gdLst>
                <a:gd name="G0" fmla="+- 18994 0 0"/>
                <a:gd name="G1" fmla="+- -30013 0 0"/>
                <a:gd name="G2" fmla="+- 32000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50994" y="6246"/>
                </a:cxn>
                <a:cxn ang="0">
                  <a:pos x="64000" y="32000"/>
                </a:cxn>
                <a:cxn ang="0">
                  <a:pos x="50994" y="57753"/>
                </a:cxn>
                <a:cxn ang="0">
                  <a:pos x="50994" y="57753"/>
                </a:cxn>
                <a:cxn ang="0">
                  <a:pos x="50993" y="57753"/>
                </a:cxn>
                <a:cxn ang="0">
                  <a:pos x="50994" y="57754"/>
                </a:cxn>
                <a:cxn ang="0">
                  <a:pos x="50994" y="6246"/>
                </a:cxn>
                <a:cxn ang="0">
                  <a:pos x="50993" y="6246"/>
                </a:cxn>
                <a:cxn ang="0">
                  <a:pos x="50994" y="6246"/>
                </a:cxn>
              </a:cxnLst>
              <a:rect l="T13" t="T15" r="T17" b="T19"/>
              <a:pathLst>
                <a:path w="64000" h="64000">
                  <a:moveTo>
                    <a:pt x="50994" y="6246"/>
                  </a:moveTo>
                  <a:cubicBezTo>
                    <a:pt x="59172" y="12279"/>
                    <a:pt x="64000" y="21837"/>
                    <a:pt x="64000" y="32000"/>
                  </a:cubicBezTo>
                  <a:cubicBezTo>
                    <a:pt x="64000" y="42162"/>
                    <a:pt x="59172" y="51720"/>
                    <a:pt x="50994" y="57753"/>
                  </a:cubicBezTo>
                  <a:cubicBezTo>
                    <a:pt x="50993" y="57753"/>
                    <a:pt x="50993" y="57753"/>
                    <a:pt x="50993" y="57753"/>
                  </a:cubicBezTo>
                  <a:lnTo>
                    <a:pt x="50994" y="57754"/>
                  </a:lnTo>
                  <a:lnTo>
                    <a:pt x="50994" y="6246"/>
                  </a:lnTo>
                  <a:lnTo>
                    <a:pt x="50993" y="6246"/>
                  </a:lnTo>
                  <a:cubicBezTo>
                    <a:pt x="50993" y="6246"/>
                    <a:pt x="50993" y="6246"/>
                    <a:pt x="50994" y="6246"/>
                  </a:cubicBezTo>
                  <a:close/>
                </a:path>
              </a:pathLst>
            </a:custGeom>
            <a:solidFill>
              <a:schemeClr val="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dirty="0">
                <a:latin typeface="Arial" charset="0"/>
              </a:endParaRPr>
            </a:p>
          </p:txBody>
        </p:sp>
      </p:grpSp>
      <p:sp>
        <p:nvSpPr>
          <p:cNvPr id="32774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443038" y="985838"/>
            <a:ext cx="7239000" cy="14446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2775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443038" y="3427413"/>
            <a:ext cx="72390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fld id="{7A4B2656-3A80-45FD-A903-BF034B991CF9}" type="datetimeFigureOut">
              <a:rPr lang="en-US"/>
              <a:pPr>
                <a:defRPr/>
              </a:pPr>
              <a:t>11/22/2011</a:t>
            </a:fld>
            <a:endParaRPr lang="en-GB" dirty="0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26672C6E-552E-431D-B9F5-29AE1F60AFB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0013" y="1052513"/>
            <a:ext cx="3579812" cy="56165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02225" y="1052513"/>
            <a:ext cx="3581400" cy="56165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0"/>
            <a:ext cx="73152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1535113"/>
            <a:ext cx="35784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2174874"/>
            <a:ext cx="3578400" cy="446883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1200" y="1535113"/>
            <a:ext cx="35784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01200" y="2174874"/>
            <a:ext cx="3578400" cy="446883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 smtClean="0"/>
              <a:t>Click icon to add picture</a:t>
            </a:r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6413" y="0"/>
            <a:ext cx="1827212" cy="66690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0013" y="0"/>
            <a:ext cx="5334000" cy="66690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7B9838-75EF-4E07-81DF-CB0E1718AD9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1"/>
          <p:cNvGrpSpPr>
            <a:grpSpLocks/>
          </p:cNvGrpSpPr>
          <p:nvPr/>
        </p:nvGrpSpPr>
        <p:grpSpPr bwMode="auto">
          <a:xfrm>
            <a:off x="-3238500" y="-290513"/>
            <a:ext cx="11925300" cy="3810001"/>
            <a:chOff x="-2040" y="-183"/>
            <a:chExt cx="7512" cy="2400"/>
          </a:xfrm>
        </p:grpSpPr>
        <p:sp>
          <p:nvSpPr>
            <p:cNvPr id="31747" name="AutoShape 3"/>
            <p:cNvSpPr>
              <a:spLocks noChangeArrowheads="1"/>
            </p:cNvSpPr>
            <p:nvPr/>
          </p:nvSpPr>
          <p:spPr bwMode="auto">
            <a:xfrm>
              <a:off x="-2040" y="249"/>
              <a:ext cx="2592" cy="1968"/>
            </a:xfrm>
            <a:custGeom>
              <a:avLst/>
              <a:gdLst>
                <a:gd name="G0" fmla="+- 18296 0 0"/>
                <a:gd name="G1" fmla="+- -30880 0 0"/>
                <a:gd name="G2" fmla="+- 31512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50296" y="5746"/>
                </a:cxn>
                <a:cxn ang="0">
                  <a:pos x="64000" y="32000"/>
                </a:cxn>
                <a:cxn ang="0">
                  <a:pos x="50296" y="58253"/>
                </a:cxn>
                <a:cxn ang="0">
                  <a:pos x="50296" y="58253"/>
                </a:cxn>
                <a:cxn ang="0">
                  <a:pos x="50295" y="58253"/>
                </a:cxn>
                <a:cxn ang="0">
                  <a:pos x="50296" y="58254"/>
                </a:cxn>
                <a:cxn ang="0">
                  <a:pos x="50296" y="5746"/>
                </a:cxn>
                <a:cxn ang="0">
                  <a:pos x="50295" y="5746"/>
                </a:cxn>
                <a:cxn ang="0">
                  <a:pos x="50296" y="5746"/>
                </a:cxn>
              </a:cxnLst>
              <a:rect l="T13" t="T15" r="T17" b="T19"/>
              <a:pathLst>
                <a:path w="64000" h="64000">
                  <a:moveTo>
                    <a:pt x="50296" y="5746"/>
                  </a:moveTo>
                  <a:cubicBezTo>
                    <a:pt x="58882" y="11730"/>
                    <a:pt x="64000" y="21534"/>
                    <a:pt x="64000" y="32000"/>
                  </a:cubicBezTo>
                  <a:cubicBezTo>
                    <a:pt x="64000" y="42465"/>
                    <a:pt x="58882" y="52269"/>
                    <a:pt x="50296" y="58253"/>
                  </a:cubicBezTo>
                  <a:cubicBezTo>
                    <a:pt x="50296" y="58253"/>
                    <a:pt x="50296" y="58253"/>
                    <a:pt x="50295" y="58253"/>
                  </a:cubicBezTo>
                  <a:lnTo>
                    <a:pt x="50296" y="58254"/>
                  </a:lnTo>
                  <a:lnTo>
                    <a:pt x="50296" y="5746"/>
                  </a:lnTo>
                  <a:lnTo>
                    <a:pt x="50295" y="5746"/>
                  </a:lnTo>
                  <a:cubicBezTo>
                    <a:pt x="50296" y="5746"/>
                    <a:pt x="50296" y="5746"/>
                    <a:pt x="50296" y="574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sz="2400" dirty="0">
                <a:latin typeface="Times New Roman" pitchFamily="18" charset="0"/>
              </a:endParaRPr>
            </a:p>
          </p:txBody>
        </p:sp>
        <p:sp>
          <p:nvSpPr>
            <p:cNvPr id="31748" name="AutoShape 4"/>
            <p:cNvSpPr>
              <a:spLocks noChangeArrowheads="1"/>
            </p:cNvSpPr>
            <p:nvPr/>
          </p:nvSpPr>
          <p:spPr bwMode="auto">
            <a:xfrm>
              <a:off x="-1528" y="-183"/>
              <a:ext cx="1949" cy="1987"/>
            </a:xfrm>
            <a:custGeom>
              <a:avLst/>
              <a:gdLst>
                <a:gd name="G0" fmla="+- 18077 0 0"/>
                <a:gd name="G1" fmla="+- -30880 0 0"/>
                <a:gd name="G2" fmla="+- 32000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50077" y="5595"/>
                </a:cxn>
                <a:cxn ang="0">
                  <a:pos x="64000" y="32000"/>
                </a:cxn>
                <a:cxn ang="0">
                  <a:pos x="50077" y="58404"/>
                </a:cxn>
                <a:cxn ang="0">
                  <a:pos x="50077" y="58404"/>
                </a:cxn>
                <a:cxn ang="0">
                  <a:pos x="50076" y="58404"/>
                </a:cxn>
                <a:cxn ang="0">
                  <a:pos x="50077" y="58405"/>
                </a:cxn>
                <a:cxn ang="0">
                  <a:pos x="50077" y="5595"/>
                </a:cxn>
                <a:cxn ang="0">
                  <a:pos x="50076" y="5595"/>
                </a:cxn>
                <a:cxn ang="0">
                  <a:pos x="50077" y="5595"/>
                </a:cxn>
              </a:cxnLst>
              <a:rect l="T13" t="T15" r="T17" b="T19"/>
              <a:pathLst>
                <a:path w="64000" h="64000">
                  <a:moveTo>
                    <a:pt x="50077" y="5595"/>
                  </a:moveTo>
                  <a:cubicBezTo>
                    <a:pt x="58790" y="11560"/>
                    <a:pt x="64000" y="21440"/>
                    <a:pt x="64000" y="32000"/>
                  </a:cubicBezTo>
                  <a:cubicBezTo>
                    <a:pt x="64000" y="42559"/>
                    <a:pt x="58790" y="52439"/>
                    <a:pt x="50077" y="58404"/>
                  </a:cubicBezTo>
                  <a:cubicBezTo>
                    <a:pt x="50077" y="58404"/>
                    <a:pt x="50077" y="58404"/>
                    <a:pt x="50076" y="58404"/>
                  </a:cubicBezTo>
                  <a:lnTo>
                    <a:pt x="50077" y="58405"/>
                  </a:lnTo>
                  <a:lnTo>
                    <a:pt x="50077" y="5595"/>
                  </a:lnTo>
                  <a:lnTo>
                    <a:pt x="50076" y="5595"/>
                  </a:lnTo>
                  <a:cubicBezTo>
                    <a:pt x="50077" y="5595"/>
                    <a:pt x="50077" y="5595"/>
                    <a:pt x="50077" y="5595"/>
                  </a:cubicBezTo>
                  <a:close/>
                </a:path>
              </a:pathLst>
            </a:custGeom>
            <a:solidFill>
              <a:schemeClr val="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dirty="0">
                <a:latin typeface="Arial" charset="0"/>
              </a:endParaRPr>
            </a:p>
          </p:txBody>
        </p:sp>
        <p:sp>
          <p:nvSpPr>
            <p:cNvPr id="31749" name="Line 5"/>
            <p:cNvSpPr>
              <a:spLocks noChangeShapeType="1"/>
            </p:cNvSpPr>
            <p:nvPr/>
          </p:nvSpPr>
          <p:spPr bwMode="auto">
            <a:xfrm>
              <a:off x="864" y="465"/>
              <a:ext cx="460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 dirty="0"/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0"/>
            <a:ext cx="7313612" cy="1125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0013" y="1052513"/>
            <a:ext cx="7313612" cy="561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  <p:sldLayoutId id="2147483676" r:id="rId12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¡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5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5000"/>
        <a:buFont typeface="Wingdings" pitchFamily="2" charset="2"/>
        <a:buChar char="¡"/>
        <a:defRPr sz="22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19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Presenting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act of presenting</a:t>
            </a:r>
          </a:p>
          <a:p>
            <a:r>
              <a:rPr lang="en-GB" dirty="0" smtClean="0"/>
              <a:t>The manner in which something is presented, laid out, explained or advertised</a:t>
            </a:r>
          </a:p>
          <a:p>
            <a:r>
              <a:rPr lang="en-GB" dirty="0" smtClean="0"/>
              <a:t>Something performed for an audience, e.g. a play, show or other entertainment</a:t>
            </a:r>
          </a:p>
          <a:p>
            <a:r>
              <a:rPr lang="en-GB" dirty="0" smtClean="0"/>
              <a:t>A formal report, usually delivered verbally</a:t>
            </a:r>
          </a:p>
          <a:p>
            <a:pPr marL="514350" indent="-514350" algn="r">
              <a:buNone/>
            </a:pPr>
            <a:endParaRPr lang="en-GB" sz="1600" dirty="0" smtClean="0"/>
          </a:p>
          <a:p>
            <a:pPr marL="514350" indent="-514350" algn="r">
              <a:buNone/>
            </a:pPr>
            <a:endParaRPr lang="en-GB" sz="1600" dirty="0" smtClean="0"/>
          </a:p>
          <a:p>
            <a:pPr marL="514350" indent="-514350" algn="r">
              <a:buNone/>
            </a:pPr>
            <a:r>
              <a:rPr lang="en-GB" sz="1600" dirty="0" smtClean="0"/>
              <a:t>Chambers English Dictionary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Purpose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inform or describe</a:t>
            </a:r>
          </a:p>
          <a:p>
            <a:endParaRPr lang="en-GB" dirty="0" smtClean="0"/>
          </a:p>
          <a:p>
            <a:r>
              <a:rPr lang="en-GB" dirty="0" smtClean="0"/>
              <a:t>To instruct or explain</a:t>
            </a:r>
          </a:p>
          <a:p>
            <a:endParaRPr lang="en-GB" dirty="0" smtClean="0"/>
          </a:p>
          <a:p>
            <a:r>
              <a:rPr lang="en-GB" dirty="0" smtClean="0"/>
              <a:t>To persuade, convince or inspire</a:t>
            </a:r>
          </a:p>
          <a:p>
            <a:endParaRPr lang="en-GB" dirty="0" smtClean="0"/>
          </a:p>
          <a:p>
            <a:r>
              <a:rPr lang="en-GB" dirty="0" smtClean="0"/>
              <a:t>To entertain or amuse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971600" cy="335699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Cloud Callout 9"/>
          <p:cNvSpPr/>
          <p:nvPr/>
        </p:nvSpPr>
        <p:spPr>
          <a:xfrm>
            <a:off x="6779558" y="0"/>
            <a:ext cx="2364442" cy="1584176"/>
          </a:xfrm>
          <a:prstGeom prst="cloudCallout">
            <a:avLst>
              <a:gd name="adj1" fmla="val -52474"/>
              <a:gd name="adj2" fmla="val 133864"/>
            </a:avLst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 smtClean="0">
                <a:solidFill>
                  <a:schemeClr val="tx1"/>
                </a:solidFill>
              </a:rPr>
              <a:t>Instruct or</a:t>
            </a:r>
          </a:p>
          <a:p>
            <a:pPr algn="ctr"/>
            <a:r>
              <a:rPr lang="en-GB" sz="2200" dirty="0" smtClean="0">
                <a:solidFill>
                  <a:schemeClr val="tx1"/>
                </a:solidFill>
              </a:rPr>
              <a:t>Explain</a:t>
            </a: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11" name="Cloud Callout 10"/>
          <p:cNvSpPr/>
          <p:nvPr/>
        </p:nvSpPr>
        <p:spPr>
          <a:xfrm>
            <a:off x="0" y="0"/>
            <a:ext cx="2364442" cy="1584176"/>
          </a:xfrm>
          <a:prstGeom prst="cloudCallout">
            <a:avLst>
              <a:gd name="adj1" fmla="val 51591"/>
              <a:gd name="adj2" fmla="val 133864"/>
            </a:avLst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 smtClean="0">
                <a:solidFill>
                  <a:schemeClr val="tx1"/>
                </a:solidFill>
              </a:rPr>
              <a:t>Inform</a:t>
            </a: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12" name="Cloud Callout 11"/>
          <p:cNvSpPr/>
          <p:nvPr/>
        </p:nvSpPr>
        <p:spPr>
          <a:xfrm>
            <a:off x="6779558" y="5273824"/>
            <a:ext cx="2364442" cy="1584176"/>
          </a:xfrm>
          <a:prstGeom prst="cloudCallout">
            <a:avLst>
              <a:gd name="adj1" fmla="val -52474"/>
              <a:gd name="adj2" fmla="val -129553"/>
            </a:avLst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 smtClean="0">
                <a:solidFill>
                  <a:schemeClr val="tx1"/>
                </a:solidFill>
              </a:rPr>
              <a:t>Amuse or Entertain</a:t>
            </a: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13" name="Cloud Callout 12"/>
          <p:cNvSpPr/>
          <p:nvPr/>
        </p:nvSpPr>
        <p:spPr>
          <a:xfrm>
            <a:off x="0" y="5273824"/>
            <a:ext cx="2364442" cy="1584176"/>
          </a:xfrm>
          <a:prstGeom prst="cloudCallout">
            <a:avLst>
              <a:gd name="adj1" fmla="val 52295"/>
              <a:gd name="adj2" fmla="val -132701"/>
            </a:avLst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 smtClean="0">
                <a:solidFill>
                  <a:schemeClr val="tx1"/>
                </a:solidFill>
              </a:rPr>
              <a:t>Persuade or</a:t>
            </a:r>
          </a:p>
          <a:p>
            <a:pPr algn="ctr"/>
            <a:r>
              <a:rPr lang="en-GB" sz="2200" dirty="0" smtClean="0">
                <a:solidFill>
                  <a:schemeClr val="tx1"/>
                </a:solidFill>
              </a:rPr>
              <a:t>Convince</a:t>
            </a: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14" name="Cloud Callout 13"/>
          <p:cNvSpPr/>
          <p:nvPr/>
        </p:nvSpPr>
        <p:spPr>
          <a:xfrm>
            <a:off x="3376311" y="0"/>
            <a:ext cx="2364442" cy="1584176"/>
          </a:xfrm>
          <a:prstGeom prst="cloudCallout">
            <a:avLst>
              <a:gd name="adj1" fmla="val 262"/>
              <a:gd name="adj2" fmla="val 131765"/>
            </a:avLst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 smtClean="0">
                <a:solidFill>
                  <a:schemeClr val="tx1"/>
                </a:solidFill>
              </a:rPr>
              <a:t>Inspire or</a:t>
            </a:r>
          </a:p>
          <a:p>
            <a:pPr algn="ctr"/>
            <a:r>
              <a:rPr lang="en-GB" sz="2200" dirty="0" smtClean="0">
                <a:solidFill>
                  <a:schemeClr val="tx1"/>
                </a:solidFill>
              </a:rPr>
              <a:t>Stimulate</a:t>
            </a: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619672" y="3060249"/>
            <a:ext cx="5904656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/>
              <a:t>What are you trying to do?</a:t>
            </a:r>
            <a:endParaRPr lang="en-GB" sz="3200" dirty="0"/>
          </a:p>
        </p:txBody>
      </p:sp>
      <p:sp>
        <p:nvSpPr>
          <p:cNvPr id="17" name="TextBox 16"/>
          <p:cNvSpPr txBox="1"/>
          <p:nvPr/>
        </p:nvSpPr>
        <p:spPr>
          <a:xfrm>
            <a:off x="2699792" y="4725144"/>
            <a:ext cx="3744416" cy="830997"/>
          </a:xfrm>
          <a:prstGeom prst="rect">
            <a:avLst/>
          </a:prstGeom>
          <a:solidFill>
            <a:schemeClr val="tx2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a sales presentation at a conference</a:t>
            </a:r>
            <a:endParaRPr lang="en-GB" sz="2400" dirty="0"/>
          </a:p>
        </p:txBody>
      </p:sp>
      <p:sp>
        <p:nvSpPr>
          <p:cNvPr id="18" name="TextBox 17"/>
          <p:cNvSpPr txBox="1"/>
          <p:nvPr/>
        </p:nvSpPr>
        <p:spPr>
          <a:xfrm>
            <a:off x="2699792" y="4725144"/>
            <a:ext cx="3744416" cy="1200329"/>
          </a:xfrm>
          <a:prstGeom prst="rect">
            <a:avLst/>
          </a:prstGeom>
          <a:solidFill>
            <a:schemeClr val="tx2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to summarise an activity at a tutorial or a day school</a:t>
            </a:r>
            <a:endParaRPr lang="en-GB" sz="2400" dirty="0"/>
          </a:p>
        </p:txBody>
      </p:sp>
      <p:sp>
        <p:nvSpPr>
          <p:cNvPr id="19" name="TextBox 18"/>
          <p:cNvSpPr txBox="1"/>
          <p:nvPr/>
        </p:nvSpPr>
        <p:spPr>
          <a:xfrm>
            <a:off x="2699792" y="4725144"/>
            <a:ext cx="3744416" cy="1569660"/>
          </a:xfrm>
          <a:prstGeom prst="rect">
            <a:avLst/>
          </a:prstGeom>
          <a:solidFill>
            <a:schemeClr val="tx2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a formal presentation about your specialist project / subject / hobby</a:t>
            </a:r>
            <a:endParaRPr lang="en-GB" sz="2400" dirty="0"/>
          </a:p>
        </p:txBody>
      </p:sp>
      <p:sp>
        <p:nvSpPr>
          <p:cNvPr id="20" name="TextBox 19"/>
          <p:cNvSpPr txBox="1"/>
          <p:nvPr/>
        </p:nvSpPr>
        <p:spPr>
          <a:xfrm>
            <a:off x="2699792" y="4725144"/>
            <a:ext cx="3744416" cy="830997"/>
          </a:xfrm>
          <a:prstGeom prst="rect">
            <a:avLst/>
          </a:prstGeom>
          <a:solidFill>
            <a:schemeClr val="tx2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an after-dinner speech at a retirement party</a:t>
            </a:r>
            <a:endParaRPr lang="en-GB" sz="2400" dirty="0"/>
          </a:p>
        </p:txBody>
      </p:sp>
      <p:sp>
        <p:nvSpPr>
          <p:cNvPr id="21" name="TextBox 20"/>
          <p:cNvSpPr txBox="1"/>
          <p:nvPr/>
        </p:nvSpPr>
        <p:spPr>
          <a:xfrm>
            <a:off x="2699792" y="4725144"/>
            <a:ext cx="3744416" cy="1200329"/>
          </a:xfrm>
          <a:prstGeom prst="rect">
            <a:avLst/>
          </a:prstGeom>
          <a:solidFill>
            <a:schemeClr val="tx2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a training session at your workplace on a new computer system</a:t>
            </a:r>
            <a:endParaRPr lang="en-GB" sz="2400" dirty="0"/>
          </a:p>
        </p:txBody>
      </p:sp>
      <p:sp>
        <p:nvSpPr>
          <p:cNvPr id="22" name="TextBox 21"/>
          <p:cNvSpPr txBox="1"/>
          <p:nvPr/>
        </p:nvSpPr>
        <p:spPr>
          <a:xfrm>
            <a:off x="2699792" y="4725144"/>
            <a:ext cx="3744416" cy="830997"/>
          </a:xfrm>
          <a:prstGeom prst="rect">
            <a:avLst/>
          </a:prstGeom>
          <a:solidFill>
            <a:schemeClr val="tx2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an interview for a new job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Activity	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 dirty="0" smtClean="0"/>
              <a:t>Reflect on the presentations that you have attended in the past.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Make a list of the faults that were in the those presentations, if any!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Presenting at University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 dirty="0" smtClean="0"/>
              <a:t>Present research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Verbally verses Written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Required skill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Preparation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r>
              <a:rPr lang="en-GB" b="1" dirty="0" smtClean="0"/>
              <a:t>By failing to prepare, you are preparing to fail. </a:t>
            </a:r>
            <a:endParaRPr lang="en-GB" dirty="0" smtClean="0"/>
          </a:p>
          <a:p>
            <a:pPr algn="r">
              <a:buNone/>
            </a:pPr>
            <a:endParaRPr lang="en-GB" dirty="0" smtClean="0"/>
          </a:p>
          <a:p>
            <a:pPr algn="r">
              <a:buNone/>
            </a:pPr>
            <a:r>
              <a:rPr lang="en-GB" dirty="0" smtClean="0"/>
              <a:t>Benjamin Franklin </a:t>
            </a:r>
            <a:endParaRPr lang="en-GB" altLang="zh-CN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Preparation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 dirty="0" smtClean="0"/>
              <a:t>Limit yourself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Essential points and Extra Points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Summary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Practice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Prompts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Do’s and Don’ts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GB" altLang="zh-CN" dirty="0" smtClean="0"/>
              <a:t>Settle the audience 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Question time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Introductions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Structure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Limit visual content – KISS.</a:t>
            </a:r>
          </a:p>
        </p:txBody>
      </p:sp>
      <p:pic>
        <p:nvPicPr>
          <p:cNvPr id="16" name="Picture 4" descr="MCj03325340000[1]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5148064" y="2132856"/>
            <a:ext cx="3453822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Cj03325340000[1]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5148064" y="2132856"/>
            <a:ext cx="3453822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Do’s and Don’ts</a:t>
            </a:r>
            <a:endParaRPr lang="en-GB" dirty="0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 dirty="0" smtClean="0"/>
              <a:t>Speak clearly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Pause and breath 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Examples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Summarise 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DO NOT READ THE PRESENTATION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Do’s and Don’ts</a:t>
            </a:r>
            <a:endParaRPr lang="en-GB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 dirty="0" smtClean="0"/>
              <a:t>Question and answer session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React to feedback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Eye contact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Keep to time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Recap</a:t>
            </a:r>
          </a:p>
          <a:p>
            <a:pPr>
              <a:buNone/>
            </a:pPr>
            <a:endParaRPr lang="en-GB" altLang="zh-CN" dirty="0" smtClean="0"/>
          </a:p>
        </p:txBody>
      </p:sp>
      <p:pic>
        <p:nvPicPr>
          <p:cNvPr id="5" name="Picture 4" descr="MCj03325340000[1]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5148064" y="2132856"/>
            <a:ext cx="3453822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Reading Body Language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Imagine the situations:</a:t>
            </a:r>
          </a:p>
          <a:p>
            <a:endParaRPr lang="en-GB" dirty="0" smtClean="0"/>
          </a:p>
          <a:p>
            <a:r>
              <a:rPr lang="en-GB" dirty="0" smtClean="0"/>
              <a:t>What do you think the person is telling you by their body language? </a:t>
            </a:r>
          </a:p>
          <a:p>
            <a:endParaRPr lang="en-GB" dirty="0" smtClean="0"/>
          </a:p>
          <a:p>
            <a:r>
              <a:rPr lang="en-GB" dirty="0" smtClean="0"/>
              <a:t>How would it make you feel?</a:t>
            </a:r>
          </a:p>
          <a:p>
            <a:endParaRPr lang="en-GB" altLang="zh-CN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Reading Body Language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70012" y="1052513"/>
            <a:ext cx="7773988" cy="5616575"/>
          </a:xfrm>
        </p:spPr>
        <p:txBody>
          <a:bodyPr/>
          <a:lstStyle/>
          <a:p>
            <a:r>
              <a:rPr lang="en-GB" dirty="0" smtClean="0"/>
              <a:t>Avoids eye contact</a:t>
            </a:r>
          </a:p>
          <a:p>
            <a:endParaRPr lang="en-GB" dirty="0" smtClean="0"/>
          </a:p>
          <a:p>
            <a:r>
              <a:rPr lang="en-GB" dirty="0" smtClean="0"/>
              <a:t>Moves up closer when talking to you</a:t>
            </a:r>
          </a:p>
          <a:p>
            <a:endParaRPr lang="en-GB" dirty="0" smtClean="0"/>
          </a:p>
          <a:p>
            <a:r>
              <a:rPr lang="en-GB" dirty="0" smtClean="0"/>
              <a:t>Takes off their glasses and throws them across the table</a:t>
            </a:r>
          </a:p>
          <a:p>
            <a:endParaRPr lang="en-GB" dirty="0" smtClean="0"/>
          </a:p>
          <a:p>
            <a:r>
              <a:rPr lang="en-GB" dirty="0" smtClean="0"/>
              <a:t>Continuously shuffles their papers </a:t>
            </a:r>
          </a:p>
          <a:p>
            <a:endParaRPr lang="en-GB" dirty="0" smtClean="0"/>
          </a:p>
          <a:p>
            <a:r>
              <a:rPr lang="en-GB" dirty="0" smtClean="0"/>
              <a:t>Stares out the window and yawns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Body Language</a:t>
            </a:r>
          </a:p>
        </p:txBody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 dirty="0" smtClean="0"/>
              <a:t>85% of the message is conveyed by non-verbal 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Eyes</a:t>
            </a:r>
          </a:p>
          <a:p>
            <a:r>
              <a:rPr lang="en-GB" altLang="zh-CN" dirty="0" smtClean="0"/>
              <a:t>Body Space</a:t>
            </a:r>
          </a:p>
          <a:p>
            <a:r>
              <a:rPr lang="en-GB" altLang="zh-CN" dirty="0" smtClean="0"/>
              <a:t>Touch</a:t>
            </a:r>
          </a:p>
          <a:p>
            <a:r>
              <a:rPr lang="en-GB" altLang="zh-CN" dirty="0" smtClean="0"/>
              <a:t>Mouth</a:t>
            </a:r>
          </a:p>
          <a:p>
            <a:r>
              <a:rPr lang="en-GB" altLang="zh-CN" dirty="0" smtClean="0"/>
              <a:t>Posture and Body Movement</a:t>
            </a:r>
          </a:p>
          <a:p>
            <a:r>
              <a:rPr lang="en-GB" altLang="zh-CN" dirty="0" smtClean="0"/>
              <a:t>Smiles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Nerves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 dirty="0" smtClean="0"/>
              <a:t>Be Prepared!!</a:t>
            </a:r>
          </a:p>
          <a:p>
            <a:r>
              <a:rPr lang="en-GB" altLang="zh-CN" dirty="0" smtClean="0"/>
              <a:t>Practice, Practice and then Practice some more!</a:t>
            </a:r>
          </a:p>
          <a:p>
            <a:r>
              <a:rPr lang="en-GB" altLang="zh-CN" dirty="0" smtClean="0"/>
              <a:t>Dress appropriately</a:t>
            </a:r>
          </a:p>
          <a:p>
            <a:r>
              <a:rPr lang="en-GB" altLang="zh-CN" dirty="0" smtClean="0"/>
              <a:t>Relax</a:t>
            </a:r>
          </a:p>
          <a:p>
            <a:r>
              <a:rPr lang="en-GB" altLang="zh-CN" dirty="0" smtClean="0"/>
              <a:t>Arrive early</a:t>
            </a:r>
          </a:p>
          <a:p>
            <a:r>
              <a:rPr lang="en-GB" altLang="zh-CN" dirty="0" smtClean="0"/>
              <a:t>Check the venue</a:t>
            </a:r>
          </a:p>
          <a:p>
            <a:r>
              <a:rPr lang="en-GB" altLang="zh-CN" dirty="0" smtClean="0"/>
              <a:t>Bring a drink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19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Controlling Nerves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 dirty="0" smtClean="0"/>
              <a:t>Sweaty Palms and Armpits</a:t>
            </a:r>
          </a:p>
          <a:p>
            <a:pPr lvl="1"/>
            <a:r>
              <a:rPr lang="en-GB" altLang="zh-CN" dirty="0" smtClean="0"/>
              <a:t>Rub your hands together; take them in and out of your pockets; Antiperspirant</a:t>
            </a:r>
          </a:p>
          <a:p>
            <a:r>
              <a:rPr lang="en-GB" altLang="zh-CN" dirty="0" smtClean="0"/>
              <a:t>Dry Mouth</a:t>
            </a:r>
          </a:p>
          <a:p>
            <a:pPr lvl="1"/>
            <a:r>
              <a:rPr lang="en-GB" altLang="zh-CN" dirty="0" smtClean="0"/>
              <a:t>Lower head slightly and bite tongue gently; Bring water</a:t>
            </a:r>
          </a:p>
          <a:p>
            <a:r>
              <a:rPr lang="en-GB" altLang="zh-CN" dirty="0" smtClean="0"/>
              <a:t>Wet Mouth</a:t>
            </a:r>
          </a:p>
          <a:p>
            <a:pPr lvl="1"/>
            <a:r>
              <a:rPr lang="en-GB" altLang="zh-CN" dirty="0" smtClean="0"/>
              <a:t>put tongue behind top teeth and breathe in through your mouth</a:t>
            </a:r>
          </a:p>
          <a:p>
            <a:r>
              <a:rPr lang="en-GB" altLang="zh-CN" dirty="0" smtClean="0"/>
              <a:t>Drying Up!</a:t>
            </a:r>
          </a:p>
          <a:p>
            <a:pPr lvl="1"/>
            <a:r>
              <a:rPr lang="en-GB" altLang="zh-CN" dirty="0" smtClean="0"/>
              <a:t>Take a few moments; take a deep breath; focus your thoughts.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Controlling Nerves</a:t>
            </a:r>
            <a:endParaRPr lang="en-GB" dirty="0"/>
          </a:p>
        </p:txBody>
      </p:sp>
      <p:sp>
        <p:nvSpPr>
          <p:cNvPr id="972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 dirty="0" smtClean="0"/>
              <a:t>Tight Throat </a:t>
            </a:r>
          </a:p>
          <a:p>
            <a:pPr lvl="1"/>
            <a:r>
              <a:rPr lang="en-GB" altLang="zh-CN" dirty="0" smtClean="0"/>
              <a:t>Yawn secretly; Lower your head, mouth closed, breathe in through nose</a:t>
            </a:r>
          </a:p>
          <a:p>
            <a:r>
              <a:rPr lang="en-GB" altLang="zh-CN" dirty="0" smtClean="0"/>
              <a:t>Shaking</a:t>
            </a:r>
          </a:p>
          <a:p>
            <a:pPr lvl="1"/>
            <a:r>
              <a:rPr lang="en-GB" altLang="zh-CN" dirty="0" smtClean="0"/>
              <a:t>Body getting rid of excess energy – use positively by employing gestures</a:t>
            </a:r>
          </a:p>
          <a:p>
            <a:r>
              <a:rPr lang="en-GB" altLang="zh-CN" dirty="0" smtClean="0"/>
              <a:t>Breathlessness</a:t>
            </a:r>
          </a:p>
          <a:p>
            <a:pPr lvl="1"/>
            <a:r>
              <a:rPr lang="en-GB" altLang="zh-CN" dirty="0" smtClean="0"/>
              <a:t>Pause; Take a deep calm breath, letting it out slowly</a:t>
            </a:r>
          </a:p>
          <a:p>
            <a:r>
              <a:rPr lang="en-GB" altLang="zh-CN" dirty="0" smtClean="0"/>
              <a:t>Butterflies</a:t>
            </a:r>
          </a:p>
          <a:p>
            <a:pPr lvl="1"/>
            <a:r>
              <a:rPr lang="en-GB" altLang="zh-CN" dirty="0" smtClean="0"/>
              <a:t>Tense the muscles of your buttocks and abdomen; Hold and relax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Visual Aids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zh-CN" dirty="0" smtClean="0"/>
              <a:t>Images/photos on paper or on disk</a:t>
            </a:r>
          </a:p>
          <a:p>
            <a:r>
              <a:rPr lang="en-GB" altLang="zh-CN" dirty="0" smtClean="0"/>
              <a:t>Flip chart</a:t>
            </a:r>
          </a:p>
          <a:p>
            <a:r>
              <a:rPr lang="en-GB" altLang="zh-CN" dirty="0" smtClean="0"/>
              <a:t>Overhead Transparencies</a:t>
            </a:r>
          </a:p>
          <a:p>
            <a:r>
              <a:rPr lang="en-GB" altLang="zh-CN" dirty="0" smtClean="0"/>
              <a:t>PowerPoint Presentation</a:t>
            </a:r>
          </a:p>
          <a:p>
            <a:r>
              <a:rPr lang="en-GB" altLang="zh-CN" dirty="0" smtClean="0"/>
              <a:t>Audience participation</a:t>
            </a:r>
          </a:p>
          <a:p>
            <a:r>
              <a:rPr lang="en-GB" altLang="zh-CN" dirty="0" smtClean="0"/>
              <a:t>Cue cards/sheets</a:t>
            </a:r>
          </a:p>
          <a:p>
            <a:r>
              <a:rPr lang="en-GB" altLang="zh-CN" dirty="0" smtClean="0"/>
              <a:t>Props</a:t>
            </a:r>
          </a:p>
        </p:txBody>
      </p:sp>
      <p:pic>
        <p:nvPicPr>
          <p:cNvPr id="11" name="Picture 4" descr="MPj0399732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5436096" y="4293543"/>
            <a:ext cx="3540794" cy="235869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Remember POWER!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 b="1" dirty="0" smtClean="0"/>
              <a:t>P</a:t>
            </a:r>
            <a:r>
              <a:rPr lang="en-GB" altLang="zh-CN" dirty="0" smtClean="0"/>
              <a:t>repare</a:t>
            </a:r>
          </a:p>
          <a:p>
            <a:r>
              <a:rPr lang="en-GB" altLang="zh-CN" b="1" dirty="0" smtClean="0"/>
              <a:t>O</a:t>
            </a:r>
            <a:r>
              <a:rPr lang="en-GB" altLang="zh-CN" dirty="0" smtClean="0"/>
              <a:t>rganise</a:t>
            </a:r>
          </a:p>
          <a:p>
            <a:r>
              <a:rPr lang="en-GB" altLang="zh-CN" b="1" dirty="0" smtClean="0"/>
              <a:t>W</a:t>
            </a:r>
            <a:r>
              <a:rPr lang="en-GB" altLang="zh-CN" dirty="0" smtClean="0"/>
              <a:t>rite</a:t>
            </a:r>
          </a:p>
          <a:p>
            <a:r>
              <a:rPr lang="en-GB" altLang="zh-CN" b="1" dirty="0" smtClean="0"/>
              <a:t>E</a:t>
            </a:r>
            <a:r>
              <a:rPr lang="en-GB" altLang="zh-CN" dirty="0" smtClean="0"/>
              <a:t>dit</a:t>
            </a:r>
          </a:p>
          <a:p>
            <a:r>
              <a:rPr lang="en-GB" altLang="zh-CN" b="1" dirty="0" smtClean="0"/>
              <a:t>R</a:t>
            </a:r>
            <a:r>
              <a:rPr lang="en-GB" altLang="zh-CN" dirty="0" smtClean="0"/>
              <a:t>efine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And then, Practice, Practice, Practice!!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Powerpoint Template">
  <a:themeElements>
    <a:clrScheme name="Eclipse 4">
      <a:dk1>
        <a:srgbClr val="000000"/>
      </a:dk1>
      <a:lt1>
        <a:srgbClr val="64AAAE"/>
      </a:lt1>
      <a:dk2>
        <a:srgbClr val="FFFFCC"/>
      </a:dk2>
      <a:lt2>
        <a:srgbClr val="5F5F5F"/>
      </a:lt2>
      <a:accent1>
        <a:srgbClr val="B4B1DB"/>
      </a:accent1>
      <a:accent2>
        <a:srgbClr val="61C1D7"/>
      </a:accent2>
      <a:accent3>
        <a:srgbClr val="B8D2D3"/>
      </a:accent3>
      <a:accent4>
        <a:srgbClr val="000000"/>
      </a:accent4>
      <a:accent5>
        <a:srgbClr val="D6D5EA"/>
      </a:accent5>
      <a:accent6>
        <a:srgbClr val="57AFC3"/>
      </a:accent6>
      <a:hlink>
        <a:srgbClr val="257177"/>
      </a:hlink>
      <a:folHlink>
        <a:srgbClr val="CCCCCC"/>
      </a:folHlink>
    </a:clrScheme>
    <a:fontScheme name="Eclipse">
      <a:majorFont>
        <a:latin typeface="Verdana"/>
        <a:ea typeface=""/>
        <a:cs typeface="Arial"/>
      </a:majorFont>
      <a:minorFont>
        <a:latin typeface="Verdan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Eclipse 1">
        <a:dk1>
          <a:srgbClr val="000000"/>
        </a:dk1>
        <a:lt1>
          <a:srgbClr val="FFFFFF"/>
        </a:lt1>
        <a:dk2>
          <a:srgbClr val="006666"/>
        </a:dk2>
        <a:lt2>
          <a:srgbClr val="5F5F5F"/>
        </a:lt2>
        <a:accent1>
          <a:srgbClr val="33CCCC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A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2">
        <a:dk1>
          <a:srgbClr val="000000"/>
        </a:dk1>
        <a:lt1>
          <a:srgbClr val="FFFFFF"/>
        </a:lt1>
        <a:dk2>
          <a:srgbClr val="333366"/>
        </a:dk2>
        <a:lt2>
          <a:srgbClr val="5F5F5F"/>
        </a:lt2>
        <a:accent1>
          <a:srgbClr val="CC99FF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E2CAFF"/>
        </a:accent5>
        <a:accent6>
          <a:srgbClr val="8AB9B9"/>
        </a:accent6>
        <a:hlink>
          <a:srgbClr val="666699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3">
        <a:dk1>
          <a:srgbClr val="000000"/>
        </a:dk1>
        <a:lt1>
          <a:srgbClr val="FFFFFF"/>
        </a:lt1>
        <a:dk2>
          <a:srgbClr val="0000CC"/>
        </a:dk2>
        <a:lt2>
          <a:srgbClr val="434343"/>
        </a:lt2>
        <a:accent1>
          <a:srgbClr val="99CC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E7B900"/>
        </a:accent6>
        <a:hlink>
          <a:srgbClr val="FF00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4">
        <a:dk1>
          <a:srgbClr val="000000"/>
        </a:dk1>
        <a:lt1>
          <a:srgbClr val="64AAAE"/>
        </a:lt1>
        <a:dk2>
          <a:srgbClr val="FFFFCC"/>
        </a:dk2>
        <a:lt2>
          <a:srgbClr val="5F5F5F"/>
        </a:lt2>
        <a:accent1>
          <a:srgbClr val="B4B1DB"/>
        </a:accent1>
        <a:accent2>
          <a:srgbClr val="61C1D7"/>
        </a:accent2>
        <a:accent3>
          <a:srgbClr val="B8D2D3"/>
        </a:accent3>
        <a:accent4>
          <a:srgbClr val="000000"/>
        </a:accent4>
        <a:accent5>
          <a:srgbClr val="D6D5EA"/>
        </a:accent5>
        <a:accent6>
          <a:srgbClr val="57AFC3"/>
        </a:accent6>
        <a:hlink>
          <a:srgbClr val="257177"/>
        </a:hlink>
        <a:folHlink>
          <a:srgbClr val="CC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5">
        <a:dk1>
          <a:srgbClr val="5F5F5F"/>
        </a:dk1>
        <a:lt1>
          <a:srgbClr val="F8F8F8"/>
        </a:lt1>
        <a:dk2>
          <a:srgbClr val="2A285A"/>
        </a:dk2>
        <a:lt2>
          <a:srgbClr val="FFFFFF"/>
        </a:lt2>
        <a:accent1>
          <a:srgbClr val="999966"/>
        </a:accent1>
        <a:accent2>
          <a:srgbClr val="8C8B9D"/>
        </a:accent2>
        <a:accent3>
          <a:srgbClr val="ACACB5"/>
        </a:accent3>
        <a:accent4>
          <a:srgbClr val="D4D4D4"/>
        </a:accent4>
        <a:accent5>
          <a:srgbClr val="CACAB8"/>
        </a:accent5>
        <a:accent6>
          <a:srgbClr val="7E7D8E"/>
        </a:accent6>
        <a:hlink>
          <a:srgbClr val="465174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6">
        <a:dk1>
          <a:srgbClr val="434343"/>
        </a:dk1>
        <a:lt1>
          <a:srgbClr val="FFFFFF"/>
        </a:lt1>
        <a:dk2>
          <a:srgbClr val="360404"/>
        </a:dk2>
        <a:lt2>
          <a:srgbClr val="FFFFFF"/>
        </a:lt2>
        <a:accent1>
          <a:srgbClr val="669900"/>
        </a:accent1>
        <a:accent2>
          <a:srgbClr val="CC6600"/>
        </a:accent2>
        <a:accent3>
          <a:srgbClr val="AEAAAA"/>
        </a:accent3>
        <a:accent4>
          <a:srgbClr val="DADADA"/>
        </a:accent4>
        <a:accent5>
          <a:srgbClr val="B8CAAA"/>
        </a:accent5>
        <a:accent6>
          <a:srgbClr val="B95C00"/>
        </a:accent6>
        <a:hlink>
          <a:srgbClr val="CC33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7">
        <a:dk1>
          <a:srgbClr val="434343"/>
        </a:dk1>
        <a:lt1>
          <a:srgbClr val="FFFFFF"/>
        </a:lt1>
        <a:dk2>
          <a:srgbClr val="000000"/>
        </a:dk2>
        <a:lt2>
          <a:srgbClr val="8285FE"/>
        </a:lt2>
        <a:accent1>
          <a:srgbClr val="669900"/>
        </a:accent1>
        <a:accent2>
          <a:srgbClr val="9900FF"/>
        </a:accent2>
        <a:accent3>
          <a:srgbClr val="AAAAAA"/>
        </a:accent3>
        <a:accent4>
          <a:srgbClr val="DADADA"/>
        </a:accent4>
        <a:accent5>
          <a:srgbClr val="B8CAAA"/>
        </a:accent5>
        <a:accent6>
          <a:srgbClr val="8A00E7"/>
        </a:accent6>
        <a:hlink>
          <a:srgbClr val="6600CC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8">
        <a:dk1>
          <a:srgbClr val="434343"/>
        </a:dk1>
        <a:lt1>
          <a:srgbClr val="FFFFFF"/>
        </a:lt1>
        <a:dk2>
          <a:srgbClr val="000000"/>
        </a:dk2>
        <a:lt2>
          <a:srgbClr val="0066FF"/>
        </a:lt2>
        <a:accent1>
          <a:srgbClr val="339966"/>
        </a:accent1>
        <a:accent2>
          <a:srgbClr val="FFCC00"/>
        </a:accent2>
        <a:accent3>
          <a:srgbClr val="AAAAAA"/>
        </a:accent3>
        <a:accent4>
          <a:srgbClr val="DADADA"/>
        </a:accent4>
        <a:accent5>
          <a:srgbClr val="ADCAB8"/>
        </a:accent5>
        <a:accent6>
          <a:srgbClr val="E7B900"/>
        </a:accent6>
        <a:hlink>
          <a:srgbClr val="CC00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9">
        <a:dk1>
          <a:srgbClr val="333300"/>
        </a:dk1>
        <a:lt1>
          <a:srgbClr val="FFFFFF"/>
        </a:lt1>
        <a:dk2>
          <a:srgbClr val="669900"/>
        </a:dk2>
        <a:lt2>
          <a:srgbClr val="FFFFCC"/>
        </a:lt2>
        <a:accent1>
          <a:srgbClr val="CCCC00"/>
        </a:accent1>
        <a:accent2>
          <a:srgbClr val="99CC00"/>
        </a:accent2>
        <a:accent3>
          <a:srgbClr val="B8CAAA"/>
        </a:accent3>
        <a:accent4>
          <a:srgbClr val="DADADA"/>
        </a:accent4>
        <a:accent5>
          <a:srgbClr val="E2E2AA"/>
        </a:accent5>
        <a:accent6>
          <a:srgbClr val="8AB900"/>
        </a:accent6>
        <a:hlink>
          <a:srgbClr val="3366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10">
        <a:dk1>
          <a:srgbClr val="333333"/>
        </a:dk1>
        <a:lt1>
          <a:srgbClr val="FFFFCC"/>
        </a:lt1>
        <a:dk2>
          <a:srgbClr val="660000"/>
        </a:dk2>
        <a:lt2>
          <a:srgbClr val="CCCCCC"/>
        </a:lt2>
        <a:accent1>
          <a:srgbClr val="FF6600"/>
        </a:accent1>
        <a:accent2>
          <a:srgbClr val="CC3300"/>
        </a:accent2>
        <a:accent3>
          <a:srgbClr val="B8AAAA"/>
        </a:accent3>
        <a:accent4>
          <a:srgbClr val="DADAAE"/>
        </a:accent4>
        <a:accent5>
          <a:srgbClr val="FFB8AA"/>
        </a:accent5>
        <a:accent6>
          <a:srgbClr val="B92D00"/>
        </a:accent6>
        <a:hlink>
          <a:srgbClr val="9900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Template</Template>
  <TotalTime>1600</TotalTime>
  <Words>969</Words>
  <Application>Microsoft Office PowerPoint</Application>
  <PresentationFormat>On-screen Show (4:3)</PresentationFormat>
  <Paragraphs>206</Paragraphs>
  <Slides>19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Powerpoint Template</vt:lpstr>
      <vt:lpstr>Presenting</vt:lpstr>
      <vt:lpstr>What is a Presentation</vt:lpstr>
      <vt:lpstr>What is the Purpose</vt:lpstr>
      <vt:lpstr>PowerPoint Presentation</vt:lpstr>
      <vt:lpstr>Activity </vt:lpstr>
      <vt:lpstr>Presenting at University</vt:lpstr>
      <vt:lpstr>Preparation</vt:lpstr>
      <vt:lpstr>Preparation</vt:lpstr>
      <vt:lpstr>Do’s and Don’ts</vt:lpstr>
      <vt:lpstr>Do’s and Don’ts</vt:lpstr>
      <vt:lpstr>Do’s and Don’ts</vt:lpstr>
      <vt:lpstr>Reading Body Language</vt:lpstr>
      <vt:lpstr>Reading Body Language</vt:lpstr>
      <vt:lpstr>Body Language</vt:lpstr>
      <vt:lpstr>Nerves</vt:lpstr>
      <vt:lpstr>Controlling Nerves</vt:lpstr>
      <vt:lpstr>Controlling Nerves</vt:lpstr>
      <vt:lpstr>Visual Aids</vt:lpstr>
      <vt:lpstr>Remember POWER!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Rees-Evans</dc:creator>
  <cp:lastModifiedBy>Smith, Dave</cp:lastModifiedBy>
  <cp:revision>31</cp:revision>
  <dcterms:created xsi:type="dcterms:W3CDTF">2010-11-14T23:39:13Z</dcterms:created>
  <dcterms:modified xsi:type="dcterms:W3CDTF">2011-11-22T08:56:19Z</dcterms:modified>
</cp:coreProperties>
</file>