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11" r:id="rId1"/>
  </p:sldMasterIdLst>
  <p:notesMasterIdLst>
    <p:notesMasterId r:id="rId12"/>
  </p:notesMasterIdLst>
  <p:sldIdLst>
    <p:sldId id="291" r:id="rId2"/>
    <p:sldId id="292" r:id="rId3"/>
    <p:sldId id="293" r:id="rId4"/>
    <p:sldId id="282" r:id="rId5"/>
    <p:sldId id="283" r:id="rId6"/>
    <p:sldId id="284" r:id="rId7"/>
    <p:sldId id="294" r:id="rId8"/>
    <p:sldId id="278" r:id="rId9"/>
    <p:sldId id="295" r:id="rId10"/>
    <p:sldId id="29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7A646C-A38C-2747-936D-7B1B933ABC95}" v="185" dt="2023-11-12T17:06:22.5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446"/>
    <p:restoredTop sz="94674"/>
  </p:normalViewPr>
  <p:slideViewPr>
    <p:cSldViewPr>
      <p:cViewPr varScale="1">
        <p:scale>
          <a:sx n="102" d="100"/>
          <a:sy n="102" d="100"/>
        </p:scale>
        <p:origin x="32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01EF25-B4BE-6542-ABC8-BEE8582182B1}" type="datetimeFigureOut">
              <a:rPr lang="en-GB" smtClean="0"/>
              <a:t>18/11/2023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B85A33-D52A-5446-B5B7-F67FCBD30F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596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6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300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8165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8985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0586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9381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744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713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6390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509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59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7434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4417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4276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8306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644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6019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11/18/23</a:t>
            </a:fld>
            <a:endParaRPr lang="en-US" spc="5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4440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12" r:id="rId1"/>
    <p:sldLayoutId id="2147484313" r:id="rId2"/>
    <p:sldLayoutId id="2147484314" r:id="rId3"/>
    <p:sldLayoutId id="2147484315" r:id="rId4"/>
    <p:sldLayoutId id="2147484316" r:id="rId5"/>
    <p:sldLayoutId id="2147484317" r:id="rId6"/>
    <p:sldLayoutId id="2147484318" r:id="rId7"/>
    <p:sldLayoutId id="2147484319" r:id="rId8"/>
    <p:sldLayoutId id="2147484320" r:id="rId9"/>
    <p:sldLayoutId id="2147484321" r:id="rId10"/>
    <p:sldLayoutId id="2147484322" r:id="rId11"/>
    <p:sldLayoutId id="2147484323" r:id="rId12"/>
    <p:sldLayoutId id="2147484324" r:id="rId13"/>
    <p:sldLayoutId id="2147484325" r:id="rId14"/>
    <p:sldLayoutId id="2147484326" r:id="rId15"/>
    <p:sldLayoutId id="2147484327" r:id="rId16"/>
    <p:sldLayoutId id="2147484328" r:id="rId17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8C46986-385C-40DC-BFC7-D711004C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5E7815-0DCD-99AF-7721-62EACD6F1D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pic>
        <p:nvPicPr>
          <p:cNvPr id="3" name="Picture 2" descr="A close-up of a card&#10;&#10;Description automatically generated">
            <a:extLst>
              <a:ext uri="{FF2B5EF4-FFF2-40B4-BE49-F238E27FC236}">
                <a16:creationId xmlns:a16="http://schemas.microsoft.com/office/drawing/2014/main" id="{9534DAD8-138C-9401-0CDA-343C1C0FC4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9416" y="554918"/>
            <a:ext cx="10801200" cy="5804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718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8C46986-385C-40DC-BFC7-D711004C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5E7815-0DCD-99AF-7721-62EACD6F1D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7548D42A-8C27-58F3-1EFC-E384E7952F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250" y="444500"/>
            <a:ext cx="11308382" cy="6005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3612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8C46986-385C-40DC-BFC7-D711004C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5E7815-0DCD-99AF-7721-62EACD6F1D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pic>
        <p:nvPicPr>
          <p:cNvPr id="3" name="Picture 2" descr="A close-up of a brochure&#10;&#10;Description automatically generated">
            <a:extLst>
              <a:ext uri="{FF2B5EF4-FFF2-40B4-BE49-F238E27FC236}">
                <a16:creationId xmlns:a16="http://schemas.microsoft.com/office/drawing/2014/main" id="{EBE63005-01AD-F34E-7E23-ACC1CA6701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1711" y="476672"/>
            <a:ext cx="11626937" cy="59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555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5F7C638-AD41-C342-CE9B-F023FBF3736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E3717-854B-33C8-E5BA-9575B4B909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9601196" cy="1303867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/>
              <a:t>SKILLS REQUIRED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BC772-1872-4587-20A6-4B13962C7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1" y="2556932"/>
            <a:ext cx="9601196" cy="3318936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HR Expertise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Excellent communication skills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Problem-Solving and Decision-Making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Cultural Sensitivity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Communication and Interpersonal Skills</a:t>
            </a:r>
          </a:p>
        </p:txBody>
      </p:sp>
    </p:spTree>
    <p:extLst>
      <p:ext uri="{BB962C8B-B14F-4D97-AF65-F5344CB8AC3E}">
        <p14:creationId xmlns:p14="http://schemas.microsoft.com/office/powerpoint/2010/main" val="3787791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5F7C638-AD41-C342-CE9B-F023FBF3736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E3717-854B-33C8-E5BA-9575B4B909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9456" y="548680"/>
            <a:ext cx="9433048" cy="1584176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/>
              <a:t>KNOWLEDGE REQUIRED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BC772-1872-4587-20A6-4B13962C7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9456" y="2556932"/>
            <a:ext cx="9433048" cy="3752388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HR Best Practice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Diversity and Inclusion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Employment Laws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Ethical Standards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 the unique dynamics of the luxury fashion industry</a:t>
            </a:r>
          </a:p>
        </p:txBody>
      </p:sp>
    </p:spTree>
    <p:extLst>
      <p:ext uri="{BB962C8B-B14F-4D97-AF65-F5344CB8AC3E}">
        <p14:creationId xmlns:p14="http://schemas.microsoft.com/office/powerpoint/2010/main" val="1894939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5F7C638-AD41-C342-CE9B-F023FBF37364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07E3717-854B-33C8-E5BA-9575B4B909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9601196" cy="1303867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/>
              <a:t>BEHAVIOUR REQUIRED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4BC772-1872-4587-20A6-4B13962C7F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401" y="2556932"/>
            <a:ext cx="9601196" cy="3824396"/>
          </a:xfrm>
          <a:solidFill>
            <a:schemeClr val="bg2">
              <a:lumMod val="9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Always staying ahead of potential setbacks, promoting a proactive mindset towards managing risks. </a:t>
            </a:r>
            <a:endParaRPr lang="en-US" sz="2800" dirty="0"/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Cultivating a culture of flexibility and resilience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The importance of recognising and appreciating the contributions and expertise of every team member.</a:t>
            </a:r>
            <a:endParaRPr lang="en-US" sz="28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Understanding the unique dynamics of the luxury fashion industry</a:t>
            </a:r>
          </a:p>
        </p:txBody>
      </p:sp>
    </p:spTree>
    <p:extLst>
      <p:ext uri="{BB962C8B-B14F-4D97-AF65-F5344CB8AC3E}">
        <p14:creationId xmlns:p14="http://schemas.microsoft.com/office/powerpoint/2010/main" val="3897427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8C46986-385C-40DC-BFC7-D711004C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5E7815-0DCD-99AF-7721-62EACD6F1D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pic>
        <p:nvPicPr>
          <p:cNvPr id="3" name="Picture 2" descr="A diagram of a swot analysis&#10;&#10;Description automatically generated">
            <a:extLst>
              <a:ext uri="{FF2B5EF4-FFF2-40B4-BE49-F238E27FC236}">
                <a16:creationId xmlns:a16="http://schemas.microsoft.com/office/drawing/2014/main" id="{115FC249-17D4-B7F3-957C-2B88247311F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519" y="404663"/>
            <a:ext cx="11506121" cy="60566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7745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599A10-5BF3-D342-F7FE-9B8CC35FA6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0"/>
            <a:ext cx="12192000" cy="6858000"/>
          </a:xfrm>
          <a:solidFill>
            <a:schemeClr val="bg1"/>
          </a:solidFill>
        </p:spPr>
        <p:txBody>
          <a:bodyPr lIns="756000" tIns="144000" rIns="1152000" anchor="ctr">
            <a:normAutofit/>
          </a:bodyPr>
          <a:lstStyle/>
          <a:p>
            <a:pPr>
              <a:lnSpc>
                <a:spcPts val="1800"/>
              </a:lnSpc>
            </a:pPr>
            <a:endParaRPr lang="en-GB" sz="2400" b="1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pPr algn="just">
              <a:lnSpc>
                <a:spcPts val="1800"/>
              </a:lnSpc>
            </a:pP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REFERENCES:</a:t>
            </a:r>
          </a:p>
          <a:p>
            <a:pPr algn="just">
              <a:lnSpc>
                <a:spcPts val="1800"/>
              </a:lnSpc>
            </a:pPr>
            <a:endParaRPr lang="en-GB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Armstrong, M. (2022) Armstrong's Handbook of Performance Management. [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BibliU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version] 7th ed.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London, Kogan Page.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Armstrong, M. and Taylor, S. (2020). Armstrong’s Handbook of Human Resource Management Practice.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15th ed. London: 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KoganPage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Hargreaves, D.H. (2004). Learning for life : the foundations for lifelong learning. Bristol: Policy Press.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Howard, K. (2022). What are the roles and responsibilities in retail HR? | Retail Bulletin. [online] Retail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Bulletin | Daily UK Retail News.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www.theretailbulletin.com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/retail-commentary/roles-</a:t>
            </a: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and-responsibilities-in-retail-hr-15-07-2022/.</a:t>
            </a:r>
          </a:p>
          <a:p>
            <a:pPr algn="just">
              <a:lnSpc>
                <a:spcPts val="1800"/>
              </a:lnSpc>
            </a:pP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jobs.louisvuitton.com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(n.d.).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Louis Vuitton Careers | Home Page| LV Careers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jobs.louisvuitton.com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.[Accessed 12 Nov. 2023].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jobs.louisvuitton.com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(n.d.).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LV is hiring a Human Resources Business Partner in Brussels as Temporary Job | LV Careers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jobs.louisvuitton.com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en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/search-page/job/human-resources-business-partner-belgium-brussels-849837 [Accessed 12 Nov. 2023].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pPr algn="just">
              <a:lnSpc>
                <a:spcPts val="1800"/>
              </a:lnSpc>
            </a:pP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LVMH. (n.d.). </a:t>
            </a:r>
            <a:r>
              <a:rPr lang="en-GB" sz="14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LVMH SPRING HR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[online] Available at: https://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www.lvmh.com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/talents/work-with-us/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lvmh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-graduate-programs/</a:t>
            </a:r>
            <a:r>
              <a:rPr lang="en-GB" sz="1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lvmh</a:t>
            </a:r>
            <a:r>
              <a:rPr lang="en-GB" sz="14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-spring-hr/ [Accessed 12 Nov. 2023].</a:t>
            </a:r>
            <a:endParaRPr lang="en-GB" sz="1400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43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78C46986-385C-40DC-BFC7-D711004C8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5E7815-0DCD-99AF-7721-62EACD6F1D2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00000"/>
                    </a14:imgEffect>
                    <a14:imgEffect>
                      <a14:brightnessContrast bright="49000" contrast="-12000"/>
                    </a14:imgEffect>
                  </a14:imgLayer>
                </a14:imgProps>
              </a:ext>
            </a:extLst>
          </a:blip>
          <a:srcRect t="66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solidFill>
            <a:schemeClr val="tx2">
              <a:lumMod val="90000"/>
            </a:schemeClr>
          </a:solidFill>
        </p:spPr>
      </p:pic>
      <p:pic>
        <p:nvPicPr>
          <p:cNvPr id="3" name="Picture 2" descr="A close-up of a document&#10;&#10;Description automatically generated">
            <a:extLst>
              <a:ext uri="{FF2B5EF4-FFF2-40B4-BE49-F238E27FC236}">
                <a16:creationId xmlns:a16="http://schemas.microsoft.com/office/drawing/2014/main" id="{CD1A3CE3-2E14-3B81-6156-B4A09B030FE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364" y="419785"/>
            <a:ext cx="11449272" cy="6438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163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">
              <a:schemeClr val="accent6">
                <a:alpha val="34957"/>
                <a:lumMod val="47098"/>
                <a:lumOff val="52902"/>
              </a:schemeClr>
            </a:gs>
            <a:gs pos="48000">
              <a:schemeClr val="accent6">
                <a:lumMod val="97000"/>
                <a:lumOff val="3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background with squares&#10;&#10;Description automatically generated">
            <a:extLst>
              <a:ext uri="{FF2B5EF4-FFF2-40B4-BE49-F238E27FC236}">
                <a16:creationId xmlns:a16="http://schemas.microsoft.com/office/drawing/2014/main" id="{483C1430-0332-00E8-5399-F8D008390A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39"/>
          <a:stretch/>
        </p:blipFill>
        <p:spPr>
          <a:xfrm>
            <a:off x="0" y="0"/>
            <a:ext cx="12192000" cy="6858001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9C0AA6-BA8D-D546-5EFA-4D96756BA387}"/>
              </a:ext>
            </a:extLst>
          </p:cNvPr>
          <p:cNvSpPr txBox="1"/>
          <p:nvPr/>
        </p:nvSpPr>
        <p:spPr>
          <a:xfrm>
            <a:off x="2663002" y="2063663"/>
            <a:ext cx="7177414" cy="1365337"/>
          </a:xfrm>
          <a:custGeom>
            <a:avLst/>
            <a:gdLst>
              <a:gd name="connsiteX0" fmla="*/ 0 w 7128792"/>
              <a:gd name="connsiteY0" fmla="*/ 0 h 1323439"/>
              <a:gd name="connsiteX1" fmla="*/ 7128792 w 7128792"/>
              <a:gd name="connsiteY1" fmla="*/ 0 h 1323439"/>
              <a:gd name="connsiteX2" fmla="*/ 7128792 w 7128792"/>
              <a:gd name="connsiteY2" fmla="*/ 1323439 h 1323439"/>
              <a:gd name="connsiteX3" fmla="*/ 0 w 7128792"/>
              <a:gd name="connsiteY3" fmla="*/ 1323439 h 1323439"/>
              <a:gd name="connsiteX4" fmla="*/ 0 w 7128792"/>
              <a:gd name="connsiteY4" fmla="*/ 0 h 1323439"/>
              <a:gd name="connsiteX0" fmla="*/ 48622 w 7177414"/>
              <a:gd name="connsiteY0" fmla="*/ 41898 h 1365337"/>
              <a:gd name="connsiteX1" fmla="*/ 7177414 w 7177414"/>
              <a:gd name="connsiteY1" fmla="*/ 41898 h 1365337"/>
              <a:gd name="connsiteX2" fmla="*/ 0 w 7177414"/>
              <a:gd name="connsiteY2" fmla="*/ 0 h 1365337"/>
              <a:gd name="connsiteX3" fmla="*/ 48622 w 7177414"/>
              <a:gd name="connsiteY3" fmla="*/ 1365337 h 1365337"/>
              <a:gd name="connsiteX4" fmla="*/ 48622 w 7177414"/>
              <a:gd name="connsiteY4" fmla="*/ 41898 h 1365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177414" h="1365337">
                <a:moveTo>
                  <a:pt x="48622" y="41898"/>
                </a:moveTo>
                <a:lnTo>
                  <a:pt x="7177414" y="41898"/>
                </a:lnTo>
                <a:lnTo>
                  <a:pt x="0" y="0"/>
                </a:lnTo>
                <a:lnTo>
                  <a:pt x="48622" y="1365337"/>
                </a:lnTo>
                <a:lnTo>
                  <a:pt x="48622" y="41898"/>
                </a:lnTo>
                <a:close/>
              </a:path>
            </a:pathLst>
          </a:custGeom>
          <a:solidFill>
            <a:schemeClr val="bg2">
              <a:lumMod val="25000"/>
            </a:schemeClr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4000" dirty="0"/>
              <a:t>Thank you very much for all your attention. Have a lovely day ahead! </a:t>
            </a:r>
          </a:p>
        </p:txBody>
      </p:sp>
    </p:spTree>
    <p:extLst>
      <p:ext uri="{BB962C8B-B14F-4D97-AF65-F5344CB8AC3E}">
        <p14:creationId xmlns:p14="http://schemas.microsoft.com/office/powerpoint/2010/main" val="163020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4922 -0.11114" pathEditMode="relative" ptsTypes="AA">
                                      <p:cBhvr>
                                        <p:cTn id="6" dur="3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24922 -0.11114 L -0.05111 0.18291" pathEditMode="relative" ptsTypes="AA">
                                      <p:cBhvr>
                                        <p:cTn id="11" dur="3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05111 0.18291 L 0.00582 -0.24861" pathEditMode="relative" ptsTypes="AA">
                                      <p:cBhvr>
                                        <p:cTn id="14" dur="3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00582 -0.24861 L 0.24922 0.07727" pathEditMode="relative" ptsTypes="AA">
                                      <p:cBhvr>
                                        <p:cTn id="17" dur="3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35000"/>
                            </p:stCondLst>
                            <p:childTnLst>
                              <p:par>
                                <p:cTn id="19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0.07727 L 0 0" pathEditMode="relative" ptsTypes="AA">
                                      <p:cBhvr>
                                        <p:cTn id="20" dur="30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1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22" dur="30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0000"/>
                            </p:stCondLst>
                            <p:childTnLst>
                              <p:par>
                                <p:cTn id="2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25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Gre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{62DAB860-7607-D945-84BA-69596D6305ED}tf10001064</Template>
  <TotalTime>957</TotalTime>
  <Words>366</Words>
  <Application>Microsoft Macintosh PowerPoint</Application>
  <PresentationFormat>Widescreen</PresentationFormat>
  <Paragraphs>32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Garamond</vt:lpstr>
      <vt:lpstr>Organic</vt:lpstr>
      <vt:lpstr>PowerPoint Presentation</vt:lpstr>
      <vt:lpstr>PowerPoint Presentation</vt:lpstr>
      <vt:lpstr>PowerPoint Presentation</vt:lpstr>
      <vt:lpstr>SKILLS REQUIRED</vt:lpstr>
      <vt:lpstr>KNOWLEDGE REQUIRED</vt:lpstr>
      <vt:lpstr>BEHAVIOUR REQUIRED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Oksana Mrsic (2131895)</dc:creator>
  <cp:lastModifiedBy>Oksana Mrsic (2131895)</cp:lastModifiedBy>
  <cp:revision>15</cp:revision>
  <dcterms:created xsi:type="dcterms:W3CDTF">2023-11-11T20:42:10Z</dcterms:created>
  <dcterms:modified xsi:type="dcterms:W3CDTF">2023-11-18T09:55:52Z</dcterms:modified>
</cp:coreProperties>
</file>