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1"/>
  </p:sldMasterIdLst>
  <p:notesMasterIdLst>
    <p:notesMasterId r:id="rId25"/>
  </p:notesMasterIdLst>
  <p:handoutMasterIdLst>
    <p:handoutMasterId r:id="rId26"/>
  </p:handoutMasterIdLst>
  <p:sldIdLst>
    <p:sldId id="256" r:id="rId2"/>
    <p:sldId id="287" r:id="rId3"/>
    <p:sldId id="288" r:id="rId4"/>
    <p:sldId id="412" r:id="rId5"/>
    <p:sldId id="413" r:id="rId6"/>
    <p:sldId id="414" r:id="rId7"/>
    <p:sldId id="415" r:id="rId8"/>
    <p:sldId id="416" r:id="rId9"/>
    <p:sldId id="417" r:id="rId10"/>
    <p:sldId id="418" r:id="rId11"/>
    <p:sldId id="419" r:id="rId12"/>
    <p:sldId id="420" r:id="rId13"/>
    <p:sldId id="421" r:id="rId14"/>
    <p:sldId id="424" r:id="rId15"/>
    <p:sldId id="422" r:id="rId16"/>
    <p:sldId id="423" r:id="rId17"/>
    <p:sldId id="425" r:id="rId18"/>
    <p:sldId id="426" r:id="rId19"/>
    <p:sldId id="427" r:id="rId20"/>
    <p:sldId id="428" r:id="rId21"/>
    <p:sldId id="429" r:id="rId22"/>
    <p:sldId id="430" r:id="rId23"/>
    <p:sldId id="258" r:id="rId24"/>
  </p:sldIdLst>
  <p:sldSz cx="10688638" cy="7562850"/>
  <p:notesSz cx="6858000" cy="9144000"/>
  <p:defaultTextStyle>
    <a:defPPr>
      <a:defRPr lang="en-US"/>
    </a:defPPr>
    <a:lvl1pPr marL="0" algn="l" defTabSz="521437" rtl="0" eaLnBrk="1" latinLnBrk="0" hangingPunct="1">
      <a:defRPr sz="2100" kern="1200">
        <a:solidFill>
          <a:schemeClr val="tx1"/>
        </a:solidFill>
        <a:latin typeface="+mn-lt"/>
        <a:ea typeface="+mn-ea"/>
        <a:cs typeface="+mn-cs"/>
      </a:defRPr>
    </a:lvl1pPr>
    <a:lvl2pPr marL="521437" algn="l" defTabSz="521437" rtl="0" eaLnBrk="1" latinLnBrk="0" hangingPunct="1">
      <a:defRPr sz="2100" kern="1200">
        <a:solidFill>
          <a:schemeClr val="tx1"/>
        </a:solidFill>
        <a:latin typeface="+mn-lt"/>
        <a:ea typeface="+mn-ea"/>
        <a:cs typeface="+mn-cs"/>
      </a:defRPr>
    </a:lvl2pPr>
    <a:lvl3pPr marL="1042873" algn="l" defTabSz="521437" rtl="0" eaLnBrk="1" latinLnBrk="0" hangingPunct="1">
      <a:defRPr sz="2100" kern="1200">
        <a:solidFill>
          <a:schemeClr val="tx1"/>
        </a:solidFill>
        <a:latin typeface="+mn-lt"/>
        <a:ea typeface="+mn-ea"/>
        <a:cs typeface="+mn-cs"/>
      </a:defRPr>
    </a:lvl3pPr>
    <a:lvl4pPr marL="1564310" algn="l" defTabSz="521437" rtl="0" eaLnBrk="1" latinLnBrk="0" hangingPunct="1">
      <a:defRPr sz="2100" kern="1200">
        <a:solidFill>
          <a:schemeClr val="tx1"/>
        </a:solidFill>
        <a:latin typeface="+mn-lt"/>
        <a:ea typeface="+mn-ea"/>
        <a:cs typeface="+mn-cs"/>
      </a:defRPr>
    </a:lvl4pPr>
    <a:lvl5pPr marL="2085746" algn="l" defTabSz="521437" rtl="0" eaLnBrk="1" latinLnBrk="0" hangingPunct="1">
      <a:defRPr sz="2100" kern="1200">
        <a:solidFill>
          <a:schemeClr val="tx1"/>
        </a:solidFill>
        <a:latin typeface="+mn-lt"/>
        <a:ea typeface="+mn-ea"/>
        <a:cs typeface="+mn-cs"/>
      </a:defRPr>
    </a:lvl5pPr>
    <a:lvl6pPr marL="2607183" algn="l" defTabSz="521437" rtl="0" eaLnBrk="1" latinLnBrk="0" hangingPunct="1">
      <a:defRPr sz="2100" kern="1200">
        <a:solidFill>
          <a:schemeClr val="tx1"/>
        </a:solidFill>
        <a:latin typeface="+mn-lt"/>
        <a:ea typeface="+mn-ea"/>
        <a:cs typeface="+mn-cs"/>
      </a:defRPr>
    </a:lvl6pPr>
    <a:lvl7pPr marL="3128620" algn="l" defTabSz="521437" rtl="0" eaLnBrk="1" latinLnBrk="0" hangingPunct="1">
      <a:defRPr sz="2100" kern="1200">
        <a:solidFill>
          <a:schemeClr val="tx1"/>
        </a:solidFill>
        <a:latin typeface="+mn-lt"/>
        <a:ea typeface="+mn-ea"/>
        <a:cs typeface="+mn-cs"/>
      </a:defRPr>
    </a:lvl7pPr>
    <a:lvl8pPr marL="3650056" algn="l" defTabSz="521437" rtl="0" eaLnBrk="1" latinLnBrk="0" hangingPunct="1">
      <a:defRPr sz="2100" kern="1200">
        <a:solidFill>
          <a:schemeClr val="tx1"/>
        </a:solidFill>
        <a:latin typeface="+mn-lt"/>
        <a:ea typeface="+mn-ea"/>
        <a:cs typeface="+mn-cs"/>
      </a:defRPr>
    </a:lvl8pPr>
    <a:lvl9pPr marL="4171493" algn="l" defTabSz="521437" rtl="0" eaLnBrk="1" latinLnBrk="0" hangingPunct="1">
      <a:defRPr sz="21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382">
          <p15:clr>
            <a:srgbClr val="A4A3A4"/>
          </p15:clr>
        </p15:guide>
        <p15:guide id="2" pos="3366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 scaleToFitPaper="1"/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85BE263C-DBD7-4A20-BB59-AAB30ACAA65A}" styleName="Medium Style 3 - Accent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5DA37D80-6434-44D0-A028-1B22A696006F}" styleName="Light Style 3 - Accent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9DCAF9ED-07DC-4A11-8D7F-57B35C25682E}" styleName="Medium Style 1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F2DE63D5-997A-4646-A377-4702673A728D}" styleName="Light Style 2 - Accent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235" autoAdjust="0"/>
    <p:restoredTop sz="94660"/>
  </p:normalViewPr>
  <p:slideViewPr>
    <p:cSldViewPr snapToObjects="1">
      <p:cViewPr varScale="1">
        <p:scale>
          <a:sx n="62" d="100"/>
          <a:sy n="62" d="100"/>
        </p:scale>
        <p:origin x="1218" y="60"/>
      </p:cViewPr>
      <p:guideLst>
        <p:guide orient="horz" pos="2382"/>
        <p:guide pos="3366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en-IN"/>
              <a:t>Introduction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77D51BE-DD97-453C-A864-F66D204B8597}" type="datetimeFigureOut">
              <a:rPr lang="en-IN" smtClean="0"/>
              <a:pPr/>
              <a:t>27-04-2022</a:t>
            </a:fld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295A9-6A00-4B77-B97C-23EB92C810AA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363202365"/>
      </p:ext>
    </p:extLst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4B6B3C-C7F2-49BC-B08C-8A85B626333D}" type="datetimeFigureOut">
              <a:rPr lang="en-US" smtClean="0"/>
              <a:pPr/>
              <a:t>4/27/2022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006475" y="685800"/>
            <a:ext cx="484505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8A8EEEA-B998-46F8-A39B-4B6111BDC670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150094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Header Placeholder 5"/>
          <p:cNvSpPr>
            <a:spLocks noGrp="1"/>
          </p:cNvSpPr>
          <p:nvPr>
            <p:ph type="hdr" sz="quarter" idx="12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06816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144745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201837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564603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419412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028452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0121394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330847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717885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159516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772360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272063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027613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71567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329787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6206405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674829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56834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902023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9379406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1721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01648" y="2349386"/>
            <a:ext cx="9085342" cy="1621111"/>
          </a:xfrm>
        </p:spPr>
        <p:txBody>
          <a:bodyPr/>
          <a:lstStyle>
            <a:lvl1pPr>
              <a:defRPr>
                <a:solidFill>
                  <a:schemeClr val="accent2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03296" y="4285615"/>
            <a:ext cx="7482047" cy="1932728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52143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04287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56431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08574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60718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1286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65005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17149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89570-0B19-4F60-A4D9-338ABF784E4E}" type="datetime1">
              <a:rPr lang="en-US" smtClean="0"/>
              <a:t>4/27/2022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Digital Electronics – E7- DIE- 14 / Lesson 2- Part 1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3B17B3-E215-42EF-A342-2FC3B7F5BB72}" type="datetime1">
              <a:rPr lang="en-US" smtClean="0"/>
              <a:t>4/27/2022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Digital Electronics – E7- DIE- 14 / Lesson 2- Part 1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4329" y="4859832"/>
            <a:ext cx="9085342" cy="1502066"/>
          </a:xfrm>
        </p:spPr>
        <p:txBody>
          <a:bodyPr anchor="t"/>
          <a:lstStyle>
            <a:lvl1pPr algn="l">
              <a:defRPr sz="4600" b="1" cap="all">
                <a:solidFill>
                  <a:schemeClr val="accent2">
                    <a:lumMod val="75000"/>
                  </a:schemeClr>
                </a:solidFill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4329" y="3205459"/>
            <a:ext cx="9085342" cy="1654373"/>
          </a:xfrm>
        </p:spPr>
        <p:txBody>
          <a:bodyPr anchor="b"/>
          <a:lstStyle>
            <a:lvl1pPr marL="0" indent="0">
              <a:buNone/>
              <a:defRPr sz="2300">
                <a:solidFill>
                  <a:schemeClr val="tx1">
                    <a:tint val="75000"/>
                  </a:schemeClr>
                </a:solidFill>
              </a:defRPr>
            </a:lvl1pPr>
            <a:lvl2pPr marL="521437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2pPr>
            <a:lvl3pPr marL="1042873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56431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2085746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607183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312862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650056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4171493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AE4F05-6F59-4894-AEDB-B736C02468E8}" type="datetime1">
              <a:rPr lang="en-US" smtClean="0"/>
              <a:t>4/27/2022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Digital Electronics – E7- DIE- 14 / Lesson 2- Part 1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34432" y="1764666"/>
            <a:ext cx="4720815" cy="4991131"/>
          </a:xfrm>
        </p:spPr>
        <p:txBody>
          <a:bodyPr/>
          <a:lstStyle>
            <a:lvl1pPr>
              <a:defRPr sz="3200"/>
            </a:lvl1pPr>
            <a:lvl2pPr>
              <a:defRPr sz="2700"/>
            </a:lvl2pPr>
            <a:lvl3pPr>
              <a:defRPr sz="2300"/>
            </a:lvl3pPr>
            <a:lvl4pPr>
              <a:defRPr sz="2100"/>
            </a:lvl4pPr>
            <a:lvl5pPr>
              <a:defRPr sz="2100"/>
            </a:lvl5pPr>
            <a:lvl6pPr>
              <a:defRPr sz="2100"/>
            </a:lvl6pPr>
            <a:lvl7pPr>
              <a:defRPr sz="2100"/>
            </a:lvl7pPr>
            <a:lvl8pPr>
              <a:defRPr sz="2100"/>
            </a:lvl8pPr>
            <a:lvl9pPr>
              <a:defRPr sz="21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433391" y="1764666"/>
            <a:ext cx="4720815" cy="4991131"/>
          </a:xfrm>
        </p:spPr>
        <p:txBody>
          <a:bodyPr/>
          <a:lstStyle>
            <a:lvl1pPr>
              <a:defRPr sz="3200"/>
            </a:lvl1pPr>
            <a:lvl2pPr>
              <a:defRPr sz="2700"/>
            </a:lvl2pPr>
            <a:lvl3pPr>
              <a:defRPr sz="2300"/>
            </a:lvl3pPr>
            <a:lvl4pPr>
              <a:defRPr sz="2100"/>
            </a:lvl4pPr>
            <a:lvl5pPr>
              <a:defRPr sz="2100"/>
            </a:lvl5pPr>
            <a:lvl6pPr>
              <a:defRPr sz="2100"/>
            </a:lvl6pPr>
            <a:lvl7pPr>
              <a:defRPr sz="2100"/>
            </a:lvl7pPr>
            <a:lvl8pPr>
              <a:defRPr sz="2100"/>
            </a:lvl8pPr>
            <a:lvl9pPr>
              <a:defRPr sz="21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34432" y="7009642"/>
            <a:ext cx="849447" cy="402652"/>
          </a:xfrm>
        </p:spPr>
        <p:txBody>
          <a:bodyPr/>
          <a:lstStyle/>
          <a:p>
            <a:fld id="{F670E4CD-2C15-41DA-9F2C-B765E0A7AF3D}" type="datetime1">
              <a:rPr lang="en-US" smtClean="0"/>
              <a:t>4/27/2022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Digital Electronics – E7- DIE- 14 / Lesson 2- Part 1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4432" y="1692889"/>
            <a:ext cx="4722671" cy="705515"/>
          </a:xfrm>
        </p:spPr>
        <p:txBody>
          <a:bodyPr anchor="b"/>
          <a:lstStyle>
            <a:lvl1pPr marL="0" indent="0">
              <a:buNone/>
              <a:defRPr sz="2700" b="1"/>
            </a:lvl1pPr>
            <a:lvl2pPr marL="521437" indent="0">
              <a:buNone/>
              <a:defRPr sz="2300" b="1"/>
            </a:lvl2pPr>
            <a:lvl3pPr marL="1042873" indent="0">
              <a:buNone/>
              <a:defRPr sz="2100" b="1"/>
            </a:lvl3pPr>
            <a:lvl4pPr marL="1564310" indent="0">
              <a:buNone/>
              <a:defRPr sz="1800" b="1"/>
            </a:lvl4pPr>
            <a:lvl5pPr marL="2085746" indent="0">
              <a:buNone/>
              <a:defRPr sz="1800" b="1"/>
            </a:lvl5pPr>
            <a:lvl6pPr marL="2607183" indent="0">
              <a:buNone/>
              <a:defRPr sz="1800" b="1"/>
            </a:lvl6pPr>
            <a:lvl7pPr marL="3128620" indent="0">
              <a:buNone/>
              <a:defRPr sz="1800" b="1"/>
            </a:lvl7pPr>
            <a:lvl8pPr marL="3650056" indent="0">
              <a:buNone/>
              <a:defRPr sz="1800" b="1"/>
            </a:lvl8pPr>
            <a:lvl9pPr marL="4171493" indent="0">
              <a:buNone/>
              <a:defRPr sz="18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4432" y="2398404"/>
            <a:ext cx="4722671" cy="4357393"/>
          </a:xfrm>
        </p:spPr>
        <p:txBody>
          <a:bodyPr/>
          <a:lstStyle>
            <a:lvl1pPr>
              <a:defRPr sz="2700"/>
            </a:lvl1pPr>
            <a:lvl2pPr>
              <a:defRPr sz="2300"/>
            </a:lvl2pPr>
            <a:lvl3pPr>
              <a:defRPr sz="21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429680" y="1692889"/>
            <a:ext cx="4724526" cy="705515"/>
          </a:xfrm>
        </p:spPr>
        <p:txBody>
          <a:bodyPr anchor="b"/>
          <a:lstStyle>
            <a:lvl1pPr marL="0" indent="0">
              <a:buNone/>
              <a:defRPr sz="2700" b="1"/>
            </a:lvl1pPr>
            <a:lvl2pPr marL="521437" indent="0">
              <a:buNone/>
              <a:defRPr sz="2300" b="1"/>
            </a:lvl2pPr>
            <a:lvl3pPr marL="1042873" indent="0">
              <a:buNone/>
              <a:defRPr sz="2100" b="1"/>
            </a:lvl3pPr>
            <a:lvl4pPr marL="1564310" indent="0">
              <a:buNone/>
              <a:defRPr sz="1800" b="1"/>
            </a:lvl4pPr>
            <a:lvl5pPr marL="2085746" indent="0">
              <a:buNone/>
              <a:defRPr sz="1800" b="1"/>
            </a:lvl5pPr>
            <a:lvl6pPr marL="2607183" indent="0">
              <a:buNone/>
              <a:defRPr sz="1800" b="1"/>
            </a:lvl6pPr>
            <a:lvl7pPr marL="3128620" indent="0">
              <a:buNone/>
              <a:defRPr sz="1800" b="1"/>
            </a:lvl7pPr>
            <a:lvl8pPr marL="3650056" indent="0">
              <a:buNone/>
              <a:defRPr sz="1800" b="1"/>
            </a:lvl8pPr>
            <a:lvl9pPr marL="4171493" indent="0">
              <a:buNone/>
              <a:defRPr sz="18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429680" y="2398404"/>
            <a:ext cx="4724526" cy="4357393"/>
          </a:xfrm>
        </p:spPr>
        <p:txBody>
          <a:bodyPr/>
          <a:lstStyle>
            <a:lvl1pPr>
              <a:defRPr sz="2700"/>
            </a:lvl1pPr>
            <a:lvl2pPr>
              <a:defRPr sz="2300"/>
            </a:lvl2pPr>
            <a:lvl3pPr>
              <a:defRPr sz="21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7E0417-7685-4EE8-A918-D95702E485F0}" type="datetime1">
              <a:rPr lang="en-US" smtClean="0"/>
              <a:t>4/27/2022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Digital Electronics – E7- DIE- 14 / Lesson 2- Part 1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54E563-65E2-44CE-9FAF-AF4FE5B15B82}" type="datetime1">
              <a:rPr lang="en-US" smtClean="0"/>
              <a:t>4/27/2022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Digital Electronics – E7- DIE- 14 / Lesson 2- Part 1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F21FA1-249D-4B28-8C9B-52B6D9B73EDE}" type="datetime1">
              <a:rPr lang="en-US" smtClean="0"/>
              <a:t>4/27/2022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Digital Electronics – E7- DIE- 14 / Lesson 2- Part 1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4433" y="301114"/>
            <a:ext cx="3516488" cy="1104048"/>
          </a:xfrm>
        </p:spPr>
        <p:txBody>
          <a:bodyPr anchor="b"/>
          <a:lstStyle>
            <a:lvl1pPr algn="l">
              <a:defRPr sz="2300" b="1"/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78960" y="301114"/>
            <a:ext cx="5125800" cy="6454683"/>
          </a:xfrm>
        </p:spPr>
        <p:txBody>
          <a:bodyPr/>
          <a:lstStyle>
            <a:lvl1pPr>
              <a:defRPr sz="3600">
                <a:solidFill>
                  <a:schemeClr val="bg1"/>
                </a:solidFill>
              </a:defRPr>
            </a:lvl1pPr>
            <a:lvl2pPr>
              <a:defRPr sz="3200"/>
            </a:lvl2pPr>
            <a:lvl3pPr>
              <a:defRPr sz="2700"/>
            </a:lvl3pPr>
            <a:lvl4pPr>
              <a:defRPr sz="2300"/>
            </a:lvl4pPr>
            <a:lvl5pPr>
              <a:defRPr sz="2300"/>
            </a:lvl5pPr>
            <a:lvl6pPr>
              <a:defRPr sz="2300"/>
            </a:lvl6pPr>
            <a:lvl7pPr>
              <a:defRPr sz="2300"/>
            </a:lvl7pPr>
            <a:lvl8pPr>
              <a:defRPr sz="2300"/>
            </a:lvl8pPr>
            <a:lvl9pPr>
              <a:defRPr sz="2300"/>
            </a:lvl9pPr>
          </a:lstStyle>
          <a:p>
            <a:pPr lvl="0"/>
            <a:r>
              <a:rPr lang="en-GB" dirty="0"/>
              <a:t>Click to edit Master text styles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4433" y="1621185"/>
            <a:ext cx="3516488" cy="5134612"/>
          </a:xfrm>
        </p:spPr>
        <p:txBody>
          <a:bodyPr/>
          <a:lstStyle>
            <a:lvl1pPr marL="0" indent="0">
              <a:buNone/>
              <a:defRPr sz="1600"/>
            </a:lvl1pPr>
            <a:lvl2pPr marL="521437" indent="0">
              <a:buNone/>
              <a:defRPr sz="1400"/>
            </a:lvl2pPr>
            <a:lvl3pPr marL="1042873" indent="0">
              <a:buNone/>
              <a:defRPr sz="1100"/>
            </a:lvl3pPr>
            <a:lvl4pPr marL="1564310" indent="0">
              <a:buNone/>
              <a:defRPr sz="1000"/>
            </a:lvl4pPr>
            <a:lvl5pPr marL="2085746" indent="0">
              <a:buNone/>
              <a:defRPr sz="1000"/>
            </a:lvl5pPr>
            <a:lvl6pPr marL="2607183" indent="0">
              <a:buNone/>
              <a:defRPr sz="1000"/>
            </a:lvl6pPr>
            <a:lvl7pPr marL="3128620" indent="0">
              <a:buNone/>
              <a:defRPr sz="1000"/>
            </a:lvl7pPr>
            <a:lvl8pPr marL="3650056" indent="0">
              <a:buNone/>
              <a:defRPr sz="1000"/>
            </a:lvl8pPr>
            <a:lvl9pPr marL="417149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15969-F9B9-44E7-AA69-7F9FA949BE1B}" type="datetime1">
              <a:rPr lang="en-US" smtClean="0"/>
              <a:t>4/27/2022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Digital Electronics – E7- DIE- 14 / Lesson 2- Part 1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95048" y="5293995"/>
            <a:ext cx="6413183" cy="624986"/>
          </a:xfrm>
        </p:spPr>
        <p:txBody>
          <a:bodyPr anchor="b"/>
          <a:lstStyle>
            <a:lvl1pPr algn="l">
              <a:defRPr sz="2300" b="1">
                <a:solidFill>
                  <a:srgbClr val="953735"/>
                </a:solidFill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095048" y="1837209"/>
            <a:ext cx="6413183" cy="3376256"/>
          </a:xfrm>
        </p:spPr>
        <p:txBody>
          <a:bodyPr/>
          <a:lstStyle>
            <a:lvl1pPr marL="0" indent="0">
              <a:buNone/>
              <a:defRPr sz="3600"/>
            </a:lvl1pPr>
            <a:lvl2pPr marL="521437" indent="0">
              <a:buNone/>
              <a:defRPr sz="3200"/>
            </a:lvl2pPr>
            <a:lvl3pPr marL="1042873" indent="0">
              <a:buNone/>
              <a:defRPr sz="2700"/>
            </a:lvl3pPr>
            <a:lvl4pPr marL="1564310" indent="0">
              <a:buNone/>
              <a:defRPr sz="2300"/>
            </a:lvl4pPr>
            <a:lvl5pPr marL="2085746" indent="0">
              <a:buNone/>
              <a:defRPr sz="2300"/>
            </a:lvl5pPr>
            <a:lvl6pPr marL="2607183" indent="0">
              <a:buNone/>
              <a:defRPr sz="2300"/>
            </a:lvl6pPr>
            <a:lvl7pPr marL="3128620" indent="0">
              <a:buNone/>
              <a:defRPr sz="2300"/>
            </a:lvl7pPr>
            <a:lvl8pPr marL="3650056" indent="0">
              <a:buNone/>
              <a:defRPr sz="2300"/>
            </a:lvl8pPr>
            <a:lvl9pPr marL="4171493" indent="0">
              <a:buNone/>
              <a:defRPr sz="23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095048" y="5918981"/>
            <a:ext cx="6413183" cy="887584"/>
          </a:xfrm>
        </p:spPr>
        <p:txBody>
          <a:bodyPr/>
          <a:lstStyle>
            <a:lvl1pPr marL="0" indent="0">
              <a:buNone/>
              <a:defRPr sz="1600"/>
            </a:lvl1pPr>
            <a:lvl2pPr marL="521437" indent="0">
              <a:buNone/>
              <a:defRPr sz="1400"/>
            </a:lvl2pPr>
            <a:lvl3pPr marL="1042873" indent="0">
              <a:buNone/>
              <a:defRPr sz="1100"/>
            </a:lvl3pPr>
            <a:lvl4pPr marL="1564310" indent="0">
              <a:buNone/>
              <a:defRPr sz="1000"/>
            </a:lvl4pPr>
            <a:lvl5pPr marL="2085746" indent="0">
              <a:buNone/>
              <a:defRPr sz="1000"/>
            </a:lvl5pPr>
            <a:lvl6pPr marL="2607183" indent="0">
              <a:buNone/>
              <a:defRPr sz="1000"/>
            </a:lvl6pPr>
            <a:lvl7pPr marL="3128620" indent="0">
              <a:buNone/>
              <a:defRPr sz="1000"/>
            </a:lvl7pPr>
            <a:lvl8pPr marL="3650056" indent="0">
              <a:buNone/>
              <a:defRPr sz="1000"/>
            </a:lvl8pPr>
            <a:lvl9pPr marL="417149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8C6B23-0763-443C-A9A0-2E15BE20A7A5}" type="datetime1">
              <a:rPr lang="en-US" smtClean="0"/>
              <a:t>4/27/2022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Digital Electronics – E7- DIE- 14 / Lesson 2- Part 1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4432" y="302865"/>
            <a:ext cx="8698319" cy="1260475"/>
          </a:xfrm>
        </p:spPr>
        <p:txBody>
          <a:bodyPr/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EEE885-9AB7-49BF-8D1D-4C4E6694F9F0}" type="datetime1">
              <a:rPr lang="en-US" smtClean="0"/>
              <a:t>4/27/2022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Digital Electronics – E7- DIE- 14 / Lesson 2- Part 1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749262" y="302865"/>
            <a:ext cx="2404944" cy="6452932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34432" y="302865"/>
            <a:ext cx="7036687" cy="6452932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DFF6D6-0B31-46F7-96D7-372D18C59E6F}" type="datetime1">
              <a:rPr lang="en-US" smtClean="0"/>
              <a:t>4/27/2022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Digital Electronics – E7- DIE- 14 / Lesson 2- Part 1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34432" y="302865"/>
            <a:ext cx="8698319" cy="1260475"/>
          </a:xfrm>
          <a:prstGeom prst="rect">
            <a:avLst/>
          </a:prstGeom>
        </p:spPr>
        <p:txBody>
          <a:bodyPr vert="horz" lIns="104287" tIns="52144" rIns="104287" bIns="52144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4432" y="1764666"/>
            <a:ext cx="9619774" cy="4991131"/>
          </a:xfrm>
          <a:prstGeom prst="rect">
            <a:avLst/>
          </a:prstGeom>
        </p:spPr>
        <p:txBody>
          <a:bodyPr vert="horz" lIns="104287" tIns="52144" rIns="104287" bIns="52144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75768" y="7009642"/>
            <a:ext cx="1008112" cy="402652"/>
          </a:xfrm>
          <a:prstGeom prst="rect">
            <a:avLst/>
          </a:prstGeom>
        </p:spPr>
        <p:txBody>
          <a:bodyPr vert="horz" lIns="104287" tIns="52144" rIns="104287" bIns="52144" rtlCol="0" anchor="ctr"/>
          <a:lstStyle>
            <a:lvl1pPr algn="l">
              <a:defRPr sz="14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B8CF43-D236-4371-9EE1-2C2802BD5869}" type="datetime1">
              <a:rPr lang="en-US" smtClean="0"/>
              <a:t>4/27/2022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71911" y="7011120"/>
            <a:ext cx="4104455" cy="402652"/>
          </a:xfrm>
          <a:prstGeom prst="rect">
            <a:avLst/>
          </a:prstGeom>
        </p:spPr>
        <p:txBody>
          <a:bodyPr vert="horz" lIns="104287" tIns="52144" rIns="104287" bIns="52144" rtlCol="0" anchor="ctr"/>
          <a:lstStyle>
            <a:lvl1pPr algn="ctr">
              <a:defRPr sz="14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fr-FR"/>
              <a:t>Digital Electronics – E7- DIE- 14 / Lesson 2- Part 1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064399" y="7011120"/>
            <a:ext cx="1068505" cy="402652"/>
          </a:xfrm>
          <a:prstGeom prst="rect">
            <a:avLst/>
          </a:prstGeom>
        </p:spPr>
        <p:txBody>
          <a:bodyPr vert="horz" lIns="104287" tIns="52144" rIns="104287" bIns="52144" rtlCol="0" anchor="ctr"/>
          <a:lstStyle>
            <a:lvl1pPr algn="r">
              <a:defRPr sz="14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65DFF1-0632-DC41-8079-D9882AFED7B7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dt="0"/>
  <p:txStyles>
    <p:titleStyle>
      <a:lvl1pPr algn="ctr" defTabSz="521437" rtl="0" eaLnBrk="1" latinLnBrk="0" hangingPunct="1">
        <a:spcBef>
          <a:spcPct val="0"/>
        </a:spcBef>
        <a:buNone/>
        <a:defRPr sz="5000" kern="120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391077" indent="-391077" algn="l" defTabSz="521437" rtl="0" eaLnBrk="1" latinLnBrk="0" hangingPunct="1">
        <a:spcBef>
          <a:spcPct val="20000"/>
        </a:spcBef>
        <a:buFont typeface="Arial"/>
        <a:buChar char="•"/>
        <a:defRPr sz="3600" kern="1200">
          <a:solidFill>
            <a:schemeClr val="tx1"/>
          </a:solidFill>
          <a:latin typeface="+mn-lt"/>
          <a:ea typeface="+mn-ea"/>
          <a:cs typeface="+mn-cs"/>
        </a:defRPr>
      </a:lvl1pPr>
      <a:lvl2pPr marL="847334" indent="-325898" algn="l" defTabSz="521437" rtl="0" eaLnBrk="1" latinLnBrk="0" hangingPunct="1">
        <a:spcBef>
          <a:spcPct val="20000"/>
        </a:spcBef>
        <a:buFont typeface="Arial"/>
        <a:buChar char="–"/>
        <a:defRPr sz="3200" kern="1200">
          <a:solidFill>
            <a:schemeClr val="tx1"/>
          </a:solidFill>
          <a:latin typeface="+mn-lt"/>
          <a:ea typeface="+mn-ea"/>
          <a:cs typeface="+mn-cs"/>
        </a:defRPr>
      </a:lvl2pPr>
      <a:lvl3pPr marL="1303592" indent="-260718" algn="l" defTabSz="521437" rtl="0" eaLnBrk="1" latinLnBrk="0" hangingPunct="1">
        <a:spcBef>
          <a:spcPct val="20000"/>
        </a:spcBef>
        <a:buFont typeface="Arial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3pPr>
      <a:lvl4pPr marL="1825028" indent="-260718" algn="l" defTabSz="521437" rtl="0" eaLnBrk="1" latinLnBrk="0" hangingPunct="1">
        <a:spcBef>
          <a:spcPct val="20000"/>
        </a:spcBef>
        <a:buFont typeface="Arial"/>
        <a:buChar char="–"/>
        <a:defRPr sz="2300" kern="1200">
          <a:solidFill>
            <a:schemeClr val="tx1"/>
          </a:solidFill>
          <a:latin typeface="+mn-lt"/>
          <a:ea typeface="+mn-ea"/>
          <a:cs typeface="+mn-cs"/>
        </a:defRPr>
      </a:lvl4pPr>
      <a:lvl5pPr marL="2346465" indent="-260718" algn="l" defTabSz="521437" rtl="0" eaLnBrk="1" latinLnBrk="0" hangingPunct="1">
        <a:spcBef>
          <a:spcPct val="20000"/>
        </a:spcBef>
        <a:buFont typeface="Arial"/>
        <a:buChar char="»"/>
        <a:defRPr sz="2300" kern="1200">
          <a:solidFill>
            <a:schemeClr val="tx1"/>
          </a:solidFill>
          <a:latin typeface="+mn-lt"/>
          <a:ea typeface="+mn-ea"/>
          <a:cs typeface="+mn-cs"/>
        </a:defRPr>
      </a:lvl5pPr>
      <a:lvl6pPr marL="2867901" indent="-260718" algn="l" defTabSz="521437" rtl="0" eaLnBrk="1" latinLnBrk="0" hangingPunct="1">
        <a:spcBef>
          <a:spcPct val="20000"/>
        </a:spcBef>
        <a:buFont typeface="Arial"/>
        <a:buChar char="•"/>
        <a:defRPr sz="2300" kern="1200">
          <a:solidFill>
            <a:schemeClr val="tx1"/>
          </a:solidFill>
          <a:latin typeface="+mn-lt"/>
          <a:ea typeface="+mn-ea"/>
          <a:cs typeface="+mn-cs"/>
        </a:defRPr>
      </a:lvl6pPr>
      <a:lvl7pPr marL="3389338" indent="-260718" algn="l" defTabSz="521437" rtl="0" eaLnBrk="1" latinLnBrk="0" hangingPunct="1">
        <a:spcBef>
          <a:spcPct val="20000"/>
        </a:spcBef>
        <a:buFont typeface="Arial"/>
        <a:buChar char="•"/>
        <a:defRPr sz="2300" kern="1200">
          <a:solidFill>
            <a:schemeClr val="tx1"/>
          </a:solidFill>
          <a:latin typeface="+mn-lt"/>
          <a:ea typeface="+mn-ea"/>
          <a:cs typeface="+mn-cs"/>
        </a:defRPr>
      </a:lvl7pPr>
      <a:lvl8pPr marL="3910775" indent="-260718" algn="l" defTabSz="521437" rtl="0" eaLnBrk="1" latinLnBrk="0" hangingPunct="1">
        <a:spcBef>
          <a:spcPct val="20000"/>
        </a:spcBef>
        <a:buFont typeface="Arial"/>
        <a:buChar char="•"/>
        <a:defRPr sz="2300" kern="1200">
          <a:solidFill>
            <a:schemeClr val="tx1"/>
          </a:solidFill>
          <a:latin typeface="+mn-lt"/>
          <a:ea typeface="+mn-ea"/>
          <a:cs typeface="+mn-cs"/>
        </a:defRPr>
      </a:lvl8pPr>
      <a:lvl9pPr marL="4432211" indent="-260718" algn="l" defTabSz="521437" rtl="0" eaLnBrk="1" latinLnBrk="0" hangingPunct="1">
        <a:spcBef>
          <a:spcPct val="20000"/>
        </a:spcBef>
        <a:buFont typeface="Arial"/>
        <a:buChar char="•"/>
        <a:defRPr sz="2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521437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21437" algn="l" defTabSz="521437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1042873" algn="l" defTabSz="521437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564310" algn="l" defTabSz="521437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4pPr>
      <a:lvl5pPr marL="2085746" algn="l" defTabSz="521437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5pPr>
      <a:lvl6pPr marL="2607183" algn="l" defTabSz="521437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6pPr>
      <a:lvl7pPr marL="3128620" algn="l" defTabSz="521437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7pPr>
      <a:lvl8pPr marL="3650056" algn="l" defTabSz="521437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8pPr>
      <a:lvl9pPr marL="4171493" algn="l" defTabSz="521437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43920" y="4619625"/>
            <a:ext cx="7200800" cy="1226765"/>
          </a:xfrm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 Welcome</a:t>
            </a:r>
          </a:p>
        </p:txBody>
      </p:sp>
      <p:pic>
        <p:nvPicPr>
          <p:cNvPr id="3" name="Picture 2" descr="BU PNG LOGO REVER-2018-01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05101" y="962025"/>
            <a:ext cx="2676847" cy="343773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t="-1000" b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-1"/>
            <a:ext cx="9611519" cy="1190625"/>
          </a:xfrm>
        </p:spPr>
        <p:txBody>
          <a:bodyPr>
            <a:noAutofit/>
          </a:bodyPr>
          <a:lstStyle/>
          <a:p>
            <a:pPr marL="0" indent="0"/>
            <a:r>
              <a:rPr lang="en-US" sz="4000" b="1" dirty="0"/>
              <a:t>Sequential circuits</a:t>
            </a:r>
            <a:endParaRPr lang="en-IN" sz="40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4432" y="1190625"/>
            <a:ext cx="10154206" cy="52959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4000" b="1" dirty="0"/>
              <a:t>Contents</a:t>
            </a:r>
          </a:p>
          <a:p>
            <a:r>
              <a:rPr lang="en-IN" sz="4000" b="1" dirty="0"/>
              <a:t>Counter circuits</a:t>
            </a:r>
          </a:p>
          <a:p>
            <a:endParaRPr lang="en-IN" sz="4000" b="1" dirty="0"/>
          </a:p>
          <a:p>
            <a:pPr lvl="1"/>
            <a:endParaRPr lang="en-IN" sz="3600" b="1" dirty="0"/>
          </a:p>
          <a:p>
            <a:pPr marL="0" indent="0">
              <a:buNone/>
            </a:pPr>
            <a:endParaRPr lang="en-IN" sz="4000" b="1" dirty="0"/>
          </a:p>
          <a:p>
            <a:pPr marL="0" indent="0"/>
            <a:endParaRPr lang="en-IN" sz="4000" b="1" dirty="0"/>
          </a:p>
          <a:p>
            <a:pPr marL="0" indent="0"/>
            <a:endParaRPr lang="en-IN" sz="4000" b="1" dirty="0"/>
          </a:p>
          <a:p>
            <a:pPr marL="0" indent="0"/>
            <a:endParaRPr lang="en-IN" b="1" dirty="0"/>
          </a:p>
          <a:p>
            <a:pPr marL="0" indent="0">
              <a:buNone/>
            </a:pPr>
            <a:endParaRPr lang="en-IN" sz="4000" b="1" dirty="0"/>
          </a:p>
          <a:p>
            <a:pPr marL="0" indent="0" algn="ctr">
              <a:buNone/>
            </a:pPr>
            <a:endParaRPr lang="en-IN" sz="4000" b="1" dirty="0"/>
          </a:p>
          <a:p>
            <a:pPr marL="0" indent="0">
              <a:buNone/>
            </a:pPr>
            <a:endParaRPr lang="en-IN" sz="2800" b="1" dirty="0"/>
          </a:p>
          <a:p>
            <a:pPr marL="0" indent="0">
              <a:buNone/>
            </a:pPr>
            <a:endParaRPr lang="en-IN" sz="2800" b="1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229519" y="7011120"/>
            <a:ext cx="5562600" cy="402652"/>
          </a:xfrm>
        </p:spPr>
        <p:txBody>
          <a:bodyPr/>
          <a:lstStyle/>
          <a:p>
            <a:r>
              <a:rPr lang="fr-FR" i="1" dirty="0">
                <a:solidFill>
                  <a:schemeClr val="bg1"/>
                </a:solidFill>
              </a:rPr>
              <a:t>Digital Electronics – E7- DIE- 14 / Lesson 2- Part 1</a:t>
            </a:r>
            <a:endParaRPr lang="en-US" i="1" dirty="0">
              <a:solidFill>
                <a:schemeClr val="bg1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>
                <a:solidFill>
                  <a:schemeClr val="bg1"/>
                </a:solidFill>
              </a:rPr>
              <a:pPr/>
              <a:t>2</a:t>
            </a:fld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57366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232751" cy="735360"/>
          </a:xfrm>
        </p:spPr>
        <p:txBody>
          <a:bodyPr>
            <a:noAutofit/>
          </a:bodyPr>
          <a:lstStyle/>
          <a:p>
            <a:pPr algn="l"/>
            <a:r>
              <a:rPr lang="en-US" sz="4000" b="1" dirty="0"/>
              <a:t>Counter circuits</a:t>
            </a:r>
            <a:endParaRPr lang="en-IN" sz="3600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4432" y="962025"/>
            <a:ext cx="9619774" cy="57150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b="1" dirty="0"/>
              <a:t>Learning Outcome</a:t>
            </a:r>
          </a:p>
          <a:p>
            <a:pPr marL="0" indent="0">
              <a:buNone/>
            </a:pPr>
            <a:r>
              <a:rPr lang="en-IN" dirty="0"/>
              <a:t>Student upon completion of the lecture will be able to</a:t>
            </a:r>
          </a:p>
          <a:p>
            <a:r>
              <a:rPr lang="en-IN" dirty="0"/>
              <a:t>Describe the functions of Counter circuits.</a:t>
            </a:r>
          </a:p>
          <a:p>
            <a:r>
              <a:rPr lang="en-IN" dirty="0"/>
              <a:t>Define a Counter circuits.</a:t>
            </a:r>
          </a:p>
          <a:p>
            <a:r>
              <a:rPr lang="en-IN" dirty="0"/>
              <a:t>Differentiate Asynchronous and Synchronous Counters circuit.</a:t>
            </a:r>
          </a:p>
          <a:p>
            <a:r>
              <a:rPr lang="en-IN" dirty="0"/>
              <a:t>Design Counter circuit.</a:t>
            </a:r>
          </a:p>
          <a:p>
            <a:r>
              <a:rPr lang="en-IN" dirty="0"/>
              <a:t>Describe the applications of Counter circuits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72319" y="7011120"/>
            <a:ext cx="6096000" cy="402652"/>
          </a:xfrm>
        </p:spPr>
        <p:txBody>
          <a:bodyPr/>
          <a:lstStyle/>
          <a:p>
            <a:r>
              <a:rPr lang="fr-FR"/>
              <a:t>Digital Electronics – E7- DIE- 14 / Lesson 2- Part 1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02748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4432" y="1"/>
            <a:ext cx="8698319" cy="809624"/>
          </a:xfrm>
        </p:spPr>
        <p:txBody>
          <a:bodyPr>
            <a:normAutofit/>
          </a:bodyPr>
          <a:lstStyle/>
          <a:p>
            <a:pPr algn="l"/>
            <a:r>
              <a:rPr lang="en-US" sz="4000" dirty="0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rPr>
              <a:t>Counter Circuits</a:t>
            </a:r>
            <a:endParaRPr lang="en-IN" sz="4000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6005" y="989300"/>
            <a:ext cx="9619774" cy="6223146"/>
          </a:xfrm>
        </p:spPr>
        <p:txBody>
          <a:bodyPr>
            <a:normAutofit fontScale="85000" lnSpcReduction="20000"/>
          </a:bodyPr>
          <a:lstStyle/>
          <a:p>
            <a:pPr marL="0" marR="0" indent="0" algn="just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None/>
            </a:pPr>
            <a:r>
              <a:rPr lang="en-US" sz="35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 counter by function is a </a:t>
            </a:r>
            <a:r>
              <a:rPr lang="en-US" sz="35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sequential circuit </a:t>
            </a:r>
            <a:r>
              <a:rPr lang="en-US" sz="35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consisting a set of </a:t>
            </a:r>
            <a:r>
              <a:rPr lang="en-US" sz="35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flip-flops</a:t>
            </a:r>
            <a:r>
              <a:rPr lang="en-US" sz="35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connected in a suitable manner to </a:t>
            </a:r>
            <a:r>
              <a:rPr lang="en-US" sz="35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count the sequence of the input pulses presented to it in a digital form. </a:t>
            </a:r>
          </a:p>
          <a:p>
            <a:pPr marL="0" marR="0" indent="0" algn="just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None/>
            </a:pPr>
            <a:r>
              <a:rPr lang="en-US" sz="35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Counters are broadly classified under three categories as follow.</a:t>
            </a:r>
          </a:p>
          <a:p>
            <a:pPr marL="342900" marR="0" lvl="0" indent="-342900" algn="just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Font typeface="+mj-lt"/>
              <a:buAutoNum type="romanLcPeriod"/>
            </a:pPr>
            <a:r>
              <a:rPr lang="en-US" sz="35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Asynchronous counter</a:t>
            </a:r>
          </a:p>
          <a:p>
            <a:pPr marL="342900" marR="0" lvl="0" indent="-342900" algn="just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Font typeface="+mj-lt"/>
              <a:buAutoNum type="romanLcPeriod"/>
            </a:pPr>
            <a:r>
              <a:rPr lang="en-US" sz="35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Synchronous counters</a:t>
            </a:r>
          </a:p>
          <a:p>
            <a:pPr marL="0" marR="0" indent="0" algn="just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None/>
            </a:pPr>
            <a:r>
              <a:rPr lang="en-US" sz="35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Asynchronous and Synchronous Counter are further classified into, </a:t>
            </a:r>
          </a:p>
          <a:p>
            <a:pPr marL="342900" marR="0" lvl="0" indent="-342900" algn="just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Font typeface="+mj-lt"/>
              <a:buAutoNum type="alphaLcParenR"/>
            </a:pPr>
            <a:r>
              <a:rPr lang="en-US" sz="35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Single and Multi-mode counters</a:t>
            </a:r>
          </a:p>
          <a:p>
            <a:pPr marL="342900" marR="0" lvl="0" indent="-342900" algn="just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Font typeface="+mj-lt"/>
              <a:buAutoNum type="alphaLcParenR"/>
            </a:pPr>
            <a:r>
              <a:rPr lang="en-US" sz="35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Modulus counter</a:t>
            </a:r>
          </a:p>
          <a:p>
            <a:pPr marL="0" indent="0">
              <a:buNone/>
            </a:pPr>
            <a:endParaRPr lang="en-US" dirty="0"/>
          </a:p>
          <a:p>
            <a:pPr>
              <a:buNone/>
            </a:pPr>
            <a:endParaRPr lang="en-IN" b="1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Digital Electronics – E7- DIE- 14 / Lesson 2- Part 1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35349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4432" y="1"/>
            <a:ext cx="8698319" cy="809624"/>
          </a:xfrm>
        </p:spPr>
        <p:txBody>
          <a:bodyPr>
            <a:normAutofit/>
          </a:bodyPr>
          <a:lstStyle/>
          <a:p>
            <a:pPr algn="l"/>
            <a:r>
              <a:rPr lang="en-US" sz="4000" dirty="0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rPr>
              <a:t>Counter Circuits</a:t>
            </a:r>
            <a:endParaRPr lang="en-IN" sz="4000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6005" y="809625"/>
            <a:ext cx="9619774" cy="6223146"/>
          </a:xfrm>
        </p:spPr>
        <p:txBody>
          <a:bodyPr>
            <a:normAutofit fontScale="85000" lnSpcReduction="10000"/>
          </a:bodyPr>
          <a:lstStyle/>
          <a:p>
            <a:pPr marL="0" marR="0" indent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None/>
            </a:pPr>
            <a:r>
              <a:rPr lang="en-US" sz="32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Asynchronous Counter (ripple counter): </a:t>
            </a:r>
          </a:p>
          <a:p>
            <a:pPr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</a:pPr>
            <a:r>
              <a:rPr lang="en-US" sz="3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 this type of counter each flip-flop is </a:t>
            </a:r>
            <a:r>
              <a:rPr lang="en-US" sz="32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triggered by the output from the previous flip-flop </a:t>
            </a:r>
            <a:r>
              <a:rPr lang="en-US" sz="3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which </a:t>
            </a:r>
            <a:r>
              <a:rPr lang="en-US" sz="32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limits its speed of operation</a:t>
            </a:r>
            <a:r>
              <a:rPr lang="en-US" sz="3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</a:p>
          <a:p>
            <a:pPr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</a:pPr>
            <a:r>
              <a:rPr lang="en-US" sz="3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</a:t>
            </a:r>
            <a:r>
              <a:rPr lang="en-US" sz="32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settling time in the asynchronous counter </a:t>
            </a:r>
            <a:r>
              <a:rPr lang="en-US" sz="3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is the </a:t>
            </a:r>
            <a:r>
              <a:rPr lang="en-US" sz="32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cumulative sum of the individual settling times of flip-flops</a:t>
            </a:r>
            <a:r>
              <a:rPr lang="en-US" sz="3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</a:p>
          <a:p>
            <a:pPr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</a:pPr>
            <a:r>
              <a:rPr lang="en-US" sz="3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It is also called as </a:t>
            </a:r>
            <a:r>
              <a:rPr lang="en-US" sz="32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Serial counters.</a:t>
            </a:r>
          </a:p>
          <a:p>
            <a:pPr marL="0" marR="0" indent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None/>
            </a:pPr>
            <a:r>
              <a:rPr lang="en-US" sz="32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Synchronous Counters:  </a:t>
            </a:r>
          </a:p>
          <a:p>
            <a:pPr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</a:pPr>
            <a:r>
              <a:rPr lang="en-US" sz="3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speed limitation of </a:t>
            </a:r>
            <a:r>
              <a:rPr lang="en-US" sz="32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ripple counter is overcome by applying clock pulses simultaneously to all the flip-flops </a:t>
            </a:r>
            <a:r>
              <a:rPr lang="en-US" sz="3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which leads to the settling time of the counter being </a:t>
            </a:r>
            <a:r>
              <a:rPr lang="en-US" sz="32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equal to the propagation delay of a single flip-flop. </a:t>
            </a:r>
          </a:p>
          <a:p>
            <a:pPr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</a:pPr>
            <a:r>
              <a:rPr lang="en-US" sz="3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Synchronous counters are also called as </a:t>
            </a:r>
            <a:r>
              <a:rPr lang="en-US" sz="32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Parallel counters.</a:t>
            </a:r>
          </a:p>
          <a:p>
            <a:pPr marL="0" indent="0">
              <a:buNone/>
            </a:pPr>
            <a:endParaRPr lang="en-US" dirty="0"/>
          </a:p>
          <a:p>
            <a:pPr>
              <a:buNone/>
            </a:pPr>
            <a:endParaRPr lang="en-IN" b="1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Digital Electronics – E7- DIE- 14 / Lesson 2- Part 1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893454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4432" y="1"/>
            <a:ext cx="8698319" cy="809624"/>
          </a:xfrm>
        </p:spPr>
        <p:txBody>
          <a:bodyPr>
            <a:normAutofit/>
          </a:bodyPr>
          <a:lstStyle/>
          <a:p>
            <a:pPr algn="l"/>
            <a:r>
              <a:rPr lang="en-US" sz="4000" dirty="0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rPr>
              <a:t>Counter Circuits</a:t>
            </a:r>
            <a:endParaRPr lang="en-IN" sz="4000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6005" y="809625"/>
            <a:ext cx="9619774" cy="6223146"/>
          </a:xfrm>
        </p:spPr>
        <p:txBody>
          <a:bodyPr>
            <a:normAutofit/>
          </a:bodyPr>
          <a:lstStyle/>
          <a:p>
            <a:pPr marL="0" marR="0" indent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None/>
            </a:pPr>
            <a:r>
              <a:rPr lang="en-US" sz="32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Single Mode Counters: </a:t>
            </a:r>
            <a:r>
              <a:rPr lang="en-US" sz="3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It operates in a single mode. i.e. it counts either in the UP mode or in the DOWN mode.</a:t>
            </a:r>
          </a:p>
          <a:p>
            <a:pPr marL="0" marR="0" indent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None/>
            </a:pPr>
            <a:r>
              <a:rPr lang="en-US" sz="32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Multimode Counters:  </a:t>
            </a:r>
            <a:r>
              <a:rPr lang="en-US" sz="3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It operates in both UP and DOWN counting modes.</a:t>
            </a:r>
          </a:p>
          <a:p>
            <a:pPr marL="0" marR="0" indent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None/>
            </a:pPr>
            <a:r>
              <a:rPr lang="en-US" sz="32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Modulus Counters: </a:t>
            </a:r>
            <a:r>
              <a:rPr lang="en-US" sz="3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It is a type of counter which can count a particular number of states.</a:t>
            </a:r>
          </a:p>
          <a:p>
            <a:pPr marL="0" indent="0">
              <a:buNone/>
            </a:pPr>
            <a:endParaRPr lang="en-US" dirty="0"/>
          </a:p>
          <a:p>
            <a:pPr>
              <a:buNone/>
            </a:pPr>
            <a:endParaRPr lang="en-IN" b="1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Digital Electronics – E7- DIE- 14 / Lesson 2- Part 1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86768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"/>
            <a:ext cx="8698319" cy="8096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40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Asynchronous Ripple (serial) Counters:</a:t>
            </a:r>
            <a:endParaRPr lang="en-US" sz="2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6005" y="809625"/>
            <a:ext cx="9619774" cy="6223146"/>
          </a:xfrm>
        </p:spPr>
        <p:txBody>
          <a:bodyPr>
            <a:normAutofit/>
          </a:bodyPr>
          <a:lstStyle/>
          <a:p>
            <a:pPr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</a:pPr>
            <a:r>
              <a:rPr lang="en-US" sz="2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 this counter the flip-flops are </a:t>
            </a:r>
            <a:r>
              <a:rPr lang="en-US" sz="26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not under the control of a single clock. </a:t>
            </a:r>
          </a:p>
          <a:p>
            <a:pPr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</a:pPr>
            <a:r>
              <a:rPr lang="en-US" sz="2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clock pulse is applied to the </a:t>
            </a:r>
            <a:r>
              <a:rPr lang="en-US" sz="26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first flip-flop </a:t>
            </a:r>
            <a:r>
              <a:rPr lang="en-US" sz="2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(LSB of the counter), and the successive flip-flop is </a:t>
            </a:r>
            <a:r>
              <a:rPr lang="en-US" sz="26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triggered by the output of the previous flip-flop</a:t>
            </a:r>
            <a:r>
              <a:rPr lang="en-US" sz="2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and thus the counter has a cumulative settling time. Hence, its speed of operation is limited. </a:t>
            </a:r>
          </a:p>
          <a:p>
            <a:pPr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</a:pPr>
            <a:r>
              <a:rPr lang="en-US" sz="2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first flip-flop switches on the application of a clock pulse and the successive stages change their states in turn causing a </a:t>
            </a:r>
            <a:r>
              <a:rPr lang="en-US" sz="26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ripple through effect of the count pulses. </a:t>
            </a:r>
          </a:p>
          <a:p>
            <a:pPr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</a:pPr>
            <a:r>
              <a:rPr lang="en-US" sz="2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As the triggers move through the flip-flop like a ripple, it is called </a:t>
            </a:r>
            <a:r>
              <a:rPr lang="en-US" sz="26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ripple counter.</a:t>
            </a:r>
          </a:p>
          <a:p>
            <a:pPr>
              <a:buNone/>
            </a:pPr>
            <a:endParaRPr lang="en-IN" b="1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Digital Electronics – E7- DIE- 14 / Lesson 2- Part 1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45881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"/>
            <a:ext cx="8698319" cy="8096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40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Asynchronous Ripple (serial) Counters:</a:t>
            </a:r>
            <a:endParaRPr lang="en-US" sz="2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6005" y="809625"/>
            <a:ext cx="9619774" cy="6223146"/>
          </a:xfrm>
        </p:spPr>
        <p:txBody>
          <a:bodyPr>
            <a:normAutofit lnSpcReduction="10000"/>
          </a:bodyPr>
          <a:lstStyle/>
          <a:p>
            <a:pPr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</a:pPr>
            <a:r>
              <a:rPr lang="en-US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Binary ripple counter is constructed using clocked </a:t>
            </a:r>
            <a:r>
              <a:rPr lang="en-US" sz="2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JK flip</a:t>
            </a:r>
            <a:r>
              <a:rPr lang="en-US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</a:p>
          <a:p>
            <a:pPr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</a:pPr>
            <a:r>
              <a:rPr lang="en-US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These flip flops are </a:t>
            </a:r>
            <a:r>
              <a:rPr lang="en-US" sz="2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negative edge triggered flip-flop</a:t>
            </a:r>
            <a:r>
              <a:rPr lang="en-US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</a:p>
          <a:p>
            <a:pPr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</a:pPr>
            <a:r>
              <a:rPr lang="en-US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system clock, a square wave, drives flip-flop A. </a:t>
            </a:r>
          </a:p>
          <a:p>
            <a:pPr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</a:pPr>
            <a:r>
              <a:rPr lang="en-US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output of </a:t>
            </a:r>
            <a:r>
              <a:rPr lang="en-US" sz="2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 flip-flop drives B flip-flop, the output of B flip-flop drives C flip-flop, and the output of C flip-flop drives D flip-flop. </a:t>
            </a:r>
          </a:p>
          <a:p>
            <a:pPr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</a:pPr>
            <a:r>
              <a:rPr lang="en-US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All the </a:t>
            </a:r>
            <a:r>
              <a:rPr lang="en-US" sz="2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JK inputs (V</a:t>
            </a:r>
            <a:r>
              <a:rPr lang="en-US" sz="2800" b="1" baseline="-25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CC</a:t>
            </a:r>
            <a:r>
              <a:rPr lang="en-US" sz="2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)are given logic high inputs (Logic 1), </a:t>
            </a:r>
          </a:p>
          <a:p>
            <a:pPr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</a:pPr>
            <a:r>
              <a:rPr lang="en-US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which means that each flip-flip toggles on the </a:t>
            </a:r>
            <a:r>
              <a:rPr lang="en-US" sz="2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negative edge of its input. </a:t>
            </a:r>
          </a:p>
          <a:p>
            <a:pPr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</a:pPr>
            <a:r>
              <a:rPr lang="en-US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overall </a:t>
            </a:r>
            <a:r>
              <a:rPr lang="en-US" sz="2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propagation delay of the flip-flop is the sum of the individual delays of the flip-flop. </a:t>
            </a:r>
          </a:p>
          <a:p>
            <a:pPr>
              <a:buNone/>
            </a:pPr>
            <a:endParaRPr lang="en-IN" b="1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Digital Electronics – E7- DIE- 14 / Lesson 2- Part 1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260339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"/>
            <a:ext cx="8698319" cy="8096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40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Asynchronous Ripple (serial) Counters:</a:t>
            </a:r>
            <a:endParaRPr lang="en-US" sz="2400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Digital Electronics – E7- DIE- 14 / Lesson 2- Part 1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C9A4C85E-7E77-4ABF-A8CC-ACD4C1DF769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6413" y="2203183"/>
            <a:ext cx="9618662" cy="34358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011626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"/>
            <a:ext cx="8698319" cy="8096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40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Asynchronous Ripple (serial) Counters:</a:t>
            </a:r>
            <a:endParaRPr lang="en-US" sz="2400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Digital Electronics – E7- DIE- 14 / Lesson 2- Part 1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10</a:t>
            </a:fld>
            <a:endParaRPr lang="en-US" dirty="0"/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D0E22DAE-193F-45E1-BA90-5126FDF9C77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988" y="2028825"/>
            <a:ext cx="9618662" cy="30086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783662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"/>
            <a:ext cx="8698319" cy="8096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40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Asynchronous Ripple (serial) Counters:</a:t>
            </a:r>
            <a:endParaRPr lang="en-US" sz="2400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Digital Electronics – E7- DIE- 14 / Lesson 2- Part 1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11</a:t>
            </a:fld>
            <a:endParaRPr lang="en-US" dirty="0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A99D85B9-4EBE-4CD2-9975-BA14BDEA3F4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94725952"/>
              </p:ext>
            </p:extLst>
          </p:nvPr>
        </p:nvGraphicFramePr>
        <p:xfrm>
          <a:off x="2563018" y="782342"/>
          <a:ext cx="5562601" cy="593902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084236">
                  <a:extLst>
                    <a:ext uri="{9D8B030D-6E8A-4147-A177-3AD203B41FA5}">
                      <a16:colId xmlns:a16="http://schemas.microsoft.com/office/drawing/2014/main" val="3517662101"/>
                    </a:ext>
                  </a:extLst>
                </a:gridCol>
                <a:gridCol w="1060665">
                  <a:extLst>
                    <a:ext uri="{9D8B030D-6E8A-4147-A177-3AD203B41FA5}">
                      <a16:colId xmlns:a16="http://schemas.microsoft.com/office/drawing/2014/main" val="4239925347"/>
                    </a:ext>
                  </a:extLst>
                </a:gridCol>
                <a:gridCol w="942814">
                  <a:extLst>
                    <a:ext uri="{9D8B030D-6E8A-4147-A177-3AD203B41FA5}">
                      <a16:colId xmlns:a16="http://schemas.microsoft.com/office/drawing/2014/main" val="1571241172"/>
                    </a:ext>
                  </a:extLst>
                </a:gridCol>
                <a:gridCol w="824962">
                  <a:extLst>
                    <a:ext uri="{9D8B030D-6E8A-4147-A177-3AD203B41FA5}">
                      <a16:colId xmlns:a16="http://schemas.microsoft.com/office/drawing/2014/main" val="2012268272"/>
                    </a:ext>
                  </a:extLst>
                </a:gridCol>
                <a:gridCol w="824962">
                  <a:extLst>
                    <a:ext uri="{9D8B030D-6E8A-4147-A177-3AD203B41FA5}">
                      <a16:colId xmlns:a16="http://schemas.microsoft.com/office/drawing/2014/main" val="44376156"/>
                    </a:ext>
                  </a:extLst>
                </a:gridCol>
                <a:gridCol w="824962">
                  <a:extLst>
                    <a:ext uri="{9D8B030D-6E8A-4147-A177-3AD203B41FA5}">
                      <a16:colId xmlns:a16="http://schemas.microsoft.com/office/drawing/2014/main" val="1686073360"/>
                    </a:ext>
                  </a:extLst>
                </a:gridCol>
              </a:tblGrid>
              <a:tr h="31750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</a:rPr>
                        <a:t>Clock</a:t>
                      </a:r>
                      <a:endParaRPr lang="en-US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State</a:t>
                      </a:r>
                      <a:endParaRPr lang="en-US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Q</a:t>
                      </a:r>
                      <a:r>
                        <a:rPr lang="en-US" sz="2000" baseline="-25000">
                          <a:effectLst/>
                        </a:rPr>
                        <a:t>D</a:t>
                      </a:r>
                      <a:endParaRPr lang="en-US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Q</a:t>
                      </a:r>
                      <a:r>
                        <a:rPr lang="en-US" sz="2000" baseline="-25000">
                          <a:effectLst/>
                        </a:rPr>
                        <a:t>C</a:t>
                      </a:r>
                      <a:endParaRPr lang="en-US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Q</a:t>
                      </a:r>
                      <a:r>
                        <a:rPr lang="en-US" sz="2000" baseline="-25000">
                          <a:effectLst/>
                        </a:rPr>
                        <a:t>B</a:t>
                      </a:r>
                      <a:endParaRPr lang="en-US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Q</a:t>
                      </a:r>
                      <a:r>
                        <a:rPr lang="en-US" sz="2000" baseline="-25000">
                          <a:effectLst/>
                        </a:rPr>
                        <a:t>A</a:t>
                      </a:r>
                      <a:endParaRPr lang="en-US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313070273"/>
                  </a:ext>
                </a:extLst>
              </a:tr>
              <a:tr h="317500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</a:rPr>
                        <a:t>1</a:t>
                      </a:r>
                      <a:endParaRPr lang="en-US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0</a:t>
                      </a:r>
                      <a:endParaRPr lang="en-US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0</a:t>
                      </a:r>
                      <a:endParaRPr lang="en-US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0</a:t>
                      </a:r>
                      <a:endParaRPr lang="en-US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0</a:t>
                      </a:r>
                      <a:endParaRPr lang="en-US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0</a:t>
                      </a:r>
                      <a:endParaRPr lang="en-US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625831063"/>
                  </a:ext>
                </a:extLst>
              </a:tr>
              <a:tr h="317500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2</a:t>
                      </a:r>
                      <a:endParaRPr lang="en-US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1</a:t>
                      </a:r>
                      <a:endParaRPr lang="en-US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0</a:t>
                      </a:r>
                      <a:endParaRPr lang="en-US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0</a:t>
                      </a:r>
                      <a:endParaRPr lang="en-US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0</a:t>
                      </a:r>
                      <a:endParaRPr lang="en-US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1</a:t>
                      </a:r>
                      <a:endParaRPr lang="en-US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009724201"/>
                  </a:ext>
                </a:extLst>
              </a:tr>
              <a:tr h="317500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3</a:t>
                      </a:r>
                      <a:endParaRPr lang="en-US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2</a:t>
                      </a:r>
                      <a:endParaRPr lang="en-US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0</a:t>
                      </a:r>
                      <a:endParaRPr lang="en-US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0</a:t>
                      </a:r>
                      <a:endParaRPr lang="en-US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1</a:t>
                      </a:r>
                      <a:endParaRPr lang="en-US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0</a:t>
                      </a:r>
                      <a:endParaRPr lang="en-US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735106862"/>
                  </a:ext>
                </a:extLst>
              </a:tr>
              <a:tr h="317500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4</a:t>
                      </a:r>
                      <a:endParaRPr lang="en-US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3</a:t>
                      </a:r>
                      <a:endParaRPr lang="en-US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0</a:t>
                      </a:r>
                      <a:endParaRPr lang="en-US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0</a:t>
                      </a:r>
                      <a:endParaRPr lang="en-US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1</a:t>
                      </a:r>
                      <a:endParaRPr lang="en-US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1</a:t>
                      </a:r>
                      <a:endParaRPr lang="en-US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560381399"/>
                  </a:ext>
                </a:extLst>
              </a:tr>
              <a:tr h="317500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5</a:t>
                      </a:r>
                      <a:endParaRPr lang="en-US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4</a:t>
                      </a:r>
                      <a:endParaRPr lang="en-US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0</a:t>
                      </a:r>
                      <a:endParaRPr lang="en-US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1</a:t>
                      </a:r>
                      <a:endParaRPr lang="en-US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0</a:t>
                      </a:r>
                      <a:endParaRPr lang="en-US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0</a:t>
                      </a:r>
                      <a:endParaRPr lang="en-US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098147543"/>
                  </a:ext>
                </a:extLst>
              </a:tr>
              <a:tr h="317500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6</a:t>
                      </a:r>
                      <a:endParaRPr lang="en-US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5</a:t>
                      </a:r>
                      <a:endParaRPr lang="en-US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</a:rPr>
                        <a:t>0</a:t>
                      </a:r>
                      <a:endParaRPr lang="en-US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1</a:t>
                      </a:r>
                      <a:endParaRPr lang="en-US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0</a:t>
                      </a:r>
                      <a:endParaRPr lang="en-US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1</a:t>
                      </a:r>
                      <a:endParaRPr lang="en-US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125246266"/>
                  </a:ext>
                </a:extLst>
              </a:tr>
              <a:tr h="317500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7</a:t>
                      </a:r>
                      <a:endParaRPr lang="en-US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6</a:t>
                      </a:r>
                      <a:endParaRPr lang="en-US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0</a:t>
                      </a:r>
                      <a:endParaRPr lang="en-US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1</a:t>
                      </a:r>
                      <a:endParaRPr lang="en-US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1</a:t>
                      </a:r>
                      <a:endParaRPr lang="en-US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0</a:t>
                      </a:r>
                      <a:endParaRPr lang="en-US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040541303"/>
                  </a:ext>
                </a:extLst>
              </a:tr>
              <a:tr h="317500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8</a:t>
                      </a:r>
                      <a:endParaRPr lang="en-US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7</a:t>
                      </a:r>
                      <a:endParaRPr lang="en-US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0</a:t>
                      </a:r>
                      <a:endParaRPr lang="en-US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1</a:t>
                      </a:r>
                      <a:endParaRPr lang="en-US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1</a:t>
                      </a:r>
                      <a:endParaRPr lang="en-US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1</a:t>
                      </a:r>
                      <a:endParaRPr lang="en-US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632728328"/>
                  </a:ext>
                </a:extLst>
              </a:tr>
              <a:tr h="317500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9</a:t>
                      </a:r>
                      <a:endParaRPr lang="en-US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8</a:t>
                      </a:r>
                      <a:endParaRPr lang="en-US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1</a:t>
                      </a:r>
                      <a:endParaRPr lang="en-US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0</a:t>
                      </a:r>
                      <a:endParaRPr lang="en-US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0</a:t>
                      </a:r>
                      <a:endParaRPr lang="en-US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0</a:t>
                      </a:r>
                      <a:endParaRPr lang="en-US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066930866"/>
                  </a:ext>
                </a:extLst>
              </a:tr>
              <a:tr h="317500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10</a:t>
                      </a:r>
                      <a:endParaRPr lang="en-US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9</a:t>
                      </a:r>
                      <a:endParaRPr lang="en-US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1</a:t>
                      </a:r>
                      <a:endParaRPr lang="en-US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0</a:t>
                      </a:r>
                      <a:endParaRPr lang="en-US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0</a:t>
                      </a:r>
                      <a:endParaRPr lang="en-US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1</a:t>
                      </a:r>
                      <a:endParaRPr lang="en-US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866593746"/>
                  </a:ext>
                </a:extLst>
              </a:tr>
              <a:tr h="317500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11</a:t>
                      </a:r>
                      <a:endParaRPr lang="en-US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10</a:t>
                      </a:r>
                      <a:endParaRPr lang="en-US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1</a:t>
                      </a:r>
                      <a:endParaRPr lang="en-US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0</a:t>
                      </a:r>
                      <a:endParaRPr lang="en-US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1</a:t>
                      </a:r>
                      <a:endParaRPr lang="en-US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0</a:t>
                      </a:r>
                      <a:endParaRPr lang="en-US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194889448"/>
                  </a:ext>
                </a:extLst>
              </a:tr>
              <a:tr h="317500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12</a:t>
                      </a:r>
                      <a:endParaRPr lang="en-US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11</a:t>
                      </a:r>
                      <a:endParaRPr lang="en-US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1</a:t>
                      </a:r>
                      <a:endParaRPr lang="en-US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0</a:t>
                      </a:r>
                      <a:endParaRPr lang="en-US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</a:rPr>
                        <a:t>1</a:t>
                      </a:r>
                      <a:endParaRPr lang="en-US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1</a:t>
                      </a:r>
                      <a:endParaRPr lang="en-US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305093780"/>
                  </a:ext>
                </a:extLst>
              </a:tr>
              <a:tr h="317500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13</a:t>
                      </a:r>
                      <a:endParaRPr lang="en-US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12</a:t>
                      </a:r>
                      <a:endParaRPr lang="en-US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1</a:t>
                      </a:r>
                      <a:endParaRPr lang="en-US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1</a:t>
                      </a:r>
                      <a:endParaRPr lang="en-US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</a:rPr>
                        <a:t>0</a:t>
                      </a:r>
                      <a:endParaRPr lang="en-US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0</a:t>
                      </a:r>
                      <a:endParaRPr lang="en-US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928477111"/>
                  </a:ext>
                </a:extLst>
              </a:tr>
              <a:tr h="317500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14</a:t>
                      </a:r>
                      <a:endParaRPr lang="en-US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13</a:t>
                      </a:r>
                      <a:endParaRPr lang="en-US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1</a:t>
                      </a:r>
                      <a:endParaRPr lang="en-US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1</a:t>
                      </a:r>
                      <a:endParaRPr lang="en-US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0</a:t>
                      </a:r>
                      <a:endParaRPr lang="en-US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</a:rPr>
                        <a:t>1</a:t>
                      </a:r>
                      <a:endParaRPr lang="en-US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723957764"/>
                  </a:ext>
                </a:extLst>
              </a:tr>
              <a:tr h="317500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15</a:t>
                      </a:r>
                      <a:endParaRPr lang="en-US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14</a:t>
                      </a:r>
                      <a:endParaRPr lang="en-US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1</a:t>
                      </a:r>
                      <a:endParaRPr lang="en-US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1</a:t>
                      </a:r>
                      <a:endParaRPr lang="en-US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1</a:t>
                      </a:r>
                      <a:endParaRPr lang="en-US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0</a:t>
                      </a:r>
                      <a:endParaRPr lang="en-US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153965366"/>
                  </a:ext>
                </a:extLst>
              </a:tr>
              <a:tr h="317500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16</a:t>
                      </a:r>
                      <a:endParaRPr lang="en-US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15</a:t>
                      </a:r>
                      <a:endParaRPr lang="en-US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1</a:t>
                      </a:r>
                      <a:endParaRPr lang="en-US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1</a:t>
                      </a:r>
                      <a:endParaRPr lang="en-US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1</a:t>
                      </a:r>
                      <a:endParaRPr lang="en-US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1</a:t>
                      </a:r>
                      <a:endParaRPr lang="en-US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95784439"/>
                  </a:ext>
                </a:extLst>
              </a:tr>
              <a:tr h="317500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17</a:t>
                      </a:r>
                      <a:endParaRPr lang="en-US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0</a:t>
                      </a:r>
                      <a:endParaRPr lang="en-US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0</a:t>
                      </a:r>
                      <a:endParaRPr lang="en-US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0</a:t>
                      </a:r>
                      <a:endParaRPr lang="en-US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0</a:t>
                      </a:r>
                      <a:endParaRPr lang="en-US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</a:rPr>
                        <a:t>0</a:t>
                      </a:r>
                      <a:endParaRPr lang="en-US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52634366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755612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"/>
            <a:ext cx="8698319" cy="809624"/>
          </a:xfrm>
        </p:spPr>
        <p:txBody>
          <a:bodyPr>
            <a:normAutofit/>
          </a:bodyPr>
          <a:lstStyle/>
          <a:p>
            <a:pPr marL="0" marR="0" algn="l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</a:pPr>
            <a:r>
              <a:rPr lang="en-US" sz="2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Ripple Counter with Modulus &lt; 2</a:t>
            </a:r>
            <a:r>
              <a:rPr lang="en-US" sz="2800" b="1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</a:t>
            </a:r>
            <a:endParaRPr lang="en-US" sz="2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Digital Electronics – E7- DIE- 14 / Lesson 2- Part 1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12</a:t>
            </a:fld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811F55-F609-47E1-A225-6C3890C8B2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4432" y="1190626"/>
            <a:ext cx="9619774" cy="5565172"/>
          </a:xfrm>
        </p:spPr>
        <p:txBody>
          <a:bodyPr/>
          <a:lstStyle/>
          <a:p>
            <a:r>
              <a:rPr lang="en-US" sz="3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Basic Ripple counter is limited to a MOD-Number that is equal to 2</a:t>
            </a:r>
            <a:r>
              <a:rPr lang="en-US" sz="32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</a:t>
            </a:r>
            <a:r>
              <a:rPr lang="en-US" sz="3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</a:p>
          <a:p>
            <a:r>
              <a:rPr lang="en-US" sz="3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Were n is the number of flip-flops. </a:t>
            </a:r>
          </a:p>
          <a:p>
            <a:r>
              <a:rPr lang="en-US" sz="3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This value is the maximum MOD-number that can be obtained using n flip-flops. </a:t>
            </a:r>
          </a:p>
          <a:p>
            <a:r>
              <a:rPr lang="en-US" sz="3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basic counter can be modified to produce MOD-number less the 2</a:t>
            </a:r>
            <a:r>
              <a:rPr lang="en-US" sz="32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</a:t>
            </a:r>
            <a:r>
              <a:rPr lang="en-US" sz="3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by allowing the counter to skip states that are normally a part of the counting sequence.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100857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"/>
            <a:ext cx="8698319" cy="809624"/>
          </a:xfrm>
        </p:spPr>
        <p:txBody>
          <a:bodyPr>
            <a:normAutofit/>
          </a:bodyPr>
          <a:lstStyle/>
          <a:p>
            <a:pPr marL="0" marR="0" algn="l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</a:pPr>
            <a:r>
              <a:rPr lang="en-US" sz="2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Mod-6 counter</a:t>
            </a:r>
            <a:endParaRPr lang="en-US" sz="2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Digital Electronics – E7- DIE- 14 / Lesson 2- Part 1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13</a:t>
            </a:fld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E38DCA5-BD39-45A4-8A9A-D7517F4BDF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4432" y="1114426"/>
            <a:ext cx="9619774" cy="5641372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</a:pPr>
            <a:r>
              <a:rPr lang="en-US" sz="3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Circuit for the MOD – 6 ripple counter is shown, with out the NAND gate this counter functions as MOD-8 counter which counts form 0-7 (000 to 111). </a:t>
            </a:r>
          </a:p>
          <a:p>
            <a:pPr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</a:pPr>
            <a:r>
              <a:rPr lang="en-US" sz="3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However, the presence of the NAND gate shown in the figure alters the sequence as follow:</a:t>
            </a:r>
          </a:p>
          <a:p>
            <a:pPr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</a:pPr>
            <a:r>
              <a:rPr lang="en-US" sz="3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NAND gate output is connected to the CLEAR input of each flip-flop. </a:t>
            </a:r>
          </a:p>
          <a:p>
            <a:pPr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</a:pPr>
            <a:r>
              <a:rPr lang="en-US" sz="3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As long as the NAND gate output is HIGH, it will have no effect on the counter. When the NAND gate output goes LOW, it will clear all flip-flops, and the counter immediately goes to the 000 state.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52658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"/>
            <a:ext cx="8698319" cy="809624"/>
          </a:xfrm>
        </p:spPr>
        <p:txBody>
          <a:bodyPr>
            <a:normAutofit/>
          </a:bodyPr>
          <a:lstStyle/>
          <a:p>
            <a:pPr marL="0" marR="0" algn="l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</a:pPr>
            <a:r>
              <a:rPr lang="en-US" sz="2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Mod-6 counter</a:t>
            </a:r>
            <a:endParaRPr lang="en-US" sz="2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Digital Electronics – E7- DIE- 14 / Lesson 2- Part 1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14</a:t>
            </a:fld>
            <a:endParaRPr lang="en-US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ED25B460-01D8-4EBF-83B4-3A6A6854B96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988" y="2388568"/>
            <a:ext cx="9618662" cy="31698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749997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"/>
            <a:ext cx="8698319" cy="809624"/>
          </a:xfrm>
        </p:spPr>
        <p:txBody>
          <a:bodyPr>
            <a:normAutofit/>
          </a:bodyPr>
          <a:lstStyle/>
          <a:p>
            <a:pPr marL="0" marR="0" algn="l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</a:pPr>
            <a:r>
              <a:rPr lang="en-US" sz="2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Mod-6 counter</a:t>
            </a:r>
            <a:endParaRPr lang="en-US" sz="2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Digital Electronics – E7- DIE- 14 / Lesson 2- Part 1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15</a:t>
            </a:fld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8115D4-4450-4179-8BA0-CBCBEBC3E6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17FFF69-4B07-450C-B4EF-0D94E026765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432" y="2082525"/>
            <a:ext cx="9245773" cy="3375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908246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"/>
            <a:ext cx="8698319" cy="809624"/>
          </a:xfrm>
        </p:spPr>
        <p:txBody>
          <a:bodyPr>
            <a:normAutofit/>
          </a:bodyPr>
          <a:lstStyle/>
          <a:p>
            <a:pPr marL="0" marR="0" algn="l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</a:pPr>
            <a:r>
              <a:rPr lang="en-US" sz="2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Mod-6 counter</a:t>
            </a:r>
            <a:endParaRPr lang="en-US" sz="2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Digital Electronics – E7- DIE- 14 / Lesson 2- Part 1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16</a:t>
            </a:fld>
            <a:endParaRPr lang="en-US" dirty="0"/>
          </a:p>
        </p:txBody>
      </p:sp>
      <p:graphicFrame>
        <p:nvGraphicFramePr>
          <p:cNvPr id="3" name="Content Placeholder 2">
            <a:extLst>
              <a:ext uri="{FF2B5EF4-FFF2-40B4-BE49-F238E27FC236}">
                <a16:creationId xmlns:a16="http://schemas.microsoft.com/office/drawing/2014/main" id="{16EEC331-9750-414C-9E1A-91515C21904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78515362"/>
              </p:ext>
            </p:extLst>
          </p:nvPr>
        </p:nvGraphicFramePr>
        <p:xfrm>
          <a:off x="2603998" y="1419225"/>
          <a:ext cx="4104453" cy="356330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963290">
                  <a:extLst>
                    <a:ext uri="{9D8B030D-6E8A-4147-A177-3AD203B41FA5}">
                      <a16:colId xmlns:a16="http://schemas.microsoft.com/office/drawing/2014/main" val="4127722192"/>
                    </a:ext>
                  </a:extLst>
                </a:gridCol>
                <a:gridCol w="942349">
                  <a:extLst>
                    <a:ext uri="{9D8B030D-6E8A-4147-A177-3AD203B41FA5}">
                      <a16:colId xmlns:a16="http://schemas.microsoft.com/office/drawing/2014/main" val="3883992372"/>
                    </a:ext>
                  </a:extLst>
                </a:gridCol>
                <a:gridCol w="732938">
                  <a:extLst>
                    <a:ext uri="{9D8B030D-6E8A-4147-A177-3AD203B41FA5}">
                      <a16:colId xmlns:a16="http://schemas.microsoft.com/office/drawing/2014/main" val="304698883"/>
                    </a:ext>
                  </a:extLst>
                </a:gridCol>
                <a:gridCol w="732938">
                  <a:extLst>
                    <a:ext uri="{9D8B030D-6E8A-4147-A177-3AD203B41FA5}">
                      <a16:colId xmlns:a16="http://schemas.microsoft.com/office/drawing/2014/main" val="2671752730"/>
                    </a:ext>
                  </a:extLst>
                </a:gridCol>
                <a:gridCol w="732938">
                  <a:extLst>
                    <a:ext uri="{9D8B030D-6E8A-4147-A177-3AD203B41FA5}">
                      <a16:colId xmlns:a16="http://schemas.microsoft.com/office/drawing/2014/main" val="1825533279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Clock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State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Q</a:t>
                      </a:r>
                      <a:r>
                        <a:rPr lang="en-US" sz="2400" baseline="-25000">
                          <a:effectLst/>
                        </a:rPr>
                        <a:t>C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Q</a:t>
                      </a:r>
                      <a:r>
                        <a:rPr lang="en-US" sz="2400" baseline="-25000">
                          <a:effectLst/>
                        </a:rPr>
                        <a:t>B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Q</a:t>
                      </a:r>
                      <a:r>
                        <a:rPr lang="en-US" sz="2400" baseline="-25000">
                          <a:effectLst/>
                        </a:rPr>
                        <a:t>A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391697418"/>
                  </a:ext>
                </a:extLst>
              </a:tr>
              <a:tr h="381790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1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0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0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0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0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446770416"/>
                  </a:ext>
                </a:extLst>
              </a:tr>
              <a:tr h="381790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2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1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0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0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1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817944822"/>
                  </a:ext>
                </a:extLst>
              </a:tr>
              <a:tr h="381790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3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2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0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1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0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452874762"/>
                  </a:ext>
                </a:extLst>
              </a:tr>
              <a:tr h="381790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4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3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0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1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1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632482209"/>
                  </a:ext>
                </a:extLst>
              </a:tr>
              <a:tr h="381790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5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4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1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0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0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594427508"/>
                  </a:ext>
                </a:extLst>
              </a:tr>
              <a:tr h="381790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6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5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1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0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1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690984267"/>
                  </a:ext>
                </a:extLst>
              </a:tr>
              <a:tr h="381790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7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0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0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0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0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328251210"/>
                  </a:ext>
                </a:extLst>
              </a:tr>
              <a:tr h="381790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8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1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0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0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dirty="0">
                          <a:effectLst/>
                        </a:rPr>
                        <a:t>1</a:t>
                      </a:r>
                      <a:endParaRPr lang="en-US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04793107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126840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"/>
            <a:ext cx="8698319" cy="809624"/>
          </a:xfrm>
        </p:spPr>
        <p:txBody>
          <a:bodyPr>
            <a:normAutofit/>
          </a:bodyPr>
          <a:lstStyle/>
          <a:p>
            <a:pPr marL="0" marR="0" algn="l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</a:pPr>
            <a:r>
              <a:rPr lang="en-US" sz="2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Mod-5 counter</a:t>
            </a:r>
            <a:endParaRPr lang="en-US" sz="2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Digital Electronics – E7- DIE- 14 / Lesson 2- Part 1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17</a:t>
            </a:fld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31123C4-572E-4E36-8426-7D67F0824D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66D7588-AA61-4A86-97D1-40C72714F27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0899" y="2342531"/>
            <a:ext cx="8946840" cy="28866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993340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"/>
            <a:ext cx="8698319" cy="809624"/>
          </a:xfrm>
        </p:spPr>
        <p:txBody>
          <a:bodyPr>
            <a:normAutofit/>
          </a:bodyPr>
          <a:lstStyle/>
          <a:p>
            <a:pPr marL="0" marR="0" algn="l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</a:pPr>
            <a:r>
              <a:rPr lang="en-US" sz="2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Mod-5 counter</a:t>
            </a:r>
            <a:endParaRPr lang="en-US" sz="2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Digital Electronics – E7- DIE- 14 / Lesson 2- Part 1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18</a:t>
            </a:fld>
            <a:endParaRPr lang="en-US" dirty="0"/>
          </a:p>
        </p:txBody>
      </p:sp>
      <p:graphicFrame>
        <p:nvGraphicFramePr>
          <p:cNvPr id="3" name="Content Placeholder 2">
            <a:extLst>
              <a:ext uri="{FF2B5EF4-FFF2-40B4-BE49-F238E27FC236}">
                <a16:creationId xmlns:a16="http://schemas.microsoft.com/office/drawing/2014/main" id="{8190808E-F748-4BA7-B8AD-DE84E3BB817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61830894"/>
              </p:ext>
            </p:extLst>
          </p:nvPr>
        </p:nvGraphicFramePr>
        <p:xfrm>
          <a:off x="2829718" y="1882191"/>
          <a:ext cx="4303185" cy="334703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009931">
                  <a:extLst>
                    <a:ext uri="{9D8B030D-6E8A-4147-A177-3AD203B41FA5}">
                      <a16:colId xmlns:a16="http://schemas.microsoft.com/office/drawing/2014/main" val="2034600173"/>
                    </a:ext>
                  </a:extLst>
                </a:gridCol>
                <a:gridCol w="987976">
                  <a:extLst>
                    <a:ext uri="{9D8B030D-6E8A-4147-A177-3AD203B41FA5}">
                      <a16:colId xmlns:a16="http://schemas.microsoft.com/office/drawing/2014/main" val="2004312243"/>
                    </a:ext>
                  </a:extLst>
                </a:gridCol>
                <a:gridCol w="768426">
                  <a:extLst>
                    <a:ext uri="{9D8B030D-6E8A-4147-A177-3AD203B41FA5}">
                      <a16:colId xmlns:a16="http://schemas.microsoft.com/office/drawing/2014/main" val="2557198384"/>
                    </a:ext>
                  </a:extLst>
                </a:gridCol>
                <a:gridCol w="768426">
                  <a:extLst>
                    <a:ext uri="{9D8B030D-6E8A-4147-A177-3AD203B41FA5}">
                      <a16:colId xmlns:a16="http://schemas.microsoft.com/office/drawing/2014/main" val="1825601273"/>
                    </a:ext>
                  </a:extLst>
                </a:gridCol>
                <a:gridCol w="768426">
                  <a:extLst>
                    <a:ext uri="{9D8B030D-6E8A-4147-A177-3AD203B41FA5}">
                      <a16:colId xmlns:a16="http://schemas.microsoft.com/office/drawing/2014/main" val="1032627320"/>
                    </a:ext>
                  </a:extLst>
                </a:gridCol>
              </a:tblGrid>
              <a:tr h="418379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dirty="0">
                          <a:effectLst/>
                        </a:rPr>
                        <a:t>Clock</a:t>
                      </a:r>
                      <a:endParaRPr lang="en-US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State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Q</a:t>
                      </a:r>
                      <a:r>
                        <a:rPr lang="en-US" sz="2400" baseline="-25000">
                          <a:effectLst/>
                        </a:rPr>
                        <a:t>C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Q</a:t>
                      </a:r>
                      <a:r>
                        <a:rPr lang="en-US" sz="2400" baseline="-25000">
                          <a:effectLst/>
                        </a:rPr>
                        <a:t>B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Q</a:t>
                      </a:r>
                      <a:r>
                        <a:rPr lang="en-US" sz="2400" baseline="-25000">
                          <a:effectLst/>
                        </a:rPr>
                        <a:t>A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200974251"/>
                  </a:ext>
                </a:extLst>
              </a:tr>
              <a:tr h="418379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1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0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0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0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0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0477171"/>
                  </a:ext>
                </a:extLst>
              </a:tr>
              <a:tr h="418379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2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dirty="0">
                          <a:effectLst/>
                        </a:rPr>
                        <a:t>1</a:t>
                      </a:r>
                      <a:endParaRPr lang="en-US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0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0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1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761110532"/>
                  </a:ext>
                </a:extLst>
              </a:tr>
              <a:tr h="418379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3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2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0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1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0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153846884"/>
                  </a:ext>
                </a:extLst>
              </a:tr>
              <a:tr h="418379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4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3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0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1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1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991181111"/>
                  </a:ext>
                </a:extLst>
              </a:tr>
              <a:tr h="418379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5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4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1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dirty="0">
                          <a:effectLst/>
                        </a:rPr>
                        <a:t>0</a:t>
                      </a:r>
                      <a:endParaRPr lang="en-US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0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602266171"/>
                  </a:ext>
                </a:extLst>
              </a:tr>
              <a:tr h="418379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6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0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0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dirty="0">
                          <a:effectLst/>
                        </a:rPr>
                        <a:t>0</a:t>
                      </a:r>
                      <a:endParaRPr lang="en-US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dirty="0">
                          <a:effectLst/>
                        </a:rPr>
                        <a:t>0</a:t>
                      </a:r>
                      <a:endParaRPr lang="en-US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75148197"/>
                  </a:ext>
                </a:extLst>
              </a:tr>
              <a:tr h="418379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7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1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0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0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dirty="0">
                          <a:effectLst/>
                        </a:rPr>
                        <a:t>1</a:t>
                      </a:r>
                      <a:endParaRPr lang="en-US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5807485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9529085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"/>
            <a:ext cx="8698319" cy="809624"/>
          </a:xfrm>
        </p:spPr>
        <p:txBody>
          <a:bodyPr>
            <a:normAutofit/>
          </a:bodyPr>
          <a:lstStyle/>
          <a:p>
            <a:pPr marL="0" marR="0" algn="l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</a:pPr>
            <a:r>
              <a:rPr lang="en-US" sz="2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Mod-4 counter</a:t>
            </a:r>
            <a:endParaRPr lang="en-US" sz="2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Digital Electronics – E7- DIE- 14 / Lesson 2- Part 1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19</a:t>
            </a:fld>
            <a:endParaRPr lang="en-US" dirty="0"/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5C621A4D-7DF8-43D9-A552-F9AB6ECFB7A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1319" y="2105025"/>
            <a:ext cx="9618662" cy="31033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974520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"/>
            <a:ext cx="8698319" cy="809624"/>
          </a:xfrm>
        </p:spPr>
        <p:txBody>
          <a:bodyPr>
            <a:normAutofit/>
          </a:bodyPr>
          <a:lstStyle/>
          <a:p>
            <a:pPr marL="0" marR="0" algn="l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</a:pPr>
            <a:r>
              <a:rPr lang="en-US" sz="2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Mod-4 counter</a:t>
            </a:r>
            <a:endParaRPr lang="en-US" sz="2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Digital Electronics – E7- DIE- 14 / Lesson 2- Part 1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20</a:t>
            </a:fld>
            <a:endParaRPr lang="en-US" dirty="0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848C116D-2641-4B28-B8AF-699C48ACBFD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5024929"/>
              </p:ext>
            </p:extLst>
          </p:nvPr>
        </p:nvGraphicFramePr>
        <p:xfrm>
          <a:off x="2603997" y="1831446"/>
          <a:ext cx="4721522" cy="286437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108112">
                  <a:extLst>
                    <a:ext uri="{9D8B030D-6E8A-4147-A177-3AD203B41FA5}">
                      <a16:colId xmlns:a16="http://schemas.microsoft.com/office/drawing/2014/main" val="3771124445"/>
                    </a:ext>
                  </a:extLst>
                </a:gridCol>
                <a:gridCol w="1084023">
                  <a:extLst>
                    <a:ext uri="{9D8B030D-6E8A-4147-A177-3AD203B41FA5}">
                      <a16:colId xmlns:a16="http://schemas.microsoft.com/office/drawing/2014/main" val="3667153078"/>
                    </a:ext>
                  </a:extLst>
                </a:gridCol>
                <a:gridCol w="843129">
                  <a:extLst>
                    <a:ext uri="{9D8B030D-6E8A-4147-A177-3AD203B41FA5}">
                      <a16:colId xmlns:a16="http://schemas.microsoft.com/office/drawing/2014/main" val="3385518045"/>
                    </a:ext>
                  </a:extLst>
                </a:gridCol>
                <a:gridCol w="843129">
                  <a:extLst>
                    <a:ext uri="{9D8B030D-6E8A-4147-A177-3AD203B41FA5}">
                      <a16:colId xmlns:a16="http://schemas.microsoft.com/office/drawing/2014/main" val="2519592848"/>
                    </a:ext>
                  </a:extLst>
                </a:gridCol>
                <a:gridCol w="843129">
                  <a:extLst>
                    <a:ext uri="{9D8B030D-6E8A-4147-A177-3AD203B41FA5}">
                      <a16:colId xmlns:a16="http://schemas.microsoft.com/office/drawing/2014/main" val="1331899078"/>
                    </a:ext>
                  </a:extLst>
                </a:gridCol>
              </a:tblGrid>
              <a:tr h="409197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Clock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State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Q</a:t>
                      </a:r>
                      <a:r>
                        <a:rPr lang="en-US" sz="2400" baseline="-25000">
                          <a:effectLst/>
                        </a:rPr>
                        <a:t>C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Q</a:t>
                      </a:r>
                      <a:r>
                        <a:rPr lang="en-US" sz="2400" baseline="-25000">
                          <a:effectLst/>
                        </a:rPr>
                        <a:t>B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Q</a:t>
                      </a:r>
                      <a:r>
                        <a:rPr lang="en-US" sz="2400" baseline="-25000">
                          <a:effectLst/>
                        </a:rPr>
                        <a:t>A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860900081"/>
                  </a:ext>
                </a:extLst>
              </a:tr>
              <a:tr h="409197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1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0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0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0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0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450054739"/>
                  </a:ext>
                </a:extLst>
              </a:tr>
              <a:tr h="409197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2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1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0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0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1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237863720"/>
                  </a:ext>
                </a:extLst>
              </a:tr>
              <a:tr h="409197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3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2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0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1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0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832657969"/>
                  </a:ext>
                </a:extLst>
              </a:tr>
              <a:tr h="409197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4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3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0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1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1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899592442"/>
                  </a:ext>
                </a:extLst>
              </a:tr>
              <a:tr h="409197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5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0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0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0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0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771952357"/>
                  </a:ext>
                </a:extLst>
              </a:tr>
              <a:tr h="409197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6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1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0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0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dirty="0">
                          <a:effectLst/>
                        </a:rPr>
                        <a:t>1</a:t>
                      </a:r>
                      <a:endParaRPr lang="en-US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46522457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2470261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"/>
            <a:ext cx="8698319" cy="809624"/>
          </a:xfrm>
        </p:spPr>
        <p:txBody>
          <a:bodyPr>
            <a:normAutofit/>
          </a:bodyPr>
          <a:lstStyle/>
          <a:p>
            <a:pPr marL="0" marR="0" algn="l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</a:pPr>
            <a:r>
              <a:rPr lang="en-US" sz="2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Mod-3 counter</a:t>
            </a:r>
            <a:endParaRPr lang="en-US" sz="2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Digital Electronics – E7- DIE- 14 / Lesson 2- Part 1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21</a:t>
            </a:fld>
            <a:endParaRPr lang="en-US" dirty="0"/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F539AFD6-CBBF-4C8F-A3F9-B54FF94D437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988" y="2028825"/>
            <a:ext cx="9618662" cy="31033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23453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"/>
            <a:ext cx="8698319" cy="809624"/>
          </a:xfrm>
        </p:spPr>
        <p:txBody>
          <a:bodyPr>
            <a:normAutofit/>
          </a:bodyPr>
          <a:lstStyle/>
          <a:p>
            <a:pPr marL="0" marR="0" algn="l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</a:pPr>
            <a:r>
              <a:rPr lang="en-US" sz="2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Mod-3 counter</a:t>
            </a:r>
            <a:endParaRPr lang="en-US" sz="2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Digital Electronics – E7- DIE- 14 / Lesson 2- Part 1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22</a:t>
            </a:fld>
            <a:endParaRPr lang="en-US" dirty="0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BBC788F7-8D53-42ED-B197-C1B95F53DAA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59278427"/>
              </p:ext>
            </p:extLst>
          </p:nvPr>
        </p:nvGraphicFramePr>
        <p:xfrm>
          <a:off x="2603997" y="1876425"/>
          <a:ext cx="4340521" cy="289560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018694">
                  <a:extLst>
                    <a:ext uri="{9D8B030D-6E8A-4147-A177-3AD203B41FA5}">
                      <a16:colId xmlns:a16="http://schemas.microsoft.com/office/drawing/2014/main" val="564147004"/>
                    </a:ext>
                  </a:extLst>
                </a:gridCol>
                <a:gridCol w="996548">
                  <a:extLst>
                    <a:ext uri="{9D8B030D-6E8A-4147-A177-3AD203B41FA5}">
                      <a16:colId xmlns:a16="http://schemas.microsoft.com/office/drawing/2014/main" val="636201011"/>
                    </a:ext>
                  </a:extLst>
                </a:gridCol>
                <a:gridCol w="775093">
                  <a:extLst>
                    <a:ext uri="{9D8B030D-6E8A-4147-A177-3AD203B41FA5}">
                      <a16:colId xmlns:a16="http://schemas.microsoft.com/office/drawing/2014/main" val="2869644408"/>
                    </a:ext>
                  </a:extLst>
                </a:gridCol>
                <a:gridCol w="775093">
                  <a:extLst>
                    <a:ext uri="{9D8B030D-6E8A-4147-A177-3AD203B41FA5}">
                      <a16:colId xmlns:a16="http://schemas.microsoft.com/office/drawing/2014/main" val="41921416"/>
                    </a:ext>
                  </a:extLst>
                </a:gridCol>
                <a:gridCol w="775093">
                  <a:extLst>
                    <a:ext uri="{9D8B030D-6E8A-4147-A177-3AD203B41FA5}">
                      <a16:colId xmlns:a16="http://schemas.microsoft.com/office/drawing/2014/main" val="1405217314"/>
                    </a:ext>
                  </a:extLst>
                </a:gridCol>
              </a:tblGrid>
              <a:tr h="48260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Clock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State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Q</a:t>
                      </a:r>
                      <a:r>
                        <a:rPr lang="en-US" sz="2400" baseline="-25000">
                          <a:effectLst/>
                        </a:rPr>
                        <a:t>C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Q</a:t>
                      </a:r>
                      <a:r>
                        <a:rPr lang="en-US" sz="2400" baseline="-25000">
                          <a:effectLst/>
                        </a:rPr>
                        <a:t>B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Q</a:t>
                      </a:r>
                      <a:r>
                        <a:rPr lang="en-US" sz="2400" baseline="-25000">
                          <a:effectLst/>
                        </a:rPr>
                        <a:t>A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862981976"/>
                  </a:ext>
                </a:extLst>
              </a:tr>
              <a:tr h="482600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1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0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0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0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0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725728082"/>
                  </a:ext>
                </a:extLst>
              </a:tr>
              <a:tr h="482600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2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1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0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0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1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329705509"/>
                  </a:ext>
                </a:extLst>
              </a:tr>
              <a:tr h="482600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3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2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0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1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0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808419076"/>
                  </a:ext>
                </a:extLst>
              </a:tr>
              <a:tr h="482600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4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0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0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0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0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586867484"/>
                  </a:ext>
                </a:extLst>
              </a:tr>
              <a:tr h="482600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5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1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0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0</a:t>
                      </a:r>
                      <a:endParaRPr lang="en-US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dirty="0">
                          <a:effectLst/>
                        </a:rPr>
                        <a:t>1</a:t>
                      </a:r>
                      <a:endParaRPr lang="en-US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5123456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2197293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87935" y="4695825"/>
            <a:ext cx="7344816" cy="1260475"/>
          </a:xfrm>
        </p:spPr>
        <p:txBody>
          <a:bodyPr/>
          <a:lstStyle/>
          <a:p>
            <a:r>
              <a:rPr lang="en-US" dirty="0"/>
              <a:t>Thank you !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Digital Electronics – E7- DIE- 14 / Lesson 2- Part 1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23</a:t>
            </a:fld>
            <a:endParaRPr lang="en-US" dirty="0"/>
          </a:p>
        </p:txBody>
      </p:sp>
      <p:pic>
        <p:nvPicPr>
          <p:cNvPr id="5" name="Picture 4" descr="BU PNG LOGO REVER-2018-01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05101" y="800894"/>
            <a:ext cx="2676847" cy="3437731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42154</TotalTime>
  <Words>1301</Words>
  <Application>Microsoft Office PowerPoint</Application>
  <PresentationFormat>Custom</PresentationFormat>
  <Paragraphs>420</Paragraphs>
  <Slides>23</Slides>
  <Notes>21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6" baseType="lpstr">
      <vt:lpstr>Arial</vt:lpstr>
      <vt:lpstr>Calibri</vt:lpstr>
      <vt:lpstr>Office Theme</vt:lpstr>
      <vt:lpstr> Welcome</vt:lpstr>
      <vt:lpstr>Sequential circuits</vt:lpstr>
      <vt:lpstr>Counter circuits</vt:lpstr>
      <vt:lpstr>Counter Circuits</vt:lpstr>
      <vt:lpstr>Counter Circuits</vt:lpstr>
      <vt:lpstr>Counter Circuits</vt:lpstr>
      <vt:lpstr>Asynchronous Ripple (serial) Counters:</vt:lpstr>
      <vt:lpstr>Asynchronous Ripple (serial) Counters:</vt:lpstr>
      <vt:lpstr>Asynchronous Ripple (serial) Counters:</vt:lpstr>
      <vt:lpstr>Asynchronous Ripple (serial) Counters:</vt:lpstr>
      <vt:lpstr>Asynchronous Ripple (serial) Counters:</vt:lpstr>
      <vt:lpstr>Ripple Counter with Modulus &lt; 2n</vt:lpstr>
      <vt:lpstr>Mod-6 counter</vt:lpstr>
      <vt:lpstr>Mod-6 counter</vt:lpstr>
      <vt:lpstr>Mod-6 counter</vt:lpstr>
      <vt:lpstr>Mod-6 counter</vt:lpstr>
      <vt:lpstr>Mod-5 counter</vt:lpstr>
      <vt:lpstr>Mod-5 counter</vt:lpstr>
      <vt:lpstr>Mod-4 counter</vt:lpstr>
      <vt:lpstr>Mod-4 counter</vt:lpstr>
      <vt:lpstr>Mod-3 counter</vt:lpstr>
      <vt:lpstr>Mod-3 counter</vt:lpstr>
      <vt:lpstr>Thank you 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Native Impressions</dc:creator>
  <cp:lastModifiedBy>stalin jacob</cp:lastModifiedBy>
  <cp:revision>194</cp:revision>
  <dcterms:created xsi:type="dcterms:W3CDTF">2014-07-03T16:50:56Z</dcterms:created>
  <dcterms:modified xsi:type="dcterms:W3CDTF">2022-04-27T10:31:53Z</dcterms:modified>
</cp:coreProperties>
</file>