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85" r:id="rId4"/>
    <p:sldId id="288" r:id="rId5"/>
    <p:sldId id="257" r:id="rId6"/>
    <p:sldId id="283" r:id="rId7"/>
    <p:sldId id="258" r:id="rId8"/>
    <p:sldId id="260" r:id="rId9"/>
    <p:sldId id="259" r:id="rId10"/>
    <p:sldId id="261" r:id="rId11"/>
    <p:sldId id="262" r:id="rId12"/>
    <p:sldId id="289" r:id="rId13"/>
    <p:sldId id="290"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8" r:id="rId28"/>
    <p:sldId id="276" r:id="rId29"/>
    <p:sldId id="277" r:id="rId30"/>
    <p:sldId id="279" r:id="rId31"/>
    <p:sldId id="280" r:id="rId32"/>
    <p:sldId id="281" r:id="rId33"/>
    <p:sldId id="282" r:id="rId34"/>
    <p:sldId id="284" r:id="rId35"/>
    <p:sldId id="319" r:id="rId3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60"/>
        <p:guide pos="3838"/>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9" Type="http://schemas.openxmlformats.org/officeDocument/2006/relationships/tableStyles" Target="tableStyles.xml"/><Relationship Id="rId38" Type="http://schemas.openxmlformats.org/officeDocument/2006/relationships/viewProps" Target="viewProps.xml"/><Relationship Id="rId37" Type="http://schemas.openxmlformats.org/officeDocument/2006/relationships/presProps" Target="presProps.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dirty="0">
              <a:sym typeface="+mn-ea"/>
            </a:endParaRPr>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dirty="0">
                <a:sym typeface="+mn-ea"/>
              </a:rPr>
              <a:t>单击此处编辑母版文本样式</a:t>
            </a:r>
            <a:endParaRPr dirty="0">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dirty="0">
                <a:sym typeface="+mn-ea"/>
              </a:rPr>
              <a:t>单击此处编辑标题</a:t>
            </a:r>
            <a:endParaRPr dirty="0">
              <a:sym typeface="+mn-ea"/>
            </a:endParaRP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9D9D9"/>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65.xml"/><Relationship Id="rId2" Type="http://schemas.openxmlformats.org/officeDocument/2006/relationships/tags" Target="../tags/tag64.xml"/><Relationship Id="rId1" Type="http://schemas.openxmlformats.org/officeDocument/2006/relationships/tags" Target="../tags/tag6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6.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7.xml"/><Relationship Id="rId1" Type="http://schemas.openxmlformats.org/officeDocument/2006/relationships/image" Target="../media/image2.emf"/></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8.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9.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0.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2.xml"/><Relationship Id="rId1" Type="http://schemas.openxmlformats.org/officeDocument/2006/relationships/image" Target="../media/image4.em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3.xml"/><Relationship Id="rId1" Type="http://schemas.openxmlformats.org/officeDocument/2006/relationships/image" Target="../media/image2.emf"/></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4.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75.xml"/><Relationship Id="rId2" Type="http://schemas.openxmlformats.org/officeDocument/2006/relationships/image" Target="../media/image3.png"/><Relationship Id="rId1"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6.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8.xml"/><Relationship Id="rId1"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9.xml"/></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80.xml"/><Relationship Id="rId2" Type="http://schemas.openxmlformats.org/officeDocument/2006/relationships/image" Target="../media/image8.png"/><Relationship Id="rId1" Type="http://schemas.openxmlformats.org/officeDocument/2006/relationships/image" Target="../media/image7.png"/></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81.xml"/><Relationship Id="rId2" Type="http://schemas.openxmlformats.org/officeDocument/2006/relationships/image" Target="../media/image10.png"/><Relationship Id="rId1" Type="http://schemas.openxmlformats.org/officeDocument/2006/relationships/image" Target="../media/image9.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2.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84.xml"/><Relationship Id="rId1"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85.xml"/><Relationship Id="rId1" Type="http://schemas.openxmlformats.org/officeDocument/2006/relationships/image" Target="../media/image12.png"/></Relationships>
</file>

<file path=ppt/slides/_rels/slide2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87.xml"/><Relationship Id="rId2" Type="http://schemas.openxmlformats.org/officeDocument/2006/relationships/image" Target="../media/image5.png"/><Relationship Id="rId1" Type="http://schemas.openxmlformats.org/officeDocument/2006/relationships/tags" Target="../tags/tag86.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8.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9.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90.xml"/><Relationship Id="rId1" Type="http://schemas.openxmlformats.org/officeDocument/2006/relationships/image" Target="../media/image13.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1.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3.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4.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5.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6.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97.xml"/><Relationship Id="rId1" Type="http://schemas.openxmlformats.org/officeDocument/2006/relationships/image" Target="../media/image14.png"/></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8.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p:txBody>
          <a:bodyPr>
            <a:normAutofit/>
          </a:bodyPr>
          <a:p>
            <a:r>
              <a:rPr lang="en-US" altLang="zh-CN"/>
              <a:t>Applied Qualitative Business Research</a:t>
            </a:r>
            <a:br>
              <a:rPr lang="en-US" altLang="zh-CN"/>
            </a:br>
            <a:endParaRPr lang="en-US" altLang="zh-CN" sz="2220"/>
          </a:p>
        </p:txBody>
      </p:sp>
      <p:sp>
        <p:nvSpPr>
          <p:cNvPr id="3" name="副标题 2"/>
          <p:cNvSpPr>
            <a:spLocks noGrp="1"/>
          </p:cNvSpPr>
          <p:nvPr>
            <p:ph type="subTitle" idx="1"/>
            <p:custDataLst>
              <p:tags r:id="rId2"/>
            </p:custDataLst>
          </p:nvPr>
        </p:nvSpPr>
        <p:spPr/>
        <p:txBody>
          <a:bodyPr/>
          <a:p>
            <a:r>
              <a:rPr lang="en-US" altLang="zh-CN">
                <a:sym typeface="+mn-ea"/>
              </a:rPr>
              <a:t>Lan / Maggie</a:t>
            </a:r>
            <a:endParaRPr lang="en-US" altLang="zh-CN"/>
          </a:p>
          <a:p>
            <a:endParaRPr lang="zh-CN" altLang="en-US"/>
          </a:p>
        </p:txBody>
      </p:sp>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pic>
        <p:nvPicPr>
          <p:cNvPr id="4" name="内容占位符 3"/>
          <p:cNvPicPr>
            <a:picLocks noChangeAspect="1"/>
          </p:cNvPicPr>
          <p:nvPr>
            <p:ph idx="1"/>
          </p:nvPr>
        </p:nvPicPr>
        <p:blipFill>
          <a:blip r:embed="rId1"/>
          <a:stretch>
            <a:fillRect/>
          </a:stretch>
        </p:blipFill>
        <p:spPr>
          <a:xfrm>
            <a:off x="1412875" y="1490345"/>
            <a:ext cx="9358630" cy="4759325"/>
          </a:xfrm>
          <a:prstGeom prst="rect">
            <a:avLst/>
          </a:prstGeom>
        </p:spPr>
      </p:pic>
    </p:spTree>
    <p:custDataLst>
      <p:tags r:id="rId2"/>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Qualitative or Quantitative ?</a:t>
            </a:r>
            <a:endParaRPr lang="en-US" altLang="zh-CN"/>
          </a:p>
        </p:txBody>
      </p:sp>
      <p:pic>
        <p:nvPicPr>
          <p:cNvPr id="4" name="内容占位符 3"/>
          <p:cNvPicPr>
            <a:picLocks noChangeAspect="1"/>
          </p:cNvPicPr>
          <p:nvPr>
            <p:ph idx="1"/>
          </p:nvPr>
        </p:nvPicPr>
        <p:blipFill>
          <a:blip r:embed="rId1"/>
          <a:stretch>
            <a:fillRect/>
          </a:stretch>
        </p:blipFill>
        <p:spPr>
          <a:xfrm>
            <a:off x="307975" y="1534795"/>
            <a:ext cx="6400800" cy="4607560"/>
          </a:xfrm>
          <a:prstGeom prst="rect">
            <a:avLst/>
          </a:prstGeom>
        </p:spPr>
      </p:pic>
      <p:sp>
        <p:nvSpPr>
          <p:cNvPr id="5" name="文本框 4"/>
          <p:cNvSpPr txBox="1"/>
          <p:nvPr/>
        </p:nvSpPr>
        <p:spPr>
          <a:xfrm>
            <a:off x="238760" y="6336030"/>
            <a:ext cx="7740650" cy="521970"/>
          </a:xfrm>
          <a:prstGeom prst="rect">
            <a:avLst/>
          </a:prstGeom>
          <a:noFill/>
        </p:spPr>
        <p:txBody>
          <a:bodyPr wrap="square" rtlCol="0">
            <a:spAutoFit/>
          </a:bodyPr>
          <a:p>
            <a:r>
              <a:rPr lang="zh-CN" altLang="en-US" sz="1400" b="1"/>
              <a:t>The model of strengths and weaknesses of qualitative and quantitative research methodologies</a:t>
            </a:r>
            <a:r>
              <a:rPr lang="en-US" altLang="zh-CN" sz="1400" b="1"/>
              <a:t>       </a:t>
            </a:r>
            <a:r>
              <a:rPr lang="zh-CN" altLang="en-US" sz="1400" b="1"/>
              <a:t>Source: Choy, L. T. (2014)</a:t>
            </a:r>
            <a:endParaRPr lang="zh-CN" altLang="en-US" sz="1400" b="1"/>
          </a:p>
        </p:txBody>
      </p:sp>
    </p:spTree>
    <p:custDataLst>
      <p:tags r:id="rId2"/>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My Topic- my first attempt</a:t>
            </a:r>
            <a:endParaRPr lang="en-US" altLang="zh-CN"/>
          </a:p>
        </p:txBody>
      </p:sp>
      <p:pic>
        <p:nvPicPr>
          <p:cNvPr id="6" name="内容占位符 5"/>
          <p:cNvPicPr>
            <a:picLocks noChangeAspect="1"/>
          </p:cNvPicPr>
          <p:nvPr>
            <p:ph idx="1"/>
          </p:nvPr>
        </p:nvPicPr>
        <p:blipFill>
          <a:blip r:embed="rId1"/>
          <a:stretch>
            <a:fillRect/>
          </a:stretch>
        </p:blipFill>
        <p:spPr>
          <a:xfrm>
            <a:off x="363220" y="1563370"/>
            <a:ext cx="7830185" cy="5149850"/>
          </a:xfrm>
          <a:prstGeom prst="rect">
            <a:avLst/>
          </a:prstGeom>
        </p:spPr>
      </p:pic>
      <p:sp>
        <p:nvSpPr>
          <p:cNvPr id="7" name="文本框 6"/>
          <p:cNvSpPr txBox="1"/>
          <p:nvPr/>
        </p:nvSpPr>
        <p:spPr>
          <a:xfrm>
            <a:off x="8509000" y="2021205"/>
            <a:ext cx="4817745" cy="922020"/>
          </a:xfrm>
          <a:prstGeom prst="rect">
            <a:avLst/>
          </a:prstGeom>
          <a:noFill/>
        </p:spPr>
        <p:txBody>
          <a:bodyPr wrap="square" rtlCol="0">
            <a:spAutoFit/>
          </a:bodyPr>
          <a:p>
            <a:r>
              <a:rPr lang="en-US" altLang="zh-CN"/>
              <a:t>Enthnography </a:t>
            </a:r>
            <a:endParaRPr lang="en-US" altLang="zh-CN"/>
          </a:p>
          <a:p>
            <a:endParaRPr lang="en-US" altLang="zh-CN"/>
          </a:p>
          <a:p>
            <a:r>
              <a:rPr lang="en-US" altLang="zh-CN"/>
              <a:t>Case study </a:t>
            </a:r>
            <a:endParaRPr lang="en-US" altLang="zh-CN"/>
          </a:p>
        </p:txBody>
      </p:sp>
    </p:spTree>
    <p:custDataLst>
      <p:tags r:id="rId2"/>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pic>
        <p:nvPicPr>
          <p:cNvPr id="4" name="内容占位符 3"/>
          <p:cNvPicPr>
            <a:picLocks noChangeAspect="1"/>
          </p:cNvPicPr>
          <p:nvPr>
            <p:ph idx="1"/>
          </p:nvPr>
        </p:nvPicPr>
        <p:blipFill>
          <a:blip r:embed="rId1"/>
          <a:stretch>
            <a:fillRect/>
          </a:stretch>
        </p:blipFill>
        <p:spPr>
          <a:xfrm>
            <a:off x="1203325" y="1645285"/>
            <a:ext cx="8195945" cy="4168140"/>
          </a:xfrm>
          <a:prstGeom prst="rect">
            <a:avLst/>
          </a:prstGeom>
        </p:spPr>
      </p:pic>
    </p:spTree>
    <p:custDataLst>
      <p:tags r:id="rId2"/>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t>My Topic:  South Asian entrepreneurship in UK</a:t>
            </a:r>
            <a:endParaRPr lang="en-US" altLang="zh-CN"/>
          </a:p>
        </p:txBody>
      </p:sp>
      <p:sp>
        <p:nvSpPr>
          <p:cNvPr id="3" name="内容占位符 2"/>
          <p:cNvSpPr>
            <a:spLocks noGrp="1"/>
          </p:cNvSpPr>
          <p:nvPr>
            <p:ph idx="1"/>
          </p:nvPr>
        </p:nvSpPr>
        <p:spPr/>
        <p:txBody>
          <a:bodyPr>
            <a:normAutofit lnSpcReduction="10000"/>
          </a:bodyPr>
          <a:p>
            <a:endParaRPr lang="en-US" altLang="zh-CN"/>
          </a:p>
          <a:p>
            <a:r>
              <a:rPr lang="en-US" altLang="zh-CN"/>
              <a:t>Aim: To understand the success of South Asian entrepreneurship in UK by exploring the meaning of success and how the entrepreneurs define it, to grasp the  the success and failure factors and to explore how success could be achieved.</a:t>
            </a:r>
            <a:endParaRPr lang="en-US" altLang="zh-CN"/>
          </a:p>
          <a:p>
            <a:endParaRPr lang="en-US" altLang="zh-CN"/>
          </a:p>
          <a:p>
            <a:r>
              <a:rPr lang="en-US" altLang="zh-CN">
                <a:solidFill>
                  <a:schemeClr val="accent6"/>
                </a:solidFill>
                <a:sym typeface="+mn-ea"/>
              </a:rPr>
              <a:t>Objectives:</a:t>
            </a:r>
            <a:r>
              <a:rPr lang="en-US" altLang="zh-CN">
                <a:sym typeface="+mn-ea"/>
              </a:rPr>
              <a:t> To explore business success from the entrepreneur’s perspective; </a:t>
            </a:r>
            <a:endParaRPr lang="en-US" altLang="zh-CN"/>
          </a:p>
          <a:p>
            <a:pPr marL="0" indent="0">
              <a:buNone/>
            </a:pPr>
            <a:r>
              <a:rPr lang="en-US" altLang="zh-CN">
                <a:sym typeface="+mn-ea"/>
              </a:rPr>
              <a:t>                    To explore the context of South Asian entrepreneur; </a:t>
            </a:r>
            <a:endParaRPr lang="en-US" altLang="zh-CN"/>
          </a:p>
          <a:p>
            <a:pPr marL="0" indent="0">
              <a:buNone/>
            </a:pPr>
            <a:r>
              <a:rPr lang="en-US" altLang="zh-CN">
                <a:sym typeface="+mn-ea"/>
              </a:rPr>
              <a:t>                    To investigate the reasons that push South Asian business to failure or  </a:t>
            </a:r>
            <a:endParaRPr lang="en-US" altLang="zh-CN"/>
          </a:p>
          <a:p>
            <a:pPr marL="0" indent="0">
              <a:buNone/>
            </a:pPr>
            <a:r>
              <a:rPr lang="en-US" altLang="zh-CN">
                <a:sym typeface="+mn-ea"/>
              </a:rPr>
              <a:t>                     succeess; </a:t>
            </a:r>
            <a:endParaRPr lang="en-US" altLang="zh-CN"/>
          </a:p>
          <a:p>
            <a:pPr marL="0" indent="0">
              <a:buNone/>
            </a:pPr>
            <a:r>
              <a:rPr lang="en-US" altLang="zh-CN">
                <a:sym typeface="+mn-ea"/>
              </a:rPr>
              <a:t>                    To understand how success could be achieved.</a:t>
            </a:r>
            <a:endParaRPr lang="en-US" altLang="zh-CN"/>
          </a:p>
          <a:p>
            <a:endParaRPr lang="en-US" altLang="zh-CN"/>
          </a:p>
          <a:p>
            <a:endParaRPr lang="en-US" altLang="zh-CN"/>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Theoretical foundation:</a:t>
            </a:r>
            <a:endParaRPr lang="zh-CN" altLang="en-US"/>
          </a:p>
        </p:txBody>
      </p:sp>
      <p:sp>
        <p:nvSpPr>
          <p:cNvPr id="3" name="内容占位符 2"/>
          <p:cNvSpPr>
            <a:spLocks noGrp="1"/>
          </p:cNvSpPr>
          <p:nvPr>
            <p:ph idx="1"/>
          </p:nvPr>
        </p:nvSpPr>
        <p:spPr/>
        <p:txBody>
          <a:bodyPr/>
          <a:p>
            <a:r>
              <a:rPr lang="en-US" altLang="zh-CN">
                <a:sym typeface="+mn-ea"/>
              </a:rPr>
              <a:t> </a:t>
            </a:r>
            <a:r>
              <a:rPr lang="en-US" altLang="zh-CN">
                <a:solidFill>
                  <a:srgbClr val="FF0000"/>
                </a:solidFill>
                <a:sym typeface="+mn-ea"/>
              </a:rPr>
              <a:t> The theory of mixed embeddedness</a:t>
            </a:r>
            <a:r>
              <a:rPr lang="en-US" altLang="zh-CN">
                <a:sym typeface="+mn-ea"/>
              </a:rPr>
              <a:t> (Kloosterman et al., 1999; ;  Rath, 2007)</a:t>
            </a:r>
            <a:endParaRPr lang="zh-CN" altLang="en-US"/>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Paradigm </a:t>
            </a:r>
            <a:endParaRPr lang="en-US" altLang="zh-CN"/>
          </a:p>
        </p:txBody>
      </p:sp>
      <p:sp>
        <p:nvSpPr>
          <p:cNvPr id="3" name="内容占位符 2"/>
          <p:cNvSpPr>
            <a:spLocks noGrp="1"/>
          </p:cNvSpPr>
          <p:nvPr>
            <p:ph idx="1"/>
          </p:nvPr>
        </p:nvSpPr>
        <p:spPr/>
        <p:txBody>
          <a:bodyPr/>
          <a:p>
            <a:r>
              <a:rPr lang="zh-CN" altLang="en-US"/>
              <a:t>In designing an effective research,  </a:t>
            </a:r>
            <a:r>
              <a:rPr lang="zh-CN" altLang="en-US">
                <a:solidFill>
                  <a:srgbClr val="FF0000"/>
                </a:solidFill>
              </a:rPr>
              <a:t>epistemology, ontology, methodology</a:t>
            </a:r>
            <a:r>
              <a:rPr lang="zh-CN" altLang="en-US"/>
              <a:t> and </a:t>
            </a:r>
            <a:r>
              <a:rPr lang="zh-CN" altLang="en-US">
                <a:solidFill>
                  <a:srgbClr val="FF0000"/>
                </a:solidFill>
              </a:rPr>
              <a:t>methods</a:t>
            </a:r>
            <a:r>
              <a:rPr lang="zh-CN" altLang="en-US"/>
              <a:t> employed</a:t>
            </a:r>
            <a:r>
              <a:rPr lang="en-US" altLang="zh-CN"/>
              <a:t> should be considered</a:t>
            </a:r>
            <a:r>
              <a:rPr lang="zh-CN" altLang="en-US"/>
              <a:t> (Crotty, 1998).</a:t>
            </a:r>
            <a:endParaRPr lang="zh-CN" altLang="en-US"/>
          </a:p>
          <a:p>
            <a:endParaRPr lang="zh-CN" altLang="en-US"/>
          </a:p>
          <a:p>
            <a:endParaRPr lang="zh-CN" altLang="en-US"/>
          </a:p>
        </p:txBody>
      </p:sp>
      <p:pic>
        <p:nvPicPr>
          <p:cNvPr id="4" name="图片 3"/>
          <p:cNvPicPr>
            <a:picLocks noChangeAspect="1"/>
          </p:cNvPicPr>
          <p:nvPr/>
        </p:nvPicPr>
        <p:blipFill>
          <a:blip r:embed="rId1"/>
          <a:stretch>
            <a:fillRect/>
          </a:stretch>
        </p:blipFill>
        <p:spPr>
          <a:xfrm>
            <a:off x="798195" y="2458720"/>
            <a:ext cx="5514975" cy="3749675"/>
          </a:xfrm>
          <a:prstGeom prst="rect">
            <a:avLst/>
          </a:prstGeom>
        </p:spPr>
      </p:pic>
      <p:sp>
        <p:nvSpPr>
          <p:cNvPr id="5" name="文本框 4"/>
          <p:cNvSpPr txBox="1"/>
          <p:nvPr/>
        </p:nvSpPr>
        <p:spPr>
          <a:xfrm>
            <a:off x="6668770" y="2777490"/>
            <a:ext cx="4817110" cy="3138170"/>
          </a:xfrm>
          <a:prstGeom prst="rect">
            <a:avLst/>
          </a:prstGeom>
          <a:noFill/>
        </p:spPr>
        <p:txBody>
          <a:bodyPr wrap="square" rtlCol="0">
            <a:spAutoFit/>
          </a:bodyPr>
          <a:p>
            <a:r>
              <a:rPr lang="zh-CN" altLang="en-US">
                <a:solidFill>
                  <a:srgbClr val="FF0000"/>
                </a:solidFill>
              </a:rPr>
              <a:t>ontological</a:t>
            </a:r>
            <a:r>
              <a:rPr lang="zh-CN" altLang="en-US"/>
              <a:t> position </a:t>
            </a:r>
            <a:r>
              <a:rPr lang="en-US" altLang="zh-CN"/>
              <a:t>: </a:t>
            </a:r>
            <a:r>
              <a:rPr lang="zh-CN" altLang="en-US"/>
              <a:t>relativism</a:t>
            </a:r>
            <a:endParaRPr lang="zh-CN" altLang="en-US"/>
          </a:p>
          <a:p>
            <a:endParaRPr lang="zh-CN" altLang="en-US"/>
          </a:p>
          <a:p>
            <a:r>
              <a:rPr lang="zh-CN" altLang="en-US">
                <a:solidFill>
                  <a:srgbClr val="FF0000"/>
                </a:solidFill>
              </a:rPr>
              <a:t>epistemology</a:t>
            </a:r>
            <a:r>
              <a:rPr lang="en-US" altLang="zh-CN"/>
              <a:t>: interpretivism </a:t>
            </a:r>
            <a:endParaRPr lang="en-US" altLang="zh-CN"/>
          </a:p>
          <a:p>
            <a:endParaRPr lang="en-US" altLang="zh-CN"/>
          </a:p>
          <a:p>
            <a:r>
              <a:rPr lang="en-US" altLang="zh-CN">
                <a:solidFill>
                  <a:srgbClr val="FF0000"/>
                </a:solidFill>
              </a:rPr>
              <a:t>methodology</a:t>
            </a:r>
            <a:r>
              <a:rPr lang="en-US" altLang="zh-CN"/>
              <a:t>: qualitative approach</a:t>
            </a:r>
            <a:endParaRPr lang="en-US" altLang="zh-CN"/>
          </a:p>
          <a:p>
            <a:endParaRPr lang="en-US" altLang="zh-CN"/>
          </a:p>
          <a:p>
            <a:endParaRPr lang="zh-CN" altLang="en-US"/>
          </a:p>
          <a:p>
            <a:endParaRPr lang="zh-CN" altLang="en-US"/>
          </a:p>
          <a:p>
            <a:endParaRPr lang="zh-CN" altLang="en-US"/>
          </a:p>
          <a:p>
            <a:endParaRPr lang="zh-CN" altLang="en-US"/>
          </a:p>
          <a:p>
            <a:r>
              <a:rPr lang="zh-CN" altLang="en-US"/>
              <a:t> </a:t>
            </a:r>
            <a:endParaRPr lang="zh-CN" altLang="en-US"/>
          </a:p>
        </p:txBody>
      </p:sp>
    </p:spTree>
    <p:custDataLst>
      <p:tags r:id="rId2"/>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why qualitative?</a:t>
            </a:r>
            <a:endParaRPr lang="en-US" altLang="zh-CN"/>
          </a:p>
        </p:txBody>
      </p:sp>
      <p:pic>
        <p:nvPicPr>
          <p:cNvPr id="4" name="内容占位符 3"/>
          <p:cNvPicPr>
            <a:picLocks noChangeAspect="1"/>
          </p:cNvPicPr>
          <p:nvPr>
            <p:ph idx="1"/>
          </p:nvPr>
        </p:nvPicPr>
        <p:blipFill>
          <a:blip r:embed="rId1"/>
          <a:stretch>
            <a:fillRect/>
          </a:stretch>
        </p:blipFill>
        <p:spPr>
          <a:xfrm>
            <a:off x="307975" y="1534795"/>
            <a:ext cx="6400800" cy="4607560"/>
          </a:xfrm>
          <a:prstGeom prst="rect">
            <a:avLst/>
          </a:prstGeom>
        </p:spPr>
      </p:pic>
      <p:sp>
        <p:nvSpPr>
          <p:cNvPr id="5" name="文本框 4"/>
          <p:cNvSpPr txBox="1"/>
          <p:nvPr/>
        </p:nvSpPr>
        <p:spPr>
          <a:xfrm>
            <a:off x="238760" y="6336030"/>
            <a:ext cx="7740650" cy="521970"/>
          </a:xfrm>
          <a:prstGeom prst="rect">
            <a:avLst/>
          </a:prstGeom>
          <a:noFill/>
        </p:spPr>
        <p:txBody>
          <a:bodyPr wrap="square" rtlCol="0">
            <a:spAutoFit/>
          </a:bodyPr>
          <a:p>
            <a:r>
              <a:rPr lang="zh-CN" altLang="en-US" sz="1400" b="1"/>
              <a:t>The model of strengths and weaknesses of qualitative and quantitative research methodologies</a:t>
            </a:r>
            <a:r>
              <a:rPr lang="en-US" altLang="zh-CN" sz="1400" b="1"/>
              <a:t>       </a:t>
            </a:r>
            <a:r>
              <a:rPr lang="zh-CN" altLang="en-US" sz="1400" b="1"/>
              <a:t>Source: Choy, L. T. (2014)</a:t>
            </a:r>
            <a:endParaRPr lang="zh-CN" altLang="en-US" sz="1400" b="1"/>
          </a:p>
        </p:txBody>
      </p:sp>
    </p:spTree>
    <p:custDataLst>
      <p:tags r:id="rId2"/>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sym typeface="+mn-ea"/>
              </a:rPr>
              <a:t>why qualitative?</a:t>
            </a:r>
            <a:br>
              <a:rPr lang="zh-CN" altLang="en-US"/>
            </a:br>
            <a:endParaRPr lang="zh-CN" altLang="en-US"/>
          </a:p>
        </p:txBody>
      </p:sp>
      <p:sp>
        <p:nvSpPr>
          <p:cNvPr id="3" name="内容占位符 2"/>
          <p:cNvSpPr>
            <a:spLocks noGrp="1"/>
          </p:cNvSpPr>
          <p:nvPr>
            <p:ph idx="1"/>
          </p:nvPr>
        </p:nvSpPr>
        <p:spPr/>
        <p:txBody>
          <a:bodyPr>
            <a:normAutofit lnSpcReduction="20000"/>
          </a:bodyPr>
          <a:p>
            <a:r>
              <a:rPr lang="en-US" altLang="zh-CN"/>
              <a:t>Objectives:</a:t>
            </a:r>
            <a:endParaRPr lang="en-US" altLang="zh-CN"/>
          </a:p>
          <a:p>
            <a:pPr marL="0" indent="0">
              <a:buNone/>
            </a:pPr>
            <a:r>
              <a:rPr lang="en-US" altLang="zh-CN"/>
              <a:t> </a:t>
            </a:r>
            <a:endParaRPr lang="en-US" altLang="zh-CN"/>
          </a:p>
          <a:p>
            <a:pPr marL="0" indent="0">
              <a:buNone/>
            </a:pPr>
            <a:r>
              <a:rPr lang="en-US" altLang="zh-CN"/>
              <a:t> </a:t>
            </a:r>
            <a:r>
              <a:rPr lang="en-US" altLang="zh-CN">
                <a:solidFill>
                  <a:srgbClr val="FF0000"/>
                </a:solidFill>
              </a:rPr>
              <a:t> </a:t>
            </a:r>
            <a:endParaRPr lang="en-US" altLang="zh-CN">
              <a:solidFill>
                <a:srgbClr val="FF0000"/>
              </a:solidFill>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pic>
        <p:nvPicPr>
          <p:cNvPr id="4" name="内容占位符 3"/>
          <p:cNvPicPr>
            <a:picLocks noChangeAspect="1"/>
          </p:cNvPicPr>
          <p:nvPr>
            <p:ph idx="1"/>
          </p:nvPr>
        </p:nvPicPr>
        <p:blipFill>
          <a:blip r:embed="rId1"/>
          <a:stretch>
            <a:fillRect/>
          </a:stretch>
        </p:blipFill>
        <p:spPr>
          <a:xfrm>
            <a:off x="399415" y="499110"/>
            <a:ext cx="10968990" cy="2666365"/>
          </a:xfrm>
          <a:prstGeom prst="rect">
            <a:avLst/>
          </a:prstGeom>
        </p:spPr>
      </p:pic>
      <p:pic>
        <p:nvPicPr>
          <p:cNvPr id="6" name="内容占位符 5"/>
          <p:cNvPicPr>
            <a:picLocks noChangeAspect="1"/>
          </p:cNvPicPr>
          <p:nvPr/>
        </p:nvPicPr>
        <p:blipFill>
          <a:blip r:embed="rId2"/>
          <a:stretch>
            <a:fillRect/>
          </a:stretch>
        </p:blipFill>
        <p:spPr>
          <a:xfrm>
            <a:off x="4710430" y="3034030"/>
            <a:ext cx="6657975" cy="3824605"/>
          </a:xfrm>
          <a:prstGeom prst="rect">
            <a:avLst/>
          </a:prstGeom>
        </p:spPr>
      </p:pic>
      <p:sp>
        <p:nvSpPr>
          <p:cNvPr id="5" name="文本框 4"/>
          <p:cNvSpPr txBox="1"/>
          <p:nvPr/>
        </p:nvSpPr>
        <p:spPr>
          <a:xfrm>
            <a:off x="285115" y="3843020"/>
            <a:ext cx="4015740" cy="1198880"/>
          </a:xfrm>
          <a:prstGeom prst="rect">
            <a:avLst/>
          </a:prstGeom>
          <a:noFill/>
        </p:spPr>
        <p:txBody>
          <a:bodyPr wrap="square" rtlCol="0">
            <a:spAutoFit/>
          </a:bodyPr>
          <a:p>
            <a:pPr marL="0" indent="0">
              <a:buNone/>
            </a:pPr>
            <a:r>
              <a:rPr lang="en-US" altLang="zh-CN">
                <a:sym typeface="+mn-ea"/>
              </a:rPr>
              <a:t>To “explore”- exploratory study </a:t>
            </a:r>
            <a:endParaRPr lang="en-US" altLang="zh-CN">
              <a:sym typeface="+mn-ea"/>
            </a:endParaRPr>
          </a:p>
          <a:p>
            <a:pPr marL="0" indent="0">
              <a:buNone/>
            </a:pPr>
            <a:endParaRPr lang="en-US" altLang="zh-CN">
              <a:sym typeface="+mn-ea"/>
            </a:endParaRPr>
          </a:p>
          <a:p>
            <a:pPr marL="0" indent="0">
              <a:buNone/>
            </a:pPr>
            <a:endParaRPr lang="en-US" altLang="zh-CN">
              <a:sym typeface="+mn-ea"/>
            </a:endParaRPr>
          </a:p>
          <a:p>
            <a:pPr marL="0" indent="0">
              <a:buNone/>
            </a:pPr>
            <a:r>
              <a:rPr lang="en-US" altLang="zh-CN">
                <a:sym typeface="+mn-ea"/>
              </a:rPr>
              <a:t> </a:t>
            </a:r>
            <a:endParaRPr lang="zh-CN" altLang="en-US"/>
          </a:p>
        </p:txBody>
      </p:sp>
      <p:sp>
        <p:nvSpPr>
          <p:cNvPr id="7" name="文本框 6"/>
          <p:cNvSpPr txBox="1"/>
          <p:nvPr/>
        </p:nvSpPr>
        <p:spPr>
          <a:xfrm>
            <a:off x="285115" y="4515485"/>
            <a:ext cx="4307840" cy="1753235"/>
          </a:xfrm>
          <a:prstGeom prst="rect">
            <a:avLst/>
          </a:prstGeom>
          <a:noFill/>
        </p:spPr>
        <p:txBody>
          <a:bodyPr wrap="square" rtlCol="0">
            <a:spAutoFit/>
          </a:bodyPr>
          <a:p>
            <a:pPr marL="0" indent="0">
              <a:buNone/>
            </a:pPr>
            <a:r>
              <a:rPr lang="en-US" altLang="zh-CN">
                <a:sym typeface="+mn-ea"/>
              </a:rPr>
              <a:t>The methodological approach employed is to provide an in- depth and rich context, which allowed the participants to </a:t>
            </a:r>
            <a:r>
              <a:rPr lang="en-US" altLang="zh-CN">
                <a:solidFill>
                  <a:srgbClr val="FF0000"/>
                </a:solidFill>
                <a:sym typeface="+mn-ea"/>
              </a:rPr>
              <a:t>express their experiences of ethnic entrepreneurship and locate themselves interpretively within their stories.</a:t>
            </a:r>
            <a:endParaRPr lang="zh-CN" altLang="en-US"/>
          </a:p>
        </p:txBody>
      </p:sp>
    </p:spTree>
    <p:custDataLst>
      <p:tags r:id="rId3"/>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sym typeface="+mn-ea"/>
              </a:rPr>
              <a:t>why qualitative?</a:t>
            </a:r>
            <a:br>
              <a:rPr lang="zh-CN" altLang="en-US"/>
            </a:br>
            <a:endParaRPr lang="zh-CN" altLang="en-US"/>
          </a:p>
        </p:txBody>
      </p:sp>
      <p:sp>
        <p:nvSpPr>
          <p:cNvPr id="3" name="内容占位符 2"/>
          <p:cNvSpPr>
            <a:spLocks noGrp="1"/>
          </p:cNvSpPr>
          <p:nvPr>
            <p:ph idx="1"/>
          </p:nvPr>
        </p:nvSpPr>
        <p:spPr/>
        <p:txBody>
          <a:bodyPr/>
          <a:p>
            <a:pPr marL="228600" lvl="0" indent="-228600">
              <a:buFont typeface="Arial" panose="020B0604020202020204" pitchFamily="34" charset="0"/>
              <a:buChar char="●"/>
            </a:pPr>
            <a:r>
              <a:rPr lang="en-US" altLang="zh-CN">
                <a:solidFill>
                  <a:schemeClr val="tx1"/>
                </a:solidFill>
                <a:sym typeface="+mn-ea"/>
              </a:rPr>
              <a:t> Previous studies:</a:t>
            </a:r>
            <a:endParaRPr lang="en-US" altLang="zh-CN">
              <a:solidFill>
                <a:schemeClr val="tx1"/>
              </a:solidFill>
            </a:endParaRPr>
          </a:p>
          <a:p>
            <a:pPr marL="0" lvl="0" indent="0">
              <a:buFont typeface="Arial" panose="020B0604020202020204" pitchFamily="34" charset="0"/>
              <a:buNone/>
            </a:pPr>
            <a:r>
              <a:rPr lang="en-US" altLang="zh-CN">
                <a:solidFill>
                  <a:schemeClr val="tx1"/>
                </a:solidFill>
                <a:sym typeface="+mn-ea"/>
              </a:rPr>
              <a:t> Dana &amp; Dana (2005) : </a:t>
            </a:r>
            <a:r>
              <a:rPr lang="en-US" altLang="zh-CN">
                <a:solidFill>
                  <a:schemeClr val="accent6"/>
                </a:solidFill>
                <a:sym typeface="+mn-ea"/>
              </a:rPr>
              <a:t>qualitative inquiry</a:t>
            </a:r>
            <a:r>
              <a:rPr lang="en-US" altLang="zh-CN">
                <a:solidFill>
                  <a:schemeClr val="tx1"/>
                </a:solidFill>
                <a:sym typeface="+mn-ea"/>
              </a:rPr>
              <a:t> is suited to exploratory nature of entrepreneurship researchs </a:t>
            </a:r>
            <a:endParaRPr lang="en-US" altLang="zh-CN">
              <a:solidFill>
                <a:schemeClr val="tx1"/>
              </a:solidFill>
            </a:endParaRPr>
          </a:p>
          <a:p>
            <a:pPr marL="0" lvl="0" indent="0">
              <a:buFont typeface="Arial" panose="020B0604020202020204" pitchFamily="34" charset="0"/>
              <a:buNone/>
            </a:pPr>
            <a:r>
              <a:rPr lang="en-US" altLang="zh-CN">
                <a:solidFill>
                  <a:schemeClr val="tx1"/>
                </a:solidFill>
                <a:sym typeface="+mn-ea"/>
              </a:rPr>
              <a:t> Hindle (2004): </a:t>
            </a:r>
            <a:r>
              <a:rPr lang="en-US" altLang="zh-CN">
                <a:solidFill>
                  <a:schemeClr val="accent6"/>
                </a:solidFill>
                <a:sym typeface="+mn-ea"/>
              </a:rPr>
              <a:t>qualitative inquiry</a:t>
            </a:r>
            <a:r>
              <a:rPr lang="en-US" altLang="zh-CN">
                <a:solidFill>
                  <a:schemeClr val="tx1"/>
                </a:solidFill>
                <a:sym typeface="+mn-ea"/>
              </a:rPr>
              <a:t> helps to gain deep understanding and allows for direct   inquiry in entrepreneurship</a:t>
            </a:r>
            <a:endParaRPr lang="en-US" altLang="zh-CN">
              <a:solidFill>
                <a:schemeClr val="tx1"/>
              </a:solidFill>
            </a:endParaRPr>
          </a:p>
          <a:p>
            <a:endParaRPr lang="zh-CN" altLang="en-US"/>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r>
              <a:rPr lang="zh-CN" altLang="en-US"/>
              <a:t> potential weakness </a:t>
            </a:r>
            <a:r>
              <a:rPr lang="en-US" altLang="zh-CN"/>
              <a:t>:</a:t>
            </a:r>
            <a:r>
              <a:rPr lang="zh-CN" altLang="en-US"/>
              <a:t> ethical issues</a:t>
            </a:r>
            <a:endParaRPr lang="zh-CN" altLang="en-US"/>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Qualitative methods </a:t>
            </a:r>
            <a:endParaRPr lang="en-US" altLang="zh-CN"/>
          </a:p>
        </p:txBody>
      </p:sp>
      <p:pic>
        <p:nvPicPr>
          <p:cNvPr id="11" name="图片 7"/>
          <p:cNvPicPr>
            <a:picLocks noChangeAspect="1"/>
          </p:cNvPicPr>
          <p:nvPr>
            <p:ph idx="1"/>
          </p:nvPr>
        </p:nvPicPr>
        <p:blipFill>
          <a:blip r:embed="rId1"/>
          <a:stretch>
            <a:fillRect/>
          </a:stretch>
        </p:blipFill>
        <p:spPr>
          <a:xfrm>
            <a:off x="396875" y="1444625"/>
            <a:ext cx="6563995" cy="4759325"/>
          </a:xfrm>
          <a:prstGeom prst="rect">
            <a:avLst/>
          </a:prstGeom>
          <a:noFill/>
          <a:ln>
            <a:noFill/>
          </a:ln>
        </p:spPr>
      </p:pic>
      <p:sp>
        <p:nvSpPr>
          <p:cNvPr id="4" name="文本框 3"/>
          <p:cNvSpPr txBox="1"/>
          <p:nvPr/>
        </p:nvSpPr>
        <p:spPr>
          <a:xfrm>
            <a:off x="608330" y="6334760"/>
            <a:ext cx="7240270" cy="368300"/>
          </a:xfrm>
          <a:prstGeom prst="rect">
            <a:avLst/>
          </a:prstGeom>
          <a:noFill/>
        </p:spPr>
        <p:txBody>
          <a:bodyPr wrap="square" rtlCol="0">
            <a:spAutoFit/>
          </a:bodyPr>
          <a:p>
            <a:r>
              <a:rPr lang="zh-CN" altLang="en-US"/>
              <a:t> (Creswell, J. W., &amp; Poth, C. N. (2016). </a:t>
            </a:r>
            <a:endParaRPr lang="zh-CN" altLang="en-US"/>
          </a:p>
        </p:txBody>
      </p:sp>
    </p:spTree>
    <p:custDataLst>
      <p:tags r:id="rId2"/>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 </a:t>
            </a:r>
            <a:r>
              <a:rPr lang="en-US" altLang="zh-CN"/>
              <a:t>C</a:t>
            </a:r>
            <a:r>
              <a:rPr lang="zh-CN" altLang="en-US"/>
              <a:t>omparison of 3 most relating qualitative methods</a:t>
            </a:r>
            <a:endParaRPr lang="zh-CN" altLang="en-US"/>
          </a:p>
        </p:txBody>
      </p:sp>
      <p:sp>
        <p:nvSpPr>
          <p:cNvPr id="3" name="内容占位符 2"/>
          <p:cNvSpPr>
            <a:spLocks noGrp="1"/>
          </p:cNvSpPr>
          <p:nvPr>
            <p:ph idx="1"/>
          </p:nvPr>
        </p:nvSpPr>
        <p:spPr/>
        <p:txBody>
          <a:bodyPr/>
          <a:p>
            <a:r>
              <a:rPr lang="zh-CN" altLang="en-US"/>
              <a:t>Grounded theory</a:t>
            </a:r>
            <a:r>
              <a:rPr lang="en-US" altLang="zh-CN"/>
              <a:t>:  inductive approach </a:t>
            </a:r>
            <a:endParaRPr lang="en-US" altLang="zh-CN"/>
          </a:p>
          <a:p>
            <a:pPr marL="0" indent="0">
              <a:buNone/>
            </a:pPr>
            <a:r>
              <a:rPr lang="en-US" altLang="zh-CN"/>
              <a:t>                              +generate a theory</a:t>
            </a:r>
            <a:endParaRPr lang="en-US" altLang="zh-CN"/>
          </a:p>
          <a:p>
            <a:endParaRPr lang="zh-CN" altLang="en-US"/>
          </a:p>
          <a:p>
            <a:r>
              <a:rPr lang="zh-CN" altLang="en-US"/>
              <a:t>Phenomenology</a:t>
            </a:r>
            <a:r>
              <a:rPr lang="en-US" altLang="zh-CN"/>
              <a:t>: </a:t>
            </a:r>
            <a:r>
              <a:rPr lang="zh-CN" altLang="en-US"/>
              <a:t>“ lived experience”</a:t>
            </a:r>
            <a:endParaRPr lang="zh-CN" altLang="en-US"/>
          </a:p>
          <a:p>
            <a:pPr marL="0" indent="0">
              <a:buNone/>
            </a:pPr>
            <a:r>
              <a:rPr lang="en-US" altLang="zh-CN"/>
              <a:t>                           +  essences of an experience or event ( Starks, &amp; Brown, 2007)</a:t>
            </a:r>
            <a:endParaRPr lang="en-US" altLang="zh-CN"/>
          </a:p>
          <a:p>
            <a:endParaRPr lang="zh-CN" altLang="en-US"/>
          </a:p>
          <a:p>
            <a:r>
              <a:rPr lang="zh-CN" altLang="en-US"/>
              <a:t>Discourse analysis</a:t>
            </a:r>
            <a:r>
              <a:rPr lang="en-US" altLang="zh-CN"/>
              <a:t>: accomplish personal, social, and political engagement through  language</a:t>
            </a:r>
            <a:endParaRPr lang="en-US" altLang="zh-CN"/>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pic>
        <p:nvPicPr>
          <p:cNvPr id="5" name="内容占位符 4"/>
          <p:cNvPicPr>
            <a:picLocks noChangeAspect="1"/>
          </p:cNvPicPr>
          <p:nvPr>
            <p:ph idx="1"/>
          </p:nvPr>
        </p:nvPicPr>
        <p:blipFill>
          <a:blip r:embed="rId1"/>
          <a:stretch>
            <a:fillRect/>
          </a:stretch>
        </p:blipFill>
        <p:spPr>
          <a:xfrm>
            <a:off x="499110" y="743585"/>
            <a:ext cx="5265420" cy="4832350"/>
          </a:xfrm>
          <a:prstGeom prst="rect">
            <a:avLst/>
          </a:prstGeom>
        </p:spPr>
      </p:pic>
      <p:pic>
        <p:nvPicPr>
          <p:cNvPr id="7" name="图片 6"/>
          <p:cNvPicPr>
            <a:picLocks noChangeAspect="1"/>
          </p:cNvPicPr>
          <p:nvPr/>
        </p:nvPicPr>
        <p:blipFill>
          <a:blip r:embed="rId2"/>
          <a:stretch>
            <a:fillRect/>
          </a:stretch>
        </p:blipFill>
        <p:spPr>
          <a:xfrm>
            <a:off x="6771005" y="743585"/>
            <a:ext cx="5525770" cy="5236210"/>
          </a:xfrm>
          <a:prstGeom prst="rect">
            <a:avLst/>
          </a:prstGeom>
        </p:spPr>
      </p:pic>
      <p:sp>
        <p:nvSpPr>
          <p:cNvPr id="8" name="文本框 7"/>
          <p:cNvSpPr txBox="1"/>
          <p:nvPr/>
        </p:nvSpPr>
        <p:spPr>
          <a:xfrm>
            <a:off x="457835" y="6119495"/>
            <a:ext cx="7367905" cy="368300"/>
          </a:xfrm>
          <a:prstGeom prst="rect">
            <a:avLst/>
          </a:prstGeom>
          <a:noFill/>
        </p:spPr>
        <p:txBody>
          <a:bodyPr wrap="square" rtlCol="0">
            <a:spAutoFit/>
          </a:bodyPr>
          <a:p>
            <a:r>
              <a:rPr lang="en-US" altLang="zh-CN"/>
              <a:t>A</a:t>
            </a:r>
            <a:r>
              <a:rPr lang="zh-CN" altLang="en-US"/>
              <a:t>dapted from Starks, H., &amp; Brown Trinidad, S. (2007)</a:t>
            </a:r>
            <a:endParaRPr lang="zh-CN" altLang="en-US"/>
          </a:p>
        </p:txBody>
      </p:sp>
    </p:spTree>
    <p:custDataLst>
      <p:tags r:id="rId3"/>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Applying 3 qualitative approaches to ethnic entrepreneurship research</a:t>
            </a:r>
            <a:endParaRPr lang="zh-CN" altLang="en-US"/>
          </a:p>
        </p:txBody>
      </p:sp>
      <p:pic>
        <p:nvPicPr>
          <p:cNvPr id="5" name="内容占位符 4"/>
          <p:cNvPicPr>
            <a:picLocks noChangeAspect="1"/>
          </p:cNvPicPr>
          <p:nvPr>
            <p:ph idx="1"/>
          </p:nvPr>
        </p:nvPicPr>
        <p:blipFill>
          <a:blip r:embed="rId1"/>
          <a:stretch>
            <a:fillRect/>
          </a:stretch>
        </p:blipFill>
        <p:spPr>
          <a:xfrm>
            <a:off x="732790" y="1718310"/>
            <a:ext cx="5681980" cy="4879975"/>
          </a:xfrm>
          <a:prstGeom prst="rect">
            <a:avLst/>
          </a:prstGeom>
        </p:spPr>
      </p:pic>
      <p:pic>
        <p:nvPicPr>
          <p:cNvPr id="6" name="图片 5"/>
          <p:cNvPicPr>
            <a:picLocks noChangeAspect="1"/>
          </p:cNvPicPr>
          <p:nvPr/>
        </p:nvPicPr>
        <p:blipFill>
          <a:blip r:embed="rId2"/>
          <a:stretch>
            <a:fillRect/>
          </a:stretch>
        </p:blipFill>
        <p:spPr>
          <a:xfrm>
            <a:off x="6951980" y="1718310"/>
            <a:ext cx="6029325" cy="2438400"/>
          </a:xfrm>
          <a:prstGeom prst="rect">
            <a:avLst/>
          </a:prstGeom>
        </p:spPr>
      </p:pic>
      <p:sp>
        <p:nvSpPr>
          <p:cNvPr id="7" name="文本框 6"/>
          <p:cNvSpPr txBox="1"/>
          <p:nvPr/>
        </p:nvSpPr>
        <p:spPr>
          <a:xfrm>
            <a:off x="696595" y="6811010"/>
            <a:ext cx="6177915" cy="368300"/>
          </a:xfrm>
          <a:prstGeom prst="rect">
            <a:avLst/>
          </a:prstGeom>
          <a:noFill/>
        </p:spPr>
        <p:txBody>
          <a:bodyPr wrap="square" rtlCol="0">
            <a:spAutoFit/>
          </a:bodyPr>
          <a:p>
            <a:r>
              <a:rPr lang="en-US" altLang="zh-CN"/>
              <a:t>Source: author</a:t>
            </a:r>
            <a:endParaRPr lang="en-US" altLang="zh-CN"/>
          </a:p>
        </p:txBody>
      </p:sp>
    </p:spTree>
    <p:custDataLst>
      <p:tags r:id="rId3"/>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which one to choose?</a:t>
            </a:r>
            <a:endParaRPr lang="en-US" altLang="zh-CN"/>
          </a:p>
        </p:txBody>
      </p:sp>
      <p:sp>
        <p:nvSpPr>
          <p:cNvPr id="3" name="内容占位符 2"/>
          <p:cNvSpPr>
            <a:spLocks noGrp="1"/>
          </p:cNvSpPr>
          <p:nvPr>
            <p:ph idx="1"/>
          </p:nvPr>
        </p:nvSpPr>
        <p:spPr/>
        <p:txBody>
          <a:bodyPr/>
          <a:p>
            <a:pPr marL="0" indent="0">
              <a:buNone/>
            </a:pPr>
            <a:r>
              <a:rPr lang="en-US" altLang="zh-CN">
                <a:solidFill>
                  <a:schemeClr val="accent6"/>
                </a:solidFill>
                <a:sym typeface="+mn-ea"/>
              </a:rPr>
              <a:t>Objectives:</a:t>
            </a:r>
            <a:r>
              <a:rPr lang="en-US" altLang="zh-CN">
                <a:sym typeface="+mn-ea"/>
              </a:rPr>
              <a:t> To explore business success from the entrepreneur’s perspective; </a:t>
            </a:r>
            <a:endParaRPr lang="en-US" altLang="zh-CN"/>
          </a:p>
          <a:p>
            <a:pPr marL="0" indent="0">
              <a:buNone/>
            </a:pPr>
            <a:r>
              <a:rPr lang="en-US" altLang="zh-CN">
                <a:sym typeface="+mn-ea"/>
              </a:rPr>
              <a:t>                    To explore the context of South Asian entrepreneur; </a:t>
            </a:r>
            <a:endParaRPr lang="en-US" altLang="zh-CN"/>
          </a:p>
          <a:p>
            <a:pPr marL="0" indent="0">
              <a:buNone/>
            </a:pPr>
            <a:r>
              <a:rPr lang="en-US" altLang="zh-CN">
                <a:sym typeface="+mn-ea"/>
              </a:rPr>
              <a:t>                    To investigate the reasons that push South Asian business to failure or  </a:t>
            </a:r>
            <a:endParaRPr lang="en-US" altLang="zh-CN"/>
          </a:p>
          <a:p>
            <a:pPr marL="0" indent="0">
              <a:buNone/>
            </a:pPr>
            <a:r>
              <a:rPr lang="en-US" altLang="zh-CN">
                <a:sym typeface="+mn-ea"/>
              </a:rPr>
              <a:t>                     succeess; </a:t>
            </a:r>
            <a:endParaRPr lang="en-US" altLang="zh-CN"/>
          </a:p>
          <a:p>
            <a:pPr marL="0" indent="0">
              <a:buNone/>
            </a:pPr>
            <a:r>
              <a:rPr lang="en-US" altLang="zh-CN">
                <a:sym typeface="+mn-ea"/>
              </a:rPr>
              <a:t>                    To understand how success could be achieved.</a:t>
            </a:r>
            <a:endParaRPr lang="en-US" altLang="zh-CN"/>
          </a:p>
          <a:p>
            <a:pPr marL="0" indent="0">
              <a:buNone/>
            </a:pPr>
            <a:endParaRPr lang="zh-CN" altLang="en-US"/>
          </a:p>
          <a:p>
            <a:pPr marL="0" indent="0">
              <a:buNone/>
            </a:pPr>
            <a:r>
              <a:rPr lang="zh-CN" altLang="en-US"/>
              <a:t> </a:t>
            </a:r>
            <a:r>
              <a:rPr lang="en-US" altLang="zh-CN"/>
              <a:t>      </a:t>
            </a:r>
            <a:r>
              <a:rPr lang="en-US" altLang="zh-CN">
                <a:solidFill>
                  <a:schemeClr val="accent6"/>
                </a:solidFill>
              </a:rPr>
              <a:t> </a:t>
            </a:r>
            <a:r>
              <a:rPr lang="zh-CN" altLang="en-US">
                <a:solidFill>
                  <a:schemeClr val="accent6"/>
                </a:solidFill>
              </a:rPr>
              <a:t>phenomenological research</a:t>
            </a:r>
            <a:r>
              <a:rPr lang="en-US" altLang="zh-CN">
                <a:solidFill>
                  <a:schemeClr val="accent6"/>
                </a:solidFill>
              </a:rPr>
              <a:t> </a:t>
            </a:r>
            <a:endParaRPr lang="en-US" altLang="zh-CN">
              <a:solidFill>
                <a:schemeClr val="accent6"/>
              </a:solidFill>
            </a:endParaRPr>
          </a:p>
          <a:p>
            <a:pPr marL="0" indent="0">
              <a:buNone/>
            </a:pPr>
            <a:r>
              <a:rPr lang="en-US" altLang="zh-CN">
                <a:solidFill>
                  <a:schemeClr val="accent6"/>
                </a:solidFill>
              </a:rPr>
              <a:t>      </a:t>
            </a:r>
            <a:endParaRPr lang="en-US" altLang="zh-CN">
              <a:solidFill>
                <a:schemeClr val="accent6"/>
              </a:solidFill>
            </a:endParaRP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r>
              <a:rPr lang="zh-CN" altLang="en-US"/>
              <a:t>The criticism</a:t>
            </a:r>
            <a:endParaRPr lang="zh-CN" altLang="en-US"/>
          </a:p>
          <a:p>
            <a:pPr marL="0" indent="0">
              <a:buNone/>
            </a:pPr>
            <a:r>
              <a:rPr lang="zh-CN" altLang="en-US"/>
              <a:t>The criticism about phenomenology is one cannot describe the unique experience and generalize the experience at the same time.(Marvin Farber, 1966)</a:t>
            </a:r>
            <a:endParaRPr lang="zh-CN" altLang="en-US"/>
          </a:p>
          <a:p>
            <a:pPr marL="0" indent="0">
              <a:buNone/>
            </a:pPr>
            <a:endParaRPr lang="zh-CN" altLang="en-US"/>
          </a:p>
          <a:p>
            <a:pPr marL="0" indent="0">
              <a:buNone/>
            </a:pPr>
            <a:r>
              <a:rPr lang="zh-CN" altLang="en-US"/>
              <a:t>In </a:t>
            </a:r>
            <a:r>
              <a:rPr lang="en-US" altLang="zh-CN"/>
              <a:t>order to </a:t>
            </a:r>
            <a:r>
              <a:rPr lang="zh-CN" altLang="en-US"/>
              <a:t>understand these lived experiences, the researcher</a:t>
            </a:r>
            <a:r>
              <a:rPr lang="en-US" altLang="zh-CN"/>
              <a:t>s</a:t>
            </a:r>
            <a:r>
              <a:rPr lang="zh-CN" altLang="en-US"/>
              <a:t> lays aside </a:t>
            </a:r>
            <a:r>
              <a:rPr lang="en-US" altLang="zh-CN"/>
              <a:t>their</a:t>
            </a:r>
            <a:r>
              <a:rPr lang="zh-CN" altLang="en-US"/>
              <a:t> experiences to understand the participants (Nieswiadomy, 1993)</a:t>
            </a:r>
            <a:r>
              <a:rPr lang="en-US" altLang="zh-CN"/>
              <a:t> which</a:t>
            </a:r>
            <a:r>
              <a:rPr lang="zh-CN" altLang="en-US"/>
              <a:t> has been </a:t>
            </a:r>
            <a:r>
              <a:rPr lang="en-US" altLang="zh-CN"/>
              <a:t>crotiscized </a:t>
            </a:r>
            <a:r>
              <a:rPr lang="zh-CN" altLang="en-US"/>
              <a:t> as simplistic and unattainable (Spinelli, E., 2005).</a:t>
            </a:r>
            <a:endParaRPr lang="zh-CN" altLang="en-US"/>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pic>
        <p:nvPicPr>
          <p:cNvPr id="22" name="图片 8"/>
          <p:cNvPicPr>
            <a:picLocks noChangeAspect="1"/>
          </p:cNvPicPr>
          <p:nvPr>
            <p:ph idx="1"/>
          </p:nvPr>
        </p:nvPicPr>
        <p:blipFill>
          <a:blip r:embed="rId1"/>
          <a:stretch>
            <a:fillRect/>
          </a:stretch>
        </p:blipFill>
        <p:spPr>
          <a:xfrm>
            <a:off x="0" y="490855"/>
            <a:ext cx="7559675" cy="6040755"/>
          </a:xfrm>
          <a:prstGeom prst="rect">
            <a:avLst/>
          </a:prstGeom>
          <a:noFill/>
          <a:ln>
            <a:noFill/>
          </a:ln>
        </p:spPr>
      </p:pic>
      <p:sp>
        <p:nvSpPr>
          <p:cNvPr id="4" name="文本框 3"/>
          <p:cNvSpPr txBox="1"/>
          <p:nvPr/>
        </p:nvSpPr>
        <p:spPr>
          <a:xfrm>
            <a:off x="7842885" y="1156335"/>
            <a:ext cx="4490085" cy="7293610"/>
          </a:xfrm>
          <a:prstGeom prst="rect">
            <a:avLst/>
          </a:prstGeom>
          <a:noFill/>
        </p:spPr>
        <p:txBody>
          <a:bodyPr wrap="square" rtlCol="0">
            <a:spAutoFit/>
          </a:bodyPr>
          <a:p>
            <a:r>
              <a:rPr lang="zh-CN" altLang="en-US"/>
              <a:t> </a:t>
            </a:r>
            <a:r>
              <a:rPr lang="en-US" altLang="zh-CN"/>
              <a:t>T</a:t>
            </a:r>
            <a:r>
              <a:rPr lang="zh-CN" altLang="en-US"/>
              <a:t>echnique</a:t>
            </a:r>
            <a:r>
              <a:rPr lang="en-US" altLang="zh-CN"/>
              <a:t>s</a:t>
            </a:r>
            <a:r>
              <a:rPr lang="zh-CN" altLang="en-US"/>
              <a:t> adopted</a:t>
            </a:r>
            <a:r>
              <a:rPr lang="en-US" altLang="zh-CN"/>
              <a:t>:</a:t>
            </a:r>
            <a:endParaRPr lang="en-US" altLang="zh-CN"/>
          </a:p>
          <a:p>
            <a:endParaRPr lang="en-US" altLang="zh-CN"/>
          </a:p>
          <a:p>
            <a:endParaRPr lang="en-US" altLang="zh-CN"/>
          </a:p>
          <a:p>
            <a:r>
              <a:rPr lang="en-US" altLang="zh-CN"/>
              <a:t>1 Semi-Structured In-Depth Interviews </a:t>
            </a:r>
            <a:endParaRPr lang="en-US" altLang="zh-CN"/>
          </a:p>
          <a:p>
            <a:r>
              <a:rPr lang="en-US" altLang="zh-CN"/>
              <a:t>    </a:t>
            </a:r>
            <a:endParaRPr lang="en-US" altLang="zh-CN"/>
          </a:p>
          <a:p>
            <a:r>
              <a:rPr lang="en-US" altLang="zh-CN"/>
              <a:t>     audiotape recorded </a:t>
            </a:r>
            <a:endParaRPr lang="en-US" altLang="zh-CN"/>
          </a:p>
          <a:p>
            <a:endParaRPr lang="en-US" altLang="zh-CN"/>
          </a:p>
          <a:p>
            <a:r>
              <a:rPr lang="en-US" altLang="zh-CN"/>
              <a:t>     a reflective dialogue at the end </a:t>
            </a:r>
            <a:endParaRPr lang="en-US" altLang="zh-CN"/>
          </a:p>
          <a:p>
            <a:endParaRPr lang="en-US" altLang="zh-CN"/>
          </a:p>
          <a:p>
            <a:endParaRPr lang="en-US" altLang="zh-CN"/>
          </a:p>
          <a:p>
            <a:r>
              <a:rPr lang="en-US" altLang="zh-CN"/>
              <a:t>2  Rejection of focus group</a:t>
            </a:r>
            <a:endParaRPr lang="en-US" altLang="zh-CN"/>
          </a:p>
          <a:p>
            <a:endParaRPr lang="en-US" altLang="zh-CN"/>
          </a:p>
          <a:p>
            <a:r>
              <a:rPr lang="en-US" altLang="zh-CN"/>
              <a:t>    Asian culture </a:t>
            </a:r>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p:txBody>
      </p:sp>
    </p:spTree>
    <p:custDataLst>
      <p:tags r:id="rId2"/>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Data collection</a:t>
            </a:r>
            <a:endParaRPr lang="zh-CN" altLang="en-US"/>
          </a:p>
        </p:txBody>
      </p:sp>
      <p:sp>
        <p:nvSpPr>
          <p:cNvPr id="3" name="内容占位符 2"/>
          <p:cNvSpPr>
            <a:spLocks noGrp="1"/>
          </p:cNvSpPr>
          <p:nvPr>
            <p:ph idx="1"/>
          </p:nvPr>
        </p:nvSpPr>
        <p:spPr/>
        <p:txBody>
          <a:bodyPr/>
          <a:p>
            <a:r>
              <a:rPr lang="zh-CN" altLang="en-US"/>
              <a:t>Sample design </a:t>
            </a:r>
            <a:r>
              <a:rPr lang="en-US" altLang="zh-CN"/>
              <a:t>:</a:t>
            </a:r>
            <a:endParaRPr lang="en-US" altLang="zh-CN"/>
          </a:p>
          <a:p>
            <a:pPr marL="0" indent="0">
              <a:buNone/>
            </a:pPr>
            <a:r>
              <a:rPr lang="en-US" altLang="zh-CN"/>
              <a:t>  </a:t>
            </a:r>
            <a:endParaRPr lang="en-US" altLang="zh-CN"/>
          </a:p>
          <a:p>
            <a:pPr marL="0" indent="0">
              <a:buNone/>
            </a:pPr>
            <a:r>
              <a:rPr lang="en-US" altLang="zh-CN"/>
              <a:t>  Probability sampling</a:t>
            </a:r>
            <a:endParaRPr lang="en-US" altLang="zh-CN"/>
          </a:p>
          <a:p>
            <a:pPr marL="0" indent="0">
              <a:buNone/>
            </a:pPr>
            <a:endParaRPr lang="en-US" altLang="zh-CN"/>
          </a:p>
          <a:p>
            <a:pPr marL="0" indent="0">
              <a:buNone/>
            </a:pPr>
            <a:r>
              <a:rPr lang="en-US" altLang="zh-CN"/>
              <a:t>  </a:t>
            </a:r>
            <a:r>
              <a:rPr lang="en-US" altLang="zh-CN" u="sng">
                <a:solidFill>
                  <a:schemeClr val="accent6"/>
                </a:solidFill>
                <a:sym typeface="+mn-ea"/>
              </a:rPr>
              <a:t>non-probability                      </a:t>
            </a:r>
            <a:endParaRPr lang="en-US" altLang="zh-CN" u="sng">
              <a:solidFill>
                <a:schemeClr val="accent6"/>
              </a:solidFill>
              <a:sym typeface="+mn-ea"/>
            </a:endParaRPr>
          </a:p>
        </p:txBody>
      </p:sp>
      <p:pic>
        <p:nvPicPr>
          <p:cNvPr id="25" name="图片 1"/>
          <p:cNvPicPr>
            <a:picLocks noChangeAspect="1"/>
          </p:cNvPicPr>
          <p:nvPr/>
        </p:nvPicPr>
        <p:blipFill>
          <a:blip r:embed="rId1"/>
          <a:stretch>
            <a:fillRect/>
          </a:stretch>
        </p:blipFill>
        <p:spPr>
          <a:xfrm>
            <a:off x="4929505" y="1668145"/>
            <a:ext cx="5730875" cy="4822190"/>
          </a:xfrm>
          <a:prstGeom prst="rect">
            <a:avLst/>
          </a:prstGeom>
          <a:noFill/>
          <a:ln>
            <a:noFill/>
          </a:ln>
        </p:spPr>
      </p:pic>
      <p:sp>
        <p:nvSpPr>
          <p:cNvPr id="4" name="右箭头 3"/>
          <p:cNvSpPr/>
          <p:nvPr/>
        </p:nvSpPr>
        <p:spPr>
          <a:xfrm>
            <a:off x="3071495" y="3678555"/>
            <a:ext cx="1502410" cy="1549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ustDataLst>
      <p:tags r:id="rId2"/>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r>
              <a:rPr lang="zh-CN" altLang="en-US"/>
              <a:t>Selecting population sample depends on</a:t>
            </a:r>
            <a:r>
              <a:rPr lang="zh-CN" altLang="en-US">
                <a:solidFill>
                  <a:schemeClr val="accent6"/>
                </a:solidFill>
              </a:rPr>
              <a:t> research objectives</a:t>
            </a:r>
            <a:r>
              <a:rPr lang="zh-CN" altLang="en-US"/>
              <a:t> (Marshall, 2003), characteristics of the population studied such as diversity and size (Bernard, 1995).</a:t>
            </a:r>
            <a:endParaRPr lang="zh-CN" altLang="en-US"/>
          </a:p>
          <a:p>
            <a:endParaRPr lang="zh-CN" altLang="en-US"/>
          </a:p>
          <a:p>
            <a:endParaRPr lang="zh-CN" altLang="en-US"/>
          </a:p>
          <a:p>
            <a:r>
              <a:rPr lang="zh-CN" altLang="en-US"/>
              <a:t> </a:t>
            </a:r>
            <a:r>
              <a:rPr lang="en-US" altLang="zh-CN">
                <a:sym typeface="+mn-ea"/>
              </a:rPr>
              <a:t>Objectives:</a:t>
            </a:r>
            <a:endParaRPr lang="zh-CN" altLang="en-US"/>
          </a:p>
        </p:txBody>
      </p:sp>
      <p:pic>
        <p:nvPicPr>
          <p:cNvPr id="4" name="内容占位符 3"/>
          <p:cNvPicPr>
            <a:picLocks noChangeAspect="1"/>
          </p:cNvPicPr>
          <p:nvPr>
            <p:custDataLst>
              <p:tags r:id="rId1"/>
            </p:custDataLst>
          </p:nvPr>
        </p:nvPicPr>
        <p:blipFill>
          <a:blip r:embed="rId2"/>
          <a:stretch>
            <a:fillRect/>
          </a:stretch>
        </p:blipFill>
        <p:spPr>
          <a:xfrm>
            <a:off x="608330" y="3131185"/>
            <a:ext cx="10968990" cy="2666365"/>
          </a:xfrm>
          <a:prstGeom prst="rect">
            <a:avLst/>
          </a:prstGeom>
        </p:spPr>
      </p:pic>
    </p:spTree>
    <p:custDataLst>
      <p:tags r:id="rId3"/>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r>
              <a:rPr lang="zh-CN" altLang="en-US">
                <a:sym typeface="+mn-ea"/>
              </a:rPr>
              <a:t> quota sampling</a:t>
            </a:r>
            <a:r>
              <a:rPr lang="en-US" altLang="zh-CN">
                <a:sym typeface="+mn-ea"/>
              </a:rPr>
              <a:t>: </a:t>
            </a:r>
            <a:endParaRPr lang="en-US" altLang="zh-CN">
              <a:sym typeface="+mn-ea"/>
            </a:endParaRPr>
          </a:p>
          <a:p>
            <a:pPr marL="0" indent="0">
              <a:buNone/>
            </a:pPr>
            <a:r>
              <a:rPr lang="en-US" altLang="zh-CN">
                <a:sym typeface="+mn-ea"/>
              </a:rPr>
              <a:t>four main categories : successful owners, struggling owners, closed business owners                   business supporters.</a:t>
            </a:r>
            <a:endParaRPr lang="en-US" altLang="zh-CN">
              <a:sym typeface="+mn-ea"/>
            </a:endParaRPr>
          </a:p>
          <a:p>
            <a:endParaRPr lang="zh-CN" altLang="en-US"/>
          </a:p>
          <a:p>
            <a:r>
              <a:rPr lang="zh-CN" altLang="en-US">
                <a:sym typeface="+mn-ea"/>
              </a:rPr>
              <a:t>snowballing</a:t>
            </a:r>
            <a:r>
              <a:rPr lang="en-US" altLang="zh-CN">
                <a:sym typeface="+mn-ea"/>
              </a:rPr>
              <a:t>:  access to difficult-to-reach or vulnerable population</a:t>
            </a:r>
            <a:endParaRPr lang="en-US" altLang="zh-CN">
              <a:sym typeface="+mn-ea"/>
            </a:endParaRPr>
          </a:p>
        </p:txBody>
      </p:sp>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sym typeface="+mn-ea"/>
              </a:rPr>
              <a:t>Questions</a:t>
            </a:r>
            <a:br>
              <a:rPr lang="zh-CN" altLang="en-US"/>
            </a:br>
            <a:endParaRPr lang="zh-CN" altLang="en-US"/>
          </a:p>
        </p:txBody>
      </p:sp>
      <p:sp>
        <p:nvSpPr>
          <p:cNvPr id="3" name="内容占位符 2"/>
          <p:cNvSpPr>
            <a:spLocks noGrp="1"/>
          </p:cNvSpPr>
          <p:nvPr>
            <p:ph idx="1"/>
          </p:nvPr>
        </p:nvSpPr>
        <p:spPr/>
        <p:txBody>
          <a:bodyPr/>
          <a:p>
            <a:endParaRPr lang="zh-CN" altLang="en-US"/>
          </a:p>
          <a:p>
            <a:r>
              <a:rPr lang="zh-CN" altLang="en-US"/>
              <a:t>1st section demographic information</a:t>
            </a:r>
            <a:endParaRPr lang="zh-CN" altLang="en-US"/>
          </a:p>
          <a:p>
            <a:r>
              <a:rPr lang="zh-CN" altLang="en-US"/>
              <a:t>2nd section prompt questions</a:t>
            </a:r>
            <a:endParaRPr lang="zh-CN" altLang="en-US"/>
          </a:p>
        </p:txBody>
      </p:sp>
    </p:spTree>
    <p:custDataLst>
      <p:tags r:id="rId1"/>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pic>
        <p:nvPicPr>
          <p:cNvPr id="4" name="内容占位符 3"/>
          <p:cNvPicPr>
            <a:picLocks noChangeAspect="1"/>
          </p:cNvPicPr>
          <p:nvPr>
            <p:ph idx="1"/>
          </p:nvPr>
        </p:nvPicPr>
        <p:blipFill>
          <a:blip r:embed="rId1"/>
          <a:stretch>
            <a:fillRect/>
          </a:stretch>
        </p:blipFill>
        <p:spPr>
          <a:xfrm>
            <a:off x="1713230" y="1490345"/>
            <a:ext cx="8757920" cy="4759325"/>
          </a:xfrm>
          <a:prstGeom prst="rect">
            <a:avLst/>
          </a:prstGeom>
        </p:spPr>
      </p:pic>
    </p:spTree>
    <p:custDataLst>
      <p:tags r:id="rId2"/>
    </p:custData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r>
              <a:rPr lang="zh-CN" altLang="en-US"/>
              <a:t>3rd section </a:t>
            </a:r>
            <a:endParaRPr lang="zh-CN" altLang="en-US"/>
          </a:p>
          <a:p>
            <a:r>
              <a:rPr lang="zh-CN" altLang="en-US"/>
              <a:t>participants were asked to provide any further information about their business experiences </a:t>
            </a:r>
            <a:r>
              <a:rPr lang="en-US" altLang="zh-CN"/>
              <a:t>which may be helpful</a:t>
            </a:r>
            <a:r>
              <a:rPr lang="zh-CN" altLang="en-US"/>
              <a:t>.</a:t>
            </a:r>
            <a:endParaRPr lang="zh-CN" altLang="en-US"/>
          </a:p>
        </p:txBody>
      </p:sp>
    </p:spTree>
    <p:custDataLst>
      <p:tags r:id="rId1"/>
    </p:custData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Data analysis</a:t>
            </a:r>
            <a:endParaRPr lang="zh-CN" altLang="en-US"/>
          </a:p>
        </p:txBody>
      </p:sp>
      <p:sp>
        <p:nvSpPr>
          <p:cNvPr id="3" name="内容占位符 2"/>
          <p:cNvSpPr>
            <a:spLocks noGrp="1"/>
          </p:cNvSpPr>
          <p:nvPr>
            <p:ph idx="1"/>
          </p:nvPr>
        </p:nvSpPr>
        <p:spPr/>
        <p:txBody>
          <a:bodyPr/>
          <a:p>
            <a:r>
              <a:rPr lang="zh-CN" altLang="en-US" b="1"/>
              <a:t> processing</a:t>
            </a:r>
            <a:r>
              <a:rPr lang="en-US" altLang="zh-CN" b="1"/>
              <a:t>: transcribing the audio recording to text format,</a:t>
            </a:r>
            <a:endParaRPr lang="en-US" altLang="zh-CN" b="1"/>
          </a:p>
          <a:p>
            <a:pPr marL="0" indent="0">
              <a:buNone/>
            </a:pPr>
            <a:r>
              <a:rPr lang="en-US" altLang="zh-CN" b="1"/>
              <a:t>                       selecting data </a:t>
            </a:r>
            <a:endParaRPr lang="en-US" altLang="zh-CN" b="1"/>
          </a:p>
          <a:p>
            <a:pPr marL="0" indent="0">
              <a:buNone/>
            </a:pPr>
            <a:r>
              <a:rPr lang="en-US" altLang="zh-CN" b="1"/>
              <a:t>                       data cleansing                       </a:t>
            </a:r>
            <a:endParaRPr lang="en-US" altLang="zh-CN" b="1"/>
          </a:p>
          <a:p>
            <a:pPr marL="0" indent="0">
              <a:buNone/>
            </a:pPr>
            <a:r>
              <a:rPr lang="en-US" altLang="zh-CN" b="1"/>
              <a:t>                       data condensation and display</a:t>
            </a:r>
            <a:endParaRPr lang="en-US" altLang="zh-CN" b="1"/>
          </a:p>
          <a:p>
            <a:pPr marL="0" indent="0">
              <a:buNone/>
            </a:pPr>
            <a:r>
              <a:rPr lang="en-US" altLang="zh-CN" b="1"/>
              <a:t>                       </a:t>
            </a:r>
            <a:endParaRPr lang="en-US" altLang="zh-CN" b="1"/>
          </a:p>
          <a:p>
            <a:pPr marL="0" indent="0">
              <a:buNone/>
            </a:pPr>
            <a:r>
              <a:rPr lang="en-US" altLang="zh-CN" b="1"/>
              <a:t>                       Conclusions </a:t>
            </a:r>
            <a:endParaRPr lang="en-US" altLang="zh-CN" b="1"/>
          </a:p>
        </p:txBody>
      </p:sp>
    </p:spTree>
    <p:custDataLst>
      <p:tags r:id="rId1"/>
    </p:custData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a:bodyPr>
          <a:p>
            <a:r>
              <a:rPr lang="zh-CN" altLang="en-US"/>
              <a:t>credibility dependability transferability </a:t>
            </a:r>
            <a:endParaRPr lang="zh-CN" altLang="en-US"/>
          </a:p>
        </p:txBody>
      </p:sp>
      <p:sp>
        <p:nvSpPr>
          <p:cNvPr id="3" name="内容占位符 2"/>
          <p:cNvSpPr>
            <a:spLocks noGrp="1"/>
          </p:cNvSpPr>
          <p:nvPr>
            <p:ph idx="1"/>
          </p:nvPr>
        </p:nvSpPr>
        <p:spPr/>
        <p:txBody>
          <a:bodyPr>
            <a:normAutofit lnSpcReduction="10000"/>
          </a:bodyPr>
          <a:p>
            <a:r>
              <a:rPr lang="zh-CN" altLang="en-US"/>
              <a:t> Credibility, dependability and transferability are used to describe various aspects of trustworthiness (Lincoln &amp; Guba, 1985; Patton, 1987; Morse, 1991).</a:t>
            </a:r>
            <a:endParaRPr lang="zh-CN" altLang="en-US"/>
          </a:p>
          <a:p>
            <a:endParaRPr lang="zh-CN" altLang="en-US"/>
          </a:p>
          <a:p>
            <a:r>
              <a:rPr lang="en-US" altLang="zh-CN"/>
              <a:t> in every stage of your reseach </a:t>
            </a:r>
            <a:endParaRPr lang="zh-CN" altLang="en-US"/>
          </a:p>
          <a:p>
            <a:endParaRPr lang="en-US" altLang="zh-CN">
              <a:sym typeface="+mn-ea"/>
            </a:endParaRPr>
          </a:p>
        </p:txBody>
      </p:sp>
    </p:spTree>
    <p:custDataLst>
      <p:tags r:id="rId1"/>
    </p:custData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sym typeface="+mn-ea"/>
              </a:rPr>
              <a:t> </a:t>
            </a:r>
            <a:r>
              <a:rPr lang="zh-CN" altLang="en-US">
                <a:sym typeface="+mn-ea"/>
              </a:rPr>
              <a:t>credibility</a:t>
            </a:r>
            <a:r>
              <a:rPr lang="en-US" altLang="zh-CN">
                <a:sym typeface="+mn-ea"/>
              </a:rPr>
              <a:t>:</a:t>
            </a:r>
            <a:endParaRPr lang="zh-CN" altLang="en-US"/>
          </a:p>
        </p:txBody>
      </p:sp>
      <p:sp>
        <p:nvSpPr>
          <p:cNvPr id="3" name="内容占位符 2"/>
          <p:cNvSpPr>
            <a:spLocks noGrp="1"/>
          </p:cNvSpPr>
          <p:nvPr>
            <p:ph idx="1"/>
          </p:nvPr>
        </p:nvSpPr>
        <p:spPr/>
        <p:txBody>
          <a:bodyPr/>
          <a:p>
            <a:pPr marL="0" indent="0">
              <a:buNone/>
            </a:pPr>
            <a:r>
              <a:rPr lang="en-US" altLang="zh-CN">
                <a:sym typeface="+mn-ea"/>
              </a:rPr>
              <a:t> </a:t>
            </a:r>
            <a:r>
              <a:rPr lang="en-US" altLang="zh-CN">
                <a:solidFill>
                  <a:schemeClr val="accent6"/>
                </a:solidFill>
                <a:sym typeface="+mn-ea"/>
              </a:rPr>
              <a:t>data gathered </a:t>
            </a:r>
            <a:r>
              <a:rPr lang="en-US" altLang="zh-CN">
                <a:sym typeface="+mn-ea"/>
              </a:rPr>
              <a:t>through interview were carefully captured </a:t>
            </a:r>
            <a:endParaRPr lang="en-US" altLang="zh-CN">
              <a:sym typeface="+mn-ea"/>
            </a:endParaRPr>
          </a:p>
          <a:p>
            <a:pPr marL="0" indent="0">
              <a:buNone/>
            </a:pPr>
            <a:r>
              <a:rPr lang="en-US" altLang="zh-CN">
                <a:sym typeface="+mn-ea"/>
              </a:rPr>
              <a:t> </a:t>
            </a:r>
            <a:endParaRPr lang="en-US" altLang="zh-CN">
              <a:sym typeface="+mn-ea"/>
            </a:endParaRPr>
          </a:p>
          <a:p>
            <a:pPr marL="0" indent="0">
              <a:buNone/>
            </a:pPr>
            <a:r>
              <a:rPr lang="en-US" altLang="zh-CN">
                <a:sym typeface="+mn-ea"/>
              </a:rPr>
              <a:t>field diary was kep without  researcher’s bias- lay aside what is know before</a:t>
            </a:r>
            <a:endParaRPr lang="en-US" altLang="zh-CN">
              <a:sym typeface="+mn-ea"/>
            </a:endParaRPr>
          </a:p>
          <a:p>
            <a:pPr marL="0" indent="0">
              <a:buNone/>
            </a:pPr>
            <a:r>
              <a:rPr lang="en-US" altLang="zh-CN">
                <a:sym typeface="+mn-ea"/>
              </a:rPr>
              <a:t> </a:t>
            </a:r>
            <a:endParaRPr lang="en-US" altLang="zh-CN">
              <a:sym typeface="+mn-ea"/>
            </a:endParaRPr>
          </a:p>
          <a:p>
            <a:pPr marL="0" indent="0">
              <a:buNone/>
            </a:pPr>
            <a:r>
              <a:rPr lang="en-US" altLang="zh-CN">
                <a:solidFill>
                  <a:schemeClr val="accent6"/>
                </a:solidFill>
                <a:sym typeface="+mn-ea"/>
              </a:rPr>
              <a:t> sampling</a:t>
            </a:r>
            <a:r>
              <a:rPr lang="en-US" altLang="zh-CN">
                <a:sym typeface="+mn-ea"/>
              </a:rPr>
              <a:t> consists of participant having enough knowledge of what is being investigated.(Morse, 1991)</a:t>
            </a:r>
            <a:endParaRPr lang="en-US" altLang="zh-CN">
              <a:sym typeface="+mn-ea"/>
            </a:endParaRPr>
          </a:p>
          <a:p>
            <a:pPr marL="0" indent="0">
              <a:buNone/>
            </a:pPr>
            <a:r>
              <a:rPr lang="en-US" altLang="zh-CN">
                <a:sym typeface="+mn-ea"/>
              </a:rPr>
              <a:t> </a:t>
            </a:r>
            <a:r>
              <a:rPr lang="en-US" altLang="zh-CN">
                <a:solidFill>
                  <a:schemeClr val="accent6"/>
                </a:solidFill>
                <a:sym typeface="+mn-ea"/>
              </a:rPr>
              <a:t>data</a:t>
            </a:r>
            <a:r>
              <a:rPr lang="en-US" altLang="zh-CN">
                <a:sym typeface="+mn-ea"/>
              </a:rPr>
              <a:t> was </a:t>
            </a:r>
            <a:r>
              <a:rPr lang="en-US" altLang="zh-CN">
                <a:solidFill>
                  <a:schemeClr val="accent6"/>
                </a:solidFill>
                <a:sym typeface="+mn-ea"/>
              </a:rPr>
              <a:t>analyzed </a:t>
            </a:r>
            <a:r>
              <a:rPr lang="en-US" altLang="zh-CN">
                <a:sym typeface="+mn-ea"/>
              </a:rPr>
              <a:t>concurrently as collection  to iterate between what is known and what   needs to be known (Morse et al., 2002)</a:t>
            </a:r>
            <a:endParaRPr lang="en-US" altLang="zh-CN">
              <a:sym typeface="+mn-ea"/>
            </a:endParaRPr>
          </a:p>
          <a:p>
            <a:endParaRPr lang="zh-CN" altLang="en-US"/>
          </a:p>
        </p:txBody>
      </p:sp>
    </p:spTree>
    <p:custDataLst>
      <p:tags r:id="rId1"/>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sym typeface="+mn-ea"/>
              </a:rPr>
              <a:t>D</a:t>
            </a:r>
            <a:r>
              <a:rPr lang="zh-CN" altLang="en-US">
                <a:sym typeface="+mn-ea"/>
              </a:rPr>
              <a:t>ependability</a:t>
            </a:r>
            <a:endParaRPr lang="zh-CN" altLang="en-US"/>
          </a:p>
        </p:txBody>
      </p:sp>
      <p:sp>
        <p:nvSpPr>
          <p:cNvPr id="3" name="内容占位符 2"/>
          <p:cNvSpPr>
            <a:spLocks noGrp="1"/>
          </p:cNvSpPr>
          <p:nvPr>
            <p:ph idx="1"/>
          </p:nvPr>
        </p:nvSpPr>
        <p:spPr/>
        <p:txBody>
          <a:bodyPr/>
          <a:p>
            <a:r>
              <a:rPr lang="zh-CN" altLang="en-US"/>
              <a:t>Dependability corresponds to reliability in qualitative research (Bryman, 2004).</a:t>
            </a:r>
            <a:endParaRPr lang="zh-CN" altLang="en-US"/>
          </a:p>
          <a:p>
            <a:pPr marL="0" indent="0">
              <a:buNone/>
            </a:pPr>
            <a:endParaRPr lang="zh-CN" altLang="en-US"/>
          </a:p>
          <a:p>
            <a:pPr marL="0" indent="0">
              <a:buNone/>
            </a:pPr>
            <a:r>
              <a:rPr lang="zh-CN" altLang="en-US"/>
              <a:t>a reflexive journal </a:t>
            </a:r>
            <a:r>
              <a:rPr lang="en-US" altLang="zh-CN"/>
              <a:t>is recommended</a:t>
            </a:r>
            <a:endParaRPr lang="en-US" altLang="zh-CN"/>
          </a:p>
          <a:p>
            <a:pPr marL="0" indent="0">
              <a:buNone/>
            </a:pPr>
            <a:r>
              <a:rPr lang="en-US" altLang="zh-CN"/>
              <a:t> </a:t>
            </a:r>
            <a:endParaRPr lang="en-US" altLang="zh-CN"/>
          </a:p>
          <a:p>
            <a:pPr marL="0" indent="0">
              <a:buNone/>
            </a:pPr>
            <a:r>
              <a:rPr lang="en-US" altLang="zh-CN"/>
              <a:t> The best approach to confirm dependability: to have a clear and documented process (Mogaji, 2016)- data collection, data reduction and notes (Lincoln and Guba, 1985)</a:t>
            </a:r>
            <a:endParaRPr lang="en-US" altLang="zh-CN"/>
          </a:p>
          <a:p>
            <a:pPr marL="0" indent="0">
              <a:buNone/>
            </a:pPr>
            <a:r>
              <a:rPr lang="en-US" altLang="zh-CN"/>
              <a:t> </a:t>
            </a:r>
            <a:endParaRPr lang="en-US" altLang="zh-CN"/>
          </a:p>
          <a:p>
            <a:pPr marL="0" indent="0">
              <a:buNone/>
            </a:pPr>
            <a:r>
              <a:rPr lang="en-US" altLang="zh-CN"/>
              <a:t> audit trail (Mogaji, 2016)</a:t>
            </a:r>
            <a:endParaRPr lang="en-US" altLang="zh-CN"/>
          </a:p>
          <a:p>
            <a:endParaRPr lang="en-US" altLang="zh-CN"/>
          </a:p>
        </p:txBody>
      </p:sp>
    </p:spTree>
    <p:custDataLst>
      <p:tags r:id="rId1"/>
    </p:custData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sym typeface="+mn-ea"/>
              </a:rPr>
              <a:t>Transferability:</a:t>
            </a:r>
            <a:br>
              <a:rPr lang="zh-CN" altLang="en-US"/>
            </a:br>
            <a:endParaRPr lang="zh-CN" altLang="en-US"/>
          </a:p>
        </p:txBody>
      </p:sp>
      <p:sp>
        <p:nvSpPr>
          <p:cNvPr id="3" name="内容占位符 2"/>
          <p:cNvSpPr>
            <a:spLocks noGrp="1"/>
          </p:cNvSpPr>
          <p:nvPr>
            <p:ph idx="1"/>
          </p:nvPr>
        </p:nvSpPr>
        <p:spPr/>
        <p:txBody>
          <a:bodyPr>
            <a:normAutofit/>
          </a:bodyPr>
          <a:p>
            <a:r>
              <a:rPr lang="zh-CN" altLang="en-US"/>
              <a:t>a clear and concise </a:t>
            </a:r>
            <a:r>
              <a:rPr lang="zh-CN" altLang="en-US">
                <a:solidFill>
                  <a:schemeClr val="accent6"/>
                </a:solidFill>
              </a:rPr>
              <a:t>description</a:t>
            </a:r>
            <a:r>
              <a:rPr lang="zh-CN" altLang="en-US"/>
              <a:t> of the data collection process </a:t>
            </a:r>
            <a:endParaRPr lang="zh-CN" altLang="en-US"/>
          </a:p>
          <a:p>
            <a:r>
              <a:rPr lang="zh-CN" altLang="en-US"/>
              <a:t>A description of  sampling process  </a:t>
            </a:r>
            <a:endParaRPr lang="zh-CN" altLang="en-US"/>
          </a:p>
          <a:p>
            <a:r>
              <a:rPr lang="zh-CN" altLang="en-US"/>
              <a:t>Using </a:t>
            </a:r>
            <a:r>
              <a:rPr lang="en-US" altLang="zh-CN"/>
              <a:t>at least two</a:t>
            </a:r>
            <a:r>
              <a:rPr lang="zh-CN" altLang="en-US"/>
              <a:t> sampling methods to get robust data with different perspectives</a:t>
            </a:r>
            <a:endParaRPr lang="zh-CN" altLang="en-US"/>
          </a:p>
          <a:p>
            <a:endParaRPr lang="zh-CN" altLang="en-US"/>
          </a:p>
          <a:p>
            <a:r>
              <a:rPr lang="zh-CN" altLang="en-US"/>
              <a:t>Audio taped data </a:t>
            </a:r>
            <a:r>
              <a:rPr lang="en-US" altLang="zh-CN"/>
              <a:t>should be</a:t>
            </a:r>
            <a:r>
              <a:rPr lang="zh-CN" altLang="en-US"/>
              <a:t>  transcribed and analyzed </a:t>
            </a:r>
            <a:r>
              <a:rPr lang="en-US" altLang="zh-CN"/>
              <a:t>to confirm all</a:t>
            </a:r>
            <a:r>
              <a:rPr lang="zh-CN" altLang="en-US"/>
              <a:t> themes </a:t>
            </a:r>
            <a:r>
              <a:rPr lang="en-US" altLang="zh-CN"/>
              <a:t>will be </a:t>
            </a:r>
            <a:r>
              <a:rPr lang="zh-CN" altLang="en-US"/>
              <a:t> clarified as they emerged.</a:t>
            </a:r>
            <a:endParaRPr lang="zh-CN" altLang="en-US"/>
          </a:p>
        </p:txBody>
      </p:sp>
    </p:spTree>
    <p:custDataLst>
      <p:tags r:id="rId1"/>
    </p:custData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Ethical </a:t>
            </a:r>
            <a:r>
              <a:rPr lang="en-US" altLang="zh-CN"/>
              <a:t>R</a:t>
            </a:r>
            <a:r>
              <a:rPr lang="zh-CN" altLang="en-US"/>
              <a:t>isks </a:t>
            </a:r>
            <a:endParaRPr lang="zh-CN" altLang="en-US"/>
          </a:p>
        </p:txBody>
      </p:sp>
      <p:sp>
        <p:nvSpPr>
          <p:cNvPr id="3" name="内容占位符 2"/>
          <p:cNvSpPr>
            <a:spLocks noGrp="1"/>
          </p:cNvSpPr>
          <p:nvPr>
            <p:ph idx="1"/>
          </p:nvPr>
        </p:nvSpPr>
        <p:spPr/>
        <p:txBody>
          <a:bodyPr/>
          <a:p>
            <a:r>
              <a:rPr lang="zh-CN" altLang="en-US"/>
              <a:t>In this report, the participants are ethnic entrepreneurs who belong to marginalized groups in UK, the ethical risks is comparatively high.</a:t>
            </a:r>
            <a:r>
              <a:rPr lang="en-US" altLang="zh-CN"/>
              <a:t> cultural sensitivity should also be considered</a:t>
            </a:r>
            <a:endParaRPr lang="en-US" altLang="zh-CN"/>
          </a:p>
          <a:p>
            <a:endParaRPr lang="zh-CN" altLang="en-US"/>
          </a:p>
          <a:p>
            <a:endParaRPr lang="zh-CN" altLang="en-US"/>
          </a:p>
        </p:txBody>
      </p:sp>
      <p:pic>
        <p:nvPicPr>
          <p:cNvPr id="26" name="图片 2"/>
          <p:cNvPicPr>
            <a:picLocks noChangeAspect="1"/>
          </p:cNvPicPr>
          <p:nvPr/>
        </p:nvPicPr>
        <p:blipFill>
          <a:blip r:embed="rId1"/>
          <a:stretch>
            <a:fillRect/>
          </a:stretch>
        </p:blipFill>
        <p:spPr>
          <a:xfrm>
            <a:off x="1407795" y="2717165"/>
            <a:ext cx="8618855" cy="4341495"/>
          </a:xfrm>
          <a:prstGeom prst="rect">
            <a:avLst/>
          </a:prstGeom>
          <a:noFill/>
          <a:ln>
            <a:noFill/>
          </a:ln>
        </p:spPr>
      </p:pic>
    </p:spTree>
    <p:custDataLst>
      <p:tags r:id="rId2"/>
    </p:custData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My Confession</a:t>
            </a:r>
            <a:endParaRPr lang="en-US" altLang="zh-CN"/>
          </a:p>
        </p:txBody>
      </p:sp>
      <p:sp>
        <p:nvSpPr>
          <p:cNvPr id="3" name="内容占位符 2"/>
          <p:cNvSpPr>
            <a:spLocks noGrp="1"/>
          </p:cNvSpPr>
          <p:nvPr>
            <p:ph idx="1"/>
          </p:nvPr>
        </p:nvSpPr>
        <p:spPr/>
        <p:txBody>
          <a:bodyPr/>
          <a:p>
            <a:pPr marL="0" indent="0">
              <a:buNone/>
            </a:pPr>
            <a:r>
              <a:rPr lang="en-US" altLang="zh-CN"/>
              <a:t>WHY DID I GIVE UP QUALITATIVE APPROACH AT THE VERY BEGINING?</a:t>
            </a:r>
            <a:endParaRPr lang="en-US" altLang="zh-CN"/>
          </a:p>
          <a:p>
            <a:pPr marL="0" indent="0">
              <a:buNone/>
            </a:pPr>
            <a:endParaRPr lang="en-US" altLang="zh-CN"/>
          </a:p>
          <a:p>
            <a:pPr marL="0" indent="0">
              <a:buNone/>
            </a:pPr>
            <a:endParaRPr lang="en-US" altLang="zh-CN"/>
          </a:p>
          <a:p>
            <a:pPr marL="0" indent="0">
              <a:buNone/>
            </a:pPr>
            <a:r>
              <a:rPr lang="en-US" altLang="zh-CN"/>
              <a:t>WHY DO I FALL IN LOVE WITH QUALITATIVE APPROACH NOW? </a:t>
            </a:r>
            <a:endParaRPr lang="en-US" altLang="zh-CN"/>
          </a:p>
          <a:p>
            <a:pPr marL="0" indent="0">
              <a:buNone/>
            </a:pPr>
            <a:endParaRPr lang="en-US" altLang="zh-CN"/>
          </a:p>
        </p:txBody>
      </p:sp>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r>
              <a:rPr lang="en-US" altLang="zh-CN"/>
              <a:t>thank you!</a:t>
            </a:r>
            <a:endParaRPr lang="en-US" altLang="zh-CN"/>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ISCONTENTSTITLE" val="0"/>
  <p:tag name="KSO_WM_UNIT_ISNUMDGMTITLE" val="0"/>
  <p:tag name="KSO_WM_UNIT_PRESET_TEXT" val="空白演示"/>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176_1*a*1"/>
  <p:tag name="KSO_WM_TEMPLATE_CATEGORY" val="custom"/>
  <p:tag name="KSO_WM_TEMPLATE_INDEX" val="20205176"/>
  <p:tag name="KSO_WM_UNIT_LAYERLEVEL" val="1"/>
  <p:tag name="KSO_WM_TAG_VERSION" val="1.0"/>
  <p:tag name="KSO_WM_BEAUTIFY_FLAG" val="#wm#"/>
</p:tagLst>
</file>

<file path=ppt/tags/tag64.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65.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BEAUTIFY_FLAG" val="#wm#"/>
  <p:tag name="KSO_WM_TEMPLATE_CATEGORY" val="custom"/>
  <p:tag name="KSO_WM_TEMPLATE_INDEX" val="20205176"/>
</p:tagLst>
</file>

<file path=ppt/tags/tag67.xml><?xml version="1.0" encoding="utf-8"?>
<p:tagLst xmlns:p="http://schemas.openxmlformats.org/presentationml/2006/main">
  <p:tag name="KSO_WM_BEAUTIFY_FLAG" val="#wm#"/>
  <p:tag name="KSO_WM_TEMPLATE_CATEGORY" val="custom"/>
  <p:tag name="KSO_WM_TEMPLATE_INDEX" val="20205176"/>
</p:tagLst>
</file>

<file path=ppt/tags/tag68.xml><?xml version="1.0" encoding="utf-8"?>
<p:tagLst xmlns:p="http://schemas.openxmlformats.org/presentationml/2006/main">
  <p:tag name="KSO_WM_BEAUTIFY_FLAG" val="#wm#"/>
  <p:tag name="KSO_WM_TEMPLATE_CATEGORY" val="custom"/>
  <p:tag name="KSO_WM_TEMPLATE_INDEX" val="20205176"/>
</p:tagLst>
</file>

<file path=ppt/tags/tag69.xml><?xml version="1.0" encoding="utf-8"?>
<p:tagLst xmlns:p="http://schemas.openxmlformats.org/presentationml/2006/main">
  <p:tag name="KSO_WM_BEAUTIFY_FLAG" val="#wm#"/>
  <p:tag name="KSO_WM_TEMPLATE_CATEGORY" val="custom"/>
  <p:tag name="KSO_WM_TEMPLATE_INDEX" val="20205176"/>
</p:tagLst>
</file>

<file path=ppt/tags/tag70.xml><?xml version="1.0" encoding="utf-8"?>
<p:tagLst xmlns:p="http://schemas.openxmlformats.org/presentationml/2006/main">
  <p:tag name="KSO_WM_BEAUTIFY_FLAG" val="#wm#"/>
  <p:tag name="KSO_WM_TEMPLATE_CATEGORY" val="custom"/>
  <p:tag name="KSO_WM_TEMPLATE_INDEX" val="20205176"/>
</p:tagLst>
</file>

<file path=ppt/tags/tag71.xml><?xml version="1.0" encoding="utf-8"?>
<p:tagLst xmlns:p="http://schemas.openxmlformats.org/presentationml/2006/main">
  <p:tag name="KSO_WM_BEAUTIFY_FLAG" val="#wm#"/>
  <p:tag name="KSO_WM_TEMPLATE_CATEGORY" val="custom"/>
  <p:tag name="KSO_WM_TEMPLATE_INDEX" val="20205176"/>
</p:tagLst>
</file>

<file path=ppt/tags/tag72.xml><?xml version="1.0" encoding="utf-8"?>
<p:tagLst xmlns:p="http://schemas.openxmlformats.org/presentationml/2006/main">
  <p:tag name="KSO_WM_BEAUTIFY_FLAG" val="#wm#"/>
  <p:tag name="KSO_WM_TEMPLATE_CATEGORY" val="custom"/>
  <p:tag name="KSO_WM_TEMPLATE_INDEX" val="20205176"/>
</p:tagLst>
</file>

<file path=ppt/tags/tag73.xml><?xml version="1.0" encoding="utf-8"?>
<p:tagLst xmlns:p="http://schemas.openxmlformats.org/presentationml/2006/main">
  <p:tag name="KSO_WM_BEAUTIFY_FLAG" val="#wm#"/>
  <p:tag name="KSO_WM_TEMPLATE_CATEGORY" val="custom"/>
  <p:tag name="KSO_WM_TEMPLATE_INDEX" val="20205176"/>
</p:tagLst>
</file>

<file path=ppt/tags/tag74.xml><?xml version="1.0" encoding="utf-8"?>
<p:tagLst xmlns:p="http://schemas.openxmlformats.org/presentationml/2006/main">
  <p:tag name="KSO_WM_BEAUTIFY_FLAG" val="#wm#"/>
  <p:tag name="KSO_WM_TEMPLATE_CATEGORY" val="custom"/>
  <p:tag name="KSO_WM_TEMPLATE_INDEX" val="20205176"/>
</p:tagLst>
</file>

<file path=ppt/tags/tag75.xml><?xml version="1.0" encoding="utf-8"?>
<p:tagLst xmlns:p="http://schemas.openxmlformats.org/presentationml/2006/main">
  <p:tag name="KSO_WM_BEAUTIFY_FLAG" val="#wm#"/>
  <p:tag name="KSO_WM_TEMPLATE_CATEGORY" val="custom"/>
  <p:tag name="KSO_WM_TEMPLATE_INDEX" val="20205176"/>
</p:tagLst>
</file>

<file path=ppt/tags/tag76.xml><?xml version="1.0" encoding="utf-8"?>
<p:tagLst xmlns:p="http://schemas.openxmlformats.org/presentationml/2006/main">
  <p:tag name="KSO_WM_BEAUTIFY_FLAG" val="#wm#"/>
  <p:tag name="KSO_WM_TEMPLATE_CATEGORY" val="custom"/>
  <p:tag name="KSO_WM_TEMPLATE_INDEX" val="20205176"/>
</p:tagLst>
</file>

<file path=ppt/tags/tag77.xml><?xml version="1.0" encoding="utf-8"?>
<p:tagLst xmlns:p="http://schemas.openxmlformats.org/presentationml/2006/main">
  <p:tag name="KSO_WM_BEAUTIFY_FLAG" val="#wm#"/>
  <p:tag name="KSO_WM_TEMPLATE_CATEGORY" val="custom"/>
  <p:tag name="KSO_WM_TEMPLATE_INDEX" val="20205176"/>
</p:tagLst>
</file>

<file path=ppt/tags/tag78.xml><?xml version="1.0" encoding="utf-8"?>
<p:tagLst xmlns:p="http://schemas.openxmlformats.org/presentationml/2006/main">
  <p:tag name="KSO_WM_BEAUTIFY_FLAG" val="#wm#"/>
  <p:tag name="KSO_WM_TEMPLATE_CATEGORY" val="custom"/>
  <p:tag name="KSO_WM_TEMPLATE_INDEX" val="20205176"/>
</p:tagLst>
</file>

<file path=ppt/tags/tag79.xml><?xml version="1.0" encoding="utf-8"?>
<p:tagLst xmlns:p="http://schemas.openxmlformats.org/presentationml/2006/main">
  <p:tag name="KSO_WM_BEAUTIFY_FLAG" val="#wm#"/>
  <p:tag name="KSO_WM_TEMPLATE_CATEGORY" val="custom"/>
  <p:tag name="KSO_WM_TEMPLATE_INDEX" val="20205176"/>
</p:tagLst>
</file>

<file path=ppt/tags/tag80.xml><?xml version="1.0" encoding="utf-8"?>
<p:tagLst xmlns:p="http://schemas.openxmlformats.org/presentationml/2006/main">
  <p:tag name="KSO_WM_BEAUTIFY_FLAG" val="#wm#"/>
  <p:tag name="KSO_WM_TEMPLATE_CATEGORY" val="custom"/>
  <p:tag name="KSO_WM_TEMPLATE_INDEX" val="20205176"/>
</p:tagLst>
</file>

<file path=ppt/tags/tag81.xml><?xml version="1.0" encoding="utf-8"?>
<p:tagLst xmlns:p="http://schemas.openxmlformats.org/presentationml/2006/main">
  <p:tag name="KSO_WM_BEAUTIFY_FLAG" val="#wm#"/>
  <p:tag name="KSO_WM_TEMPLATE_CATEGORY" val="custom"/>
  <p:tag name="KSO_WM_TEMPLATE_INDEX" val="20205176"/>
</p:tagLst>
</file>

<file path=ppt/tags/tag82.xml><?xml version="1.0" encoding="utf-8"?>
<p:tagLst xmlns:p="http://schemas.openxmlformats.org/presentationml/2006/main">
  <p:tag name="KSO_WM_BEAUTIFY_FLAG" val="#wm#"/>
  <p:tag name="KSO_WM_TEMPLATE_CATEGORY" val="custom"/>
  <p:tag name="KSO_WM_TEMPLATE_INDEX" val="20205176"/>
</p:tagLst>
</file>

<file path=ppt/tags/tag83.xml><?xml version="1.0" encoding="utf-8"?>
<p:tagLst xmlns:p="http://schemas.openxmlformats.org/presentationml/2006/main">
  <p:tag name="KSO_WM_BEAUTIFY_FLAG" val="#wm#"/>
  <p:tag name="KSO_WM_TEMPLATE_CATEGORY" val="custom"/>
  <p:tag name="KSO_WM_TEMPLATE_INDEX" val="20205176"/>
</p:tagLst>
</file>

<file path=ppt/tags/tag84.xml><?xml version="1.0" encoding="utf-8"?>
<p:tagLst xmlns:p="http://schemas.openxmlformats.org/presentationml/2006/main">
  <p:tag name="KSO_WM_BEAUTIFY_FLAG" val="#wm#"/>
  <p:tag name="KSO_WM_TEMPLATE_CATEGORY" val="custom"/>
  <p:tag name="KSO_WM_TEMPLATE_INDEX" val="20205176"/>
</p:tagLst>
</file>

<file path=ppt/tags/tag85.xml><?xml version="1.0" encoding="utf-8"?>
<p:tagLst xmlns:p="http://schemas.openxmlformats.org/presentationml/2006/main">
  <p:tag name="KSO_WM_BEAUTIFY_FLAG" val="#wm#"/>
  <p:tag name="KSO_WM_TEMPLATE_CATEGORY" val="custom"/>
  <p:tag name="KSO_WM_TEMPLATE_INDEX" val="20205176"/>
</p:tagLst>
</file>

<file path=ppt/tags/tag86.xml><?xml version="1.0" encoding="utf-8"?>
<p:tagLst xmlns:p="http://schemas.openxmlformats.org/presentationml/2006/main">
  <p:tag name="KSO_WM_UNIT_PLACING_PICTURE_USER_VIEWPORT" val="{&quot;height&quot;:4199,&quot;width&quot;:17274}"/>
</p:tagLst>
</file>

<file path=ppt/tags/tag87.xml><?xml version="1.0" encoding="utf-8"?>
<p:tagLst xmlns:p="http://schemas.openxmlformats.org/presentationml/2006/main">
  <p:tag name="KSO_WM_BEAUTIFY_FLAG" val="#wm#"/>
  <p:tag name="KSO_WM_TEMPLATE_CATEGORY" val="custom"/>
  <p:tag name="KSO_WM_TEMPLATE_INDEX" val="20205176"/>
</p:tagLst>
</file>

<file path=ppt/tags/tag88.xml><?xml version="1.0" encoding="utf-8"?>
<p:tagLst xmlns:p="http://schemas.openxmlformats.org/presentationml/2006/main">
  <p:tag name="KSO_WM_BEAUTIFY_FLAG" val="#wm#"/>
  <p:tag name="KSO_WM_TEMPLATE_CATEGORY" val="custom"/>
  <p:tag name="KSO_WM_TEMPLATE_INDEX" val="20205176"/>
</p:tagLst>
</file>

<file path=ppt/tags/tag89.xml><?xml version="1.0" encoding="utf-8"?>
<p:tagLst xmlns:p="http://schemas.openxmlformats.org/presentationml/2006/main">
  <p:tag name="KSO_WM_BEAUTIFY_FLAG" val="#wm#"/>
  <p:tag name="KSO_WM_TEMPLATE_CATEGORY" val="custom"/>
  <p:tag name="KSO_WM_TEMPLATE_INDEX" val="20205176"/>
</p:tagLst>
</file>

<file path=ppt/tags/tag90.xml><?xml version="1.0" encoding="utf-8"?>
<p:tagLst xmlns:p="http://schemas.openxmlformats.org/presentationml/2006/main">
  <p:tag name="KSO_WM_BEAUTIFY_FLAG" val="#wm#"/>
  <p:tag name="KSO_WM_TEMPLATE_CATEGORY" val="custom"/>
  <p:tag name="KSO_WM_TEMPLATE_INDEX" val="20205176"/>
</p:tagLst>
</file>

<file path=ppt/tags/tag91.xml><?xml version="1.0" encoding="utf-8"?>
<p:tagLst xmlns:p="http://schemas.openxmlformats.org/presentationml/2006/main">
  <p:tag name="KSO_WM_BEAUTIFY_FLAG" val="#wm#"/>
  <p:tag name="KSO_WM_TEMPLATE_CATEGORY" val="custom"/>
  <p:tag name="KSO_WM_TEMPLATE_INDEX" val="20205176"/>
</p:tagLst>
</file>

<file path=ppt/tags/tag92.xml><?xml version="1.0" encoding="utf-8"?>
<p:tagLst xmlns:p="http://schemas.openxmlformats.org/presentationml/2006/main">
  <p:tag name="KSO_WM_BEAUTIFY_FLAG" val="#wm#"/>
  <p:tag name="KSO_WM_TEMPLATE_CATEGORY" val="custom"/>
  <p:tag name="KSO_WM_TEMPLATE_INDEX" val="20205176"/>
</p:tagLst>
</file>

<file path=ppt/tags/tag93.xml><?xml version="1.0" encoding="utf-8"?>
<p:tagLst xmlns:p="http://schemas.openxmlformats.org/presentationml/2006/main">
  <p:tag name="KSO_WM_BEAUTIFY_FLAG" val="#wm#"/>
  <p:tag name="KSO_WM_TEMPLATE_CATEGORY" val="custom"/>
  <p:tag name="KSO_WM_TEMPLATE_INDEX" val="20205176"/>
</p:tagLst>
</file>

<file path=ppt/tags/tag94.xml><?xml version="1.0" encoding="utf-8"?>
<p:tagLst xmlns:p="http://schemas.openxmlformats.org/presentationml/2006/main">
  <p:tag name="KSO_WM_BEAUTIFY_FLAG" val="#wm#"/>
  <p:tag name="KSO_WM_TEMPLATE_CATEGORY" val="custom"/>
  <p:tag name="KSO_WM_TEMPLATE_INDEX" val="20205176"/>
</p:tagLst>
</file>

<file path=ppt/tags/tag95.xml><?xml version="1.0" encoding="utf-8"?>
<p:tagLst xmlns:p="http://schemas.openxmlformats.org/presentationml/2006/main">
  <p:tag name="KSO_WM_BEAUTIFY_FLAG" val="#wm#"/>
  <p:tag name="KSO_WM_TEMPLATE_CATEGORY" val="custom"/>
  <p:tag name="KSO_WM_TEMPLATE_INDEX" val="20205176"/>
</p:tagLst>
</file>

<file path=ppt/tags/tag96.xml><?xml version="1.0" encoding="utf-8"?>
<p:tagLst xmlns:p="http://schemas.openxmlformats.org/presentationml/2006/main">
  <p:tag name="KSO_WM_BEAUTIFY_FLAG" val="#wm#"/>
  <p:tag name="KSO_WM_TEMPLATE_CATEGORY" val="custom"/>
  <p:tag name="KSO_WM_TEMPLATE_INDEX" val="20205176"/>
</p:tagLst>
</file>

<file path=ppt/tags/tag97.xml><?xml version="1.0" encoding="utf-8"?>
<p:tagLst xmlns:p="http://schemas.openxmlformats.org/presentationml/2006/main">
  <p:tag name="KSO_WM_BEAUTIFY_FLAG" val="#wm#"/>
  <p:tag name="KSO_WM_TEMPLATE_CATEGORY" val="custom"/>
  <p:tag name="KSO_WM_TEMPLATE_INDEX" val="20205176"/>
</p:tagLst>
</file>

<file path=ppt/tags/tag98.xml><?xml version="1.0" encoding="utf-8"?>
<p:tagLst xmlns:p="http://schemas.openxmlformats.org/presentationml/2006/main">
  <p:tag name="KSO_WM_BEAUTIFY_FLAG" val="#wm#"/>
  <p:tag name="KSO_WM_TEMPLATE_CATEGORY" val="custom"/>
  <p:tag name="KSO_WM_TEMPLATE_INDEX" val="20205176"/>
</p:tagLst>
</file>

<file path=ppt/tags/tag99.xml><?xml version="1.0" encoding="utf-8"?>
<p:tagLst xmlns:p="http://schemas.openxmlformats.org/presentationml/2006/main">
  <p:tag name="KSO_WM_BEAUTIFY_FLAG" val="#wm#"/>
  <p:tag name="KSO_WM_TEMPLATE_CATEGORY" val="custom"/>
  <p:tag name="KSO_WM_TEMPLATE_INDEX" val="20205176"/>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5953</Words>
  <Application>WPS 演示</Application>
  <PresentationFormat>宽屏</PresentationFormat>
  <Paragraphs>225</Paragraphs>
  <Slides>34</Slides>
  <Notes>4</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34</vt:i4>
      </vt:variant>
    </vt:vector>
  </HeadingPairs>
  <TitlesOfParts>
    <vt:vector size="42" baseType="lpstr">
      <vt:lpstr>Arial</vt:lpstr>
      <vt:lpstr>宋体</vt:lpstr>
      <vt:lpstr>Wingdings</vt:lpstr>
      <vt:lpstr>微软雅黑</vt:lpstr>
      <vt:lpstr>Wingdings</vt:lpstr>
      <vt:lpstr>Arial Unicode MS</vt:lpstr>
      <vt:lpstr>Calibri</vt:lpstr>
      <vt:lpstr>Office 主题​​</vt:lpstr>
      <vt:lpstr>Applied Qualitative Business Research </vt:lpstr>
      <vt:lpstr>PowerPoint 演示文稿</vt:lpstr>
      <vt:lpstr>Qualitative or Quantitative ?</vt:lpstr>
      <vt:lpstr>My Topic- my first attempt</vt:lpstr>
      <vt:lpstr>PowerPoint 演示文稿</vt:lpstr>
      <vt:lpstr>My Topic:  South Asian entrepreneurship in UK</vt:lpstr>
      <vt:lpstr>Theoretical foundation:</vt:lpstr>
      <vt:lpstr>Paradigm </vt:lpstr>
      <vt:lpstr>why qualitative?</vt:lpstr>
      <vt:lpstr>why qualitative? </vt:lpstr>
      <vt:lpstr>PowerPoint 演示文稿</vt:lpstr>
      <vt:lpstr>why qualitative? </vt:lpstr>
      <vt:lpstr>PowerPoint 演示文稿</vt:lpstr>
      <vt:lpstr>Qualitative methods </vt:lpstr>
      <vt:lpstr> Comparison of 3 most relating qualitative methods</vt:lpstr>
      <vt:lpstr>PowerPoint 演示文稿</vt:lpstr>
      <vt:lpstr>Applying 3 qualitative approaches to ethnic entrepreneurship research</vt:lpstr>
      <vt:lpstr>which one to choose?</vt:lpstr>
      <vt:lpstr>PowerPoint 演示文稿</vt:lpstr>
      <vt:lpstr>PowerPoint 演示文稿</vt:lpstr>
      <vt:lpstr>Data collection</vt:lpstr>
      <vt:lpstr>PowerPoint 演示文稿</vt:lpstr>
      <vt:lpstr>PowerPoint 演示文稿</vt:lpstr>
      <vt:lpstr>Questions </vt:lpstr>
      <vt:lpstr>PowerPoint 演示文稿</vt:lpstr>
      <vt:lpstr>PowerPoint 演示文稿</vt:lpstr>
      <vt:lpstr>Data analysis</vt:lpstr>
      <vt:lpstr>credibility dependability transferability </vt:lpstr>
      <vt:lpstr> credibility:</vt:lpstr>
      <vt:lpstr>Dependability</vt:lpstr>
      <vt:lpstr>Transferability: </vt:lpstr>
      <vt:lpstr>Ethical Risks </vt:lpstr>
      <vt:lpstr>My Confession</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Maggie . z</cp:lastModifiedBy>
  <cp:revision>192</cp:revision>
  <dcterms:created xsi:type="dcterms:W3CDTF">2019-06-19T02:08:00Z</dcterms:created>
  <dcterms:modified xsi:type="dcterms:W3CDTF">2021-05-25T09:13:31Z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2052-11.1.0.10495</vt:lpwstr>
  </property>
  <property fmtid="{D5CDD505-2E9C-101B-9397-08002B2CF9AE}" pid="3" name="ICV">
    <vt:lpwstr>19DA259BECDD41D79AD5825046637CD1</vt:lpwstr>
  </property>
</Properties>
</file>