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80" r:id="rId11"/>
    <p:sldId id="275" r:id="rId12"/>
    <p:sldId id="268" r:id="rId13"/>
    <p:sldId id="269" r:id="rId14"/>
    <p:sldId id="270" r:id="rId15"/>
    <p:sldId id="271" r:id="rId16"/>
    <p:sldId id="272" r:id="rId17"/>
    <p:sldId id="274"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6913"/>
    <p:restoredTop sz="96104"/>
  </p:normalViewPr>
  <p:slideViewPr>
    <p:cSldViewPr snapToGrid="0" snapToObjects="1">
      <p:cViewPr varScale="1">
        <p:scale>
          <a:sx n="114" d="100"/>
          <a:sy n="114" d="100"/>
        </p:scale>
        <p:origin x="296"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420859-ED5E-D843-8FB0-5D3CD3BC21CE}" type="datetimeFigureOut">
              <a:rPr lang="en-GB" smtClean="0"/>
              <a:t>19/01/2025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451575-9BBE-6842-B09B-33DCCC9F3FD2}" type="slidenum">
              <a:rPr lang="en-GB" smtClean="0"/>
              <a:t>‹#›</a:t>
            </a:fld>
            <a:endParaRPr lang="en-GB"/>
          </a:p>
        </p:txBody>
      </p:sp>
    </p:spTree>
    <p:extLst>
      <p:ext uri="{BB962C8B-B14F-4D97-AF65-F5344CB8AC3E}">
        <p14:creationId xmlns:p14="http://schemas.microsoft.com/office/powerpoint/2010/main" val="27997456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p25:notes"/>
          <p:cNvSpPr>
            <a:spLocks noGrp="1" noRot="1" noChangeAspect="1"/>
          </p:cNvSpPr>
          <p:nvPr>
            <p:ph type="sldImg" idx="2"/>
          </p:nvPr>
        </p:nvSpPr>
        <p:spPr>
          <a:xfrm>
            <a:off x="422275" y="1241425"/>
            <a:ext cx="5953125" cy="3349625"/>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2" name="Google Shape;292;p25:notes"/>
          <p:cNvSpPr txBox="1">
            <a:spLocks noGrp="1"/>
          </p:cNvSpPr>
          <p:nvPr>
            <p:ph type="body" idx="1"/>
          </p:nvPr>
        </p:nvSpPr>
        <p:spPr>
          <a:xfrm>
            <a:off x="679768" y="4777958"/>
            <a:ext cx="5438140" cy="3909239"/>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3" name="Google Shape;293;p25:notes"/>
          <p:cNvSpPr txBox="1">
            <a:spLocks noGrp="1"/>
          </p:cNvSpPr>
          <p:nvPr>
            <p:ph type="sldNum" idx="12"/>
          </p:nvPr>
        </p:nvSpPr>
        <p:spPr>
          <a:xfrm>
            <a:off x="3850443" y="9430091"/>
            <a:ext cx="2945659" cy="498134"/>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p25: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49" name="Google Shape;249;p2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0" name="Google Shape;250;p2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a:solidFill>
                  <a:schemeClr val="dk1"/>
                </a:solidFill>
                <a:latin typeface="Calibri"/>
                <a:ea typeface="Calibri"/>
                <a:cs typeface="Calibri"/>
                <a:sym typeface="Calibri"/>
              </a:rPr>
              <a:t>12</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875257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58" name="Google Shape;258;p2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The CREST Awards scheme is the British Science Association’s flagship programme for young people, providing science enrichment activities to inspire and engage 5-to-19-year olds. It is the only nationally recognised accreditation scheme for project work in science, technology, engineering and mathematics (STEM) subjects.</a:t>
            </a:r>
            <a:endParaRPr/>
          </a:p>
          <a:p>
            <a:pPr marL="0" lvl="0" indent="0" algn="l" rtl="0">
              <a:spcBef>
                <a:spcPts val="0"/>
              </a:spcBef>
              <a:spcAft>
                <a:spcPts val="0"/>
              </a:spcAft>
              <a:buNone/>
            </a:pPr>
            <a:r>
              <a:rPr lang="en-GB"/>
              <a:t>CREST gives students the chance to participate in hands-on science through investigations and enquiry-based learning, supporting them to solve real-life STEM challenges through practical investigation and discussion.</a:t>
            </a:r>
            <a:endParaRPr/>
          </a:p>
          <a:p>
            <a:pPr marL="0" lvl="0" indent="0" algn="l" rtl="0">
              <a:spcBef>
                <a:spcPts val="0"/>
              </a:spcBef>
              <a:spcAft>
                <a:spcPts val="0"/>
              </a:spcAft>
              <a:buNone/>
            </a:pPr>
            <a:r>
              <a:rPr lang="en-GB"/>
              <a:t>There are six CREST Award Levels, allowing students to progress through the scheme throughout their education. CREST offers educators an easy-to-run framework for curriculum enhancement and is student-led, encouraging young people to take ownership of their own projects. The Awards are well regarded, high quality and a tangible recognition of success. CREST can be run in schools, clubs, youth groups, other organisations or at home.</a:t>
            </a:r>
            <a:endParaRPr/>
          </a:p>
          <a:p>
            <a:pPr marL="0" lvl="0" indent="0" algn="l" rtl="0">
              <a:spcBef>
                <a:spcPts val="0"/>
              </a:spcBef>
              <a:spcAft>
                <a:spcPts val="0"/>
              </a:spcAft>
              <a:buNone/>
            </a:pPr>
            <a:endParaRPr/>
          </a:p>
        </p:txBody>
      </p:sp>
      <p:sp>
        <p:nvSpPr>
          <p:cNvPr id="259" name="Google Shape;259;p2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a:solidFill>
                  <a:schemeClr val="dk1"/>
                </a:solidFill>
                <a:latin typeface="Calibri"/>
                <a:ea typeface="Calibri"/>
                <a:cs typeface="Calibri"/>
                <a:sym typeface="Calibri"/>
              </a:rPr>
              <a:t>13</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748913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p27: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71" name="Google Shape;271;p2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Why CREST? </a:t>
            </a:r>
            <a:endParaRPr/>
          </a:p>
          <a:p>
            <a:pPr marL="0" lvl="0" indent="0" algn="l" rtl="0">
              <a:spcBef>
                <a:spcPts val="0"/>
              </a:spcBef>
              <a:spcAft>
                <a:spcPts val="0"/>
              </a:spcAft>
              <a:buNone/>
            </a:pPr>
            <a:r>
              <a:rPr lang="en-GB"/>
              <a:t>The British Science Association believes that STEM education should support all students, not just future scientists, to leave school with the skills and confidence to discuss and shape scientific and technological advances in society, whatever their career choices.</a:t>
            </a:r>
            <a:endParaRPr/>
          </a:p>
          <a:p>
            <a:pPr marL="0" lvl="0" indent="0" algn="l" rtl="0">
              <a:spcBef>
                <a:spcPts val="0"/>
              </a:spcBef>
              <a:spcAft>
                <a:spcPts val="0"/>
              </a:spcAft>
              <a:buNone/>
            </a:pPr>
            <a:r>
              <a:rPr lang="en-GB"/>
              <a:t>(See Appendix 2: CREST guiding principles) </a:t>
            </a:r>
            <a:endParaRPr/>
          </a:p>
          <a:p>
            <a:pPr marL="0" lvl="0" indent="0" algn="l" rtl="0">
              <a:spcBef>
                <a:spcPts val="0"/>
              </a:spcBef>
              <a:spcAft>
                <a:spcPts val="0"/>
              </a:spcAft>
              <a:buNone/>
            </a:pPr>
            <a:r>
              <a:rPr lang="en-GB"/>
              <a:t>Enquiry-based approach</a:t>
            </a:r>
            <a:endParaRPr/>
          </a:p>
          <a:p>
            <a:pPr marL="0" lvl="0" indent="0" algn="l" rtl="0">
              <a:spcBef>
                <a:spcPts val="0"/>
              </a:spcBef>
              <a:spcAft>
                <a:spcPts val="0"/>
              </a:spcAft>
              <a:buNone/>
            </a:pPr>
            <a:r>
              <a:rPr lang="en-GB"/>
              <a:t>Central to the CREST Awards approach is enquiry-led learning, encouraging pupils learn by solving a problem or answering a question, rather than simply following instructions or being presented with information by a teacher. The emphasis is on the process, not on finding a ‘right’ answer. </a:t>
            </a:r>
            <a:endParaRPr/>
          </a:p>
          <a:p>
            <a:pPr marL="0" lvl="0" indent="0" algn="l" rtl="0">
              <a:spcBef>
                <a:spcPts val="0"/>
              </a:spcBef>
              <a:spcAft>
                <a:spcPts val="0"/>
              </a:spcAft>
              <a:buNone/>
            </a:pPr>
            <a:r>
              <a:rPr lang="en-GB"/>
              <a:t>By encouraging students not to view STEM as learning facts and doing experiments, but as sharing ideas and asking questions, the CREST Awards help to develop a culture of ‘everyday science’, bridging learning and supporting cross-curricular education. </a:t>
            </a:r>
            <a:endParaRPr/>
          </a:p>
          <a:p>
            <a:pPr marL="0" lvl="0" indent="0" algn="l" rtl="0">
              <a:spcBef>
                <a:spcPts val="0"/>
              </a:spcBef>
              <a:spcAft>
                <a:spcPts val="0"/>
              </a:spcAft>
              <a:buNone/>
            </a:pPr>
            <a:r>
              <a:rPr lang="en-GB"/>
              <a:t>	Scientific process </a:t>
            </a:r>
            <a:endParaRPr/>
          </a:p>
          <a:p>
            <a:pPr marL="0" lvl="0" indent="0" algn="l" rtl="0">
              <a:spcBef>
                <a:spcPts val="0"/>
              </a:spcBef>
              <a:spcAft>
                <a:spcPts val="0"/>
              </a:spcAft>
              <a:buNone/>
            </a:pPr>
            <a:r>
              <a:rPr lang="en-GB"/>
              <a:t>Another principle central to the CREST Awards is the importance of students experiencing the scientific process. We believe that supporting young people to experience behaving like a scientists or engineer, and lead their own project, will encourage and support them to see science as a part of their own culture and everyday life. </a:t>
            </a:r>
            <a:endParaRPr/>
          </a:p>
          <a:p>
            <a:pPr marL="0" lvl="0" indent="0" algn="l" rtl="0">
              <a:spcBef>
                <a:spcPts val="0"/>
              </a:spcBef>
              <a:spcAft>
                <a:spcPts val="0"/>
              </a:spcAft>
              <a:buNone/>
            </a:pPr>
            <a:r>
              <a:rPr lang="en-GB"/>
              <a:t>As a result, CREST Awards support young people to put into practice transferable skills such as observation, thinking, reasoning and communication. The knock-on effect is a space for young people to be innovative and creative, and to develop their problem-solving skills. </a:t>
            </a:r>
            <a:endParaRPr/>
          </a:p>
          <a:p>
            <a:pPr marL="0" lvl="0" indent="0" algn="l" rtl="0">
              <a:spcBef>
                <a:spcPts val="0"/>
              </a:spcBef>
              <a:spcAft>
                <a:spcPts val="0"/>
              </a:spcAft>
              <a:buNone/>
            </a:pPr>
            <a:r>
              <a:rPr lang="en-GB"/>
              <a:t>Real-world context</a:t>
            </a:r>
            <a:endParaRPr/>
          </a:p>
          <a:p>
            <a:pPr marL="0" lvl="0" indent="0" algn="l" rtl="0">
              <a:spcBef>
                <a:spcPts val="0"/>
              </a:spcBef>
              <a:spcAft>
                <a:spcPts val="0"/>
              </a:spcAft>
              <a:buNone/>
            </a:pPr>
            <a:r>
              <a:rPr lang="en-GB"/>
              <a:t>A third principle at the core of the CREST Awards ethos is that of a real-world context to the STEM projects young people are carrying out. We believe that encouraging students to lead their own projects on topics that connect to their everyday experiences, enables young people to explore the relevance of STEM subjects to their lives, and motivates them to respond positively to the challenge. </a:t>
            </a:r>
            <a:endParaRPr/>
          </a:p>
          <a:p>
            <a:pPr marL="0" lvl="0" indent="0" algn="l" rtl="0">
              <a:spcBef>
                <a:spcPts val="0"/>
              </a:spcBef>
              <a:spcAft>
                <a:spcPts val="0"/>
              </a:spcAft>
              <a:buNone/>
            </a:pPr>
            <a:endParaRPr/>
          </a:p>
        </p:txBody>
      </p:sp>
      <p:sp>
        <p:nvSpPr>
          <p:cNvPr id="272" name="Google Shape;272;p2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a:solidFill>
                  <a:schemeClr val="dk1"/>
                </a:solidFill>
                <a:latin typeface="Calibri"/>
                <a:ea typeface="Calibri"/>
                <a:cs typeface="Calibri"/>
                <a:sym typeface="Calibri"/>
              </a:rPr>
              <a:t>14</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6459310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
        <p:cNvGrpSpPr/>
        <p:nvPr/>
      </p:nvGrpSpPr>
      <p:grpSpPr>
        <a:xfrm>
          <a:off x="0" y="0"/>
          <a:ext cx="0" cy="0"/>
          <a:chOff x="0" y="0"/>
          <a:chExt cx="0" cy="0"/>
        </a:xfrm>
      </p:grpSpPr>
      <p:sp>
        <p:nvSpPr>
          <p:cNvPr id="282" name="Google Shape;282;p28: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283" name="Google Shape;283;p2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4" name="Google Shape;284;p2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a:solidFill>
                  <a:schemeClr val="dk1"/>
                </a:solidFill>
                <a:latin typeface="Calibri"/>
                <a:ea typeface="Calibri"/>
                <a:cs typeface="Calibri"/>
                <a:sym typeface="Calibri"/>
              </a:rPr>
              <a:t>15</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5856866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p29: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310" name="Google Shape;310;p2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1" name="Google Shape;311;p2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a:solidFill>
                  <a:schemeClr val="dk1"/>
                </a:solidFill>
                <a:latin typeface="Calibri"/>
                <a:ea typeface="Calibri"/>
                <a:cs typeface="Calibri"/>
                <a:sym typeface="Calibri"/>
              </a:rPr>
              <a:t>16</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1040395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p31: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332" name="Google Shape;332;p3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3" name="Google Shape;333;p3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a:solidFill>
                  <a:schemeClr val="dk1"/>
                </a:solidFill>
                <a:latin typeface="Calibri"/>
                <a:ea typeface="Calibri"/>
                <a:cs typeface="Calibri"/>
                <a:sym typeface="Calibri"/>
              </a:rPr>
              <a:t>17</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940990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D6CE4-3309-5243-836D-28C77686E1F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4F37763-39F0-6348-AE67-298971A523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4DAFC3-FB44-4540-9656-AEF4B340FAA3}"/>
              </a:ext>
            </a:extLst>
          </p:cNvPr>
          <p:cNvSpPr>
            <a:spLocks noGrp="1"/>
          </p:cNvSpPr>
          <p:nvPr>
            <p:ph type="dt" sz="half" idx="10"/>
          </p:nvPr>
        </p:nvSpPr>
        <p:spPr/>
        <p:txBody>
          <a:bodyPr/>
          <a:lstStyle/>
          <a:p>
            <a:fld id="{5ADEF241-D401-A14F-B795-15486999F2AB}" type="datetimeFigureOut">
              <a:rPr lang="en-GB" smtClean="0"/>
              <a:t>19/01/2025</a:t>
            </a:fld>
            <a:endParaRPr lang="en-GB"/>
          </a:p>
        </p:txBody>
      </p:sp>
      <p:sp>
        <p:nvSpPr>
          <p:cNvPr id="5" name="Footer Placeholder 4">
            <a:extLst>
              <a:ext uri="{FF2B5EF4-FFF2-40B4-BE49-F238E27FC236}">
                <a16:creationId xmlns:a16="http://schemas.microsoft.com/office/drawing/2014/main" id="{2C926045-2151-0544-9692-E826E363AF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94C73B-5797-8347-83E7-4B686616218C}"/>
              </a:ext>
            </a:extLst>
          </p:cNvPr>
          <p:cNvSpPr>
            <a:spLocks noGrp="1"/>
          </p:cNvSpPr>
          <p:nvPr>
            <p:ph type="sldNum" sz="quarter" idx="12"/>
          </p:nvPr>
        </p:nvSpPr>
        <p:spPr/>
        <p:txBody>
          <a:bodyPr/>
          <a:lstStyle/>
          <a:p>
            <a:fld id="{042FD438-0121-DD4A-A3E2-235509BAAAAA}" type="slidenum">
              <a:rPr lang="en-GB" smtClean="0"/>
              <a:t>‹#›</a:t>
            </a:fld>
            <a:endParaRPr lang="en-GB"/>
          </a:p>
        </p:txBody>
      </p:sp>
    </p:spTree>
    <p:extLst>
      <p:ext uri="{BB962C8B-B14F-4D97-AF65-F5344CB8AC3E}">
        <p14:creationId xmlns:p14="http://schemas.microsoft.com/office/powerpoint/2010/main" val="3943398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07F7C-DB3B-4A41-BCB3-2E62808A3C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BD9D4E-E9C5-5B45-B56D-762B4D6DC7D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5C4B80-B5B3-BA4B-AB75-0A763C93E26D}"/>
              </a:ext>
            </a:extLst>
          </p:cNvPr>
          <p:cNvSpPr>
            <a:spLocks noGrp="1"/>
          </p:cNvSpPr>
          <p:nvPr>
            <p:ph type="dt" sz="half" idx="10"/>
          </p:nvPr>
        </p:nvSpPr>
        <p:spPr/>
        <p:txBody>
          <a:bodyPr/>
          <a:lstStyle/>
          <a:p>
            <a:fld id="{5ADEF241-D401-A14F-B795-15486999F2AB}" type="datetimeFigureOut">
              <a:rPr lang="en-GB" smtClean="0"/>
              <a:t>19/01/2025</a:t>
            </a:fld>
            <a:endParaRPr lang="en-GB"/>
          </a:p>
        </p:txBody>
      </p:sp>
      <p:sp>
        <p:nvSpPr>
          <p:cNvPr id="5" name="Footer Placeholder 4">
            <a:extLst>
              <a:ext uri="{FF2B5EF4-FFF2-40B4-BE49-F238E27FC236}">
                <a16:creationId xmlns:a16="http://schemas.microsoft.com/office/drawing/2014/main" id="{169FA773-3B0E-AA4F-991A-68FFCC7734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D395FC-0A3E-7945-89D3-75A471C7CE3C}"/>
              </a:ext>
            </a:extLst>
          </p:cNvPr>
          <p:cNvSpPr>
            <a:spLocks noGrp="1"/>
          </p:cNvSpPr>
          <p:nvPr>
            <p:ph type="sldNum" sz="quarter" idx="12"/>
          </p:nvPr>
        </p:nvSpPr>
        <p:spPr/>
        <p:txBody>
          <a:bodyPr/>
          <a:lstStyle/>
          <a:p>
            <a:fld id="{042FD438-0121-DD4A-A3E2-235509BAAAAA}" type="slidenum">
              <a:rPr lang="en-GB" smtClean="0"/>
              <a:t>‹#›</a:t>
            </a:fld>
            <a:endParaRPr lang="en-GB"/>
          </a:p>
        </p:txBody>
      </p:sp>
    </p:spTree>
    <p:extLst>
      <p:ext uri="{BB962C8B-B14F-4D97-AF65-F5344CB8AC3E}">
        <p14:creationId xmlns:p14="http://schemas.microsoft.com/office/powerpoint/2010/main" val="2031112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A9271-4401-B548-A692-40507D46E5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DE29E40-AF08-264C-BED0-415B3EF138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83D0446-090C-8841-8D02-6429ABBC52E6}"/>
              </a:ext>
            </a:extLst>
          </p:cNvPr>
          <p:cNvSpPr>
            <a:spLocks noGrp="1"/>
          </p:cNvSpPr>
          <p:nvPr>
            <p:ph type="dt" sz="half" idx="10"/>
          </p:nvPr>
        </p:nvSpPr>
        <p:spPr/>
        <p:txBody>
          <a:bodyPr/>
          <a:lstStyle/>
          <a:p>
            <a:fld id="{5ADEF241-D401-A14F-B795-15486999F2AB}" type="datetimeFigureOut">
              <a:rPr lang="en-GB" smtClean="0"/>
              <a:t>19/01/2025</a:t>
            </a:fld>
            <a:endParaRPr lang="en-GB"/>
          </a:p>
        </p:txBody>
      </p:sp>
      <p:sp>
        <p:nvSpPr>
          <p:cNvPr id="5" name="Footer Placeholder 4">
            <a:extLst>
              <a:ext uri="{FF2B5EF4-FFF2-40B4-BE49-F238E27FC236}">
                <a16:creationId xmlns:a16="http://schemas.microsoft.com/office/drawing/2014/main" id="{1C155F6E-0B75-6741-9A77-9990F3C8C8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83F1CC-B9A0-7249-A17D-E34AFD23302A}"/>
              </a:ext>
            </a:extLst>
          </p:cNvPr>
          <p:cNvSpPr>
            <a:spLocks noGrp="1"/>
          </p:cNvSpPr>
          <p:nvPr>
            <p:ph type="sldNum" sz="quarter" idx="12"/>
          </p:nvPr>
        </p:nvSpPr>
        <p:spPr/>
        <p:txBody>
          <a:bodyPr/>
          <a:lstStyle/>
          <a:p>
            <a:fld id="{042FD438-0121-DD4A-A3E2-235509BAAAAA}" type="slidenum">
              <a:rPr lang="en-GB" smtClean="0"/>
              <a:t>‹#›</a:t>
            </a:fld>
            <a:endParaRPr lang="en-GB"/>
          </a:p>
        </p:txBody>
      </p:sp>
    </p:spTree>
    <p:extLst>
      <p:ext uri="{BB962C8B-B14F-4D97-AF65-F5344CB8AC3E}">
        <p14:creationId xmlns:p14="http://schemas.microsoft.com/office/powerpoint/2010/main" val="2643489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4EBEA-D1B7-D44C-91B9-C5A14E6259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51DDD1-1103-C14C-8B83-114D2896F4C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B5E8D00-5802-6148-9E85-BD8D78F6F7F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2C914B-F3EA-DA47-9F82-680EB46CC822}"/>
              </a:ext>
            </a:extLst>
          </p:cNvPr>
          <p:cNvSpPr>
            <a:spLocks noGrp="1"/>
          </p:cNvSpPr>
          <p:nvPr>
            <p:ph type="dt" sz="half" idx="10"/>
          </p:nvPr>
        </p:nvSpPr>
        <p:spPr/>
        <p:txBody>
          <a:bodyPr/>
          <a:lstStyle/>
          <a:p>
            <a:fld id="{5ADEF241-D401-A14F-B795-15486999F2AB}" type="datetimeFigureOut">
              <a:rPr lang="en-GB" smtClean="0"/>
              <a:t>19/01/2025</a:t>
            </a:fld>
            <a:endParaRPr lang="en-GB"/>
          </a:p>
        </p:txBody>
      </p:sp>
      <p:sp>
        <p:nvSpPr>
          <p:cNvPr id="6" name="Footer Placeholder 5">
            <a:extLst>
              <a:ext uri="{FF2B5EF4-FFF2-40B4-BE49-F238E27FC236}">
                <a16:creationId xmlns:a16="http://schemas.microsoft.com/office/drawing/2014/main" id="{9F94804C-C875-C446-9153-B841E5986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6BB594-1E5E-214B-A9DD-3C96B333BFEA}"/>
              </a:ext>
            </a:extLst>
          </p:cNvPr>
          <p:cNvSpPr>
            <a:spLocks noGrp="1"/>
          </p:cNvSpPr>
          <p:nvPr>
            <p:ph type="sldNum" sz="quarter" idx="12"/>
          </p:nvPr>
        </p:nvSpPr>
        <p:spPr/>
        <p:txBody>
          <a:bodyPr/>
          <a:lstStyle/>
          <a:p>
            <a:fld id="{042FD438-0121-DD4A-A3E2-235509BAAAAA}" type="slidenum">
              <a:rPr lang="en-GB" smtClean="0"/>
              <a:t>‹#›</a:t>
            </a:fld>
            <a:endParaRPr lang="en-GB"/>
          </a:p>
        </p:txBody>
      </p:sp>
    </p:spTree>
    <p:extLst>
      <p:ext uri="{BB962C8B-B14F-4D97-AF65-F5344CB8AC3E}">
        <p14:creationId xmlns:p14="http://schemas.microsoft.com/office/powerpoint/2010/main" val="38552878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4F5F6-2D06-EA44-A042-FE3DEAF042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B25E6A-1241-5049-97D3-92A0C532E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292A7BCB-527C-6249-AA05-1DBB2A07EF3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763E129-A7EC-C346-9271-2B58A24470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C3CF2F3-4B14-4844-9BF1-2449361C171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2876556-1EA8-314A-BDCF-CF0EDBBDEA73}"/>
              </a:ext>
            </a:extLst>
          </p:cNvPr>
          <p:cNvSpPr>
            <a:spLocks noGrp="1"/>
          </p:cNvSpPr>
          <p:nvPr>
            <p:ph type="dt" sz="half" idx="10"/>
          </p:nvPr>
        </p:nvSpPr>
        <p:spPr/>
        <p:txBody>
          <a:bodyPr/>
          <a:lstStyle/>
          <a:p>
            <a:fld id="{5ADEF241-D401-A14F-B795-15486999F2AB}" type="datetimeFigureOut">
              <a:rPr lang="en-GB" smtClean="0"/>
              <a:t>19/01/2025</a:t>
            </a:fld>
            <a:endParaRPr lang="en-GB"/>
          </a:p>
        </p:txBody>
      </p:sp>
      <p:sp>
        <p:nvSpPr>
          <p:cNvPr id="8" name="Footer Placeholder 7">
            <a:extLst>
              <a:ext uri="{FF2B5EF4-FFF2-40B4-BE49-F238E27FC236}">
                <a16:creationId xmlns:a16="http://schemas.microsoft.com/office/drawing/2014/main" id="{2E7FD970-D5C3-1D45-AC27-C34B4BA3B45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CBE08D-0348-1646-8A5C-E7C9F3A59ED0}"/>
              </a:ext>
            </a:extLst>
          </p:cNvPr>
          <p:cNvSpPr>
            <a:spLocks noGrp="1"/>
          </p:cNvSpPr>
          <p:nvPr>
            <p:ph type="sldNum" sz="quarter" idx="12"/>
          </p:nvPr>
        </p:nvSpPr>
        <p:spPr/>
        <p:txBody>
          <a:bodyPr/>
          <a:lstStyle/>
          <a:p>
            <a:fld id="{042FD438-0121-DD4A-A3E2-235509BAAAAA}" type="slidenum">
              <a:rPr lang="en-GB" smtClean="0"/>
              <a:t>‹#›</a:t>
            </a:fld>
            <a:endParaRPr lang="en-GB"/>
          </a:p>
        </p:txBody>
      </p:sp>
    </p:spTree>
    <p:extLst>
      <p:ext uri="{BB962C8B-B14F-4D97-AF65-F5344CB8AC3E}">
        <p14:creationId xmlns:p14="http://schemas.microsoft.com/office/powerpoint/2010/main" val="2278074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186F3-C067-CB4F-AFF4-35FE3A3019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DEDE149-6CC9-C94C-A595-E4F7B5A77C89}"/>
              </a:ext>
            </a:extLst>
          </p:cNvPr>
          <p:cNvSpPr>
            <a:spLocks noGrp="1"/>
          </p:cNvSpPr>
          <p:nvPr>
            <p:ph type="dt" sz="half" idx="10"/>
          </p:nvPr>
        </p:nvSpPr>
        <p:spPr/>
        <p:txBody>
          <a:bodyPr/>
          <a:lstStyle/>
          <a:p>
            <a:fld id="{5ADEF241-D401-A14F-B795-15486999F2AB}" type="datetimeFigureOut">
              <a:rPr lang="en-GB" smtClean="0"/>
              <a:t>19/01/2025</a:t>
            </a:fld>
            <a:endParaRPr lang="en-GB"/>
          </a:p>
        </p:txBody>
      </p:sp>
      <p:sp>
        <p:nvSpPr>
          <p:cNvPr id="4" name="Footer Placeholder 3">
            <a:extLst>
              <a:ext uri="{FF2B5EF4-FFF2-40B4-BE49-F238E27FC236}">
                <a16:creationId xmlns:a16="http://schemas.microsoft.com/office/drawing/2014/main" id="{E59660ED-E346-734F-9B27-5D5312713E2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BB0A09-38AB-A14D-9639-DF6BB2EFF577}"/>
              </a:ext>
            </a:extLst>
          </p:cNvPr>
          <p:cNvSpPr>
            <a:spLocks noGrp="1"/>
          </p:cNvSpPr>
          <p:nvPr>
            <p:ph type="sldNum" sz="quarter" idx="12"/>
          </p:nvPr>
        </p:nvSpPr>
        <p:spPr/>
        <p:txBody>
          <a:bodyPr/>
          <a:lstStyle/>
          <a:p>
            <a:fld id="{042FD438-0121-DD4A-A3E2-235509BAAAAA}" type="slidenum">
              <a:rPr lang="en-GB" smtClean="0"/>
              <a:t>‹#›</a:t>
            </a:fld>
            <a:endParaRPr lang="en-GB"/>
          </a:p>
        </p:txBody>
      </p:sp>
    </p:spTree>
    <p:extLst>
      <p:ext uri="{BB962C8B-B14F-4D97-AF65-F5344CB8AC3E}">
        <p14:creationId xmlns:p14="http://schemas.microsoft.com/office/powerpoint/2010/main" val="2997381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2EFF35-550E-9F4D-A1C5-B29FA14569F4}"/>
              </a:ext>
            </a:extLst>
          </p:cNvPr>
          <p:cNvSpPr>
            <a:spLocks noGrp="1"/>
          </p:cNvSpPr>
          <p:nvPr>
            <p:ph type="dt" sz="half" idx="10"/>
          </p:nvPr>
        </p:nvSpPr>
        <p:spPr/>
        <p:txBody>
          <a:bodyPr/>
          <a:lstStyle/>
          <a:p>
            <a:fld id="{5ADEF241-D401-A14F-B795-15486999F2AB}" type="datetimeFigureOut">
              <a:rPr lang="en-GB" smtClean="0"/>
              <a:t>19/01/2025</a:t>
            </a:fld>
            <a:endParaRPr lang="en-GB"/>
          </a:p>
        </p:txBody>
      </p:sp>
      <p:sp>
        <p:nvSpPr>
          <p:cNvPr id="3" name="Footer Placeholder 2">
            <a:extLst>
              <a:ext uri="{FF2B5EF4-FFF2-40B4-BE49-F238E27FC236}">
                <a16:creationId xmlns:a16="http://schemas.microsoft.com/office/drawing/2014/main" id="{3F268351-6375-304D-8D48-6D277988D2D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5F54DC4-26CE-E442-9FB8-30D90C0DBED8}"/>
              </a:ext>
            </a:extLst>
          </p:cNvPr>
          <p:cNvSpPr>
            <a:spLocks noGrp="1"/>
          </p:cNvSpPr>
          <p:nvPr>
            <p:ph type="sldNum" sz="quarter" idx="12"/>
          </p:nvPr>
        </p:nvSpPr>
        <p:spPr/>
        <p:txBody>
          <a:bodyPr/>
          <a:lstStyle/>
          <a:p>
            <a:fld id="{042FD438-0121-DD4A-A3E2-235509BAAAAA}" type="slidenum">
              <a:rPr lang="en-GB" smtClean="0"/>
              <a:t>‹#›</a:t>
            </a:fld>
            <a:endParaRPr lang="en-GB"/>
          </a:p>
        </p:txBody>
      </p:sp>
    </p:spTree>
    <p:extLst>
      <p:ext uri="{BB962C8B-B14F-4D97-AF65-F5344CB8AC3E}">
        <p14:creationId xmlns:p14="http://schemas.microsoft.com/office/powerpoint/2010/main" val="19344571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22B41-F618-A44F-8422-F66F88B661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93BEEA7-7F9E-9145-A6A0-1C7AC4184B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6BC94A-F27C-F545-A29B-320B0B4880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B84B42D-8423-B141-A83B-38756F7109DF}"/>
              </a:ext>
            </a:extLst>
          </p:cNvPr>
          <p:cNvSpPr>
            <a:spLocks noGrp="1"/>
          </p:cNvSpPr>
          <p:nvPr>
            <p:ph type="dt" sz="half" idx="10"/>
          </p:nvPr>
        </p:nvSpPr>
        <p:spPr/>
        <p:txBody>
          <a:bodyPr/>
          <a:lstStyle/>
          <a:p>
            <a:fld id="{5ADEF241-D401-A14F-B795-15486999F2AB}" type="datetimeFigureOut">
              <a:rPr lang="en-GB" smtClean="0"/>
              <a:t>19/01/2025</a:t>
            </a:fld>
            <a:endParaRPr lang="en-GB"/>
          </a:p>
        </p:txBody>
      </p:sp>
      <p:sp>
        <p:nvSpPr>
          <p:cNvPr id="6" name="Footer Placeholder 5">
            <a:extLst>
              <a:ext uri="{FF2B5EF4-FFF2-40B4-BE49-F238E27FC236}">
                <a16:creationId xmlns:a16="http://schemas.microsoft.com/office/drawing/2014/main" id="{FD6FBF3D-717C-C746-A33D-7E316EB71D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A976B9-DBE7-5D47-BD35-76F223F7D3D6}"/>
              </a:ext>
            </a:extLst>
          </p:cNvPr>
          <p:cNvSpPr>
            <a:spLocks noGrp="1"/>
          </p:cNvSpPr>
          <p:nvPr>
            <p:ph type="sldNum" sz="quarter" idx="12"/>
          </p:nvPr>
        </p:nvSpPr>
        <p:spPr/>
        <p:txBody>
          <a:bodyPr/>
          <a:lstStyle/>
          <a:p>
            <a:fld id="{042FD438-0121-DD4A-A3E2-235509BAAAAA}" type="slidenum">
              <a:rPr lang="en-GB" smtClean="0"/>
              <a:t>‹#›</a:t>
            </a:fld>
            <a:endParaRPr lang="en-GB"/>
          </a:p>
        </p:txBody>
      </p:sp>
    </p:spTree>
    <p:extLst>
      <p:ext uri="{BB962C8B-B14F-4D97-AF65-F5344CB8AC3E}">
        <p14:creationId xmlns:p14="http://schemas.microsoft.com/office/powerpoint/2010/main" val="34709046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CD08F-A8F6-F147-A428-AEF358F428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B101929-4B1D-F448-90CC-27140C543F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9C005F6-2FB8-A446-BB6A-C672873B2C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FF7771F-2761-D24B-B2C6-1D5F687B1B2E}"/>
              </a:ext>
            </a:extLst>
          </p:cNvPr>
          <p:cNvSpPr>
            <a:spLocks noGrp="1"/>
          </p:cNvSpPr>
          <p:nvPr>
            <p:ph type="dt" sz="half" idx="10"/>
          </p:nvPr>
        </p:nvSpPr>
        <p:spPr/>
        <p:txBody>
          <a:bodyPr/>
          <a:lstStyle/>
          <a:p>
            <a:fld id="{5ADEF241-D401-A14F-B795-15486999F2AB}" type="datetimeFigureOut">
              <a:rPr lang="en-GB" smtClean="0"/>
              <a:t>19/01/2025</a:t>
            </a:fld>
            <a:endParaRPr lang="en-GB"/>
          </a:p>
        </p:txBody>
      </p:sp>
      <p:sp>
        <p:nvSpPr>
          <p:cNvPr id="6" name="Footer Placeholder 5">
            <a:extLst>
              <a:ext uri="{FF2B5EF4-FFF2-40B4-BE49-F238E27FC236}">
                <a16:creationId xmlns:a16="http://schemas.microsoft.com/office/drawing/2014/main" id="{B608CAF1-98BF-2E4F-8711-24F16743AC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64E87D-F6E8-4C4F-9AA5-2C0F0F779F1F}"/>
              </a:ext>
            </a:extLst>
          </p:cNvPr>
          <p:cNvSpPr>
            <a:spLocks noGrp="1"/>
          </p:cNvSpPr>
          <p:nvPr>
            <p:ph type="sldNum" sz="quarter" idx="12"/>
          </p:nvPr>
        </p:nvSpPr>
        <p:spPr/>
        <p:txBody>
          <a:bodyPr/>
          <a:lstStyle/>
          <a:p>
            <a:fld id="{042FD438-0121-DD4A-A3E2-235509BAAAAA}" type="slidenum">
              <a:rPr lang="en-GB" smtClean="0"/>
              <a:t>‹#›</a:t>
            </a:fld>
            <a:endParaRPr lang="en-GB"/>
          </a:p>
        </p:txBody>
      </p:sp>
    </p:spTree>
    <p:extLst>
      <p:ext uri="{BB962C8B-B14F-4D97-AF65-F5344CB8AC3E}">
        <p14:creationId xmlns:p14="http://schemas.microsoft.com/office/powerpoint/2010/main" val="31299464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1E420-BFDF-EA48-83F0-FFBC3C1C15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85EC8A-743D-0342-9D5E-0FAE4435EDE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DB706C-D512-A246-BFA1-B9BE41D207A2}"/>
              </a:ext>
            </a:extLst>
          </p:cNvPr>
          <p:cNvSpPr>
            <a:spLocks noGrp="1"/>
          </p:cNvSpPr>
          <p:nvPr>
            <p:ph type="dt" sz="half" idx="10"/>
          </p:nvPr>
        </p:nvSpPr>
        <p:spPr/>
        <p:txBody>
          <a:bodyPr/>
          <a:lstStyle/>
          <a:p>
            <a:fld id="{5ADEF241-D401-A14F-B795-15486999F2AB}" type="datetimeFigureOut">
              <a:rPr lang="en-GB" smtClean="0"/>
              <a:t>19/01/2025</a:t>
            </a:fld>
            <a:endParaRPr lang="en-GB"/>
          </a:p>
        </p:txBody>
      </p:sp>
      <p:sp>
        <p:nvSpPr>
          <p:cNvPr id="5" name="Footer Placeholder 4">
            <a:extLst>
              <a:ext uri="{FF2B5EF4-FFF2-40B4-BE49-F238E27FC236}">
                <a16:creationId xmlns:a16="http://schemas.microsoft.com/office/drawing/2014/main" id="{95F16255-26E7-284D-A57D-EB0BB43544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0F8008-B42D-F14E-9506-68788524EEBD}"/>
              </a:ext>
            </a:extLst>
          </p:cNvPr>
          <p:cNvSpPr>
            <a:spLocks noGrp="1"/>
          </p:cNvSpPr>
          <p:nvPr>
            <p:ph type="sldNum" sz="quarter" idx="12"/>
          </p:nvPr>
        </p:nvSpPr>
        <p:spPr/>
        <p:txBody>
          <a:bodyPr/>
          <a:lstStyle/>
          <a:p>
            <a:fld id="{042FD438-0121-DD4A-A3E2-235509BAAAAA}" type="slidenum">
              <a:rPr lang="en-GB" smtClean="0"/>
              <a:t>‹#›</a:t>
            </a:fld>
            <a:endParaRPr lang="en-GB"/>
          </a:p>
        </p:txBody>
      </p:sp>
    </p:spTree>
    <p:extLst>
      <p:ext uri="{BB962C8B-B14F-4D97-AF65-F5344CB8AC3E}">
        <p14:creationId xmlns:p14="http://schemas.microsoft.com/office/powerpoint/2010/main" val="3583419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A093CD-0484-024F-8D8F-F3918E7C70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285435-0448-0E40-AD2A-346EFB02DDC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606483-6194-3642-98F1-4A715BAB205A}"/>
              </a:ext>
            </a:extLst>
          </p:cNvPr>
          <p:cNvSpPr>
            <a:spLocks noGrp="1"/>
          </p:cNvSpPr>
          <p:nvPr>
            <p:ph type="dt" sz="half" idx="10"/>
          </p:nvPr>
        </p:nvSpPr>
        <p:spPr/>
        <p:txBody>
          <a:bodyPr/>
          <a:lstStyle/>
          <a:p>
            <a:fld id="{5ADEF241-D401-A14F-B795-15486999F2AB}" type="datetimeFigureOut">
              <a:rPr lang="en-GB" smtClean="0"/>
              <a:t>19/01/2025</a:t>
            </a:fld>
            <a:endParaRPr lang="en-GB"/>
          </a:p>
        </p:txBody>
      </p:sp>
      <p:sp>
        <p:nvSpPr>
          <p:cNvPr id="5" name="Footer Placeholder 4">
            <a:extLst>
              <a:ext uri="{FF2B5EF4-FFF2-40B4-BE49-F238E27FC236}">
                <a16:creationId xmlns:a16="http://schemas.microsoft.com/office/drawing/2014/main" id="{28E4BDC9-D4BB-9F4C-A365-B58883D393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AAF720-AECC-A64F-B4FD-DF3197FB10A6}"/>
              </a:ext>
            </a:extLst>
          </p:cNvPr>
          <p:cNvSpPr>
            <a:spLocks noGrp="1"/>
          </p:cNvSpPr>
          <p:nvPr>
            <p:ph type="sldNum" sz="quarter" idx="12"/>
          </p:nvPr>
        </p:nvSpPr>
        <p:spPr/>
        <p:txBody>
          <a:bodyPr/>
          <a:lstStyle/>
          <a:p>
            <a:fld id="{042FD438-0121-DD4A-A3E2-235509BAAAAA}" type="slidenum">
              <a:rPr lang="en-GB" smtClean="0"/>
              <a:t>‹#›</a:t>
            </a:fld>
            <a:endParaRPr lang="en-GB"/>
          </a:p>
        </p:txBody>
      </p:sp>
    </p:spTree>
    <p:extLst>
      <p:ext uri="{BB962C8B-B14F-4D97-AF65-F5344CB8AC3E}">
        <p14:creationId xmlns:p14="http://schemas.microsoft.com/office/powerpoint/2010/main" val="30086209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2_Title (General)">
  <p:cSld name="2_Title (General)">
    <p:spTree>
      <p:nvGrpSpPr>
        <p:cNvPr id="1" name="Shape 31"/>
        <p:cNvGrpSpPr/>
        <p:nvPr/>
      </p:nvGrpSpPr>
      <p:grpSpPr>
        <a:xfrm>
          <a:off x="0" y="0"/>
          <a:ext cx="0" cy="0"/>
          <a:chOff x="0" y="0"/>
          <a:chExt cx="0" cy="0"/>
        </a:xfrm>
      </p:grpSpPr>
      <p:sp>
        <p:nvSpPr>
          <p:cNvPr id="32" name="Google Shape;32;p35"/>
          <p:cNvSpPr/>
          <p:nvPr/>
        </p:nvSpPr>
        <p:spPr>
          <a:xfrm>
            <a:off x="0" y="1"/>
            <a:ext cx="12192000" cy="372978"/>
          </a:xfrm>
          <a:prstGeom prst="rect">
            <a:avLst/>
          </a:prstGeom>
          <a:solidFill>
            <a:srgbClr val="ED1C24"/>
          </a:solidFill>
          <a:ln w="9525" cap="flat" cmpd="sng">
            <a:solidFill>
              <a:srgbClr val="ED1C24"/>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2400">
              <a:solidFill>
                <a:schemeClr val="lt1"/>
              </a:solidFill>
              <a:latin typeface="Calibri"/>
              <a:ea typeface="Calibri"/>
              <a:cs typeface="Calibri"/>
              <a:sym typeface="Calibri"/>
            </a:endParaRPr>
          </a:p>
        </p:txBody>
      </p:sp>
      <p:sp>
        <p:nvSpPr>
          <p:cNvPr id="33" name="Google Shape;33;p35"/>
          <p:cNvSpPr txBox="1">
            <a:spLocks noGrp="1"/>
          </p:cNvSpPr>
          <p:nvPr>
            <p:ph type="subTitle" idx="1"/>
          </p:nvPr>
        </p:nvSpPr>
        <p:spPr>
          <a:xfrm>
            <a:off x="378914" y="1364502"/>
            <a:ext cx="11432086" cy="4556589"/>
          </a:xfrm>
          <a:prstGeom prst="rect">
            <a:avLst/>
          </a:prstGeom>
          <a:noFill/>
          <a:ln>
            <a:noFill/>
          </a:ln>
        </p:spPr>
        <p:txBody>
          <a:bodyPr spcFirstLastPara="1" wrap="square" lIns="0" tIns="0" rIns="0" bIns="0" anchor="t" anchorCtr="0">
            <a:noAutofit/>
          </a:bodyPr>
          <a:lstStyle>
            <a:lvl1pPr marR="0" lvl="0" algn="l" rtl="0">
              <a:lnSpc>
                <a:spcPct val="100000"/>
              </a:lnSpc>
              <a:spcBef>
                <a:spcPts val="10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1pPr>
            <a:lvl2pPr marR="0" lvl="1" algn="ctr"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2pPr>
            <a:lvl3pPr marR="0" lvl="2" algn="ctr" rtl="0">
              <a:lnSpc>
                <a:spcPct val="90000"/>
              </a:lnSpc>
              <a:spcBef>
                <a:spcPts val="500"/>
              </a:spcBef>
              <a:spcAft>
                <a:spcPts val="0"/>
              </a:spcAft>
              <a:buClr>
                <a:schemeClr val="dk1"/>
              </a:buClr>
              <a:buSzPts val="1800"/>
              <a:buFont typeface="Arial"/>
              <a:buNone/>
              <a:defRPr sz="1800" b="0" i="0" u="none" strike="noStrike" cap="none">
                <a:solidFill>
                  <a:schemeClr val="dk1"/>
                </a:solidFill>
                <a:latin typeface="Calibri"/>
                <a:ea typeface="Calibri"/>
                <a:cs typeface="Calibri"/>
                <a:sym typeface="Calibri"/>
              </a:defRPr>
            </a:lvl3pPr>
            <a:lvl4pPr marR="0" lvl="3"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4pPr>
            <a:lvl5pPr marR="0" lvl="4"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5pPr>
            <a:lvl6pPr marR="0" lvl="5"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6pPr>
            <a:lvl7pPr marR="0" lvl="6"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7pPr>
            <a:lvl8pPr marR="0" lvl="7"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8pPr>
            <a:lvl9pPr marR="0" lvl="8"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9pPr>
          </a:lstStyle>
          <a:p>
            <a:endParaRPr/>
          </a:p>
        </p:txBody>
      </p:sp>
      <p:pic>
        <p:nvPicPr>
          <p:cNvPr id="34" name="Google Shape;34;p35"/>
          <p:cNvPicPr preferRelativeResize="0"/>
          <p:nvPr/>
        </p:nvPicPr>
        <p:blipFill rotWithShape="1">
          <a:blip r:embed="rId2">
            <a:alphaModFix/>
          </a:blip>
          <a:srcRect/>
          <a:stretch/>
        </p:blipFill>
        <p:spPr>
          <a:xfrm>
            <a:off x="65790" y="399425"/>
            <a:ext cx="3971109" cy="793447"/>
          </a:xfrm>
          <a:prstGeom prst="rect">
            <a:avLst/>
          </a:prstGeom>
          <a:noFill/>
          <a:ln>
            <a:noFill/>
          </a:ln>
        </p:spPr>
      </p:pic>
      <p:pic>
        <p:nvPicPr>
          <p:cNvPr id="35" name="Google Shape;35;p35"/>
          <p:cNvPicPr preferRelativeResize="0"/>
          <p:nvPr/>
        </p:nvPicPr>
        <p:blipFill rotWithShape="1">
          <a:blip r:embed="rId3">
            <a:alphaModFix/>
          </a:blip>
          <a:srcRect/>
          <a:stretch/>
        </p:blipFill>
        <p:spPr>
          <a:xfrm>
            <a:off x="378914" y="6092722"/>
            <a:ext cx="3344862" cy="509588"/>
          </a:xfrm>
          <a:prstGeom prst="rect">
            <a:avLst/>
          </a:prstGeom>
          <a:noFill/>
          <a:ln>
            <a:noFill/>
          </a:ln>
        </p:spPr>
      </p:pic>
    </p:spTree>
    <p:extLst>
      <p:ext uri="{BB962C8B-B14F-4D97-AF65-F5344CB8AC3E}">
        <p14:creationId xmlns:p14="http://schemas.microsoft.com/office/powerpoint/2010/main" val="3525608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D449B6-F6B0-A247-834C-20CF167967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3CDB92-96EB-1940-A1E1-4578F726F9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5F86CC-7853-FC42-BC28-F12404236E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DEF241-D401-A14F-B795-15486999F2AB}" type="datetimeFigureOut">
              <a:rPr lang="en-GB" smtClean="0"/>
              <a:t>19/01/2025</a:t>
            </a:fld>
            <a:endParaRPr lang="en-GB"/>
          </a:p>
        </p:txBody>
      </p:sp>
      <p:sp>
        <p:nvSpPr>
          <p:cNvPr id="5" name="Footer Placeholder 4">
            <a:extLst>
              <a:ext uri="{FF2B5EF4-FFF2-40B4-BE49-F238E27FC236}">
                <a16:creationId xmlns:a16="http://schemas.microsoft.com/office/drawing/2014/main" id="{0424949C-8A95-AB49-AD29-34D13C83D0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815A28A-F098-5743-B34B-F3D3332F38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2FD438-0121-DD4A-A3E2-235509BAAAAA}" type="slidenum">
              <a:rPr lang="en-GB" smtClean="0"/>
              <a:t>‹#›</a:t>
            </a:fld>
            <a:endParaRPr lang="en-GB"/>
          </a:p>
        </p:txBody>
      </p:sp>
    </p:spTree>
    <p:extLst>
      <p:ext uri="{BB962C8B-B14F-4D97-AF65-F5344CB8AC3E}">
        <p14:creationId xmlns:p14="http://schemas.microsoft.com/office/powerpoint/2010/main" val="19013328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5.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7.png"/><Relationship Id="rId11" Type="http://schemas.openxmlformats.org/officeDocument/2006/relationships/image" Target="../media/image12.jpe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3.tiff"/><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24.png"/><Relationship Id="rId3" Type="http://schemas.openxmlformats.org/officeDocument/2006/relationships/image" Target="../media/image15.png"/><Relationship Id="rId7" Type="http://schemas.openxmlformats.org/officeDocument/2006/relationships/image" Target="../media/image18.png"/><Relationship Id="rId12" Type="http://schemas.openxmlformats.org/officeDocument/2006/relationships/image" Target="../media/image23.png"/><Relationship Id="rId2" Type="http://schemas.openxmlformats.org/officeDocument/2006/relationships/image" Target="../media/image14.png"/><Relationship Id="rId1" Type="http://schemas.openxmlformats.org/officeDocument/2006/relationships/slideLayout" Target="../slideLayouts/slideLayout1.xml"/><Relationship Id="rId6" Type="http://schemas.openxmlformats.org/officeDocument/2006/relationships/image" Target="../media/image17.tiff"/><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png"/><Relationship Id="rId4" Type="http://schemas.openxmlformats.org/officeDocument/2006/relationships/image" Target="../media/image3.tiff"/><Relationship Id="rId9" Type="http://schemas.openxmlformats.org/officeDocument/2006/relationships/image" Target="../media/image20.png"/></Relationships>
</file>

<file path=ppt/slides/_rels/slide4.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6.png"/><Relationship Id="rId7" Type="http://schemas.openxmlformats.org/officeDocument/2006/relationships/image" Target="../media/image28.png"/><Relationship Id="rId2" Type="http://schemas.openxmlformats.org/officeDocument/2006/relationships/image" Target="../media/image3.tiff"/><Relationship Id="rId1" Type="http://schemas.openxmlformats.org/officeDocument/2006/relationships/slideLayout" Target="../slideLayouts/slideLayout1.xml"/><Relationship Id="rId6" Type="http://schemas.openxmlformats.org/officeDocument/2006/relationships/image" Target="../media/image27.tiff"/><Relationship Id="rId5" Type="http://schemas.openxmlformats.org/officeDocument/2006/relationships/image" Target="../media/image26.tiff"/><Relationship Id="rId4" Type="http://schemas.openxmlformats.org/officeDocument/2006/relationships/image" Target="../media/image25.tiff"/><Relationship Id="rId9" Type="http://schemas.openxmlformats.org/officeDocument/2006/relationships/image" Target="../media/image30.png"/></Relationships>
</file>

<file path=ppt/slides/_rels/slide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tiff"/><Relationship Id="rId1" Type="http://schemas.openxmlformats.org/officeDocument/2006/relationships/slideLayout" Target="../slideLayouts/slideLayout1.xml"/><Relationship Id="rId4" Type="http://schemas.openxmlformats.org/officeDocument/2006/relationships/image" Target="../media/image28.png"/></Relationships>
</file>

<file path=ppt/slides/_rels/slide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tiff"/><Relationship Id="rId1" Type="http://schemas.openxmlformats.org/officeDocument/2006/relationships/slideLayout" Target="../slideLayouts/slideLayout1.xml"/><Relationship Id="rId5" Type="http://schemas.openxmlformats.org/officeDocument/2006/relationships/image" Target="../media/image35.png"/><Relationship Id="rId4" Type="http://schemas.openxmlformats.org/officeDocument/2006/relationships/image" Target="../media/image34.png"/></Relationships>
</file>

<file path=ppt/slides/_rels/slide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tiff"/><Relationship Id="rId1" Type="http://schemas.openxmlformats.org/officeDocument/2006/relationships/slideLayout" Target="../slideLayouts/slideLayout1.xml"/><Relationship Id="rId4" Type="http://schemas.openxmlformats.org/officeDocument/2006/relationships/image" Target="../media/image37.png"/></Relationships>
</file>

<file path=ppt/slides/_rels/slide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tiff"/><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hyperlink" Target="https://education.theiet.org/first-lego-league-programmes/challenge/" TargetMode="External"/><Relationship Id="rId4" Type="http://schemas.openxmlformats.org/officeDocument/2006/relationships/image" Target="../media/image39.png"/></Relationships>
</file>

<file path=ppt/slides/_rels/slide11.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43.png"/><Relationship Id="rId2" Type="http://schemas.openxmlformats.org/officeDocument/2006/relationships/image" Target="../media/image3.tiff"/><Relationship Id="rId1" Type="http://schemas.openxmlformats.org/officeDocument/2006/relationships/slideLayout" Target="../slideLayouts/slideLayout1.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5.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7.png"/><Relationship Id="rId4" Type="http://schemas.openxmlformats.org/officeDocument/2006/relationships/image" Target="../media/image46.jp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0.png"/><Relationship Id="rId3" Type="http://schemas.openxmlformats.org/officeDocument/2006/relationships/hyperlink" Target="mailto:enquiries@see-science.co.uk" TargetMode="External"/><Relationship Id="rId7" Type="http://schemas.openxmlformats.org/officeDocument/2006/relationships/image" Target="../media/image7.png"/><Relationship Id="rId12" Type="http://schemas.openxmlformats.org/officeDocument/2006/relationships/image" Target="../media/image50.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3.tiff"/><Relationship Id="rId11" Type="http://schemas.openxmlformats.org/officeDocument/2006/relationships/image" Target="../media/image24.png"/><Relationship Id="rId5" Type="http://schemas.openxmlformats.org/officeDocument/2006/relationships/image" Target="../media/image5.png"/><Relationship Id="rId10" Type="http://schemas.openxmlformats.org/officeDocument/2006/relationships/image" Target="../media/image9.png"/><Relationship Id="rId4" Type="http://schemas.openxmlformats.org/officeDocument/2006/relationships/hyperlink" Target="mailto:ambassadors@see-science.co.uk" TargetMode="External"/><Relationship Id="rId9" Type="http://schemas.openxmlformats.org/officeDocument/2006/relationships/image" Target="../media/image49.tiff"/><Relationship Id="rId14" Type="http://schemas.openxmlformats.org/officeDocument/2006/relationships/image" Target="../media/image5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F5866-6126-024E-A385-39A556E2175B}"/>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624BA085-82DB-FC46-A2AC-91EAACFAF1D5}"/>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E18D5432-5613-3A46-A994-D1864AF6DFA7}"/>
              </a:ext>
            </a:extLst>
          </p:cNvPr>
          <p:cNvPicPr>
            <a:picLocks noChangeAspect="1"/>
          </p:cNvPicPr>
          <p:nvPr/>
        </p:nvPicPr>
        <p:blipFill>
          <a:blip r:embed="rId2"/>
          <a:stretch>
            <a:fillRect/>
          </a:stretch>
        </p:blipFill>
        <p:spPr>
          <a:xfrm>
            <a:off x="0" y="717680"/>
            <a:ext cx="12192000" cy="5422639"/>
          </a:xfrm>
          <a:prstGeom prst="rect">
            <a:avLst/>
          </a:prstGeom>
        </p:spPr>
      </p:pic>
    </p:spTree>
    <p:extLst>
      <p:ext uri="{BB962C8B-B14F-4D97-AF65-F5344CB8AC3E}">
        <p14:creationId xmlns:p14="http://schemas.microsoft.com/office/powerpoint/2010/main" val="35446085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1FE5E48-570A-A549-800E-CFBCB1AE07AD}"/>
              </a:ext>
            </a:extLst>
          </p:cNvPr>
          <p:cNvPicPr>
            <a:picLocks noChangeAspect="1"/>
          </p:cNvPicPr>
          <p:nvPr/>
        </p:nvPicPr>
        <p:blipFill>
          <a:blip r:embed="rId2"/>
          <a:stretch>
            <a:fillRect/>
          </a:stretch>
        </p:blipFill>
        <p:spPr>
          <a:xfrm>
            <a:off x="739402" y="136254"/>
            <a:ext cx="3441700" cy="2362200"/>
          </a:xfrm>
          <a:prstGeom prst="rect">
            <a:avLst/>
          </a:prstGeom>
        </p:spPr>
      </p:pic>
      <p:sp>
        <p:nvSpPr>
          <p:cNvPr id="2" name="Title 1">
            <a:extLst>
              <a:ext uri="{FF2B5EF4-FFF2-40B4-BE49-F238E27FC236}">
                <a16:creationId xmlns:a16="http://schemas.microsoft.com/office/drawing/2014/main" id="{3E381BDB-E396-FA48-8715-E106646E320B}"/>
              </a:ext>
            </a:extLst>
          </p:cNvPr>
          <p:cNvSpPr>
            <a:spLocks noGrp="1"/>
          </p:cNvSpPr>
          <p:nvPr>
            <p:ph type="title"/>
          </p:nvPr>
        </p:nvSpPr>
        <p:spPr/>
        <p:txBody>
          <a:bodyPr/>
          <a:lstStyle/>
          <a:p>
            <a:endParaRPr lang="en-GB" dirty="0"/>
          </a:p>
        </p:txBody>
      </p:sp>
      <p:pic>
        <p:nvPicPr>
          <p:cNvPr id="13" name="Content Placeholder 12">
            <a:extLst>
              <a:ext uri="{FF2B5EF4-FFF2-40B4-BE49-F238E27FC236}">
                <a16:creationId xmlns:a16="http://schemas.microsoft.com/office/drawing/2014/main" id="{DDE3BAC3-22BB-4841-A213-FD92C7114467}"/>
              </a:ext>
            </a:extLst>
          </p:cNvPr>
          <p:cNvPicPr>
            <a:picLocks noGrp="1" noChangeAspect="1"/>
          </p:cNvPicPr>
          <p:nvPr>
            <p:ph idx="1"/>
          </p:nvPr>
        </p:nvPicPr>
        <p:blipFill>
          <a:blip r:embed="rId3"/>
          <a:stretch>
            <a:fillRect/>
          </a:stretch>
        </p:blipFill>
        <p:spPr>
          <a:xfrm>
            <a:off x="4653559" y="3403486"/>
            <a:ext cx="3099212" cy="1291338"/>
          </a:xfrm>
          <a:prstGeom prst="rect">
            <a:avLst/>
          </a:prstGeom>
        </p:spPr>
      </p:pic>
      <p:pic>
        <p:nvPicPr>
          <p:cNvPr id="4" name="Picture 3">
            <a:extLst>
              <a:ext uri="{FF2B5EF4-FFF2-40B4-BE49-F238E27FC236}">
                <a16:creationId xmlns:a16="http://schemas.microsoft.com/office/drawing/2014/main" id="{2BD668D2-79DF-5647-B71A-A647204841E7}"/>
              </a:ext>
            </a:extLst>
          </p:cNvPr>
          <p:cNvPicPr>
            <a:picLocks noChangeAspect="1"/>
          </p:cNvPicPr>
          <p:nvPr/>
        </p:nvPicPr>
        <p:blipFill>
          <a:blip r:embed="rId4"/>
          <a:stretch>
            <a:fillRect/>
          </a:stretch>
        </p:blipFill>
        <p:spPr>
          <a:xfrm>
            <a:off x="8854068" y="230188"/>
            <a:ext cx="3248722" cy="1444935"/>
          </a:xfrm>
          <a:prstGeom prst="rect">
            <a:avLst/>
          </a:prstGeom>
        </p:spPr>
      </p:pic>
      <p:pic>
        <p:nvPicPr>
          <p:cNvPr id="5" name="Google Shape;96;p1">
            <a:extLst>
              <a:ext uri="{FF2B5EF4-FFF2-40B4-BE49-F238E27FC236}">
                <a16:creationId xmlns:a16="http://schemas.microsoft.com/office/drawing/2014/main" id="{F54A26B0-B607-724A-9E76-E7E8FFFD0B66}"/>
              </a:ext>
            </a:extLst>
          </p:cNvPr>
          <p:cNvPicPr preferRelativeResize="0"/>
          <p:nvPr/>
        </p:nvPicPr>
        <p:blipFill rotWithShape="1">
          <a:blip r:embed="rId5">
            <a:alphaModFix/>
          </a:blip>
          <a:srcRect/>
          <a:stretch/>
        </p:blipFill>
        <p:spPr>
          <a:xfrm>
            <a:off x="8854068" y="2080771"/>
            <a:ext cx="3099211" cy="1323953"/>
          </a:xfrm>
          <a:prstGeom prst="rect">
            <a:avLst/>
          </a:prstGeom>
          <a:noFill/>
          <a:ln>
            <a:noFill/>
          </a:ln>
        </p:spPr>
      </p:pic>
      <p:pic>
        <p:nvPicPr>
          <p:cNvPr id="7" name="Google Shape;346;p32">
            <a:extLst>
              <a:ext uri="{FF2B5EF4-FFF2-40B4-BE49-F238E27FC236}">
                <a16:creationId xmlns:a16="http://schemas.microsoft.com/office/drawing/2014/main" id="{A9F82E82-FA95-6840-99EE-B8D7505EE341}"/>
              </a:ext>
            </a:extLst>
          </p:cNvPr>
          <p:cNvPicPr preferRelativeResize="0"/>
          <p:nvPr/>
        </p:nvPicPr>
        <p:blipFill rotWithShape="1">
          <a:blip r:embed="rId6">
            <a:alphaModFix/>
          </a:blip>
          <a:srcRect/>
          <a:stretch/>
        </p:blipFill>
        <p:spPr>
          <a:xfrm>
            <a:off x="5276289" y="426306"/>
            <a:ext cx="1914898" cy="1413334"/>
          </a:xfrm>
          <a:prstGeom prst="rect">
            <a:avLst/>
          </a:prstGeom>
          <a:noFill/>
          <a:ln>
            <a:noFill/>
          </a:ln>
        </p:spPr>
      </p:pic>
      <p:pic>
        <p:nvPicPr>
          <p:cNvPr id="8" name="Google Shape;339;p31">
            <a:extLst>
              <a:ext uri="{FF2B5EF4-FFF2-40B4-BE49-F238E27FC236}">
                <a16:creationId xmlns:a16="http://schemas.microsoft.com/office/drawing/2014/main" id="{CD4C09B9-BD46-7D4D-9774-14242653C8A7}"/>
              </a:ext>
            </a:extLst>
          </p:cNvPr>
          <p:cNvPicPr preferRelativeResize="0"/>
          <p:nvPr/>
        </p:nvPicPr>
        <p:blipFill rotWithShape="1">
          <a:blip r:embed="rId7">
            <a:alphaModFix/>
          </a:blip>
          <a:srcRect/>
          <a:stretch/>
        </p:blipFill>
        <p:spPr>
          <a:xfrm>
            <a:off x="5930132" y="2026481"/>
            <a:ext cx="2611701" cy="1413334"/>
          </a:xfrm>
          <a:prstGeom prst="rect">
            <a:avLst/>
          </a:prstGeom>
          <a:noFill/>
          <a:ln>
            <a:noFill/>
          </a:ln>
        </p:spPr>
      </p:pic>
      <p:pic>
        <p:nvPicPr>
          <p:cNvPr id="10" name="Google Shape;229;p14">
            <a:extLst>
              <a:ext uri="{FF2B5EF4-FFF2-40B4-BE49-F238E27FC236}">
                <a16:creationId xmlns:a16="http://schemas.microsoft.com/office/drawing/2014/main" id="{7D2D3734-1071-024D-99B2-6330AC8AD301}"/>
              </a:ext>
            </a:extLst>
          </p:cNvPr>
          <p:cNvPicPr preferRelativeResize="0"/>
          <p:nvPr/>
        </p:nvPicPr>
        <p:blipFill rotWithShape="1">
          <a:blip r:embed="rId8">
            <a:alphaModFix/>
          </a:blip>
          <a:srcRect/>
          <a:stretch/>
        </p:blipFill>
        <p:spPr>
          <a:xfrm>
            <a:off x="260881" y="4341811"/>
            <a:ext cx="2845241" cy="628933"/>
          </a:xfrm>
          <a:prstGeom prst="rect">
            <a:avLst/>
          </a:prstGeom>
          <a:noFill/>
          <a:ln>
            <a:noFill/>
          </a:ln>
        </p:spPr>
      </p:pic>
      <p:pic>
        <p:nvPicPr>
          <p:cNvPr id="14" name="Picture 13">
            <a:extLst>
              <a:ext uri="{FF2B5EF4-FFF2-40B4-BE49-F238E27FC236}">
                <a16:creationId xmlns:a16="http://schemas.microsoft.com/office/drawing/2014/main" id="{C5F1FA96-D115-CB42-A021-FAD315BE9AB1}"/>
              </a:ext>
            </a:extLst>
          </p:cNvPr>
          <p:cNvPicPr>
            <a:picLocks noChangeAspect="1"/>
          </p:cNvPicPr>
          <p:nvPr/>
        </p:nvPicPr>
        <p:blipFill>
          <a:blip r:embed="rId9"/>
          <a:stretch>
            <a:fillRect/>
          </a:stretch>
        </p:blipFill>
        <p:spPr>
          <a:xfrm>
            <a:off x="0" y="5479987"/>
            <a:ext cx="3106122" cy="1089867"/>
          </a:xfrm>
          <a:prstGeom prst="rect">
            <a:avLst/>
          </a:prstGeom>
        </p:spPr>
      </p:pic>
      <p:pic>
        <p:nvPicPr>
          <p:cNvPr id="3" name="Picture 2">
            <a:extLst>
              <a:ext uri="{FF2B5EF4-FFF2-40B4-BE49-F238E27FC236}">
                <a16:creationId xmlns:a16="http://schemas.microsoft.com/office/drawing/2014/main" id="{61BC213A-6BFC-0C8D-4B46-4447ADAEA3B8}"/>
              </a:ext>
            </a:extLst>
          </p:cNvPr>
          <p:cNvPicPr>
            <a:picLocks noChangeAspect="1"/>
          </p:cNvPicPr>
          <p:nvPr/>
        </p:nvPicPr>
        <p:blipFill>
          <a:blip r:embed="rId10"/>
          <a:stretch>
            <a:fillRect/>
          </a:stretch>
        </p:blipFill>
        <p:spPr>
          <a:xfrm>
            <a:off x="427167" y="2251605"/>
            <a:ext cx="3269872" cy="1663619"/>
          </a:xfrm>
          <a:prstGeom prst="rect">
            <a:avLst/>
          </a:prstGeom>
        </p:spPr>
      </p:pic>
      <p:pic>
        <p:nvPicPr>
          <p:cNvPr id="2050" name="Picture 2" descr="British Science Week 2025 taster pack ...">
            <a:extLst>
              <a:ext uri="{FF2B5EF4-FFF2-40B4-BE49-F238E27FC236}">
                <a16:creationId xmlns:a16="http://schemas.microsoft.com/office/drawing/2014/main" id="{E22CE5C1-091F-0FB8-B15E-01BCAF0F77D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133818" y="4359275"/>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CA0E673A-00DB-9B23-5427-561306AF4C1C}"/>
              </a:ext>
            </a:extLst>
          </p:cNvPr>
          <p:cNvPicPr>
            <a:picLocks noChangeAspect="1"/>
          </p:cNvPicPr>
          <p:nvPr/>
        </p:nvPicPr>
        <p:blipFill>
          <a:blip r:embed="rId12"/>
          <a:stretch>
            <a:fillRect/>
          </a:stretch>
        </p:blipFill>
        <p:spPr>
          <a:xfrm>
            <a:off x="498634" y="5118100"/>
            <a:ext cx="5080000" cy="1600200"/>
          </a:xfrm>
          <a:prstGeom prst="rect">
            <a:avLst/>
          </a:prstGeom>
        </p:spPr>
      </p:pic>
    </p:spTree>
    <p:extLst>
      <p:ext uri="{BB962C8B-B14F-4D97-AF65-F5344CB8AC3E}">
        <p14:creationId xmlns:p14="http://schemas.microsoft.com/office/powerpoint/2010/main" val="3641049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029CF01-724E-B342-868B-E0E43E2EF7D6}"/>
              </a:ext>
            </a:extLst>
          </p:cNvPr>
          <p:cNvPicPr>
            <a:picLocks noChangeAspect="1"/>
          </p:cNvPicPr>
          <p:nvPr/>
        </p:nvPicPr>
        <p:blipFill rotWithShape="1">
          <a:blip r:embed="rId2"/>
          <a:srcRect t="25225" b="24440"/>
          <a:stretch/>
        </p:blipFill>
        <p:spPr>
          <a:xfrm>
            <a:off x="5472825" y="361915"/>
            <a:ext cx="3594100" cy="1383542"/>
          </a:xfrm>
          <a:prstGeom prst="rect">
            <a:avLst/>
          </a:prstGeom>
        </p:spPr>
      </p:pic>
      <p:pic>
        <p:nvPicPr>
          <p:cNvPr id="10" name="Picture 9">
            <a:extLst>
              <a:ext uri="{FF2B5EF4-FFF2-40B4-BE49-F238E27FC236}">
                <a16:creationId xmlns:a16="http://schemas.microsoft.com/office/drawing/2014/main" id="{5652C4B4-8E1A-4042-AB14-D6019EF35497}"/>
              </a:ext>
            </a:extLst>
          </p:cNvPr>
          <p:cNvPicPr>
            <a:picLocks noChangeAspect="1"/>
          </p:cNvPicPr>
          <p:nvPr/>
        </p:nvPicPr>
        <p:blipFill>
          <a:blip r:embed="rId3"/>
          <a:stretch>
            <a:fillRect/>
          </a:stretch>
        </p:blipFill>
        <p:spPr>
          <a:xfrm>
            <a:off x="7556500" y="3085387"/>
            <a:ext cx="4635500" cy="1752600"/>
          </a:xfrm>
          <a:prstGeom prst="rect">
            <a:avLst/>
          </a:prstGeom>
        </p:spPr>
      </p:pic>
      <p:sp>
        <p:nvSpPr>
          <p:cNvPr id="3" name="Subtitle 2">
            <a:extLst>
              <a:ext uri="{FF2B5EF4-FFF2-40B4-BE49-F238E27FC236}">
                <a16:creationId xmlns:a16="http://schemas.microsoft.com/office/drawing/2014/main" id="{624BA085-82DB-FC46-A2AC-91EAACFAF1D5}"/>
              </a:ext>
            </a:extLst>
          </p:cNvPr>
          <p:cNvSpPr>
            <a:spLocks noGrp="1"/>
          </p:cNvSpPr>
          <p:nvPr>
            <p:ph type="subTitle" idx="1"/>
          </p:nvPr>
        </p:nvSpPr>
        <p:spPr/>
        <p:txBody>
          <a:bodyPr/>
          <a:lstStyle/>
          <a:p>
            <a:endParaRPr lang="en-GB" dirty="0"/>
          </a:p>
        </p:txBody>
      </p:sp>
      <p:pic>
        <p:nvPicPr>
          <p:cNvPr id="4" name="Picture 3">
            <a:extLst>
              <a:ext uri="{FF2B5EF4-FFF2-40B4-BE49-F238E27FC236}">
                <a16:creationId xmlns:a16="http://schemas.microsoft.com/office/drawing/2014/main" id="{E18D5432-5613-3A46-A994-D1864AF6DFA7}"/>
              </a:ext>
            </a:extLst>
          </p:cNvPr>
          <p:cNvPicPr>
            <a:picLocks noChangeAspect="1"/>
          </p:cNvPicPr>
          <p:nvPr/>
        </p:nvPicPr>
        <p:blipFill>
          <a:blip r:embed="rId4"/>
          <a:stretch>
            <a:fillRect/>
          </a:stretch>
        </p:blipFill>
        <p:spPr>
          <a:xfrm>
            <a:off x="8986343" y="434015"/>
            <a:ext cx="3095297" cy="1376696"/>
          </a:xfrm>
          <a:prstGeom prst="rect">
            <a:avLst/>
          </a:prstGeom>
        </p:spPr>
      </p:pic>
      <p:pic>
        <p:nvPicPr>
          <p:cNvPr id="6" name="Picture 5">
            <a:extLst>
              <a:ext uri="{FF2B5EF4-FFF2-40B4-BE49-F238E27FC236}">
                <a16:creationId xmlns:a16="http://schemas.microsoft.com/office/drawing/2014/main" id="{04647FCF-8317-244B-B1A1-BCD473FEFAF1}"/>
              </a:ext>
            </a:extLst>
          </p:cNvPr>
          <p:cNvPicPr>
            <a:picLocks noChangeAspect="1"/>
          </p:cNvPicPr>
          <p:nvPr/>
        </p:nvPicPr>
        <p:blipFill>
          <a:blip r:embed="rId5"/>
          <a:stretch>
            <a:fillRect/>
          </a:stretch>
        </p:blipFill>
        <p:spPr>
          <a:xfrm>
            <a:off x="599746" y="202981"/>
            <a:ext cx="2025106" cy="2025106"/>
          </a:xfrm>
          <a:prstGeom prst="rect">
            <a:avLst/>
          </a:prstGeom>
        </p:spPr>
      </p:pic>
      <p:pic>
        <p:nvPicPr>
          <p:cNvPr id="7" name="Picture 6">
            <a:extLst>
              <a:ext uri="{FF2B5EF4-FFF2-40B4-BE49-F238E27FC236}">
                <a16:creationId xmlns:a16="http://schemas.microsoft.com/office/drawing/2014/main" id="{4B699687-3F3E-A746-9B2E-E54A98CBB7CB}"/>
              </a:ext>
            </a:extLst>
          </p:cNvPr>
          <p:cNvPicPr>
            <a:picLocks noChangeAspect="1"/>
          </p:cNvPicPr>
          <p:nvPr/>
        </p:nvPicPr>
        <p:blipFill>
          <a:blip r:embed="rId6"/>
          <a:stretch>
            <a:fillRect/>
          </a:stretch>
        </p:blipFill>
        <p:spPr>
          <a:xfrm>
            <a:off x="286625" y="2281890"/>
            <a:ext cx="2338234" cy="2338234"/>
          </a:xfrm>
          <a:prstGeom prst="rect">
            <a:avLst/>
          </a:prstGeom>
        </p:spPr>
      </p:pic>
      <p:pic>
        <p:nvPicPr>
          <p:cNvPr id="11" name="Picture 10">
            <a:extLst>
              <a:ext uri="{FF2B5EF4-FFF2-40B4-BE49-F238E27FC236}">
                <a16:creationId xmlns:a16="http://schemas.microsoft.com/office/drawing/2014/main" id="{649600FD-3C7C-374A-986A-B5944678E596}"/>
              </a:ext>
            </a:extLst>
          </p:cNvPr>
          <p:cNvPicPr>
            <a:picLocks noChangeAspect="1"/>
          </p:cNvPicPr>
          <p:nvPr/>
        </p:nvPicPr>
        <p:blipFill>
          <a:blip r:embed="rId7"/>
          <a:stretch>
            <a:fillRect/>
          </a:stretch>
        </p:blipFill>
        <p:spPr>
          <a:xfrm>
            <a:off x="3685920" y="3770281"/>
            <a:ext cx="2410080" cy="939864"/>
          </a:xfrm>
          <a:prstGeom prst="rect">
            <a:avLst/>
          </a:prstGeom>
        </p:spPr>
      </p:pic>
      <p:pic>
        <p:nvPicPr>
          <p:cNvPr id="13" name="Picture 12">
            <a:extLst>
              <a:ext uri="{FF2B5EF4-FFF2-40B4-BE49-F238E27FC236}">
                <a16:creationId xmlns:a16="http://schemas.microsoft.com/office/drawing/2014/main" id="{2D99E1E9-CCC2-3E42-B0A4-97F2C1BFFB92}"/>
              </a:ext>
            </a:extLst>
          </p:cNvPr>
          <p:cNvPicPr>
            <a:picLocks noChangeAspect="1"/>
          </p:cNvPicPr>
          <p:nvPr/>
        </p:nvPicPr>
        <p:blipFill>
          <a:blip r:embed="rId8"/>
          <a:stretch>
            <a:fillRect/>
          </a:stretch>
        </p:blipFill>
        <p:spPr>
          <a:xfrm>
            <a:off x="8090564" y="1992629"/>
            <a:ext cx="1400949" cy="1345890"/>
          </a:xfrm>
          <a:prstGeom prst="rect">
            <a:avLst/>
          </a:prstGeom>
        </p:spPr>
      </p:pic>
      <p:pic>
        <p:nvPicPr>
          <p:cNvPr id="14" name="Picture 13">
            <a:extLst>
              <a:ext uri="{FF2B5EF4-FFF2-40B4-BE49-F238E27FC236}">
                <a16:creationId xmlns:a16="http://schemas.microsoft.com/office/drawing/2014/main" id="{8DA87FE0-CD10-B448-AFE9-5105B26AE674}"/>
              </a:ext>
            </a:extLst>
          </p:cNvPr>
          <p:cNvPicPr>
            <a:picLocks noChangeAspect="1"/>
          </p:cNvPicPr>
          <p:nvPr/>
        </p:nvPicPr>
        <p:blipFill>
          <a:blip r:embed="rId9"/>
          <a:stretch>
            <a:fillRect/>
          </a:stretch>
        </p:blipFill>
        <p:spPr>
          <a:xfrm>
            <a:off x="8791039" y="4784639"/>
            <a:ext cx="3060920" cy="1698251"/>
          </a:xfrm>
          <a:prstGeom prst="rect">
            <a:avLst/>
          </a:prstGeom>
        </p:spPr>
      </p:pic>
      <p:pic>
        <p:nvPicPr>
          <p:cNvPr id="15" name="Picture 14">
            <a:extLst>
              <a:ext uri="{FF2B5EF4-FFF2-40B4-BE49-F238E27FC236}">
                <a16:creationId xmlns:a16="http://schemas.microsoft.com/office/drawing/2014/main" id="{497C2C8D-DF57-C34B-B375-3A7C6E7DB283}"/>
              </a:ext>
            </a:extLst>
          </p:cNvPr>
          <p:cNvPicPr>
            <a:picLocks noChangeAspect="1"/>
          </p:cNvPicPr>
          <p:nvPr/>
        </p:nvPicPr>
        <p:blipFill>
          <a:blip r:embed="rId10"/>
          <a:stretch>
            <a:fillRect/>
          </a:stretch>
        </p:blipFill>
        <p:spPr>
          <a:xfrm>
            <a:off x="3117850" y="180702"/>
            <a:ext cx="2161847" cy="2161847"/>
          </a:xfrm>
          <a:prstGeom prst="rect">
            <a:avLst/>
          </a:prstGeom>
        </p:spPr>
      </p:pic>
      <p:pic>
        <p:nvPicPr>
          <p:cNvPr id="16" name="Picture 15">
            <a:extLst>
              <a:ext uri="{FF2B5EF4-FFF2-40B4-BE49-F238E27FC236}">
                <a16:creationId xmlns:a16="http://schemas.microsoft.com/office/drawing/2014/main" id="{ED31DA26-488C-994A-8008-DA5751AC9BD3}"/>
              </a:ext>
            </a:extLst>
          </p:cNvPr>
          <p:cNvPicPr>
            <a:picLocks noChangeAspect="1"/>
          </p:cNvPicPr>
          <p:nvPr/>
        </p:nvPicPr>
        <p:blipFill>
          <a:blip r:embed="rId11"/>
          <a:stretch>
            <a:fillRect/>
          </a:stretch>
        </p:blipFill>
        <p:spPr>
          <a:xfrm>
            <a:off x="6239667" y="4954652"/>
            <a:ext cx="2060416" cy="1763648"/>
          </a:xfrm>
          <a:prstGeom prst="rect">
            <a:avLst/>
          </a:prstGeom>
        </p:spPr>
      </p:pic>
      <p:pic>
        <p:nvPicPr>
          <p:cNvPr id="17" name="Picture 16">
            <a:extLst>
              <a:ext uri="{FF2B5EF4-FFF2-40B4-BE49-F238E27FC236}">
                <a16:creationId xmlns:a16="http://schemas.microsoft.com/office/drawing/2014/main" id="{FEE38862-150C-7D40-96BC-3BE62C633BDE}"/>
              </a:ext>
            </a:extLst>
          </p:cNvPr>
          <p:cNvPicPr>
            <a:picLocks noChangeAspect="1"/>
          </p:cNvPicPr>
          <p:nvPr/>
        </p:nvPicPr>
        <p:blipFill>
          <a:blip r:embed="rId12"/>
          <a:stretch>
            <a:fillRect/>
          </a:stretch>
        </p:blipFill>
        <p:spPr>
          <a:xfrm>
            <a:off x="2543394" y="2247617"/>
            <a:ext cx="4157279" cy="1151547"/>
          </a:xfrm>
          <a:prstGeom prst="rect">
            <a:avLst/>
          </a:prstGeom>
        </p:spPr>
      </p:pic>
      <p:pic>
        <p:nvPicPr>
          <p:cNvPr id="2" name="Google Shape;216;gcfa0ecdc56_0_14">
            <a:extLst>
              <a:ext uri="{FF2B5EF4-FFF2-40B4-BE49-F238E27FC236}">
                <a16:creationId xmlns:a16="http://schemas.microsoft.com/office/drawing/2014/main" id="{BD89ACE8-FE95-BBB3-288F-E0D8CEE5E30A}"/>
              </a:ext>
            </a:extLst>
          </p:cNvPr>
          <p:cNvPicPr preferRelativeResize="0"/>
          <p:nvPr/>
        </p:nvPicPr>
        <p:blipFill>
          <a:blip r:embed="rId13">
            <a:alphaModFix/>
          </a:blip>
          <a:stretch>
            <a:fillRect/>
          </a:stretch>
        </p:blipFill>
        <p:spPr>
          <a:xfrm>
            <a:off x="901540" y="4954652"/>
            <a:ext cx="1653981" cy="1221647"/>
          </a:xfrm>
          <a:prstGeom prst="rect">
            <a:avLst/>
          </a:prstGeom>
          <a:noFill/>
          <a:ln>
            <a:noFill/>
          </a:ln>
        </p:spPr>
      </p:pic>
    </p:spTree>
    <p:extLst>
      <p:ext uri="{BB962C8B-B14F-4D97-AF65-F5344CB8AC3E}">
        <p14:creationId xmlns:p14="http://schemas.microsoft.com/office/powerpoint/2010/main" val="3971403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F5866-6126-024E-A385-39A556E2175B}"/>
              </a:ext>
            </a:extLst>
          </p:cNvPr>
          <p:cNvSpPr>
            <a:spLocks noGrp="1"/>
          </p:cNvSpPr>
          <p:nvPr>
            <p:ph type="ctrTitle"/>
          </p:nvPr>
        </p:nvSpPr>
        <p:spPr>
          <a:xfrm>
            <a:off x="0" y="378372"/>
            <a:ext cx="10668000" cy="1565795"/>
          </a:xfrm>
        </p:spPr>
        <p:txBody>
          <a:bodyPr>
            <a:normAutofit/>
          </a:bodyPr>
          <a:lstStyle/>
          <a:p>
            <a:pPr algn="l"/>
            <a:r>
              <a:rPr lang="en-GB" sz="2200" dirty="0">
                <a:solidFill>
                  <a:srgbClr val="CF2453"/>
                </a:solidFill>
                <a:latin typeface="Century Gothic" panose="020B0502020202020204" pitchFamily="34" charset="0"/>
                <a:ea typeface="Arial"/>
                <a:cs typeface="Arial"/>
                <a:sym typeface="Arial"/>
              </a:rPr>
              <a:t>An introduction to the STEM Ambassador </a:t>
            </a:r>
            <a:br>
              <a:rPr lang="en-GB" sz="2200" dirty="0">
                <a:latin typeface="Century Gothic" panose="020B0502020202020204" pitchFamily="34" charset="0"/>
              </a:rPr>
            </a:br>
            <a:r>
              <a:rPr lang="en-GB" sz="2200" dirty="0">
                <a:solidFill>
                  <a:srgbClr val="CF2453"/>
                </a:solidFill>
                <a:latin typeface="Century Gothic" panose="020B0502020202020204" pitchFamily="34" charset="0"/>
                <a:ea typeface="Arial"/>
                <a:cs typeface="Arial"/>
                <a:sym typeface="Arial"/>
              </a:rPr>
              <a:t>Programme</a:t>
            </a:r>
            <a:br>
              <a:rPr lang="en-GB" sz="3200" dirty="0"/>
            </a:br>
            <a:endParaRPr lang="en-GB" dirty="0"/>
          </a:p>
        </p:txBody>
      </p:sp>
      <p:sp>
        <p:nvSpPr>
          <p:cNvPr id="3" name="Subtitle 2">
            <a:extLst>
              <a:ext uri="{FF2B5EF4-FFF2-40B4-BE49-F238E27FC236}">
                <a16:creationId xmlns:a16="http://schemas.microsoft.com/office/drawing/2014/main" id="{624BA085-82DB-FC46-A2AC-91EAACFAF1D5}"/>
              </a:ext>
            </a:extLst>
          </p:cNvPr>
          <p:cNvSpPr>
            <a:spLocks noGrp="1"/>
          </p:cNvSpPr>
          <p:nvPr>
            <p:ph type="subTitle" idx="1"/>
          </p:nvPr>
        </p:nvSpPr>
        <p:spPr>
          <a:xfrm>
            <a:off x="2900856" y="3689130"/>
            <a:ext cx="7767144" cy="1568669"/>
          </a:xfrm>
        </p:spPr>
        <p:txBody>
          <a:bodyPr/>
          <a:lstStyle/>
          <a:p>
            <a:pPr algn="l"/>
            <a:r>
              <a:rPr lang="en-GB" dirty="0">
                <a:latin typeface="Century Gothic" panose="020B0502020202020204" pitchFamily="34" charset="0"/>
              </a:rPr>
              <a:t>STEM Ambassador Partner in Wales </a:t>
            </a:r>
          </a:p>
          <a:p>
            <a:pPr algn="l"/>
            <a:r>
              <a:rPr lang="en-GB" dirty="0">
                <a:latin typeface="Century Gothic" panose="020B0502020202020204" pitchFamily="34" charset="0"/>
              </a:rPr>
              <a:t>See Science </a:t>
            </a:r>
          </a:p>
          <a:p>
            <a:pPr algn="l"/>
            <a:r>
              <a:rPr lang="en-GB" dirty="0" err="1">
                <a:latin typeface="Century Gothic" panose="020B0502020202020204" pitchFamily="34" charset="0"/>
              </a:rPr>
              <a:t>www.see-science.co.uk</a:t>
            </a:r>
            <a:endParaRPr lang="en-GB" dirty="0">
              <a:latin typeface="Century Gothic" panose="020B0502020202020204" pitchFamily="34" charset="0"/>
            </a:endParaRPr>
          </a:p>
        </p:txBody>
      </p:sp>
      <p:pic>
        <p:nvPicPr>
          <p:cNvPr id="4" name="Picture 3">
            <a:extLst>
              <a:ext uri="{FF2B5EF4-FFF2-40B4-BE49-F238E27FC236}">
                <a16:creationId xmlns:a16="http://schemas.microsoft.com/office/drawing/2014/main" id="{E18D5432-5613-3A46-A994-D1864AF6DFA7}"/>
              </a:ext>
            </a:extLst>
          </p:cNvPr>
          <p:cNvPicPr>
            <a:picLocks noChangeAspect="1"/>
          </p:cNvPicPr>
          <p:nvPr/>
        </p:nvPicPr>
        <p:blipFill>
          <a:blip r:embed="rId2"/>
          <a:stretch>
            <a:fillRect/>
          </a:stretch>
        </p:blipFill>
        <p:spPr>
          <a:xfrm>
            <a:off x="8466083" y="247737"/>
            <a:ext cx="3725917" cy="1657177"/>
          </a:xfrm>
          <a:prstGeom prst="rect">
            <a:avLst/>
          </a:prstGeom>
        </p:spPr>
      </p:pic>
      <p:pic>
        <p:nvPicPr>
          <p:cNvPr id="5" name="Google Shape;96;p1">
            <a:extLst>
              <a:ext uri="{FF2B5EF4-FFF2-40B4-BE49-F238E27FC236}">
                <a16:creationId xmlns:a16="http://schemas.microsoft.com/office/drawing/2014/main" id="{B6245480-8186-EB44-A705-A56C4A6868A4}"/>
              </a:ext>
            </a:extLst>
          </p:cNvPr>
          <p:cNvPicPr preferRelativeResize="0"/>
          <p:nvPr/>
        </p:nvPicPr>
        <p:blipFill rotWithShape="1">
          <a:blip r:embed="rId3">
            <a:alphaModFix/>
          </a:blip>
          <a:srcRect/>
          <a:stretch/>
        </p:blipFill>
        <p:spPr>
          <a:xfrm>
            <a:off x="8466083" y="5018275"/>
            <a:ext cx="3099211" cy="1323953"/>
          </a:xfrm>
          <a:prstGeom prst="rect">
            <a:avLst/>
          </a:prstGeom>
          <a:noFill/>
          <a:ln>
            <a:noFill/>
          </a:ln>
        </p:spPr>
      </p:pic>
      <p:pic>
        <p:nvPicPr>
          <p:cNvPr id="8" name="Picture 7">
            <a:extLst>
              <a:ext uri="{FF2B5EF4-FFF2-40B4-BE49-F238E27FC236}">
                <a16:creationId xmlns:a16="http://schemas.microsoft.com/office/drawing/2014/main" id="{18B703F5-2C2A-0E4F-AA2C-3EC37B81B313}"/>
              </a:ext>
            </a:extLst>
          </p:cNvPr>
          <p:cNvPicPr>
            <a:picLocks noChangeAspect="1"/>
          </p:cNvPicPr>
          <p:nvPr/>
        </p:nvPicPr>
        <p:blipFill>
          <a:blip r:embed="rId4"/>
          <a:stretch>
            <a:fillRect/>
          </a:stretch>
        </p:blipFill>
        <p:spPr>
          <a:xfrm>
            <a:off x="3170939" y="5282776"/>
            <a:ext cx="2194749" cy="1367853"/>
          </a:xfrm>
          <a:prstGeom prst="rect">
            <a:avLst/>
          </a:prstGeom>
        </p:spPr>
      </p:pic>
      <p:pic>
        <p:nvPicPr>
          <p:cNvPr id="9" name="Picture 8">
            <a:extLst>
              <a:ext uri="{FF2B5EF4-FFF2-40B4-BE49-F238E27FC236}">
                <a16:creationId xmlns:a16="http://schemas.microsoft.com/office/drawing/2014/main" id="{D2E06EC2-4695-5341-BFF7-DB917D5D44D0}"/>
              </a:ext>
            </a:extLst>
          </p:cNvPr>
          <p:cNvPicPr>
            <a:picLocks noChangeAspect="1"/>
          </p:cNvPicPr>
          <p:nvPr/>
        </p:nvPicPr>
        <p:blipFill rotWithShape="1">
          <a:blip r:embed="rId5"/>
          <a:srcRect r="20274"/>
          <a:stretch/>
        </p:blipFill>
        <p:spPr>
          <a:xfrm>
            <a:off x="5470142" y="5298041"/>
            <a:ext cx="1921633" cy="1316148"/>
          </a:xfrm>
          <a:prstGeom prst="rect">
            <a:avLst/>
          </a:prstGeom>
        </p:spPr>
      </p:pic>
      <p:pic>
        <p:nvPicPr>
          <p:cNvPr id="10" name="Picture 9">
            <a:extLst>
              <a:ext uri="{FF2B5EF4-FFF2-40B4-BE49-F238E27FC236}">
                <a16:creationId xmlns:a16="http://schemas.microsoft.com/office/drawing/2014/main" id="{39CB64C1-3F17-FA47-85A7-38E91918FC50}"/>
              </a:ext>
            </a:extLst>
          </p:cNvPr>
          <p:cNvPicPr>
            <a:picLocks noChangeAspect="1"/>
          </p:cNvPicPr>
          <p:nvPr/>
        </p:nvPicPr>
        <p:blipFill rotWithShape="1">
          <a:blip r:embed="rId6"/>
          <a:srcRect l="19489"/>
          <a:stretch/>
        </p:blipFill>
        <p:spPr>
          <a:xfrm>
            <a:off x="1401011" y="5298041"/>
            <a:ext cx="1665474" cy="1376573"/>
          </a:xfrm>
          <a:prstGeom prst="rect">
            <a:avLst/>
          </a:prstGeom>
        </p:spPr>
      </p:pic>
      <p:pic>
        <p:nvPicPr>
          <p:cNvPr id="11" name="Picture 10">
            <a:extLst>
              <a:ext uri="{FF2B5EF4-FFF2-40B4-BE49-F238E27FC236}">
                <a16:creationId xmlns:a16="http://schemas.microsoft.com/office/drawing/2014/main" id="{78EC7C41-EA4B-D043-8187-A317B9385624}"/>
              </a:ext>
            </a:extLst>
          </p:cNvPr>
          <p:cNvPicPr>
            <a:picLocks noChangeAspect="1"/>
          </p:cNvPicPr>
          <p:nvPr/>
        </p:nvPicPr>
        <p:blipFill>
          <a:blip r:embed="rId7"/>
          <a:stretch>
            <a:fillRect/>
          </a:stretch>
        </p:blipFill>
        <p:spPr>
          <a:xfrm>
            <a:off x="6513881" y="378372"/>
            <a:ext cx="1721799" cy="1956554"/>
          </a:xfrm>
          <a:prstGeom prst="rect">
            <a:avLst/>
          </a:prstGeom>
        </p:spPr>
      </p:pic>
      <p:pic>
        <p:nvPicPr>
          <p:cNvPr id="12" name="Picture 11">
            <a:extLst>
              <a:ext uri="{FF2B5EF4-FFF2-40B4-BE49-F238E27FC236}">
                <a16:creationId xmlns:a16="http://schemas.microsoft.com/office/drawing/2014/main" id="{4DCAC60D-64C2-F24A-AE22-89E1EA08ECC4}"/>
              </a:ext>
            </a:extLst>
          </p:cNvPr>
          <p:cNvPicPr>
            <a:picLocks noChangeAspect="1"/>
          </p:cNvPicPr>
          <p:nvPr/>
        </p:nvPicPr>
        <p:blipFill>
          <a:blip r:embed="rId8"/>
          <a:stretch>
            <a:fillRect/>
          </a:stretch>
        </p:blipFill>
        <p:spPr>
          <a:xfrm>
            <a:off x="8196188" y="1944167"/>
            <a:ext cx="1819500" cy="2040045"/>
          </a:xfrm>
          <a:prstGeom prst="rect">
            <a:avLst/>
          </a:prstGeom>
        </p:spPr>
      </p:pic>
      <p:sp>
        <p:nvSpPr>
          <p:cNvPr id="14" name="Rectangle 13">
            <a:extLst>
              <a:ext uri="{FF2B5EF4-FFF2-40B4-BE49-F238E27FC236}">
                <a16:creationId xmlns:a16="http://schemas.microsoft.com/office/drawing/2014/main" id="{D678E441-2DE8-134F-A001-194E8C3021D1}"/>
              </a:ext>
            </a:extLst>
          </p:cNvPr>
          <p:cNvSpPr/>
          <p:nvPr/>
        </p:nvSpPr>
        <p:spPr>
          <a:xfrm>
            <a:off x="110359" y="1371600"/>
            <a:ext cx="5255329" cy="2677656"/>
          </a:xfrm>
          <a:prstGeom prst="rect">
            <a:avLst/>
          </a:prstGeom>
        </p:spPr>
        <p:txBody>
          <a:bodyPr wrap="square">
            <a:spAutoFit/>
          </a:bodyPr>
          <a:lstStyle/>
          <a:p>
            <a:r>
              <a:rPr lang="en-GB" sz="2400" b="1" i="0" dirty="0">
                <a:solidFill>
                  <a:srgbClr val="0860A2"/>
                </a:solidFill>
                <a:effectLst/>
                <a:latin typeface="Century Gothic" panose="020B0502020202020204" pitchFamily="34" charset="0"/>
              </a:rPr>
              <a:t>See Science supports STEM (Science, Technology, Engineering and Mathematics) delivery across the whole of Wales to all schools, FE colleges HE Institutions and community groups.</a:t>
            </a:r>
            <a:endParaRPr lang="en-GB" sz="2400" dirty="0">
              <a:latin typeface="Century Gothic" panose="020B0502020202020204" pitchFamily="34" charset="0"/>
            </a:endParaRPr>
          </a:p>
        </p:txBody>
      </p:sp>
      <p:pic>
        <p:nvPicPr>
          <p:cNvPr id="1026" name="Picture 2">
            <a:extLst>
              <a:ext uri="{FF2B5EF4-FFF2-40B4-BE49-F238E27FC236}">
                <a16:creationId xmlns:a16="http://schemas.microsoft.com/office/drawing/2014/main" id="{50A17793-409C-2134-4551-50F8C4C540C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180246" y="2571361"/>
            <a:ext cx="1819500" cy="2446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644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F5866-6126-024E-A385-39A556E2175B}"/>
              </a:ext>
            </a:extLst>
          </p:cNvPr>
          <p:cNvSpPr>
            <a:spLocks noGrp="1"/>
          </p:cNvSpPr>
          <p:nvPr>
            <p:ph type="ctrTitle"/>
          </p:nvPr>
        </p:nvSpPr>
        <p:spPr>
          <a:xfrm>
            <a:off x="0" y="378372"/>
            <a:ext cx="10668000" cy="1565795"/>
          </a:xfrm>
        </p:spPr>
        <p:txBody>
          <a:bodyPr>
            <a:normAutofit/>
          </a:bodyPr>
          <a:lstStyle/>
          <a:p>
            <a:pPr algn="l"/>
            <a:r>
              <a:rPr lang="en-GB" sz="2200" dirty="0">
                <a:solidFill>
                  <a:srgbClr val="CF2453"/>
                </a:solidFill>
                <a:latin typeface="Arial"/>
                <a:ea typeface="Arial"/>
                <a:cs typeface="Arial"/>
                <a:sym typeface="Arial"/>
              </a:rPr>
              <a:t>An introduction to the STEM Ambassador </a:t>
            </a:r>
            <a:br>
              <a:rPr lang="en-GB" sz="2200" dirty="0"/>
            </a:br>
            <a:r>
              <a:rPr lang="en-GB" sz="2200" dirty="0">
                <a:solidFill>
                  <a:srgbClr val="CF2453"/>
                </a:solidFill>
                <a:latin typeface="Arial"/>
                <a:ea typeface="Arial"/>
                <a:cs typeface="Arial"/>
                <a:sym typeface="Arial"/>
              </a:rPr>
              <a:t>Programme</a:t>
            </a:r>
            <a:br>
              <a:rPr lang="en-GB" sz="3200" dirty="0"/>
            </a:br>
            <a:endParaRPr lang="en-GB" dirty="0"/>
          </a:p>
        </p:txBody>
      </p:sp>
      <p:pic>
        <p:nvPicPr>
          <p:cNvPr id="4" name="Picture 3">
            <a:extLst>
              <a:ext uri="{FF2B5EF4-FFF2-40B4-BE49-F238E27FC236}">
                <a16:creationId xmlns:a16="http://schemas.microsoft.com/office/drawing/2014/main" id="{E18D5432-5613-3A46-A994-D1864AF6DFA7}"/>
              </a:ext>
            </a:extLst>
          </p:cNvPr>
          <p:cNvPicPr>
            <a:picLocks noChangeAspect="1"/>
          </p:cNvPicPr>
          <p:nvPr/>
        </p:nvPicPr>
        <p:blipFill>
          <a:blip r:embed="rId2"/>
          <a:stretch>
            <a:fillRect/>
          </a:stretch>
        </p:blipFill>
        <p:spPr>
          <a:xfrm>
            <a:off x="8466083" y="247737"/>
            <a:ext cx="3725917" cy="1657177"/>
          </a:xfrm>
          <a:prstGeom prst="rect">
            <a:avLst/>
          </a:prstGeom>
        </p:spPr>
      </p:pic>
      <p:pic>
        <p:nvPicPr>
          <p:cNvPr id="6" name="Picture 5">
            <a:extLst>
              <a:ext uri="{FF2B5EF4-FFF2-40B4-BE49-F238E27FC236}">
                <a16:creationId xmlns:a16="http://schemas.microsoft.com/office/drawing/2014/main" id="{3B07FC97-1F4F-464F-9BA7-56332483B7FD}"/>
              </a:ext>
            </a:extLst>
          </p:cNvPr>
          <p:cNvPicPr>
            <a:picLocks noChangeAspect="1"/>
          </p:cNvPicPr>
          <p:nvPr/>
        </p:nvPicPr>
        <p:blipFill>
          <a:blip r:embed="rId3"/>
          <a:stretch>
            <a:fillRect/>
          </a:stretch>
        </p:blipFill>
        <p:spPr>
          <a:xfrm>
            <a:off x="173421" y="1215724"/>
            <a:ext cx="6935518" cy="5126504"/>
          </a:xfrm>
          <a:prstGeom prst="rect">
            <a:avLst/>
          </a:prstGeom>
        </p:spPr>
      </p:pic>
      <p:pic>
        <p:nvPicPr>
          <p:cNvPr id="15" name="Picture 14">
            <a:extLst>
              <a:ext uri="{FF2B5EF4-FFF2-40B4-BE49-F238E27FC236}">
                <a16:creationId xmlns:a16="http://schemas.microsoft.com/office/drawing/2014/main" id="{EEA959EB-5E5D-A44E-A12C-143CAD1DD2C3}"/>
              </a:ext>
            </a:extLst>
          </p:cNvPr>
          <p:cNvPicPr>
            <a:picLocks noChangeAspect="1"/>
          </p:cNvPicPr>
          <p:nvPr/>
        </p:nvPicPr>
        <p:blipFill>
          <a:blip r:embed="rId4"/>
          <a:stretch>
            <a:fillRect/>
          </a:stretch>
        </p:blipFill>
        <p:spPr>
          <a:xfrm>
            <a:off x="6072643" y="3442516"/>
            <a:ext cx="910172" cy="1034268"/>
          </a:xfrm>
          <a:prstGeom prst="rect">
            <a:avLst/>
          </a:prstGeom>
        </p:spPr>
      </p:pic>
      <p:sp>
        <p:nvSpPr>
          <p:cNvPr id="7" name="Rectangle 6">
            <a:extLst>
              <a:ext uri="{FF2B5EF4-FFF2-40B4-BE49-F238E27FC236}">
                <a16:creationId xmlns:a16="http://schemas.microsoft.com/office/drawing/2014/main" id="{B2747157-4654-0E4E-9FE9-B5B7249E8E6D}"/>
              </a:ext>
            </a:extLst>
          </p:cNvPr>
          <p:cNvSpPr/>
          <p:nvPr/>
        </p:nvSpPr>
        <p:spPr>
          <a:xfrm>
            <a:off x="7281041" y="1944167"/>
            <a:ext cx="4737538" cy="4524315"/>
          </a:xfrm>
          <a:prstGeom prst="rect">
            <a:avLst/>
          </a:prstGeom>
        </p:spPr>
        <p:txBody>
          <a:bodyPr wrap="square">
            <a:spAutoFit/>
          </a:bodyPr>
          <a:lstStyle/>
          <a:p>
            <a:pPr marL="285750" indent="-285750">
              <a:buFont typeface="Arial" panose="020B0604020202020204" pitchFamily="34" charset="0"/>
              <a:buChar char="•"/>
            </a:pPr>
            <a:r>
              <a:rPr lang="en-GB" b="0" i="0" dirty="0">
                <a:solidFill>
                  <a:srgbClr val="293840"/>
                </a:solidFill>
                <a:effectLst/>
                <a:latin typeface="Century Gothic" panose="020B0502020202020204" pitchFamily="34" charset="0"/>
                <a:cs typeface="Baghdad" pitchFamily="2" charset="-78"/>
              </a:rPr>
              <a:t>We offer a range of products and services that support the teaching and learning of STEM subjects in Wales within a real world context.</a:t>
            </a:r>
          </a:p>
          <a:p>
            <a:pPr marL="285750" indent="-285750">
              <a:buFont typeface="Arial" panose="020B0604020202020204" pitchFamily="34" charset="0"/>
              <a:buChar char="•"/>
            </a:pPr>
            <a:endParaRPr lang="en-GB" b="0" i="0" dirty="0">
              <a:solidFill>
                <a:srgbClr val="293840"/>
              </a:solidFill>
              <a:effectLst/>
              <a:latin typeface="Century Gothic" panose="020B0502020202020204" pitchFamily="34" charset="0"/>
              <a:cs typeface="Baghdad" pitchFamily="2" charset="-78"/>
            </a:endParaRPr>
          </a:p>
          <a:p>
            <a:pPr marL="285750" indent="-285750">
              <a:buFont typeface="Arial" panose="020B0604020202020204" pitchFamily="34" charset="0"/>
              <a:buChar char="•"/>
            </a:pPr>
            <a:r>
              <a:rPr lang="en-GB" b="0" i="0" dirty="0">
                <a:solidFill>
                  <a:srgbClr val="293840"/>
                </a:solidFill>
                <a:effectLst/>
                <a:latin typeface="Century Gothic" panose="020B0502020202020204" pitchFamily="34" charset="0"/>
                <a:cs typeface="Baghdad" pitchFamily="2" charset="-78"/>
              </a:rPr>
              <a:t>We aim to work in partnership and in collaboration with other organisations across Wales and the UK to help us facilitate innovative and pioneering initiatives.</a:t>
            </a:r>
          </a:p>
          <a:p>
            <a:pPr marL="285750" indent="-285750">
              <a:buFont typeface="Arial" panose="020B0604020202020204" pitchFamily="34" charset="0"/>
              <a:buChar char="•"/>
            </a:pPr>
            <a:endParaRPr lang="en-GB" b="0" i="0" dirty="0">
              <a:solidFill>
                <a:srgbClr val="293840"/>
              </a:solidFill>
              <a:effectLst/>
              <a:latin typeface="Century Gothic" panose="020B0502020202020204" pitchFamily="34" charset="0"/>
              <a:cs typeface="Baghdad" pitchFamily="2" charset="-78"/>
            </a:endParaRPr>
          </a:p>
          <a:p>
            <a:pPr marL="285750" indent="-285750">
              <a:buFont typeface="Arial" panose="020B0604020202020204" pitchFamily="34" charset="0"/>
              <a:buChar char="•"/>
            </a:pPr>
            <a:r>
              <a:rPr lang="en-GB" b="0" i="0" dirty="0">
                <a:solidFill>
                  <a:srgbClr val="293840"/>
                </a:solidFill>
                <a:effectLst/>
                <a:latin typeface="Century Gothic" panose="020B0502020202020204" pitchFamily="34" charset="0"/>
                <a:cs typeface="Baghdad" pitchFamily="2" charset="-78"/>
              </a:rPr>
              <a:t>We encourage the development of links with business and industry in order to enrich the learning experience for pupils and support the delivery of the curriculum in schools</a:t>
            </a:r>
          </a:p>
        </p:txBody>
      </p:sp>
    </p:spTree>
    <p:extLst>
      <p:ext uri="{BB962C8B-B14F-4D97-AF65-F5344CB8AC3E}">
        <p14:creationId xmlns:p14="http://schemas.microsoft.com/office/powerpoint/2010/main" val="2577965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F5866-6126-024E-A385-39A556E2175B}"/>
              </a:ext>
            </a:extLst>
          </p:cNvPr>
          <p:cNvSpPr>
            <a:spLocks noGrp="1"/>
          </p:cNvSpPr>
          <p:nvPr>
            <p:ph type="ctrTitle"/>
          </p:nvPr>
        </p:nvSpPr>
        <p:spPr>
          <a:xfrm>
            <a:off x="0" y="378372"/>
            <a:ext cx="10668000" cy="1565795"/>
          </a:xfrm>
        </p:spPr>
        <p:txBody>
          <a:bodyPr>
            <a:normAutofit/>
          </a:bodyPr>
          <a:lstStyle/>
          <a:p>
            <a:pPr algn="l"/>
            <a:r>
              <a:rPr lang="en-GB" sz="2200" dirty="0">
                <a:solidFill>
                  <a:srgbClr val="CF2453"/>
                </a:solidFill>
                <a:latin typeface="Arial"/>
                <a:ea typeface="Arial"/>
                <a:cs typeface="Arial"/>
                <a:sym typeface="Arial"/>
              </a:rPr>
              <a:t>An introduction to the STEM Ambassador </a:t>
            </a:r>
            <a:br>
              <a:rPr lang="en-GB" sz="2200" dirty="0"/>
            </a:br>
            <a:r>
              <a:rPr lang="en-GB" sz="2200" dirty="0">
                <a:solidFill>
                  <a:srgbClr val="CF2453"/>
                </a:solidFill>
                <a:latin typeface="Arial"/>
                <a:ea typeface="Arial"/>
                <a:cs typeface="Arial"/>
                <a:sym typeface="Arial"/>
              </a:rPr>
              <a:t>Programme</a:t>
            </a:r>
            <a:br>
              <a:rPr lang="en-GB" sz="3200" dirty="0"/>
            </a:br>
            <a:endParaRPr lang="en-GB" dirty="0"/>
          </a:p>
        </p:txBody>
      </p:sp>
      <p:pic>
        <p:nvPicPr>
          <p:cNvPr id="4" name="Picture 3">
            <a:extLst>
              <a:ext uri="{FF2B5EF4-FFF2-40B4-BE49-F238E27FC236}">
                <a16:creationId xmlns:a16="http://schemas.microsoft.com/office/drawing/2014/main" id="{E18D5432-5613-3A46-A994-D1864AF6DFA7}"/>
              </a:ext>
            </a:extLst>
          </p:cNvPr>
          <p:cNvPicPr>
            <a:picLocks noChangeAspect="1"/>
          </p:cNvPicPr>
          <p:nvPr/>
        </p:nvPicPr>
        <p:blipFill>
          <a:blip r:embed="rId2"/>
          <a:stretch>
            <a:fillRect/>
          </a:stretch>
        </p:blipFill>
        <p:spPr>
          <a:xfrm>
            <a:off x="8466083" y="247737"/>
            <a:ext cx="3725917" cy="1657177"/>
          </a:xfrm>
          <a:prstGeom prst="rect">
            <a:avLst/>
          </a:prstGeom>
        </p:spPr>
      </p:pic>
      <p:pic>
        <p:nvPicPr>
          <p:cNvPr id="8" name="Google Shape;109;p2">
            <a:extLst>
              <a:ext uri="{FF2B5EF4-FFF2-40B4-BE49-F238E27FC236}">
                <a16:creationId xmlns:a16="http://schemas.microsoft.com/office/drawing/2014/main" id="{4616D843-A4A5-364E-BF74-BEDA003A6E95}"/>
              </a:ext>
            </a:extLst>
          </p:cNvPr>
          <p:cNvPicPr preferRelativeResize="0"/>
          <p:nvPr/>
        </p:nvPicPr>
        <p:blipFill rotWithShape="1">
          <a:blip r:embed="rId3">
            <a:alphaModFix/>
          </a:blip>
          <a:srcRect/>
          <a:stretch/>
        </p:blipFill>
        <p:spPr>
          <a:xfrm>
            <a:off x="652906" y="1784535"/>
            <a:ext cx="7835596" cy="1541123"/>
          </a:xfrm>
          <a:prstGeom prst="rect">
            <a:avLst/>
          </a:prstGeom>
          <a:noFill/>
          <a:ln>
            <a:noFill/>
          </a:ln>
        </p:spPr>
      </p:pic>
      <p:sp>
        <p:nvSpPr>
          <p:cNvPr id="10" name="Google Shape;107;p2">
            <a:extLst>
              <a:ext uri="{FF2B5EF4-FFF2-40B4-BE49-F238E27FC236}">
                <a16:creationId xmlns:a16="http://schemas.microsoft.com/office/drawing/2014/main" id="{DD827962-A854-A545-8F70-D189E7B5A19B}"/>
              </a:ext>
            </a:extLst>
          </p:cNvPr>
          <p:cNvSpPr/>
          <p:nvPr/>
        </p:nvSpPr>
        <p:spPr>
          <a:xfrm>
            <a:off x="772510" y="3689873"/>
            <a:ext cx="10326414" cy="2654543"/>
          </a:xfrm>
          <a:prstGeom prst="rect">
            <a:avLst/>
          </a:prstGeom>
          <a:noFill/>
          <a:ln>
            <a:noFill/>
          </a:ln>
        </p:spPr>
        <p:txBody>
          <a:bodyPr spcFirstLastPara="1" wrap="square" lIns="68569" tIns="34275" rIns="68569" bIns="34275" anchor="t" anchorCtr="0">
            <a:spAutoFit/>
          </a:bodyPr>
          <a:lstStyle/>
          <a:p>
            <a:pPr marL="342900" indent="-342900">
              <a:lnSpc>
                <a:spcPct val="120000"/>
              </a:lnSpc>
              <a:buClr>
                <a:srgbClr val="000090"/>
              </a:buClr>
              <a:buSzPts val="1800"/>
              <a:buFont typeface="Arial" panose="020B0604020202020204" pitchFamily="34" charset="0"/>
              <a:buChar char="•"/>
            </a:pPr>
            <a:r>
              <a:rPr lang="en-GB" sz="2000" dirty="0">
                <a:solidFill>
                  <a:srgbClr val="000090"/>
                </a:solidFill>
                <a:latin typeface="Century Gothic" panose="020B0502020202020204" pitchFamily="34" charset="0"/>
                <a:ea typeface="Calibri"/>
                <a:cs typeface="Baghdad" pitchFamily="2" charset="-78"/>
                <a:sym typeface="Calibri"/>
              </a:rPr>
              <a:t>Engage and enthuse young people about STEM</a:t>
            </a:r>
            <a:endParaRPr sz="2000" dirty="0">
              <a:latin typeface="Century Gothic" panose="020B0502020202020204" pitchFamily="34" charset="0"/>
              <a:cs typeface="Baghdad" pitchFamily="2" charset="-78"/>
            </a:endParaRPr>
          </a:p>
          <a:p>
            <a:pPr marL="342900" indent="-342900">
              <a:lnSpc>
                <a:spcPct val="120000"/>
              </a:lnSpc>
              <a:buClr>
                <a:srgbClr val="000090"/>
              </a:buClr>
              <a:buSzPts val="1800"/>
              <a:buFont typeface="Arial" panose="020B0604020202020204" pitchFamily="34" charset="0"/>
              <a:buChar char="•"/>
            </a:pPr>
            <a:r>
              <a:rPr lang="en-GB" sz="2000" dirty="0">
                <a:solidFill>
                  <a:srgbClr val="000090"/>
                </a:solidFill>
                <a:latin typeface="Century Gothic" panose="020B0502020202020204" pitchFamily="34" charset="0"/>
                <a:ea typeface="Calibri"/>
                <a:cs typeface="Baghdad" pitchFamily="2" charset="-78"/>
                <a:sym typeface="Calibri"/>
              </a:rPr>
              <a:t>Give teachers a unique perspective on how the STEM curriculum can be demonstrated in the world of work</a:t>
            </a:r>
            <a:endParaRPr sz="2000" dirty="0">
              <a:latin typeface="Century Gothic" panose="020B0502020202020204" pitchFamily="34" charset="0"/>
              <a:cs typeface="Baghdad" pitchFamily="2" charset="-78"/>
            </a:endParaRPr>
          </a:p>
          <a:p>
            <a:pPr marL="342900" indent="-342900">
              <a:lnSpc>
                <a:spcPct val="120000"/>
              </a:lnSpc>
              <a:buClr>
                <a:srgbClr val="000090"/>
              </a:buClr>
              <a:buSzPts val="1800"/>
              <a:buFont typeface="Arial" panose="020B0604020202020204" pitchFamily="34" charset="0"/>
              <a:buChar char="•"/>
            </a:pPr>
            <a:r>
              <a:rPr lang="en-GB" sz="2000" dirty="0">
                <a:solidFill>
                  <a:srgbClr val="000090"/>
                </a:solidFill>
                <a:latin typeface="Century Gothic" panose="020B0502020202020204" pitchFamily="34" charset="0"/>
                <a:ea typeface="Calibri"/>
                <a:cs typeface="Baghdad" pitchFamily="2" charset="-78"/>
                <a:sym typeface="Calibri"/>
              </a:rPr>
              <a:t>Encourage young people to consider STEM careers and qualification</a:t>
            </a:r>
            <a:endParaRPr sz="2000" dirty="0">
              <a:latin typeface="Century Gothic" panose="020B0502020202020204" pitchFamily="34" charset="0"/>
              <a:cs typeface="Baghdad" pitchFamily="2" charset="-78"/>
            </a:endParaRPr>
          </a:p>
          <a:p>
            <a:pPr marL="342900" indent="-342900">
              <a:lnSpc>
                <a:spcPct val="120000"/>
              </a:lnSpc>
              <a:buClr>
                <a:srgbClr val="000090"/>
              </a:buClr>
              <a:buSzPts val="1800"/>
              <a:buFont typeface="Arial" panose="020B0604020202020204" pitchFamily="34" charset="0"/>
              <a:buChar char="•"/>
            </a:pPr>
            <a:r>
              <a:rPr lang="en-GB" sz="2000" dirty="0">
                <a:solidFill>
                  <a:srgbClr val="000090"/>
                </a:solidFill>
                <a:latin typeface="Century Gothic" panose="020B0502020202020204" pitchFamily="34" charset="0"/>
                <a:ea typeface="Calibri"/>
                <a:cs typeface="Baghdad" pitchFamily="2" charset="-78"/>
                <a:sym typeface="Calibri"/>
              </a:rPr>
              <a:t>Contribute to improved academic achievement in STEM subjects.</a:t>
            </a:r>
            <a:endParaRPr sz="2000" dirty="0">
              <a:latin typeface="Century Gothic" panose="020B0502020202020204" pitchFamily="34" charset="0"/>
              <a:cs typeface="Baghdad" pitchFamily="2" charset="-78"/>
            </a:endParaRPr>
          </a:p>
          <a:p>
            <a:pPr marL="342900" indent="-342900">
              <a:lnSpc>
                <a:spcPct val="120000"/>
              </a:lnSpc>
              <a:buClr>
                <a:srgbClr val="000090"/>
              </a:buClr>
              <a:buSzPts val="1800"/>
              <a:buFont typeface="Arial" panose="020B0604020202020204" pitchFamily="34" charset="0"/>
              <a:buChar char="•"/>
            </a:pPr>
            <a:r>
              <a:rPr lang="en-GB" sz="2000" dirty="0">
                <a:solidFill>
                  <a:srgbClr val="000090"/>
                </a:solidFill>
                <a:latin typeface="Century Gothic" panose="020B0502020202020204" pitchFamily="34" charset="0"/>
                <a:ea typeface="Calibri"/>
                <a:cs typeface="Baghdad" pitchFamily="2" charset="-78"/>
                <a:sym typeface="Calibri"/>
              </a:rPr>
              <a:t>Develop employability skills in young people: confidence, team-work, presentation and creativity</a:t>
            </a:r>
            <a:endParaRPr sz="2000" dirty="0">
              <a:latin typeface="Century Gothic" panose="020B0502020202020204" pitchFamily="34" charset="0"/>
              <a:cs typeface="Baghdad" pitchFamily="2" charset="-78"/>
            </a:endParaRPr>
          </a:p>
        </p:txBody>
      </p:sp>
    </p:spTree>
    <p:extLst>
      <p:ext uri="{BB962C8B-B14F-4D97-AF65-F5344CB8AC3E}">
        <p14:creationId xmlns:p14="http://schemas.microsoft.com/office/powerpoint/2010/main" val="1912629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F5866-6126-024E-A385-39A556E2175B}"/>
              </a:ext>
            </a:extLst>
          </p:cNvPr>
          <p:cNvSpPr>
            <a:spLocks noGrp="1"/>
          </p:cNvSpPr>
          <p:nvPr>
            <p:ph type="ctrTitle"/>
          </p:nvPr>
        </p:nvSpPr>
        <p:spPr>
          <a:xfrm>
            <a:off x="0" y="378372"/>
            <a:ext cx="10668000" cy="1565795"/>
          </a:xfrm>
        </p:spPr>
        <p:txBody>
          <a:bodyPr>
            <a:normAutofit/>
          </a:bodyPr>
          <a:lstStyle/>
          <a:p>
            <a:pPr algn="l"/>
            <a:r>
              <a:rPr lang="en-GB" sz="3200" dirty="0"/>
              <a:t>Our website: </a:t>
            </a:r>
            <a:r>
              <a:rPr lang="en-GB" sz="3200" dirty="0" err="1"/>
              <a:t>www.see-science.co.uk</a:t>
            </a:r>
            <a:br>
              <a:rPr lang="en-GB" sz="3200" dirty="0"/>
            </a:br>
            <a:endParaRPr lang="en-GB" dirty="0"/>
          </a:p>
        </p:txBody>
      </p:sp>
      <p:pic>
        <p:nvPicPr>
          <p:cNvPr id="4" name="Picture 3">
            <a:extLst>
              <a:ext uri="{FF2B5EF4-FFF2-40B4-BE49-F238E27FC236}">
                <a16:creationId xmlns:a16="http://schemas.microsoft.com/office/drawing/2014/main" id="{E18D5432-5613-3A46-A994-D1864AF6DFA7}"/>
              </a:ext>
            </a:extLst>
          </p:cNvPr>
          <p:cNvPicPr>
            <a:picLocks noChangeAspect="1"/>
          </p:cNvPicPr>
          <p:nvPr/>
        </p:nvPicPr>
        <p:blipFill>
          <a:blip r:embed="rId2"/>
          <a:stretch>
            <a:fillRect/>
          </a:stretch>
        </p:blipFill>
        <p:spPr>
          <a:xfrm>
            <a:off x="8466083" y="247737"/>
            <a:ext cx="3725917" cy="1657177"/>
          </a:xfrm>
          <a:prstGeom prst="rect">
            <a:avLst/>
          </a:prstGeom>
        </p:spPr>
      </p:pic>
      <p:pic>
        <p:nvPicPr>
          <p:cNvPr id="7" name="Google Shape;120;p3">
            <a:extLst>
              <a:ext uri="{FF2B5EF4-FFF2-40B4-BE49-F238E27FC236}">
                <a16:creationId xmlns:a16="http://schemas.microsoft.com/office/drawing/2014/main" id="{8EE48CBF-8BAC-254D-8E96-F2AC0AB504D2}"/>
              </a:ext>
            </a:extLst>
          </p:cNvPr>
          <p:cNvPicPr preferRelativeResize="0"/>
          <p:nvPr/>
        </p:nvPicPr>
        <p:blipFill rotWithShape="1">
          <a:blip r:embed="rId3">
            <a:alphaModFix/>
          </a:blip>
          <a:srcRect/>
          <a:stretch/>
        </p:blipFill>
        <p:spPr>
          <a:xfrm>
            <a:off x="139848" y="1773152"/>
            <a:ext cx="4889351" cy="3776309"/>
          </a:xfrm>
          <a:prstGeom prst="rect">
            <a:avLst/>
          </a:prstGeom>
          <a:noFill/>
          <a:ln>
            <a:noFill/>
          </a:ln>
        </p:spPr>
      </p:pic>
      <p:pic>
        <p:nvPicPr>
          <p:cNvPr id="9" name="Google Shape;121;p3">
            <a:extLst>
              <a:ext uri="{FF2B5EF4-FFF2-40B4-BE49-F238E27FC236}">
                <a16:creationId xmlns:a16="http://schemas.microsoft.com/office/drawing/2014/main" id="{F4B6190B-1907-9A47-8B3A-AB8F1D9271EB}"/>
              </a:ext>
            </a:extLst>
          </p:cNvPr>
          <p:cNvPicPr preferRelativeResize="0"/>
          <p:nvPr/>
        </p:nvPicPr>
        <p:blipFill rotWithShape="1">
          <a:blip r:embed="rId4">
            <a:alphaModFix/>
          </a:blip>
          <a:srcRect/>
          <a:stretch/>
        </p:blipFill>
        <p:spPr>
          <a:xfrm>
            <a:off x="7268839" y="2382720"/>
            <a:ext cx="3911430" cy="2649682"/>
          </a:xfrm>
          <a:prstGeom prst="rect">
            <a:avLst/>
          </a:prstGeom>
          <a:noFill/>
          <a:ln>
            <a:noFill/>
          </a:ln>
        </p:spPr>
      </p:pic>
      <p:pic>
        <p:nvPicPr>
          <p:cNvPr id="11" name="Google Shape;122;p3">
            <a:extLst>
              <a:ext uri="{FF2B5EF4-FFF2-40B4-BE49-F238E27FC236}">
                <a16:creationId xmlns:a16="http://schemas.microsoft.com/office/drawing/2014/main" id="{4CA4E91E-4BAD-1A4C-8ED0-AD24F60E2DF0}"/>
              </a:ext>
            </a:extLst>
          </p:cNvPr>
          <p:cNvPicPr preferRelativeResize="0"/>
          <p:nvPr/>
        </p:nvPicPr>
        <p:blipFill rotWithShape="1">
          <a:blip r:embed="rId5">
            <a:alphaModFix/>
          </a:blip>
          <a:srcRect/>
          <a:stretch/>
        </p:blipFill>
        <p:spPr>
          <a:xfrm>
            <a:off x="3952025" y="4270106"/>
            <a:ext cx="4350210" cy="2401697"/>
          </a:xfrm>
          <a:prstGeom prst="rect">
            <a:avLst/>
          </a:prstGeom>
          <a:noFill/>
          <a:ln>
            <a:noFill/>
          </a:ln>
        </p:spPr>
      </p:pic>
    </p:spTree>
    <p:extLst>
      <p:ext uri="{BB962C8B-B14F-4D97-AF65-F5344CB8AC3E}">
        <p14:creationId xmlns:p14="http://schemas.microsoft.com/office/powerpoint/2010/main" val="2770019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F5866-6126-024E-A385-39A556E2175B}"/>
              </a:ext>
            </a:extLst>
          </p:cNvPr>
          <p:cNvSpPr>
            <a:spLocks noGrp="1"/>
          </p:cNvSpPr>
          <p:nvPr>
            <p:ph type="ctrTitle"/>
          </p:nvPr>
        </p:nvSpPr>
        <p:spPr>
          <a:xfrm>
            <a:off x="0" y="378372"/>
            <a:ext cx="10668000" cy="1565795"/>
          </a:xfrm>
        </p:spPr>
        <p:txBody>
          <a:bodyPr>
            <a:normAutofit fontScale="90000"/>
          </a:bodyPr>
          <a:lstStyle/>
          <a:p>
            <a:pPr algn="l"/>
            <a:r>
              <a:rPr lang="en-GB" sz="3200" dirty="0">
                <a:latin typeface="Century Gothic" panose="020B0502020202020204" pitchFamily="34" charset="0"/>
              </a:rPr>
              <a:t>Register with STEM. Learning </a:t>
            </a:r>
            <a:br>
              <a:rPr lang="en-GB" sz="3200" dirty="0">
                <a:latin typeface="Century Gothic" panose="020B0502020202020204" pitchFamily="34" charset="0"/>
              </a:rPr>
            </a:br>
            <a:r>
              <a:rPr lang="en-GB" sz="3200" dirty="0">
                <a:latin typeface="Century Gothic" panose="020B0502020202020204" pitchFamily="34" charset="0"/>
              </a:rPr>
              <a:t>https://</a:t>
            </a:r>
            <a:r>
              <a:rPr lang="en-GB" sz="3200" dirty="0" err="1">
                <a:latin typeface="Century Gothic" panose="020B0502020202020204" pitchFamily="34" charset="0"/>
              </a:rPr>
              <a:t>www.stem.org.uk</a:t>
            </a:r>
            <a:r>
              <a:rPr lang="en-GB" sz="3200" dirty="0">
                <a:latin typeface="Century Gothic" panose="020B0502020202020204" pitchFamily="34" charset="0"/>
              </a:rPr>
              <a:t>/user/register</a:t>
            </a:r>
            <a:br>
              <a:rPr lang="en-GB" sz="3200" dirty="0"/>
            </a:br>
            <a:endParaRPr lang="en-GB" dirty="0"/>
          </a:p>
        </p:txBody>
      </p:sp>
      <p:pic>
        <p:nvPicPr>
          <p:cNvPr id="4" name="Picture 3">
            <a:extLst>
              <a:ext uri="{FF2B5EF4-FFF2-40B4-BE49-F238E27FC236}">
                <a16:creationId xmlns:a16="http://schemas.microsoft.com/office/drawing/2014/main" id="{E18D5432-5613-3A46-A994-D1864AF6DFA7}"/>
              </a:ext>
            </a:extLst>
          </p:cNvPr>
          <p:cNvPicPr>
            <a:picLocks noChangeAspect="1"/>
          </p:cNvPicPr>
          <p:nvPr/>
        </p:nvPicPr>
        <p:blipFill>
          <a:blip r:embed="rId2"/>
          <a:stretch>
            <a:fillRect/>
          </a:stretch>
        </p:blipFill>
        <p:spPr>
          <a:xfrm>
            <a:off x="8466083" y="247737"/>
            <a:ext cx="3725917" cy="1657177"/>
          </a:xfrm>
          <a:prstGeom prst="rect">
            <a:avLst/>
          </a:prstGeom>
        </p:spPr>
      </p:pic>
      <p:pic>
        <p:nvPicPr>
          <p:cNvPr id="8" name="Google Shape;146;p6">
            <a:extLst>
              <a:ext uri="{FF2B5EF4-FFF2-40B4-BE49-F238E27FC236}">
                <a16:creationId xmlns:a16="http://schemas.microsoft.com/office/drawing/2014/main" id="{441FE95D-E9F1-5C48-B31F-A64B58B43D3F}"/>
              </a:ext>
            </a:extLst>
          </p:cNvPr>
          <p:cNvPicPr preferRelativeResize="0"/>
          <p:nvPr/>
        </p:nvPicPr>
        <p:blipFill rotWithShape="1">
          <a:blip r:embed="rId3">
            <a:alphaModFix/>
          </a:blip>
          <a:srcRect/>
          <a:stretch/>
        </p:blipFill>
        <p:spPr>
          <a:xfrm>
            <a:off x="3901255" y="2248973"/>
            <a:ext cx="9129656" cy="4306481"/>
          </a:xfrm>
          <a:prstGeom prst="rect">
            <a:avLst/>
          </a:prstGeom>
          <a:noFill/>
          <a:ln>
            <a:noFill/>
          </a:ln>
        </p:spPr>
      </p:pic>
      <p:pic>
        <p:nvPicPr>
          <p:cNvPr id="5" name="Picture 4">
            <a:extLst>
              <a:ext uri="{FF2B5EF4-FFF2-40B4-BE49-F238E27FC236}">
                <a16:creationId xmlns:a16="http://schemas.microsoft.com/office/drawing/2014/main" id="{18BE650F-EAD4-DA44-8556-A4DC965E384A}"/>
              </a:ext>
            </a:extLst>
          </p:cNvPr>
          <p:cNvPicPr>
            <a:picLocks noChangeAspect="1"/>
          </p:cNvPicPr>
          <p:nvPr/>
        </p:nvPicPr>
        <p:blipFill>
          <a:blip r:embed="rId4"/>
          <a:stretch>
            <a:fillRect/>
          </a:stretch>
        </p:blipFill>
        <p:spPr>
          <a:xfrm>
            <a:off x="271779" y="2074802"/>
            <a:ext cx="3852406" cy="4223657"/>
          </a:xfrm>
          <a:prstGeom prst="rect">
            <a:avLst/>
          </a:prstGeom>
        </p:spPr>
      </p:pic>
    </p:spTree>
    <p:extLst>
      <p:ext uri="{BB962C8B-B14F-4D97-AF65-F5344CB8AC3E}">
        <p14:creationId xmlns:p14="http://schemas.microsoft.com/office/powerpoint/2010/main" val="228288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F5866-6126-024E-A385-39A556E2175B}"/>
              </a:ext>
            </a:extLst>
          </p:cNvPr>
          <p:cNvSpPr>
            <a:spLocks noGrp="1"/>
          </p:cNvSpPr>
          <p:nvPr>
            <p:ph type="ctrTitle"/>
          </p:nvPr>
        </p:nvSpPr>
        <p:spPr>
          <a:xfrm>
            <a:off x="0" y="378372"/>
            <a:ext cx="10668000" cy="1565795"/>
          </a:xfrm>
        </p:spPr>
        <p:txBody>
          <a:bodyPr>
            <a:normAutofit/>
          </a:bodyPr>
          <a:lstStyle/>
          <a:p>
            <a:pPr algn="l"/>
            <a:r>
              <a:rPr lang="en-GB" sz="2400" dirty="0">
                <a:latin typeface="Century Gothic" panose="020B0502020202020204" pitchFamily="34" charset="0"/>
              </a:rPr>
              <a:t>Register with STEM. Learning </a:t>
            </a:r>
            <a:br>
              <a:rPr lang="en-GB" sz="2400" dirty="0">
                <a:latin typeface="Century Gothic" panose="020B0502020202020204" pitchFamily="34" charset="0"/>
              </a:rPr>
            </a:br>
            <a:r>
              <a:rPr lang="en-GB" sz="2400" dirty="0">
                <a:latin typeface="Century Gothic" panose="020B0502020202020204" pitchFamily="34" charset="0"/>
              </a:rPr>
              <a:t>https://</a:t>
            </a:r>
            <a:r>
              <a:rPr lang="en-GB" sz="2400" dirty="0" err="1">
                <a:latin typeface="Century Gothic" panose="020B0502020202020204" pitchFamily="34" charset="0"/>
              </a:rPr>
              <a:t>www.stem.org.uk</a:t>
            </a:r>
            <a:r>
              <a:rPr lang="en-GB" sz="2400" dirty="0">
                <a:latin typeface="Century Gothic" panose="020B0502020202020204" pitchFamily="34" charset="0"/>
              </a:rPr>
              <a:t>/user/register</a:t>
            </a:r>
            <a:br>
              <a:rPr lang="en-GB" sz="2400" dirty="0"/>
            </a:br>
            <a:r>
              <a:rPr lang="en-GB" sz="2400" dirty="0"/>
              <a:t>or register as a STEM Ambassador</a:t>
            </a:r>
          </a:p>
        </p:txBody>
      </p:sp>
      <p:pic>
        <p:nvPicPr>
          <p:cNvPr id="4" name="Picture 3">
            <a:extLst>
              <a:ext uri="{FF2B5EF4-FFF2-40B4-BE49-F238E27FC236}">
                <a16:creationId xmlns:a16="http://schemas.microsoft.com/office/drawing/2014/main" id="{E18D5432-5613-3A46-A994-D1864AF6DFA7}"/>
              </a:ext>
            </a:extLst>
          </p:cNvPr>
          <p:cNvPicPr>
            <a:picLocks noChangeAspect="1"/>
          </p:cNvPicPr>
          <p:nvPr/>
        </p:nvPicPr>
        <p:blipFill>
          <a:blip r:embed="rId2"/>
          <a:stretch>
            <a:fillRect/>
          </a:stretch>
        </p:blipFill>
        <p:spPr>
          <a:xfrm>
            <a:off x="8466083" y="247737"/>
            <a:ext cx="3725917" cy="1657177"/>
          </a:xfrm>
          <a:prstGeom prst="rect">
            <a:avLst/>
          </a:prstGeom>
        </p:spPr>
      </p:pic>
      <p:pic>
        <p:nvPicPr>
          <p:cNvPr id="5" name="Picture 4">
            <a:extLst>
              <a:ext uri="{FF2B5EF4-FFF2-40B4-BE49-F238E27FC236}">
                <a16:creationId xmlns:a16="http://schemas.microsoft.com/office/drawing/2014/main" id="{18BE650F-EAD4-DA44-8556-A4DC965E384A}"/>
              </a:ext>
            </a:extLst>
          </p:cNvPr>
          <p:cNvPicPr>
            <a:picLocks noChangeAspect="1"/>
          </p:cNvPicPr>
          <p:nvPr/>
        </p:nvPicPr>
        <p:blipFill>
          <a:blip r:embed="rId3"/>
          <a:stretch>
            <a:fillRect/>
          </a:stretch>
        </p:blipFill>
        <p:spPr>
          <a:xfrm>
            <a:off x="315322" y="2074802"/>
            <a:ext cx="3852406" cy="4223657"/>
          </a:xfrm>
          <a:prstGeom prst="rect">
            <a:avLst/>
          </a:prstGeom>
        </p:spPr>
      </p:pic>
      <p:sp>
        <p:nvSpPr>
          <p:cNvPr id="3" name="Rectangle 2">
            <a:extLst>
              <a:ext uri="{FF2B5EF4-FFF2-40B4-BE49-F238E27FC236}">
                <a16:creationId xmlns:a16="http://schemas.microsoft.com/office/drawing/2014/main" id="{ABE6AD7E-7CD9-A749-B3DF-0EA8FD94D299}"/>
              </a:ext>
            </a:extLst>
          </p:cNvPr>
          <p:cNvSpPr/>
          <p:nvPr/>
        </p:nvSpPr>
        <p:spPr>
          <a:xfrm>
            <a:off x="2982686" y="1730742"/>
            <a:ext cx="9579429" cy="2308324"/>
          </a:xfrm>
          <a:prstGeom prst="rect">
            <a:avLst/>
          </a:prstGeom>
        </p:spPr>
        <p:txBody>
          <a:bodyPr wrap="square">
            <a:spAutoFit/>
          </a:bodyPr>
          <a:lstStyle/>
          <a:p>
            <a:br>
              <a:rPr lang="en-GB" sz="2400" dirty="0">
                <a:latin typeface="Century Gothic" panose="020B0502020202020204" pitchFamily="34" charset="0"/>
              </a:rPr>
            </a:br>
            <a:r>
              <a:rPr lang="en-GB" sz="2400" b="0" i="0" dirty="0">
                <a:solidFill>
                  <a:srgbClr val="FF0000"/>
                </a:solidFill>
                <a:effectLst/>
                <a:latin typeface="Century Gothic" panose="020B0502020202020204" pitchFamily="34" charset="0"/>
              </a:rPr>
              <a:t>Make a difference to young people, your community and STEM education by joining our fantastic STEM Ambassador programme!</a:t>
            </a:r>
          </a:p>
          <a:p>
            <a:endParaRPr lang="en-GB" sz="2400" dirty="0">
              <a:solidFill>
                <a:srgbClr val="000000"/>
              </a:solidFill>
              <a:latin typeface="Century Gothic" panose="020B0502020202020204" pitchFamily="34" charset="0"/>
            </a:endParaRPr>
          </a:p>
          <a:p>
            <a:endParaRPr lang="en-GB" sz="2400" dirty="0">
              <a:latin typeface="Century Gothic" panose="020B0502020202020204" pitchFamily="34" charset="0"/>
            </a:endParaRPr>
          </a:p>
        </p:txBody>
      </p:sp>
      <p:sp>
        <p:nvSpPr>
          <p:cNvPr id="7" name="TextBox 6">
            <a:extLst>
              <a:ext uri="{FF2B5EF4-FFF2-40B4-BE49-F238E27FC236}">
                <a16:creationId xmlns:a16="http://schemas.microsoft.com/office/drawing/2014/main" id="{3376F186-3816-8941-A66B-E526F63BA720}"/>
              </a:ext>
            </a:extLst>
          </p:cNvPr>
          <p:cNvSpPr txBox="1"/>
          <p:nvPr/>
        </p:nvSpPr>
        <p:spPr>
          <a:xfrm>
            <a:off x="4308168" y="3879402"/>
            <a:ext cx="8595323" cy="2308324"/>
          </a:xfrm>
          <a:prstGeom prst="rect">
            <a:avLst/>
          </a:prstGeom>
          <a:noFill/>
        </p:spPr>
        <p:txBody>
          <a:bodyPr wrap="square" rtlCol="0">
            <a:spAutoFit/>
          </a:bodyPr>
          <a:lstStyle/>
          <a:p>
            <a:r>
              <a:rPr lang="en-GB" b="1" dirty="0"/>
              <a:t>Being a volunteer:</a:t>
            </a:r>
            <a:endParaRPr lang="en-GB" dirty="0"/>
          </a:p>
          <a:p>
            <a:r>
              <a:rPr lang="en-GB" dirty="0">
                <a:latin typeface="Century Gothic" panose="020B0502020202020204" pitchFamily="34" charset="0"/>
              </a:rPr>
              <a:t>provides you with a sense of purpose</a:t>
            </a:r>
          </a:p>
          <a:p>
            <a:r>
              <a:rPr lang="en-GB" dirty="0">
                <a:latin typeface="Century Gothic" panose="020B0502020202020204" pitchFamily="34" charset="0"/>
              </a:rPr>
              <a:t>provides a sense of community</a:t>
            </a:r>
          </a:p>
          <a:p>
            <a:r>
              <a:rPr lang="en-GB" dirty="0">
                <a:latin typeface="Century Gothic" panose="020B0502020202020204" pitchFamily="34" charset="0"/>
              </a:rPr>
              <a:t>helps you meet new friends</a:t>
            </a:r>
          </a:p>
          <a:p>
            <a:r>
              <a:rPr lang="en-GB" dirty="0">
                <a:latin typeface="Century Gothic" panose="020B0502020202020204" pitchFamily="34" charset="0"/>
              </a:rPr>
              <a:t>increases your social skills</a:t>
            </a:r>
          </a:p>
          <a:p>
            <a:r>
              <a:rPr lang="en-GB" dirty="0">
                <a:latin typeface="Century Gothic" panose="020B0502020202020204" pitchFamily="34" charset="0"/>
              </a:rPr>
              <a:t>improves self-esteem</a:t>
            </a:r>
          </a:p>
          <a:p>
            <a:r>
              <a:rPr lang="en-GB" dirty="0">
                <a:latin typeface="Century Gothic" panose="020B0502020202020204" pitchFamily="34" charset="0"/>
              </a:rPr>
              <a:t>teaches you valuable skills</a:t>
            </a:r>
          </a:p>
          <a:p>
            <a:r>
              <a:rPr lang="en-GB" dirty="0">
                <a:latin typeface="Century Gothic" panose="020B0502020202020204" pitchFamily="34" charset="0"/>
              </a:rPr>
              <a:t>brings fun to your life</a:t>
            </a:r>
          </a:p>
        </p:txBody>
      </p:sp>
    </p:spTree>
    <p:extLst>
      <p:ext uri="{BB962C8B-B14F-4D97-AF65-F5344CB8AC3E}">
        <p14:creationId xmlns:p14="http://schemas.microsoft.com/office/powerpoint/2010/main" val="3324348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94"/>
        <p:cNvGrpSpPr/>
        <p:nvPr/>
      </p:nvGrpSpPr>
      <p:grpSpPr>
        <a:xfrm>
          <a:off x="0" y="0"/>
          <a:ext cx="0" cy="0"/>
          <a:chOff x="0" y="0"/>
          <a:chExt cx="0" cy="0"/>
        </a:xfrm>
      </p:grpSpPr>
      <p:pic>
        <p:nvPicPr>
          <p:cNvPr id="295" name="Google Shape;295;p25"/>
          <p:cNvPicPr preferRelativeResize="0"/>
          <p:nvPr/>
        </p:nvPicPr>
        <p:blipFill rotWithShape="1">
          <a:blip r:embed="rId3">
            <a:alphaModFix/>
          </a:blip>
          <a:srcRect/>
          <a:stretch/>
        </p:blipFill>
        <p:spPr>
          <a:xfrm>
            <a:off x="4671390" y="992420"/>
            <a:ext cx="6983896" cy="2278902"/>
          </a:xfrm>
          <a:prstGeom prst="rect">
            <a:avLst/>
          </a:prstGeom>
          <a:noFill/>
          <a:ln>
            <a:noFill/>
          </a:ln>
        </p:spPr>
      </p:pic>
      <p:pic>
        <p:nvPicPr>
          <p:cNvPr id="296" name="Google Shape;296;p25"/>
          <p:cNvPicPr preferRelativeResize="0"/>
          <p:nvPr/>
        </p:nvPicPr>
        <p:blipFill rotWithShape="1">
          <a:blip r:embed="rId4">
            <a:alphaModFix/>
          </a:blip>
          <a:srcRect/>
          <a:stretch/>
        </p:blipFill>
        <p:spPr>
          <a:xfrm>
            <a:off x="596348" y="2538206"/>
            <a:ext cx="6019524" cy="3387172"/>
          </a:xfrm>
          <a:prstGeom prst="rect">
            <a:avLst/>
          </a:prstGeom>
          <a:noFill/>
          <a:ln>
            <a:noFill/>
          </a:ln>
        </p:spPr>
      </p:pic>
      <p:sp>
        <p:nvSpPr>
          <p:cNvPr id="297" name="Google Shape;297;p25"/>
          <p:cNvSpPr txBox="1"/>
          <p:nvPr/>
        </p:nvSpPr>
        <p:spPr>
          <a:xfrm>
            <a:off x="7454348" y="3756991"/>
            <a:ext cx="4200900" cy="2031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Calibri"/>
                <a:ea typeface="Calibri"/>
                <a:cs typeface="Calibri"/>
                <a:sym typeface="Calibri"/>
              </a:rPr>
              <a:t>Register: </a:t>
            </a:r>
            <a:r>
              <a:rPr lang="en-GB" sz="1800" u="sng">
                <a:solidFill>
                  <a:schemeClr val="dk1"/>
                </a:solidFill>
                <a:latin typeface="Calibri"/>
                <a:ea typeface="Calibri"/>
                <a:cs typeface="Calibri"/>
                <a:sym typeface="Calibri"/>
                <a:hlinkClick r:id="rId5">
                  <a:extLst>
                    <a:ext uri="{A12FA001-AC4F-418D-AE19-62706E023703}">
                      <ahyp:hlinkClr xmlns:ahyp="http://schemas.microsoft.com/office/drawing/2018/hyperlinkcolor" val="tx"/>
                    </a:ext>
                  </a:extLst>
                </a:hlinkClick>
              </a:rPr>
              <a:t>https://education.theiet.org/first-lego-league-programmes/challenge/</a:t>
            </a:r>
            <a:endParaRPr sz="1800">
              <a:solidFill>
                <a:schemeClr val="dk1"/>
              </a:solidFill>
              <a:latin typeface="Calibri"/>
              <a:ea typeface="Calibri"/>
              <a:cs typeface="Calibri"/>
              <a:sym typeface="Calibri"/>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a:p>
            <a:pPr marL="285750" marR="0" lvl="0" indent="-285750" algn="l" rtl="0">
              <a:spcBef>
                <a:spcPts val="0"/>
              </a:spcBef>
              <a:spcAft>
                <a:spcPts val="0"/>
              </a:spcAft>
              <a:buClr>
                <a:schemeClr val="dk1"/>
              </a:buClr>
              <a:buSzPts val="1800"/>
              <a:buFont typeface="Arial"/>
              <a:buChar char="•"/>
            </a:pPr>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a:p>
            <a:pPr marL="0" marR="0" lvl="0" indent="0" algn="l" rtl="0">
              <a:spcBef>
                <a:spcPts val="0"/>
              </a:spcBef>
              <a:spcAft>
                <a:spcPts val="0"/>
              </a:spcAft>
              <a:buNone/>
            </a:pPr>
            <a:endParaRPr sz="1800">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F5866-6126-024E-A385-39A556E2175B}"/>
              </a:ext>
            </a:extLst>
          </p:cNvPr>
          <p:cNvSpPr>
            <a:spLocks noGrp="1"/>
          </p:cNvSpPr>
          <p:nvPr>
            <p:ph type="ctrTitle"/>
          </p:nvPr>
        </p:nvSpPr>
        <p:spPr>
          <a:xfrm>
            <a:off x="217714" y="378372"/>
            <a:ext cx="10450286" cy="644885"/>
          </a:xfrm>
        </p:spPr>
        <p:txBody>
          <a:bodyPr>
            <a:normAutofit fontScale="90000"/>
          </a:bodyPr>
          <a:lstStyle/>
          <a:p>
            <a:pPr algn="l"/>
            <a:r>
              <a:rPr lang="en-GB" dirty="0"/>
              <a:t>British Science Week 2025</a:t>
            </a:r>
          </a:p>
        </p:txBody>
      </p:sp>
      <p:pic>
        <p:nvPicPr>
          <p:cNvPr id="4" name="Picture 3">
            <a:extLst>
              <a:ext uri="{FF2B5EF4-FFF2-40B4-BE49-F238E27FC236}">
                <a16:creationId xmlns:a16="http://schemas.microsoft.com/office/drawing/2014/main" id="{E18D5432-5613-3A46-A994-D1864AF6DFA7}"/>
              </a:ext>
            </a:extLst>
          </p:cNvPr>
          <p:cNvPicPr>
            <a:picLocks noChangeAspect="1"/>
          </p:cNvPicPr>
          <p:nvPr/>
        </p:nvPicPr>
        <p:blipFill>
          <a:blip r:embed="rId2"/>
          <a:stretch>
            <a:fillRect/>
          </a:stretch>
        </p:blipFill>
        <p:spPr>
          <a:xfrm>
            <a:off x="8466083" y="247737"/>
            <a:ext cx="3725917" cy="1657177"/>
          </a:xfrm>
          <a:prstGeom prst="rect">
            <a:avLst/>
          </a:prstGeom>
        </p:spPr>
      </p:pic>
      <p:pic>
        <p:nvPicPr>
          <p:cNvPr id="10" name="Picture 9">
            <a:extLst>
              <a:ext uri="{FF2B5EF4-FFF2-40B4-BE49-F238E27FC236}">
                <a16:creationId xmlns:a16="http://schemas.microsoft.com/office/drawing/2014/main" id="{1C2E6703-1001-FD49-ABEF-130FACACED44}"/>
              </a:ext>
            </a:extLst>
          </p:cNvPr>
          <p:cNvPicPr>
            <a:picLocks noChangeAspect="1"/>
          </p:cNvPicPr>
          <p:nvPr/>
        </p:nvPicPr>
        <p:blipFill>
          <a:blip r:embed="rId3"/>
          <a:stretch>
            <a:fillRect/>
          </a:stretch>
        </p:blipFill>
        <p:spPr>
          <a:xfrm>
            <a:off x="5623821" y="1587974"/>
            <a:ext cx="2738425" cy="3870565"/>
          </a:xfrm>
          <a:prstGeom prst="rect">
            <a:avLst/>
          </a:prstGeom>
        </p:spPr>
      </p:pic>
      <p:pic>
        <p:nvPicPr>
          <p:cNvPr id="12" name="Google Shape;339;p31">
            <a:extLst>
              <a:ext uri="{FF2B5EF4-FFF2-40B4-BE49-F238E27FC236}">
                <a16:creationId xmlns:a16="http://schemas.microsoft.com/office/drawing/2014/main" id="{F3A085B6-1801-2F40-BDD5-24BCB8C4EE46}"/>
              </a:ext>
            </a:extLst>
          </p:cNvPr>
          <p:cNvPicPr preferRelativeResize="0"/>
          <p:nvPr/>
        </p:nvPicPr>
        <p:blipFill rotWithShape="1">
          <a:blip r:embed="rId4">
            <a:alphaModFix/>
          </a:blip>
          <a:srcRect/>
          <a:stretch/>
        </p:blipFill>
        <p:spPr>
          <a:xfrm>
            <a:off x="9059181" y="2035549"/>
            <a:ext cx="1949670" cy="1395785"/>
          </a:xfrm>
          <a:prstGeom prst="rect">
            <a:avLst/>
          </a:prstGeom>
          <a:noFill/>
          <a:ln>
            <a:noFill/>
          </a:ln>
        </p:spPr>
      </p:pic>
      <p:pic>
        <p:nvPicPr>
          <p:cNvPr id="3" name="Picture 2">
            <a:extLst>
              <a:ext uri="{FF2B5EF4-FFF2-40B4-BE49-F238E27FC236}">
                <a16:creationId xmlns:a16="http://schemas.microsoft.com/office/drawing/2014/main" id="{41ABAEE4-81BF-6646-90E0-8A4FA6A5A603}"/>
              </a:ext>
            </a:extLst>
          </p:cNvPr>
          <p:cNvPicPr>
            <a:picLocks noChangeAspect="1"/>
          </p:cNvPicPr>
          <p:nvPr/>
        </p:nvPicPr>
        <p:blipFill>
          <a:blip r:embed="rId5"/>
          <a:stretch>
            <a:fillRect/>
          </a:stretch>
        </p:blipFill>
        <p:spPr>
          <a:xfrm>
            <a:off x="8605266" y="3523257"/>
            <a:ext cx="2857500" cy="2857500"/>
          </a:xfrm>
          <a:prstGeom prst="rect">
            <a:avLst/>
          </a:prstGeom>
        </p:spPr>
      </p:pic>
      <p:pic>
        <p:nvPicPr>
          <p:cNvPr id="5" name="Picture 4">
            <a:extLst>
              <a:ext uri="{FF2B5EF4-FFF2-40B4-BE49-F238E27FC236}">
                <a16:creationId xmlns:a16="http://schemas.microsoft.com/office/drawing/2014/main" id="{2BB1E4EE-877A-4746-82ED-B3106D1B7CFB}"/>
              </a:ext>
            </a:extLst>
          </p:cNvPr>
          <p:cNvPicPr>
            <a:picLocks noChangeAspect="1"/>
          </p:cNvPicPr>
          <p:nvPr/>
        </p:nvPicPr>
        <p:blipFill>
          <a:blip r:embed="rId6"/>
          <a:stretch>
            <a:fillRect/>
          </a:stretch>
        </p:blipFill>
        <p:spPr>
          <a:xfrm>
            <a:off x="966724" y="1737461"/>
            <a:ext cx="3479800" cy="2336800"/>
          </a:xfrm>
          <a:prstGeom prst="rect">
            <a:avLst/>
          </a:prstGeom>
        </p:spPr>
      </p:pic>
      <p:pic>
        <p:nvPicPr>
          <p:cNvPr id="6" name="Picture 5">
            <a:extLst>
              <a:ext uri="{FF2B5EF4-FFF2-40B4-BE49-F238E27FC236}">
                <a16:creationId xmlns:a16="http://schemas.microsoft.com/office/drawing/2014/main" id="{FEAC3CFD-070A-1643-BAEF-7582B70CC456}"/>
              </a:ext>
            </a:extLst>
          </p:cNvPr>
          <p:cNvPicPr>
            <a:picLocks noChangeAspect="1"/>
          </p:cNvPicPr>
          <p:nvPr/>
        </p:nvPicPr>
        <p:blipFill>
          <a:blip r:embed="rId7"/>
          <a:stretch>
            <a:fillRect/>
          </a:stretch>
        </p:blipFill>
        <p:spPr>
          <a:xfrm>
            <a:off x="801624" y="4742745"/>
            <a:ext cx="3810000" cy="1524000"/>
          </a:xfrm>
          <a:prstGeom prst="rect">
            <a:avLst/>
          </a:prstGeom>
        </p:spPr>
      </p:pic>
    </p:spTree>
    <p:extLst>
      <p:ext uri="{BB962C8B-B14F-4D97-AF65-F5344CB8AC3E}">
        <p14:creationId xmlns:p14="http://schemas.microsoft.com/office/powerpoint/2010/main" val="26504367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pic>
        <p:nvPicPr>
          <p:cNvPr id="252" name="Google Shape;252;p25"/>
          <p:cNvPicPr preferRelativeResize="0"/>
          <p:nvPr/>
        </p:nvPicPr>
        <p:blipFill rotWithShape="1">
          <a:blip r:embed="rId3">
            <a:alphaModFix/>
          </a:blip>
          <a:srcRect b="1700"/>
          <a:stretch/>
        </p:blipFill>
        <p:spPr>
          <a:xfrm>
            <a:off x="7247336" y="857250"/>
            <a:ext cx="2316956" cy="5143500"/>
          </a:xfrm>
          <a:prstGeom prst="rect">
            <a:avLst/>
          </a:prstGeom>
          <a:noFill/>
          <a:ln>
            <a:noFill/>
          </a:ln>
        </p:spPr>
      </p:pic>
      <p:pic>
        <p:nvPicPr>
          <p:cNvPr id="253" name="Google Shape;253;p25"/>
          <p:cNvPicPr preferRelativeResize="0"/>
          <p:nvPr/>
        </p:nvPicPr>
        <p:blipFill rotWithShape="1">
          <a:blip r:embed="rId4">
            <a:alphaModFix/>
          </a:blip>
          <a:srcRect/>
          <a:stretch/>
        </p:blipFill>
        <p:spPr>
          <a:xfrm>
            <a:off x="1524001" y="129092"/>
            <a:ext cx="2117870" cy="1537818"/>
          </a:xfrm>
          <a:prstGeom prst="rect">
            <a:avLst/>
          </a:prstGeom>
          <a:noFill/>
          <a:ln>
            <a:noFill/>
          </a:ln>
        </p:spPr>
      </p:pic>
      <p:sp>
        <p:nvSpPr>
          <p:cNvPr id="254" name="Google Shape;254;p25"/>
          <p:cNvSpPr txBox="1"/>
          <p:nvPr/>
        </p:nvSpPr>
        <p:spPr>
          <a:xfrm>
            <a:off x="3233739" y="2672956"/>
            <a:ext cx="3942160" cy="2049065"/>
          </a:xfrm>
          <a:prstGeom prst="rect">
            <a:avLst/>
          </a:prstGeom>
          <a:noFill/>
          <a:ln>
            <a:noFill/>
          </a:ln>
        </p:spPr>
        <p:txBody>
          <a:bodyPr spcFirstLastPara="1" wrap="square" lIns="68569" tIns="34275" rIns="68569" bIns="34275" anchor="t" anchorCtr="0">
            <a:noAutofit/>
          </a:bodyPr>
          <a:lstStyle/>
          <a:p>
            <a:pPr>
              <a:buClr>
                <a:srgbClr val="00909E"/>
              </a:buClr>
              <a:buSzPts val="4400"/>
            </a:pPr>
            <a:r>
              <a:rPr lang="en-GB" sz="3300" b="1">
                <a:solidFill>
                  <a:srgbClr val="00909E"/>
                </a:solidFill>
                <a:latin typeface="Arial"/>
                <a:ea typeface="Arial"/>
                <a:cs typeface="Arial"/>
                <a:sym typeface="Arial"/>
              </a:rPr>
              <a:t>Recognising and rewarding STEM project work</a:t>
            </a:r>
            <a:endParaRPr sz="1350"/>
          </a:p>
        </p:txBody>
      </p:sp>
      <p:pic>
        <p:nvPicPr>
          <p:cNvPr id="255" name="Google Shape;255;p25"/>
          <p:cNvPicPr preferRelativeResize="0"/>
          <p:nvPr/>
        </p:nvPicPr>
        <p:blipFill rotWithShape="1">
          <a:blip r:embed="rId5">
            <a:alphaModFix/>
          </a:blip>
          <a:srcRect/>
          <a:stretch/>
        </p:blipFill>
        <p:spPr>
          <a:xfrm>
            <a:off x="4260057" y="5101830"/>
            <a:ext cx="3692129" cy="894159"/>
          </a:xfrm>
          <a:prstGeom prst="rect">
            <a:avLst/>
          </a:prstGeom>
          <a:noFill/>
          <a:ln>
            <a:noFill/>
          </a:ln>
        </p:spPr>
      </p:pic>
      <p:sp>
        <p:nvSpPr>
          <p:cNvPr id="2" name="Footer Placeholder 1">
            <a:extLst>
              <a:ext uri="{FF2B5EF4-FFF2-40B4-BE49-F238E27FC236}">
                <a16:creationId xmlns:a16="http://schemas.microsoft.com/office/drawing/2014/main" id="{F54CDC4E-3E72-954D-AB49-E418FBB19CCD}"/>
              </a:ext>
            </a:extLst>
          </p:cNvPr>
          <p:cNvSpPr>
            <a:spLocks noGrp="1"/>
          </p:cNvSpPr>
          <p:nvPr>
            <p:ph type="ftr" sz="quarter" idx="11"/>
          </p:nvPr>
        </p:nvSpPr>
        <p:spPr/>
        <p:txBody>
          <a:bodyPr/>
          <a:lstStyle/>
          <a:p>
            <a:pPr>
              <a:defRPr/>
            </a:pPr>
            <a:endParaRPr lang="en-US" dirty="0"/>
          </a:p>
        </p:txBody>
      </p:sp>
    </p:spTree>
    <p:extLst>
      <p:ext uri="{BB962C8B-B14F-4D97-AF65-F5344CB8AC3E}">
        <p14:creationId xmlns:p14="http://schemas.microsoft.com/office/powerpoint/2010/main" val="38117959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sp>
        <p:nvSpPr>
          <p:cNvPr id="261" name="Google Shape;261;p26"/>
          <p:cNvSpPr/>
          <p:nvPr/>
        </p:nvSpPr>
        <p:spPr>
          <a:xfrm>
            <a:off x="2667000" y="5588795"/>
            <a:ext cx="6858000" cy="411956"/>
          </a:xfrm>
          <a:prstGeom prst="rect">
            <a:avLst/>
          </a:prstGeom>
          <a:solidFill>
            <a:srgbClr val="00909E"/>
          </a:solidFill>
          <a:ln w="9525" cap="flat" cmpd="sng">
            <a:solidFill>
              <a:srgbClr val="00909E"/>
            </a:solidFill>
            <a:prstDash val="solid"/>
            <a:miter lim="800000"/>
            <a:headEnd type="none" w="sm" len="sm"/>
            <a:tailEnd type="none" w="sm" len="sm"/>
          </a:ln>
        </p:spPr>
        <p:txBody>
          <a:bodyPr spcFirstLastPara="1" wrap="square" lIns="68569" tIns="34275" rIns="68569" bIns="34275" anchor="ctr" anchorCtr="0">
            <a:noAutofit/>
          </a:bodyPr>
          <a:lstStyle/>
          <a:p>
            <a:pPr>
              <a:buClr>
                <a:schemeClr val="dk1"/>
              </a:buClr>
              <a:buSzPts val="1800"/>
            </a:pPr>
            <a:endParaRPr sz="1350">
              <a:solidFill>
                <a:schemeClr val="dk1"/>
              </a:solidFill>
              <a:latin typeface="Calibri"/>
              <a:ea typeface="Calibri"/>
              <a:cs typeface="Calibri"/>
              <a:sym typeface="Calibri"/>
            </a:endParaRPr>
          </a:p>
        </p:txBody>
      </p:sp>
      <p:sp>
        <p:nvSpPr>
          <p:cNvPr id="262" name="Google Shape;262;p26"/>
          <p:cNvSpPr txBox="1"/>
          <p:nvPr/>
        </p:nvSpPr>
        <p:spPr>
          <a:xfrm>
            <a:off x="2747962" y="5643564"/>
            <a:ext cx="3671888" cy="276969"/>
          </a:xfrm>
          <a:prstGeom prst="rect">
            <a:avLst/>
          </a:prstGeom>
          <a:noFill/>
          <a:ln>
            <a:noFill/>
          </a:ln>
        </p:spPr>
        <p:txBody>
          <a:bodyPr spcFirstLastPara="1" wrap="square" lIns="68569" tIns="34275" rIns="68569" bIns="34275" anchor="t" anchorCtr="0">
            <a:spAutoFit/>
          </a:bodyPr>
          <a:lstStyle/>
          <a:p>
            <a:pPr>
              <a:buClr>
                <a:schemeClr val="lt1"/>
              </a:buClr>
              <a:buSzPts val="1800"/>
            </a:pPr>
            <a:r>
              <a:rPr lang="en-GB" sz="1350" b="1">
                <a:solidFill>
                  <a:schemeClr val="lt1"/>
                </a:solidFill>
                <a:latin typeface="Century Gothic"/>
                <a:ea typeface="Century Gothic"/>
                <a:cs typeface="Century Gothic"/>
                <a:sym typeface="Century Gothic"/>
              </a:rPr>
              <a:t>www.crestawards.org</a:t>
            </a:r>
            <a:endParaRPr sz="1350" b="1">
              <a:solidFill>
                <a:schemeClr val="lt1"/>
              </a:solidFill>
              <a:latin typeface="Century Gothic"/>
              <a:ea typeface="Century Gothic"/>
              <a:cs typeface="Century Gothic"/>
              <a:sym typeface="Century Gothic"/>
            </a:endParaRPr>
          </a:p>
        </p:txBody>
      </p:sp>
      <p:sp>
        <p:nvSpPr>
          <p:cNvPr id="263" name="Google Shape;263;p26"/>
          <p:cNvSpPr txBox="1"/>
          <p:nvPr/>
        </p:nvSpPr>
        <p:spPr>
          <a:xfrm>
            <a:off x="3009900" y="981075"/>
            <a:ext cx="4038600" cy="857250"/>
          </a:xfrm>
          <a:prstGeom prst="rect">
            <a:avLst/>
          </a:prstGeom>
          <a:noFill/>
          <a:ln>
            <a:noFill/>
          </a:ln>
        </p:spPr>
        <p:txBody>
          <a:bodyPr spcFirstLastPara="1" wrap="square" lIns="68569" tIns="34275" rIns="68569" bIns="34275" anchor="ctr" anchorCtr="0">
            <a:noAutofit/>
          </a:bodyPr>
          <a:lstStyle/>
          <a:p>
            <a:pPr>
              <a:buClr>
                <a:schemeClr val="dk1"/>
              </a:buClr>
              <a:buSzPts val="3200"/>
            </a:pPr>
            <a:endParaRPr sz="2400" b="1">
              <a:solidFill>
                <a:srgbClr val="662D91"/>
              </a:solidFill>
              <a:latin typeface="Century Gothic"/>
              <a:ea typeface="Century Gothic"/>
              <a:cs typeface="Century Gothic"/>
              <a:sym typeface="Century Gothic"/>
            </a:endParaRPr>
          </a:p>
        </p:txBody>
      </p:sp>
      <p:sp>
        <p:nvSpPr>
          <p:cNvPr id="264" name="Google Shape;264;p26"/>
          <p:cNvSpPr txBox="1">
            <a:spLocks noGrp="1"/>
          </p:cNvSpPr>
          <p:nvPr>
            <p:ph type="title"/>
          </p:nvPr>
        </p:nvSpPr>
        <p:spPr>
          <a:xfrm>
            <a:off x="2152650" y="1131094"/>
            <a:ext cx="7886700" cy="994172"/>
          </a:xfrm>
          <a:prstGeom prst="rect">
            <a:avLst/>
          </a:prstGeom>
          <a:noFill/>
          <a:ln>
            <a:noFill/>
          </a:ln>
        </p:spPr>
        <p:txBody>
          <a:bodyPr spcFirstLastPara="1" vert="horz" wrap="square" lIns="68569" tIns="34275" rIns="68569" bIns="34275" numCol="1" rtlCol="0" anchor="ctr" anchorCtr="0" compatLnSpc="1">
            <a:prstTxWarp prst="textNoShape">
              <a:avLst/>
            </a:prstTxWarp>
            <a:normAutofit fontScale="90000"/>
          </a:bodyPr>
          <a:lstStyle/>
          <a:p>
            <a:pPr>
              <a:spcBef>
                <a:spcPts val="0"/>
              </a:spcBef>
              <a:buClr>
                <a:srgbClr val="00909E"/>
              </a:buClr>
              <a:buSzPts val="4400"/>
            </a:pPr>
            <a:r>
              <a:rPr lang="en-GB" b="1" dirty="0">
                <a:solidFill>
                  <a:srgbClr val="00909E"/>
                </a:solidFill>
                <a:latin typeface="Arial"/>
                <a:ea typeface="Arial"/>
                <a:cs typeface="Arial"/>
                <a:sym typeface="Arial"/>
              </a:rPr>
              <a:t>				What is CREST? </a:t>
            </a:r>
            <a:endParaRPr dirty="0"/>
          </a:p>
        </p:txBody>
      </p:sp>
      <p:pic>
        <p:nvPicPr>
          <p:cNvPr id="265" name="Google Shape;265;p26"/>
          <p:cNvPicPr preferRelativeResize="0"/>
          <p:nvPr/>
        </p:nvPicPr>
        <p:blipFill rotWithShape="1">
          <a:blip r:embed="rId3">
            <a:alphaModFix/>
          </a:blip>
          <a:srcRect/>
          <a:stretch/>
        </p:blipFill>
        <p:spPr>
          <a:xfrm>
            <a:off x="1524001" y="172122"/>
            <a:ext cx="1940719" cy="1520948"/>
          </a:xfrm>
          <a:prstGeom prst="rect">
            <a:avLst/>
          </a:prstGeom>
          <a:noFill/>
          <a:ln>
            <a:noFill/>
          </a:ln>
        </p:spPr>
      </p:pic>
      <p:pic>
        <p:nvPicPr>
          <p:cNvPr id="266" name="Google Shape;266;p26" descr="Z:\Image-Library\Discovery Friday 2015\Disc-Friday-show_7.jpg"/>
          <p:cNvPicPr preferRelativeResize="0"/>
          <p:nvPr/>
        </p:nvPicPr>
        <p:blipFill rotWithShape="1">
          <a:blip r:embed="rId4">
            <a:alphaModFix/>
          </a:blip>
          <a:srcRect/>
          <a:stretch/>
        </p:blipFill>
        <p:spPr>
          <a:xfrm>
            <a:off x="2794398" y="1949056"/>
            <a:ext cx="2619375" cy="3598069"/>
          </a:xfrm>
          <a:prstGeom prst="rect">
            <a:avLst/>
          </a:prstGeom>
          <a:noFill/>
          <a:ln>
            <a:noFill/>
          </a:ln>
        </p:spPr>
      </p:pic>
      <p:sp>
        <p:nvSpPr>
          <p:cNvPr id="267" name="Google Shape;267;p26"/>
          <p:cNvSpPr/>
          <p:nvPr/>
        </p:nvSpPr>
        <p:spPr>
          <a:xfrm>
            <a:off x="5663806" y="2381252"/>
            <a:ext cx="3187303" cy="1915879"/>
          </a:xfrm>
          <a:prstGeom prst="rect">
            <a:avLst/>
          </a:prstGeom>
          <a:noFill/>
          <a:ln>
            <a:noFill/>
          </a:ln>
        </p:spPr>
        <p:txBody>
          <a:bodyPr spcFirstLastPara="1" wrap="square" lIns="68569" tIns="34275" rIns="68569" bIns="34275" anchor="t" anchorCtr="0">
            <a:spAutoFit/>
          </a:bodyPr>
          <a:lstStyle/>
          <a:p>
            <a:pPr>
              <a:buClr>
                <a:schemeClr val="dk1"/>
              </a:buClr>
              <a:buSzPts val="2000"/>
            </a:pPr>
            <a:r>
              <a:rPr lang="en-GB" sz="1500">
                <a:solidFill>
                  <a:schemeClr val="dk1"/>
                </a:solidFill>
                <a:latin typeface="Arial"/>
                <a:ea typeface="Arial"/>
                <a:cs typeface="Arial"/>
                <a:sym typeface="Arial"/>
              </a:rPr>
              <a:t>CREST is the British Science Association’s flagship programme for young people, it is the only </a:t>
            </a:r>
            <a:r>
              <a:rPr lang="en-GB" sz="1500" b="1">
                <a:solidFill>
                  <a:schemeClr val="dk1"/>
                </a:solidFill>
                <a:latin typeface="Arial"/>
                <a:ea typeface="Arial"/>
                <a:cs typeface="Arial"/>
                <a:sym typeface="Arial"/>
              </a:rPr>
              <a:t>nationally recognised accreditation scheme </a:t>
            </a:r>
            <a:r>
              <a:rPr lang="en-GB" sz="1500">
                <a:solidFill>
                  <a:schemeClr val="dk1"/>
                </a:solidFill>
                <a:latin typeface="Arial"/>
                <a:ea typeface="Arial"/>
                <a:cs typeface="Arial"/>
                <a:sym typeface="Arial"/>
              </a:rPr>
              <a:t>for project work in science, technology, engineering and mathematics (STEM) subjects</a:t>
            </a:r>
            <a:r>
              <a:rPr lang="en-GB" sz="1500">
                <a:solidFill>
                  <a:schemeClr val="lt1"/>
                </a:solidFill>
                <a:latin typeface="Arial"/>
                <a:ea typeface="Arial"/>
                <a:cs typeface="Arial"/>
                <a:sym typeface="Arial"/>
              </a:rPr>
              <a:t>.</a:t>
            </a:r>
            <a:endParaRPr sz="1350"/>
          </a:p>
        </p:txBody>
      </p:sp>
      <p:pic>
        <p:nvPicPr>
          <p:cNvPr id="268" name="Google Shape;268;p26"/>
          <p:cNvPicPr preferRelativeResize="0"/>
          <p:nvPr/>
        </p:nvPicPr>
        <p:blipFill rotWithShape="1">
          <a:blip r:embed="rId5">
            <a:alphaModFix/>
          </a:blip>
          <a:srcRect/>
          <a:stretch/>
        </p:blipFill>
        <p:spPr>
          <a:xfrm>
            <a:off x="6474619" y="4658917"/>
            <a:ext cx="2825354" cy="809625"/>
          </a:xfrm>
          <a:prstGeom prst="rect">
            <a:avLst/>
          </a:prstGeom>
          <a:noFill/>
          <a:ln>
            <a:noFill/>
          </a:ln>
        </p:spPr>
      </p:pic>
    </p:spTree>
    <p:extLst>
      <p:ext uri="{BB962C8B-B14F-4D97-AF65-F5344CB8AC3E}">
        <p14:creationId xmlns:p14="http://schemas.microsoft.com/office/powerpoint/2010/main" val="6081855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p27"/>
          <p:cNvSpPr/>
          <p:nvPr/>
        </p:nvSpPr>
        <p:spPr>
          <a:xfrm>
            <a:off x="2667000" y="5588795"/>
            <a:ext cx="6858000" cy="411956"/>
          </a:xfrm>
          <a:prstGeom prst="rect">
            <a:avLst/>
          </a:prstGeom>
          <a:solidFill>
            <a:srgbClr val="00909E"/>
          </a:solidFill>
          <a:ln w="9525" cap="flat" cmpd="sng">
            <a:solidFill>
              <a:srgbClr val="00909E"/>
            </a:solidFill>
            <a:prstDash val="solid"/>
            <a:miter lim="800000"/>
            <a:headEnd type="none" w="sm" len="sm"/>
            <a:tailEnd type="none" w="sm" len="sm"/>
          </a:ln>
        </p:spPr>
        <p:txBody>
          <a:bodyPr spcFirstLastPara="1" wrap="square" lIns="68569" tIns="34275" rIns="68569" bIns="34275" anchor="ctr" anchorCtr="0">
            <a:noAutofit/>
          </a:bodyPr>
          <a:lstStyle/>
          <a:p>
            <a:pPr>
              <a:buClr>
                <a:schemeClr val="dk1"/>
              </a:buClr>
              <a:buSzPts val="1800"/>
            </a:pPr>
            <a:endParaRPr sz="1350">
              <a:solidFill>
                <a:schemeClr val="dk1"/>
              </a:solidFill>
              <a:latin typeface="Calibri"/>
              <a:ea typeface="Calibri"/>
              <a:cs typeface="Calibri"/>
              <a:sym typeface="Calibri"/>
            </a:endParaRPr>
          </a:p>
        </p:txBody>
      </p:sp>
      <p:sp>
        <p:nvSpPr>
          <p:cNvPr id="275" name="Google Shape;275;p27"/>
          <p:cNvSpPr txBox="1"/>
          <p:nvPr/>
        </p:nvSpPr>
        <p:spPr>
          <a:xfrm>
            <a:off x="2747962" y="5643564"/>
            <a:ext cx="3671888" cy="276969"/>
          </a:xfrm>
          <a:prstGeom prst="rect">
            <a:avLst/>
          </a:prstGeom>
          <a:noFill/>
          <a:ln>
            <a:noFill/>
          </a:ln>
        </p:spPr>
        <p:txBody>
          <a:bodyPr spcFirstLastPara="1" wrap="square" lIns="68569" tIns="34275" rIns="68569" bIns="34275" anchor="t" anchorCtr="0">
            <a:spAutoFit/>
          </a:bodyPr>
          <a:lstStyle/>
          <a:p>
            <a:pPr>
              <a:buClr>
                <a:schemeClr val="lt1"/>
              </a:buClr>
              <a:buSzPts val="1800"/>
            </a:pPr>
            <a:r>
              <a:rPr lang="en-GB" sz="1350" b="1">
                <a:solidFill>
                  <a:schemeClr val="lt1"/>
                </a:solidFill>
                <a:latin typeface="Century Gothic"/>
                <a:ea typeface="Century Gothic"/>
                <a:cs typeface="Century Gothic"/>
                <a:sym typeface="Century Gothic"/>
              </a:rPr>
              <a:t>www.crestawards.org</a:t>
            </a:r>
            <a:endParaRPr sz="1350" b="1">
              <a:solidFill>
                <a:schemeClr val="lt1"/>
              </a:solidFill>
              <a:latin typeface="Century Gothic"/>
              <a:ea typeface="Century Gothic"/>
              <a:cs typeface="Century Gothic"/>
              <a:sym typeface="Century Gothic"/>
            </a:endParaRPr>
          </a:p>
        </p:txBody>
      </p:sp>
      <p:sp>
        <p:nvSpPr>
          <p:cNvPr id="276" name="Google Shape;276;p27"/>
          <p:cNvSpPr txBox="1"/>
          <p:nvPr/>
        </p:nvSpPr>
        <p:spPr>
          <a:xfrm>
            <a:off x="3009900" y="981075"/>
            <a:ext cx="4038600" cy="857250"/>
          </a:xfrm>
          <a:prstGeom prst="rect">
            <a:avLst/>
          </a:prstGeom>
          <a:noFill/>
          <a:ln>
            <a:noFill/>
          </a:ln>
        </p:spPr>
        <p:txBody>
          <a:bodyPr spcFirstLastPara="1" wrap="square" lIns="68569" tIns="34275" rIns="68569" bIns="34275" anchor="ctr" anchorCtr="0">
            <a:noAutofit/>
          </a:bodyPr>
          <a:lstStyle/>
          <a:p>
            <a:pPr>
              <a:buClr>
                <a:schemeClr val="dk1"/>
              </a:buClr>
              <a:buSzPts val="3200"/>
            </a:pPr>
            <a:endParaRPr sz="2400" b="1">
              <a:solidFill>
                <a:srgbClr val="662D91"/>
              </a:solidFill>
              <a:latin typeface="Century Gothic"/>
              <a:ea typeface="Century Gothic"/>
              <a:cs typeface="Century Gothic"/>
              <a:sym typeface="Century Gothic"/>
            </a:endParaRPr>
          </a:p>
        </p:txBody>
      </p:sp>
      <p:sp>
        <p:nvSpPr>
          <p:cNvPr id="277" name="Google Shape;277;p27"/>
          <p:cNvSpPr txBox="1">
            <a:spLocks noGrp="1"/>
          </p:cNvSpPr>
          <p:nvPr>
            <p:ph type="title"/>
          </p:nvPr>
        </p:nvSpPr>
        <p:spPr>
          <a:xfrm>
            <a:off x="2152650" y="1131094"/>
            <a:ext cx="7886700" cy="994172"/>
          </a:xfrm>
          <a:prstGeom prst="rect">
            <a:avLst/>
          </a:prstGeom>
          <a:noFill/>
          <a:ln>
            <a:noFill/>
          </a:ln>
        </p:spPr>
        <p:txBody>
          <a:bodyPr spcFirstLastPara="1" vert="horz" wrap="square" lIns="68569" tIns="34275" rIns="68569" bIns="34275" numCol="1" rtlCol="0" anchor="ctr" anchorCtr="0" compatLnSpc="1">
            <a:prstTxWarp prst="textNoShape">
              <a:avLst/>
            </a:prstTxWarp>
            <a:normAutofit/>
          </a:bodyPr>
          <a:lstStyle/>
          <a:p>
            <a:pPr>
              <a:spcBef>
                <a:spcPts val="0"/>
              </a:spcBef>
              <a:buClr>
                <a:srgbClr val="00909E"/>
              </a:buClr>
              <a:buSzPts val="4400"/>
            </a:pPr>
            <a:r>
              <a:rPr lang="en-GB" b="1" dirty="0">
                <a:solidFill>
                  <a:srgbClr val="00909E"/>
                </a:solidFill>
                <a:latin typeface="Arial"/>
                <a:ea typeface="Arial"/>
                <a:cs typeface="Arial"/>
                <a:sym typeface="Arial"/>
              </a:rPr>
              <a:t>               Why CREST? </a:t>
            </a:r>
            <a:endParaRPr dirty="0"/>
          </a:p>
        </p:txBody>
      </p:sp>
      <p:sp>
        <p:nvSpPr>
          <p:cNvPr id="278" name="Google Shape;278;p27"/>
          <p:cNvSpPr/>
          <p:nvPr/>
        </p:nvSpPr>
        <p:spPr>
          <a:xfrm>
            <a:off x="3009901" y="2346724"/>
            <a:ext cx="6001941" cy="2446793"/>
          </a:xfrm>
          <a:prstGeom prst="rect">
            <a:avLst/>
          </a:prstGeom>
          <a:noFill/>
          <a:ln>
            <a:noFill/>
          </a:ln>
        </p:spPr>
        <p:txBody>
          <a:bodyPr spcFirstLastPara="1" wrap="square" lIns="68569" tIns="34275" rIns="68569" bIns="34275" anchor="t" anchorCtr="0">
            <a:spAutoFit/>
          </a:bodyPr>
          <a:lstStyle/>
          <a:p>
            <a:pPr>
              <a:buClr>
                <a:schemeClr val="dk1"/>
              </a:buClr>
              <a:buSzPts val="1800"/>
            </a:pPr>
            <a:r>
              <a:rPr lang="en-GB" sz="1350">
                <a:solidFill>
                  <a:schemeClr val="dk1"/>
                </a:solidFill>
                <a:latin typeface="Arial"/>
                <a:ea typeface="Arial"/>
                <a:cs typeface="Arial"/>
                <a:sym typeface="Arial"/>
              </a:rPr>
              <a:t>STEM education should support all students, not just future scientists, to leave school with the skills and confidence to discuss and shape scientific and technological advances in society, whatever their career choices.</a:t>
            </a:r>
            <a:endParaRPr sz="1350"/>
          </a:p>
          <a:p>
            <a:pPr>
              <a:buClr>
                <a:schemeClr val="dk1"/>
              </a:buClr>
              <a:buSzPts val="1800"/>
            </a:pPr>
            <a:endParaRPr sz="1350">
              <a:solidFill>
                <a:schemeClr val="dk1"/>
              </a:solidFill>
              <a:latin typeface="Arial"/>
              <a:ea typeface="Arial"/>
              <a:cs typeface="Arial"/>
              <a:sym typeface="Arial"/>
            </a:endParaRPr>
          </a:p>
          <a:p>
            <a:pPr>
              <a:buClr>
                <a:schemeClr val="dk1"/>
              </a:buClr>
              <a:buSzPts val="1400"/>
            </a:pPr>
            <a:endParaRPr sz="1050">
              <a:solidFill>
                <a:schemeClr val="dk1"/>
              </a:solidFill>
              <a:latin typeface="Arial"/>
              <a:ea typeface="Arial"/>
              <a:cs typeface="Arial"/>
              <a:sym typeface="Arial"/>
            </a:endParaRPr>
          </a:p>
          <a:p>
            <a:pPr>
              <a:buClr>
                <a:schemeClr val="dk1"/>
              </a:buClr>
              <a:buSzPts val="2400"/>
            </a:pPr>
            <a:r>
              <a:rPr lang="en-GB" b="1">
                <a:solidFill>
                  <a:schemeClr val="dk1"/>
                </a:solidFill>
                <a:latin typeface="Arial"/>
                <a:ea typeface="Arial"/>
                <a:cs typeface="Arial"/>
                <a:sym typeface="Arial"/>
              </a:rPr>
              <a:t>Enquiry-based approach</a:t>
            </a:r>
            <a:endParaRPr sz="1350"/>
          </a:p>
          <a:p>
            <a:pPr>
              <a:buClr>
                <a:schemeClr val="dk1"/>
              </a:buClr>
              <a:buSzPts val="2400"/>
            </a:pPr>
            <a:endParaRPr>
              <a:solidFill>
                <a:schemeClr val="dk1"/>
              </a:solidFill>
              <a:latin typeface="Arial"/>
              <a:ea typeface="Arial"/>
              <a:cs typeface="Arial"/>
              <a:sym typeface="Arial"/>
            </a:endParaRPr>
          </a:p>
          <a:p>
            <a:pPr>
              <a:buClr>
                <a:schemeClr val="dk1"/>
              </a:buClr>
              <a:buSzPts val="2400"/>
            </a:pPr>
            <a:r>
              <a:rPr lang="en-GB" b="1">
                <a:solidFill>
                  <a:schemeClr val="dk1"/>
                </a:solidFill>
                <a:latin typeface="Arial"/>
                <a:ea typeface="Arial"/>
                <a:cs typeface="Arial"/>
                <a:sym typeface="Arial"/>
              </a:rPr>
              <a:t>Scientific process </a:t>
            </a:r>
            <a:endParaRPr sz="1350"/>
          </a:p>
          <a:p>
            <a:pPr>
              <a:buClr>
                <a:schemeClr val="dk1"/>
              </a:buClr>
              <a:buSzPts val="2400"/>
            </a:pPr>
            <a:endParaRPr>
              <a:solidFill>
                <a:schemeClr val="dk1"/>
              </a:solidFill>
              <a:latin typeface="Arial"/>
              <a:ea typeface="Arial"/>
              <a:cs typeface="Arial"/>
              <a:sym typeface="Arial"/>
            </a:endParaRPr>
          </a:p>
          <a:p>
            <a:pPr>
              <a:buClr>
                <a:schemeClr val="dk1"/>
              </a:buClr>
              <a:buSzPts val="2400"/>
            </a:pPr>
            <a:r>
              <a:rPr lang="en-GB" b="1">
                <a:solidFill>
                  <a:schemeClr val="dk1"/>
                </a:solidFill>
                <a:latin typeface="Arial"/>
                <a:ea typeface="Arial"/>
                <a:cs typeface="Arial"/>
                <a:sym typeface="Arial"/>
              </a:rPr>
              <a:t>Real-world context</a:t>
            </a:r>
            <a:endParaRPr sz="1350"/>
          </a:p>
        </p:txBody>
      </p:sp>
      <p:pic>
        <p:nvPicPr>
          <p:cNvPr id="279" name="Google Shape;279;p27"/>
          <p:cNvPicPr preferRelativeResize="0"/>
          <p:nvPr/>
        </p:nvPicPr>
        <p:blipFill rotWithShape="1">
          <a:blip r:embed="rId3">
            <a:alphaModFix/>
          </a:blip>
          <a:srcRect/>
          <a:stretch/>
        </p:blipFill>
        <p:spPr>
          <a:xfrm>
            <a:off x="1739153" y="118335"/>
            <a:ext cx="1725566" cy="1719991"/>
          </a:xfrm>
          <a:prstGeom prst="rect">
            <a:avLst/>
          </a:prstGeom>
          <a:noFill/>
          <a:ln>
            <a:noFill/>
          </a:ln>
        </p:spPr>
      </p:pic>
      <p:pic>
        <p:nvPicPr>
          <p:cNvPr id="280" name="Google Shape;280;p27"/>
          <p:cNvPicPr preferRelativeResize="0"/>
          <p:nvPr/>
        </p:nvPicPr>
        <p:blipFill rotWithShape="1">
          <a:blip r:embed="rId4">
            <a:alphaModFix/>
          </a:blip>
          <a:srcRect/>
          <a:stretch/>
        </p:blipFill>
        <p:spPr>
          <a:xfrm>
            <a:off x="6118625" y="3308747"/>
            <a:ext cx="2764631" cy="1794272"/>
          </a:xfrm>
          <a:prstGeom prst="rect">
            <a:avLst/>
          </a:prstGeom>
          <a:noFill/>
          <a:ln>
            <a:noFill/>
          </a:ln>
        </p:spPr>
      </p:pic>
    </p:spTree>
    <p:extLst>
      <p:ext uri="{BB962C8B-B14F-4D97-AF65-F5344CB8AC3E}">
        <p14:creationId xmlns:p14="http://schemas.microsoft.com/office/powerpoint/2010/main" val="2249315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p28"/>
          <p:cNvSpPr/>
          <p:nvPr/>
        </p:nvSpPr>
        <p:spPr>
          <a:xfrm>
            <a:off x="3020616" y="2025255"/>
            <a:ext cx="2403872" cy="466725"/>
          </a:xfrm>
          <a:prstGeom prst="rect">
            <a:avLst/>
          </a:prstGeom>
          <a:solidFill>
            <a:schemeClr val="accent1"/>
          </a:solidFill>
          <a:ln>
            <a:noFill/>
          </a:ln>
        </p:spPr>
        <p:txBody>
          <a:bodyPr spcFirstLastPara="1" wrap="square" lIns="68569" tIns="34275" rIns="68569" bIns="34275" anchor="ctr" anchorCtr="0">
            <a:noAutofit/>
          </a:bodyPr>
          <a:lstStyle/>
          <a:p>
            <a:pPr algn="ctr"/>
            <a:endParaRPr sz="1350">
              <a:solidFill>
                <a:schemeClr val="lt1"/>
              </a:solidFill>
              <a:latin typeface="Calibri"/>
              <a:ea typeface="Calibri"/>
              <a:cs typeface="Calibri"/>
              <a:sym typeface="Calibri"/>
            </a:endParaRPr>
          </a:p>
        </p:txBody>
      </p:sp>
      <p:sp>
        <p:nvSpPr>
          <p:cNvPr id="287" name="Google Shape;287;p28"/>
          <p:cNvSpPr txBox="1"/>
          <p:nvPr/>
        </p:nvSpPr>
        <p:spPr>
          <a:xfrm>
            <a:off x="3009900" y="981075"/>
            <a:ext cx="4038600" cy="857250"/>
          </a:xfrm>
          <a:prstGeom prst="rect">
            <a:avLst/>
          </a:prstGeom>
          <a:noFill/>
          <a:ln>
            <a:noFill/>
          </a:ln>
        </p:spPr>
        <p:txBody>
          <a:bodyPr spcFirstLastPara="1" wrap="square" lIns="68569" tIns="34275" rIns="68569" bIns="34275" anchor="ctr" anchorCtr="0">
            <a:noAutofit/>
          </a:bodyPr>
          <a:lstStyle/>
          <a:p>
            <a:pPr>
              <a:buClr>
                <a:schemeClr val="dk1"/>
              </a:buClr>
              <a:buSzPts val="3200"/>
            </a:pPr>
            <a:endParaRPr sz="2400" b="1">
              <a:solidFill>
                <a:srgbClr val="662D91"/>
              </a:solidFill>
              <a:latin typeface="Century Gothic"/>
              <a:ea typeface="Century Gothic"/>
              <a:cs typeface="Century Gothic"/>
              <a:sym typeface="Century Gothic"/>
            </a:endParaRPr>
          </a:p>
        </p:txBody>
      </p:sp>
      <p:sp>
        <p:nvSpPr>
          <p:cNvPr id="288" name="Google Shape;288;p28"/>
          <p:cNvSpPr txBox="1">
            <a:spLocks noGrp="1"/>
          </p:cNvSpPr>
          <p:nvPr>
            <p:ph type="title"/>
          </p:nvPr>
        </p:nvSpPr>
        <p:spPr>
          <a:xfrm>
            <a:off x="2152650" y="1131094"/>
            <a:ext cx="7886700" cy="994172"/>
          </a:xfrm>
          <a:prstGeom prst="rect">
            <a:avLst/>
          </a:prstGeom>
          <a:noFill/>
          <a:ln>
            <a:noFill/>
          </a:ln>
        </p:spPr>
        <p:txBody>
          <a:bodyPr spcFirstLastPara="1" vert="horz" wrap="square" lIns="68569" tIns="34275" rIns="68569" bIns="34275" numCol="1" rtlCol="0" anchor="ctr" anchorCtr="0" compatLnSpc="1">
            <a:prstTxWarp prst="textNoShape">
              <a:avLst/>
            </a:prstTxWarp>
            <a:normAutofit/>
          </a:bodyPr>
          <a:lstStyle/>
          <a:p>
            <a:pPr>
              <a:spcBef>
                <a:spcPts val="0"/>
              </a:spcBef>
              <a:buClr>
                <a:srgbClr val="00909E"/>
              </a:buClr>
              <a:buSzPts val="4400"/>
            </a:pPr>
            <a:r>
              <a:rPr lang="en-GB" b="1" dirty="0">
                <a:solidFill>
                  <a:srgbClr val="00909E"/>
                </a:solidFill>
                <a:latin typeface="Arial"/>
                <a:ea typeface="Arial"/>
                <a:cs typeface="Arial"/>
                <a:sym typeface="Arial"/>
              </a:rPr>
              <a:t>              Transferable skills</a:t>
            </a:r>
            <a:endParaRPr dirty="0"/>
          </a:p>
        </p:txBody>
      </p:sp>
      <p:pic>
        <p:nvPicPr>
          <p:cNvPr id="289" name="Google Shape;289;p28"/>
          <p:cNvPicPr preferRelativeResize="0"/>
          <p:nvPr/>
        </p:nvPicPr>
        <p:blipFill rotWithShape="1">
          <a:blip r:embed="rId3">
            <a:alphaModFix/>
          </a:blip>
          <a:srcRect/>
          <a:stretch/>
        </p:blipFill>
        <p:spPr>
          <a:xfrm>
            <a:off x="1653093" y="165498"/>
            <a:ext cx="1811627" cy="1398984"/>
          </a:xfrm>
          <a:prstGeom prst="rect">
            <a:avLst/>
          </a:prstGeom>
          <a:noFill/>
          <a:ln>
            <a:noFill/>
          </a:ln>
        </p:spPr>
      </p:pic>
      <p:sp>
        <p:nvSpPr>
          <p:cNvPr id="290" name="Google Shape;290;p28"/>
          <p:cNvSpPr/>
          <p:nvPr/>
        </p:nvSpPr>
        <p:spPr>
          <a:xfrm>
            <a:off x="3025378" y="3864770"/>
            <a:ext cx="2403872" cy="507206"/>
          </a:xfrm>
          <a:prstGeom prst="rect">
            <a:avLst/>
          </a:prstGeom>
          <a:solidFill>
            <a:schemeClr val="accent4"/>
          </a:solidFill>
          <a:ln>
            <a:noFill/>
          </a:ln>
        </p:spPr>
        <p:txBody>
          <a:bodyPr spcFirstLastPara="1" wrap="square" lIns="68569" tIns="34275" rIns="68569" bIns="34275" anchor="ctr" anchorCtr="0">
            <a:noAutofit/>
          </a:bodyPr>
          <a:lstStyle/>
          <a:p>
            <a:pPr algn="ctr"/>
            <a:endParaRPr sz="1350">
              <a:solidFill>
                <a:schemeClr val="lt1"/>
              </a:solidFill>
              <a:latin typeface="Calibri"/>
              <a:ea typeface="Calibri"/>
              <a:cs typeface="Calibri"/>
              <a:sym typeface="Calibri"/>
            </a:endParaRPr>
          </a:p>
        </p:txBody>
      </p:sp>
      <p:sp>
        <p:nvSpPr>
          <p:cNvPr id="291" name="Google Shape;291;p28"/>
          <p:cNvSpPr/>
          <p:nvPr/>
        </p:nvSpPr>
        <p:spPr>
          <a:xfrm rot="-5400000">
            <a:off x="4908352" y="4363046"/>
            <a:ext cx="1318022" cy="285750"/>
          </a:xfrm>
          <a:custGeom>
            <a:avLst/>
            <a:gdLst/>
            <a:ahLst/>
            <a:cxnLst/>
            <a:rect l="l" t="t" r="r" b="b"/>
            <a:pathLst>
              <a:path w="1791350" h="475485" extrusionOk="0">
                <a:moveTo>
                  <a:pt x="1791350" y="0"/>
                </a:moveTo>
                <a:lnTo>
                  <a:pt x="998932" y="475485"/>
                </a:lnTo>
                <a:lnTo>
                  <a:pt x="496283" y="475485"/>
                </a:lnTo>
                <a:lnTo>
                  <a:pt x="496282" y="475485"/>
                </a:lnTo>
                <a:lnTo>
                  <a:pt x="0" y="475485"/>
                </a:lnTo>
                <a:lnTo>
                  <a:pt x="1075640" y="1"/>
                </a:lnTo>
                <a:lnTo>
                  <a:pt x="1145140" y="1"/>
                </a:lnTo>
                <a:lnTo>
                  <a:pt x="1145141" y="0"/>
                </a:lnTo>
                <a:close/>
              </a:path>
            </a:pathLst>
          </a:custGeom>
          <a:solidFill>
            <a:srgbClr val="BF9000"/>
          </a:solidFill>
          <a:ln>
            <a:noFill/>
          </a:ln>
        </p:spPr>
        <p:txBody>
          <a:bodyPr spcFirstLastPara="1" wrap="square" lIns="68569" tIns="34275" rIns="68569" bIns="34275" anchor="ctr" anchorCtr="0">
            <a:noAutofit/>
          </a:bodyPr>
          <a:lstStyle/>
          <a:p>
            <a:pPr algn="ctr"/>
            <a:endParaRPr sz="1350">
              <a:solidFill>
                <a:schemeClr val="lt1"/>
              </a:solidFill>
              <a:latin typeface="Calibri"/>
              <a:ea typeface="Calibri"/>
              <a:cs typeface="Calibri"/>
              <a:sym typeface="Calibri"/>
            </a:endParaRPr>
          </a:p>
        </p:txBody>
      </p:sp>
      <p:sp>
        <p:nvSpPr>
          <p:cNvPr id="292" name="Google Shape;292;p28"/>
          <p:cNvSpPr/>
          <p:nvPr/>
        </p:nvSpPr>
        <p:spPr>
          <a:xfrm>
            <a:off x="5697141" y="4536281"/>
            <a:ext cx="2243138" cy="628650"/>
          </a:xfrm>
          <a:prstGeom prst="rect">
            <a:avLst/>
          </a:prstGeom>
          <a:solidFill>
            <a:schemeClr val="accent4"/>
          </a:solidFill>
          <a:ln>
            <a:noFill/>
          </a:ln>
        </p:spPr>
        <p:txBody>
          <a:bodyPr spcFirstLastPara="1" wrap="square" lIns="205725" tIns="0" rIns="68569" bIns="34275" anchor="ctr" anchorCtr="0">
            <a:noAutofit/>
          </a:bodyPr>
          <a:lstStyle/>
          <a:p>
            <a:r>
              <a:rPr lang="en-GB" sz="2100">
                <a:solidFill>
                  <a:schemeClr val="lt1"/>
                </a:solidFill>
                <a:latin typeface="Calibri"/>
                <a:ea typeface="Calibri"/>
                <a:cs typeface="Calibri"/>
                <a:sym typeface="Calibri"/>
              </a:rPr>
              <a:t>Communication</a:t>
            </a:r>
            <a:endParaRPr sz="1350"/>
          </a:p>
        </p:txBody>
      </p:sp>
      <p:sp>
        <p:nvSpPr>
          <p:cNvPr id="293" name="Google Shape;293;p28"/>
          <p:cNvSpPr/>
          <p:nvPr/>
        </p:nvSpPr>
        <p:spPr>
          <a:xfrm>
            <a:off x="3024188" y="2466380"/>
            <a:ext cx="2405063" cy="465534"/>
          </a:xfrm>
          <a:prstGeom prst="rect">
            <a:avLst/>
          </a:prstGeom>
          <a:solidFill>
            <a:schemeClr val="accent3"/>
          </a:solidFill>
          <a:ln>
            <a:noFill/>
          </a:ln>
        </p:spPr>
        <p:txBody>
          <a:bodyPr spcFirstLastPara="1" wrap="square" lIns="68569" tIns="34275" rIns="68569" bIns="34275" anchor="ctr" anchorCtr="0">
            <a:noAutofit/>
          </a:bodyPr>
          <a:lstStyle/>
          <a:p>
            <a:pPr algn="ctr"/>
            <a:endParaRPr sz="1350">
              <a:solidFill>
                <a:schemeClr val="lt1"/>
              </a:solidFill>
              <a:latin typeface="Calibri"/>
              <a:ea typeface="Calibri"/>
              <a:cs typeface="Calibri"/>
              <a:sym typeface="Calibri"/>
            </a:endParaRPr>
          </a:p>
        </p:txBody>
      </p:sp>
      <p:sp>
        <p:nvSpPr>
          <p:cNvPr id="294" name="Google Shape;294;p28"/>
          <p:cNvSpPr/>
          <p:nvPr/>
        </p:nvSpPr>
        <p:spPr>
          <a:xfrm>
            <a:off x="3014663" y="2940845"/>
            <a:ext cx="2405063" cy="466725"/>
          </a:xfrm>
          <a:prstGeom prst="rect">
            <a:avLst/>
          </a:prstGeom>
          <a:solidFill>
            <a:schemeClr val="accent5"/>
          </a:solidFill>
          <a:ln>
            <a:noFill/>
          </a:ln>
        </p:spPr>
        <p:txBody>
          <a:bodyPr spcFirstLastPara="1" wrap="square" lIns="68569" tIns="34275" rIns="68569" bIns="34275" anchor="ctr" anchorCtr="0">
            <a:noAutofit/>
          </a:bodyPr>
          <a:lstStyle/>
          <a:p>
            <a:pPr algn="ctr"/>
            <a:endParaRPr sz="1350">
              <a:solidFill>
                <a:schemeClr val="lt1"/>
              </a:solidFill>
              <a:latin typeface="Calibri"/>
              <a:ea typeface="Calibri"/>
              <a:cs typeface="Calibri"/>
              <a:sym typeface="Calibri"/>
            </a:endParaRPr>
          </a:p>
        </p:txBody>
      </p:sp>
      <p:sp>
        <p:nvSpPr>
          <p:cNvPr id="295" name="Google Shape;295;p28"/>
          <p:cNvSpPr/>
          <p:nvPr/>
        </p:nvSpPr>
        <p:spPr>
          <a:xfrm>
            <a:off x="3014663" y="3403999"/>
            <a:ext cx="2405063" cy="463153"/>
          </a:xfrm>
          <a:prstGeom prst="rect">
            <a:avLst/>
          </a:prstGeom>
          <a:solidFill>
            <a:schemeClr val="dk2"/>
          </a:solidFill>
          <a:ln>
            <a:noFill/>
          </a:ln>
        </p:spPr>
        <p:txBody>
          <a:bodyPr spcFirstLastPara="1" wrap="square" lIns="68569" tIns="34275" rIns="68569" bIns="34275" anchor="ctr" anchorCtr="0">
            <a:noAutofit/>
          </a:bodyPr>
          <a:lstStyle/>
          <a:p>
            <a:pPr algn="ctr"/>
            <a:endParaRPr sz="1350">
              <a:solidFill>
                <a:schemeClr val="lt1"/>
              </a:solidFill>
              <a:latin typeface="Calibri"/>
              <a:ea typeface="Calibri"/>
              <a:cs typeface="Calibri"/>
              <a:sym typeface="Calibri"/>
            </a:endParaRPr>
          </a:p>
        </p:txBody>
      </p:sp>
      <p:sp>
        <p:nvSpPr>
          <p:cNvPr id="296" name="Google Shape;296;p28"/>
          <p:cNvSpPr/>
          <p:nvPr/>
        </p:nvSpPr>
        <p:spPr>
          <a:xfrm rot="-5400000">
            <a:off x="5233988" y="2194324"/>
            <a:ext cx="636984" cy="275035"/>
          </a:xfrm>
          <a:custGeom>
            <a:avLst/>
            <a:gdLst/>
            <a:ahLst/>
            <a:cxnLst/>
            <a:rect l="l" t="t" r="r" b="b"/>
            <a:pathLst>
              <a:path w="992134" h="475485" extrusionOk="0">
                <a:moveTo>
                  <a:pt x="992134" y="1"/>
                </a:moveTo>
                <a:lnTo>
                  <a:pt x="992134" y="475485"/>
                </a:lnTo>
                <a:lnTo>
                  <a:pt x="306334" y="475485"/>
                </a:lnTo>
                <a:lnTo>
                  <a:pt x="306334" y="475484"/>
                </a:lnTo>
                <a:lnTo>
                  <a:pt x="0" y="475484"/>
                </a:lnTo>
                <a:lnTo>
                  <a:pt x="253885" y="0"/>
                </a:lnTo>
                <a:lnTo>
                  <a:pt x="685800" y="0"/>
                </a:lnTo>
                <a:lnTo>
                  <a:pt x="685800" y="1"/>
                </a:lnTo>
                <a:close/>
              </a:path>
            </a:pathLst>
          </a:custGeom>
          <a:solidFill>
            <a:srgbClr val="2E75B5"/>
          </a:solidFill>
          <a:ln>
            <a:noFill/>
          </a:ln>
        </p:spPr>
        <p:txBody>
          <a:bodyPr spcFirstLastPara="1" wrap="square" lIns="68569" tIns="34275" rIns="68569" bIns="34275" anchor="ctr" anchorCtr="0">
            <a:noAutofit/>
          </a:bodyPr>
          <a:lstStyle/>
          <a:p>
            <a:pPr algn="ctr"/>
            <a:endParaRPr sz="1350">
              <a:solidFill>
                <a:schemeClr val="lt1"/>
              </a:solidFill>
              <a:latin typeface="Calibri"/>
              <a:ea typeface="Calibri"/>
              <a:cs typeface="Calibri"/>
              <a:sym typeface="Calibri"/>
            </a:endParaRPr>
          </a:p>
        </p:txBody>
      </p:sp>
      <p:sp>
        <p:nvSpPr>
          <p:cNvPr id="297" name="Google Shape;297;p28"/>
          <p:cNvSpPr/>
          <p:nvPr/>
        </p:nvSpPr>
        <p:spPr>
          <a:xfrm rot="-5400000">
            <a:off x="5151836" y="2740821"/>
            <a:ext cx="801290" cy="275035"/>
          </a:xfrm>
          <a:custGeom>
            <a:avLst/>
            <a:gdLst/>
            <a:ahLst/>
            <a:cxnLst/>
            <a:rect l="l" t="t" r="r" b="b"/>
            <a:pathLst>
              <a:path w="1249561" h="475485" extrusionOk="0">
                <a:moveTo>
                  <a:pt x="1249561" y="1"/>
                </a:moveTo>
                <a:lnTo>
                  <a:pt x="991278" y="475485"/>
                </a:lnTo>
                <a:lnTo>
                  <a:pt x="434530" y="475485"/>
                </a:lnTo>
                <a:lnTo>
                  <a:pt x="434531" y="475484"/>
                </a:lnTo>
                <a:lnTo>
                  <a:pt x="0" y="475484"/>
                </a:lnTo>
                <a:lnTo>
                  <a:pt x="521910" y="0"/>
                </a:lnTo>
                <a:lnTo>
                  <a:pt x="1109579" y="0"/>
                </a:lnTo>
                <a:lnTo>
                  <a:pt x="1109578" y="1"/>
                </a:lnTo>
                <a:close/>
              </a:path>
            </a:pathLst>
          </a:custGeom>
          <a:solidFill>
            <a:srgbClr val="7B7B7B"/>
          </a:solidFill>
          <a:ln>
            <a:noFill/>
          </a:ln>
        </p:spPr>
        <p:txBody>
          <a:bodyPr spcFirstLastPara="1" wrap="square" lIns="68569" tIns="34275" rIns="68569" bIns="34275" anchor="ctr" anchorCtr="0">
            <a:noAutofit/>
          </a:bodyPr>
          <a:lstStyle/>
          <a:p>
            <a:pPr algn="ctr"/>
            <a:endParaRPr sz="2400">
              <a:solidFill>
                <a:schemeClr val="lt1"/>
              </a:solidFill>
              <a:latin typeface="Calibri"/>
              <a:ea typeface="Calibri"/>
              <a:cs typeface="Calibri"/>
              <a:sym typeface="Calibri"/>
            </a:endParaRPr>
          </a:p>
        </p:txBody>
      </p:sp>
      <p:sp>
        <p:nvSpPr>
          <p:cNvPr id="298" name="Google Shape;298;p28"/>
          <p:cNvSpPr/>
          <p:nvPr/>
        </p:nvSpPr>
        <p:spPr>
          <a:xfrm rot="-5400000">
            <a:off x="5062540" y="3293271"/>
            <a:ext cx="979885" cy="275035"/>
          </a:xfrm>
          <a:custGeom>
            <a:avLst/>
            <a:gdLst/>
            <a:ahLst/>
            <a:cxnLst/>
            <a:rect l="l" t="t" r="r" b="b"/>
            <a:pathLst>
              <a:path w="1526156" h="475485" extrusionOk="0">
                <a:moveTo>
                  <a:pt x="1526156" y="1"/>
                </a:moveTo>
                <a:lnTo>
                  <a:pt x="1025091" y="475485"/>
                </a:lnTo>
                <a:lnTo>
                  <a:pt x="355289" y="475485"/>
                </a:lnTo>
                <a:lnTo>
                  <a:pt x="355289" y="475484"/>
                </a:lnTo>
                <a:lnTo>
                  <a:pt x="0" y="475484"/>
                </a:lnTo>
                <a:lnTo>
                  <a:pt x="789589" y="0"/>
                </a:lnTo>
                <a:lnTo>
                  <a:pt x="1345888" y="0"/>
                </a:lnTo>
                <a:lnTo>
                  <a:pt x="1345887" y="1"/>
                </a:lnTo>
                <a:close/>
              </a:path>
            </a:pathLst>
          </a:custGeom>
          <a:solidFill>
            <a:srgbClr val="00909E"/>
          </a:solidFill>
          <a:ln>
            <a:noFill/>
          </a:ln>
        </p:spPr>
        <p:txBody>
          <a:bodyPr spcFirstLastPara="1" wrap="square" lIns="68569" tIns="34275" rIns="68569" bIns="34275" anchor="ctr" anchorCtr="0">
            <a:noAutofit/>
          </a:bodyPr>
          <a:lstStyle/>
          <a:p>
            <a:pPr algn="ctr"/>
            <a:endParaRPr sz="2400">
              <a:solidFill>
                <a:schemeClr val="lt1"/>
              </a:solidFill>
              <a:latin typeface="Calibri"/>
              <a:ea typeface="Calibri"/>
              <a:cs typeface="Calibri"/>
              <a:sym typeface="Calibri"/>
            </a:endParaRPr>
          </a:p>
        </p:txBody>
      </p:sp>
      <p:sp>
        <p:nvSpPr>
          <p:cNvPr id="299" name="Google Shape;299;p28"/>
          <p:cNvSpPr/>
          <p:nvPr/>
        </p:nvSpPr>
        <p:spPr>
          <a:xfrm>
            <a:off x="5688806" y="2649141"/>
            <a:ext cx="2243138" cy="636984"/>
          </a:xfrm>
          <a:prstGeom prst="rect">
            <a:avLst/>
          </a:prstGeom>
          <a:solidFill>
            <a:schemeClr val="accent3"/>
          </a:solidFill>
          <a:ln>
            <a:noFill/>
          </a:ln>
        </p:spPr>
        <p:txBody>
          <a:bodyPr spcFirstLastPara="1" wrap="square" lIns="205725" tIns="0" rIns="68569" bIns="34275" anchor="ctr" anchorCtr="0">
            <a:noAutofit/>
          </a:bodyPr>
          <a:lstStyle/>
          <a:p>
            <a:r>
              <a:rPr lang="en-GB" sz="2100">
                <a:solidFill>
                  <a:schemeClr val="lt1"/>
                </a:solidFill>
                <a:latin typeface="Calibri"/>
                <a:ea typeface="Calibri"/>
                <a:cs typeface="Calibri"/>
                <a:sym typeface="Calibri"/>
              </a:rPr>
              <a:t>Decision making</a:t>
            </a:r>
            <a:endParaRPr sz="1350"/>
          </a:p>
        </p:txBody>
      </p:sp>
      <p:sp>
        <p:nvSpPr>
          <p:cNvPr id="300" name="Google Shape;300;p28"/>
          <p:cNvSpPr/>
          <p:nvPr/>
        </p:nvSpPr>
        <p:spPr>
          <a:xfrm>
            <a:off x="5688806" y="2013347"/>
            <a:ext cx="2243138" cy="636984"/>
          </a:xfrm>
          <a:prstGeom prst="rect">
            <a:avLst/>
          </a:prstGeom>
          <a:solidFill>
            <a:schemeClr val="accent1"/>
          </a:solidFill>
          <a:ln>
            <a:noFill/>
          </a:ln>
        </p:spPr>
        <p:txBody>
          <a:bodyPr spcFirstLastPara="1" wrap="square" lIns="205725" tIns="0" rIns="68569" bIns="34275" anchor="ctr" anchorCtr="0">
            <a:noAutofit/>
          </a:bodyPr>
          <a:lstStyle/>
          <a:p>
            <a:r>
              <a:rPr lang="en-GB" sz="2100">
                <a:solidFill>
                  <a:schemeClr val="lt1"/>
                </a:solidFill>
                <a:latin typeface="Calibri"/>
                <a:ea typeface="Calibri"/>
                <a:cs typeface="Calibri"/>
                <a:sym typeface="Calibri"/>
              </a:rPr>
              <a:t>Project planning</a:t>
            </a:r>
            <a:endParaRPr sz="1350"/>
          </a:p>
        </p:txBody>
      </p:sp>
      <p:sp>
        <p:nvSpPr>
          <p:cNvPr id="301" name="Google Shape;301;p28"/>
          <p:cNvSpPr/>
          <p:nvPr/>
        </p:nvSpPr>
        <p:spPr>
          <a:xfrm>
            <a:off x="5688806" y="3283746"/>
            <a:ext cx="2243138" cy="636985"/>
          </a:xfrm>
          <a:prstGeom prst="rect">
            <a:avLst/>
          </a:prstGeom>
          <a:solidFill>
            <a:schemeClr val="accent5"/>
          </a:solidFill>
          <a:ln>
            <a:noFill/>
          </a:ln>
        </p:spPr>
        <p:txBody>
          <a:bodyPr spcFirstLastPara="1" wrap="square" lIns="205725" tIns="0" rIns="68569" bIns="34275" anchor="ctr" anchorCtr="0">
            <a:noAutofit/>
          </a:bodyPr>
          <a:lstStyle/>
          <a:p>
            <a:r>
              <a:rPr lang="en-GB" sz="2100">
                <a:solidFill>
                  <a:schemeClr val="lt1"/>
                </a:solidFill>
                <a:latin typeface="Calibri"/>
                <a:ea typeface="Calibri"/>
                <a:cs typeface="Calibri"/>
                <a:sym typeface="Calibri"/>
              </a:rPr>
              <a:t>Problem Solving</a:t>
            </a:r>
            <a:endParaRPr sz="1350"/>
          </a:p>
        </p:txBody>
      </p:sp>
      <p:sp>
        <p:nvSpPr>
          <p:cNvPr id="302" name="Google Shape;302;p28"/>
          <p:cNvSpPr/>
          <p:nvPr/>
        </p:nvSpPr>
        <p:spPr>
          <a:xfrm>
            <a:off x="5688806" y="3901679"/>
            <a:ext cx="2243138" cy="636984"/>
          </a:xfrm>
          <a:prstGeom prst="rect">
            <a:avLst/>
          </a:prstGeom>
          <a:solidFill>
            <a:schemeClr val="dk2"/>
          </a:solidFill>
          <a:ln>
            <a:noFill/>
          </a:ln>
        </p:spPr>
        <p:txBody>
          <a:bodyPr spcFirstLastPara="1" wrap="square" lIns="205725" tIns="0" rIns="68569" bIns="34275" anchor="ctr" anchorCtr="0">
            <a:noAutofit/>
          </a:bodyPr>
          <a:lstStyle/>
          <a:p>
            <a:r>
              <a:rPr lang="en-GB" sz="2100">
                <a:solidFill>
                  <a:schemeClr val="lt1"/>
                </a:solidFill>
                <a:latin typeface="Calibri"/>
                <a:ea typeface="Calibri"/>
                <a:cs typeface="Calibri"/>
                <a:sym typeface="Calibri"/>
              </a:rPr>
              <a:t>Team Working</a:t>
            </a:r>
            <a:endParaRPr sz="1350"/>
          </a:p>
        </p:txBody>
      </p:sp>
      <p:sp>
        <p:nvSpPr>
          <p:cNvPr id="303" name="Google Shape;303;p28"/>
          <p:cNvSpPr/>
          <p:nvPr/>
        </p:nvSpPr>
        <p:spPr>
          <a:xfrm rot="-5400000">
            <a:off x="4980981" y="3826074"/>
            <a:ext cx="1150144" cy="275034"/>
          </a:xfrm>
          <a:custGeom>
            <a:avLst/>
            <a:gdLst/>
            <a:ahLst/>
            <a:cxnLst/>
            <a:rect l="l" t="t" r="r" b="b"/>
            <a:pathLst>
              <a:path w="1791350" h="475485" extrusionOk="0">
                <a:moveTo>
                  <a:pt x="1791350" y="0"/>
                </a:moveTo>
                <a:lnTo>
                  <a:pt x="998932" y="475485"/>
                </a:lnTo>
                <a:lnTo>
                  <a:pt x="496283" y="475485"/>
                </a:lnTo>
                <a:lnTo>
                  <a:pt x="496282" y="475485"/>
                </a:lnTo>
                <a:lnTo>
                  <a:pt x="0" y="475485"/>
                </a:lnTo>
                <a:lnTo>
                  <a:pt x="1075640" y="1"/>
                </a:lnTo>
                <a:lnTo>
                  <a:pt x="1145140" y="1"/>
                </a:lnTo>
                <a:lnTo>
                  <a:pt x="1145141" y="0"/>
                </a:lnTo>
                <a:close/>
              </a:path>
            </a:pathLst>
          </a:custGeom>
          <a:solidFill>
            <a:srgbClr val="323F4F"/>
          </a:solidFill>
          <a:ln>
            <a:noFill/>
          </a:ln>
        </p:spPr>
        <p:txBody>
          <a:bodyPr spcFirstLastPara="1" wrap="square" lIns="68569" tIns="34275" rIns="68569" bIns="34275" anchor="ctr" anchorCtr="0">
            <a:noAutofit/>
          </a:bodyPr>
          <a:lstStyle/>
          <a:p>
            <a:pPr algn="ctr"/>
            <a:endParaRPr sz="1350">
              <a:solidFill>
                <a:schemeClr val="lt1"/>
              </a:solidFill>
              <a:latin typeface="Calibri"/>
              <a:ea typeface="Calibri"/>
              <a:cs typeface="Calibri"/>
              <a:sym typeface="Calibri"/>
            </a:endParaRPr>
          </a:p>
        </p:txBody>
      </p:sp>
      <p:sp>
        <p:nvSpPr>
          <p:cNvPr id="304" name="Google Shape;304;p28"/>
          <p:cNvSpPr/>
          <p:nvPr/>
        </p:nvSpPr>
        <p:spPr>
          <a:xfrm>
            <a:off x="1883570" y="1988344"/>
            <a:ext cx="2066925" cy="6019800"/>
          </a:xfrm>
          <a:custGeom>
            <a:avLst/>
            <a:gdLst/>
            <a:ahLst/>
            <a:cxnLst/>
            <a:rect l="l" t="t" r="r" b="b"/>
            <a:pathLst>
              <a:path w="10000" h="10067" extrusionOk="0">
                <a:moveTo>
                  <a:pt x="9519" y="11"/>
                </a:moveTo>
                <a:cubicBezTo>
                  <a:pt x="6737" y="306"/>
                  <a:pt x="6972" y="468"/>
                  <a:pt x="5294" y="763"/>
                </a:cubicBezTo>
                <a:lnTo>
                  <a:pt x="4123" y="1573"/>
                </a:lnTo>
                <a:lnTo>
                  <a:pt x="4438" y="2346"/>
                </a:lnTo>
                <a:cubicBezTo>
                  <a:pt x="4408" y="2622"/>
                  <a:pt x="5109" y="2898"/>
                  <a:pt x="5079" y="3174"/>
                </a:cubicBezTo>
                <a:cubicBezTo>
                  <a:pt x="5031" y="3639"/>
                  <a:pt x="4984" y="4103"/>
                  <a:pt x="4936" y="4568"/>
                </a:cubicBezTo>
                <a:lnTo>
                  <a:pt x="8412" y="4653"/>
                </a:lnTo>
                <a:lnTo>
                  <a:pt x="10000" y="6353"/>
                </a:lnTo>
                <a:lnTo>
                  <a:pt x="7454" y="7699"/>
                </a:lnTo>
                <a:lnTo>
                  <a:pt x="6445" y="8425"/>
                </a:lnTo>
                <a:lnTo>
                  <a:pt x="4936" y="10067"/>
                </a:lnTo>
                <a:lnTo>
                  <a:pt x="0" y="10067"/>
                </a:lnTo>
                <a:cubicBezTo>
                  <a:pt x="13" y="6711"/>
                  <a:pt x="26" y="3356"/>
                  <a:pt x="39" y="0"/>
                </a:cubicBezTo>
                <a:lnTo>
                  <a:pt x="5315" y="0"/>
                </a:lnTo>
                <a:lnTo>
                  <a:pt x="9519" y="11"/>
                </a:lnTo>
                <a:close/>
              </a:path>
            </a:pathLst>
          </a:custGeom>
          <a:solidFill>
            <a:schemeClr val="lt1"/>
          </a:solidFill>
          <a:ln>
            <a:noFill/>
          </a:ln>
        </p:spPr>
        <p:txBody>
          <a:bodyPr spcFirstLastPara="1" wrap="square" lIns="68569" tIns="34275" rIns="68569" bIns="34275" anchor="t" anchorCtr="0">
            <a:noAutofit/>
          </a:bodyPr>
          <a:lstStyle/>
          <a:p>
            <a:endParaRPr sz="1350">
              <a:solidFill>
                <a:schemeClr val="dk1"/>
              </a:solidFill>
              <a:latin typeface="Calibri"/>
              <a:ea typeface="Calibri"/>
              <a:cs typeface="Calibri"/>
              <a:sym typeface="Calibri"/>
            </a:endParaRPr>
          </a:p>
        </p:txBody>
      </p:sp>
      <p:sp>
        <p:nvSpPr>
          <p:cNvPr id="305" name="Google Shape;305;p28"/>
          <p:cNvSpPr/>
          <p:nvPr/>
        </p:nvSpPr>
        <p:spPr>
          <a:xfrm>
            <a:off x="2744391" y="1871664"/>
            <a:ext cx="2484834" cy="3631406"/>
          </a:xfrm>
          <a:custGeom>
            <a:avLst/>
            <a:gdLst/>
            <a:ahLst/>
            <a:cxnLst/>
            <a:rect l="l" t="t" r="r" b="b"/>
            <a:pathLst>
              <a:path w="1589" h="2169" extrusionOk="0">
                <a:moveTo>
                  <a:pt x="1589" y="633"/>
                </a:moveTo>
                <a:cubicBezTo>
                  <a:pt x="1589" y="257"/>
                  <a:pt x="1275" y="0"/>
                  <a:pt x="913" y="29"/>
                </a:cubicBezTo>
                <a:cubicBezTo>
                  <a:pt x="552" y="57"/>
                  <a:pt x="378" y="162"/>
                  <a:pt x="302" y="210"/>
                </a:cubicBezTo>
                <a:cubicBezTo>
                  <a:pt x="226" y="257"/>
                  <a:pt x="152" y="341"/>
                  <a:pt x="126" y="393"/>
                </a:cubicBezTo>
                <a:cubicBezTo>
                  <a:pt x="99" y="445"/>
                  <a:pt x="83" y="542"/>
                  <a:pt x="80" y="587"/>
                </a:cubicBezTo>
                <a:cubicBezTo>
                  <a:pt x="77" y="632"/>
                  <a:pt x="82" y="660"/>
                  <a:pt x="89" y="690"/>
                </a:cubicBezTo>
                <a:cubicBezTo>
                  <a:pt x="96" y="720"/>
                  <a:pt x="126" y="769"/>
                  <a:pt x="135" y="806"/>
                </a:cubicBezTo>
                <a:cubicBezTo>
                  <a:pt x="143" y="842"/>
                  <a:pt x="120" y="904"/>
                  <a:pt x="103" y="930"/>
                </a:cubicBezTo>
                <a:cubicBezTo>
                  <a:pt x="87" y="955"/>
                  <a:pt x="29" y="1039"/>
                  <a:pt x="15" y="1060"/>
                </a:cubicBezTo>
                <a:cubicBezTo>
                  <a:pt x="0" y="1081"/>
                  <a:pt x="10" y="1109"/>
                  <a:pt x="20" y="1132"/>
                </a:cubicBezTo>
                <a:cubicBezTo>
                  <a:pt x="30" y="1156"/>
                  <a:pt x="67" y="1165"/>
                  <a:pt x="75" y="1168"/>
                </a:cubicBezTo>
                <a:cubicBezTo>
                  <a:pt x="83" y="1171"/>
                  <a:pt x="96" y="1171"/>
                  <a:pt x="99" y="1174"/>
                </a:cubicBezTo>
                <a:cubicBezTo>
                  <a:pt x="101" y="1177"/>
                  <a:pt x="97" y="1202"/>
                  <a:pt x="92" y="1217"/>
                </a:cubicBezTo>
                <a:cubicBezTo>
                  <a:pt x="88" y="1231"/>
                  <a:pt x="74" y="1247"/>
                  <a:pt x="69" y="1255"/>
                </a:cubicBezTo>
                <a:cubicBezTo>
                  <a:pt x="64" y="1264"/>
                  <a:pt x="72" y="1292"/>
                  <a:pt x="80" y="1309"/>
                </a:cubicBezTo>
                <a:cubicBezTo>
                  <a:pt x="87" y="1326"/>
                  <a:pt x="107" y="1335"/>
                  <a:pt x="107" y="1335"/>
                </a:cubicBezTo>
                <a:cubicBezTo>
                  <a:pt x="107" y="1335"/>
                  <a:pt x="79" y="1358"/>
                  <a:pt x="80" y="1384"/>
                </a:cubicBezTo>
                <a:cubicBezTo>
                  <a:pt x="80" y="1410"/>
                  <a:pt x="84" y="1423"/>
                  <a:pt x="90" y="1427"/>
                </a:cubicBezTo>
                <a:cubicBezTo>
                  <a:pt x="95" y="1431"/>
                  <a:pt x="127" y="1439"/>
                  <a:pt x="135" y="1451"/>
                </a:cubicBezTo>
                <a:cubicBezTo>
                  <a:pt x="143" y="1462"/>
                  <a:pt x="151" y="1473"/>
                  <a:pt x="153" y="1482"/>
                </a:cubicBezTo>
                <a:cubicBezTo>
                  <a:pt x="154" y="1488"/>
                  <a:pt x="150" y="1502"/>
                  <a:pt x="149" y="1511"/>
                </a:cubicBezTo>
                <a:cubicBezTo>
                  <a:pt x="145" y="1553"/>
                  <a:pt x="162" y="1638"/>
                  <a:pt x="229" y="1642"/>
                </a:cubicBezTo>
                <a:cubicBezTo>
                  <a:pt x="282" y="1645"/>
                  <a:pt x="365" y="1614"/>
                  <a:pt x="396" y="1607"/>
                </a:cubicBezTo>
                <a:cubicBezTo>
                  <a:pt x="426" y="1601"/>
                  <a:pt x="559" y="1551"/>
                  <a:pt x="583" y="1567"/>
                </a:cubicBezTo>
                <a:cubicBezTo>
                  <a:pt x="608" y="1584"/>
                  <a:pt x="612" y="1609"/>
                  <a:pt x="619" y="1632"/>
                </a:cubicBezTo>
                <a:cubicBezTo>
                  <a:pt x="627" y="1656"/>
                  <a:pt x="665" y="1773"/>
                  <a:pt x="675" y="1816"/>
                </a:cubicBezTo>
                <a:cubicBezTo>
                  <a:pt x="685" y="1858"/>
                  <a:pt x="708" y="1934"/>
                  <a:pt x="714" y="1957"/>
                </a:cubicBezTo>
                <a:cubicBezTo>
                  <a:pt x="675" y="1967"/>
                  <a:pt x="635" y="2046"/>
                  <a:pt x="630" y="2057"/>
                </a:cubicBezTo>
                <a:cubicBezTo>
                  <a:pt x="609" y="2163"/>
                  <a:pt x="609" y="2163"/>
                  <a:pt x="609" y="2163"/>
                </a:cubicBezTo>
                <a:cubicBezTo>
                  <a:pt x="609" y="2163"/>
                  <a:pt x="697" y="2169"/>
                  <a:pt x="696" y="2163"/>
                </a:cubicBezTo>
                <a:cubicBezTo>
                  <a:pt x="695" y="2158"/>
                  <a:pt x="1263" y="1721"/>
                  <a:pt x="1263" y="1721"/>
                </a:cubicBezTo>
                <a:cubicBezTo>
                  <a:pt x="1299" y="1653"/>
                  <a:pt x="1299" y="1653"/>
                  <a:pt x="1299" y="1653"/>
                </a:cubicBezTo>
                <a:cubicBezTo>
                  <a:pt x="1219" y="1406"/>
                  <a:pt x="1279" y="1307"/>
                  <a:pt x="1355" y="1193"/>
                </a:cubicBezTo>
                <a:cubicBezTo>
                  <a:pt x="1426" y="1087"/>
                  <a:pt x="1589" y="1008"/>
                  <a:pt x="1589" y="633"/>
                </a:cubicBezTo>
                <a:close/>
                <a:moveTo>
                  <a:pt x="1297" y="1119"/>
                </a:moveTo>
                <a:cubicBezTo>
                  <a:pt x="1297" y="1169"/>
                  <a:pt x="1263" y="1211"/>
                  <a:pt x="1216" y="1223"/>
                </a:cubicBezTo>
                <a:cubicBezTo>
                  <a:pt x="1208" y="1245"/>
                  <a:pt x="1187" y="1261"/>
                  <a:pt x="1162" y="1261"/>
                </a:cubicBezTo>
                <a:cubicBezTo>
                  <a:pt x="1129" y="1261"/>
                  <a:pt x="1103" y="1234"/>
                  <a:pt x="1103" y="1202"/>
                </a:cubicBezTo>
                <a:cubicBezTo>
                  <a:pt x="1103" y="1197"/>
                  <a:pt x="1104" y="1191"/>
                  <a:pt x="1106" y="1186"/>
                </a:cubicBezTo>
                <a:cubicBezTo>
                  <a:pt x="1074" y="1176"/>
                  <a:pt x="1051" y="1146"/>
                  <a:pt x="1051" y="1111"/>
                </a:cubicBezTo>
                <a:cubicBezTo>
                  <a:pt x="1051" y="1107"/>
                  <a:pt x="1052" y="1103"/>
                  <a:pt x="1052" y="1099"/>
                </a:cubicBezTo>
                <a:cubicBezTo>
                  <a:pt x="1010" y="1087"/>
                  <a:pt x="978" y="1050"/>
                  <a:pt x="975" y="1004"/>
                </a:cubicBezTo>
                <a:cubicBezTo>
                  <a:pt x="946" y="1001"/>
                  <a:pt x="920" y="993"/>
                  <a:pt x="895" y="981"/>
                </a:cubicBezTo>
                <a:cubicBezTo>
                  <a:pt x="871" y="990"/>
                  <a:pt x="845" y="995"/>
                  <a:pt x="818" y="995"/>
                </a:cubicBezTo>
                <a:cubicBezTo>
                  <a:pt x="738" y="995"/>
                  <a:pt x="668" y="952"/>
                  <a:pt x="631" y="887"/>
                </a:cubicBezTo>
                <a:cubicBezTo>
                  <a:pt x="631" y="887"/>
                  <a:pt x="630" y="887"/>
                  <a:pt x="630" y="887"/>
                </a:cubicBezTo>
                <a:cubicBezTo>
                  <a:pt x="586" y="887"/>
                  <a:pt x="551" y="852"/>
                  <a:pt x="551" y="809"/>
                </a:cubicBezTo>
                <a:cubicBezTo>
                  <a:pt x="551" y="809"/>
                  <a:pt x="551" y="809"/>
                  <a:pt x="551" y="808"/>
                </a:cubicBezTo>
                <a:cubicBezTo>
                  <a:pt x="549" y="809"/>
                  <a:pt x="547" y="809"/>
                  <a:pt x="545" y="809"/>
                </a:cubicBezTo>
                <a:cubicBezTo>
                  <a:pt x="502" y="809"/>
                  <a:pt x="465" y="787"/>
                  <a:pt x="442" y="755"/>
                </a:cubicBezTo>
                <a:cubicBezTo>
                  <a:pt x="433" y="758"/>
                  <a:pt x="424" y="760"/>
                  <a:pt x="414" y="760"/>
                </a:cubicBezTo>
                <a:cubicBezTo>
                  <a:pt x="380" y="760"/>
                  <a:pt x="352" y="738"/>
                  <a:pt x="341" y="708"/>
                </a:cubicBezTo>
                <a:cubicBezTo>
                  <a:pt x="327" y="713"/>
                  <a:pt x="312" y="716"/>
                  <a:pt x="297" y="716"/>
                </a:cubicBezTo>
                <a:cubicBezTo>
                  <a:pt x="227" y="716"/>
                  <a:pt x="171" y="660"/>
                  <a:pt x="171" y="590"/>
                </a:cubicBezTo>
                <a:cubicBezTo>
                  <a:pt x="171" y="559"/>
                  <a:pt x="183" y="530"/>
                  <a:pt x="202" y="508"/>
                </a:cubicBezTo>
                <a:cubicBezTo>
                  <a:pt x="199" y="500"/>
                  <a:pt x="198" y="491"/>
                  <a:pt x="198" y="482"/>
                </a:cubicBezTo>
                <a:cubicBezTo>
                  <a:pt x="198" y="450"/>
                  <a:pt x="217" y="422"/>
                  <a:pt x="244" y="410"/>
                </a:cubicBezTo>
                <a:cubicBezTo>
                  <a:pt x="244" y="410"/>
                  <a:pt x="244" y="409"/>
                  <a:pt x="244" y="409"/>
                </a:cubicBezTo>
                <a:cubicBezTo>
                  <a:pt x="244" y="340"/>
                  <a:pt x="300" y="283"/>
                  <a:pt x="370" y="283"/>
                </a:cubicBezTo>
                <a:cubicBezTo>
                  <a:pt x="370" y="283"/>
                  <a:pt x="370" y="283"/>
                  <a:pt x="370" y="283"/>
                </a:cubicBezTo>
                <a:cubicBezTo>
                  <a:pt x="370" y="282"/>
                  <a:pt x="370" y="281"/>
                  <a:pt x="370" y="280"/>
                </a:cubicBezTo>
                <a:cubicBezTo>
                  <a:pt x="370" y="236"/>
                  <a:pt x="414" y="211"/>
                  <a:pt x="457" y="211"/>
                </a:cubicBezTo>
                <a:cubicBezTo>
                  <a:pt x="470" y="211"/>
                  <a:pt x="481" y="214"/>
                  <a:pt x="492" y="219"/>
                </a:cubicBezTo>
                <a:cubicBezTo>
                  <a:pt x="514" y="181"/>
                  <a:pt x="545" y="147"/>
                  <a:pt x="592" y="147"/>
                </a:cubicBezTo>
                <a:cubicBezTo>
                  <a:pt x="609" y="147"/>
                  <a:pt x="626" y="151"/>
                  <a:pt x="641" y="157"/>
                </a:cubicBezTo>
                <a:cubicBezTo>
                  <a:pt x="679" y="125"/>
                  <a:pt x="728" y="96"/>
                  <a:pt x="782" y="96"/>
                </a:cubicBezTo>
                <a:cubicBezTo>
                  <a:pt x="817" y="96"/>
                  <a:pt x="841" y="99"/>
                  <a:pt x="871" y="114"/>
                </a:cubicBezTo>
                <a:cubicBezTo>
                  <a:pt x="888" y="105"/>
                  <a:pt x="916" y="87"/>
                  <a:pt x="936" y="87"/>
                </a:cubicBezTo>
                <a:cubicBezTo>
                  <a:pt x="980" y="87"/>
                  <a:pt x="1011" y="86"/>
                  <a:pt x="1033" y="120"/>
                </a:cubicBezTo>
                <a:cubicBezTo>
                  <a:pt x="1046" y="111"/>
                  <a:pt x="1088" y="108"/>
                  <a:pt x="1105" y="108"/>
                </a:cubicBezTo>
                <a:cubicBezTo>
                  <a:pt x="1139" y="108"/>
                  <a:pt x="1188" y="156"/>
                  <a:pt x="1199" y="186"/>
                </a:cubicBezTo>
                <a:cubicBezTo>
                  <a:pt x="1279" y="152"/>
                  <a:pt x="1357" y="225"/>
                  <a:pt x="1373" y="309"/>
                </a:cubicBezTo>
                <a:cubicBezTo>
                  <a:pt x="1432" y="305"/>
                  <a:pt x="1485" y="391"/>
                  <a:pt x="1462" y="442"/>
                </a:cubicBezTo>
                <a:cubicBezTo>
                  <a:pt x="1513" y="483"/>
                  <a:pt x="1523" y="549"/>
                  <a:pt x="1523" y="620"/>
                </a:cubicBezTo>
                <a:cubicBezTo>
                  <a:pt x="1523" y="645"/>
                  <a:pt x="1519" y="669"/>
                  <a:pt x="1512" y="692"/>
                </a:cubicBezTo>
                <a:cubicBezTo>
                  <a:pt x="1522" y="710"/>
                  <a:pt x="1529" y="731"/>
                  <a:pt x="1529" y="754"/>
                </a:cubicBezTo>
                <a:cubicBezTo>
                  <a:pt x="1529" y="814"/>
                  <a:pt x="1487" y="864"/>
                  <a:pt x="1432" y="877"/>
                </a:cubicBezTo>
                <a:cubicBezTo>
                  <a:pt x="1437" y="887"/>
                  <a:pt x="1439" y="898"/>
                  <a:pt x="1439" y="910"/>
                </a:cubicBezTo>
                <a:cubicBezTo>
                  <a:pt x="1439" y="946"/>
                  <a:pt x="1415" y="976"/>
                  <a:pt x="1383" y="985"/>
                </a:cubicBezTo>
                <a:cubicBezTo>
                  <a:pt x="1381" y="1040"/>
                  <a:pt x="1346" y="1087"/>
                  <a:pt x="1297" y="1105"/>
                </a:cubicBezTo>
                <a:cubicBezTo>
                  <a:pt x="1297" y="1110"/>
                  <a:pt x="1297" y="1114"/>
                  <a:pt x="1297" y="1119"/>
                </a:cubicBezTo>
                <a:close/>
              </a:path>
            </a:pathLst>
          </a:custGeom>
          <a:solidFill>
            <a:srgbClr val="D8D8D8"/>
          </a:solidFill>
          <a:ln>
            <a:noFill/>
          </a:ln>
        </p:spPr>
        <p:txBody>
          <a:bodyPr spcFirstLastPara="1" wrap="square" lIns="68569" tIns="34275" rIns="68569" bIns="34275" anchor="t" anchorCtr="0">
            <a:noAutofit/>
          </a:bodyPr>
          <a:lstStyle/>
          <a:p>
            <a:endParaRPr sz="1350">
              <a:solidFill>
                <a:srgbClr val="373737"/>
              </a:solidFill>
              <a:latin typeface="Arial"/>
              <a:ea typeface="Arial"/>
              <a:cs typeface="Arial"/>
              <a:sym typeface="Arial"/>
            </a:endParaRPr>
          </a:p>
        </p:txBody>
      </p:sp>
      <p:sp>
        <p:nvSpPr>
          <p:cNvPr id="306" name="Google Shape;306;p28"/>
          <p:cNvSpPr/>
          <p:nvPr/>
        </p:nvSpPr>
        <p:spPr>
          <a:xfrm>
            <a:off x="2667000" y="5588795"/>
            <a:ext cx="6858000" cy="411956"/>
          </a:xfrm>
          <a:prstGeom prst="rect">
            <a:avLst/>
          </a:prstGeom>
          <a:solidFill>
            <a:srgbClr val="00909E"/>
          </a:solidFill>
          <a:ln w="9525" cap="flat" cmpd="sng">
            <a:solidFill>
              <a:srgbClr val="00909E"/>
            </a:solidFill>
            <a:prstDash val="solid"/>
            <a:miter lim="800000"/>
            <a:headEnd type="none" w="sm" len="sm"/>
            <a:tailEnd type="none" w="sm" len="sm"/>
          </a:ln>
        </p:spPr>
        <p:txBody>
          <a:bodyPr spcFirstLastPara="1" wrap="square" lIns="68569" tIns="34275" rIns="68569" bIns="34275" anchor="ctr" anchorCtr="0">
            <a:noAutofit/>
          </a:bodyPr>
          <a:lstStyle/>
          <a:p>
            <a:pPr>
              <a:buClr>
                <a:schemeClr val="dk1"/>
              </a:buClr>
              <a:buSzPts val="1800"/>
            </a:pPr>
            <a:endParaRPr sz="1350">
              <a:solidFill>
                <a:schemeClr val="dk1"/>
              </a:solidFill>
              <a:latin typeface="Calibri"/>
              <a:ea typeface="Calibri"/>
              <a:cs typeface="Calibri"/>
              <a:sym typeface="Calibri"/>
            </a:endParaRPr>
          </a:p>
        </p:txBody>
      </p:sp>
      <p:sp>
        <p:nvSpPr>
          <p:cNvPr id="307" name="Google Shape;307;p28"/>
          <p:cNvSpPr txBox="1"/>
          <p:nvPr/>
        </p:nvSpPr>
        <p:spPr>
          <a:xfrm>
            <a:off x="2747962" y="5643564"/>
            <a:ext cx="3671888" cy="276969"/>
          </a:xfrm>
          <a:prstGeom prst="rect">
            <a:avLst/>
          </a:prstGeom>
          <a:noFill/>
          <a:ln>
            <a:noFill/>
          </a:ln>
        </p:spPr>
        <p:txBody>
          <a:bodyPr spcFirstLastPara="1" wrap="square" lIns="68569" tIns="34275" rIns="68569" bIns="34275" anchor="t" anchorCtr="0">
            <a:spAutoFit/>
          </a:bodyPr>
          <a:lstStyle/>
          <a:p>
            <a:pPr>
              <a:buClr>
                <a:schemeClr val="lt1"/>
              </a:buClr>
              <a:buSzPts val="1800"/>
            </a:pPr>
            <a:r>
              <a:rPr lang="en-GB" sz="1350" b="1">
                <a:solidFill>
                  <a:schemeClr val="lt1"/>
                </a:solidFill>
                <a:latin typeface="Century Gothic"/>
                <a:ea typeface="Century Gothic"/>
                <a:cs typeface="Century Gothic"/>
                <a:sym typeface="Century Gothic"/>
              </a:rPr>
              <a:t>www.crestawards.org</a:t>
            </a:r>
            <a:endParaRPr sz="1350" b="1">
              <a:solidFill>
                <a:schemeClr val="lt1"/>
              </a:solidFill>
              <a:latin typeface="Century Gothic"/>
              <a:ea typeface="Century Gothic"/>
              <a:cs typeface="Century Gothic"/>
              <a:sym typeface="Century Gothic"/>
            </a:endParaRPr>
          </a:p>
        </p:txBody>
      </p:sp>
    </p:spTree>
    <p:extLst>
      <p:ext uri="{BB962C8B-B14F-4D97-AF65-F5344CB8AC3E}">
        <p14:creationId xmlns:p14="http://schemas.microsoft.com/office/powerpoint/2010/main" val="3320728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00"/>
                                        </p:tgtEl>
                                        <p:attrNameLst>
                                          <p:attrName>style.visibility</p:attrName>
                                        </p:attrNameLst>
                                      </p:cBhvr>
                                      <p:to>
                                        <p:strVal val="visible"/>
                                      </p:to>
                                    </p:set>
                                    <p:anim calcmode="lin" valueType="num">
                                      <p:cBhvr additive="base">
                                        <p:cTn id="7" dur="500"/>
                                        <p:tgtEl>
                                          <p:spTgt spid="300"/>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99"/>
                                        </p:tgtEl>
                                        <p:attrNameLst>
                                          <p:attrName>style.visibility</p:attrName>
                                        </p:attrNameLst>
                                      </p:cBhvr>
                                      <p:to>
                                        <p:strVal val="visible"/>
                                      </p:to>
                                    </p:set>
                                    <p:anim calcmode="lin" valueType="num">
                                      <p:cBhvr additive="base">
                                        <p:cTn id="12" dur="500"/>
                                        <p:tgtEl>
                                          <p:spTgt spid="299"/>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01"/>
                                        </p:tgtEl>
                                        <p:attrNameLst>
                                          <p:attrName>style.visibility</p:attrName>
                                        </p:attrNameLst>
                                      </p:cBhvr>
                                      <p:to>
                                        <p:strVal val="visible"/>
                                      </p:to>
                                    </p:set>
                                    <p:anim calcmode="lin" valueType="num">
                                      <p:cBhvr additive="base">
                                        <p:cTn id="17" dur="500"/>
                                        <p:tgtEl>
                                          <p:spTgt spid="301"/>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302"/>
                                        </p:tgtEl>
                                        <p:attrNameLst>
                                          <p:attrName>style.visibility</p:attrName>
                                        </p:attrNameLst>
                                      </p:cBhvr>
                                      <p:to>
                                        <p:strVal val="visible"/>
                                      </p:to>
                                    </p:set>
                                    <p:anim calcmode="lin" valueType="num">
                                      <p:cBhvr additive="base">
                                        <p:cTn id="22" dur="500"/>
                                        <p:tgtEl>
                                          <p:spTgt spid="302"/>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292"/>
                                        </p:tgtEl>
                                        <p:attrNameLst>
                                          <p:attrName>style.visibility</p:attrName>
                                        </p:attrNameLst>
                                      </p:cBhvr>
                                      <p:to>
                                        <p:strVal val="visible"/>
                                      </p:to>
                                    </p:set>
                                    <p:anim calcmode="lin" valueType="num">
                                      <p:cBhvr additive="base">
                                        <p:cTn id="27" dur="500"/>
                                        <p:tgtEl>
                                          <p:spTgt spid="29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13" name="Google Shape;313;p29"/>
          <p:cNvSpPr/>
          <p:nvPr/>
        </p:nvSpPr>
        <p:spPr>
          <a:xfrm>
            <a:off x="2667000" y="5588795"/>
            <a:ext cx="6858000" cy="411956"/>
          </a:xfrm>
          <a:prstGeom prst="rect">
            <a:avLst/>
          </a:prstGeom>
          <a:solidFill>
            <a:srgbClr val="00909E"/>
          </a:solidFill>
          <a:ln w="9525" cap="flat" cmpd="sng">
            <a:solidFill>
              <a:srgbClr val="00909E"/>
            </a:solidFill>
            <a:prstDash val="solid"/>
            <a:miter lim="800000"/>
            <a:headEnd type="none" w="sm" len="sm"/>
            <a:tailEnd type="none" w="sm" len="sm"/>
          </a:ln>
        </p:spPr>
        <p:txBody>
          <a:bodyPr spcFirstLastPara="1" wrap="square" lIns="68569" tIns="34275" rIns="68569" bIns="34275" anchor="ctr" anchorCtr="0">
            <a:noAutofit/>
          </a:bodyPr>
          <a:lstStyle/>
          <a:p>
            <a:pPr>
              <a:buClr>
                <a:schemeClr val="dk1"/>
              </a:buClr>
              <a:buSzPts val="1800"/>
            </a:pPr>
            <a:endParaRPr sz="1350">
              <a:solidFill>
                <a:schemeClr val="dk1"/>
              </a:solidFill>
              <a:latin typeface="Calibri"/>
              <a:ea typeface="Calibri"/>
              <a:cs typeface="Calibri"/>
              <a:sym typeface="Calibri"/>
            </a:endParaRPr>
          </a:p>
        </p:txBody>
      </p:sp>
      <p:sp>
        <p:nvSpPr>
          <p:cNvPr id="314" name="Google Shape;314;p29"/>
          <p:cNvSpPr txBox="1"/>
          <p:nvPr/>
        </p:nvSpPr>
        <p:spPr>
          <a:xfrm>
            <a:off x="2747962" y="5643564"/>
            <a:ext cx="3671888" cy="276969"/>
          </a:xfrm>
          <a:prstGeom prst="rect">
            <a:avLst/>
          </a:prstGeom>
          <a:noFill/>
          <a:ln>
            <a:noFill/>
          </a:ln>
        </p:spPr>
        <p:txBody>
          <a:bodyPr spcFirstLastPara="1" wrap="square" lIns="68569" tIns="34275" rIns="68569" bIns="34275" anchor="t" anchorCtr="0">
            <a:spAutoFit/>
          </a:bodyPr>
          <a:lstStyle/>
          <a:p>
            <a:pPr>
              <a:buClr>
                <a:schemeClr val="lt1"/>
              </a:buClr>
              <a:buSzPts val="1800"/>
            </a:pPr>
            <a:r>
              <a:rPr lang="en-GB" sz="1350" b="1">
                <a:solidFill>
                  <a:schemeClr val="lt1"/>
                </a:solidFill>
                <a:latin typeface="Century Gothic"/>
                <a:ea typeface="Century Gothic"/>
                <a:cs typeface="Century Gothic"/>
                <a:sym typeface="Century Gothic"/>
              </a:rPr>
              <a:t>www.crestawards.org</a:t>
            </a:r>
            <a:endParaRPr sz="1350" b="1">
              <a:solidFill>
                <a:schemeClr val="lt1"/>
              </a:solidFill>
              <a:latin typeface="Century Gothic"/>
              <a:ea typeface="Century Gothic"/>
              <a:cs typeface="Century Gothic"/>
              <a:sym typeface="Century Gothic"/>
            </a:endParaRPr>
          </a:p>
        </p:txBody>
      </p:sp>
      <p:sp>
        <p:nvSpPr>
          <p:cNvPr id="315" name="Google Shape;315;p29"/>
          <p:cNvSpPr txBox="1"/>
          <p:nvPr/>
        </p:nvSpPr>
        <p:spPr>
          <a:xfrm>
            <a:off x="3009900" y="981075"/>
            <a:ext cx="4038600" cy="857250"/>
          </a:xfrm>
          <a:prstGeom prst="rect">
            <a:avLst/>
          </a:prstGeom>
          <a:noFill/>
          <a:ln>
            <a:noFill/>
          </a:ln>
        </p:spPr>
        <p:txBody>
          <a:bodyPr spcFirstLastPara="1" wrap="square" lIns="68569" tIns="34275" rIns="68569" bIns="34275" anchor="ctr" anchorCtr="0">
            <a:noAutofit/>
          </a:bodyPr>
          <a:lstStyle/>
          <a:p>
            <a:pPr>
              <a:buClr>
                <a:schemeClr val="dk1"/>
              </a:buClr>
              <a:buSzPts val="3200"/>
            </a:pPr>
            <a:endParaRPr sz="2400" b="1">
              <a:solidFill>
                <a:srgbClr val="662D91"/>
              </a:solidFill>
              <a:latin typeface="Century Gothic"/>
              <a:ea typeface="Century Gothic"/>
              <a:cs typeface="Century Gothic"/>
              <a:sym typeface="Century Gothic"/>
            </a:endParaRPr>
          </a:p>
        </p:txBody>
      </p:sp>
      <p:sp>
        <p:nvSpPr>
          <p:cNvPr id="316" name="Google Shape;316;p29"/>
          <p:cNvSpPr txBox="1">
            <a:spLocks noGrp="1"/>
          </p:cNvSpPr>
          <p:nvPr>
            <p:ph type="title"/>
          </p:nvPr>
        </p:nvSpPr>
        <p:spPr>
          <a:xfrm>
            <a:off x="2152650" y="1131094"/>
            <a:ext cx="7886700" cy="994172"/>
          </a:xfrm>
          <a:prstGeom prst="rect">
            <a:avLst/>
          </a:prstGeom>
          <a:noFill/>
          <a:ln>
            <a:noFill/>
          </a:ln>
        </p:spPr>
        <p:txBody>
          <a:bodyPr spcFirstLastPara="1" vert="horz" wrap="square" lIns="68569" tIns="34275" rIns="68569" bIns="34275" numCol="1" rtlCol="0" anchor="ctr" anchorCtr="0" compatLnSpc="1">
            <a:prstTxWarp prst="textNoShape">
              <a:avLst/>
            </a:prstTxWarp>
            <a:normAutofit/>
          </a:bodyPr>
          <a:lstStyle/>
          <a:p>
            <a:pPr>
              <a:spcBef>
                <a:spcPts val="0"/>
              </a:spcBef>
              <a:buClr>
                <a:srgbClr val="00909E"/>
              </a:buClr>
              <a:buSzPts val="4400"/>
            </a:pPr>
            <a:r>
              <a:rPr lang="en-GB" b="1" dirty="0">
                <a:solidFill>
                  <a:srgbClr val="00909E"/>
                </a:solidFill>
                <a:latin typeface="Century Gothic"/>
                <a:ea typeface="Century Gothic"/>
                <a:cs typeface="Century Gothic"/>
                <a:sym typeface="Century Gothic"/>
              </a:rPr>
              <a:t>               Benefits of CREST</a:t>
            </a:r>
            <a:endParaRPr dirty="0"/>
          </a:p>
        </p:txBody>
      </p:sp>
      <p:pic>
        <p:nvPicPr>
          <p:cNvPr id="317" name="Google Shape;317;p29"/>
          <p:cNvPicPr preferRelativeResize="0"/>
          <p:nvPr/>
        </p:nvPicPr>
        <p:blipFill rotWithShape="1">
          <a:blip r:embed="rId3">
            <a:alphaModFix/>
          </a:blip>
          <a:srcRect/>
          <a:stretch/>
        </p:blipFill>
        <p:spPr>
          <a:xfrm>
            <a:off x="1760339" y="207765"/>
            <a:ext cx="1641872" cy="1630560"/>
          </a:xfrm>
          <a:prstGeom prst="rect">
            <a:avLst/>
          </a:prstGeom>
          <a:noFill/>
          <a:ln>
            <a:noFill/>
          </a:ln>
        </p:spPr>
      </p:pic>
      <p:sp>
        <p:nvSpPr>
          <p:cNvPr id="318" name="Google Shape;318;p29"/>
          <p:cNvSpPr txBox="1">
            <a:spLocks noGrp="1"/>
          </p:cNvSpPr>
          <p:nvPr>
            <p:ph type="body" idx="1"/>
          </p:nvPr>
        </p:nvSpPr>
        <p:spPr>
          <a:xfrm>
            <a:off x="3009900" y="2069308"/>
            <a:ext cx="6172200" cy="3394472"/>
          </a:xfrm>
          <a:prstGeom prst="rect">
            <a:avLst/>
          </a:prstGeom>
          <a:noFill/>
          <a:ln>
            <a:noFill/>
          </a:ln>
        </p:spPr>
        <p:txBody>
          <a:bodyPr spcFirstLastPara="1" vert="horz" wrap="square" lIns="68569" tIns="34275" rIns="68569" bIns="34275" numCol="1" rtlCol="0" anchor="t" anchorCtr="0" compatLnSpc="1">
            <a:prstTxWarp prst="textNoShape">
              <a:avLst/>
            </a:prstTxWarp>
            <a:normAutofit lnSpcReduction="10000"/>
          </a:bodyPr>
          <a:lstStyle/>
          <a:p>
            <a:pPr marL="0" indent="0">
              <a:spcBef>
                <a:spcPts val="0"/>
              </a:spcBef>
              <a:buClr>
                <a:schemeClr val="dk1"/>
              </a:buClr>
              <a:buSzPts val="1800"/>
              <a:buNone/>
            </a:pPr>
            <a:r>
              <a:rPr lang="en-GB" sz="1350">
                <a:latin typeface="Arial"/>
                <a:ea typeface="Arial"/>
                <a:cs typeface="Arial"/>
                <a:sym typeface="Arial"/>
              </a:rPr>
              <a:t> </a:t>
            </a:r>
            <a:endParaRPr/>
          </a:p>
          <a:p>
            <a:pPr marL="171450" indent="-171450">
              <a:spcBef>
                <a:spcPts val="750"/>
              </a:spcBef>
              <a:buClr>
                <a:schemeClr val="dk1"/>
              </a:buClr>
              <a:buSzPts val="1800"/>
            </a:pPr>
            <a:r>
              <a:rPr lang="en-GB" sz="1350">
                <a:latin typeface="Arial"/>
                <a:ea typeface="Arial"/>
                <a:cs typeface="Arial"/>
                <a:sym typeface="Arial"/>
              </a:rPr>
              <a:t>Improved </a:t>
            </a:r>
            <a:r>
              <a:rPr lang="en-GB" sz="1350" b="1">
                <a:latin typeface="Arial"/>
                <a:ea typeface="Arial"/>
                <a:cs typeface="Arial"/>
                <a:sym typeface="Arial"/>
              </a:rPr>
              <a:t>GCSE grades</a:t>
            </a:r>
            <a:r>
              <a:rPr lang="en-GB" sz="1350">
                <a:latin typeface="Arial"/>
                <a:ea typeface="Arial"/>
                <a:cs typeface="Arial"/>
                <a:sym typeface="Arial"/>
              </a:rPr>
              <a:t> and increased interest in </a:t>
            </a:r>
            <a:r>
              <a:rPr lang="en-GB" sz="1350" b="1">
                <a:latin typeface="Arial"/>
                <a:ea typeface="Arial"/>
                <a:cs typeface="Arial"/>
                <a:sym typeface="Arial"/>
              </a:rPr>
              <a:t>continuing in STEM</a:t>
            </a:r>
            <a:r>
              <a:rPr lang="en-GB" sz="1350">
                <a:latin typeface="Arial"/>
                <a:ea typeface="Arial"/>
                <a:cs typeface="Arial"/>
                <a:sym typeface="Arial"/>
              </a:rPr>
              <a:t> education and careers</a:t>
            </a:r>
            <a:endParaRPr/>
          </a:p>
          <a:p>
            <a:pPr marL="0" indent="0">
              <a:spcBef>
                <a:spcPts val="750"/>
              </a:spcBef>
              <a:buClr>
                <a:schemeClr val="dk1"/>
              </a:buClr>
              <a:buSzPts val="1800"/>
              <a:buNone/>
            </a:pPr>
            <a:endParaRPr sz="1350">
              <a:latin typeface="Arial"/>
              <a:ea typeface="Arial"/>
              <a:cs typeface="Arial"/>
              <a:sym typeface="Arial"/>
            </a:endParaRPr>
          </a:p>
          <a:p>
            <a:pPr marL="171450" indent="-171450">
              <a:spcBef>
                <a:spcPts val="750"/>
              </a:spcBef>
              <a:buClr>
                <a:schemeClr val="dk1"/>
              </a:buClr>
              <a:buSzPts val="1800"/>
            </a:pPr>
            <a:r>
              <a:rPr lang="en-GB" sz="1350">
                <a:latin typeface="Arial"/>
                <a:ea typeface="Arial"/>
                <a:cs typeface="Arial"/>
                <a:sym typeface="Arial"/>
              </a:rPr>
              <a:t>Real-life experience of </a:t>
            </a:r>
            <a:r>
              <a:rPr lang="en-GB" sz="1350" b="1">
                <a:latin typeface="Arial"/>
                <a:ea typeface="Arial"/>
                <a:cs typeface="Arial"/>
                <a:sym typeface="Arial"/>
              </a:rPr>
              <a:t>‘being’ a scientist</a:t>
            </a:r>
            <a:r>
              <a:rPr lang="en-GB" sz="1350">
                <a:latin typeface="Arial"/>
                <a:ea typeface="Arial"/>
                <a:cs typeface="Arial"/>
                <a:sym typeface="Arial"/>
              </a:rPr>
              <a:t> and working on STEM projects</a:t>
            </a:r>
            <a:endParaRPr/>
          </a:p>
          <a:p>
            <a:pPr marL="0" indent="0">
              <a:spcBef>
                <a:spcPts val="750"/>
              </a:spcBef>
              <a:buClr>
                <a:schemeClr val="dk1"/>
              </a:buClr>
              <a:buSzPts val="1800"/>
              <a:buNone/>
            </a:pPr>
            <a:endParaRPr sz="1350">
              <a:latin typeface="Arial"/>
              <a:ea typeface="Arial"/>
              <a:cs typeface="Arial"/>
              <a:sym typeface="Arial"/>
            </a:endParaRPr>
          </a:p>
          <a:p>
            <a:pPr marL="171450" indent="-171450">
              <a:spcBef>
                <a:spcPts val="750"/>
              </a:spcBef>
              <a:buClr>
                <a:schemeClr val="dk1"/>
              </a:buClr>
              <a:buSzPts val="1800"/>
            </a:pPr>
            <a:r>
              <a:rPr lang="en-GB" sz="1350">
                <a:latin typeface="Arial"/>
                <a:ea typeface="Arial"/>
                <a:cs typeface="Arial"/>
                <a:sym typeface="Arial"/>
              </a:rPr>
              <a:t>Develop students’  transferable skills in </a:t>
            </a:r>
            <a:r>
              <a:rPr lang="en-GB" sz="1350" b="1">
                <a:latin typeface="Arial"/>
                <a:ea typeface="Arial"/>
                <a:cs typeface="Arial"/>
                <a:sym typeface="Arial"/>
              </a:rPr>
              <a:t>creativity, teamwork and time management</a:t>
            </a:r>
            <a:endParaRPr/>
          </a:p>
          <a:p>
            <a:pPr marL="171450" indent="-85725">
              <a:spcBef>
                <a:spcPts val="750"/>
              </a:spcBef>
              <a:buClr>
                <a:schemeClr val="dk1"/>
              </a:buClr>
              <a:buSzPts val="1800"/>
              <a:buNone/>
            </a:pPr>
            <a:endParaRPr sz="1350">
              <a:latin typeface="Arial"/>
              <a:ea typeface="Arial"/>
              <a:cs typeface="Arial"/>
              <a:sym typeface="Arial"/>
            </a:endParaRPr>
          </a:p>
          <a:p>
            <a:pPr marL="171450" indent="-171450">
              <a:spcBef>
                <a:spcPts val="750"/>
              </a:spcBef>
              <a:buClr>
                <a:schemeClr val="dk1"/>
              </a:buClr>
              <a:buSzPts val="1800"/>
            </a:pPr>
            <a:r>
              <a:rPr lang="en-GB" sz="1350">
                <a:latin typeface="Arial"/>
                <a:ea typeface="Arial"/>
                <a:cs typeface="Arial"/>
                <a:sym typeface="Arial"/>
              </a:rPr>
              <a:t>Students can use CREST to enhance their </a:t>
            </a:r>
            <a:r>
              <a:rPr lang="en-GB" sz="1350" b="1">
                <a:latin typeface="Arial"/>
                <a:ea typeface="Arial"/>
                <a:cs typeface="Arial"/>
                <a:sym typeface="Arial"/>
              </a:rPr>
              <a:t>UCAS personal statements</a:t>
            </a:r>
            <a:endParaRPr/>
          </a:p>
          <a:p>
            <a:pPr marL="0" indent="0">
              <a:spcBef>
                <a:spcPts val="750"/>
              </a:spcBef>
              <a:buClr>
                <a:schemeClr val="dk1"/>
              </a:buClr>
              <a:buSzPts val="1800"/>
              <a:buNone/>
            </a:pPr>
            <a:endParaRPr sz="1350">
              <a:latin typeface="Arial"/>
              <a:ea typeface="Arial"/>
              <a:cs typeface="Arial"/>
              <a:sym typeface="Arial"/>
            </a:endParaRPr>
          </a:p>
          <a:p>
            <a:pPr marL="171450" indent="-171450">
              <a:spcBef>
                <a:spcPts val="750"/>
              </a:spcBef>
              <a:buClr>
                <a:schemeClr val="dk1"/>
              </a:buClr>
              <a:buSzPts val="1800"/>
            </a:pPr>
            <a:r>
              <a:rPr lang="en-GB" sz="1350">
                <a:latin typeface="Arial"/>
                <a:ea typeface="Arial"/>
                <a:cs typeface="Arial"/>
                <a:sym typeface="Arial"/>
              </a:rPr>
              <a:t>Extra value from other activities, such as the </a:t>
            </a:r>
            <a:r>
              <a:rPr lang="en-GB" sz="1350" b="1">
                <a:latin typeface="Arial"/>
                <a:ea typeface="Arial"/>
                <a:cs typeface="Arial"/>
                <a:sym typeface="Arial"/>
              </a:rPr>
              <a:t>Duke of Edinburgh’s Award, Extended Project Qualifications (EPQs) </a:t>
            </a:r>
            <a:r>
              <a:rPr lang="en-GB" sz="1350">
                <a:latin typeface="Arial"/>
                <a:ea typeface="Arial"/>
                <a:cs typeface="Arial"/>
                <a:sym typeface="Arial"/>
              </a:rPr>
              <a:t>and the</a:t>
            </a:r>
            <a:r>
              <a:rPr lang="en-GB" sz="1350" b="1">
                <a:latin typeface="Arial"/>
                <a:ea typeface="Arial"/>
                <a:cs typeface="Arial"/>
                <a:sym typeface="Arial"/>
              </a:rPr>
              <a:t> Children’s University Passport to Learning.</a:t>
            </a:r>
            <a:endParaRPr sz="1350">
              <a:latin typeface="Arial"/>
              <a:ea typeface="Arial"/>
              <a:cs typeface="Arial"/>
              <a:sym typeface="Arial"/>
            </a:endParaRPr>
          </a:p>
          <a:p>
            <a:pPr marL="0" indent="0">
              <a:spcBef>
                <a:spcPts val="750"/>
              </a:spcBef>
              <a:buClr>
                <a:schemeClr val="dk1"/>
              </a:buClr>
              <a:buSzPts val="1800"/>
              <a:buNone/>
            </a:pPr>
            <a:endParaRPr sz="1350">
              <a:latin typeface="Arial"/>
              <a:ea typeface="Arial"/>
              <a:cs typeface="Arial"/>
              <a:sym typeface="Arial"/>
            </a:endParaRPr>
          </a:p>
          <a:p>
            <a:pPr marL="171450" indent="-85725">
              <a:spcBef>
                <a:spcPts val="750"/>
              </a:spcBef>
              <a:buClr>
                <a:schemeClr val="dk1"/>
              </a:buClr>
              <a:buSzPts val="1800"/>
              <a:buNone/>
            </a:pPr>
            <a:endParaRPr sz="1350">
              <a:latin typeface="Arial"/>
              <a:ea typeface="Arial"/>
              <a:cs typeface="Arial"/>
              <a:sym typeface="Arial"/>
            </a:endParaRPr>
          </a:p>
        </p:txBody>
      </p:sp>
    </p:spTree>
    <p:extLst>
      <p:ext uri="{BB962C8B-B14F-4D97-AF65-F5344CB8AC3E}">
        <p14:creationId xmlns:p14="http://schemas.microsoft.com/office/powerpoint/2010/main" val="34973057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sp>
        <p:nvSpPr>
          <p:cNvPr id="335" name="Google Shape;335;p31"/>
          <p:cNvSpPr/>
          <p:nvPr/>
        </p:nvSpPr>
        <p:spPr>
          <a:xfrm>
            <a:off x="2667000" y="5588795"/>
            <a:ext cx="6858000" cy="411956"/>
          </a:xfrm>
          <a:prstGeom prst="rect">
            <a:avLst/>
          </a:prstGeom>
          <a:solidFill>
            <a:srgbClr val="00909E"/>
          </a:solidFill>
          <a:ln w="9525" cap="flat" cmpd="sng">
            <a:solidFill>
              <a:srgbClr val="00909E"/>
            </a:solidFill>
            <a:prstDash val="solid"/>
            <a:miter lim="800000"/>
            <a:headEnd type="none" w="sm" len="sm"/>
            <a:tailEnd type="none" w="sm" len="sm"/>
          </a:ln>
        </p:spPr>
        <p:txBody>
          <a:bodyPr spcFirstLastPara="1" wrap="square" lIns="68569" tIns="34275" rIns="68569" bIns="34275" anchor="ctr" anchorCtr="0">
            <a:noAutofit/>
          </a:bodyPr>
          <a:lstStyle/>
          <a:p>
            <a:pPr>
              <a:buClr>
                <a:schemeClr val="dk1"/>
              </a:buClr>
              <a:buSzPts val="1800"/>
            </a:pPr>
            <a:endParaRPr sz="1350">
              <a:solidFill>
                <a:schemeClr val="dk1"/>
              </a:solidFill>
              <a:latin typeface="Calibri"/>
              <a:ea typeface="Calibri"/>
              <a:cs typeface="Calibri"/>
              <a:sym typeface="Calibri"/>
            </a:endParaRPr>
          </a:p>
        </p:txBody>
      </p:sp>
      <p:sp>
        <p:nvSpPr>
          <p:cNvPr id="336" name="Google Shape;336;p31"/>
          <p:cNvSpPr txBox="1"/>
          <p:nvPr/>
        </p:nvSpPr>
        <p:spPr>
          <a:xfrm>
            <a:off x="2747962" y="5643564"/>
            <a:ext cx="3671888" cy="276969"/>
          </a:xfrm>
          <a:prstGeom prst="rect">
            <a:avLst/>
          </a:prstGeom>
          <a:noFill/>
          <a:ln>
            <a:noFill/>
          </a:ln>
        </p:spPr>
        <p:txBody>
          <a:bodyPr spcFirstLastPara="1" wrap="square" lIns="68569" tIns="34275" rIns="68569" bIns="34275" anchor="t" anchorCtr="0">
            <a:spAutoFit/>
          </a:bodyPr>
          <a:lstStyle/>
          <a:p>
            <a:pPr>
              <a:buClr>
                <a:schemeClr val="lt1"/>
              </a:buClr>
              <a:buSzPts val="1800"/>
            </a:pPr>
            <a:r>
              <a:rPr lang="en-GB" sz="1350" b="1">
                <a:solidFill>
                  <a:schemeClr val="lt1"/>
                </a:solidFill>
                <a:latin typeface="Century Gothic"/>
                <a:ea typeface="Century Gothic"/>
                <a:cs typeface="Century Gothic"/>
                <a:sym typeface="Century Gothic"/>
              </a:rPr>
              <a:t>www.crestawards.org</a:t>
            </a:r>
            <a:endParaRPr sz="1350" b="1">
              <a:solidFill>
                <a:schemeClr val="lt1"/>
              </a:solidFill>
              <a:latin typeface="Century Gothic"/>
              <a:ea typeface="Century Gothic"/>
              <a:cs typeface="Century Gothic"/>
              <a:sym typeface="Century Gothic"/>
            </a:endParaRPr>
          </a:p>
        </p:txBody>
      </p:sp>
      <p:sp>
        <p:nvSpPr>
          <p:cNvPr id="337" name="Google Shape;337;p31"/>
          <p:cNvSpPr txBox="1"/>
          <p:nvPr/>
        </p:nvSpPr>
        <p:spPr>
          <a:xfrm>
            <a:off x="3009900" y="981075"/>
            <a:ext cx="4038600" cy="857250"/>
          </a:xfrm>
          <a:prstGeom prst="rect">
            <a:avLst/>
          </a:prstGeom>
          <a:noFill/>
          <a:ln>
            <a:noFill/>
          </a:ln>
        </p:spPr>
        <p:txBody>
          <a:bodyPr spcFirstLastPara="1" wrap="square" lIns="68569" tIns="34275" rIns="68569" bIns="34275" anchor="ctr" anchorCtr="0">
            <a:noAutofit/>
          </a:bodyPr>
          <a:lstStyle/>
          <a:p>
            <a:pPr>
              <a:buClr>
                <a:schemeClr val="dk1"/>
              </a:buClr>
              <a:buSzPts val="3200"/>
            </a:pPr>
            <a:endParaRPr sz="2400" b="1">
              <a:solidFill>
                <a:srgbClr val="662D91"/>
              </a:solidFill>
              <a:latin typeface="Century Gothic"/>
              <a:ea typeface="Century Gothic"/>
              <a:cs typeface="Century Gothic"/>
              <a:sym typeface="Century Gothic"/>
            </a:endParaRPr>
          </a:p>
        </p:txBody>
      </p:sp>
      <p:sp>
        <p:nvSpPr>
          <p:cNvPr id="338" name="Google Shape;338;p31"/>
          <p:cNvSpPr txBox="1">
            <a:spLocks noGrp="1"/>
          </p:cNvSpPr>
          <p:nvPr>
            <p:ph type="title"/>
          </p:nvPr>
        </p:nvSpPr>
        <p:spPr>
          <a:xfrm>
            <a:off x="2152650" y="1131094"/>
            <a:ext cx="7886700" cy="994172"/>
          </a:xfrm>
          <a:prstGeom prst="rect">
            <a:avLst/>
          </a:prstGeom>
          <a:noFill/>
          <a:ln>
            <a:noFill/>
          </a:ln>
        </p:spPr>
        <p:txBody>
          <a:bodyPr spcFirstLastPara="1" vert="horz" wrap="square" lIns="68569" tIns="34275" rIns="68569" bIns="34275" numCol="1" rtlCol="0" anchor="ctr" anchorCtr="0" compatLnSpc="1">
            <a:prstTxWarp prst="textNoShape">
              <a:avLst/>
            </a:prstTxWarp>
            <a:normAutofit/>
          </a:bodyPr>
          <a:lstStyle/>
          <a:p>
            <a:pPr>
              <a:spcBef>
                <a:spcPts val="0"/>
              </a:spcBef>
              <a:buClr>
                <a:srgbClr val="00909E"/>
              </a:buClr>
              <a:buSzPts val="4400"/>
            </a:pPr>
            <a:r>
              <a:rPr lang="en-GB" b="1" dirty="0">
                <a:solidFill>
                  <a:srgbClr val="00909E"/>
                </a:solidFill>
                <a:latin typeface="Arial"/>
                <a:ea typeface="Arial"/>
                <a:cs typeface="Arial"/>
                <a:sym typeface="Arial"/>
              </a:rPr>
              <a:t>               Award levels</a:t>
            </a:r>
            <a:endParaRPr dirty="0"/>
          </a:p>
        </p:txBody>
      </p:sp>
      <p:pic>
        <p:nvPicPr>
          <p:cNvPr id="339" name="Google Shape;339;p31"/>
          <p:cNvPicPr preferRelativeResize="0"/>
          <p:nvPr/>
        </p:nvPicPr>
        <p:blipFill rotWithShape="1">
          <a:blip r:embed="rId3">
            <a:alphaModFix/>
          </a:blip>
          <a:srcRect/>
          <a:stretch/>
        </p:blipFill>
        <p:spPr>
          <a:xfrm>
            <a:off x="1783556" y="202855"/>
            <a:ext cx="1595438" cy="1556441"/>
          </a:xfrm>
          <a:prstGeom prst="rect">
            <a:avLst/>
          </a:prstGeom>
          <a:noFill/>
          <a:ln>
            <a:noFill/>
          </a:ln>
        </p:spPr>
      </p:pic>
      <p:graphicFrame>
        <p:nvGraphicFramePr>
          <p:cNvPr id="340" name="Google Shape;340;p31"/>
          <p:cNvGraphicFramePr/>
          <p:nvPr/>
        </p:nvGraphicFramePr>
        <p:xfrm>
          <a:off x="3003948" y="2246711"/>
          <a:ext cx="6048394" cy="3296773"/>
        </p:xfrm>
        <a:graphic>
          <a:graphicData uri="http://schemas.openxmlformats.org/drawingml/2006/table">
            <a:tbl>
              <a:tblPr>
                <a:noFill/>
              </a:tblPr>
              <a:tblGrid>
                <a:gridCol w="1245956">
                  <a:extLst>
                    <a:ext uri="{9D8B030D-6E8A-4147-A177-3AD203B41FA5}">
                      <a16:colId xmlns:a16="http://schemas.microsoft.com/office/drawing/2014/main" val="20000"/>
                    </a:ext>
                  </a:extLst>
                </a:gridCol>
                <a:gridCol w="799050">
                  <a:extLst>
                    <a:ext uri="{9D8B030D-6E8A-4147-A177-3AD203B41FA5}">
                      <a16:colId xmlns:a16="http://schemas.microsoft.com/office/drawing/2014/main" val="20001"/>
                    </a:ext>
                  </a:extLst>
                </a:gridCol>
                <a:gridCol w="780844">
                  <a:extLst>
                    <a:ext uri="{9D8B030D-6E8A-4147-A177-3AD203B41FA5}">
                      <a16:colId xmlns:a16="http://schemas.microsoft.com/office/drawing/2014/main" val="20002"/>
                    </a:ext>
                  </a:extLst>
                </a:gridCol>
                <a:gridCol w="819131">
                  <a:extLst>
                    <a:ext uri="{9D8B030D-6E8A-4147-A177-3AD203B41FA5}">
                      <a16:colId xmlns:a16="http://schemas.microsoft.com/office/drawing/2014/main" val="20003"/>
                    </a:ext>
                  </a:extLst>
                </a:gridCol>
                <a:gridCol w="811594">
                  <a:extLst>
                    <a:ext uri="{9D8B030D-6E8A-4147-A177-3AD203B41FA5}">
                      <a16:colId xmlns:a16="http://schemas.microsoft.com/office/drawing/2014/main" val="20004"/>
                    </a:ext>
                  </a:extLst>
                </a:gridCol>
                <a:gridCol w="765150">
                  <a:extLst>
                    <a:ext uri="{9D8B030D-6E8A-4147-A177-3AD203B41FA5}">
                      <a16:colId xmlns:a16="http://schemas.microsoft.com/office/drawing/2014/main" val="20005"/>
                    </a:ext>
                  </a:extLst>
                </a:gridCol>
                <a:gridCol w="826669">
                  <a:extLst>
                    <a:ext uri="{9D8B030D-6E8A-4147-A177-3AD203B41FA5}">
                      <a16:colId xmlns:a16="http://schemas.microsoft.com/office/drawing/2014/main" val="20006"/>
                    </a:ext>
                  </a:extLst>
                </a:gridCol>
              </a:tblGrid>
              <a:tr h="668963">
                <a:tc>
                  <a:txBody>
                    <a:bodyPr/>
                    <a:lstStyle/>
                    <a:p>
                      <a:pPr marL="0" marR="0" lvl="0" indent="0" algn="ctr" rtl="0">
                        <a:lnSpc>
                          <a:spcPct val="107000"/>
                        </a:lnSpc>
                        <a:spcBef>
                          <a:spcPts val="0"/>
                        </a:spcBef>
                        <a:spcAft>
                          <a:spcPts val="0"/>
                        </a:spcAft>
                        <a:buNone/>
                      </a:pPr>
                      <a:r>
                        <a:rPr lang="en-GB" sz="900" b="1" u="none" strike="noStrike" cap="none">
                          <a:solidFill>
                            <a:srgbClr val="FFFFFF"/>
                          </a:solidFill>
                          <a:latin typeface="Arial"/>
                          <a:ea typeface="Arial"/>
                          <a:cs typeface="Arial"/>
                          <a:sym typeface="Arial"/>
                        </a:rPr>
                        <a:t> </a:t>
                      </a:r>
                      <a:endParaRPr sz="900" u="none" strike="noStrike" cap="none">
                        <a:latin typeface="Arial"/>
                        <a:ea typeface="Arial"/>
                        <a:cs typeface="Arial"/>
                        <a:sym typeface="Arial"/>
                      </a:endParaRPr>
                    </a:p>
                  </a:txBody>
                  <a:tcPr marL="51431" marR="51431" marT="0" marB="0">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006666"/>
                    </a:solidFill>
                  </a:tcPr>
                </a:tc>
                <a:tc>
                  <a:txBody>
                    <a:bodyPr/>
                    <a:lstStyle/>
                    <a:p>
                      <a:pPr marL="0" marR="0" lvl="0" indent="0" algn="ctr" rtl="0">
                        <a:lnSpc>
                          <a:spcPct val="107000"/>
                        </a:lnSpc>
                        <a:spcBef>
                          <a:spcPts val="0"/>
                        </a:spcBef>
                        <a:spcAft>
                          <a:spcPts val="0"/>
                        </a:spcAft>
                        <a:buNone/>
                      </a:pPr>
                      <a:endParaRPr sz="900" b="1" u="none" strike="noStrike" cap="none">
                        <a:solidFill>
                          <a:srgbClr val="FFFFFF"/>
                        </a:solidFill>
                        <a:latin typeface="Arial"/>
                        <a:ea typeface="Arial"/>
                        <a:cs typeface="Arial"/>
                        <a:sym typeface="Arial"/>
                      </a:endParaRPr>
                    </a:p>
                    <a:p>
                      <a:pPr marL="0" marR="0" lvl="0" indent="0" algn="ctr" rtl="0">
                        <a:lnSpc>
                          <a:spcPct val="107000"/>
                        </a:lnSpc>
                        <a:spcBef>
                          <a:spcPts val="1200"/>
                        </a:spcBef>
                        <a:spcAft>
                          <a:spcPts val="0"/>
                        </a:spcAft>
                        <a:buNone/>
                      </a:pPr>
                      <a:r>
                        <a:rPr lang="en-GB" sz="900" b="1" u="none" strike="noStrike" cap="none">
                          <a:solidFill>
                            <a:srgbClr val="FFFFFF"/>
                          </a:solidFill>
                          <a:latin typeface="Arial"/>
                          <a:ea typeface="Arial"/>
                          <a:cs typeface="Arial"/>
                          <a:sym typeface="Arial"/>
                        </a:rPr>
                        <a:t>Star</a:t>
                      </a:r>
                      <a:endParaRPr sz="1400"/>
                    </a:p>
                    <a:p>
                      <a:pPr marL="0" marR="0" lvl="0" indent="0" algn="ctr" rtl="0">
                        <a:lnSpc>
                          <a:spcPct val="107000"/>
                        </a:lnSpc>
                        <a:spcBef>
                          <a:spcPts val="1200"/>
                        </a:spcBef>
                        <a:spcAft>
                          <a:spcPts val="0"/>
                        </a:spcAft>
                        <a:buNone/>
                      </a:pPr>
                      <a:endParaRPr sz="900" u="none" strike="noStrike" cap="none">
                        <a:latin typeface="Arial"/>
                        <a:ea typeface="Arial"/>
                        <a:cs typeface="Arial"/>
                        <a:sym typeface="Arial"/>
                      </a:endParaRPr>
                    </a:p>
                  </a:txBody>
                  <a:tcPr marL="51431" marR="51431" marT="0" marB="0">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006666"/>
                    </a:solidFill>
                  </a:tcPr>
                </a:tc>
                <a:tc>
                  <a:txBody>
                    <a:bodyPr/>
                    <a:lstStyle/>
                    <a:p>
                      <a:pPr marL="0" marR="0" lvl="0" indent="0" algn="ctr" rtl="0">
                        <a:lnSpc>
                          <a:spcPct val="107000"/>
                        </a:lnSpc>
                        <a:spcBef>
                          <a:spcPts val="0"/>
                        </a:spcBef>
                        <a:spcAft>
                          <a:spcPts val="0"/>
                        </a:spcAft>
                        <a:buNone/>
                      </a:pPr>
                      <a:endParaRPr sz="900" b="1" u="none" strike="noStrike" cap="none">
                        <a:solidFill>
                          <a:srgbClr val="FFFFFF"/>
                        </a:solidFill>
                        <a:latin typeface="Arial"/>
                        <a:ea typeface="Arial"/>
                        <a:cs typeface="Arial"/>
                        <a:sym typeface="Arial"/>
                      </a:endParaRPr>
                    </a:p>
                    <a:p>
                      <a:pPr marL="0" marR="0" lvl="0" indent="0" algn="ctr" rtl="0">
                        <a:lnSpc>
                          <a:spcPct val="107000"/>
                        </a:lnSpc>
                        <a:spcBef>
                          <a:spcPts val="1200"/>
                        </a:spcBef>
                        <a:spcAft>
                          <a:spcPts val="0"/>
                        </a:spcAft>
                        <a:buNone/>
                      </a:pPr>
                      <a:r>
                        <a:rPr lang="en-GB" sz="900" b="1" u="none" strike="noStrike" cap="none">
                          <a:solidFill>
                            <a:srgbClr val="FFFFFF"/>
                          </a:solidFill>
                          <a:latin typeface="Arial"/>
                          <a:ea typeface="Arial"/>
                          <a:cs typeface="Arial"/>
                          <a:sym typeface="Arial"/>
                        </a:rPr>
                        <a:t>Superstar</a:t>
                      </a:r>
                      <a:endParaRPr sz="900" u="none" strike="noStrike" cap="none">
                        <a:latin typeface="Arial"/>
                        <a:ea typeface="Arial"/>
                        <a:cs typeface="Arial"/>
                        <a:sym typeface="Arial"/>
                      </a:endParaRPr>
                    </a:p>
                  </a:txBody>
                  <a:tcPr marL="51431" marR="51431" marT="0" marB="0">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006666"/>
                    </a:solidFill>
                  </a:tcPr>
                </a:tc>
                <a:tc>
                  <a:txBody>
                    <a:bodyPr/>
                    <a:lstStyle/>
                    <a:p>
                      <a:pPr marL="0" marR="0" lvl="0" indent="0" algn="ctr" rtl="0">
                        <a:lnSpc>
                          <a:spcPct val="107000"/>
                        </a:lnSpc>
                        <a:spcBef>
                          <a:spcPts val="0"/>
                        </a:spcBef>
                        <a:spcAft>
                          <a:spcPts val="0"/>
                        </a:spcAft>
                        <a:buNone/>
                      </a:pPr>
                      <a:endParaRPr sz="900" b="1" u="none" strike="noStrike" cap="none">
                        <a:solidFill>
                          <a:srgbClr val="FFFFFF"/>
                        </a:solidFill>
                        <a:latin typeface="Arial"/>
                        <a:ea typeface="Arial"/>
                        <a:cs typeface="Arial"/>
                        <a:sym typeface="Arial"/>
                      </a:endParaRPr>
                    </a:p>
                    <a:p>
                      <a:pPr marL="0" marR="0" lvl="0" indent="0" algn="ctr" rtl="0">
                        <a:lnSpc>
                          <a:spcPct val="107000"/>
                        </a:lnSpc>
                        <a:spcBef>
                          <a:spcPts val="1200"/>
                        </a:spcBef>
                        <a:spcAft>
                          <a:spcPts val="0"/>
                        </a:spcAft>
                        <a:buNone/>
                      </a:pPr>
                      <a:r>
                        <a:rPr lang="en-GB" sz="900" b="1" u="none" strike="noStrike" cap="none">
                          <a:solidFill>
                            <a:srgbClr val="FFFFFF"/>
                          </a:solidFill>
                          <a:latin typeface="Arial"/>
                          <a:ea typeface="Arial"/>
                          <a:cs typeface="Arial"/>
                          <a:sym typeface="Arial"/>
                        </a:rPr>
                        <a:t>Discovery</a:t>
                      </a:r>
                      <a:endParaRPr sz="900" u="none" strike="noStrike" cap="none">
                        <a:latin typeface="Arial"/>
                        <a:ea typeface="Arial"/>
                        <a:cs typeface="Arial"/>
                        <a:sym typeface="Arial"/>
                      </a:endParaRPr>
                    </a:p>
                  </a:txBody>
                  <a:tcPr marL="51431" marR="51431" marT="0" marB="0">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006666"/>
                    </a:solidFill>
                  </a:tcPr>
                </a:tc>
                <a:tc>
                  <a:txBody>
                    <a:bodyPr/>
                    <a:lstStyle/>
                    <a:p>
                      <a:pPr marL="0" marR="0" lvl="0" indent="0" algn="ctr" rtl="0">
                        <a:lnSpc>
                          <a:spcPct val="107000"/>
                        </a:lnSpc>
                        <a:spcBef>
                          <a:spcPts val="0"/>
                        </a:spcBef>
                        <a:spcAft>
                          <a:spcPts val="0"/>
                        </a:spcAft>
                        <a:buNone/>
                      </a:pPr>
                      <a:endParaRPr sz="900" b="1" u="none" strike="noStrike" cap="none">
                        <a:solidFill>
                          <a:srgbClr val="FFFFFF"/>
                        </a:solidFill>
                        <a:latin typeface="Arial"/>
                        <a:ea typeface="Arial"/>
                        <a:cs typeface="Arial"/>
                        <a:sym typeface="Arial"/>
                      </a:endParaRPr>
                    </a:p>
                    <a:p>
                      <a:pPr marL="0" marR="0" lvl="0" indent="0" algn="ctr" rtl="0">
                        <a:lnSpc>
                          <a:spcPct val="107000"/>
                        </a:lnSpc>
                        <a:spcBef>
                          <a:spcPts val="1200"/>
                        </a:spcBef>
                        <a:spcAft>
                          <a:spcPts val="0"/>
                        </a:spcAft>
                        <a:buNone/>
                      </a:pPr>
                      <a:r>
                        <a:rPr lang="en-GB" sz="900" b="1" u="none" strike="noStrike" cap="none">
                          <a:solidFill>
                            <a:srgbClr val="FFFFFF"/>
                          </a:solidFill>
                          <a:latin typeface="Arial"/>
                          <a:ea typeface="Arial"/>
                          <a:cs typeface="Arial"/>
                          <a:sym typeface="Arial"/>
                        </a:rPr>
                        <a:t>Bronze</a:t>
                      </a:r>
                      <a:endParaRPr sz="900" u="none" strike="noStrike" cap="none">
                        <a:latin typeface="Arial"/>
                        <a:ea typeface="Arial"/>
                        <a:cs typeface="Arial"/>
                        <a:sym typeface="Arial"/>
                      </a:endParaRPr>
                    </a:p>
                  </a:txBody>
                  <a:tcPr marL="51431" marR="51431" marT="0" marB="0">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006666"/>
                    </a:solidFill>
                  </a:tcPr>
                </a:tc>
                <a:tc>
                  <a:txBody>
                    <a:bodyPr/>
                    <a:lstStyle/>
                    <a:p>
                      <a:pPr marL="0" marR="0" lvl="0" indent="0" algn="ctr" rtl="0">
                        <a:lnSpc>
                          <a:spcPct val="107000"/>
                        </a:lnSpc>
                        <a:spcBef>
                          <a:spcPts val="0"/>
                        </a:spcBef>
                        <a:spcAft>
                          <a:spcPts val="0"/>
                        </a:spcAft>
                        <a:buNone/>
                      </a:pPr>
                      <a:endParaRPr sz="900" b="1" u="none" strike="noStrike" cap="none">
                        <a:solidFill>
                          <a:srgbClr val="FFFFFF"/>
                        </a:solidFill>
                        <a:latin typeface="Arial"/>
                        <a:ea typeface="Arial"/>
                        <a:cs typeface="Arial"/>
                        <a:sym typeface="Arial"/>
                      </a:endParaRPr>
                    </a:p>
                    <a:p>
                      <a:pPr marL="0" marR="0" lvl="0" indent="0" algn="ctr" rtl="0">
                        <a:lnSpc>
                          <a:spcPct val="107000"/>
                        </a:lnSpc>
                        <a:spcBef>
                          <a:spcPts val="1200"/>
                        </a:spcBef>
                        <a:spcAft>
                          <a:spcPts val="0"/>
                        </a:spcAft>
                        <a:buNone/>
                      </a:pPr>
                      <a:r>
                        <a:rPr lang="en-GB" sz="900" b="1" u="none" strike="noStrike" cap="none">
                          <a:solidFill>
                            <a:srgbClr val="FFFFFF"/>
                          </a:solidFill>
                          <a:latin typeface="Arial"/>
                          <a:ea typeface="Arial"/>
                          <a:cs typeface="Arial"/>
                          <a:sym typeface="Arial"/>
                        </a:rPr>
                        <a:t>Silver</a:t>
                      </a:r>
                      <a:endParaRPr sz="900" u="none" strike="noStrike" cap="none">
                        <a:latin typeface="Arial"/>
                        <a:ea typeface="Arial"/>
                        <a:cs typeface="Arial"/>
                        <a:sym typeface="Arial"/>
                      </a:endParaRPr>
                    </a:p>
                  </a:txBody>
                  <a:tcPr marL="51431" marR="51431" marT="0" marB="0">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006666"/>
                    </a:solidFill>
                  </a:tcPr>
                </a:tc>
                <a:tc>
                  <a:txBody>
                    <a:bodyPr/>
                    <a:lstStyle/>
                    <a:p>
                      <a:pPr marL="0" marR="0" lvl="0" indent="0" algn="ctr" rtl="0">
                        <a:lnSpc>
                          <a:spcPct val="107000"/>
                        </a:lnSpc>
                        <a:spcBef>
                          <a:spcPts val="0"/>
                        </a:spcBef>
                        <a:spcAft>
                          <a:spcPts val="0"/>
                        </a:spcAft>
                        <a:buNone/>
                      </a:pPr>
                      <a:endParaRPr sz="900" b="1" u="none" strike="noStrike" cap="none">
                        <a:solidFill>
                          <a:srgbClr val="FFFFFF"/>
                        </a:solidFill>
                        <a:latin typeface="Arial"/>
                        <a:ea typeface="Arial"/>
                        <a:cs typeface="Arial"/>
                        <a:sym typeface="Arial"/>
                      </a:endParaRPr>
                    </a:p>
                    <a:p>
                      <a:pPr marL="0" marR="0" lvl="0" indent="0" algn="ctr" rtl="0">
                        <a:lnSpc>
                          <a:spcPct val="107000"/>
                        </a:lnSpc>
                        <a:spcBef>
                          <a:spcPts val="1200"/>
                        </a:spcBef>
                        <a:spcAft>
                          <a:spcPts val="0"/>
                        </a:spcAft>
                        <a:buNone/>
                      </a:pPr>
                      <a:r>
                        <a:rPr lang="en-GB" sz="900" b="1" u="none" strike="noStrike" cap="none">
                          <a:solidFill>
                            <a:srgbClr val="FFFFFF"/>
                          </a:solidFill>
                          <a:latin typeface="Arial"/>
                          <a:ea typeface="Arial"/>
                          <a:cs typeface="Arial"/>
                          <a:sym typeface="Arial"/>
                        </a:rPr>
                        <a:t>Gold</a:t>
                      </a:r>
                      <a:endParaRPr sz="900" u="none" strike="noStrike" cap="none">
                        <a:latin typeface="Arial"/>
                        <a:ea typeface="Arial"/>
                        <a:cs typeface="Arial"/>
                        <a:sym typeface="Arial"/>
                      </a:endParaRPr>
                    </a:p>
                  </a:txBody>
                  <a:tcPr marL="51431" marR="51431" marT="0" marB="0">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006666"/>
                    </a:solidFill>
                  </a:tcPr>
                </a:tc>
                <a:extLst>
                  <a:ext uri="{0D108BD9-81ED-4DB2-BD59-A6C34878D82A}">
                    <a16:rowId xmlns:a16="http://schemas.microsoft.com/office/drawing/2014/main" val="10000"/>
                  </a:ext>
                </a:extLst>
              </a:tr>
              <a:tr h="587138">
                <a:tc>
                  <a:txBody>
                    <a:bodyPr/>
                    <a:lstStyle/>
                    <a:p>
                      <a:pPr marL="0" marR="0" lvl="0" indent="0" algn="ctr" rtl="0">
                        <a:lnSpc>
                          <a:spcPct val="107000"/>
                        </a:lnSpc>
                        <a:spcBef>
                          <a:spcPts val="0"/>
                        </a:spcBef>
                        <a:spcAft>
                          <a:spcPts val="0"/>
                        </a:spcAft>
                        <a:buNone/>
                      </a:pPr>
                      <a:r>
                        <a:rPr lang="en-GB" sz="900" b="1" u="none" strike="noStrike" cap="none">
                          <a:solidFill>
                            <a:srgbClr val="FFFFFF"/>
                          </a:solidFill>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b="1" u="none" strike="noStrike" cap="none">
                          <a:solidFill>
                            <a:srgbClr val="FFFFFF"/>
                          </a:solidFill>
                          <a:latin typeface="Arial"/>
                          <a:ea typeface="Arial"/>
                          <a:cs typeface="Arial"/>
                          <a:sym typeface="Arial"/>
                        </a:rPr>
                        <a:t>Time commitment</a:t>
                      </a:r>
                      <a:endParaRPr sz="900" u="none" strike="noStrike" cap="none">
                        <a:latin typeface="Arial"/>
                        <a:ea typeface="Arial"/>
                        <a:cs typeface="Arial"/>
                        <a:sym typeface="Arial"/>
                      </a:endParaRPr>
                    </a:p>
                  </a:txBody>
                  <a:tcPr marL="51431" marR="51431" marT="0" marB="0">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006666"/>
                    </a:solidFill>
                  </a:tcPr>
                </a:tc>
                <a:tc>
                  <a:txBody>
                    <a:bodyPr/>
                    <a:lstStyle/>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8 x 1 hour activities</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txBody>
                  <a:tcPr marL="51431" marR="51431" marT="0" marB="0">
                    <a:lnL w="9525" cap="flat" cmpd="sng">
                      <a:solidFill>
                        <a:srgbClr val="000000">
                          <a:alpha val="0"/>
                        </a:srgbClr>
                      </a:solidFill>
                      <a:prstDash val="solid"/>
                      <a:round/>
                      <a:headEnd type="none" w="sm" len="sm"/>
                      <a:tailEnd type="none" w="sm" len="sm"/>
                    </a:lnL>
                    <a:lnR w="12700" cap="flat" cmpd="sng">
                      <a:solidFill>
                        <a:srgbClr val="009999"/>
                      </a:solidFill>
                      <a:prstDash val="dash"/>
                      <a:round/>
                      <a:headEnd type="none" w="sm" len="sm"/>
                      <a:tailEnd type="none" w="sm" len="sm"/>
                    </a:lnR>
                    <a:lnT w="9525" cap="flat" cmpd="sng">
                      <a:solidFill>
                        <a:srgbClr val="000000">
                          <a:alpha val="0"/>
                        </a:srgbClr>
                      </a:solidFill>
                      <a:prstDash val="solid"/>
                      <a:round/>
                      <a:headEnd type="none" w="sm" len="sm"/>
                      <a:tailEnd type="none" w="sm" len="sm"/>
                    </a:lnT>
                    <a:lnB w="12700" cap="flat" cmpd="sng">
                      <a:solidFill>
                        <a:srgbClr val="009999"/>
                      </a:solidFill>
                      <a:prstDash val="dash"/>
                      <a:round/>
                      <a:headEnd type="none" w="sm" len="sm"/>
                      <a:tailEnd type="none" w="sm" len="sm"/>
                    </a:lnB>
                  </a:tcPr>
                </a:tc>
                <a:tc>
                  <a:txBody>
                    <a:bodyPr/>
                    <a:lstStyle/>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8 x 1 hour activities</a:t>
                      </a:r>
                      <a:endParaRPr sz="900" u="none" strike="noStrike" cap="none">
                        <a:latin typeface="Arial"/>
                        <a:ea typeface="Arial"/>
                        <a:cs typeface="Arial"/>
                        <a:sym typeface="Arial"/>
                      </a:endParaRPr>
                    </a:p>
                  </a:txBody>
                  <a:tcPr marL="51431" marR="51431" marT="0" marB="0">
                    <a:lnL w="12700" cap="flat" cmpd="sng">
                      <a:solidFill>
                        <a:srgbClr val="009999"/>
                      </a:solidFill>
                      <a:prstDash val="dash"/>
                      <a:round/>
                      <a:headEnd type="none" w="sm" len="sm"/>
                      <a:tailEnd type="none" w="sm" len="sm"/>
                    </a:lnL>
                    <a:lnR w="12700" cap="flat" cmpd="sng">
                      <a:solidFill>
                        <a:srgbClr val="009999"/>
                      </a:solidFill>
                      <a:prstDash val="dash"/>
                      <a:round/>
                      <a:headEnd type="none" w="sm" len="sm"/>
                      <a:tailEnd type="none" w="sm" len="sm"/>
                    </a:lnR>
                    <a:lnT w="9525" cap="flat" cmpd="sng">
                      <a:solidFill>
                        <a:srgbClr val="000000">
                          <a:alpha val="0"/>
                        </a:srgbClr>
                      </a:solidFill>
                      <a:prstDash val="solid"/>
                      <a:round/>
                      <a:headEnd type="none" w="sm" len="sm"/>
                      <a:tailEnd type="none" w="sm" len="sm"/>
                    </a:lnT>
                    <a:lnB w="12700" cap="flat" cmpd="sng">
                      <a:solidFill>
                        <a:srgbClr val="009999"/>
                      </a:solidFill>
                      <a:prstDash val="dash"/>
                      <a:round/>
                      <a:headEnd type="none" w="sm" len="sm"/>
                      <a:tailEnd type="none" w="sm" len="sm"/>
                    </a:lnB>
                  </a:tcPr>
                </a:tc>
                <a:tc>
                  <a:txBody>
                    <a:bodyPr/>
                    <a:lstStyle/>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5+ hours project work</a:t>
                      </a:r>
                      <a:endParaRPr sz="900" u="none" strike="noStrike" cap="none">
                        <a:latin typeface="Arial"/>
                        <a:ea typeface="Arial"/>
                        <a:cs typeface="Arial"/>
                        <a:sym typeface="Arial"/>
                      </a:endParaRPr>
                    </a:p>
                  </a:txBody>
                  <a:tcPr marL="51431" marR="51431" marT="0" marB="0">
                    <a:lnL w="12700" cap="flat" cmpd="sng">
                      <a:solidFill>
                        <a:srgbClr val="009999"/>
                      </a:solidFill>
                      <a:prstDash val="dash"/>
                      <a:round/>
                      <a:headEnd type="none" w="sm" len="sm"/>
                      <a:tailEnd type="none" w="sm" len="sm"/>
                    </a:lnL>
                    <a:lnR w="12700" cap="flat" cmpd="sng">
                      <a:solidFill>
                        <a:srgbClr val="009999"/>
                      </a:solidFill>
                      <a:prstDash val="dash"/>
                      <a:round/>
                      <a:headEnd type="none" w="sm" len="sm"/>
                      <a:tailEnd type="none" w="sm" len="sm"/>
                    </a:lnR>
                    <a:lnT w="9525" cap="flat" cmpd="sng">
                      <a:solidFill>
                        <a:srgbClr val="000000">
                          <a:alpha val="0"/>
                        </a:srgbClr>
                      </a:solidFill>
                      <a:prstDash val="solid"/>
                      <a:round/>
                      <a:headEnd type="none" w="sm" len="sm"/>
                      <a:tailEnd type="none" w="sm" len="sm"/>
                    </a:lnT>
                    <a:lnB w="12700" cap="flat" cmpd="sng">
                      <a:solidFill>
                        <a:srgbClr val="009999"/>
                      </a:solidFill>
                      <a:prstDash val="dash"/>
                      <a:round/>
                      <a:headEnd type="none" w="sm" len="sm"/>
                      <a:tailEnd type="none" w="sm" len="sm"/>
                    </a:lnB>
                  </a:tcPr>
                </a:tc>
                <a:tc>
                  <a:txBody>
                    <a:bodyPr/>
                    <a:lstStyle/>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10+ hours project work</a:t>
                      </a:r>
                      <a:endParaRPr sz="900" u="none" strike="noStrike" cap="none">
                        <a:latin typeface="Arial"/>
                        <a:ea typeface="Arial"/>
                        <a:cs typeface="Arial"/>
                        <a:sym typeface="Arial"/>
                      </a:endParaRPr>
                    </a:p>
                  </a:txBody>
                  <a:tcPr marL="51431" marR="51431" marT="0" marB="0">
                    <a:lnL w="12700" cap="flat" cmpd="sng">
                      <a:solidFill>
                        <a:srgbClr val="009999"/>
                      </a:solidFill>
                      <a:prstDash val="dash"/>
                      <a:round/>
                      <a:headEnd type="none" w="sm" len="sm"/>
                      <a:tailEnd type="none" w="sm" len="sm"/>
                    </a:lnL>
                    <a:lnR w="12700" cap="flat" cmpd="sng">
                      <a:solidFill>
                        <a:srgbClr val="009999"/>
                      </a:solidFill>
                      <a:prstDash val="dash"/>
                      <a:round/>
                      <a:headEnd type="none" w="sm" len="sm"/>
                      <a:tailEnd type="none" w="sm" len="sm"/>
                    </a:lnR>
                    <a:lnT w="9525" cap="flat" cmpd="sng">
                      <a:solidFill>
                        <a:srgbClr val="000000">
                          <a:alpha val="0"/>
                        </a:srgbClr>
                      </a:solidFill>
                      <a:prstDash val="solid"/>
                      <a:round/>
                      <a:headEnd type="none" w="sm" len="sm"/>
                      <a:tailEnd type="none" w="sm" len="sm"/>
                    </a:lnT>
                    <a:lnB w="12700" cap="flat" cmpd="sng">
                      <a:solidFill>
                        <a:srgbClr val="009999"/>
                      </a:solidFill>
                      <a:prstDash val="dash"/>
                      <a:round/>
                      <a:headEnd type="none" w="sm" len="sm"/>
                      <a:tailEnd type="none" w="sm" len="sm"/>
                    </a:lnB>
                  </a:tcPr>
                </a:tc>
                <a:tc>
                  <a:txBody>
                    <a:bodyPr/>
                    <a:lstStyle/>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30+ hours project work</a:t>
                      </a:r>
                      <a:endParaRPr sz="900" u="none" strike="noStrike" cap="none">
                        <a:latin typeface="Arial"/>
                        <a:ea typeface="Arial"/>
                        <a:cs typeface="Arial"/>
                        <a:sym typeface="Arial"/>
                      </a:endParaRPr>
                    </a:p>
                  </a:txBody>
                  <a:tcPr marL="51431" marR="51431" marT="0" marB="0">
                    <a:lnL w="12700" cap="flat" cmpd="sng">
                      <a:solidFill>
                        <a:srgbClr val="009999"/>
                      </a:solidFill>
                      <a:prstDash val="dash"/>
                      <a:round/>
                      <a:headEnd type="none" w="sm" len="sm"/>
                      <a:tailEnd type="none" w="sm" len="sm"/>
                    </a:lnL>
                    <a:lnR w="12700" cap="flat" cmpd="sng">
                      <a:solidFill>
                        <a:srgbClr val="009999"/>
                      </a:solidFill>
                      <a:prstDash val="dash"/>
                      <a:round/>
                      <a:headEnd type="none" w="sm" len="sm"/>
                      <a:tailEnd type="none" w="sm" len="sm"/>
                    </a:lnR>
                    <a:lnT w="9525" cap="flat" cmpd="sng">
                      <a:solidFill>
                        <a:srgbClr val="000000">
                          <a:alpha val="0"/>
                        </a:srgbClr>
                      </a:solidFill>
                      <a:prstDash val="solid"/>
                      <a:round/>
                      <a:headEnd type="none" w="sm" len="sm"/>
                      <a:tailEnd type="none" w="sm" len="sm"/>
                    </a:lnT>
                    <a:lnB w="12700" cap="flat" cmpd="sng">
                      <a:solidFill>
                        <a:srgbClr val="009999"/>
                      </a:solidFill>
                      <a:prstDash val="dash"/>
                      <a:round/>
                      <a:headEnd type="none" w="sm" len="sm"/>
                      <a:tailEnd type="none" w="sm" len="sm"/>
                    </a:lnB>
                  </a:tcPr>
                </a:tc>
                <a:tc>
                  <a:txBody>
                    <a:bodyPr/>
                    <a:lstStyle/>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70+ hours project work</a:t>
                      </a:r>
                      <a:endParaRPr sz="900" u="none" strike="noStrike" cap="none">
                        <a:latin typeface="Arial"/>
                        <a:ea typeface="Arial"/>
                        <a:cs typeface="Arial"/>
                        <a:sym typeface="Arial"/>
                      </a:endParaRPr>
                    </a:p>
                  </a:txBody>
                  <a:tcPr marL="51431" marR="51431" marT="0" marB="0">
                    <a:lnL w="12700" cap="flat" cmpd="sng">
                      <a:solidFill>
                        <a:srgbClr val="009999"/>
                      </a:solidFill>
                      <a:prstDash val="dash"/>
                      <a:round/>
                      <a:headEnd type="none" w="sm" len="sm"/>
                      <a:tailEnd type="none" w="sm" len="sm"/>
                    </a:lnL>
                    <a:lnR w="12700" cap="flat" cmpd="sng">
                      <a:solidFill>
                        <a:srgbClr val="009999"/>
                      </a:solidFill>
                      <a:prstDash val="dash"/>
                      <a:round/>
                      <a:headEnd type="none" w="sm" len="sm"/>
                      <a:tailEnd type="none" w="sm" len="sm"/>
                    </a:lnR>
                    <a:lnT w="9525" cap="flat" cmpd="sng">
                      <a:solidFill>
                        <a:srgbClr val="000000">
                          <a:alpha val="0"/>
                        </a:srgbClr>
                      </a:solidFill>
                      <a:prstDash val="solid"/>
                      <a:round/>
                      <a:headEnd type="none" w="sm" len="sm"/>
                      <a:tailEnd type="none" w="sm" len="sm"/>
                    </a:lnT>
                    <a:lnB w="12700" cap="flat" cmpd="sng">
                      <a:solidFill>
                        <a:srgbClr val="009999"/>
                      </a:solidFill>
                      <a:prstDash val="dash"/>
                      <a:round/>
                      <a:headEnd type="none" w="sm" len="sm"/>
                      <a:tailEnd type="none" w="sm" len="sm"/>
                    </a:lnB>
                  </a:tcPr>
                </a:tc>
                <a:extLst>
                  <a:ext uri="{0D108BD9-81ED-4DB2-BD59-A6C34878D82A}">
                    <a16:rowId xmlns:a16="http://schemas.microsoft.com/office/drawing/2014/main" val="10001"/>
                  </a:ext>
                </a:extLst>
              </a:tr>
              <a:tr h="440344">
                <a:tc>
                  <a:txBody>
                    <a:bodyPr/>
                    <a:lstStyle/>
                    <a:p>
                      <a:pPr marL="0" marR="0" lvl="0" indent="0" algn="ctr" rtl="0">
                        <a:lnSpc>
                          <a:spcPct val="107000"/>
                        </a:lnSpc>
                        <a:spcBef>
                          <a:spcPts val="0"/>
                        </a:spcBef>
                        <a:spcAft>
                          <a:spcPts val="0"/>
                        </a:spcAft>
                        <a:buNone/>
                      </a:pPr>
                      <a:endParaRPr sz="900" b="1" u="none" strike="noStrike" cap="none">
                        <a:solidFill>
                          <a:srgbClr val="FFFFFF"/>
                        </a:solidFill>
                        <a:latin typeface="Arial"/>
                        <a:ea typeface="Arial"/>
                        <a:cs typeface="Arial"/>
                        <a:sym typeface="Arial"/>
                      </a:endParaRPr>
                    </a:p>
                    <a:p>
                      <a:pPr marL="0" marR="0" lvl="0" indent="0" algn="ctr" rtl="0">
                        <a:lnSpc>
                          <a:spcPct val="107000"/>
                        </a:lnSpc>
                        <a:spcBef>
                          <a:spcPts val="0"/>
                        </a:spcBef>
                        <a:spcAft>
                          <a:spcPts val="0"/>
                        </a:spcAft>
                        <a:buNone/>
                      </a:pPr>
                      <a:r>
                        <a:rPr lang="en-GB" sz="900" b="1" u="none" strike="noStrike" cap="none">
                          <a:solidFill>
                            <a:srgbClr val="FFFFFF"/>
                          </a:solidFill>
                          <a:latin typeface="Arial"/>
                          <a:ea typeface="Arial"/>
                          <a:cs typeface="Arial"/>
                          <a:sym typeface="Arial"/>
                        </a:rPr>
                        <a:t>Recommended age</a:t>
                      </a:r>
                      <a:endParaRPr sz="900" u="none" strike="noStrike" cap="none">
                        <a:latin typeface="Arial"/>
                        <a:ea typeface="Arial"/>
                        <a:cs typeface="Arial"/>
                        <a:sym typeface="Arial"/>
                      </a:endParaRPr>
                    </a:p>
                  </a:txBody>
                  <a:tcPr marL="51431" marR="51431" marT="0" marB="0">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006666"/>
                    </a:solidFill>
                  </a:tcPr>
                </a:tc>
                <a:tc>
                  <a:txBody>
                    <a:bodyPr/>
                    <a:lstStyle/>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5 – 7</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txBody>
                  <a:tcPr marL="51431" marR="51431" marT="0" marB="0">
                    <a:lnL w="9525" cap="flat" cmpd="sng">
                      <a:solidFill>
                        <a:srgbClr val="000000">
                          <a:alpha val="0"/>
                        </a:srgbClr>
                      </a:solidFill>
                      <a:prstDash val="solid"/>
                      <a:round/>
                      <a:headEnd type="none" w="sm" len="sm"/>
                      <a:tailEnd type="none" w="sm" len="sm"/>
                    </a:lnL>
                    <a:lnR w="12700" cap="flat" cmpd="sng">
                      <a:solidFill>
                        <a:srgbClr val="009999"/>
                      </a:solidFill>
                      <a:prstDash val="dash"/>
                      <a:round/>
                      <a:headEnd type="none" w="sm" len="sm"/>
                      <a:tailEnd type="none" w="sm" len="sm"/>
                    </a:lnR>
                    <a:lnT w="12700" cap="flat" cmpd="sng">
                      <a:solidFill>
                        <a:srgbClr val="009999"/>
                      </a:solidFill>
                      <a:prstDash val="dash"/>
                      <a:round/>
                      <a:headEnd type="none" w="sm" len="sm"/>
                      <a:tailEnd type="none" w="sm" len="sm"/>
                    </a:lnT>
                    <a:lnB w="12700" cap="flat" cmpd="sng">
                      <a:solidFill>
                        <a:srgbClr val="009999"/>
                      </a:solidFill>
                      <a:prstDash val="dash"/>
                      <a:round/>
                      <a:headEnd type="none" w="sm" len="sm"/>
                      <a:tailEnd type="none" w="sm" len="sm"/>
                    </a:lnB>
                  </a:tcPr>
                </a:tc>
                <a:tc>
                  <a:txBody>
                    <a:bodyPr/>
                    <a:lstStyle/>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7 - 10</a:t>
                      </a:r>
                      <a:endParaRPr sz="900" u="none" strike="noStrike" cap="none">
                        <a:latin typeface="Arial"/>
                        <a:ea typeface="Arial"/>
                        <a:cs typeface="Arial"/>
                        <a:sym typeface="Arial"/>
                      </a:endParaRPr>
                    </a:p>
                  </a:txBody>
                  <a:tcPr marL="51431" marR="51431" marT="0" marB="0">
                    <a:lnL w="12700" cap="flat" cmpd="sng">
                      <a:solidFill>
                        <a:srgbClr val="009999"/>
                      </a:solidFill>
                      <a:prstDash val="dash"/>
                      <a:round/>
                      <a:headEnd type="none" w="sm" len="sm"/>
                      <a:tailEnd type="none" w="sm" len="sm"/>
                    </a:lnL>
                    <a:lnR w="12700" cap="flat" cmpd="sng">
                      <a:solidFill>
                        <a:srgbClr val="009999"/>
                      </a:solidFill>
                      <a:prstDash val="dash"/>
                      <a:round/>
                      <a:headEnd type="none" w="sm" len="sm"/>
                      <a:tailEnd type="none" w="sm" len="sm"/>
                    </a:lnR>
                    <a:lnT w="12700" cap="flat" cmpd="sng">
                      <a:solidFill>
                        <a:srgbClr val="009999"/>
                      </a:solidFill>
                      <a:prstDash val="dash"/>
                      <a:round/>
                      <a:headEnd type="none" w="sm" len="sm"/>
                      <a:tailEnd type="none" w="sm" len="sm"/>
                    </a:lnT>
                    <a:lnB w="12700" cap="flat" cmpd="sng">
                      <a:solidFill>
                        <a:srgbClr val="009999"/>
                      </a:solidFill>
                      <a:prstDash val="dash"/>
                      <a:round/>
                      <a:headEnd type="none" w="sm" len="sm"/>
                      <a:tailEnd type="none" w="sm" len="sm"/>
                    </a:lnB>
                  </a:tcPr>
                </a:tc>
                <a:tc>
                  <a:txBody>
                    <a:bodyPr/>
                    <a:lstStyle/>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10 - 14</a:t>
                      </a:r>
                      <a:endParaRPr sz="900" u="none" strike="noStrike" cap="none">
                        <a:latin typeface="Arial"/>
                        <a:ea typeface="Arial"/>
                        <a:cs typeface="Arial"/>
                        <a:sym typeface="Arial"/>
                      </a:endParaRPr>
                    </a:p>
                  </a:txBody>
                  <a:tcPr marL="51431" marR="51431" marT="0" marB="0">
                    <a:lnL w="12700" cap="flat" cmpd="sng">
                      <a:solidFill>
                        <a:srgbClr val="009999"/>
                      </a:solidFill>
                      <a:prstDash val="dash"/>
                      <a:round/>
                      <a:headEnd type="none" w="sm" len="sm"/>
                      <a:tailEnd type="none" w="sm" len="sm"/>
                    </a:lnL>
                    <a:lnR w="12700" cap="flat" cmpd="sng">
                      <a:solidFill>
                        <a:srgbClr val="009999"/>
                      </a:solidFill>
                      <a:prstDash val="dash"/>
                      <a:round/>
                      <a:headEnd type="none" w="sm" len="sm"/>
                      <a:tailEnd type="none" w="sm" len="sm"/>
                    </a:lnR>
                    <a:lnT w="12700" cap="flat" cmpd="sng">
                      <a:solidFill>
                        <a:srgbClr val="009999"/>
                      </a:solidFill>
                      <a:prstDash val="dash"/>
                      <a:round/>
                      <a:headEnd type="none" w="sm" len="sm"/>
                      <a:tailEnd type="none" w="sm" len="sm"/>
                    </a:lnT>
                    <a:lnB w="12700" cap="flat" cmpd="sng">
                      <a:solidFill>
                        <a:srgbClr val="009999"/>
                      </a:solidFill>
                      <a:prstDash val="dash"/>
                      <a:round/>
                      <a:headEnd type="none" w="sm" len="sm"/>
                      <a:tailEnd type="none" w="sm" len="sm"/>
                    </a:lnB>
                  </a:tcPr>
                </a:tc>
                <a:tc>
                  <a:txBody>
                    <a:bodyPr/>
                    <a:lstStyle/>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11 - 14</a:t>
                      </a:r>
                      <a:endParaRPr sz="900" u="none" strike="noStrike" cap="none">
                        <a:latin typeface="Arial"/>
                        <a:ea typeface="Arial"/>
                        <a:cs typeface="Arial"/>
                        <a:sym typeface="Arial"/>
                      </a:endParaRPr>
                    </a:p>
                  </a:txBody>
                  <a:tcPr marL="51431" marR="51431" marT="0" marB="0">
                    <a:lnL w="12700" cap="flat" cmpd="sng">
                      <a:solidFill>
                        <a:srgbClr val="009999"/>
                      </a:solidFill>
                      <a:prstDash val="dash"/>
                      <a:round/>
                      <a:headEnd type="none" w="sm" len="sm"/>
                      <a:tailEnd type="none" w="sm" len="sm"/>
                    </a:lnL>
                    <a:lnR w="12700" cap="flat" cmpd="sng">
                      <a:solidFill>
                        <a:srgbClr val="009999"/>
                      </a:solidFill>
                      <a:prstDash val="dash"/>
                      <a:round/>
                      <a:headEnd type="none" w="sm" len="sm"/>
                      <a:tailEnd type="none" w="sm" len="sm"/>
                    </a:lnR>
                    <a:lnT w="12700" cap="flat" cmpd="sng">
                      <a:solidFill>
                        <a:srgbClr val="009999"/>
                      </a:solidFill>
                      <a:prstDash val="dash"/>
                      <a:round/>
                      <a:headEnd type="none" w="sm" len="sm"/>
                      <a:tailEnd type="none" w="sm" len="sm"/>
                    </a:lnT>
                    <a:lnB w="12700" cap="flat" cmpd="sng">
                      <a:solidFill>
                        <a:srgbClr val="009999"/>
                      </a:solidFill>
                      <a:prstDash val="dash"/>
                      <a:round/>
                      <a:headEnd type="none" w="sm" len="sm"/>
                      <a:tailEnd type="none" w="sm" len="sm"/>
                    </a:lnB>
                  </a:tcPr>
                </a:tc>
                <a:tc>
                  <a:txBody>
                    <a:bodyPr/>
                    <a:lstStyle/>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13-16</a:t>
                      </a:r>
                      <a:endParaRPr sz="900" u="none" strike="noStrike" cap="none">
                        <a:latin typeface="Arial"/>
                        <a:ea typeface="Arial"/>
                        <a:cs typeface="Arial"/>
                        <a:sym typeface="Arial"/>
                      </a:endParaRPr>
                    </a:p>
                  </a:txBody>
                  <a:tcPr marL="51431" marR="51431" marT="0" marB="0">
                    <a:lnL w="12700" cap="flat" cmpd="sng">
                      <a:solidFill>
                        <a:srgbClr val="009999"/>
                      </a:solidFill>
                      <a:prstDash val="dash"/>
                      <a:round/>
                      <a:headEnd type="none" w="sm" len="sm"/>
                      <a:tailEnd type="none" w="sm" len="sm"/>
                    </a:lnL>
                    <a:lnR w="12700" cap="flat" cmpd="sng">
                      <a:solidFill>
                        <a:srgbClr val="009999"/>
                      </a:solidFill>
                      <a:prstDash val="dash"/>
                      <a:round/>
                      <a:headEnd type="none" w="sm" len="sm"/>
                      <a:tailEnd type="none" w="sm" len="sm"/>
                    </a:lnR>
                    <a:lnT w="12700" cap="flat" cmpd="sng">
                      <a:solidFill>
                        <a:srgbClr val="009999"/>
                      </a:solidFill>
                      <a:prstDash val="dash"/>
                      <a:round/>
                      <a:headEnd type="none" w="sm" len="sm"/>
                      <a:tailEnd type="none" w="sm" len="sm"/>
                    </a:lnT>
                    <a:lnB w="12700" cap="flat" cmpd="sng">
                      <a:solidFill>
                        <a:srgbClr val="009999"/>
                      </a:solidFill>
                      <a:prstDash val="dash"/>
                      <a:round/>
                      <a:headEnd type="none" w="sm" len="sm"/>
                      <a:tailEnd type="none" w="sm" len="sm"/>
                    </a:lnB>
                  </a:tcPr>
                </a:tc>
                <a:tc>
                  <a:txBody>
                    <a:bodyPr/>
                    <a:lstStyle/>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16+</a:t>
                      </a:r>
                      <a:endParaRPr sz="900" u="none" strike="noStrike" cap="none">
                        <a:latin typeface="Arial"/>
                        <a:ea typeface="Arial"/>
                        <a:cs typeface="Arial"/>
                        <a:sym typeface="Arial"/>
                      </a:endParaRPr>
                    </a:p>
                  </a:txBody>
                  <a:tcPr marL="51431" marR="51431" marT="0" marB="0">
                    <a:lnL w="12700" cap="flat" cmpd="sng">
                      <a:solidFill>
                        <a:srgbClr val="009999"/>
                      </a:solidFill>
                      <a:prstDash val="dash"/>
                      <a:round/>
                      <a:headEnd type="none" w="sm" len="sm"/>
                      <a:tailEnd type="none" w="sm" len="sm"/>
                    </a:lnL>
                    <a:lnR w="12700" cap="flat" cmpd="sng">
                      <a:solidFill>
                        <a:srgbClr val="009999"/>
                      </a:solidFill>
                      <a:prstDash val="dash"/>
                      <a:round/>
                      <a:headEnd type="none" w="sm" len="sm"/>
                      <a:tailEnd type="none" w="sm" len="sm"/>
                    </a:lnR>
                    <a:lnT w="12700" cap="flat" cmpd="sng">
                      <a:solidFill>
                        <a:srgbClr val="009999"/>
                      </a:solidFill>
                      <a:prstDash val="dash"/>
                      <a:round/>
                      <a:headEnd type="none" w="sm" len="sm"/>
                      <a:tailEnd type="none" w="sm" len="sm"/>
                    </a:lnT>
                    <a:lnB w="12700" cap="flat" cmpd="sng">
                      <a:solidFill>
                        <a:srgbClr val="009999"/>
                      </a:solidFill>
                      <a:prstDash val="dash"/>
                      <a:round/>
                      <a:headEnd type="none" w="sm" len="sm"/>
                      <a:tailEnd type="none" w="sm" len="sm"/>
                    </a:lnB>
                  </a:tcPr>
                </a:tc>
                <a:extLst>
                  <a:ext uri="{0D108BD9-81ED-4DB2-BD59-A6C34878D82A}">
                    <a16:rowId xmlns:a16="http://schemas.microsoft.com/office/drawing/2014/main" val="10002"/>
                  </a:ext>
                </a:extLst>
              </a:tr>
              <a:tr h="1534913">
                <a:tc>
                  <a:txBody>
                    <a:bodyPr/>
                    <a:lstStyle/>
                    <a:p>
                      <a:pPr marL="0" marR="0" lvl="0" indent="0" algn="ctr" rtl="0">
                        <a:lnSpc>
                          <a:spcPct val="107000"/>
                        </a:lnSpc>
                        <a:spcBef>
                          <a:spcPts val="0"/>
                        </a:spcBef>
                        <a:spcAft>
                          <a:spcPts val="0"/>
                        </a:spcAft>
                        <a:buNone/>
                      </a:pPr>
                      <a:r>
                        <a:rPr lang="en-GB" sz="900" b="1" u="none" strike="noStrike" cap="none">
                          <a:solidFill>
                            <a:srgbClr val="FFFFFF"/>
                          </a:solidFill>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b="1" u="none" strike="noStrike" cap="none">
                          <a:solidFill>
                            <a:srgbClr val="FFFFFF"/>
                          </a:solidFill>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b="1" u="none" strike="noStrike" cap="none">
                          <a:solidFill>
                            <a:srgbClr val="FFFFFF"/>
                          </a:solidFill>
                          <a:latin typeface="Arial"/>
                          <a:ea typeface="Arial"/>
                          <a:cs typeface="Arial"/>
                          <a:sym typeface="Arial"/>
                        </a:rPr>
                        <a:t>Key benefits</a:t>
                      </a:r>
                      <a:endParaRPr sz="900" u="none" strike="noStrike" cap="none">
                        <a:latin typeface="Arial"/>
                        <a:ea typeface="Arial"/>
                        <a:cs typeface="Arial"/>
                        <a:sym typeface="Arial"/>
                      </a:endParaRPr>
                    </a:p>
                  </a:txBody>
                  <a:tcPr marL="51431" marR="51431" marT="0" marB="0">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006666"/>
                    </a:solidFill>
                  </a:tcPr>
                </a:tc>
                <a:tc>
                  <a:txBody>
                    <a:bodyPr/>
                    <a:lstStyle/>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Introduces children to investigative learning. </a:t>
                      </a:r>
                      <a:endParaRPr sz="900" u="none" strike="noStrike" cap="none">
                        <a:latin typeface="Arial"/>
                        <a:ea typeface="Arial"/>
                        <a:cs typeface="Arial"/>
                        <a:sym typeface="Arial"/>
                      </a:endParaRPr>
                    </a:p>
                  </a:txBody>
                  <a:tcPr marL="51431" marR="51431" marT="0" marB="0">
                    <a:lnL w="9525" cap="flat" cmpd="sng">
                      <a:solidFill>
                        <a:srgbClr val="000000">
                          <a:alpha val="0"/>
                        </a:srgbClr>
                      </a:solidFill>
                      <a:prstDash val="solid"/>
                      <a:round/>
                      <a:headEnd type="none" w="sm" len="sm"/>
                      <a:tailEnd type="none" w="sm" len="sm"/>
                    </a:lnL>
                    <a:lnR w="12700" cap="flat" cmpd="sng">
                      <a:solidFill>
                        <a:srgbClr val="009999"/>
                      </a:solidFill>
                      <a:prstDash val="dash"/>
                      <a:round/>
                      <a:headEnd type="none" w="sm" len="sm"/>
                      <a:tailEnd type="none" w="sm" len="sm"/>
                    </a:lnR>
                    <a:lnT w="12700" cap="flat" cmpd="sng">
                      <a:solidFill>
                        <a:srgbClr val="009999"/>
                      </a:solidFill>
                      <a:prstDash val="dash"/>
                      <a:round/>
                      <a:headEnd type="none" w="sm" len="sm"/>
                      <a:tailEnd type="none" w="sm" len="sm"/>
                    </a:lnT>
                    <a:lnB w="12700" cap="flat" cmpd="sng">
                      <a:solidFill>
                        <a:srgbClr val="009999"/>
                      </a:solidFill>
                      <a:prstDash val="dash"/>
                      <a:round/>
                      <a:headEnd type="none" w="sm" len="sm"/>
                      <a:tailEnd type="none" w="sm" len="sm"/>
                    </a:lnB>
                  </a:tcPr>
                </a:tc>
                <a:tc>
                  <a:txBody>
                    <a:bodyPr/>
                    <a:lstStyle/>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Widens children’s perception of what STEM subjects are. </a:t>
                      </a:r>
                      <a:endParaRPr sz="900" u="none" strike="noStrike" cap="none">
                        <a:latin typeface="Arial"/>
                        <a:ea typeface="Arial"/>
                        <a:cs typeface="Arial"/>
                        <a:sym typeface="Arial"/>
                      </a:endParaRPr>
                    </a:p>
                  </a:txBody>
                  <a:tcPr marL="51431" marR="51431" marT="0" marB="0">
                    <a:lnL w="12700" cap="flat" cmpd="sng">
                      <a:solidFill>
                        <a:srgbClr val="009999"/>
                      </a:solidFill>
                      <a:prstDash val="dash"/>
                      <a:round/>
                      <a:headEnd type="none" w="sm" len="sm"/>
                      <a:tailEnd type="none" w="sm" len="sm"/>
                    </a:lnL>
                    <a:lnR w="12700" cap="flat" cmpd="sng">
                      <a:solidFill>
                        <a:srgbClr val="009999"/>
                      </a:solidFill>
                      <a:prstDash val="dash"/>
                      <a:round/>
                      <a:headEnd type="none" w="sm" len="sm"/>
                      <a:tailEnd type="none" w="sm" len="sm"/>
                    </a:lnR>
                    <a:lnT w="12700" cap="flat" cmpd="sng">
                      <a:solidFill>
                        <a:srgbClr val="009999"/>
                      </a:solidFill>
                      <a:prstDash val="dash"/>
                      <a:round/>
                      <a:headEnd type="none" w="sm" len="sm"/>
                      <a:tailEnd type="none" w="sm" len="sm"/>
                    </a:lnT>
                    <a:lnB w="12700" cap="flat" cmpd="sng">
                      <a:solidFill>
                        <a:srgbClr val="009999"/>
                      </a:solidFill>
                      <a:prstDash val="dash"/>
                      <a:round/>
                      <a:headEnd type="none" w="sm" len="sm"/>
                      <a:tailEnd type="none" w="sm" len="sm"/>
                    </a:lnB>
                  </a:tcPr>
                </a:tc>
                <a:tc>
                  <a:txBody>
                    <a:bodyPr/>
                    <a:lstStyle/>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Great for STEM enrichment days, or transition projects. </a:t>
                      </a:r>
                      <a:endParaRPr sz="900" u="none" strike="noStrike" cap="none">
                        <a:latin typeface="Arial"/>
                        <a:ea typeface="Arial"/>
                        <a:cs typeface="Arial"/>
                        <a:sym typeface="Arial"/>
                      </a:endParaRPr>
                    </a:p>
                  </a:txBody>
                  <a:tcPr marL="51431" marR="51431" marT="0" marB="0">
                    <a:lnL w="12700" cap="flat" cmpd="sng">
                      <a:solidFill>
                        <a:srgbClr val="009999"/>
                      </a:solidFill>
                      <a:prstDash val="dash"/>
                      <a:round/>
                      <a:headEnd type="none" w="sm" len="sm"/>
                      <a:tailEnd type="none" w="sm" len="sm"/>
                    </a:lnL>
                    <a:lnR w="12700" cap="flat" cmpd="sng">
                      <a:solidFill>
                        <a:srgbClr val="009999"/>
                      </a:solidFill>
                      <a:prstDash val="dash"/>
                      <a:round/>
                      <a:headEnd type="none" w="sm" len="sm"/>
                      <a:tailEnd type="none" w="sm" len="sm"/>
                    </a:lnR>
                    <a:lnT w="12700" cap="flat" cmpd="sng">
                      <a:solidFill>
                        <a:srgbClr val="009999"/>
                      </a:solidFill>
                      <a:prstDash val="dash"/>
                      <a:round/>
                      <a:headEnd type="none" w="sm" len="sm"/>
                      <a:tailEnd type="none" w="sm" len="sm"/>
                    </a:lnT>
                    <a:lnB w="12700" cap="flat" cmpd="sng">
                      <a:solidFill>
                        <a:srgbClr val="009999"/>
                      </a:solidFill>
                      <a:prstDash val="dash"/>
                      <a:round/>
                      <a:headEnd type="none" w="sm" len="sm"/>
                      <a:tailEnd type="none" w="sm" len="sm"/>
                    </a:lnB>
                  </a:tcPr>
                </a:tc>
                <a:tc>
                  <a:txBody>
                    <a:bodyPr/>
                    <a:lstStyle/>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Provides a real-life experience of ‘being’ a scientist. </a:t>
                      </a:r>
                      <a:endParaRPr sz="900" u="none" strike="noStrike" cap="none">
                        <a:latin typeface="Arial"/>
                        <a:ea typeface="Arial"/>
                        <a:cs typeface="Arial"/>
                        <a:sym typeface="Arial"/>
                      </a:endParaRPr>
                    </a:p>
                  </a:txBody>
                  <a:tcPr marL="51431" marR="51431" marT="0" marB="0">
                    <a:lnL w="12700" cap="flat" cmpd="sng">
                      <a:solidFill>
                        <a:srgbClr val="009999"/>
                      </a:solidFill>
                      <a:prstDash val="dash"/>
                      <a:round/>
                      <a:headEnd type="none" w="sm" len="sm"/>
                      <a:tailEnd type="none" w="sm" len="sm"/>
                    </a:lnL>
                    <a:lnR w="12700" cap="flat" cmpd="sng">
                      <a:solidFill>
                        <a:srgbClr val="009999"/>
                      </a:solidFill>
                      <a:prstDash val="dash"/>
                      <a:round/>
                      <a:headEnd type="none" w="sm" len="sm"/>
                      <a:tailEnd type="none" w="sm" len="sm"/>
                    </a:lnR>
                    <a:lnT w="12700" cap="flat" cmpd="sng">
                      <a:solidFill>
                        <a:srgbClr val="009999"/>
                      </a:solidFill>
                      <a:prstDash val="dash"/>
                      <a:round/>
                      <a:headEnd type="none" w="sm" len="sm"/>
                      <a:tailEnd type="none" w="sm" len="sm"/>
                    </a:lnT>
                    <a:lnB w="12700" cap="flat" cmpd="sng">
                      <a:solidFill>
                        <a:srgbClr val="009999"/>
                      </a:solidFill>
                      <a:prstDash val="dash"/>
                      <a:round/>
                      <a:headEnd type="none" w="sm" len="sm"/>
                      <a:tailEnd type="none" w="sm" len="sm"/>
                    </a:lnB>
                  </a:tcPr>
                </a:tc>
                <a:tc>
                  <a:txBody>
                    <a:bodyPr/>
                    <a:lstStyle/>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Improves GCSE grades and increase interest in continuing in STEM education</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txBody>
                  <a:tcPr marL="51431" marR="51431" marT="0" marB="0">
                    <a:lnL w="12700" cap="flat" cmpd="sng">
                      <a:solidFill>
                        <a:srgbClr val="009999"/>
                      </a:solidFill>
                      <a:prstDash val="dash"/>
                      <a:round/>
                      <a:headEnd type="none" w="sm" len="sm"/>
                      <a:tailEnd type="none" w="sm" len="sm"/>
                    </a:lnL>
                    <a:lnR w="12700" cap="flat" cmpd="sng">
                      <a:solidFill>
                        <a:srgbClr val="009999"/>
                      </a:solidFill>
                      <a:prstDash val="dash"/>
                      <a:round/>
                      <a:headEnd type="none" w="sm" len="sm"/>
                      <a:tailEnd type="none" w="sm" len="sm"/>
                    </a:lnR>
                    <a:lnT w="12700" cap="flat" cmpd="sng">
                      <a:solidFill>
                        <a:srgbClr val="009999"/>
                      </a:solidFill>
                      <a:prstDash val="dash"/>
                      <a:round/>
                      <a:headEnd type="none" w="sm" len="sm"/>
                      <a:tailEnd type="none" w="sm" len="sm"/>
                    </a:lnT>
                    <a:lnB w="12700" cap="flat" cmpd="sng">
                      <a:solidFill>
                        <a:srgbClr val="009999"/>
                      </a:solidFill>
                      <a:prstDash val="dash"/>
                      <a:round/>
                      <a:headEnd type="none" w="sm" len="sm"/>
                      <a:tailEnd type="none" w="sm" len="sm"/>
                    </a:lnB>
                  </a:tcPr>
                </a:tc>
                <a:tc>
                  <a:txBody>
                    <a:bodyPr/>
                    <a:lstStyle/>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 </a:t>
                      </a:r>
                      <a:endParaRPr sz="900" u="none" strike="noStrike" cap="none">
                        <a:latin typeface="Arial"/>
                        <a:ea typeface="Arial"/>
                        <a:cs typeface="Arial"/>
                        <a:sym typeface="Arial"/>
                      </a:endParaRPr>
                    </a:p>
                    <a:p>
                      <a:pPr marL="0" marR="0" lvl="0" indent="0" algn="ctr" rtl="0">
                        <a:lnSpc>
                          <a:spcPct val="107000"/>
                        </a:lnSpc>
                        <a:spcBef>
                          <a:spcPts val="0"/>
                        </a:spcBef>
                        <a:spcAft>
                          <a:spcPts val="0"/>
                        </a:spcAft>
                        <a:buNone/>
                      </a:pPr>
                      <a:r>
                        <a:rPr lang="en-GB" sz="900" u="none" strike="noStrike" cap="none">
                          <a:latin typeface="Arial"/>
                          <a:ea typeface="Arial"/>
                          <a:cs typeface="Arial"/>
                          <a:sym typeface="Arial"/>
                        </a:rPr>
                        <a:t>Enhances UCAS personal statements and is well regarded employers</a:t>
                      </a:r>
                      <a:endParaRPr sz="900" u="none" strike="noStrike" cap="none">
                        <a:latin typeface="Arial"/>
                        <a:ea typeface="Arial"/>
                        <a:cs typeface="Arial"/>
                        <a:sym typeface="Arial"/>
                      </a:endParaRPr>
                    </a:p>
                  </a:txBody>
                  <a:tcPr marL="51431" marR="51431" marT="0" marB="0">
                    <a:lnL w="12700" cap="flat" cmpd="sng">
                      <a:solidFill>
                        <a:srgbClr val="009999"/>
                      </a:solidFill>
                      <a:prstDash val="dash"/>
                      <a:round/>
                      <a:headEnd type="none" w="sm" len="sm"/>
                      <a:tailEnd type="none" w="sm" len="sm"/>
                    </a:lnL>
                    <a:lnR w="12700" cap="flat" cmpd="sng">
                      <a:solidFill>
                        <a:srgbClr val="009999"/>
                      </a:solidFill>
                      <a:prstDash val="dash"/>
                      <a:round/>
                      <a:headEnd type="none" w="sm" len="sm"/>
                      <a:tailEnd type="none" w="sm" len="sm"/>
                    </a:lnR>
                    <a:lnT w="12700" cap="flat" cmpd="sng">
                      <a:solidFill>
                        <a:srgbClr val="009999"/>
                      </a:solidFill>
                      <a:prstDash val="dash"/>
                      <a:round/>
                      <a:headEnd type="none" w="sm" len="sm"/>
                      <a:tailEnd type="none" w="sm" len="sm"/>
                    </a:lnT>
                    <a:lnB w="12700" cap="flat" cmpd="sng">
                      <a:solidFill>
                        <a:srgbClr val="009999"/>
                      </a:solidFill>
                      <a:prstDash val="dash"/>
                      <a:round/>
                      <a:headEnd type="none" w="sm" len="sm"/>
                      <a:tailEnd type="none" w="sm" len="sm"/>
                    </a:lnB>
                  </a:tcPr>
                </a:tc>
                <a:extLst>
                  <a:ext uri="{0D108BD9-81ED-4DB2-BD59-A6C34878D82A}">
                    <a16:rowId xmlns:a16="http://schemas.microsoft.com/office/drawing/2014/main" val="10003"/>
                  </a:ext>
                </a:extLst>
              </a:tr>
            </a:tbl>
          </a:graphicData>
        </a:graphic>
      </p:graphicFrame>
      <p:sp>
        <p:nvSpPr>
          <p:cNvPr id="2" name="Footer Placeholder 1">
            <a:extLst>
              <a:ext uri="{FF2B5EF4-FFF2-40B4-BE49-F238E27FC236}">
                <a16:creationId xmlns:a16="http://schemas.microsoft.com/office/drawing/2014/main" id="{22BDF4C7-457D-0F47-A9CC-1ABB4FA038B9}"/>
              </a:ext>
            </a:extLst>
          </p:cNvPr>
          <p:cNvSpPr>
            <a:spLocks noGrp="1"/>
          </p:cNvSpPr>
          <p:nvPr>
            <p:ph type="ftr" sz="quarter" idx="11"/>
          </p:nvPr>
        </p:nvSpPr>
        <p:spPr/>
        <p:txBody>
          <a:bodyPr/>
          <a:lstStyle/>
          <a:p>
            <a:pPr>
              <a:defRPr/>
            </a:pPr>
            <a:endParaRPr lang="en-US" dirty="0"/>
          </a:p>
        </p:txBody>
      </p:sp>
      <p:sp>
        <p:nvSpPr>
          <p:cNvPr id="3" name="Rectangle 2">
            <a:extLst>
              <a:ext uri="{FF2B5EF4-FFF2-40B4-BE49-F238E27FC236}">
                <a16:creationId xmlns:a16="http://schemas.microsoft.com/office/drawing/2014/main" id="{F8377872-AB19-3640-8813-06FED0130654}"/>
              </a:ext>
            </a:extLst>
          </p:cNvPr>
          <p:cNvSpPr/>
          <p:nvPr/>
        </p:nvSpPr>
        <p:spPr>
          <a:xfrm>
            <a:off x="5977217" y="3244334"/>
            <a:ext cx="237566" cy="369332"/>
          </a:xfrm>
          <a:prstGeom prst="rect">
            <a:avLst/>
          </a:prstGeom>
        </p:spPr>
        <p:txBody>
          <a:bodyPr wrap="none">
            <a:spAutoFit/>
          </a:bodyPr>
          <a:lstStyle/>
          <a:p>
            <a:r>
              <a:rPr lang="en-GB" dirty="0"/>
              <a:t> </a:t>
            </a:r>
          </a:p>
        </p:txBody>
      </p:sp>
      <p:sp>
        <p:nvSpPr>
          <p:cNvPr id="4" name="Rectangle 3">
            <a:extLst>
              <a:ext uri="{FF2B5EF4-FFF2-40B4-BE49-F238E27FC236}">
                <a16:creationId xmlns:a16="http://schemas.microsoft.com/office/drawing/2014/main" id="{CC1196C9-B356-1545-8F63-A38F2870BFDB}"/>
              </a:ext>
            </a:extLst>
          </p:cNvPr>
          <p:cNvSpPr/>
          <p:nvPr/>
        </p:nvSpPr>
        <p:spPr>
          <a:xfrm>
            <a:off x="5977217" y="3244334"/>
            <a:ext cx="237566" cy="369332"/>
          </a:xfrm>
          <a:prstGeom prst="rect">
            <a:avLst/>
          </a:prstGeom>
        </p:spPr>
        <p:txBody>
          <a:bodyPr wrap="none">
            <a:spAutoFit/>
          </a:bodyPr>
          <a:lstStyle/>
          <a:p>
            <a:r>
              <a:rPr lang="en-GB" dirty="0"/>
              <a:t> </a:t>
            </a:r>
          </a:p>
        </p:txBody>
      </p:sp>
    </p:spTree>
    <p:extLst>
      <p:ext uri="{BB962C8B-B14F-4D97-AF65-F5344CB8AC3E}">
        <p14:creationId xmlns:p14="http://schemas.microsoft.com/office/powerpoint/2010/main" val="2194625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1FE5E48-570A-A549-800E-CFBCB1AE07AD}"/>
              </a:ext>
            </a:extLst>
          </p:cNvPr>
          <p:cNvPicPr>
            <a:picLocks noChangeAspect="1"/>
          </p:cNvPicPr>
          <p:nvPr/>
        </p:nvPicPr>
        <p:blipFill>
          <a:blip r:embed="rId2"/>
          <a:stretch>
            <a:fillRect/>
          </a:stretch>
        </p:blipFill>
        <p:spPr>
          <a:xfrm>
            <a:off x="1748594" y="78034"/>
            <a:ext cx="3441700" cy="2362200"/>
          </a:xfrm>
          <a:prstGeom prst="rect">
            <a:avLst/>
          </a:prstGeom>
        </p:spPr>
      </p:pic>
      <p:sp>
        <p:nvSpPr>
          <p:cNvPr id="2" name="Title 1">
            <a:extLst>
              <a:ext uri="{FF2B5EF4-FFF2-40B4-BE49-F238E27FC236}">
                <a16:creationId xmlns:a16="http://schemas.microsoft.com/office/drawing/2014/main" id="{3E381BDB-E396-FA48-8715-E106646E320B}"/>
              </a:ext>
            </a:extLst>
          </p:cNvPr>
          <p:cNvSpPr>
            <a:spLocks noGrp="1"/>
          </p:cNvSpPr>
          <p:nvPr>
            <p:ph type="title"/>
          </p:nvPr>
        </p:nvSpPr>
        <p:spPr>
          <a:xfrm rot="10800000" flipV="1">
            <a:off x="260881" y="3236154"/>
            <a:ext cx="8055804" cy="1734590"/>
          </a:xfrm>
        </p:spPr>
        <p:txBody>
          <a:bodyPr>
            <a:normAutofit fontScale="90000"/>
          </a:bodyPr>
          <a:lstStyle/>
          <a:p>
            <a:r>
              <a:rPr lang="en-GB" dirty="0"/>
              <a:t>Contact </a:t>
            </a:r>
            <a:r>
              <a:rPr lang="en-GB" dirty="0">
                <a:hlinkClick r:id="rId3"/>
              </a:rPr>
              <a:t>enquiries@see-science.co.uk</a:t>
            </a:r>
            <a:br>
              <a:rPr lang="en-GB" dirty="0"/>
            </a:br>
            <a:r>
              <a:rPr lang="en-GB" dirty="0"/>
              <a:t>         </a:t>
            </a:r>
            <a:r>
              <a:rPr lang="en-GB" dirty="0">
                <a:hlinkClick r:id="rId4"/>
              </a:rPr>
              <a:t>ambassadors@see-science.co.uk</a:t>
            </a:r>
            <a:br>
              <a:rPr lang="en-GB" dirty="0"/>
            </a:br>
            <a:endParaRPr lang="en-GB" dirty="0"/>
          </a:p>
        </p:txBody>
      </p:sp>
      <p:pic>
        <p:nvPicPr>
          <p:cNvPr id="13" name="Content Placeholder 12">
            <a:extLst>
              <a:ext uri="{FF2B5EF4-FFF2-40B4-BE49-F238E27FC236}">
                <a16:creationId xmlns:a16="http://schemas.microsoft.com/office/drawing/2014/main" id="{DDE3BAC3-22BB-4841-A213-FD92C7114467}"/>
              </a:ext>
            </a:extLst>
          </p:cNvPr>
          <p:cNvPicPr>
            <a:picLocks noGrp="1" noChangeAspect="1"/>
          </p:cNvPicPr>
          <p:nvPr>
            <p:ph idx="1"/>
          </p:nvPr>
        </p:nvPicPr>
        <p:blipFill>
          <a:blip r:embed="rId5"/>
          <a:stretch>
            <a:fillRect/>
          </a:stretch>
        </p:blipFill>
        <p:spPr>
          <a:xfrm>
            <a:off x="8493419" y="3273287"/>
            <a:ext cx="3698581" cy="1541075"/>
          </a:xfrm>
          <a:prstGeom prst="rect">
            <a:avLst/>
          </a:prstGeom>
        </p:spPr>
      </p:pic>
      <p:pic>
        <p:nvPicPr>
          <p:cNvPr id="4" name="Picture 3">
            <a:extLst>
              <a:ext uri="{FF2B5EF4-FFF2-40B4-BE49-F238E27FC236}">
                <a16:creationId xmlns:a16="http://schemas.microsoft.com/office/drawing/2014/main" id="{2BD668D2-79DF-5647-B71A-A647204841E7}"/>
              </a:ext>
            </a:extLst>
          </p:cNvPr>
          <p:cNvPicPr>
            <a:picLocks noChangeAspect="1"/>
          </p:cNvPicPr>
          <p:nvPr/>
        </p:nvPicPr>
        <p:blipFill>
          <a:blip r:embed="rId6"/>
          <a:stretch>
            <a:fillRect/>
          </a:stretch>
        </p:blipFill>
        <p:spPr>
          <a:xfrm>
            <a:off x="8854068" y="230188"/>
            <a:ext cx="3248722" cy="1444935"/>
          </a:xfrm>
          <a:prstGeom prst="rect">
            <a:avLst/>
          </a:prstGeom>
        </p:spPr>
      </p:pic>
      <p:pic>
        <p:nvPicPr>
          <p:cNvPr id="7" name="Google Shape;346;p32">
            <a:extLst>
              <a:ext uri="{FF2B5EF4-FFF2-40B4-BE49-F238E27FC236}">
                <a16:creationId xmlns:a16="http://schemas.microsoft.com/office/drawing/2014/main" id="{A9F82E82-FA95-6840-99EE-B8D7505EE341}"/>
              </a:ext>
            </a:extLst>
          </p:cNvPr>
          <p:cNvPicPr preferRelativeResize="0"/>
          <p:nvPr/>
        </p:nvPicPr>
        <p:blipFill rotWithShape="1">
          <a:blip r:embed="rId7">
            <a:alphaModFix/>
          </a:blip>
          <a:srcRect/>
          <a:stretch/>
        </p:blipFill>
        <p:spPr>
          <a:xfrm>
            <a:off x="5560136" y="270787"/>
            <a:ext cx="1914898" cy="1413334"/>
          </a:xfrm>
          <a:prstGeom prst="rect">
            <a:avLst/>
          </a:prstGeom>
          <a:noFill/>
          <a:ln>
            <a:noFill/>
          </a:ln>
        </p:spPr>
      </p:pic>
      <p:pic>
        <p:nvPicPr>
          <p:cNvPr id="8" name="Google Shape;339;p31">
            <a:extLst>
              <a:ext uri="{FF2B5EF4-FFF2-40B4-BE49-F238E27FC236}">
                <a16:creationId xmlns:a16="http://schemas.microsoft.com/office/drawing/2014/main" id="{CD4C09B9-BD46-7D4D-9774-14242653C8A7}"/>
              </a:ext>
            </a:extLst>
          </p:cNvPr>
          <p:cNvPicPr preferRelativeResize="0"/>
          <p:nvPr/>
        </p:nvPicPr>
        <p:blipFill rotWithShape="1">
          <a:blip r:embed="rId8">
            <a:alphaModFix/>
          </a:blip>
          <a:srcRect/>
          <a:stretch/>
        </p:blipFill>
        <p:spPr>
          <a:xfrm>
            <a:off x="9404130" y="1800562"/>
            <a:ext cx="1949670" cy="1395785"/>
          </a:xfrm>
          <a:prstGeom prst="rect">
            <a:avLst/>
          </a:prstGeom>
          <a:noFill/>
          <a:ln>
            <a:noFill/>
          </a:ln>
        </p:spPr>
      </p:pic>
      <p:pic>
        <p:nvPicPr>
          <p:cNvPr id="9" name="Picture 8">
            <a:extLst>
              <a:ext uri="{FF2B5EF4-FFF2-40B4-BE49-F238E27FC236}">
                <a16:creationId xmlns:a16="http://schemas.microsoft.com/office/drawing/2014/main" id="{D94CB0A9-E028-5D47-8B65-CF73381C6FE0}"/>
              </a:ext>
            </a:extLst>
          </p:cNvPr>
          <p:cNvPicPr>
            <a:picLocks noChangeAspect="1"/>
          </p:cNvPicPr>
          <p:nvPr/>
        </p:nvPicPr>
        <p:blipFill>
          <a:blip r:embed="rId9"/>
          <a:stretch>
            <a:fillRect/>
          </a:stretch>
        </p:blipFill>
        <p:spPr>
          <a:xfrm>
            <a:off x="6283137" y="1732620"/>
            <a:ext cx="2657867" cy="1415228"/>
          </a:xfrm>
          <a:prstGeom prst="rect">
            <a:avLst/>
          </a:prstGeom>
        </p:spPr>
      </p:pic>
      <p:pic>
        <p:nvPicPr>
          <p:cNvPr id="10" name="Google Shape;229;p14">
            <a:extLst>
              <a:ext uri="{FF2B5EF4-FFF2-40B4-BE49-F238E27FC236}">
                <a16:creationId xmlns:a16="http://schemas.microsoft.com/office/drawing/2014/main" id="{7D2D3734-1071-024D-99B2-6330AC8AD301}"/>
              </a:ext>
            </a:extLst>
          </p:cNvPr>
          <p:cNvPicPr preferRelativeResize="0"/>
          <p:nvPr/>
        </p:nvPicPr>
        <p:blipFill rotWithShape="1">
          <a:blip r:embed="rId10">
            <a:alphaModFix/>
          </a:blip>
          <a:srcRect/>
          <a:stretch/>
        </p:blipFill>
        <p:spPr>
          <a:xfrm>
            <a:off x="260881" y="4628471"/>
            <a:ext cx="2845241" cy="777387"/>
          </a:xfrm>
          <a:prstGeom prst="rect">
            <a:avLst/>
          </a:prstGeom>
          <a:noFill/>
          <a:ln>
            <a:noFill/>
          </a:ln>
        </p:spPr>
      </p:pic>
      <p:pic>
        <p:nvPicPr>
          <p:cNvPr id="11" name="Google Shape;216;gcfa0ecdc56_0_14">
            <a:extLst>
              <a:ext uri="{FF2B5EF4-FFF2-40B4-BE49-F238E27FC236}">
                <a16:creationId xmlns:a16="http://schemas.microsoft.com/office/drawing/2014/main" id="{E7A0147E-E0B4-F84F-8603-A4B87B8CD040}"/>
              </a:ext>
            </a:extLst>
          </p:cNvPr>
          <p:cNvPicPr preferRelativeResize="0"/>
          <p:nvPr/>
        </p:nvPicPr>
        <p:blipFill>
          <a:blip r:embed="rId11">
            <a:alphaModFix/>
          </a:blip>
          <a:stretch>
            <a:fillRect/>
          </a:stretch>
        </p:blipFill>
        <p:spPr>
          <a:xfrm>
            <a:off x="4629156" y="4991864"/>
            <a:ext cx="1653981" cy="1221647"/>
          </a:xfrm>
          <a:prstGeom prst="rect">
            <a:avLst/>
          </a:prstGeom>
          <a:noFill/>
          <a:ln>
            <a:noFill/>
          </a:ln>
        </p:spPr>
      </p:pic>
      <p:pic>
        <p:nvPicPr>
          <p:cNvPr id="12" name="Picture 11">
            <a:extLst>
              <a:ext uri="{FF2B5EF4-FFF2-40B4-BE49-F238E27FC236}">
                <a16:creationId xmlns:a16="http://schemas.microsoft.com/office/drawing/2014/main" id="{2437D0E7-8E2E-6643-80D4-DF57ED59631E}"/>
              </a:ext>
            </a:extLst>
          </p:cNvPr>
          <p:cNvPicPr>
            <a:picLocks noChangeAspect="1"/>
          </p:cNvPicPr>
          <p:nvPr/>
        </p:nvPicPr>
        <p:blipFill>
          <a:blip r:embed="rId12"/>
          <a:stretch>
            <a:fillRect/>
          </a:stretch>
        </p:blipFill>
        <p:spPr>
          <a:xfrm>
            <a:off x="6904968" y="5137039"/>
            <a:ext cx="5156200" cy="1574800"/>
          </a:xfrm>
          <a:prstGeom prst="rect">
            <a:avLst/>
          </a:prstGeom>
        </p:spPr>
      </p:pic>
      <p:pic>
        <p:nvPicPr>
          <p:cNvPr id="14" name="Picture 13">
            <a:extLst>
              <a:ext uri="{FF2B5EF4-FFF2-40B4-BE49-F238E27FC236}">
                <a16:creationId xmlns:a16="http://schemas.microsoft.com/office/drawing/2014/main" id="{C5F1FA96-D115-CB42-A021-FAD315BE9AB1}"/>
              </a:ext>
            </a:extLst>
          </p:cNvPr>
          <p:cNvPicPr>
            <a:picLocks noChangeAspect="1"/>
          </p:cNvPicPr>
          <p:nvPr/>
        </p:nvPicPr>
        <p:blipFill>
          <a:blip r:embed="rId13"/>
          <a:stretch>
            <a:fillRect/>
          </a:stretch>
        </p:blipFill>
        <p:spPr>
          <a:xfrm>
            <a:off x="1082081" y="5552352"/>
            <a:ext cx="3106122" cy="1089867"/>
          </a:xfrm>
          <a:prstGeom prst="rect">
            <a:avLst/>
          </a:prstGeom>
        </p:spPr>
      </p:pic>
      <p:pic>
        <p:nvPicPr>
          <p:cNvPr id="15" name="Picture 14">
            <a:extLst>
              <a:ext uri="{FF2B5EF4-FFF2-40B4-BE49-F238E27FC236}">
                <a16:creationId xmlns:a16="http://schemas.microsoft.com/office/drawing/2014/main" id="{3D59952F-8FE6-F74B-AA08-2270658FD909}"/>
              </a:ext>
            </a:extLst>
          </p:cNvPr>
          <p:cNvPicPr>
            <a:picLocks noChangeAspect="1"/>
          </p:cNvPicPr>
          <p:nvPr/>
        </p:nvPicPr>
        <p:blipFill>
          <a:blip r:embed="rId14"/>
          <a:stretch>
            <a:fillRect/>
          </a:stretch>
        </p:blipFill>
        <p:spPr>
          <a:xfrm>
            <a:off x="189204" y="2007094"/>
            <a:ext cx="3908247" cy="1082566"/>
          </a:xfrm>
          <a:prstGeom prst="rect">
            <a:avLst/>
          </a:prstGeom>
        </p:spPr>
      </p:pic>
    </p:spTree>
    <p:extLst>
      <p:ext uri="{BB962C8B-B14F-4D97-AF65-F5344CB8AC3E}">
        <p14:creationId xmlns:p14="http://schemas.microsoft.com/office/powerpoint/2010/main" val="16596481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2754</TotalTime>
  <Words>1205</Words>
  <Application>Microsoft Macintosh PowerPoint</Application>
  <PresentationFormat>Widescreen</PresentationFormat>
  <Paragraphs>151</Paragraphs>
  <Slides>18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Century Gothic</vt:lpstr>
      <vt:lpstr>Office Theme</vt:lpstr>
      <vt:lpstr>PowerPoint Presentation</vt:lpstr>
      <vt:lpstr>PowerPoint Presentation</vt:lpstr>
      <vt:lpstr>PowerPoint Presentation</vt:lpstr>
      <vt:lpstr>An introduction to the STEM Ambassador  Programme </vt:lpstr>
      <vt:lpstr>An introduction to the STEM Ambassador  Programme </vt:lpstr>
      <vt:lpstr>An introduction to the STEM Ambassador  Programme </vt:lpstr>
      <vt:lpstr>Our website: www.see-science.co.uk </vt:lpstr>
      <vt:lpstr>Register with STEM. Learning  https://www.stem.org.uk/user/register </vt:lpstr>
      <vt:lpstr>Register with STEM. Learning  https://www.stem.org.uk/user/register or register as a STEM Ambassador</vt:lpstr>
      <vt:lpstr>PowerPoint Presentation</vt:lpstr>
      <vt:lpstr>British Science Week 2025</vt:lpstr>
      <vt:lpstr>PowerPoint Presentation</vt:lpstr>
      <vt:lpstr>    What is CREST? </vt:lpstr>
      <vt:lpstr>               Why CREST? </vt:lpstr>
      <vt:lpstr>              Transferable skills</vt:lpstr>
      <vt:lpstr>               Benefits of CREST</vt:lpstr>
      <vt:lpstr>               Award levels</vt:lpstr>
      <vt:lpstr>Contact enquiries@see-science.co.uk          ambassadors@see-science.co.uk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Cerian Angharad</dc:creator>
  <cp:lastModifiedBy>Cerian Angharad</cp:lastModifiedBy>
  <cp:revision>9</cp:revision>
  <dcterms:created xsi:type="dcterms:W3CDTF">2023-09-16T09:39:07Z</dcterms:created>
  <dcterms:modified xsi:type="dcterms:W3CDTF">2025-01-19T12:56:19Z</dcterms:modified>
</cp:coreProperties>
</file>