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6" r:id="rId8"/>
    <p:sldId id="294" r:id="rId9"/>
    <p:sldId id="267" r:id="rId10"/>
    <p:sldId id="268" r:id="rId11"/>
    <p:sldId id="269" r:id="rId12"/>
    <p:sldId id="270" r:id="rId13"/>
    <p:sldId id="271" r:id="rId14"/>
    <p:sldId id="272" r:id="rId15"/>
    <p:sldId id="295" r:id="rId16"/>
    <p:sldId id="273" r:id="rId17"/>
    <p:sldId id="264" r:id="rId18"/>
    <p:sldId id="265" r:id="rId19"/>
    <p:sldId id="276" r:id="rId20"/>
    <p:sldId id="274" r:id="rId21"/>
    <p:sldId id="275" r:id="rId22"/>
    <p:sldId id="277" r:id="rId23"/>
    <p:sldId id="297" r:id="rId24"/>
    <p:sldId id="278" r:id="rId25"/>
    <p:sldId id="279" r:id="rId26"/>
    <p:sldId id="280" r:id="rId27"/>
    <p:sldId id="281" r:id="rId28"/>
    <p:sldId id="298" r:id="rId29"/>
    <p:sldId id="286" r:id="rId30"/>
    <p:sldId id="287" r:id="rId31"/>
    <p:sldId id="282" r:id="rId32"/>
    <p:sldId id="300" r:id="rId33"/>
    <p:sldId id="285" r:id="rId34"/>
    <p:sldId id="283" r:id="rId35"/>
    <p:sldId id="288" r:id="rId36"/>
    <p:sldId id="289" r:id="rId37"/>
    <p:sldId id="290" r:id="rId38"/>
    <p:sldId id="291" r:id="rId39"/>
    <p:sldId id="301" r:id="rId40"/>
    <p:sldId id="292" r:id="rId41"/>
    <p:sldId id="293" r:id="rId42"/>
    <p:sldId id="302" r:id="rId43"/>
    <p:sldId id="258" r:id="rId44"/>
    <p:sldId id="299" r:id="rId45"/>
    <p:sldId id="259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5C037-7A71-41AE-A16D-28385DB0322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7635-0BA1-4E1A-99D7-E9AA5F5F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671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5C037-7A71-41AE-A16D-28385DB0322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7635-0BA1-4E1A-99D7-E9AA5F5F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826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5C037-7A71-41AE-A16D-28385DB0322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7635-0BA1-4E1A-99D7-E9AA5F5F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1754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5C037-7A71-41AE-A16D-28385DB0322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7635-0BA1-4E1A-99D7-E9AA5F5F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269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5C037-7A71-41AE-A16D-28385DB0322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7635-0BA1-4E1A-99D7-E9AA5F5F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46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5C037-7A71-41AE-A16D-28385DB0322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7635-0BA1-4E1A-99D7-E9AA5F5F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659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5C037-7A71-41AE-A16D-28385DB0322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7635-0BA1-4E1A-99D7-E9AA5F5F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928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5C037-7A71-41AE-A16D-28385DB0322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7635-0BA1-4E1A-99D7-E9AA5F5F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411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5C037-7A71-41AE-A16D-28385DB0322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7635-0BA1-4E1A-99D7-E9AA5F5F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124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5C037-7A71-41AE-A16D-28385DB0322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7635-0BA1-4E1A-99D7-E9AA5F5F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870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5C037-7A71-41AE-A16D-28385DB0322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7635-0BA1-4E1A-99D7-E9AA5F5F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013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65C037-7A71-41AE-A16D-28385DB03221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E57635-0BA1-4E1A-99D7-E9AA5F5F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466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GPostUOAEI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GUI Testing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199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what a GUI is</a:t>
            </a:r>
          </a:p>
          <a:p>
            <a:r>
              <a:rPr lang="en-GB" dirty="0" smtClean="0"/>
              <a:t>Identify what GUI testing is</a:t>
            </a:r>
          </a:p>
          <a:p>
            <a:r>
              <a:rPr lang="en-GB" dirty="0" smtClean="0"/>
              <a:t>Explain the need for interface testing</a:t>
            </a:r>
          </a:p>
          <a:p>
            <a:r>
              <a:rPr lang="en-GB" dirty="0" smtClean="0"/>
              <a:t>Outline the process of UI testing</a:t>
            </a:r>
          </a:p>
          <a:p>
            <a:r>
              <a:rPr lang="en-GB" dirty="0" smtClean="0"/>
              <a:t>Identify tools for the use of automated UI testing</a:t>
            </a:r>
          </a:p>
          <a:p>
            <a:r>
              <a:rPr lang="en-GB" dirty="0" smtClean="0"/>
              <a:t>Identify the different platforms and their tools for testing</a:t>
            </a:r>
          </a:p>
          <a:p>
            <a:r>
              <a:rPr lang="en-GB" dirty="0" smtClean="0"/>
              <a:t>Demonstrate use of Gherkin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5716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Testing is the process of ?</a:t>
            </a:r>
          </a:p>
          <a:p>
            <a:pPr lvl="1"/>
            <a:r>
              <a:rPr lang="en-GB" dirty="0" smtClean="0"/>
              <a:t>Checking software implemented for errors</a:t>
            </a:r>
          </a:p>
          <a:p>
            <a:endParaRPr lang="en-GB" dirty="0"/>
          </a:p>
          <a:p>
            <a:r>
              <a:rPr lang="en-GB" dirty="0" smtClean="0"/>
              <a:t>Why do we need to test ?</a:t>
            </a:r>
          </a:p>
          <a:p>
            <a:pPr lvl="1"/>
            <a:r>
              <a:rPr lang="en-GB" dirty="0" smtClean="0"/>
              <a:t>To ensure the software works as intended</a:t>
            </a:r>
          </a:p>
          <a:p>
            <a:pPr lvl="1"/>
            <a:endParaRPr lang="en-GB" dirty="0"/>
          </a:p>
          <a:p>
            <a:r>
              <a:rPr lang="en-GB" dirty="0" smtClean="0"/>
              <a:t>How many different types of testing are there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4223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Testing Variants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Backend Testing</a:t>
            </a:r>
          </a:p>
          <a:p>
            <a:pPr lvl="1"/>
            <a:r>
              <a:rPr lang="en-GB" dirty="0" smtClean="0"/>
              <a:t>Concerned with the testing of the functional only elements of the implementation</a:t>
            </a:r>
          </a:p>
          <a:p>
            <a:pPr lvl="1"/>
            <a:r>
              <a:rPr lang="en-GB" dirty="0" smtClean="0"/>
              <a:t>Checks the accuracy of the operations to be performed</a:t>
            </a:r>
          </a:p>
          <a:p>
            <a:pPr lvl="1"/>
            <a:endParaRPr lang="en-GB" dirty="0"/>
          </a:p>
          <a:p>
            <a:r>
              <a:rPr lang="en-GB" dirty="0" smtClean="0"/>
              <a:t>Frontend Testing</a:t>
            </a:r>
          </a:p>
          <a:p>
            <a:pPr lvl="1"/>
            <a:r>
              <a:rPr lang="en-GB" dirty="0" smtClean="0"/>
              <a:t>Concerned with the testing of the interface</a:t>
            </a:r>
          </a:p>
          <a:p>
            <a:pPr lvl="1"/>
            <a:r>
              <a:rPr lang="en-GB" dirty="0" smtClean="0"/>
              <a:t>Tests the navigational aspects of the implementation</a:t>
            </a:r>
          </a:p>
          <a:p>
            <a:pPr lvl="1"/>
            <a:r>
              <a:rPr lang="en-GB" dirty="0" smtClean="0"/>
              <a:t>Tests the visual elements and interface logic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01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We’ve got the tail covered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have a means of verifying and validating functional code.</a:t>
            </a:r>
          </a:p>
          <a:p>
            <a:endParaRPr lang="en-GB" dirty="0"/>
          </a:p>
          <a:p>
            <a:r>
              <a:rPr lang="en-GB" dirty="0" smtClean="0"/>
              <a:t>This is manifest in :</a:t>
            </a:r>
          </a:p>
          <a:p>
            <a:pPr lvl="1"/>
            <a:r>
              <a:rPr lang="en-GB" dirty="0" smtClean="0"/>
              <a:t>White-box</a:t>
            </a:r>
          </a:p>
          <a:p>
            <a:pPr lvl="1"/>
            <a:r>
              <a:rPr lang="en-GB" dirty="0" smtClean="0"/>
              <a:t>Black-box</a:t>
            </a:r>
          </a:p>
          <a:p>
            <a:pPr lvl="1"/>
            <a:r>
              <a:rPr lang="en-GB" dirty="0" smtClean="0"/>
              <a:t>Acceptance</a:t>
            </a:r>
          </a:p>
          <a:p>
            <a:pPr lvl="1"/>
            <a:r>
              <a:rPr lang="en-GB" dirty="0" smtClean="0"/>
              <a:t>Regression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939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about the sights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“sights” ?</a:t>
            </a:r>
          </a:p>
          <a:p>
            <a:pPr lvl="1"/>
            <a:r>
              <a:rPr lang="en-GB" dirty="0" smtClean="0"/>
              <a:t>Frontend</a:t>
            </a:r>
          </a:p>
          <a:p>
            <a:endParaRPr lang="en-GB" dirty="0"/>
          </a:p>
          <a:p>
            <a:r>
              <a:rPr lang="en-GB" dirty="0" smtClean="0"/>
              <a:t>What does this consist of ?</a:t>
            </a:r>
          </a:p>
          <a:p>
            <a:pPr lvl="1"/>
            <a:r>
              <a:rPr lang="en-GB" dirty="0" smtClean="0"/>
              <a:t>User interface</a:t>
            </a:r>
          </a:p>
          <a:p>
            <a:pPr lvl="1"/>
            <a:r>
              <a:rPr lang="en-GB" dirty="0" smtClean="0"/>
              <a:t>Navigation through this interface</a:t>
            </a:r>
          </a:p>
          <a:p>
            <a:pPr lvl="1"/>
            <a:r>
              <a:rPr lang="en-GB" dirty="0" smtClean="0"/>
              <a:t>Reaction of the interface and accessibility of the provisioned options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3752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need for testing the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do we need to test interfaces ?</a:t>
            </a:r>
          </a:p>
          <a:p>
            <a:pPr lvl="1"/>
            <a:r>
              <a:rPr lang="en-GB" dirty="0" smtClean="0"/>
              <a:t>To ensure that the options desired are accessible</a:t>
            </a:r>
          </a:p>
          <a:p>
            <a:pPr lvl="1"/>
            <a:r>
              <a:rPr lang="en-GB" dirty="0" smtClean="0"/>
              <a:t>Visibility of the components its important</a:t>
            </a:r>
          </a:p>
          <a:p>
            <a:pPr lvl="1"/>
            <a:r>
              <a:rPr lang="en-GB" dirty="0" smtClean="0"/>
              <a:t>Correct data visualisation</a:t>
            </a:r>
          </a:p>
          <a:p>
            <a:pPr lvl="1"/>
            <a:r>
              <a:rPr lang="en-GB" dirty="0" smtClean="0"/>
              <a:t>Communication of information to the client/customer/end user</a:t>
            </a:r>
          </a:p>
          <a:p>
            <a:pPr lvl="1"/>
            <a:r>
              <a:rPr lang="en-GB" dirty="0" smtClean="0"/>
              <a:t>Consideration of workflow in such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9253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4332" y="1943099"/>
            <a:ext cx="8321388" cy="3328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041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GUI Testing?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testing of an interface for a feature of a software implementation which makes use of graphical interfaces</a:t>
            </a:r>
          </a:p>
          <a:p>
            <a:endParaRPr lang="en-GB" dirty="0"/>
          </a:p>
          <a:p>
            <a:r>
              <a:rPr lang="en-GB" dirty="0" smtClean="0"/>
              <a:t>Does not necessarily test the logic of the implemented software but the navigation by which the utilisation of the logic is achieved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6038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Identification of elements to be tested</a:t>
            </a:r>
          </a:p>
          <a:p>
            <a:endParaRPr lang="en-GB" dirty="0" smtClean="0"/>
          </a:p>
          <a:p>
            <a:r>
              <a:rPr lang="en-GB" dirty="0" smtClean="0"/>
              <a:t>Creation of a methodical approach to testing the path through the system navigation elements</a:t>
            </a:r>
          </a:p>
          <a:p>
            <a:endParaRPr lang="en-GB" dirty="0"/>
          </a:p>
          <a:p>
            <a:r>
              <a:rPr lang="en-GB" dirty="0" smtClean="0"/>
              <a:t>Identification of success criteria for each test</a:t>
            </a:r>
          </a:p>
          <a:p>
            <a:endParaRPr lang="en-GB" dirty="0"/>
          </a:p>
          <a:p>
            <a:r>
              <a:rPr lang="en-GB" dirty="0" smtClean="0"/>
              <a:t>All of this depends on the type of testing that is needed</a:t>
            </a:r>
          </a:p>
          <a:p>
            <a:pPr lvl="1"/>
            <a:r>
              <a:rPr lang="en-GB" dirty="0" smtClean="0"/>
              <a:t>Exploratory</a:t>
            </a:r>
          </a:p>
          <a:p>
            <a:pPr lvl="1"/>
            <a:r>
              <a:rPr lang="en-GB" dirty="0" smtClean="0"/>
              <a:t>Verification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7523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Case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test case ?</a:t>
            </a:r>
          </a:p>
          <a:p>
            <a:pPr lvl="1"/>
            <a:r>
              <a:rPr lang="en-GB" dirty="0"/>
              <a:t>Effectively the criteria for the given test for the user interface </a:t>
            </a:r>
            <a:r>
              <a:rPr lang="en-GB" dirty="0" smtClean="0"/>
              <a:t>element; the test that will actually be performed</a:t>
            </a:r>
          </a:p>
          <a:p>
            <a:pPr lvl="1"/>
            <a:endParaRPr lang="en-GB" dirty="0"/>
          </a:p>
          <a:p>
            <a:r>
              <a:rPr lang="en-GB" dirty="0" smtClean="0"/>
              <a:t>Example:</a:t>
            </a:r>
          </a:p>
          <a:p>
            <a:endParaRPr lang="en-GB" dirty="0"/>
          </a:p>
          <a:p>
            <a:pPr lvl="1"/>
            <a:r>
              <a:rPr lang="en-GB" b="1" dirty="0" smtClean="0"/>
              <a:t>When I click button ‘x’ a dialogue should appear requesting input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293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Test-Case Generation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manual context how are test cases generated ?</a:t>
            </a:r>
          </a:p>
          <a:p>
            <a:pPr lvl="1"/>
            <a:r>
              <a:rPr lang="en-GB" dirty="0" smtClean="0"/>
              <a:t>Can be achieved by either the plan set out by the tester or through the use of a software package.</a:t>
            </a:r>
          </a:p>
          <a:p>
            <a:pPr lvl="1"/>
            <a:r>
              <a:rPr lang="en-GB" dirty="0" smtClean="0"/>
              <a:t>This is normally done so a through software package now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02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Capturing Parameters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running a test what parameters would we want to capture ?</a:t>
            </a:r>
          </a:p>
          <a:p>
            <a:pPr lvl="1"/>
            <a:r>
              <a:rPr lang="en-GB" dirty="0" smtClean="0"/>
              <a:t>Screen state, appearance</a:t>
            </a:r>
          </a:p>
          <a:p>
            <a:pPr lvl="1"/>
            <a:r>
              <a:rPr lang="en-GB" dirty="0" smtClean="0"/>
              <a:t>Mouse position</a:t>
            </a:r>
          </a:p>
          <a:p>
            <a:pPr lvl="1"/>
            <a:r>
              <a:rPr lang="en-GB" dirty="0" smtClean="0"/>
              <a:t>Key strokes</a:t>
            </a:r>
          </a:p>
          <a:p>
            <a:pPr lvl="1"/>
            <a:r>
              <a:rPr lang="en-GB" dirty="0" smtClean="0"/>
              <a:t>Input device state</a:t>
            </a:r>
          </a:p>
          <a:p>
            <a:pPr lvl="1"/>
            <a:r>
              <a:rPr lang="en-GB" dirty="0" smtClean="0"/>
              <a:t>Output device state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422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Administration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2183" y="1886744"/>
            <a:ext cx="6410325" cy="422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120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Administration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4363360"/>
              </p:ext>
            </p:extLst>
          </p:nvPr>
        </p:nvGraphicFramePr>
        <p:xfrm>
          <a:off x="838200" y="2036617"/>
          <a:ext cx="10515600" cy="29260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28255">
                  <a:extLst>
                    <a:ext uri="{9D8B030D-6E8A-4147-A177-3AD203B41FA5}">
                      <a16:colId xmlns:a16="http://schemas.microsoft.com/office/drawing/2014/main" val="2662781506"/>
                    </a:ext>
                  </a:extLst>
                </a:gridCol>
                <a:gridCol w="9587345">
                  <a:extLst>
                    <a:ext uri="{9D8B030D-6E8A-4147-A177-3AD203B41FA5}">
                      <a16:colId xmlns:a16="http://schemas.microsoft.com/office/drawing/2014/main" val="2955655851"/>
                    </a:ext>
                  </a:extLst>
                </a:gridCol>
              </a:tblGrid>
              <a:tr h="344466">
                <a:tc>
                  <a:txBody>
                    <a:bodyPr/>
                    <a:lstStyle/>
                    <a:p>
                      <a:r>
                        <a:rPr lang="en-GB" b="0" dirty="0" smtClean="0"/>
                        <a:t>TC01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 smtClean="0"/>
                        <a:t>Verify that the operation label is</a:t>
                      </a:r>
                      <a:r>
                        <a:rPr lang="en-GB" b="0" baseline="0" dirty="0" smtClean="0"/>
                        <a:t> correctly indicating the operation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3324224"/>
                  </a:ext>
                </a:extLst>
              </a:tr>
              <a:tr h="344466">
                <a:tc>
                  <a:txBody>
                    <a:bodyPr/>
                    <a:lstStyle/>
                    <a:p>
                      <a:r>
                        <a:rPr lang="en-GB" dirty="0" smtClean="0"/>
                        <a:t>TC02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Verify</a:t>
                      </a:r>
                      <a:r>
                        <a:rPr lang="en-GB" baseline="0" dirty="0" smtClean="0"/>
                        <a:t> that the source and destination paths are shown correctly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5531027"/>
                  </a:ext>
                </a:extLst>
              </a:tr>
              <a:tr h="344466">
                <a:tc>
                  <a:txBody>
                    <a:bodyPr/>
                    <a:lstStyle/>
                    <a:p>
                      <a:r>
                        <a:rPr lang="en-GB" dirty="0" smtClean="0"/>
                        <a:t>TC03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Identify</a:t>
                      </a:r>
                      <a:r>
                        <a:rPr lang="en-GB" baseline="0" dirty="0" smtClean="0"/>
                        <a:t> changes within the progress label as progress changes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8726379"/>
                  </a:ext>
                </a:extLst>
              </a:tr>
              <a:tr h="344466">
                <a:tc>
                  <a:txBody>
                    <a:bodyPr/>
                    <a:lstStyle/>
                    <a:p>
                      <a:r>
                        <a:rPr lang="en-GB" dirty="0" smtClean="0"/>
                        <a:t>TC04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Verification</a:t>
                      </a:r>
                      <a:r>
                        <a:rPr lang="en-GB" baseline="0" dirty="0" smtClean="0"/>
                        <a:t> of pause button alignment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1943402"/>
                  </a:ext>
                </a:extLst>
              </a:tr>
              <a:tr h="344466">
                <a:tc>
                  <a:txBody>
                    <a:bodyPr/>
                    <a:lstStyle/>
                    <a:p>
                      <a:r>
                        <a:rPr lang="en-GB" dirty="0" smtClean="0"/>
                        <a:t>TC05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Verification of</a:t>
                      </a:r>
                      <a:r>
                        <a:rPr lang="en-GB" baseline="0" dirty="0" smtClean="0"/>
                        <a:t> pause button icon change when paused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021785"/>
                  </a:ext>
                </a:extLst>
              </a:tr>
              <a:tr h="344466">
                <a:tc>
                  <a:txBody>
                    <a:bodyPr/>
                    <a:lstStyle/>
                    <a:p>
                      <a:r>
                        <a:rPr lang="en-GB" dirty="0" smtClean="0"/>
                        <a:t>TC06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Verification of cancel</a:t>
                      </a:r>
                      <a:r>
                        <a:rPr lang="en-GB" baseline="0" dirty="0" smtClean="0"/>
                        <a:t> button alignment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2157363"/>
                  </a:ext>
                </a:extLst>
              </a:tr>
              <a:tr h="344466">
                <a:tc>
                  <a:txBody>
                    <a:bodyPr/>
                    <a:lstStyle/>
                    <a:p>
                      <a:r>
                        <a:rPr lang="en-GB" dirty="0" smtClean="0"/>
                        <a:t>TC07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Verification</a:t>
                      </a:r>
                      <a:r>
                        <a:rPr lang="en-GB" baseline="0" dirty="0" smtClean="0"/>
                        <a:t> of progress bar change throughout the operation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0324930"/>
                  </a:ext>
                </a:extLst>
              </a:tr>
              <a:tr h="344466">
                <a:tc>
                  <a:txBody>
                    <a:bodyPr/>
                    <a:lstStyle/>
                    <a:p>
                      <a:r>
                        <a:rPr lang="en-GB" dirty="0" smtClean="0"/>
                        <a:t>TC08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Verification of the usage of the cancel button to cancel the operation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00738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1450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Reporting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Test reports have been delivered in many formats</a:t>
            </a:r>
          </a:p>
          <a:p>
            <a:pPr lvl="1"/>
            <a:r>
              <a:rPr lang="en-GB" dirty="0" smtClean="0"/>
              <a:t>The use of a formal document with leading questions provided by a </a:t>
            </a:r>
            <a:r>
              <a:rPr lang="en-GB" dirty="0" err="1" smtClean="0"/>
              <a:t>qa</a:t>
            </a:r>
            <a:endParaRPr lang="en-GB" dirty="0" smtClean="0"/>
          </a:p>
          <a:p>
            <a:pPr lvl="1"/>
            <a:r>
              <a:rPr lang="en-GB" dirty="0" smtClean="0"/>
              <a:t>Structures defined by the tester</a:t>
            </a:r>
          </a:p>
          <a:p>
            <a:pPr lvl="1"/>
            <a:r>
              <a:rPr lang="en-GB" dirty="0" smtClean="0"/>
              <a:t>Scribbles (these are everywhere in software)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r>
              <a:rPr lang="en-GB" dirty="0" smtClean="0"/>
              <a:t>Surely there are better ways of handling such documentation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2371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Tedium – manual testing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Manual testing seems like hard work and in many cases it can be</a:t>
            </a:r>
          </a:p>
          <a:p>
            <a:endParaRPr lang="en-GB" dirty="0"/>
          </a:p>
          <a:p>
            <a:r>
              <a:rPr lang="en-GB" dirty="0" smtClean="0"/>
              <a:t>Can be cumbersome and clunky without appropriate planning</a:t>
            </a:r>
          </a:p>
          <a:p>
            <a:endParaRPr lang="en-GB" dirty="0"/>
          </a:p>
          <a:p>
            <a:r>
              <a:rPr lang="en-GB" dirty="0" smtClean="0"/>
              <a:t>Can be costly because of the manual labour involved</a:t>
            </a:r>
          </a:p>
          <a:p>
            <a:endParaRPr lang="en-GB" dirty="0"/>
          </a:p>
          <a:p>
            <a:r>
              <a:rPr lang="en-GB" dirty="0" smtClean="0"/>
              <a:t>Can produce incomplete / unprofessional outcomes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739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there another way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Though testing user interfaces seems like a tedious task it is unfortunately necessary</a:t>
            </a:r>
          </a:p>
          <a:p>
            <a:endParaRPr lang="en-GB" dirty="0" smtClean="0"/>
          </a:p>
          <a:p>
            <a:r>
              <a:rPr lang="en-GB" dirty="0" smtClean="0"/>
              <a:t>Does this task need to be completed manually by a tester ?</a:t>
            </a:r>
          </a:p>
          <a:p>
            <a:pPr lvl="1"/>
            <a:r>
              <a:rPr lang="en-GB" dirty="0" smtClean="0"/>
              <a:t>No, There’s an “app” for that.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642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Test planning is much the same when utilising an automated approach. Typically test management software is utilised for this</a:t>
            </a:r>
          </a:p>
          <a:p>
            <a:pPr lvl="1"/>
            <a:r>
              <a:rPr lang="en-GB" dirty="0" smtClean="0"/>
              <a:t>Examples of which include :</a:t>
            </a:r>
          </a:p>
          <a:p>
            <a:pPr lvl="2"/>
            <a:r>
              <a:rPr lang="en-GB" dirty="0" err="1" smtClean="0"/>
              <a:t>Qtest</a:t>
            </a:r>
            <a:endParaRPr lang="en-GB" dirty="0" smtClean="0"/>
          </a:p>
          <a:p>
            <a:pPr lvl="2"/>
            <a:r>
              <a:rPr lang="en-GB" dirty="0" smtClean="0"/>
              <a:t>Zephyr</a:t>
            </a:r>
          </a:p>
          <a:p>
            <a:pPr lvl="2"/>
            <a:r>
              <a:rPr lang="en-GB" dirty="0" err="1" smtClean="0"/>
              <a:t>TestFlo</a:t>
            </a:r>
            <a:endParaRPr lang="en-GB" dirty="0"/>
          </a:p>
          <a:p>
            <a:pPr lvl="2"/>
            <a:endParaRPr lang="en-GB" dirty="0" smtClean="0"/>
          </a:p>
          <a:p>
            <a:pPr lvl="1"/>
            <a:r>
              <a:rPr lang="en-GB" dirty="0" smtClean="0"/>
              <a:t>Test management software provides a more friendly interface than the likes of word or excel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7296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Case-Generation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achieved through the use of a script for the formal testing of features. </a:t>
            </a:r>
          </a:p>
          <a:p>
            <a:r>
              <a:rPr lang="en-GB" dirty="0" smtClean="0"/>
              <a:t>This makes the process far more automated allowing greater efficiency.</a:t>
            </a:r>
          </a:p>
          <a:p>
            <a:endParaRPr lang="en-GB" dirty="0"/>
          </a:p>
          <a:p>
            <a:r>
              <a:rPr lang="en-GB" dirty="0" smtClean="0"/>
              <a:t>However scripting is not the only tool at your disposal, What other means of testing are there utilising such tools ?</a:t>
            </a:r>
          </a:p>
          <a:p>
            <a:pPr lvl="1"/>
            <a:r>
              <a:rPr lang="en-GB" dirty="0" smtClean="0"/>
              <a:t>Test process recording</a:t>
            </a:r>
          </a:p>
        </p:txBody>
      </p:sp>
    </p:spTree>
    <p:extLst>
      <p:ext uri="{BB962C8B-B14F-4D97-AF65-F5344CB8AC3E}">
        <p14:creationId xmlns:p14="http://schemas.microsoft.com/office/powerpoint/2010/main" val="1692171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Case-run</a:t>
            </a:r>
            <a:endParaRPr lang="en-GB" dirty="0"/>
          </a:p>
        </p:txBody>
      </p:sp>
      <p:pic>
        <p:nvPicPr>
          <p:cNvPr id="4" name="qGPostUOAE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20800" y="1337866"/>
            <a:ext cx="9410700" cy="5293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521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Reports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Typically a report from automated software includes:</a:t>
            </a:r>
          </a:p>
          <a:p>
            <a:pPr lvl="1"/>
            <a:r>
              <a:rPr lang="en-GB" dirty="0" smtClean="0"/>
              <a:t>The name of the application under test</a:t>
            </a:r>
          </a:p>
          <a:p>
            <a:pPr lvl="1"/>
            <a:r>
              <a:rPr lang="en-GB" dirty="0" smtClean="0"/>
              <a:t>The date and time of the test</a:t>
            </a:r>
          </a:p>
          <a:p>
            <a:pPr lvl="1"/>
            <a:r>
              <a:rPr lang="en-GB" dirty="0" smtClean="0"/>
              <a:t>The name of the test</a:t>
            </a:r>
          </a:p>
          <a:p>
            <a:pPr lvl="1"/>
            <a:r>
              <a:rPr lang="en-GB" dirty="0" smtClean="0"/>
              <a:t>Identification of the visual elements</a:t>
            </a:r>
          </a:p>
          <a:p>
            <a:pPr lvl="1"/>
            <a:r>
              <a:rPr lang="en-GB" dirty="0" smtClean="0"/>
              <a:t>The criteria provided for the test run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5903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test report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618" y="1381125"/>
            <a:ext cx="8891864" cy="4351338"/>
          </a:xfrm>
        </p:spPr>
      </p:pic>
    </p:spTree>
    <p:extLst>
      <p:ext uri="{BB962C8B-B14F-4D97-AF65-F5344CB8AC3E}">
        <p14:creationId xmlns:p14="http://schemas.microsoft.com/office/powerpoint/2010/main" val="1862910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Hephaestus Giveth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with many other aspects of software development and its project management, there are a number of software tolls to manage the testing process.</a:t>
            </a:r>
          </a:p>
          <a:p>
            <a:pPr lvl="1"/>
            <a:r>
              <a:rPr lang="en-GB" dirty="0" smtClean="0"/>
              <a:t>Robot Framework</a:t>
            </a:r>
          </a:p>
          <a:p>
            <a:pPr lvl="1"/>
            <a:r>
              <a:rPr lang="en-GB" dirty="0" smtClean="0"/>
              <a:t>Selenium</a:t>
            </a:r>
          </a:p>
          <a:p>
            <a:pPr lvl="1"/>
            <a:r>
              <a:rPr lang="en-GB" dirty="0" smtClean="0"/>
              <a:t>SQUISH</a:t>
            </a:r>
          </a:p>
          <a:p>
            <a:pPr lvl="1"/>
            <a:r>
              <a:rPr lang="en-GB" dirty="0" smtClean="0"/>
              <a:t>Cucumber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582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Interface Testing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Web interfaces utilise the design language HTML for their composition</a:t>
            </a:r>
          </a:p>
          <a:p>
            <a:endParaRPr lang="en-GB" dirty="0"/>
          </a:p>
          <a:p>
            <a:r>
              <a:rPr lang="en-GB" dirty="0" smtClean="0"/>
              <a:t>Some elements of webpages utilise scripts and plugins</a:t>
            </a:r>
          </a:p>
          <a:p>
            <a:endParaRPr lang="en-GB" dirty="0"/>
          </a:p>
          <a:p>
            <a:r>
              <a:rPr lang="en-GB" dirty="0" smtClean="0"/>
              <a:t>Why is this important ?</a:t>
            </a:r>
          </a:p>
          <a:p>
            <a:pPr lvl="1"/>
            <a:r>
              <a:rPr lang="en-GB" dirty="0" smtClean="0"/>
              <a:t>There could be literally hundreds of combinations</a:t>
            </a:r>
          </a:p>
          <a:p>
            <a:pPr lvl="1"/>
            <a:r>
              <a:rPr lang="en-GB" dirty="0" smtClean="0"/>
              <a:t>Many points of failure</a:t>
            </a:r>
          </a:p>
          <a:p>
            <a:pPr lvl="1"/>
            <a:r>
              <a:rPr lang="en-GB" dirty="0" smtClean="0"/>
              <a:t>Support considerations to be mindful of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4320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Native Interface Testing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Unique to the operating system upon which the software is executed</a:t>
            </a:r>
          </a:p>
          <a:p>
            <a:endParaRPr lang="en-GB" dirty="0"/>
          </a:p>
          <a:p>
            <a:r>
              <a:rPr lang="en-GB" dirty="0" smtClean="0"/>
              <a:t>Multiple modal interfaces</a:t>
            </a:r>
          </a:p>
          <a:p>
            <a:endParaRPr lang="en-GB" dirty="0"/>
          </a:p>
          <a:p>
            <a:r>
              <a:rPr lang="en-GB" dirty="0" smtClean="0"/>
              <a:t>Why is this important ?</a:t>
            </a:r>
          </a:p>
        </p:txBody>
      </p:sp>
    </p:spTree>
    <p:extLst>
      <p:ext uri="{BB962C8B-B14F-4D97-AF65-F5344CB8AC3E}">
        <p14:creationId xmlns:p14="http://schemas.microsoft.com/office/powerpoint/2010/main" val="1687365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Robot Framework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robot framework ?</a:t>
            </a:r>
          </a:p>
          <a:p>
            <a:pPr lvl="1"/>
            <a:r>
              <a:rPr lang="en-GB" dirty="0" smtClean="0"/>
              <a:t>A browser based test management platform</a:t>
            </a:r>
            <a:endParaRPr lang="en-GB" dirty="0"/>
          </a:p>
          <a:p>
            <a:r>
              <a:rPr lang="en-GB" dirty="0" smtClean="0"/>
              <a:t>What features does it offer ?</a:t>
            </a:r>
          </a:p>
          <a:p>
            <a:pPr lvl="1"/>
            <a:r>
              <a:rPr lang="en-GB" dirty="0" smtClean="0"/>
              <a:t>Automated test of user web elements</a:t>
            </a:r>
          </a:p>
          <a:p>
            <a:pPr lvl="1"/>
            <a:r>
              <a:rPr lang="en-GB" dirty="0" smtClean="0"/>
              <a:t>Generation of reports</a:t>
            </a:r>
            <a:endParaRPr lang="en-GB" dirty="0"/>
          </a:p>
          <a:p>
            <a:r>
              <a:rPr lang="en-GB" dirty="0" smtClean="0"/>
              <a:t>What platform is it specific to ?</a:t>
            </a:r>
          </a:p>
          <a:p>
            <a:pPr lvl="1"/>
            <a:r>
              <a:rPr lang="en-GB" dirty="0" smtClean="0"/>
              <a:t>Is a web browser testing tool</a:t>
            </a:r>
            <a:endParaRPr lang="en-GB" dirty="0"/>
          </a:p>
          <a:p>
            <a:r>
              <a:rPr lang="en-GB" dirty="0" smtClean="0"/>
              <a:t>Does it utilise scripts ?</a:t>
            </a:r>
          </a:p>
          <a:p>
            <a:pPr lvl="1"/>
            <a:r>
              <a:rPr lang="en-GB" dirty="0" smtClean="0"/>
              <a:t>Yes through structured English statements among others</a:t>
            </a:r>
          </a:p>
        </p:txBody>
      </p:sp>
    </p:spTree>
    <p:extLst>
      <p:ext uri="{BB962C8B-B14F-4D97-AF65-F5344CB8AC3E}">
        <p14:creationId xmlns:p14="http://schemas.microsoft.com/office/powerpoint/2010/main" val="1800731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Robot Framework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3" t="5764" b="3320"/>
          <a:stretch/>
        </p:blipFill>
        <p:spPr>
          <a:xfrm>
            <a:off x="933450" y="1460499"/>
            <a:ext cx="9258300" cy="5035690"/>
          </a:xfrm>
        </p:spPr>
      </p:pic>
    </p:spTree>
    <p:extLst>
      <p:ext uri="{BB962C8B-B14F-4D97-AF65-F5344CB8AC3E}">
        <p14:creationId xmlns:p14="http://schemas.microsoft.com/office/powerpoint/2010/main" val="4133855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Case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Written using a structured English approach</a:t>
            </a:r>
          </a:p>
          <a:p>
            <a:endParaRPr lang="en-GB" dirty="0"/>
          </a:p>
          <a:p>
            <a:r>
              <a:rPr lang="en-GB" dirty="0" smtClean="0"/>
              <a:t>Formulated through the utilisation of key words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955" y="3427600"/>
            <a:ext cx="7876190" cy="30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78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Report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66" b="7111"/>
          <a:stretch/>
        </p:blipFill>
        <p:spPr>
          <a:xfrm>
            <a:off x="679451" y="1924049"/>
            <a:ext cx="9806994" cy="4489451"/>
          </a:xfrm>
        </p:spPr>
      </p:pic>
    </p:spTree>
    <p:extLst>
      <p:ext uri="{BB962C8B-B14F-4D97-AF65-F5344CB8AC3E}">
        <p14:creationId xmlns:p14="http://schemas.microsoft.com/office/powerpoint/2010/main" val="112413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Selenium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selenium ?</a:t>
            </a:r>
          </a:p>
          <a:p>
            <a:pPr lvl="1"/>
            <a:r>
              <a:rPr lang="en-GB" dirty="0" smtClean="0"/>
              <a:t>A test automation tool</a:t>
            </a:r>
            <a:endParaRPr lang="en-GB" dirty="0"/>
          </a:p>
          <a:p>
            <a:r>
              <a:rPr lang="en-GB" dirty="0" smtClean="0"/>
              <a:t>What are its core functionalities ?</a:t>
            </a:r>
          </a:p>
          <a:p>
            <a:pPr lvl="1"/>
            <a:r>
              <a:rPr lang="en-GB" dirty="0" smtClean="0"/>
              <a:t>Largely centred around its recording capabilities</a:t>
            </a:r>
            <a:endParaRPr lang="en-GB" dirty="0"/>
          </a:p>
          <a:p>
            <a:r>
              <a:rPr lang="en-GB" dirty="0" smtClean="0"/>
              <a:t>What format of scripting does it make use of ?</a:t>
            </a:r>
          </a:p>
          <a:p>
            <a:pPr lvl="1"/>
            <a:r>
              <a:rPr lang="en-GB" dirty="0" smtClean="0"/>
              <a:t>Rarely requires scripting by the tester as these are generated</a:t>
            </a:r>
          </a:p>
          <a:p>
            <a:pPr lvl="1"/>
            <a:r>
              <a:rPr lang="en-GB" dirty="0" smtClean="0"/>
              <a:t>Though scripting may be performed in a number of languages </a:t>
            </a:r>
            <a:endParaRPr lang="en-GB" dirty="0"/>
          </a:p>
          <a:p>
            <a:r>
              <a:rPr lang="en-GB" dirty="0" smtClean="0"/>
              <a:t>Does it produce meaningful test results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936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Selenium IDE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8600" y="1513681"/>
            <a:ext cx="7505700" cy="4691063"/>
          </a:xfrm>
        </p:spPr>
      </p:pic>
    </p:spTree>
    <p:extLst>
      <p:ext uri="{BB962C8B-B14F-4D97-AF65-F5344CB8AC3E}">
        <p14:creationId xmlns:p14="http://schemas.microsoft.com/office/powerpoint/2010/main" val="187452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Selenium Doesn’t necessarily create test reports on its own </a:t>
            </a:r>
          </a:p>
          <a:p>
            <a:endParaRPr lang="en-GB" dirty="0"/>
          </a:p>
          <a:p>
            <a:r>
              <a:rPr lang="en-GB" dirty="0" smtClean="0"/>
              <a:t>Extracting of information is relatively trivial</a:t>
            </a:r>
          </a:p>
          <a:p>
            <a:endParaRPr lang="en-GB" dirty="0"/>
          </a:p>
          <a:p>
            <a:r>
              <a:rPr lang="en-GB" dirty="0" smtClean="0"/>
              <a:t>Reports can be generated with tools such as:</a:t>
            </a:r>
          </a:p>
          <a:p>
            <a:pPr lvl="1"/>
            <a:r>
              <a:rPr lang="en-GB" dirty="0" err="1" smtClean="0"/>
              <a:t>TestNG</a:t>
            </a:r>
            <a:endParaRPr lang="en-GB" dirty="0" smtClean="0"/>
          </a:p>
          <a:p>
            <a:pPr lvl="1"/>
            <a:r>
              <a:rPr lang="en-GB" dirty="0" smtClean="0"/>
              <a:t>Junit</a:t>
            </a:r>
          </a:p>
          <a:p>
            <a:pPr lvl="1"/>
            <a:r>
              <a:rPr lang="en-GB" dirty="0" smtClean="0"/>
              <a:t>Extent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9607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SQUISH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SQUISH is a multi-platform GUI testing management tool</a:t>
            </a:r>
          </a:p>
          <a:p>
            <a:pPr lvl="1"/>
            <a:r>
              <a:rPr lang="en-GB" dirty="0" smtClean="0"/>
              <a:t>SQUISH may run tests against many operating systems if plugins are installed</a:t>
            </a:r>
          </a:p>
          <a:p>
            <a:pPr lvl="1"/>
            <a:endParaRPr lang="en-GB" dirty="0"/>
          </a:p>
          <a:p>
            <a:r>
              <a:rPr lang="en-GB" dirty="0" smtClean="0"/>
              <a:t>Based upon the eclipse IDE platform</a:t>
            </a:r>
          </a:p>
          <a:p>
            <a:endParaRPr lang="en-GB" dirty="0"/>
          </a:p>
          <a:p>
            <a:r>
              <a:rPr lang="en-GB" dirty="0" smtClean="0"/>
              <a:t>Complex system to incorporate plugins</a:t>
            </a:r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5776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Case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800" y="1276572"/>
            <a:ext cx="7872119" cy="5408391"/>
          </a:xfrm>
        </p:spPr>
      </p:pic>
    </p:spTree>
    <p:extLst>
      <p:ext uri="{BB962C8B-B14F-4D97-AF65-F5344CB8AC3E}">
        <p14:creationId xmlns:p14="http://schemas.microsoft.com/office/powerpoint/2010/main" val="3410180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Report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500" y="1301195"/>
            <a:ext cx="9058663" cy="4875768"/>
          </a:xfrm>
        </p:spPr>
      </p:pic>
    </p:spTree>
    <p:extLst>
      <p:ext uri="{BB962C8B-B14F-4D97-AF65-F5344CB8AC3E}">
        <p14:creationId xmlns:p14="http://schemas.microsoft.com/office/powerpoint/2010/main" val="124041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Making Salad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a number of solutions available for the automation of testing</a:t>
            </a:r>
          </a:p>
          <a:p>
            <a:endParaRPr lang="en-GB" dirty="0"/>
          </a:p>
          <a:p>
            <a:r>
              <a:rPr lang="en-GB" dirty="0" smtClean="0"/>
              <a:t>Some of which involve test management</a:t>
            </a:r>
          </a:p>
          <a:p>
            <a:endParaRPr lang="en-GB" dirty="0"/>
          </a:p>
          <a:p>
            <a:r>
              <a:rPr lang="en-GB" dirty="0" smtClean="0"/>
              <a:t>Others perform the actual automated testing</a:t>
            </a:r>
          </a:p>
          <a:p>
            <a:endParaRPr lang="en-GB" dirty="0"/>
          </a:p>
          <a:p>
            <a:r>
              <a:rPr lang="en-GB" dirty="0" smtClean="0"/>
              <a:t>Two of the more recent additions to the test automation arena include salad vegetables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0227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Cucumber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is cucumber</a:t>
            </a:r>
          </a:p>
          <a:p>
            <a:pPr lvl="1"/>
            <a:r>
              <a:rPr lang="en-GB" dirty="0" smtClean="0"/>
              <a:t>A tool for managing automated testing</a:t>
            </a:r>
          </a:p>
          <a:p>
            <a:pPr lvl="1"/>
            <a:endParaRPr lang="en-GB" dirty="0"/>
          </a:p>
          <a:p>
            <a:r>
              <a:rPr lang="en-GB" dirty="0" smtClean="0"/>
              <a:t>Provides an interface through which test may be created or scheduled to run at given intervals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The goal is verification testing supporting behaviour driven development</a:t>
            </a:r>
          </a:p>
          <a:p>
            <a:endParaRPr lang="en-GB" dirty="0"/>
          </a:p>
          <a:p>
            <a:r>
              <a:rPr lang="en-GB" dirty="0" smtClean="0"/>
              <a:t>Served by scenarios written in specific syntax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322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Cucumber UI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Cucumber is most commonly run from the command line interface</a:t>
            </a:r>
          </a:p>
          <a:p>
            <a:endParaRPr lang="en-GB" dirty="0"/>
          </a:p>
          <a:p>
            <a:r>
              <a:rPr lang="en-GB" dirty="0" smtClean="0"/>
              <a:t>Some wrappers for the functionality do exist, however this limits the flexibility of the software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823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Gherkin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syntax for the automated testing exhibited by cucumber</a:t>
            </a:r>
          </a:p>
          <a:p>
            <a:endParaRPr lang="en-GB" dirty="0"/>
          </a:p>
          <a:p>
            <a:r>
              <a:rPr lang="en-GB" dirty="0" smtClean="0"/>
              <a:t>Consists of a stepwise approach methodically proceeding through the given scenario</a:t>
            </a:r>
          </a:p>
          <a:p>
            <a:endParaRPr lang="en-GB" dirty="0"/>
          </a:p>
          <a:p>
            <a:r>
              <a:rPr lang="en-GB" dirty="0" smtClean="0"/>
              <a:t>Gherkin is more of a structured language and as such is more ideally suited to being written by developers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622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Gherkin Syntax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Gherkin provides the steps for a test scenario</a:t>
            </a:r>
          </a:p>
          <a:p>
            <a:endParaRPr lang="en-GB" dirty="0"/>
          </a:p>
          <a:p>
            <a:r>
              <a:rPr lang="en-GB" dirty="0" smtClean="0"/>
              <a:t>Follows a similar structure to that defined within user requirements</a:t>
            </a:r>
          </a:p>
          <a:p>
            <a:endParaRPr lang="en-GB" dirty="0"/>
          </a:p>
          <a:p>
            <a:r>
              <a:rPr lang="en-GB" dirty="0" smtClean="0"/>
              <a:t>Allow the developer to better capture the context of the operation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4175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Gherkin Example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050" y="1622425"/>
            <a:ext cx="7740899" cy="4351338"/>
          </a:xfrm>
        </p:spPr>
      </p:pic>
    </p:spTree>
    <p:extLst>
      <p:ext uri="{BB962C8B-B14F-4D97-AF65-F5344CB8AC3E}">
        <p14:creationId xmlns:p14="http://schemas.microsoft.com/office/powerpoint/2010/main" val="219723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Plenary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 all testing is the same</a:t>
            </a:r>
          </a:p>
          <a:p>
            <a:r>
              <a:rPr lang="en-GB" dirty="0" smtClean="0"/>
              <a:t>Different testing methods are applicable depending upon the information required by the client/customer/end user</a:t>
            </a:r>
          </a:p>
          <a:p>
            <a:r>
              <a:rPr lang="en-GB" dirty="0" smtClean="0"/>
              <a:t>There is a defined process for the testing of user interfaces</a:t>
            </a:r>
          </a:p>
          <a:p>
            <a:r>
              <a:rPr lang="en-GB" dirty="0" smtClean="0"/>
              <a:t>Software tools for the automation of testing GUIs have made the process more streamlined</a:t>
            </a:r>
          </a:p>
          <a:p>
            <a:r>
              <a:rPr lang="en-GB" dirty="0" smtClean="0"/>
              <a:t>Some elements of GUI testing can not be automated</a:t>
            </a:r>
          </a:p>
          <a:p>
            <a:r>
              <a:rPr lang="en-GB" dirty="0" smtClean="0"/>
              <a:t>Some of the tools are available cross platform but not all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946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Install the selenium plugin on your dev machine as an add in for </a:t>
            </a:r>
            <a:r>
              <a:rPr lang="en-GB" dirty="0" err="1" smtClean="0"/>
              <a:t>firefox</a:t>
            </a:r>
            <a:r>
              <a:rPr lang="en-GB" dirty="0" smtClean="0"/>
              <a:t> or chrome.</a:t>
            </a:r>
            <a:endParaRPr lang="en-GB" dirty="0"/>
          </a:p>
          <a:p>
            <a:r>
              <a:rPr lang="en-GB" dirty="0" smtClean="0"/>
              <a:t>Create a test for login for </a:t>
            </a:r>
            <a:r>
              <a:rPr lang="en-GB" dirty="0" err="1" smtClean="0"/>
              <a:t>moodle</a:t>
            </a:r>
            <a:r>
              <a:rPr lang="en-GB" dirty="0" smtClean="0"/>
              <a:t> (do not disclose your password).</a:t>
            </a:r>
          </a:p>
          <a:p>
            <a:r>
              <a:rPr lang="en-GB" dirty="0" smtClean="0"/>
              <a:t>Using the keyword approach taken by the robot framework, write a script for the above test.</a:t>
            </a:r>
          </a:p>
          <a:p>
            <a:r>
              <a:rPr lang="en-GB" dirty="0" smtClean="0"/>
              <a:t>Using the keyword approach write a test for validating a password change.</a:t>
            </a:r>
          </a:p>
          <a:p>
            <a:r>
              <a:rPr lang="en-GB" dirty="0" smtClean="0"/>
              <a:t>Using the Gherkin syntax Write an applicable test for adding content to </a:t>
            </a:r>
            <a:r>
              <a:rPr lang="en-GB" dirty="0" err="1" smtClean="0"/>
              <a:t>moodle</a:t>
            </a:r>
            <a:r>
              <a:rPr lang="en-GB" dirty="0" smtClean="0"/>
              <a:t> for your course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348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Gopalaswamy</a:t>
            </a:r>
            <a:r>
              <a:rPr lang="en-GB" dirty="0"/>
              <a:t>, R. and </a:t>
            </a:r>
            <a:r>
              <a:rPr lang="en-GB" dirty="0" err="1"/>
              <a:t>Desikan</a:t>
            </a:r>
            <a:r>
              <a:rPr lang="en-GB" dirty="0"/>
              <a:t>, S. (2009). </a:t>
            </a:r>
            <a:r>
              <a:rPr lang="en-GB" i="1" dirty="0"/>
              <a:t>Software Testing</a:t>
            </a:r>
            <a:r>
              <a:rPr lang="en-GB" dirty="0"/>
              <a:t>. Don Mills: Pearson Education Canada</a:t>
            </a:r>
            <a:r>
              <a:rPr lang="en-GB" dirty="0" smtClean="0"/>
              <a:t>.</a:t>
            </a:r>
          </a:p>
          <a:p>
            <a:r>
              <a:rPr lang="en-GB" dirty="0"/>
              <a:t>Li, K. and Wu, M. (2006). </a:t>
            </a:r>
            <a:r>
              <a:rPr lang="en-GB" i="1" dirty="0"/>
              <a:t>Effective GUI Testing Automation</a:t>
            </a:r>
            <a:r>
              <a:rPr lang="en-GB" dirty="0"/>
              <a:t>. Hoboken: John Wiley &amp; Sons</a:t>
            </a:r>
            <a:r>
              <a:rPr lang="en-GB" dirty="0" smtClean="0"/>
              <a:t>.</a:t>
            </a:r>
          </a:p>
          <a:p>
            <a:r>
              <a:rPr lang="en-GB" dirty="0"/>
              <a:t>Hamill, P. (2008). </a:t>
            </a:r>
            <a:r>
              <a:rPr lang="en-GB" i="1" dirty="0"/>
              <a:t>Unit Test Frameworks</a:t>
            </a:r>
            <a:r>
              <a:rPr lang="en-GB" dirty="0"/>
              <a:t>. Sebastopol: O'Reilly Media, Inc</a:t>
            </a:r>
            <a:r>
              <a:rPr lang="en-GB" dirty="0" smtClean="0"/>
              <a:t>.</a:t>
            </a:r>
          </a:p>
          <a:p>
            <a:r>
              <a:rPr lang="en-GB" dirty="0"/>
              <a:t>Penn, J. (2013). </a:t>
            </a:r>
            <a:r>
              <a:rPr lang="en-GB" i="1" dirty="0"/>
              <a:t>Test iOS apps with UI Automation</a:t>
            </a:r>
            <a:r>
              <a:rPr lang="en-GB" dirty="0"/>
              <a:t>. Dallas, </a:t>
            </a:r>
            <a:r>
              <a:rPr lang="en-GB" dirty="0" err="1"/>
              <a:t>Texus</a:t>
            </a:r>
            <a:r>
              <a:rPr lang="en-GB" dirty="0"/>
              <a:t>: Pragmatic Bookshelf</a:t>
            </a:r>
            <a:r>
              <a:rPr lang="en-GB" dirty="0" smtClean="0"/>
              <a:t>.</a:t>
            </a:r>
          </a:p>
          <a:p>
            <a:r>
              <a:rPr lang="en-GB" dirty="0" err="1"/>
              <a:t>Madi</a:t>
            </a:r>
            <a:r>
              <a:rPr lang="en-GB" dirty="0"/>
              <a:t>, R. (</a:t>
            </a:r>
            <a:r>
              <a:rPr lang="en-GB" dirty="0" err="1"/>
              <a:t>n.d.</a:t>
            </a:r>
            <a:r>
              <a:rPr lang="en-GB" dirty="0"/>
              <a:t>). </a:t>
            </a:r>
            <a:r>
              <a:rPr lang="en-GB" i="1"/>
              <a:t>Learning software testing with Test Studio</a:t>
            </a:r>
            <a:r>
              <a:rPr lang="en-GB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71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647</TotalTime>
  <Words>1512</Words>
  <Application>Microsoft Office PowerPoint</Application>
  <PresentationFormat>Widescreen</PresentationFormat>
  <Paragraphs>263</Paragraphs>
  <Slides>45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9" baseType="lpstr">
      <vt:lpstr>Arial</vt:lpstr>
      <vt:lpstr>Calibri</vt:lpstr>
      <vt:lpstr>Calibri Light</vt:lpstr>
      <vt:lpstr>Office Theme</vt:lpstr>
      <vt:lpstr>GUI Testing</vt:lpstr>
      <vt:lpstr>Objectives</vt:lpstr>
      <vt:lpstr>Testing</vt:lpstr>
      <vt:lpstr>Testing Variants</vt:lpstr>
      <vt:lpstr>We’ve got the tail covered</vt:lpstr>
      <vt:lpstr>What about the sights ?</vt:lpstr>
      <vt:lpstr>The need for testing the interface</vt:lpstr>
      <vt:lpstr>user interface</vt:lpstr>
      <vt:lpstr>What is GUI Testing?</vt:lpstr>
      <vt:lpstr>Test Planning</vt:lpstr>
      <vt:lpstr>Test Case</vt:lpstr>
      <vt:lpstr>Test-Case Generation</vt:lpstr>
      <vt:lpstr>Capturing Parameters</vt:lpstr>
      <vt:lpstr>Test Administration</vt:lpstr>
      <vt:lpstr>Test Administration</vt:lpstr>
      <vt:lpstr>Test Reporting</vt:lpstr>
      <vt:lpstr>The Tedium – manual testing</vt:lpstr>
      <vt:lpstr>Is there another way ?</vt:lpstr>
      <vt:lpstr>Planning</vt:lpstr>
      <vt:lpstr>Test Case-Generation</vt:lpstr>
      <vt:lpstr>Test Case-run</vt:lpstr>
      <vt:lpstr>Test Reports</vt:lpstr>
      <vt:lpstr>Example test report</vt:lpstr>
      <vt:lpstr>Hephaestus Giveth</vt:lpstr>
      <vt:lpstr>Web Interface Testing</vt:lpstr>
      <vt:lpstr>Native Interface Testing </vt:lpstr>
      <vt:lpstr>Robot Framework</vt:lpstr>
      <vt:lpstr>Robot Framework</vt:lpstr>
      <vt:lpstr>Test Case</vt:lpstr>
      <vt:lpstr>Test Report</vt:lpstr>
      <vt:lpstr>Selenium</vt:lpstr>
      <vt:lpstr>Selenium IDE</vt:lpstr>
      <vt:lpstr>Test Report</vt:lpstr>
      <vt:lpstr>SQUISH</vt:lpstr>
      <vt:lpstr>Test Case</vt:lpstr>
      <vt:lpstr>Test Report</vt:lpstr>
      <vt:lpstr>Making Salad</vt:lpstr>
      <vt:lpstr>Cucumber</vt:lpstr>
      <vt:lpstr>Cucumber UI</vt:lpstr>
      <vt:lpstr>Gherkin</vt:lpstr>
      <vt:lpstr>Gherkin Syntax</vt:lpstr>
      <vt:lpstr>Gherkin Example</vt:lpstr>
      <vt:lpstr>Plenary</vt:lpstr>
      <vt:lpstr>Tasks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GUI Testing</dc:title>
  <dc:creator>Jaymie Phillips</dc:creator>
  <cp:lastModifiedBy>Jaymie Phillips</cp:lastModifiedBy>
  <cp:revision>89</cp:revision>
  <dcterms:created xsi:type="dcterms:W3CDTF">2018-11-21T17:52:31Z</dcterms:created>
  <dcterms:modified xsi:type="dcterms:W3CDTF">2018-11-27T11:19:56Z</dcterms:modified>
</cp:coreProperties>
</file>