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77" r:id="rId3"/>
    <p:sldMasterId id="2147483688" r:id="rId4"/>
  </p:sldMasterIdLst>
  <p:notesMasterIdLst>
    <p:notesMasterId r:id="rId17"/>
  </p:notesMasterIdLst>
  <p:sldIdLst>
    <p:sldId id="257" r:id="rId5"/>
    <p:sldId id="256" r:id="rId6"/>
    <p:sldId id="308" r:id="rId7"/>
    <p:sldId id="309" r:id="rId8"/>
    <p:sldId id="258" r:id="rId9"/>
    <p:sldId id="259" r:id="rId10"/>
    <p:sldId id="260" r:id="rId11"/>
    <p:sldId id="261" r:id="rId12"/>
    <p:sldId id="262" r:id="rId13"/>
    <p:sldId id="263" r:id="rId14"/>
    <p:sldId id="264"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308"/>
            <p14:sldId id="309"/>
            <p14:sldId id="258"/>
            <p14:sldId id="259"/>
            <p14:sldId id="260"/>
            <p14:sldId id="261"/>
            <p14:sldId id="262"/>
            <p14:sldId id="263"/>
            <p14:sldId id="264"/>
            <p14:sldId id="265"/>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57BA24-0FB2-48B0-A2E3-6FA4AF7F526E}" v="1" dt="2026-09-28T16:11:24.1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28/09/2026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313B4-364A-57FB-8AB9-A6F77EEA1D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F3FC6A-78E5-A2DD-EC98-07EC537117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A6433B-A86C-418B-734C-6A2055C2015F}"/>
              </a:ext>
            </a:extLst>
          </p:cNvPr>
          <p:cNvSpPr>
            <a:spLocks noGrp="1"/>
          </p:cNvSpPr>
          <p:nvPr>
            <p:ph type="dt" sz="half" idx="10"/>
          </p:nvPr>
        </p:nvSpPr>
        <p:spPr/>
        <p:txBody>
          <a:bodyPr/>
          <a:lstStyle/>
          <a:p>
            <a:fld id="{6924DECE-925F-40BB-A610-91DD68AA377E}" type="datetimeFigureOut">
              <a:rPr lang="en-GB" smtClean="0"/>
              <a:t>28/09/2026</a:t>
            </a:fld>
            <a:endParaRPr lang="en-GB"/>
          </a:p>
        </p:txBody>
      </p:sp>
      <p:sp>
        <p:nvSpPr>
          <p:cNvPr id="5" name="Footer Placeholder 4">
            <a:extLst>
              <a:ext uri="{FF2B5EF4-FFF2-40B4-BE49-F238E27FC236}">
                <a16:creationId xmlns:a16="http://schemas.microsoft.com/office/drawing/2014/main" id="{2B63DAE7-FF4B-25D3-899B-AB19FBD4F7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1E6D2C-0625-B76C-4B18-A947F5CDA512}"/>
              </a:ext>
            </a:extLst>
          </p:cNvPr>
          <p:cNvSpPr>
            <a:spLocks noGrp="1"/>
          </p:cNvSpPr>
          <p:nvPr>
            <p:ph type="sldNum" sz="quarter" idx="12"/>
          </p:nvPr>
        </p:nvSpPr>
        <p:spPr/>
        <p:txBody>
          <a:bodyPr/>
          <a:lstStyle/>
          <a:p>
            <a:fld id="{C7B78352-CC87-4711-8E04-6461DA13CAAC}" type="slidenum">
              <a:rPr lang="en-GB" smtClean="0"/>
              <a:t>‹#›</a:t>
            </a:fld>
            <a:endParaRPr lang="en-GB"/>
          </a:p>
        </p:txBody>
      </p:sp>
    </p:spTree>
    <p:extLst>
      <p:ext uri="{BB962C8B-B14F-4D97-AF65-F5344CB8AC3E}">
        <p14:creationId xmlns:p14="http://schemas.microsoft.com/office/powerpoint/2010/main" val="2452271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41E8-84A9-6070-220F-EB59F9A83C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D4B9A9-4ADA-67C6-B86A-CD5873003E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D8EF80-83CD-5918-6E06-481B2D7815D4}"/>
              </a:ext>
            </a:extLst>
          </p:cNvPr>
          <p:cNvSpPr>
            <a:spLocks noGrp="1"/>
          </p:cNvSpPr>
          <p:nvPr>
            <p:ph type="dt" sz="half" idx="10"/>
          </p:nvPr>
        </p:nvSpPr>
        <p:spPr/>
        <p:txBody>
          <a:bodyPr/>
          <a:lstStyle/>
          <a:p>
            <a:fld id="{6017CA97-18E7-4FF4-A32C-4EF864A31774}" type="datetimeFigureOut">
              <a:rPr lang="en-GB" smtClean="0"/>
              <a:t>28/09/2026</a:t>
            </a:fld>
            <a:endParaRPr lang="en-GB"/>
          </a:p>
        </p:txBody>
      </p:sp>
      <p:sp>
        <p:nvSpPr>
          <p:cNvPr id="5" name="Footer Placeholder 4">
            <a:extLst>
              <a:ext uri="{FF2B5EF4-FFF2-40B4-BE49-F238E27FC236}">
                <a16:creationId xmlns:a16="http://schemas.microsoft.com/office/drawing/2014/main" id="{5A6817BC-B48E-C27D-831D-99D2744E67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A970CF-A402-6886-ADA9-D786739E1E9D}"/>
              </a:ext>
            </a:extLst>
          </p:cNvPr>
          <p:cNvSpPr>
            <a:spLocks noGrp="1"/>
          </p:cNvSpPr>
          <p:nvPr>
            <p:ph type="sldNum" sz="quarter" idx="12"/>
          </p:nvPr>
        </p:nvSpPr>
        <p:spPr/>
        <p:txBody>
          <a:bodyPr/>
          <a:lstStyle/>
          <a:p>
            <a:fld id="{DE73842D-7753-42FA-8E20-CCE2810527FA}" type="slidenum">
              <a:rPr lang="en-GB" smtClean="0"/>
              <a:t>‹#›</a:t>
            </a:fld>
            <a:endParaRPr lang="en-GB"/>
          </a:p>
        </p:txBody>
      </p:sp>
    </p:spTree>
    <p:extLst>
      <p:ext uri="{BB962C8B-B14F-4D97-AF65-F5344CB8AC3E}">
        <p14:creationId xmlns:p14="http://schemas.microsoft.com/office/powerpoint/2010/main" val="27991962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image" Target="../media/image7.png"/><Relationship Id="rId5" Type="http://schemas.openxmlformats.org/officeDocument/2006/relationships/theme" Target="../theme/theme3.xml"/><Relationship Id="rId4"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9"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28/09/2026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7" r:id="rId3"/>
    <p:sldLayoutId id="214748370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9FA92-B067-ED08-6FDE-7AA94B0CB8BC}"/>
              </a:ext>
            </a:extLst>
          </p:cNvPr>
          <p:cNvSpPr>
            <a:spLocks noGrp="1"/>
          </p:cNvSpPr>
          <p:nvPr>
            <p:ph type="ctrTitle"/>
          </p:nvPr>
        </p:nvSpPr>
        <p:spPr/>
        <p:txBody>
          <a:bodyPr/>
          <a:lstStyle/>
          <a:p>
            <a:r>
              <a:rPr lang="en-GB" dirty="0"/>
              <a:t>Principles into Practice</a:t>
            </a:r>
            <a:br>
              <a:rPr lang="en-GB" dirty="0"/>
            </a:br>
            <a:r>
              <a:rPr lang="en-GB" dirty="0"/>
              <a:t>Module Overview</a:t>
            </a:r>
          </a:p>
        </p:txBody>
      </p:sp>
      <p:sp>
        <p:nvSpPr>
          <p:cNvPr id="3" name="Subtitle 2">
            <a:extLst>
              <a:ext uri="{FF2B5EF4-FFF2-40B4-BE49-F238E27FC236}">
                <a16:creationId xmlns:a16="http://schemas.microsoft.com/office/drawing/2014/main" id="{2409CA5A-14D8-38B8-8AE7-3FF82AA0922D}"/>
              </a:ext>
            </a:extLst>
          </p:cNvPr>
          <p:cNvSpPr>
            <a:spLocks noGrp="1"/>
          </p:cNvSpPr>
          <p:nvPr>
            <p:ph type="subTitle" idx="1"/>
          </p:nvPr>
        </p:nvSpPr>
        <p:spPr/>
        <p:txBody>
          <a:bodyPr/>
          <a:lstStyle/>
          <a:p>
            <a:r>
              <a:rPr lang="en-GB" dirty="0"/>
              <a:t>ECYW7006</a:t>
            </a:r>
          </a:p>
        </p:txBody>
      </p:sp>
    </p:spTree>
    <p:extLst>
      <p:ext uri="{BB962C8B-B14F-4D97-AF65-F5344CB8AC3E}">
        <p14:creationId xmlns:p14="http://schemas.microsoft.com/office/powerpoint/2010/main" val="1541980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46594-1FE9-6497-7624-216595A2335A}"/>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663A7C00-AB0A-AEE0-C52F-8BCA56EAE87B}"/>
              </a:ext>
            </a:extLst>
          </p:cNvPr>
          <p:cNvSpPr>
            <a:spLocks noGrp="1"/>
          </p:cNvSpPr>
          <p:nvPr>
            <p:ph idx="1"/>
          </p:nvPr>
        </p:nvSpPr>
        <p:spPr/>
        <p:txBody>
          <a:bodyPr/>
          <a:lstStyle/>
          <a:p>
            <a:pPr marL="0" indent="0">
              <a:buNone/>
            </a:pPr>
            <a:r>
              <a:rPr lang="en-GB" dirty="0"/>
              <a:t>• To provide students with an in-depth understanding of the key approaches and practices linking the theory, policy and practice of Youth Work, whilst taking into consideration current themes and priorities which impact upon the lives of young people in contemporary society.</a:t>
            </a:r>
          </a:p>
        </p:txBody>
      </p:sp>
    </p:spTree>
    <p:extLst>
      <p:ext uri="{BB962C8B-B14F-4D97-AF65-F5344CB8AC3E}">
        <p14:creationId xmlns:p14="http://schemas.microsoft.com/office/powerpoint/2010/main" val="3671408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705CE-1A0E-B8E5-69A9-2482A515F637}"/>
              </a:ext>
            </a:extLst>
          </p:cNvPr>
          <p:cNvSpPr>
            <a:spLocks noGrp="1"/>
          </p:cNvSpPr>
          <p:nvPr>
            <p:ph type="title"/>
          </p:nvPr>
        </p:nvSpPr>
        <p:spPr/>
        <p:txBody>
          <a:bodyPr/>
          <a:lstStyle/>
          <a:p>
            <a:r>
              <a:rPr lang="en-GB" dirty="0"/>
              <a:t>Module Aims</a:t>
            </a:r>
          </a:p>
        </p:txBody>
      </p:sp>
      <p:sp>
        <p:nvSpPr>
          <p:cNvPr id="3" name="Content Placeholder 2">
            <a:extLst>
              <a:ext uri="{FF2B5EF4-FFF2-40B4-BE49-F238E27FC236}">
                <a16:creationId xmlns:a16="http://schemas.microsoft.com/office/drawing/2014/main" id="{74E5355B-F916-C122-EECE-D36D8E3659C8}"/>
              </a:ext>
            </a:extLst>
          </p:cNvPr>
          <p:cNvSpPr>
            <a:spLocks noGrp="1"/>
          </p:cNvSpPr>
          <p:nvPr>
            <p:ph idx="1"/>
          </p:nvPr>
        </p:nvSpPr>
        <p:spPr/>
        <p:txBody>
          <a:bodyPr/>
          <a:lstStyle/>
          <a:p>
            <a:r>
              <a:rPr lang="en-GB" dirty="0"/>
              <a:t>To provide students with an opportunity to extensively develop their Youth Work skills, knowledge and understanding within two separate, contrasting, 200-hour placements.</a:t>
            </a:r>
          </a:p>
        </p:txBody>
      </p:sp>
    </p:spTree>
    <p:extLst>
      <p:ext uri="{BB962C8B-B14F-4D97-AF65-F5344CB8AC3E}">
        <p14:creationId xmlns:p14="http://schemas.microsoft.com/office/powerpoint/2010/main" val="186345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48CDE-FEE2-6919-1D6D-8D686622C37B}"/>
              </a:ext>
            </a:extLst>
          </p:cNvPr>
          <p:cNvSpPr>
            <a:spLocks noGrp="1"/>
          </p:cNvSpPr>
          <p:nvPr>
            <p:ph type="title"/>
          </p:nvPr>
        </p:nvSpPr>
        <p:spPr>
          <a:xfrm>
            <a:off x="838200" y="72045"/>
            <a:ext cx="10515600" cy="1618644"/>
          </a:xfrm>
        </p:spPr>
        <p:txBody>
          <a:bodyPr>
            <a:normAutofit fontScale="90000"/>
          </a:bodyPr>
          <a:lstStyle/>
          <a:p>
            <a:r>
              <a:rPr lang="en-GB" dirty="0"/>
              <a:t>Learning Outcomes:  Upon the successful completion of this module, the student should be able to:</a:t>
            </a:r>
          </a:p>
        </p:txBody>
      </p:sp>
      <p:sp>
        <p:nvSpPr>
          <p:cNvPr id="3" name="Content Placeholder 2">
            <a:extLst>
              <a:ext uri="{FF2B5EF4-FFF2-40B4-BE49-F238E27FC236}">
                <a16:creationId xmlns:a16="http://schemas.microsoft.com/office/drawing/2014/main" id="{AD42409A-09E2-6199-768F-36FBE98D49E2}"/>
              </a:ext>
            </a:extLst>
          </p:cNvPr>
          <p:cNvSpPr>
            <a:spLocks noGrp="1"/>
          </p:cNvSpPr>
          <p:nvPr>
            <p:ph idx="1"/>
          </p:nvPr>
        </p:nvSpPr>
        <p:spPr/>
        <p:txBody>
          <a:bodyPr/>
          <a:lstStyle/>
          <a:p>
            <a:r>
              <a:rPr lang="en-GB" dirty="0"/>
              <a:t>successfully complete two separate, contrasting, 200-hour supervised professional practice placements, in accordance with the principles and values of Youth Work, 50% of each placement to be face to face with young people;</a:t>
            </a:r>
          </a:p>
          <a:p>
            <a:endParaRPr lang="en-GB" dirty="0"/>
          </a:p>
          <a:p>
            <a:r>
              <a:rPr lang="en-GB" dirty="0"/>
              <a:t>critically engage in reflection and supervised practice, and critically reflect upon their own professional development needs;</a:t>
            </a:r>
          </a:p>
        </p:txBody>
      </p:sp>
    </p:spTree>
    <p:extLst>
      <p:ext uri="{BB962C8B-B14F-4D97-AF65-F5344CB8AC3E}">
        <p14:creationId xmlns:p14="http://schemas.microsoft.com/office/powerpoint/2010/main" val="3340961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49F7B-5291-191E-CA6C-F60B3AB2521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A739AD73-572C-D80D-4665-29612EC21111}"/>
              </a:ext>
            </a:extLst>
          </p:cNvPr>
          <p:cNvSpPr>
            <a:spLocks noGrp="1"/>
          </p:cNvSpPr>
          <p:nvPr>
            <p:ph idx="1"/>
          </p:nvPr>
        </p:nvSpPr>
        <p:spPr/>
        <p:txBody>
          <a:bodyPr/>
          <a:lstStyle/>
          <a:p>
            <a:r>
              <a:rPr lang="en-GB" dirty="0"/>
              <a:t>demonstrate awareness of the nature and scope of Youth Work in different sectors and critically analyse, interpret and evaluate relevant information, concepts and ideas;</a:t>
            </a:r>
          </a:p>
          <a:p>
            <a:r>
              <a:rPr lang="en-GB" dirty="0"/>
              <a:t>identify the development needs of young people and communities, and through youth work practice provide responses to these needs through taking responsibility for planning and developing programmes of work with young people; </a:t>
            </a:r>
          </a:p>
        </p:txBody>
      </p:sp>
    </p:spTree>
    <p:extLst>
      <p:ext uri="{BB962C8B-B14F-4D97-AF65-F5344CB8AC3E}">
        <p14:creationId xmlns:p14="http://schemas.microsoft.com/office/powerpoint/2010/main" val="2489081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353EA-AF0D-B7BF-D6CA-2DA3B1288487}"/>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F5A800A8-7FBB-DC31-318F-C745DA1686CE}"/>
              </a:ext>
            </a:extLst>
          </p:cNvPr>
          <p:cNvSpPr>
            <a:spLocks noGrp="1"/>
          </p:cNvSpPr>
          <p:nvPr>
            <p:ph idx="1"/>
          </p:nvPr>
        </p:nvSpPr>
        <p:spPr/>
        <p:txBody>
          <a:bodyPr/>
          <a:lstStyle/>
          <a:p>
            <a:r>
              <a:rPr lang="en-GB" dirty="0"/>
              <a:t>use relevant research or developments in Youth Work to analyse and inform actions;</a:t>
            </a:r>
          </a:p>
          <a:p>
            <a:endParaRPr lang="en-GB" dirty="0"/>
          </a:p>
          <a:p>
            <a:r>
              <a:rPr lang="en-GB" dirty="0"/>
              <a:t>organise their knowledge and learning through use of a range of information resources, and present their work appropriately</a:t>
            </a:r>
          </a:p>
        </p:txBody>
      </p:sp>
    </p:spTree>
    <p:extLst>
      <p:ext uri="{BB962C8B-B14F-4D97-AF65-F5344CB8AC3E}">
        <p14:creationId xmlns:p14="http://schemas.microsoft.com/office/powerpoint/2010/main" val="1474901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1A24-B423-CDBC-F243-5B10DD9AA558}"/>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82F98847-D15F-F380-EF57-5C45243C7679}"/>
              </a:ext>
            </a:extLst>
          </p:cNvPr>
          <p:cNvSpPr>
            <a:spLocks noGrp="1"/>
          </p:cNvSpPr>
          <p:nvPr>
            <p:ph idx="1"/>
          </p:nvPr>
        </p:nvSpPr>
        <p:spPr/>
        <p:txBody>
          <a:bodyPr>
            <a:normAutofit lnSpcReduction="10000"/>
          </a:bodyPr>
          <a:lstStyle/>
          <a:p>
            <a:r>
              <a:rPr lang="en-GB" dirty="0"/>
              <a:t>How to prepare for Youth Work placements including identifying sources of support and supervision, the importance of working within existing policies and procedures;</a:t>
            </a:r>
          </a:p>
          <a:p>
            <a:r>
              <a:rPr lang="en-GB" dirty="0"/>
              <a:t>The importance of demonstrating appropriate principles and values within Youth and Community Work.</a:t>
            </a:r>
          </a:p>
          <a:p>
            <a:r>
              <a:rPr lang="en-GB" dirty="0"/>
              <a:t>Critical exploration of the role of the Youth Worker as an educator who is interested in the learning and lives of young people. </a:t>
            </a:r>
          </a:p>
          <a:p>
            <a:r>
              <a:rPr lang="en-GB" dirty="0"/>
              <a:t>Critical exploration of the application of Youth Work as a particular form of work with young people.</a:t>
            </a:r>
          </a:p>
        </p:txBody>
      </p:sp>
    </p:spTree>
    <p:extLst>
      <p:ext uri="{BB962C8B-B14F-4D97-AF65-F5344CB8AC3E}">
        <p14:creationId xmlns:p14="http://schemas.microsoft.com/office/powerpoint/2010/main" val="279444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851CA-2D64-21F9-3080-C8C18E6610B6}"/>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8698C348-0B1F-64A0-F82B-3E56A61C7821}"/>
              </a:ext>
            </a:extLst>
          </p:cNvPr>
          <p:cNvSpPr>
            <a:spLocks noGrp="1"/>
          </p:cNvSpPr>
          <p:nvPr>
            <p:ph idx="1"/>
          </p:nvPr>
        </p:nvSpPr>
        <p:spPr/>
        <p:txBody>
          <a:bodyPr>
            <a:normAutofit lnSpcReduction="10000"/>
          </a:bodyPr>
          <a:lstStyle/>
          <a:p>
            <a:r>
              <a:rPr lang="en-GB" dirty="0"/>
              <a:t>An in-depth examination of how a critical personal and social education approach underpins the development of a programme of activities for young people in contact with youth work.</a:t>
            </a:r>
          </a:p>
          <a:p>
            <a:r>
              <a:rPr lang="en-GB" dirty="0"/>
              <a:t>Explore the principles, values and practices that underpin this work: including emphasising greater social awareness across broader/global issues and the political dimension of working with young people and social transformation. </a:t>
            </a:r>
          </a:p>
          <a:p>
            <a:r>
              <a:rPr lang="en-GB" dirty="0"/>
              <a:t>In-depth exploration and critical understanding of group work as a form of intervention and the educative possibilities.</a:t>
            </a:r>
          </a:p>
        </p:txBody>
      </p:sp>
    </p:spTree>
    <p:extLst>
      <p:ext uri="{BB962C8B-B14F-4D97-AF65-F5344CB8AC3E}">
        <p14:creationId xmlns:p14="http://schemas.microsoft.com/office/powerpoint/2010/main" val="41526225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9041-30EA-7EE4-B5DA-053297D480D8}"/>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A913570C-8D59-A336-C323-4CCB710F4A0E}"/>
              </a:ext>
            </a:extLst>
          </p:cNvPr>
          <p:cNvSpPr>
            <a:spLocks noGrp="1"/>
          </p:cNvSpPr>
          <p:nvPr>
            <p:ph idx="1"/>
          </p:nvPr>
        </p:nvSpPr>
        <p:spPr/>
        <p:txBody>
          <a:bodyPr/>
          <a:lstStyle/>
          <a:p>
            <a:r>
              <a:rPr lang="en-GB" dirty="0"/>
              <a:t>Critical review of the dilemmas of working with groups and the need for a strong value base and practice ethics. </a:t>
            </a:r>
          </a:p>
          <a:p>
            <a:r>
              <a:rPr lang="en-GB" dirty="0"/>
              <a:t>In-depth evaluation of the connections between group work, pragmatic aspects of youth and community work, and the role of collective working in challenging oppression and utilising group facilitation for empowerment.</a:t>
            </a:r>
          </a:p>
          <a:p>
            <a:r>
              <a:rPr lang="en-GB" dirty="0"/>
              <a:t>Identifying skills, knowledge and understanding of young people.</a:t>
            </a:r>
          </a:p>
        </p:txBody>
      </p:sp>
    </p:spTree>
    <p:extLst>
      <p:ext uri="{BB962C8B-B14F-4D97-AF65-F5344CB8AC3E}">
        <p14:creationId xmlns:p14="http://schemas.microsoft.com/office/powerpoint/2010/main" val="3740614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F38C-C5C5-BA58-CE74-D57E9C62FF6B}"/>
              </a:ext>
            </a:extLst>
          </p:cNvPr>
          <p:cNvSpPr>
            <a:spLocks noGrp="1"/>
          </p:cNvSpPr>
          <p:nvPr>
            <p:ph type="title"/>
          </p:nvPr>
        </p:nvSpPr>
        <p:spPr/>
        <p:txBody>
          <a:bodyPr/>
          <a:lstStyle/>
          <a:p>
            <a:r>
              <a:rPr lang="en-GB" dirty="0"/>
              <a:t>Indicative Content</a:t>
            </a:r>
          </a:p>
        </p:txBody>
      </p:sp>
      <p:sp>
        <p:nvSpPr>
          <p:cNvPr id="3" name="Content Placeholder 2">
            <a:extLst>
              <a:ext uri="{FF2B5EF4-FFF2-40B4-BE49-F238E27FC236}">
                <a16:creationId xmlns:a16="http://schemas.microsoft.com/office/drawing/2014/main" id="{C1E6AE43-99BF-0091-F902-F1E9AB19E61A}"/>
              </a:ext>
            </a:extLst>
          </p:cNvPr>
          <p:cNvSpPr>
            <a:spLocks noGrp="1"/>
          </p:cNvSpPr>
          <p:nvPr>
            <p:ph idx="1"/>
          </p:nvPr>
        </p:nvSpPr>
        <p:spPr/>
        <p:txBody>
          <a:bodyPr/>
          <a:lstStyle/>
          <a:p>
            <a:r>
              <a:rPr lang="en-GB" dirty="0"/>
              <a:t>An exploration of the key components required when developing a project with young people that reflects the purpose, principles and values of youth work. </a:t>
            </a:r>
          </a:p>
          <a:p>
            <a:r>
              <a:rPr lang="en-GB" dirty="0"/>
              <a:t>The role of Youth and Community Work and how it can prepare young people for life in the 21st Century.</a:t>
            </a:r>
          </a:p>
          <a:p>
            <a:pPr marL="0" indent="0">
              <a:buNone/>
            </a:pPr>
            <a:endParaRPr lang="en-GB" dirty="0"/>
          </a:p>
        </p:txBody>
      </p:sp>
    </p:spTree>
    <p:extLst>
      <p:ext uri="{BB962C8B-B14F-4D97-AF65-F5344CB8AC3E}">
        <p14:creationId xmlns:p14="http://schemas.microsoft.com/office/powerpoint/2010/main" val="300994326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4.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537</Words>
  <Application>Microsoft Office PowerPoint</Application>
  <PresentationFormat>Widescreen</PresentationFormat>
  <Paragraphs>33</Paragraphs>
  <Slides>12</Slides>
  <Notes>0</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12</vt:i4>
      </vt:variant>
    </vt:vector>
  </HeadingPairs>
  <TitlesOfParts>
    <vt:vector size="20" baseType="lpstr">
      <vt:lpstr>Aptos</vt:lpstr>
      <vt:lpstr>Arial</vt:lpstr>
      <vt:lpstr>Calibri</vt:lpstr>
      <vt:lpstr>Calibri Light</vt:lpstr>
      <vt:lpstr>UWTSD Holding Page</vt:lpstr>
      <vt:lpstr>UWTSD Title Page 1</vt:lpstr>
      <vt:lpstr>UWTSD Text 2</vt:lpstr>
      <vt:lpstr>UWTSD Logo Variations place image in Background</vt:lpstr>
      <vt:lpstr>PowerPoint Presentation</vt:lpstr>
      <vt:lpstr>PowerPoint Presentation</vt:lpstr>
      <vt:lpstr>Principles into Practice Module Overview</vt:lpstr>
      <vt:lpstr>Module Aims</vt:lpstr>
      <vt:lpstr>Module Aims</vt:lpstr>
      <vt:lpstr>Learning Outcomes:  Upon the successful completion of this module, the student should be able to:</vt:lpstr>
      <vt:lpstr>Learning Outcomes:</vt:lpstr>
      <vt:lpstr>Learning Outcomes</vt:lpstr>
      <vt:lpstr>Indicative Content</vt:lpstr>
      <vt:lpstr>Indicative Content</vt:lpstr>
      <vt:lpstr>Indicative content</vt:lpstr>
      <vt:lpstr>Indicative Content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2026-09-28T16:12:37Z</dcterms:modified>
</cp:coreProperties>
</file>