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77" r:id="rId2"/>
    <p:sldId id="257" r:id="rId3"/>
    <p:sldId id="258" r:id="rId4"/>
    <p:sldId id="259" r:id="rId5"/>
    <p:sldId id="260" r:id="rId6"/>
    <p:sldId id="261" r:id="rId7"/>
    <p:sldId id="262" r:id="rId8"/>
    <p:sldId id="263" r:id="rId9"/>
    <p:sldId id="283" r:id="rId10"/>
    <p:sldId id="269" r:id="rId11"/>
    <p:sldId id="272" r:id="rId12"/>
    <p:sldId id="273" r:id="rId13"/>
    <p:sldId id="274" r:id="rId14"/>
    <p:sldId id="271" r:id="rId15"/>
    <p:sldId id="275" r:id="rId16"/>
    <p:sldId id="278" r:id="rId17"/>
    <p:sldId id="280" r:id="rId18"/>
    <p:sldId id="265" r:id="rId19"/>
    <p:sldId id="281" r:id="rId20"/>
    <p:sldId id="267" r:id="rId21"/>
    <p:sldId id="266" r:id="rId22"/>
    <p:sldId id="268" r:id="rId23"/>
    <p:sldId id="264"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8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FCF8164-E506-2F17-5E38-A4A7921E8AA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4D2B612D-D07E-2C0B-8A4B-5A76DDA2C99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23FCA051-CC6F-43F4-8069-FBEF3278E39D}" type="datetime1">
              <a:rPr lang="en-GB"/>
              <a:pPr lvl="0"/>
              <a:t>25/03/2024</a:t>
            </a:fld>
            <a:endParaRPr lang="en-GB"/>
          </a:p>
        </p:txBody>
      </p:sp>
      <p:sp>
        <p:nvSpPr>
          <p:cNvPr id="4" name="Slide Image Placeholder 3">
            <a:extLst>
              <a:ext uri="{FF2B5EF4-FFF2-40B4-BE49-F238E27FC236}">
                <a16:creationId xmlns:a16="http://schemas.microsoft.com/office/drawing/2014/main" id="{8513542A-3000-8EAA-813A-DE50A12B72F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84AFACA8-DE2C-FDFD-55B3-3F40668D022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F2A70DC-428F-2C8A-0D07-61F485D6709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D2319970-CC85-6DDC-32C0-5249992DE9E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9B41DC4-6F45-4F91-8698-F21B5DC660E9}" type="slidenum">
              <a:t>‹#›</a:t>
            </a:fld>
            <a:endParaRPr lang="en-GB"/>
          </a:p>
        </p:txBody>
      </p:sp>
    </p:spTree>
    <p:extLst>
      <p:ext uri="{BB962C8B-B14F-4D97-AF65-F5344CB8AC3E}">
        <p14:creationId xmlns:p14="http://schemas.microsoft.com/office/powerpoint/2010/main" val="422315597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link.springer.com/article/10.1007/s13158-020-00277-1#ref-CR13"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link.springer.com/article/10.1007/s13158-020-00277-1#ref-CR19" TargetMode="Externa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link.springer.com/article/10.1007/s13158-020-00277-1#ref-CR52" TargetMode="External"/><Relationship Id="rId3" Type="http://schemas.openxmlformats.org/officeDocument/2006/relationships/hyperlink" Target="https://link.springer.com/article/10.1007/s13158-020-00277-1#ref-CR37" TargetMode="External"/><Relationship Id="rId7" Type="http://schemas.openxmlformats.org/officeDocument/2006/relationships/hyperlink" Target="https://link.springer.com/article/10.1007/s13158-020-00277-1#ref-CR200"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link.springer.com/article/10.1007/s13158-020-00277-1#ref-CR2" TargetMode="External"/><Relationship Id="rId5" Type="http://schemas.openxmlformats.org/officeDocument/2006/relationships/hyperlink" Target="https://link.springer.com/article/10.1007/s13158-020-00277-1#ref-CR9" TargetMode="External"/><Relationship Id="rId4" Type="http://schemas.openxmlformats.org/officeDocument/2006/relationships/hyperlink" Target="https://link.springer.com/article/10.1007/s13158-020-00277-1#ref-CR11" TargetMode="External"/><Relationship Id="rId9" Type="http://schemas.openxmlformats.org/officeDocument/2006/relationships/hyperlink" Target="https://link.springer.com/article/10.1007/s13158-020-00277-1#ref-CR14"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52C209-BB6C-0F85-0C82-37C8786482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861D39-4001-1A5D-1C19-01967B171199}"/>
              </a:ext>
            </a:extLst>
          </p:cNvPr>
          <p:cNvSpPr txBox="1">
            <a:spLocks noGrp="1"/>
          </p:cNvSpPr>
          <p:nvPr>
            <p:ph type="body" sz="quarter" idx="1"/>
          </p:nvPr>
        </p:nvSpPr>
        <p:spPr/>
        <p:txBody>
          <a:bodyPr/>
          <a:lstStyle/>
          <a:p>
            <a:pPr lvl="0"/>
            <a:r>
              <a:rPr lang="en-US">
                <a:cs typeface="Calibri"/>
              </a:rPr>
              <a:t>Today we will be demonstrating how learning theories can support effective teaching and learning</a:t>
            </a:r>
          </a:p>
        </p:txBody>
      </p:sp>
      <p:sp>
        <p:nvSpPr>
          <p:cNvPr id="4" name="Slide Number Placeholder 3">
            <a:extLst>
              <a:ext uri="{FF2B5EF4-FFF2-40B4-BE49-F238E27FC236}">
                <a16:creationId xmlns:a16="http://schemas.microsoft.com/office/drawing/2014/main" id="{AFE9FDC8-ABAE-F8A6-D23C-55E6E793978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B8B369-5E1E-4341-9540-E2970FD774A4}"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C6A5CD-634E-F7EC-2D55-B4634F8AF4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F0A260-D669-E656-22FD-6ED2F1CAC534}"/>
              </a:ext>
            </a:extLst>
          </p:cNvPr>
          <p:cNvSpPr txBox="1">
            <a:spLocks noGrp="1"/>
          </p:cNvSpPr>
          <p:nvPr>
            <p:ph type="body" sz="quarter" idx="1"/>
          </p:nvPr>
        </p:nvSpPr>
        <p:spPr/>
        <p:txBody>
          <a:bodyPr/>
          <a:lstStyle/>
          <a:p>
            <a:pPr lvl="0"/>
            <a:r>
              <a:rPr lang="en-US"/>
              <a:t>1 Lev Vygotsky was a Russian psychologist and teacher who developed the sociocultural theory of child development (Gowriensw, 2023) </a:t>
            </a:r>
            <a:endParaRPr lang="en-US">
              <a:cs typeface="Calibri"/>
            </a:endParaRPr>
          </a:p>
          <a:p>
            <a:pPr lvl="0"/>
            <a:r>
              <a:rPr lang="en-US"/>
              <a:t>2 The theory explains that the potential for a child's development depends on the ‘zone of proximal development.’ Quoted by Vygotsky in his book Mind in Society (read quote 1) </a:t>
            </a:r>
            <a:endParaRPr lang="en-US">
              <a:cs typeface="Calibri"/>
            </a:endParaRPr>
          </a:p>
          <a:p>
            <a:pPr lvl="0"/>
            <a:r>
              <a:rPr lang="en-US"/>
              <a:t> According to Vygotsky (read 2nd quote) </a:t>
            </a:r>
            <a:endParaRPr lang="en-US">
              <a:cs typeface="Calibri"/>
            </a:endParaRPr>
          </a:p>
        </p:txBody>
      </p:sp>
      <p:sp>
        <p:nvSpPr>
          <p:cNvPr id="4" name="Slide Number Placeholder 3">
            <a:extLst>
              <a:ext uri="{FF2B5EF4-FFF2-40B4-BE49-F238E27FC236}">
                <a16:creationId xmlns:a16="http://schemas.microsoft.com/office/drawing/2014/main" id="{C2FE3259-85FB-FD57-F7D2-2E80D9FB58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10D036-A4DE-4B51-AAD1-1E96E048D32C}"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11EAF8-624F-7885-CE5E-C50F248E87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C7597F-BDD0-3247-76EB-64C0B6DD500B}"/>
              </a:ext>
            </a:extLst>
          </p:cNvPr>
          <p:cNvSpPr txBox="1">
            <a:spLocks noGrp="1"/>
          </p:cNvSpPr>
          <p:nvPr>
            <p:ph type="body" sz="quarter" idx="1"/>
          </p:nvPr>
        </p:nvSpPr>
        <p:spPr/>
        <p:txBody>
          <a:bodyPr/>
          <a:lstStyle/>
          <a:p>
            <a:pPr marL="228600" lvl="0" indent="-228600">
              <a:buSzPct val="100000"/>
              <a:buAutoNum type="arabicPeriod"/>
            </a:pPr>
            <a:r>
              <a:rPr lang="en-US"/>
              <a:t>There are three zones of proximal development according to Vygotsky. </a:t>
            </a:r>
          </a:p>
          <a:p>
            <a:pPr marL="228600" lvl="0" indent="-228600">
              <a:buSzPct val="100000"/>
              <a:buAutoNum type="arabicPeriod"/>
            </a:pPr>
            <a:r>
              <a:rPr lang="en-US"/>
              <a:t>(Read 1) ….This refers to tasks that a learner can achieve independently, to facilitate further learning practioners should increase the difficulty of tasks.   </a:t>
            </a:r>
          </a:p>
          <a:p>
            <a:pPr marL="228600" lvl="0" indent="-228600">
              <a:buSzPct val="100000"/>
              <a:buAutoNum type="arabicPeriod"/>
            </a:pPr>
            <a:r>
              <a:rPr lang="en-US">
                <a:cs typeface="Calibri"/>
              </a:rPr>
              <a:t>(Read 2).....</a:t>
            </a:r>
            <a:r>
              <a:rPr lang="en-US"/>
              <a:t>In this zone the children need guidance of an adult or a more knowledgeable individual to facilitate their learning.</a:t>
            </a:r>
          </a:p>
          <a:p>
            <a:pPr marL="228600" lvl="0" indent="-228600">
              <a:buSzPct val="100000"/>
              <a:buAutoNum type="arabicPeriod"/>
            </a:pPr>
            <a:r>
              <a:rPr lang="en-US">
                <a:cs typeface="Calibri"/>
              </a:rPr>
              <a:t>(Read 3)…..</a:t>
            </a:r>
            <a:r>
              <a:rPr lang="en-US"/>
              <a:t>if the child is in this zone of being unable to complete a task even with assistance of a more knowledgeable other it can indicate that the difficulty of the tasks need to be decreased to facilitate the learning.</a:t>
            </a:r>
            <a:endParaRPr lang="en-US">
              <a:cs typeface="Calibri"/>
            </a:endParaRPr>
          </a:p>
        </p:txBody>
      </p:sp>
      <p:sp>
        <p:nvSpPr>
          <p:cNvPr id="4" name="Slide Number Placeholder 3">
            <a:extLst>
              <a:ext uri="{FF2B5EF4-FFF2-40B4-BE49-F238E27FC236}">
                <a16:creationId xmlns:a16="http://schemas.microsoft.com/office/drawing/2014/main" id="{5A17A2B0-B95A-9419-8873-545493FFDD7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35635D-3B4F-407D-977C-61886FF503ED}"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35A244-8114-5DB2-4135-A58676BC92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39D104-2ABB-1903-21BD-AD20B53A14CC}"/>
              </a:ext>
            </a:extLst>
          </p:cNvPr>
          <p:cNvSpPr txBox="1">
            <a:spLocks noGrp="1"/>
          </p:cNvSpPr>
          <p:nvPr>
            <p:ph type="body" sz="quarter" idx="1"/>
          </p:nvPr>
        </p:nvSpPr>
        <p:spPr/>
        <p:txBody>
          <a:bodyPr/>
          <a:lstStyle/>
          <a:p>
            <a:pPr lvl="0"/>
            <a:r>
              <a:rPr lang="en-US"/>
              <a:t>(read 1st point) </a:t>
            </a:r>
            <a:endParaRPr lang="en-US">
              <a:cs typeface="Calibri"/>
            </a:endParaRPr>
          </a:p>
          <a:p>
            <a:pPr lvl="0"/>
            <a:r>
              <a:rPr lang="en-US"/>
              <a:t>The focus of the scaffolding strategy is to support the learners to carry out tasks. Similarly to building a house the scaffolding is built temporarily until the house can stand on its own.</a:t>
            </a:r>
            <a:endParaRPr lang="en-US">
              <a:cs typeface="Calibri"/>
            </a:endParaRPr>
          </a:p>
          <a:p>
            <a:pPr lvl="0"/>
            <a:r>
              <a:rPr lang="en-US"/>
              <a:t> An example of this is when a child is learning to ride a bike without training wheels and with the support and guidence of the parent the child will be able to stay steady on the bike on their own (Kurt,2022)For effective scaffolding it is important to create an environment where the learner feels comfortable asking questions and receiving feedback until they can complete tasks without the help of the more knowledgeable individual. According to Vygotsky, this will present a calmer learning space, taking away pressure and frustration for the learner and providing a faster learning experience. </a:t>
            </a:r>
            <a:endParaRPr lang="en-US">
              <a:cs typeface="Calibri"/>
            </a:endParaRPr>
          </a:p>
          <a:p>
            <a:pPr lvl="0"/>
            <a:r>
              <a:rPr lang="en-US">
                <a:cs typeface="Calibri"/>
              </a:rPr>
              <a:t>To implement the scaffolding strategy....  (read 1) </a:t>
            </a:r>
            <a:r>
              <a:rPr lang="en-US"/>
              <a:t>Vygotsky states that starting with knowledge that the child already knows and expanding on that knowledge is the best way to encourage a child’s development, making it less overwhelming. </a:t>
            </a:r>
            <a:endParaRPr lang="en-US">
              <a:cs typeface="Calibri"/>
            </a:endParaRPr>
          </a:p>
          <a:p>
            <a:pPr lvl="0"/>
            <a:r>
              <a:rPr lang="en-US">
                <a:cs typeface="Calibri"/>
              </a:rPr>
              <a:t>(read 2)…...</a:t>
            </a:r>
            <a:r>
              <a:rPr lang="en-US"/>
              <a:t>By providing the learner with regular feedback, it helps them track their progress and can build a picture of the child’s levels of learning. </a:t>
            </a:r>
            <a:endParaRPr lang="en-US">
              <a:cs typeface="Calibri"/>
            </a:endParaRPr>
          </a:p>
          <a:p>
            <a:pPr lvl="0"/>
            <a:r>
              <a:rPr lang="en-US">
                <a:cs typeface="Calibri"/>
              </a:rPr>
              <a:t>(read 3)….</a:t>
            </a:r>
            <a:r>
              <a:rPr lang="en-US"/>
              <a:t>All children are different according to ability, so it is important to accommodate various levels of development and provide plenty of learning aids such as pictures and diagrams to help children make connections of their learning. </a:t>
            </a:r>
            <a:endParaRPr lang="en-US">
              <a:cs typeface="Calibri"/>
            </a:endParaRPr>
          </a:p>
          <a:p>
            <a:pPr lvl="0"/>
            <a:r>
              <a:rPr lang="en-US">
                <a:cs typeface="Calibri"/>
              </a:rPr>
              <a:t>(read 4)….. </a:t>
            </a:r>
            <a:r>
              <a:rPr lang="en-US"/>
              <a:t>Learning is a social process that should be encouraged through peer collaboration with more capable individuals. (Gowriensw, 2023)</a:t>
            </a:r>
            <a:endParaRPr lang="en-US">
              <a:cs typeface="Calibri"/>
            </a:endParaRPr>
          </a:p>
          <a:p>
            <a:pPr lvl="0"/>
            <a:endParaRPr lang="en-US">
              <a:cs typeface="Calibri"/>
            </a:endParaRPr>
          </a:p>
        </p:txBody>
      </p:sp>
      <p:sp>
        <p:nvSpPr>
          <p:cNvPr id="4" name="Slide Number Placeholder 3">
            <a:extLst>
              <a:ext uri="{FF2B5EF4-FFF2-40B4-BE49-F238E27FC236}">
                <a16:creationId xmlns:a16="http://schemas.microsoft.com/office/drawing/2014/main" id="{DB4606D4-9ED3-2A63-D5AF-E96041C8108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13A5CCB-0DBF-4F02-A546-6D11D76A7E19}"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11FF54-EA89-0B79-53C5-C237196750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BBC1AD-8038-D795-4920-742894F36333}"/>
              </a:ext>
            </a:extLst>
          </p:cNvPr>
          <p:cNvSpPr txBox="1">
            <a:spLocks noGrp="1"/>
          </p:cNvSpPr>
          <p:nvPr>
            <p:ph type="body" sz="quarter" idx="1"/>
          </p:nvPr>
        </p:nvSpPr>
        <p:spPr/>
        <p:txBody>
          <a:bodyPr/>
          <a:lstStyle/>
          <a:p>
            <a:pPr lvl="0"/>
            <a:r>
              <a:rPr lang="en-US">
                <a:cs typeface="Calibri"/>
              </a:rPr>
              <a:t>(read 1st point)…. Meaning that children develop based on the level of interaction they receive from an adult or a more knowledgeable other to guide their learning. Language plays an essential part of the childs development helping them reach beyond their current level of understanding, moving then into The zone of proximal development. </a:t>
            </a:r>
          </a:p>
          <a:p>
            <a:pPr lvl="0"/>
            <a:r>
              <a:rPr lang="en-US">
                <a:cs typeface="Calibri"/>
              </a:rPr>
              <a:t>(read 2nd point)</a:t>
            </a:r>
          </a:p>
          <a:p>
            <a:pPr lvl="0"/>
            <a:r>
              <a:rPr lang="en-US">
                <a:cs typeface="Calibri"/>
              </a:rPr>
              <a:t>(Read 3rd ponit)….. An example of this is a schema of a child mixing two colours of paint which makes a new colour. </a:t>
            </a:r>
          </a:p>
          <a:p>
            <a:pPr lvl="0"/>
            <a:r>
              <a:rPr lang="en-US">
                <a:cs typeface="Calibri"/>
              </a:rPr>
              <a:t>PiGET THOUGHT THAT (read 4th point) ….. although children can be tought vocabulary beyond their level of development, they most likely will not fully understand the vocabulary they are using. </a:t>
            </a:r>
          </a:p>
          <a:p>
            <a:pPr lvl="0"/>
            <a:r>
              <a:rPr lang="en-US">
                <a:cs typeface="Calibri"/>
              </a:rPr>
              <a:t>(read 5th point)…. But he thought that children develop predomanatly through interactions with their environment and independent discovery. </a:t>
            </a:r>
          </a:p>
        </p:txBody>
      </p:sp>
      <p:sp>
        <p:nvSpPr>
          <p:cNvPr id="4" name="Slide Number Placeholder 3">
            <a:extLst>
              <a:ext uri="{FF2B5EF4-FFF2-40B4-BE49-F238E27FC236}">
                <a16:creationId xmlns:a16="http://schemas.microsoft.com/office/drawing/2014/main" id="{C5BFEE0F-8140-4FFF-71A2-F82DAFFC3D4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2FE5463-084F-4FBC-A5C3-95D61B923003}"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8722D-511E-C38F-D0B6-9A48C5F578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A075BF-B2D5-F1C8-410F-4B3903E771DC}"/>
              </a:ext>
            </a:extLst>
          </p:cNvPr>
          <p:cNvSpPr txBox="1">
            <a:spLocks noGrp="1"/>
          </p:cNvSpPr>
          <p:nvPr>
            <p:ph type="body" sz="quarter" idx="1"/>
          </p:nvPr>
        </p:nvSpPr>
        <p:spPr/>
        <p:txBody>
          <a:bodyPr/>
          <a:lstStyle/>
          <a:p>
            <a:pPr lvl="0"/>
            <a:r>
              <a:rPr lang="en-US"/>
              <a:t>Vygotsky theory is widely known and aspects of his work </a:t>
            </a:r>
            <a:r>
              <a:rPr lang="en-GB"/>
              <a:t>are </a:t>
            </a:r>
            <a:r>
              <a:rPr lang="en-US"/>
              <a:t>still being used in today’s schooling to support children's development. A report from the Welsh government on how to develop thinking and assessment</a:t>
            </a:r>
            <a:r>
              <a:rPr lang="en-GB"/>
              <a:t>s</a:t>
            </a:r>
            <a:r>
              <a:rPr lang="en-US"/>
              <a:t> for learning in the classroom explains popular and effective strategies and tools that have been used in classrooms to improve learners thinking skills and assessment</a:t>
            </a:r>
            <a:r>
              <a:rPr lang="en-GB"/>
              <a:t>s</a:t>
            </a:r>
            <a:r>
              <a:rPr lang="en-US"/>
              <a:t> to be carried out for educators to support learners in reaching their full potential. </a:t>
            </a:r>
          </a:p>
          <a:p>
            <a:pPr lvl="0"/>
            <a:r>
              <a:rPr lang="en-US">
                <a:cs typeface="Calibri"/>
              </a:rPr>
              <a:t>(read 1st point) </a:t>
            </a:r>
            <a:r>
              <a:rPr lang="en-US"/>
              <a:t>To ensure all learners can participate in group work and peer communication, it is essential to create the right classroom climate.</a:t>
            </a:r>
            <a:endParaRPr lang="en-US">
              <a:cs typeface="Calibri"/>
            </a:endParaRPr>
          </a:p>
          <a:p>
            <a:pPr lvl="0"/>
            <a:r>
              <a:rPr lang="en-US"/>
              <a:t>( read all bullet points) The most effective way to equip the learners with these principles is for the teacher to model these behaviors. By promoting these values, it is likely the children will embrace the same behaviors towards learning and participating in group work. ( read last point)….This implies Vygotsky's theory is effective in teaching and learning in school settings. </a:t>
            </a:r>
            <a:endParaRPr lang="en-US">
              <a:cs typeface="Calibri"/>
            </a:endParaRPr>
          </a:p>
        </p:txBody>
      </p:sp>
      <p:sp>
        <p:nvSpPr>
          <p:cNvPr id="4" name="Slide Number Placeholder 3">
            <a:extLst>
              <a:ext uri="{FF2B5EF4-FFF2-40B4-BE49-F238E27FC236}">
                <a16:creationId xmlns:a16="http://schemas.microsoft.com/office/drawing/2014/main" id="{4AC17AE5-06B7-DB9C-092F-6A104C3818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3219251-5975-41ED-95C2-D84A95AE64A3}"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DF3C68-7FFE-346D-18B3-5C50567A29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3244C3-0082-32F1-5A81-8EFC412C50A1}"/>
              </a:ext>
            </a:extLst>
          </p:cNvPr>
          <p:cNvSpPr txBox="1">
            <a:spLocks noGrp="1"/>
          </p:cNvSpPr>
          <p:nvPr>
            <p:ph type="body" sz="quarter" idx="1"/>
          </p:nvPr>
        </p:nvSpPr>
        <p:spPr/>
        <p:txBody>
          <a:bodyPr/>
          <a:lstStyle/>
          <a:p>
            <a:pPr lvl="0"/>
            <a:endParaRPr lang="en-US"/>
          </a:p>
          <a:p>
            <a:pPr lvl="0"/>
            <a:r>
              <a:rPr lang="en-US"/>
              <a:t>Vygotsky's theory places a big emphasis on the zone of proximal development.( Read 1st point)….</a:t>
            </a:r>
            <a:endParaRPr lang="en-US">
              <a:cs typeface="Calibri"/>
            </a:endParaRPr>
          </a:p>
          <a:p>
            <a:pPr lvl="0"/>
            <a:r>
              <a:rPr lang="en-US"/>
              <a:t>Teachers should be aiming to identify each learner's zone of proximal development and providing targeted support to the learners individual learning needs. </a:t>
            </a:r>
            <a:endParaRPr lang="en-US">
              <a:cs typeface="Calibri"/>
            </a:endParaRPr>
          </a:p>
          <a:p>
            <a:pPr lvl="0"/>
            <a:r>
              <a:rPr lang="en-US"/>
              <a:t>A teacher from Foxborough primary school explained an experience he had implemented the zone of proximal development in his lesson planning with a year 1 class. (read 2nd point) </a:t>
            </a:r>
            <a:endParaRPr lang="en-US">
              <a:cs typeface="Calibri"/>
            </a:endParaRPr>
          </a:p>
          <a:p>
            <a:pPr lvl="0"/>
            <a:r>
              <a:rPr lang="en-US">
                <a:cs typeface="Calibri"/>
              </a:rPr>
              <a:t>Conclusion </a:t>
            </a:r>
          </a:p>
          <a:p>
            <a:pPr lvl="0"/>
            <a:r>
              <a:rPr lang="en-US">
                <a:cs typeface="Calibri"/>
              </a:rPr>
              <a:t>In conclusion many of Vygotskys ideas are used in todays schools as it creates engaging learning enviroments and encournaging independent learners through socialisation in the class. </a:t>
            </a:r>
          </a:p>
          <a:p>
            <a:pPr lvl="0"/>
            <a:endParaRPr lang="en-US">
              <a:cs typeface="Calibri"/>
            </a:endParaRPr>
          </a:p>
        </p:txBody>
      </p:sp>
      <p:sp>
        <p:nvSpPr>
          <p:cNvPr id="4" name="Slide Number Placeholder 3">
            <a:extLst>
              <a:ext uri="{FF2B5EF4-FFF2-40B4-BE49-F238E27FC236}">
                <a16:creationId xmlns:a16="http://schemas.microsoft.com/office/drawing/2014/main" id="{E046D50A-2535-BEF3-4A4B-4F68B866717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6713F45-B9FD-4312-8748-866B3B60C548}" type="slidenum">
              <a:t>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AF2549-18FE-A38F-4B46-D4E36C7ED9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38A391-AE1C-1DEE-F1DB-CD362979C3D5}"/>
              </a:ext>
            </a:extLst>
          </p:cNvPr>
          <p:cNvSpPr txBox="1">
            <a:spLocks noGrp="1"/>
          </p:cNvSpPr>
          <p:nvPr>
            <p:ph type="body" sz="quarter" idx="1"/>
          </p:nvPr>
        </p:nvSpPr>
        <p:spPr/>
        <p:txBody>
          <a:bodyPr/>
          <a:lstStyle/>
          <a:p>
            <a:pPr lvl="0"/>
            <a:r>
              <a:rPr lang="en-GB">
                <a:latin typeface="Arial" pitchFamily="34"/>
              </a:rPr>
              <a:t>The Maria Montessori theory encompasses an educational philosophy founded on the premise that children possess innate curiosity and the ability to learn autonomously. This method was crafted by Montessori after observing children in her childcare facility. The approach priorities a child’s innate interests over conventional teaching techniques.</a:t>
            </a:r>
            <a:r>
              <a:rPr lang="en-GB"/>
              <a:t> </a:t>
            </a:r>
          </a:p>
          <a:p>
            <a:pPr lvl="0"/>
            <a:r>
              <a:rPr lang="en-GB" sz="1800">
                <a:latin typeface="Arial" pitchFamily="34"/>
              </a:rPr>
              <a:t>In 1907, Montessori opened her first classroom in Rome, initially with children perceived as unteachable, who soon demonstrated enthusiasm and engagement through hands-on learning encounters.</a:t>
            </a:r>
            <a:r>
              <a:rPr lang="en-GB"/>
              <a:t> </a:t>
            </a:r>
          </a:p>
          <a:p>
            <a:pPr lvl="0"/>
            <a:r>
              <a:rPr lang="en-GB" sz="1800">
                <a:latin typeface="Arial" pitchFamily="34"/>
                <a:cs typeface="Times New Roman" pitchFamily="18"/>
              </a:rPr>
              <a:t>Montessori classrooms are meticulously arranged to cater to children’s requirements, featuring specially crafted materials that stimulate the learning journey.</a:t>
            </a:r>
            <a:r>
              <a:rPr lang="en-GB" sz="1800" kern="0">
                <a:latin typeface="Arial" pitchFamily="34"/>
                <a:cs typeface="Times New Roman" pitchFamily="18"/>
              </a:rPr>
              <a:t> Edwards (</a:t>
            </a:r>
            <a:r>
              <a:rPr lang="en-GB" sz="1800" u="sng" kern="0">
                <a:latin typeface="Arial" pitchFamily="34"/>
                <a:cs typeface="Times New Roman" pitchFamily="18"/>
                <a:hlinkClick r:id="rId3" tooltip="Edwards, C. P. (2002). Three approaches from Europe: Waldorf, Montessori, and Reggio Emilia. Early Childhood Research and Practice, 4(1), 1–14."/>
              </a:rPr>
              <a:t>2002</a:t>
            </a:r>
            <a:r>
              <a:rPr lang="en-GB" sz="1800" kern="0">
                <a:latin typeface="Arial" pitchFamily="34"/>
                <a:cs typeface="Times New Roman" pitchFamily="18"/>
              </a:rPr>
              <a:t>) added, </a:t>
            </a:r>
            <a:endParaRPr lang="en-GB" sz="1800">
              <a:latin typeface="Aptos" pitchFamily="34"/>
              <a:cs typeface="Times New Roman" pitchFamily="18"/>
            </a:endParaRPr>
          </a:p>
          <a:p>
            <a:pPr lvl="0"/>
            <a:r>
              <a:rPr lang="en-GB" sz="1800" kern="0">
                <a:latin typeface="Arial" pitchFamily="34"/>
              </a:rPr>
              <a:t>“</a:t>
            </a:r>
            <a:r>
              <a:rPr lang="en-GB" sz="1800" i="1" kern="0">
                <a:latin typeface="Arial" pitchFamily="34"/>
              </a:rPr>
              <a:t>During the early childhood years, the teacher brings the young child into close contact with reality through sensory investigation and practical activity and then relies on the child’s unfolding inner program of curiosities and sensitivities to ensure that the child will learn what he or she needs” (pp. 7–8)</a:t>
            </a:r>
            <a:r>
              <a:rPr lang="en-GB"/>
              <a:t> </a:t>
            </a:r>
          </a:p>
          <a:p>
            <a:pPr lvl="0"/>
            <a:r>
              <a:rPr lang="en-GB" sz="1800">
                <a:latin typeface="Arial" pitchFamily="34"/>
                <a:cs typeface="Times New Roman" pitchFamily="18"/>
              </a:rPr>
              <a:t>Independence is hugely emphasised by Maria Montessori, this is important because the needs of each child are unique, it helps the students develop a sense of personal responsibility. </a:t>
            </a:r>
            <a:r>
              <a:rPr lang="en-GB" sz="1800">
                <a:latin typeface="Arial" pitchFamily="34"/>
              </a:rPr>
              <a:t>One key Montessori element is the child’s choice of activity, it encourages independent, free play learning. It is designed to encourage child led learning by allowing children to choose what they want to learn about by picking activities and materials that interest them.</a:t>
            </a:r>
            <a:r>
              <a:rPr lang="en-GB" sz="2800"/>
              <a:t> </a:t>
            </a:r>
            <a:r>
              <a:rPr lang="en-GB" sz="1800">
                <a:latin typeface="Arial" pitchFamily="34"/>
                <a:cs typeface="Times New Roman" pitchFamily="18"/>
              </a:rPr>
              <a:t>The curriculum underscores the notion that children acquire knowledge through interactive learning experiences. </a:t>
            </a:r>
            <a:r>
              <a:rPr lang="en-GB" sz="1800" kern="0">
                <a:latin typeface="Arial" pitchFamily="34"/>
                <a:cs typeface="Times New Roman" pitchFamily="18"/>
              </a:rPr>
              <a:t>The teachers will observe and decide when the child is ready for the next self taught lesson</a:t>
            </a:r>
            <a:endParaRPr lang="en-GB" sz="1800">
              <a:latin typeface="Aptos" pitchFamily="34"/>
              <a:cs typeface="Times New Roman" pitchFamily="18"/>
            </a:endParaRPr>
          </a:p>
          <a:p>
            <a:pPr lvl="0"/>
            <a:r>
              <a:rPr lang="en-GB" sz="1800" i="1" kern="0">
                <a:latin typeface="Arial" pitchFamily="34"/>
                <a:cs typeface="Times New Roman" pitchFamily="18"/>
              </a:rPr>
              <a:t>“at the point when an individual or small group indicates readiness to advance in the sequence of self-correcting materials, in the areas of practical life, sensorial, mathematics, language, science and geography, and art and music” (Humphryes </a:t>
            </a:r>
            <a:r>
              <a:rPr lang="en-GB" sz="1800" i="1" u="sng" kern="0">
                <a:latin typeface="Arial" pitchFamily="34"/>
                <a:cs typeface="Times New Roman" pitchFamily="18"/>
                <a:hlinkClick r:id="rId4" tooltip="Humphryes, J. (1998). The developmental appropriateness of high-quality Montessori Programs. Young Children, 53(4), 4."/>
              </a:rPr>
              <a:t>1998</a:t>
            </a:r>
            <a:r>
              <a:rPr lang="en-GB" sz="1800" i="1" kern="0">
                <a:latin typeface="Arial" pitchFamily="34"/>
                <a:cs typeface="Times New Roman" pitchFamily="18"/>
              </a:rPr>
              <a:t>)</a:t>
            </a:r>
            <a:r>
              <a:rPr lang="en-GB" sz="1800" kern="0">
                <a:latin typeface="Arial" pitchFamily="34"/>
                <a:cs typeface="Times New Roman" pitchFamily="18"/>
              </a:rPr>
              <a:t> </a:t>
            </a:r>
            <a:endParaRPr lang="en-GB" sz="1800">
              <a:latin typeface="Aptos" pitchFamily="34"/>
              <a:cs typeface="Times New Roman" pitchFamily="18"/>
            </a:endParaRPr>
          </a:p>
          <a:p>
            <a:pPr lvl="0"/>
            <a:r>
              <a:rPr lang="en-GB" sz="1800">
                <a:latin typeface="Arial" pitchFamily="34"/>
              </a:rPr>
              <a:t>Classrooms at Montessori schools consists of children of different ages, this gives the older children the ability to become mentors to the younger ones. According to Montessori (1967), </a:t>
            </a:r>
            <a:r>
              <a:rPr lang="en-GB" sz="1800" i="1">
                <a:latin typeface="Arial" pitchFamily="34"/>
              </a:rPr>
              <a:t>“Education is a natural process carried out by the human individual, and is acquired not by listening to words, but by experiences in the environment.” </a:t>
            </a:r>
            <a:r>
              <a:rPr lang="en-GB" sz="1800">
                <a:latin typeface="Arial" pitchFamily="34"/>
              </a:rPr>
              <a:t>The classroom is to be child- centred and “teachers should create beauty and order in the classroom.” (Mooney, 2000.)</a:t>
            </a:r>
          </a:p>
          <a:p>
            <a:pPr lvl="0"/>
            <a:endParaRPr lang="en-US"/>
          </a:p>
          <a:p>
            <a:pPr lvl="0"/>
            <a:endParaRPr lang="en-US"/>
          </a:p>
        </p:txBody>
      </p:sp>
      <p:sp>
        <p:nvSpPr>
          <p:cNvPr id="4" name="Slide Number Placeholder 3">
            <a:extLst>
              <a:ext uri="{FF2B5EF4-FFF2-40B4-BE49-F238E27FC236}">
                <a16:creationId xmlns:a16="http://schemas.microsoft.com/office/drawing/2014/main" id="{EC3C919A-72C9-9662-F3A9-0B4FEA32C0A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D49351-BBE5-411D-88C4-3402385F2F93}"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B6817-7F73-33F1-B63A-45BA7CE853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5CB31B-A772-94A0-265B-B079387F78DC}"/>
              </a:ext>
            </a:extLst>
          </p:cNvPr>
          <p:cNvSpPr txBox="1">
            <a:spLocks noGrp="1"/>
          </p:cNvSpPr>
          <p:nvPr>
            <p:ph type="body" sz="quarter" idx="1"/>
          </p:nvPr>
        </p:nvSpPr>
        <p:spPr/>
        <p:txBody>
          <a:bodyPr/>
          <a:lstStyle/>
          <a:p>
            <a:pPr lvl="0"/>
            <a:r>
              <a:rPr lang="en-GB" sz="1800">
                <a:latin typeface="Arial" pitchFamily="34"/>
                <a:cs typeface="Times New Roman" pitchFamily="18"/>
              </a:rPr>
              <a:t>Alternative models of early education are the waldorf education and Reggio Emilia. Rudolf Steiner founded waldorf education in 1919, the school was based on the belief that children would develop naturally when exploring. Waldorf education emphasizes the importance of a child's freedom and holistic development, while also acknowledging the significant role of teachers as guides in the child's educational journey. Like other alternative educational models, the Waldorf approach prioritizes addressing the individual needs of each child. Additionally, Waldorf education conceptualizes child development in seven-year stages. In the Waldorf system, teachers play a crucial role in guiding the development of children, consistently nurturing their interests and facilitating their learning journey. Addressing child behavior issues in the Waldorf classroom often involves implementing changes in activities, introducing new stories, or engaging the child in art projects as alternative approaches.</a:t>
            </a:r>
            <a:r>
              <a:rPr lang="en-GB" sz="1800" kern="0">
                <a:latin typeface="Arial" pitchFamily="34"/>
                <a:cs typeface="Times New Roman" pitchFamily="18"/>
              </a:rPr>
              <a:t> storytelling is an important part of Waldorf education, led by the teachers. </a:t>
            </a:r>
            <a:endParaRPr lang="en-GB" sz="1800">
              <a:latin typeface="Aptos" pitchFamily="34"/>
              <a:cs typeface="Times New Roman" pitchFamily="18"/>
            </a:endParaRPr>
          </a:p>
          <a:p>
            <a:pPr lvl="0"/>
            <a:r>
              <a:rPr lang="en-GB" sz="1800" kern="0">
                <a:latin typeface="Arial" pitchFamily="34"/>
                <a:cs typeface="Times New Roman" pitchFamily="18"/>
              </a:rPr>
              <a:t>“Waldorf class educators are artists and performers; they are trained in visual and performing arts and called to think innovatively about lessons” (Nordlund </a:t>
            </a:r>
            <a:r>
              <a:rPr lang="en-GB" sz="1800" u="sng" kern="0">
                <a:latin typeface="Arial" pitchFamily="34"/>
                <a:cs typeface="Times New Roman" pitchFamily="18"/>
                <a:hlinkClick r:id="rId3" tooltip="Nordlund, C. N. (2013). Waldorf education: Breathing creativity. Art Education, 66(2), 13–19."/>
              </a:rPr>
              <a:t>2013</a:t>
            </a:r>
            <a:r>
              <a:rPr lang="en-GB" sz="1800" kern="0">
                <a:latin typeface="Arial" pitchFamily="34"/>
                <a:cs typeface="Times New Roman" pitchFamily="18"/>
              </a:rPr>
              <a:t>, p. 18).</a:t>
            </a:r>
            <a:endParaRPr lang="en-GB" sz="1800">
              <a:latin typeface="Aptos" pitchFamily="34"/>
              <a:cs typeface="Times New Roman" pitchFamily="18"/>
            </a:endParaRPr>
          </a:p>
          <a:p>
            <a:pPr lvl="0"/>
            <a:r>
              <a:rPr lang="en-GB" sz="1800" kern="0">
                <a:solidFill>
                  <a:srgbClr val="222222"/>
                </a:solidFill>
                <a:latin typeface="Arial" pitchFamily="34"/>
                <a:cs typeface="Times New Roman" pitchFamily="18"/>
              </a:rPr>
              <a:t>“stories, songs, quality materials, and behavior worthy of imitation stimulate physical growth, language development, and curiosity, thus laying a sound foundation for the later development of imagination and thinking” (Easton </a:t>
            </a:r>
            <a:r>
              <a:rPr lang="en-GB" sz="1800" u="sng" kern="0">
                <a:solidFill>
                  <a:srgbClr val="025E8D"/>
                </a:solidFill>
                <a:latin typeface="Arial" pitchFamily="34"/>
                <a:cs typeface="Times New Roman" pitchFamily="18"/>
                <a:hlinkClick r:id="rId4" tooltip="Easton, F. (1997). Educating the whole child, ‘"/>
              </a:rPr>
              <a:t>1997</a:t>
            </a:r>
            <a:r>
              <a:rPr lang="en-GB" sz="1800" kern="0">
                <a:solidFill>
                  <a:srgbClr val="222222"/>
                </a:solidFill>
                <a:latin typeface="Arial" pitchFamily="34"/>
                <a:cs typeface="Times New Roman" pitchFamily="18"/>
              </a:rPr>
              <a:t>, p. 88).</a:t>
            </a:r>
            <a:endParaRPr lang="en-GB" sz="1800">
              <a:latin typeface="Aptos" pitchFamily="34"/>
              <a:cs typeface="Times New Roman" pitchFamily="18"/>
            </a:endParaRPr>
          </a:p>
          <a:p>
            <a:pPr lvl="0"/>
            <a:r>
              <a:rPr lang="en-GB" sz="1800" kern="0">
                <a:latin typeface="Arial" pitchFamily="34"/>
                <a:cs typeface="Times New Roman" pitchFamily="18"/>
              </a:rPr>
              <a:t>According to Deluca and Hughes (</a:t>
            </a:r>
            <a:r>
              <a:rPr lang="en-GB" sz="1800" u="sng" kern="0">
                <a:latin typeface="Arial" pitchFamily="34"/>
                <a:cs typeface="Times New Roman" pitchFamily="18"/>
                <a:hlinkClick r:id="rId5" tooltip="DeLuca, C., &amp; Hughes, S. (2014). Assessment in early primary education: An empirical study of five school contexts. Journal of Research in Childhood Education, 28(4), 441–460. &#10;                  https://doi.org/10.1080/02568543.2014.944722&#10;               "/>
              </a:rPr>
              <a:t>2014</a:t>
            </a:r>
            <a:r>
              <a:rPr lang="en-GB" sz="1800" kern="0">
                <a:latin typeface="Arial" pitchFamily="34"/>
                <a:cs typeface="Times New Roman" pitchFamily="18"/>
              </a:rPr>
              <a:t>), typical Waldorf classrooms include two teachers who are learning from the children and from other teachers.  The learning process follows a constructive pattern: “First, in the Rudolf Steiner or Waldorf method, comes the encounter; then encounter becomes experience; and out of experience the concept crystallizes. These are the three steps in every genuine learning process” (Barnes and Lyons </a:t>
            </a:r>
            <a:r>
              <a:rPr lang="en-GB" sz="1800" u="sng" kern="0">
                <a:latin typeface="Arial" pitchFamily="34"/>
                <a:cs typeface="Times New Roman" pitchFamily="18"/>
                <a:hlinkClick r:id="rId6" tooltip="Barnes, H., &amp; Lyons, N. (2003). Education as an art: the Rudolph Steiner method. In C. A. Bärtges &amp; N. Lyons (Eds.), Educating as an art: Essays on Waldorf education (pp. 17–24). New York: Rudolf Steiner School."/>
              </a:rPr>
              <a:t>2003</a:t>
            </a:r>
            <a:r>
              <a:rPr lang="en-GB" sz="1800" kern="0">
                <a:latin typeface="Arial" pitchFamily="34"/>
                <a:cs typeface="Times New Roman" pitchFamily="18"/>
              </a:rPr>
              <a:t>, p. 17)</a:t>
            </a:r>
            <a:endParaRPr lang="en-GB" sz="1800">
              <a:latin typeface="Aptos" pitchFamily="34"/>
              <a:cs typeface="Times New Roman" pitchFamily="18"/>
            </a:endParaRPr>
          </a:p>
          <a:p>
            <a:pPr lvl="0"/>
            <a:r>
              <a:rPr lang="en-GB" sz="1800">
                <a:solidFill>
                  <a:srgbClr val="222222"/>
                </a:solidFill>
                <a:latin typeface="Arial" pitchFamily="34"/>
                <a:cs typeface="Times New Roman" pitchFamily="18"/>
              </a:rPr>
              <a:t>Reggio Emilia was founded by Loris Malaguzzi in a city in italy after world war II, it provided children the opportunities to develop. The programme offered children freedom whilst the world was recovering from the war. it began with families and teachers working to build schools for the youngest children of italy. </a:t>
            </a:r>
            <a:r>
              <a:rPr lang="en-GB" sz="1800" kern="0">
                <a:solidFill>
                  <a:srgbClr val="222222"/>
                </a:solidFill>
                <a:latin typeface="Arial" pitchFamily="34"/>
                <a:cs typeface="Times New Roman" pitchFamily="18"/>
              </a:rPr>
              <a:t>“Reggio Emilia educators believe that the school is not a place of transmission of knowledge. Rather it is an environment that allows the child to be a producer of culture and knowledge—the child is a knowledge maker” (Dodd-Nufrio </a:t>
            </a:r>
            <a:r>
              <a:rPr lang="en-GB" sz="1800" u="sng" kern="0">
                <a:solidFill>
                  <a:srgbClr val="025E8D"/>
                </a:solidFill>
                <a:latin typeface="Arial" pitchFamily="34"/>
                <a:cs typeface="Times New Roman" pitchFamily="18"/>
                <a:hlinkClick r:id="rId7" tooltip="Dodd-Nufrio, A. T. (2011). Reggio Emilia, Maria Montessori, and John Dewey: Dispelling Teachers’ misconceptions and understanding theoretical foundations. Early Childhood Education Journal, 39, 235–237. &#10;                  https://doi.org/10.1007/s10643-01"/>
              </a:rPr>
              <a:t>2011</a:t>
            </a:r>
            <a:r>
              <a:rPr lang="en-GB" sz="1800" kern="0">
                <a:solidFill>
                  <a:srgbClr val="222222"/>
                </a:solidFill>
                <a:latin typeface="Arial" pitchFamily="34"/>
                <a:cs typeface="Times New Roman" pitchFamily="18"/>
              </a:rPr>
              <a:t>, p. 236)  One key element in the Reggio Emilia school is to conduct learning experiences with the value of the child in the education process. “The keystone in the Reggio philosophy…is the image of children </a:t>
            </a:r>
            <a:r>
              <a:rPr lang="en-GB" sz="1800" i="1" kern="0">
                <a:solidFill>
                  <a:srgbClr val="222222"/>
                </a:solidFill>
                <a:latin typeface="Arial" pitchFamily="34"/>
                <a:cs typeface="Times New Roman" pitchFamily="18"/>
              </a:rPr>
              <a:t>and teachers</a:t>
            </a:r>
            <a:r>
              <a:rPr lang="en-GB" sz="1800" kern="0">
                <a:solidFill>
                  <a:srgbClr val="222222"/>
                </a:solidFill>
                <a:latin typeface="Arial" pitchFamily="34"/>
                <a:cs typeface="Times New Roman" pitchFamily="18"/>
              </a:rPr>
              <a:t> as capable, resourceful, powerful protagonists of their own experience” (Wien </a:t>
            </a:r>
            <a:r>
              <a:rPr lang="en-GB" sz="1800" u="sng" kern="0">
                <a:solidFill>
                  <a:srgbClr val="025E8D"/>
                </a:solidFill>
                <a:latin typeface="Arial" pitchFamily="34"/>
                <a:cs typeface="Times New Roman" pitchFamily="18"/>
                <a:hlinkClick r:id="rId8" tooltip="Wien, C. A. (2008). Emergent curriculum in the primary classroom: Interpreting the Reggio Emilia approach in schools. New York: Teachers College Press."/>
              </a:rPr>
              <a:t>2008</a:t>
            </a:r>
            <a:r>
              <a:rPr lang="en-GB" sz="1800" kern="0">
                <a:solidFill>
                  <a:srgbClr val="222222"/>
                </a:solidFill>
                <a:latin typeface="Arial" pitchFamily="34"/>
                <a:cs typeface="Times New Roman" pitchFamily="18"/>
              </a:rPr>
              <a:t>, p. 6) These children need to touch, move, listen, see, taste, discover, and explore the world around them. Reggio Emilia teachers are acknowledged as sources of research and consider research as their permanent attitude and a technique for their work. Their role includes a variety of activities, recording, dialogue and discussion (Edwards </a:t>
            </a:r>
            <a:r>
              <a:rPr lang="en-GB" sz="1800" u="sng" kern="0">
                <a:solidFill>
                  <a:srgbClr val="025E8D"/>
                </a:solidFill>
                <a:latin typeface="Arial" pitchFamily="34"/>
                <a:cs typeface="Times New Roman" pitchFamily="18"/>
                <a:hlinkClick r:id="rId9" tooltip="Edwards, C. P. (2003). "/>
              </a:rPr>
              <a:t>2003</a:t>
            </a:r>
            <a:r>
              <a:rPr lang="en-GB" sz="1800" kern="0">
                <a:solidFill>
                  <a:srgbClr val="222222"/>
                </a:solidFill>
                <a:latin typeface="Arial" pitchFamily="34"/>
                <a:cs typeface="Times New Roman" pitchFamily="18"/>
              </a:rPr>
              <a:t>) </a:t>
            </a:r>
            <a:endParaRPr lang="en-GB" sz="1800">
              <a:latin typeface="Aptos" pitchFamily="34"/>
              <a:cs typeface="Times New Roman" pitchFamily="18"/>
            </a:endParaRPr>
          </a:p>
          <a:p>
            <a:pPr lvl="0"/>
            <a:r>
              <a:rPr lang="en-GB" sz="1800" kern="0">
                <a:solidFill>
                  <a:srgbClr val="222222"/>
                </a:solidFill>
                <a:latin typeface="Arial" pitchFamily="34"/>
                <a:cs typeface="Times New Roman" pitchFamily="18"/>
              </a:rPr>
              <a:t> </a:t>
            </a:r>
            <a:endParaRPr lang="en-GB" sz="1800">
              <a:latin typeface="Aptos" pitchFamily="34"/>
              <a:cs typeface="Times New Roman" pitchFamily="18"/>
            </a:endParaRPr>
          </a:p>
          <a:p>
            <a:pPr lvl="0"/>
            <a:r>
              <a:rPr lang="en-GB" sz="1800" kern="0">
                <a:solidFill>
                  <a:srgbClr val="222222"/>
                </a:solidFill>
                <a:latin typeface="Arial" pitchFamily="34"/>
                <a:cs typeface="Times New Roman" pitchFamily="18"/>
              </a:rPr>
              <a:t>Numerous parallels can be identified among these three early childhood educational models. Each provides non-traditional choices for educators and has solidified its position as unconventional  alternatives in early childhood education for several decades. . Reggio Emilia and Montessori approaches have been cited as “inspiration for progressive educational reform in the United States and around the world” (Edwards </a:t>
            </a:r>
            <a:r>
              <a:rPr lang="en-GB" sz="1800" u="sng" kern="0">
                <a:solidFill>
                  <a:srgbClr val="025E8D"/>
                </a:solidFill>
                <a:latin typeface="Arial" pitchFamily="34"/>
                <a:cs typeface="Times New Roman" pitchFamily="18"/>
                <a:hlinkClick r:id="rId9" tooltip="Edwards, C. P. (2003). "/>
              </a:rPr>
              <a:t>2003</a:t>
            </a:r>
            <a:r>
              <a:rPr lang="en-GB" sz="1800" kern="0">
                <a:solidFill>
                  <a:srgbClr val="222222"/>
                </a:solidFill>
                <a:latin typeface="Arial" pitchFamily="34"/>
                <a:cs typeface="Times New Roman" pitchFamily="18"/>
              </a:rPr>
              <a:t>, p. 34).</a:t>
            </a:r>
            <a:endParaRPr lang="en-GB" sz="1800">
              <a:latin typeface="Aptos" pitchFamily="34"/>
              <a:cs typeface="Times New Roman" pitchFamily="18"/>
            </a:endParaRPr>
          </a:p>
          <a:p>
            <a:pPr lvl="0"/>
            <a:endParaRPr lang="en-US"/>
          </a:p>
        </p:txBody>
      </p:sp>
      <p:sp>
        <p:nvSpPr>
          <p:cNvPr id="4" name="Slide Number Placeholder 3">
            <a:extLst>
              <a:ext uri="{FF2B5EF4-FFF2-40B4-BE49-F238E27FC236}">
                <a16:creationId xmlns:a16="http://schemas.microsoft.com/office/drawing/2014/main" id="{0B41699B-9ED1-4138-0D52-CFE87AF2822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63A7B0-7EC3-492F-9B36-66D3CCAB6B0A}"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966CB9-CB92-0BDC-1D3D-BEC61EFBB6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BC3A2D-3351-722D-5A1E-CC2CE4BAE4C0}"/>
              </a:ext>
            </a:extLst>
          </p:cNvPr>
          <p:cNvSpPr txBox="1">
            <a:spLocks noGrp="1"/>
          </p:cNvSpPr>
          <p:nvPr>
            <p:ph type="body" sz="quarter" idx="1"/>
          </p:nvPr>
        </p:nvSpPr>
        <p:spPr/>
        <p:txBody>
          <a:bodyPr/>
          <a:lstStyle/>
          <a:p>
            <a:pPr lvl="0"/>
            <a:r>
              <a:rPr lang="en-GB" sz="1800" kern="0">
                <a:solidFill>
                  <a:srgbClr val="222222"/>
                </a:solidFill>
                <a:latin typeface="Arial"/>
                <a:cs typeface="Arial"/>
              </a:rPr>
              <a:t>The welsh government have used aspects from the Montessori theory to incorporate into the national curriculum, the new curriculum underscores the significance of ensuring that every child has equal access to a comprehensive, diverse, and tailored curriculum that addresses their individual developmental requirements, similarly the montessori classrooms are designed to cater to the child’s requirements to encourage development. As stated in the the welsh curriculum “an activity should should provide sufficient stimulus and challenge to engage children’s interest and involvement.” Every child is different, if one child choses a more challenging activity to another child, there wont be much difference as in the end both children are learning the same but in different ways that help them develop. The same applies at Montessori schools, teachers lay out the classroom with a variety of activities for the children to choose from, but in the end all the children will gain the same knowledge. For learning to be effective the experiences must be memorable, a variety of opportunities should be given to the children to choose which way of learning suits them best. The welsh Government states at the centre of of the curriculum is the teacher, with the children being the goal to learn and teach. It is essential that the teacher has a comprehensive understanding about child development when planning lessons and activities ahead of time. Teachers will need to plan and a range of learning opportunities and activities that cover all aspects of learning.  the Montessori theory suggests that a teachers role in the classroom is to support the child’s learning by arranging activities around the classroom for the children to do, the activities vary from educational activities such as reading to life skills like being able to use a knife or scissors. When teachers at a Montessori school believe a child is ready to move on in their self taught learning new activities will be arranged that will push their development, in the welsh curriculum teachers will supply the work or arrange the activitys and once they believe the child is ready to move on a different activity will be given.</a:t>
            </a:r>
            <a:endParaRPr lang="en-GB" sz="1800">
              <a:latin typeface="Arial"/>
              <a:cs typeface="Arial"/>
            </a:endParaRPr>
          </a:p>
          <a:p>
            <a:pPr lvl="0"/>
            <a:endParaRPr lang="en-US"/>
          </a:p>
        </p:txBody>
      </p:sp>
      <p:sp>
        <p:nvSpPr>
          <p:cNvPr id="4" name="Slide Number Placeholder 3">
            <a:extLst>
              <a:ext uri="{FF2B5EF4-FFF2-40B4-BE49-F238E27FC236}">
                <a16:creationId xmlns:a16="http://schemas.microsoft.com/office/drawing/2014/main" id="{07581082-CA6B-BC1A-19DF-C0BBF0EF849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E2A287-5B4F-4E08-A0EA-A3CB994BE42E}"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A8ABEC-93F0-8AB8-01AC-FE41E41BE7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BC0901-A461-CD53-434B-8C19807E6A0F}"/>
              </a:ext>
            </a:extLst>
          </p:cNvPr>
          <p:cNvSpPr txBox="1">
            <a:spLocks noGrp="1"/>
          </p:cNvSpPr>
          <p:nvPr>
            <p:ph type="body" sz="quarter" idx="1"/>
          </p:nvPr>
        </p:nvSpPr>
        <p:spPr/>
        <p:txBody>
          <a:bodyPr/>
          <a:lstStyle/>
          <a:p>
            <a:pPr lvl="0"/>
            <a:r>
              <a:rPr lang="en-GB" sz="1800" kern="0">
                <a:solidFill>
                  <a:srgbClr val="222222"/>
                </a:solidFill>
                <a:latin typeface="Arial" pitchFamily="34"/>
              </a:rPr>
              <a:t>To conclude, The Montessori theory encompasses a rich array of foundational principles and innovative approaches that have enduring relevance and influence in contemporary educational settings. These include independence, promoting hands-on learning experiences, cultivating a child-centered environment, emphasising individualised instruction, and nurturing holistic development. the relevance of Montessori’s insights serves as a guiding light, reminding us of the profound impact that visionary educators can have on shaping the future of learning. Maria Montessori’s groundbreaking work in the field of education has provided invaluable insights into understanding and enhancing a child’s educational experience. Overall, Maria Montessori’s insights into child development and education continue to inspire educators worldwide, reminding us of the profound impact that a nurturing and empowering educational environment can have on shaping the lives of children</a:t>
            </a:r>
            <a:r>
              <a:rPr lang="en-GB"/>
              <a:t> </a:t>
            </a:r>
            <a:endParaRPr lang="en-US"/>
          </a:p>
        </p:txBody>
      </p:sp>
      <p:sp>
        <p:nvSpPr>
          <p:cNvPr id="4" name="Slide Number Placeholder 3">
            <a:extLst>
              <a:ext uri="{FF2B5EF4-FFF2-40B4-BE49-F238E27FC236}">
                <a16:creationId xmlns:a16="http://schemas.microsoft.com/office/drawing/2014/main" id="{F2F94926-0895-1AC9-97B7-0C518723914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5A7E823-C8E2-40CD-A27E-C44CC7986B80}"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9082D-69E0-ADEC-77D7-F49C7BB261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0A2EC4-4D05-8A65-2460-E8FC6EB1F778}"/>
              </a:ext>
            </a:extLst>
          </p:cNvPr>
          <p:cNvSpPr txBox="1">
            <a:spLocks noGrp="1"/>
          </p:cNvSpPr>
          <p:nvPr>
            <p:ph type="body" sz="quarter" idx="1"/>
          </p:nvPr>
        </p:nvSpPr>
        <p:spPr/>
        <p:txBody>
          <a:bodyPr/>
          <a:lstStyle/>
          <a:p>
            <a:pPr lvl="0"/>
            <a:r>
              <a:rPr lang="en-GB"/>
              <a:t>Onto the next theorist Dewey. An American </a:t>
            </a:r>
            <a:r>
              <a:rPr lang="en-GB">
                <a:latin typeface="Georgia" pitchFamily="18"/>
              </a:rPr>
              <a:t>psychologist b</a:t>
            </a:r>
            <a:r>
              <a:rPr lang="en-GB"/>
              <a:t>orn in 1859 until 1952. </a:t>
            </a:r>
          </a:p>
        </p:txBody>
      </p:sp>
      <p:sp>
        <p:nvSpPr>
          <p:cNvPr id="4" name="Slide Number Placeholder 3">
            <a:extLst>
              <a:ext uri="{FF2B5EF4-FFF2-40B4-BE49-F238E27FC236}">
                <a16:creationId xmlns:a16="http://schemas.microsoft.com/office/drawing/2014/main" id="{E423C463-C377-0238-259A-B397DF39412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A0647F-68C8-403F-97E9-D81260B05EDC}"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911132-9294-4112-47C9-958A95D1B4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45A92F-AB2A-93ED-4D51-E2EF1FBA38A5}"/>
              </a:ext>
            </a:extLst>
          </p:cNvPr>
          <p:cNvSpPr txBox="1">
            <a:spLocks noGrp="1"/>
          </p:cNvSpPr>
          <p:nvPr>
            <p:ph type="body" sz="quarter" idx="1"/>
          </p:nvPr>
        </p:nvSpPr>
        <p:spPr/>
        <p:txBody>
          <a:bodyPr/>
          <a:lstStyle/>
          <a:p>
            <a:pPr lvl="0"/>
            <a:r>
              <a:rPr lang="en-GB"/>
              <a:t>Dewey was born in 1859-1952 and attended </a:t>
            </a:r>
            <a:r>
              <a:rPr lang="en-GB">
                <a:latin typeface="Georgia"/>
              </a:rPr>
              <a:t>University of Vermont in Burlington. He then become an American </a:t>
            </a:r>
            <a:r>
              <a:rPr lang="en-GB"/>
              <a:t>Philosopher, psychologist and educator </a:t>
            </a:r>
            <a:r>
              <a:rPr lang="en-GB">
                <a:cs typeface="Calibri"/>
              </a:rPr>
              <a:t>l</a:t>
            </a:r>
            <a:r>
              <a:rPr lang="en-GB">
                <a:latin typeface="Georgia"/>
              </a:rPr>
              <a:t>eading to his theory</a:t>
            </a:r>
            <a:r>
              <a:rPr lang="en-GB"/>
              <a:t>. Down the bottom you can see a John Dewey quote that reads “education is not preparation for life; education is life itself” this suggests that people are born to learn and that it’s not an option, people are constantly learning even without realising it. developing is a part of education and without the process people would behave in a childlike manner and would be very dependent on each other.</a:t>
            </a:r>
            <a:endParaRPr lang="en-GB">
              <a:cs typeface="Calibri"/>
            </a:endParaRPr>
          </a:p>
        </p:txBody>
      </p:sp>
      <p:sp>
        <p:nvSpPr>
          <p:cNvPr id="4" name="Slide Number Placeholder 3">
            <a:extLst>
              <a:ext uri="{FF2B5EF4-FFF2-40B4-BE49-F238E27FC236}">
                <a16:creationId xmlns:a16="http://schemas.microsoft.com/office/drawing/2014/main" id="{631A3078-301F-A172-F74D-0673DEE5033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3CF171-10A8-4FD8-9576-90312159F86A}"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4531A2-FED2-63A0-6BF1-6C0008C319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1BD71D-2613-73BE-79B9-DE080DB0C294}"/>
              </a:ext>
            </a:extLst>
          </p:cNvPr>
          <p:cNvSpPr txBox="1">
            <a:spLocks noGrp="1"/>
          </p:cNvSpPr>
          <p:nvPr>
            <p:ph type="body" sz="quarter" idx="1"/>
          </p:nvPr>
        </p:nvSpPr>
        <p:spPr/>
        <p:txBody>
          <a:bodyPr/>
          <a:lstStyle/>
          <a:p>
            <a:pPr lvl="0"/>
            <a:r>
              <a:rPr lang="en-GB"/>
              <a:t>Dewey viewed education as a child centred approach. He believed that in order to focus on the present and future you also need to understand the child's past to understand the child, their routines and the learning techniques best suited for them. The child's upbringing will influence their mentality if they have experienced trauma there might be sensitive topics these are all things to consider when planning work for a child. School should make children comfortable like an extension from home for the child to reach their best potential. </a:t>
            </a:r>
            <a:endParaRPr lang="en-US"/>
          </a:p>
          <a:p>
            <a:pPr lvl="0"/>
            <a:r>
              <a:rPr lang="en-GB"/>
              <a:t>Dewey is not completely play focused he addressed that children need to be guided and supported in these situations to ensure they are achieving the best outcome this is why he believed that the classroom needs to be adapted to the children and develop with them.  It appears that Dewey believed in nurture however he also understood the nature aspect that a child's DNA determines the extent of their abilities. </a:t>
            </a:r>
          </a:p>
          <a:p>
            <a:pPr lvl="0"/>
            <a:r>
              <a:rPr lang="en-GB"/>
              <a:t>Experimental learning has a large role in deweys theory that children learn through doing and what they experience to make judgements in the future this is where the pedagogy method comes in. the pedagogy method consists of four steps do, reflect, conclude and decide. to start the cycle the action needs to be done and the student needs to be aware of the problem this will lead to them reflecting on the action getting a further understanding and having the ability to define the problem. Next they will conclude and try to propose an hypothesis to solve the issue they will do this through a process of elimination by weighing they pros and cons of each solution. Lastly they will decide the best solution and try again. </a:t>
            </a:r>
            <a:endParaRPr lang="en-GB">
              <a:cs typeface="Calibri"/>
            </a:endParaRPr>
          </a:p>
        </p:txBody>
      </p:sp>
      <p:sp>
        <p:nvSpPr>
          <p:cNvPr id="4" name="Slide Number Placeholder 3">
            <a:extLst>
              <a:ext uri="{FF2B5EF4-FFF2-40B4-BE49-F238E27FC236}">
                <a16:creationId xmlns:a16="http://schemas.microsoft.com/office/drawing/2014/main" id="{2D36719B-C864-AA73-24AA-B8356D8CAC5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8468AC-F739-4B78-B7A9-92BCDC799B7F}"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FE4D28-39FD-9350-D54D-94BA8EEE87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318F21-4CF9-5617-34B4-934EA448C01D}"/>
              </a:ext>
            </a:extLst>
          </p:cNvPr>
          <p:cNvSpPr txBox="1">
            <a:spLocks noGrp="1"/>
          </p:cNvSpPr>
          <p:nvPr>
            <p:ph type="body" sz="quarter" idx="1"/>
          </p:nvPr>
        </p:nvSpPr>
        <p:spPr/>
        <p:txBody>
          <a:bodyPr/>
          <a:lstStyle/>
          <a:p>
            <a:pPr lvl="0"/>
            <a:r>
              <a:rPr lang="en-GB"/>
              <a:t>There are several theorists that focus and prioritise the importance of play. Dewey believed that there should be no curriculum before the age of 10the time before that should be to play and develop naturally through curiosity. This encourages them to reflect on what theyre doing and develop skills such as problem solving and to consider outcomes in advance. however rousseau a earlier theorist in the 18</a:t>
            </a:r>
            <a:r>
              <a:rPr lang="en-GB" baseline="30000"/>
              <a:t>th</a:t>
            </a:r>
            <a:r>
              <a:rPr lang="en-GB"/>
              <a:t> century stated the importance of discipline that the child needed that curriculum to help them focus in the right direction and to ensure that the targets and learning criteria are being met. he did however also agree that the tasks should have a playful aspect to keep the children intrigued and wanting to participate. He understood that if the tasks was not interesting to the children they are likely to lose focus and not process the information. Bandura believed in social learning and learning through copying others actions believing that would be the correct way as that’s what they have seen. This corresponds with deweys theory to an extent as the children can witness negative or positive outcomes and make judgement on the experience of witnessing it. However dewey focuses on the childs personal experiences and the outcomes of their own personal actions. Deweys theory is a more gradual way of learning as the cycle is continuous of the child always being able to reflect and improve themselves on the skill rather than a straight forward mirroring effect.</a:t>
            </a:r>
          </a:p>
        </p:txBody>
      </p:sp>
      <p:sp>
        <p:nvSpPr>
          <p:cNvPr id="4" name="Slide Number Placeholder 3">
            <a:extLst>
              <a:ext uri="{FF2B5EF4-FFF2-40B4-BE49-F238E27FC236}">
                <a16:creationId xmlns:a16="http://schemas.microsoft.com/office/drawing/2014/main" id="{A70068A4-5AAE-7392-A1C1-B70299C775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C68C71-8C2F-4AFA-8EBE-757DC6453A41}" type="slidenum">
              <a:t>20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A4861F-991A-4D6F-770B-E2F1082DC0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492348-2489-045B-50A8-1B10C607BFC5}"/>
              </a:ext>
            </a:extLst>
          </p:cNvPr>
          <p:cNvSpPr txBox="1">
            <a:spLocks noGrp="1"/>
          </p:cNvSpPr>
          <p:nvPr>
            <p:ph type="body" sz="quarter" idx="1"/>
          </p:nvPr>
        </p:nvSpPr>
        <p:spPr/>
        <p:txBody>
          <a:bodyPr/>
          <a:lstStyle/>
          <a:p>
            <a:pPr lvl="0"/>
            <a:r>
              <a:rPr lang="en-GB"/>
              <a:t>Deweys theorys are used in multiple ways during todays practice. The importance of play has an intense focus in primary schools and getting the children to take part and experience things. Area such as role play come into this category. Through roleplaying a game like shop the children are learing a skill they will need at home too, they are getting the experience of the handling money, searching for specific items and communicating with a shop assistant. This also develops mathematical, literacy and understanding of the world around skills. Schools are extremely child centered in modern practice the children are set into groups so that the work can be adjusted to the childs  ability, this avoids receiving work that is too simple that they wouldn’t learn and work that’s too hard they they would feel discouraged and wouldn’t want to take part. Some schools take time specifically for focus tasks so that if a child is having trouble with the work that they have a task specific for the individual child to have one to one time helping them achieve a better understanding. itg is common for schoold to encourage children to read over their work or think about what their doing and reflect to improve it. It is encouraged to ask children questions rather than telling them the answers to things to make them think about their actions rather than just being told yes or no. questions such as “do you think that was a good idea and why” , “how did that make you feel” and “do you think it’s a good idea to do it like that again”</a:t>
            </a:r>
          </a:p>
        </p:txBody>
      </p:sp>
      <p:sp>
        <p:nvSpPr>
          <p:cNvPr id="4" name="Slide Number Placeholder 3">
            <a:extLst>
              <a:ext uri="{FF2B5EF4-FFF2-40B4-BE49-F238E27FC236}">
                <a16:creationId xmlns:a16="http://schemas.microsoft.com/office/drawing/2014/main" id="{01564AEA-5235-DCBB-124A-45E824A301D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5CA687E-1961-4378-BEEC-6BA3BF29836E}" type="slidenum">
              <a:t>21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551843-B3F3-A150-B1FA-98E047AC03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352E4D-2BB7-4125-B7F4-926B590F6005}"/>
              </a:ext>
            </a:extLst>
          </p:cNvPr>
          <p:cNvSpPr txBox="1">
            <a:spLocks noGrp="1"/>
          </p:cNvSpPr>
          <p:nvPr>
            <p:ph type="body" sz="quarter" idx="1"/>
          </p:nvPr>
        </p:nvSpPr>
        <p:spPr/>
        <p:txBody>
          <a:bodyPr/>
          <a:lstStyle/>
          <a:p>
            <a:pPr lvl="0"/>
            <a:r>
              <a:rPr lang="en-GB"/>
              <a:t>In conclusion we use a lot of deweys theorys today. primary education is still very child centered and play based. Children are still encouraged to reflect independently and use their problem solving skills to come up with a solution</a:t>
            </a:r>
          </a:p>
        </p:txBody>
      </p:sp>
      <p:sp>
        <p:nvSpPr>
          <p:cNvPr id="4" name="Slide Number Placeholder 3">
            <a:extLst>
              <a:ext uri="{FF2B5EF4-FFF2-40B4-BE49-F238E27FC236}">
                <a16:creationId xmlns:a16="http://schemas.microsoft.com/office/drawing/2014/main" id="{F72D155F-C9E9-638C-3DF6-A799E281167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B9AFC99-AE24-49CE-9727-8795C1004D9E}" type="slidenum">
              <a:t>22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29FE-330F-4266-8923-AB318D0CCA5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0C94F237-C0EE-6E66-5727-A4246549F96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6276BD41-B5E9-7739-B093-FC4E573410FA}"/>
              </a:ext>
            </a:extLst>
          </p:cNvPr>
          <p:cNvSpPr txBox="1">
            <a:spLocks noGrp="1"/>
          </p:cNvSpPr>
          <p:nvPr>
            <p:ph type="dt" sz="half" idx="7"/>
          </p:nvPr>
        </p:nvSpPr>
        <p:spPr/>
        <p:txBody>
          <a:bodyPr/>
          <a:lstStyle>
            <a:lvl1pPr>
              <a:defRPr/>
            </a:lvl1pPr>
          </a:lstStyle>
          <a:p>
            <a:pPr lvl="0"/>
            <a:fld id="{6657936B-7994-4C58-937C-1A8CA65DF862}" type="datetime1">
              <a:rPr lang="en-US"/>
              <a:pPr lvl="0"/>
              <a:t>3/25/2024</a:t>
            </a:fld>
            <a:endParaRPr lang="en-US"/>
          </a:p>
        </p:txBody>
      </p:sp>
      <p:sp>
        <p:nvSpPr>
          <p:cNvPr id="5" name="Footer Placeholder 4">
            <a:extLst>
              <a:ext uri="{FF2B5EF4-FFF2-40B4-BE49-F238E27FC236}">
                <a16:creationId xmlns:a16="http://schemas.microsoft.com/office/drawing/2014/main" id="{85863CDD-5E1C-DA8B-F935-6740B6B125D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126E833-76EB-E3F6-9805-8E1C2291DA0E}"/>
              </a:ext>
            </a:extLst>
          </p:cNvPr>
          <p:cNvSpPr txBox="1">
            <a:spLocks noGrp="1"/>
          </p:cNvSpPr>
          <p:nvPr>
            <p:ph type="sldNum" sz="quarter" idx="8"/>
          </p:nvPr>
        </p:nvSpPr>
        <p:spPr/>
        <p:txBody>
          <a:bodyPr/>
          <a:lstStyle>
            <a:lvl1pPr>
              <a:defRPr/>
            </a:lvl1pPr>
          </a:lstStyle>
          <a:p>
            <a:pPr lvl="0"/>
            <a:fld id="{C9AE280A-4F95-4A4D-86F9-5F90CF9EF72D}" type="slidenum">
              <a:t>‹#›</a:t>
            </a:fld>
            <a:endParaRPr lang="en-US"/>
          </a:p>
        </p:txBody>
      </p:sp>
    </p:spTree>
    <p:extLst>
      <p:ext uri="{BB962C8B-B14F-4D97-AF65-F5344CB8AC3E}">
        <p14:creationId xmlns:p14="http://schemas.microsoft.com/office/powerpoint/2010/main" val="818161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2EDCC-9C72-1ECE-3A33-EB8E789BC2B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5926CED-409B-C19E-F3D5-2296643EC84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AAC93C-62FC-C50F-32AD-65F9B096353A}"/>
              </a:ext>
            </a:extLst>
          </p:cNvPr>
          <p:cNvSpPr txBox="1">
            <a:spLocks noGrp="1"/>
          </p:cNvSpPr>
          <p:nvPr>
            <p:ph type="dt" sz="half" idx="7"/>
          </p:nvPr>
        </p:nvSpPr>
        <p:spPr/>
        <p:txBody>
          <a:bodyPr/>
          <a:lstStyle>
            <a:lvl1pPr>
              <a:defRPr/>
            </a:lvl1pPr>
          </a:lstStyle>
          <a:p>
            <a:pPr lvl="0"/>
            <a:fld id="{9D8044B3-9BE7-48EB-859D-839B2881D5EB}" type="datetime1">
              <a:rPr lang="en-US"/>
              <a:pPr lvl="0"/>
              <a:t>3/25/2024</a:t>
            </a:fld>
            <a:endParaRPr lang="en-US"/>
          </a:p>
        </p:txBody>
      </p:sp>
      <p:sp>
        <p:nvSpPr>
          <p:cNvPr id="5" name="Footer Placeholder 4">
            <a:extLst>
              <a:ext uri="{FF2B5EF4-FFF2-40B4-BE49-F238E27FC236}">
                <a16:creationId xmlns:a16="http://schemas.microsoft.com/office/drawing/2014/main" id="{948A88A8-87E4-0876-9AC1-2D19BAC2B95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633BD98-A47A-449A-5E6D-F4030251CB0A}"/>
              </a:ext>
            </a:extLst>
          </p:cNvPr>
          <p:cNvSpPr txBox="1">
            <a:spLocks noGrp="1"/>
          </p:cNvSpPr>
          <p:nvPr>
            <p:ph type="sldNum" sz="quarter" idx="8"/>
          </p:nvPr>
        </p:nvSpPr>
        <p:spPr/>
        <p:txBody>
          <a:bodyPr/>
          <a:lstStyle>
            <a:lvl1pPr>
              <a:defRPr/>
            </a:lvl1pPr>
          </a:lstStyle>
          <a:p>
            <a:pPr lvl="0"/>
            <a:fld id="{7620AC68-8151-4694-B792-C5C11C46DA77}" type="slidenum">
              <a:t>‹#›</a:t>
            </a:fld>
            <a:endParaRPr lang="en-US"/>
          </a:p>
        </p:txBody>
      </p:sp>
    </p:spTree>
    <p:extLst>
      <p:ext uri="{BB962C8B-B14F-4D97-AF65-F5344CB8AC3E}">
        <p14:creationId xmlns:p14="http://schemas.microsoft.com/office/powerpoint/2010/main" val="16755696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388CE-C587-A445-2E3E-97F8DB097E6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FF2E0CAA-7574-BE36-0418-4ACFE3734C0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2893EC6-3F06-84FE-11BD-C15E1F96C809}"/>
              </a:ext>
            </a:extLst>
          </p:cNvPr>
          <p:cNvSpPr txBox="1">
            <a:spLocks noGrp="1"/>
          </p:cNvSpPr>
          <p:nvPr>
            <p:ph type="dt" sz="half" idx="7"/>
          </p:nvPr>
        </p:nvSpPr>
        <p:spPr/>
        <p:txBody>
          <a:bodyPr/>
          <a:lstStyle>
            <a:lvl1pPr>
              <a:defRPr/>
            </a:lvl1pPr>
          </a:lstStyle>
          <a:p>
            <a:pPr lvl="0"/>
            <a:fld id="{5B452E2B-2CAF-41BC-91DF-8037245695AA}" type="datetime1">
              <a:rPr lang="en-US"/>
              <a:pPr lvl="0"/>
              <a:t>3/25/2024</a:t>
            </a:fld>
            <a:endParaRPr lang="en-US"/>
          </a:p>
        </p:txBody>
      </p:sp>
      <p:sp>
        <p:nvSpPr>
          <p:cNvPr id="5" name="Footer Placeholder 4">
            <a:extLst>
              <a:ext uri="{FF2B5EF4-FFF2-40B4-BE49-F238E27FC236}">
                <a16:creationId xmlns:a16="http://schemas.microsoft.com/office/drawing/2014/main" id="{79119E84-A456-0319-1BC5-EE6A5DAABAC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070AE8E-4788-CCC0-8D06-CE688940F043}"/>
              </a:ext>
            </a:extLst>
          </p:cNvPr>
          <p:cNvSpPr txBox="1">
            <a:spLocks noGrp="1"/>
          </p:cNvSpPr>
          <p:nvPr>
            <p:ph type="sldNum" sz="quarter" idx="8"/>
          </p:nvPr>
        </p:nvSpPr>
        <p:spPr/>
        <p:txBody>
          <a:bodyPr/>
          <a:lstStyle>
            <a:lvl1pPr>
              <a:defRPr/>
            </a:lvl1pPr>
          </a:lstStyle>
          <a:p>
            <a:pPr lvl="0"/>
            <a:fld id="{BA1A96F3-9A78-4503-B5A1-562F9295B914}" type="slidenum">
              <a:t>‹#›</a:t>
            </a:fld>
            <a:endParaRPr lang="en-US"/>
          </a:p>
        </p:txBody>
      </p:sp>
    </p:spTree>
    <p:extLst>
      <p:ext uri="{BB962C8B-B14F-4D97-AF65-F5344CB8AC3E}">
        <p14:creationId xmlns:p14="http://schemas.microsoft.com/office/powerpoint/2010/main" val="277300172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6A521-68B0-5629-0A46-E12AE5EF166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53079D6-D784-BA47-A054-EB30F379B00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DCCF800-1CF7-A68E-B35B-A5079C758D4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485B90-3795-C21E-906E-C672F342608B}"/>
              </a:ext>
            </a:extLst>
          </p:cNvPr>
          <p:cNvSpPr txBox="1">
            <a:spLocks noGrp="1"/>
          </p:cNvSpPr>
          <p:nvPr>
            <p:ph type="dt" sz="half" idx="7"/>
          </p:nvPr>
        </p:nvSpPr>
        <p:spPr/>
        <p:txBody>
          <a:bodyPr/>
          <a:lstStyle>
            <a:lvl1pPr>
              <a:defRPr/>
            </a:lvl1pPr>
          </a:lstStyle>
          <a:p>
            <a:pPr lvl="0"/>
            <a:fld id="{27D39881-B30C-4144-A70E-1E48926634BB}" type="datetime1">
              <a:rPr lang="en-US"/>
              <a:pPr lvl="0"/>
              <a:t>3/25/2024</a:t>
            </a:fld>
            <a:endParaRPr lang="en-US"/>
          </a:p>
        </p:txBody>
      </p:sp>
      <p:sp>
        <p:nvSpPr>
          <p:cNvPr id="6" name="Footer Placeholder 5">
            <a:extLst>
              <a:ext uri="{FF2B5EF4-FFF2-40B4-BE49-F238E27FC236}">
                <a16:creationId xmlns:a16="http://schemas.microsoft.com/office/drawing/2014/main" id="{AA874FF0-A9EA-88D3-BB0D-E8582E09678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0A70F55-A9AC-1F55-4B97-24935F2072E1}"/>
              </a:ext>
            </a:extLst>
          </p:cNvPr>
          <p:cNvSpPr txBox="1">
            <a:spLocks noGrp="1"/>
          </p:cNvSpPr>
          <p:nvPr>
            <p:ph type="sldNum" sz="quarter" idx="8"/>
          </p:nvPr>
        </p:nvSpPr>
        <p:spPr/>
        <p:txBody>
          <a:bodyPr/>
          <a:lstStyle>
            <a:lvl1pPr>
              <a:defRPr/>
            </a:lvl1pPr>
          </a:lstStyle>
          <a:p>
            <a:pPr lvl="0"/>
            <a:fld id="{53DE5E89-7C4A-4D78-8237-CA20444DB289}" type="slidenum">
              <a:t>‹#›</a:t>
            </a:fld>
            <a:endParaRPr lang="en-US"/>
          </a:p>
        </p:txBody>
      </p:sp>
    </p:spTree>
    <p:extLst>
      <p:ext uri="{BB962C8B-B14F-4D97-AF65-F5344CB8AC3E}">
        <p14:creationId xmlns:p14="http://schemas.microsoft.com/office/powerpoint/2010/main" val="2986942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31FFA-B64B-AC06-280C-FE195620E70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4A430380-9293-3B49-B984-D0408C261895}"/>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1E6637E-9C51-29FC-38AA-9CAAA51F42D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1EA63D3-B61E-F04A-C23D-4262F5FDA3D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92517BB9-B544-0DA4-6E3F-E01C3D1BBA69}"/>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1C3FE68-3C0F-AC7D-D4BF-892E625B4374}"/>
              </a:ext>
            </a:extLst>
          </p:cNvPr>
          <p:cNvSpPr txBox="1">
            <a:spLocks noGrp="1"/>
          </p:cNvSpPr>
          <p:nvPr>
            <p:ph type="dt" sz="half" idx="7"/>
          </p:nvPr>
        </p:nvSpPr>
        <p:spPr/>
        <p:txBody>
          <a:bodyPr/>
          <a:lstStyle>
            <a:lvl1pPr>
              <a:defRPr/>
            </a:lvl1pPr>
          </a:lstStyle>
          <a:p>
            <a:pPr lvl="0"/>
            <a:fld id="{3C64ADEB-380D-4FE4-BB3F-06ADDF67D5D7}" type="datetime1">
              <a:rPr lang="en-US"/>
              <a:pPr lvl="0"/>
              <a:t>3/25/2024</a:t>
            </a:fld>
            <a:endParaRPr lang="en-US"/>
          </a:p>
        </p:txBody>
      </p:sp>
      <p:sp>
        <p:nvSpPr>
          <p:cNvPr id="8" name="Footer Placeholder 7">
            <a:extLst>
              <a:ext uri="{FF2B5EF4-FFF2-40B4-BE49-F238E27FC236}">
                <a16:creationId xmlns:a16="http://schemas.microsoft.com/office/drawing/2014/main" id="{158F4E9A-FE0D-4EAE-ED08-945D9B521A7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B2EF9BF-CDDB-E8EA-4774-3D468F185815}"/>
              </a:ext>
            </a:extLst>
          </p:cNvPr>
          <p:cNvSpPr txBox="1">
            <a:spLocks noGrp="1"/>
          </p:cNvSpPr>
          <p:nvPr>
            <p:ph type="sldNum" sz="quarter" idx="8"/>
          </p:nvPr>
        </p:nvSpPr>
        <p:spPr/>
        <p:txBody>
          <a:bodyPr/>
          <a:lstStyle>
            <a:lvl1pPr>
              <a:defRPr/>
            </a:lvl1pPr>
          </a:lstStyle>
          <a:p>
            <a:pPr lvl="0"/>
            <a:fld id="{E67ED1AD-3464-48D4-82F5-80121F87FDB2}" type="slidenum">
              <a:t>‹#›</a:t>
            </a:fld>
            <a:endParaRPr lang="en-US"/>
          </a:p>
        </p:txBody>
      </p:sp>
    </p:spTree>
    <p:extLst>
      <p:ext uri="{BB962C8B-B14F-4D97-AF65-F5344CB8AC3E}">
        <p14:creationId xmlns:p14="http://schemas.microsoft.com/office/powerpoint/2010/main" val="1423689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0B11-880F-0C3F-5234-E87FF907E93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EC4B2980-D04C-02FF-1BE8-A8AA167C256B}"/>
              </a:ext>
            </a:extLst>
          </p:cNvPr>
          <p:cNvSpPr txBox="1">
            <a:spLocks noGrp="1"/>
          </p:cNvSpPr>
          <p:nvPr>
            <p:ph type="dt" sz="half" idx="7"/>
          </p:nvPr>
        </p:nvSpPr>
        <p:spPr/>
        <p:txBody>
          <a:bodyPr/>
          <a:lstStyle>
            <a:lvl1pPr>
              <a:defRPr/>
            </a:lvl1pPr>
          </a:lstStyle>
          <a:p>
            <a:pPr lvl="0"/>
            <a:fld id="{D3BF5C9B-9E7F-4B3D-B2E0-B3EB136A1AF1}" type="datetime1">
              <a:rPr lang="en-US"/>
              <a:pPr lvl="0"/>
              <a:t>3/25/2024</a:t>
            </a:fld>
            <a:endParaRPr lang="en-US"/>
          </a:p>
        </p:txBody>
      </p:sp>
      <p:sp>
        <p:nvSpPr>
          <p:cNvPr id="4" name="Footer Placeholder 3">
            <a:extLst>
              <a:ext uri="{FF2B5EF4-FFF2-40B4-BE49-F238E27FC236}">
                <a16:creationId xmlns:a16="http://schemas.microsoft.com/office/drawing/2014/main" id="{2D109478-8084-4BF0-8E1D-3F1268E9953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6130DA6-B200-0223-1BC7-51CF64873D4B}"/>
              </a:ext>
            </a:extLst>
          </p:cNvPr>
          <p:cNvSpPr txBox="1">
            <a:spLocks noGrp="1"/>
          </p:cNvSpPr>
          <p:nvPr>
            <p:ph type="sldNum" sz="quarter" idx="8"/>
          </p:nvPr>
        </p:nvSpPr>
        <p:spPr/>
        <p:txBody>
          <a:bodyPr/>
          <a:lstStyle>
            <a:lvl1pPr>
              <a:defRPr/>
            </a:lvl1pPr>
          </a:lstStyle>
          <a:p>
            <a:pPr lvl="0"/>
            <a:fld id="{44A8FC15-4776-490C-BE10-898D8A47D31A}" type="slidenum">
              <a:t>‹#›</a:t>
            </a:fld>
            <a:endParaRPr lang="en-US"/>
          </a:p>
        </p:txBody>
      </p:sp>
    </p:spTree>
    <p:extLst>
      <p:ext uri="{BB962C8B-B14F-4D97-AF65-F5344CB8AC3E}">
        <p14:creationId xmlns:p14="http://schemas.microsoft.com/office/powerpoint/2010/main" val="188529390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5C9863-4206-C922-D8B1-416F4A0A6241}"/>
              </a:ext>
            </a:extLst>
          </p:cNvPr>
          <p:cNvSpPr txBox="1">
            <a:spLocks noGrp="1"/>
          </p:cNvSpPr>
          <p:nvPr>
            <p:ph type="dt" sz="half" idx="7"/>
          </p:nvPr>
        </p:nvSpPr>
        <p:spPr/>
        <p:txBody>
          <a:bodyPr/>
          <a:lstStyle>
            <a:lvl1pPr>
              <a:defRPr/>
            </a:lvl1pPr>
          </a:lstStyle>
          <a:p>
            <a:pPr lvl="0"/>
            <a:fld id="{BAA8D63B-EF09-49F1-96AA-36A8A8FF5D6D}" type="datetime1">
              <a:rPr lang="en-US"/>
              <a:pPr lvl="0"/>
              <a:t>3/25/2024</a:t>
            </a:fld>
            <a:endParaRPr lang="en-US"/>
          </a:p>
        </p:txBody>
      </p:sp>
      <p:sp>
        <p:nvSpPr>
          <p:cNvPr id="3" name="Footer Placeholder 2">
            <a:extLst>
              <a:ext uri="{FF2B5EF4-FFF2-40B4-BE49-F238E27FC236}">
                <a16:creationId xmlns:a16="http://schemas.microsoft.com/office/drawing/2014/main" id="{3AEBD387-38D8-5787-AE1A-D802C676C8A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36B059E-C86F-94F6-28BA-4C164B88ABAD}"/>
              </a:ext>
            </a:extLst>
          </p:cNvPr>
          <p:cNvSpPr txBox="1">
            <a:spLocks noGrp="1"/>
          </p:cNvSpPr>
          <p:nvPr>
            <p:ph type="sldNum" sz="quarter" idx="8"/>
          </p:nvPr>
        </p:nvSpPr>
        <p:spPr/>
        <p:txBody>
          <a:bodyPr/>
          <a:lstStyle>
            <a:lvl1pPr>
              <a:defRPr/>
            </a:lvl1pPr>
          </a:lstStyle>
          <a:p>
            <a:pPr lvl="0"/>
            <a:fld id="{1FB0D0FB-6017-4D8B-A9C3-716F0286FADF}" type="slidenum">
              <a:t>‹#›</a:t>
            </a:fld>
            <a:endParaRPr lang="en-US"/>
          </a:p>
        </p:txBody>
      </p:sp>
    </p:spTree>
    <p:extLst>
      <p:ext uri="{BB962C8B-B14F-4D97-AF65-F5344CB8AC3E}">
        <p14:creationId xmlns:p14="http://schemas.microsoft.com/office/powerpoint/2010/main" val="3262922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FF4F-BE08-4EA9-F54F-0C8209CE5CA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E300D7F2-ECB8-5CF0-B0CD-2D60C46C7E3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C99709-E830-35EC-8F67-F4C5BDA80C3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42D9B2F-7E37-F5AF-9DF3-2D0060D5B74D}"/>
              </a:ext>
            </a:extLst>
          </p:cNvPr>
          <p:cNvSpPr txBox="1">
            <a:spLocks noGrp="1"/>
          </p:cNvSpPr>
          <p:nvPr>
            <p:ph type="dt" sz="half" idx="7"/>
          </p:nvPr>
        </p:nvSpPr>
        <p:spPr/>
        <p:txBody>
          <a:bodyPr/>
          <a:lstStyle>
            <a:lvl1pPr>
              <a:defRPr/>
            </a:lvl1pPr>
          </a:lstStyle>
          <a:p>
            <a:pPr lvl="0"/>
            <a:fld id="{1B91E68D-0C83-43EB-8054-084660AFD7CF}" type="datetime1">
              <a:rPr lang="en-US"/>
              <a:pPr lvl="0"/>
              <a:t>3/25/2024</a:t>
            </a:fld>
            <a:endParaRPr lang="en-US"/>
          </a:p>
        </p:txBody>
      </p:sp>
      <p:sp>
        <p:nvSpPr>
          <p:cNvPr id="6" name="Footer Placeholder 5">
            <a:extLst>
              <a:ext uri="{FF2B5EF4-FFF2-40B4-BE49-F238E27FC236}">
                <a16:creationId xmlns:a16="http://schemas.microsoft.com/office/drawing/2014/main" id="{87ED5DCD-6D44-2C04-9121-EB964B3F4B7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C010E78-2817-DDCD-D4CD-75A4E0E45073}"/>
              </a:ext>
            </a:extLst>
          </p:cNvPr>
          <p:cNvSpPr txBox="1">
            <a:spLocks noGrp="1"/>
          </p:cNvSpPr>
          <p:nvPr>
            <p:ph type="sldNum" sz="quarter" idx="8"/>
          </p:nvPr>
        </p:nvSpPr>
        <p:spPr/>
        <p:txBody>
          <a:bodyPr/>
          <a:lstStyle>
            <a:lvl1pPr>
              <a:defRPr/>
            </a:lvl1pPr>
          </a:lstStyle>
          <a:p>
            <a:pPr lvl="0"/>
            <a:fld id="{B1181BEB-1AE7-4DB7-9F54-EB01727AE5EB}" type="slidenum">
              <a:t>‹#›</a:t>
            </a:fld>
            <a:endParaRPr lang="en-US"/>
          </a:p>
        </p:txBody>
      </p:sp>
    </p:spTree>
    <p:extLst>
      <p:ext uri="{BB962C8B-B14F-4D97-AF65-F5344CB8AC3E}">
        <p14:creationId xmlns:p14="http://schemas.microsoft.com/office/powerpoint/2010/main" val="2429138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2F43-D720-9007-5FE2-979FC94E59F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E3E22B45-B39E-5A76-79E0-56C498FE88A8}"/>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3342CC52-5E5A-6C0C-8D60-09AF685AEDA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49F587F-7A7B-BA77-A96B-FF4EBAB174AE}"/>
              </a:ext>
            </a:extLst>
          </p:cNvPr>
          <p:cNvSpPr txBox="1">
            <a:spLocks noGrp="1"/>
          </p:cNvSpPr>
          <p:nvPr>
            <p:ph type="dt" sz="half" idx="7"/>
          </p:nvPr>
        </p:nvSpPr>
        <p:spPr/>
        <p:txBody>
          <a:bodyPr/>
          <a:lstStyle>
            <a:lvl1pPr>
              <a:defRPr/>
            </a:lvl1pPr>
          </a:lstStyle>
          <a:p>
            <a:pPr lvl="0"/>
            <a:fld id="{DAA4BB38-0B70-48A8-9EAA-AE914BD48771}" type="datetime1">
              <a:rPr lang="en-US"/>
              <a:pPr lvl="0"/>
              <a:t>3/25/2024</a:t>
            </a:fld>
            <a:endParaRPr lang="en-US"/>
          </a:p>
        </p:txBody>
      </p:sp>
      <p:sp>
        <p:nvSpPr>
          <p:cNvPr id="6" name="Footer Placeholder 5">
            <a:extLst>
              <a:ext uri="{FF2B5EF4-FFF2-40B4-BE49-F238E27FC236}">
                <a16:creationId xmlns:a16="http://schemas.microsoft.com/office/drawing/2014/main" id="{57D46DC3-DFED-6A00-B39D-F582F2C2C5E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F295CA3-A9AF-EA5E-5278-4EFEDFFFADDC}"/>
              </a:ext>
            </a:extLst>
          </p:cNvPr>
          <p:cNvSpPr txBox="1">
            <a:spLocks noGrp="1"/>
          </p:cNvSpPr>
          <p:nvPr>
            <p:ph type="sldNum" sz="quarter" idx="8"/>
          </p:nvPr>
        </p:nvSpPr>
        <p:spPr/>
        <p:txBody>
          <a:bodyPr/>
          <a:lstStyle>
            <a:lvl1pPr>
              <a:defRPr/>
            </a:lvl1pPr>
          </a:lstStyle>
          <a:p>
            <a:pPr lvl="0"/>
            <a:fld id="{7A2A3A9B-E056-4743-A248-629E6E6C503C}" type="slidenum">
              <a:t>‹#›</a:t>
            </a:fld>
            <a:endParaRPr lang="en-US"/>
          </a:p>
        </p:txBody>
      </p:sp>
    </p:spTree>
    <p:extLst>
      <p:ext uri="{BB962C8B-B14F-4D97-AF65-F5344CB8AC3E}">
        <p14:creationId xmlns:p14="http://schemas.microsoft.com/office/powerpoint/2010/main" val="298212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E70A-5358-E695-444F-7139AE936CFE}"/>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C4BF5BA-709E-629C-A858-CB956D8CBC9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5029F1-BBCE-DBF7-25C9-100CC7C6E562}"/>
              </a:ext>
            </a:extLst>
          </p:cNvPr>
          <p:cNvSpPr txBox="1">
            <a:spLocks noGrp="1"/>
          </p:cNvSpPr>
          <p:nvPr>
            <p:ph type="dt" sz="half" idx="7"/>
          </p:nvPr>
        </p:nvSpPr>
        <p:spPr/>
        <p:txBody>
          <a:bodyPr/>
          <a:lstStyle>
            <a:lvl1pPr>
              <a:defRPr/>
            </a:lvl1pPr>
          </a:lstStyle>
          <a:p>
            <a:pPr lvl="0"/>
            <a:fld id="{39B9091F-4ACA-49B3-8EA8-5AED16A7C41C}" type="datetime1">
              <a:rPr lang="en-US"/>
              <a:pPr lvl="0"/>
              <a:t>3/25/2024</a:t>
            </a:fld>
            <a:endParaRPr lang="en-US"/>
          </a:p>
        </p:txBody>
      </p:sp>
      <p:sp>
        <p:nvSpPr>
          <p:cNvPr id="5" name="Footer Placeholder 4">
            <a:extLst>
              <a:ext uri="{FF2B5EF4-FFF2-40B4-BE49-F238E27FC236}">
                <a16:creationId xmlns:a16="http://schemas.microsoft.com/office/drawing/2014/main" id="{49B5C0F0-91F7-1C5E-5F60-73510AA817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19B5A57-EA9C-CBA4-22E6-2A404F317376}"/>
              </a:ext>
            </a:extLst>
          </p:cNvPr>
          <p:cNvSpPr txBox="1">
            <a:spLocks noGrp="1"/>
          </p:cNvSpPr>
          <p:nvPr>
            <p:ph type="sldNum" sz="quarter" idx="8"/>
          </p:nvPr>
        </p:nvSpPr>
        <p:spPr/>
        <p:txBody>
          <a:bodyPr/>
          <a:lstStyle>
            <a:lvl1pPr>
              <a:defRPr/>
            </a:lvl1pPr>
          </a:lstStyle>
          <a:p>
            <a:pPr lvl="0"/>
            <a:fld id="{8CC115FE-4F39-4C09-B540-4AC06158B067}" type="slidenum">
              <a:t>‹#›</a:t>
            </a:fld>
            <a:endParaRPr lang="en-US"/>
          </a:p>
        </p:txBody>
      </p:sp>
    </p:spTree>
    <p:extLst>
      <p:ext uri="{BB962C8B-B14F-4D97-AF65-F5344CB8AC3E}">
        <p14:creationId xmlns:p14="http://schemas.microsoft.com/office/powerpoint/2010/main" val="3817153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9B9DB6-E63B-4519-7750-4ADC1B37395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00FE011-C1EF-BF6B-F756-B12B8B47E77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5CE0CC-CD7B-F1B2-A49F-C0F66E5D49A8}"/>
              </a:ext>
            </a:extLst>
          </p:cNvPr>
          <p:cNvSpPr txBox="1">
            <a:spLocks noGrp="1"/>
          </p:cNvSpPr>
          <p:nvPr>
            <p:ph type="dt" sz="half" idx="7"/>
          </p:nvPr>
        </p:nvSpPr>
        <p:spPr/>
        <p:txBody>
          <a:bodyPr/>
          <a:lstStyle>
            <a:lvl1pPr>
              <a:defRPr/>
            </a:lvl1pPr>
          </a:lstStyle>
          <a:p>
            <a:pPr lvl="0"/>
            <a:fld id="{DA5F872D-CA04-44F4-930E-CC9F11E2D2BF}" type="datetime1">
              <a:rPr lang="en-US"/>
              <a:pPr lvl="0"/>
              <a:t>3/25/2024</a:t>
            </a:fld>
            <a:endParaRPr lang="en-US"/>
          </a:p>
        </p:txBody>
      </p:sp>
      <p:sp>
        <p:nvSpPr>
          <p:cNvPr id="5" name="Footer Placeholder 4">
            <a:extLst>
              <a:ext uri="{FF2B5EF4-FFF2-40B4-BE49-F238E27FC236}">
                <a16:creationId xmlns:a16="http://schemas.microsoft.com/office/drawing/2014/main" id="{87EDDD1C-55C6-20E8-92E5-4E6F18D5988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9F270A0-BC23-D887-26CE-ADE390EB17C8}"/>
              </a:ext>
            </a:extLst>
          </p:cNvPr>
          <p:cNvSpPr txBox="1">
            <a:spLocks noGrp="1"/>
          </p:cNvSpPr>
          <p:nvPr>
            <p:ph type="sldNum" sz="quarter" idx="8"/>
          </p:nvPr>
        </p:nvSpPr>
        <p:spPr/>
        <p:txBody>
          <a:bodyPr/>
          <a:lstStyle>
            <a:lvl1pPr>
              <a:defRPr/>
            </a:lvl1pPr>
          </a:lstStyle>
          <a:p>
            <a:pPr lvl="0"/>
            <a:fld id="{49C9A4E2-C8F9-440F-97CC-941988FD0E30}" type="slidenum">
              <a:t>‹#›</a:t>
            </a:fld>
            <a:endParaRPr lang="en-US"/>
          </a:p>
        </p:txBody>
      </p:sp>
    </p:spTree>
    <p:extLst>
      <p:ext uri="{BB962C8B-B14F-4D97-AF65-F5344CB8AC3E}">
        <p14:creationId xmlns:p14="http://schemas.microsoft.com/office/powerpoint/2010/main" val="82526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C795E6-684F-C404-D9CD-86A955EBB42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9D0371E-F263-A3A2-9A1D-26066542FD4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8185E3-1CEC-9726-7DE5-01E9157C401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A20C8372-D30D-4A16-B4EF-6E937F9E5017}" type="datetime1">
              <a:rPr lang="en-US"/>
              <a:pPr lvl="0"/>
              <a:t>3/25/2024</a:t>
            </a:fld>
            <a:endParaRPr lang="en-US"/>
          </a:p>
        </p:txBody>
      </p:sp>
      <p:sp>
        <p:nvSpPr>
          <p:cNvPr id="5" name="Footer Placeholder 4">
            <a:extLst>
              <a:ext uri="{FF2B5EF4-FFF2-40B4-BE49-F238E27FC236}">
                <a16:creationId xmlns:a16="http://schemas.microsoft.com/office/drawing/2014/main" id="{4A3F1C3E-E0A9-870B-3017-F6D3F4203CE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C8ED34D1-4E22-6CA0-BE3B-E79FDC2D9BB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D4750DAF-68C6-4761-825E-EAA9BC96287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hwb.gov.wales/api/storage/663d00fd-9c3b-4003-9a1f-0012bad39fad/how-to-develop-thinking-and-assessment-for-learning-in-the-classroom.pdf" TargetMode="External"/><Relationship Id="rId3" Type="http://schemas.openxmlformats.org/officeDocument/2006/relationships/hyperlink" Target="http://www.structural-learning.com" TargetMode="External"/><Relationship Id="rId7" Type="http://schemas.openxmlformats.org/officeDocument/2006/relationships/hyperlink" Target="https://www.simplypsychology.org/vygotsky.html" TargetMode="External"/><Relationship Id="rId2" Type="http://schemas.openxmlformats.org/officeDocument/2006/relationships/hyperlink" Target="https://www.wested.org/resources/zone-of-proximal-development/" TargetMode="External"/><Relationship Id="rId1" Type="http://schemas.openxmlformats.org/officeDocument/2006/relationships/slideLayout" Target="../slideLayouts/slideLayout2.xml"/><Relationship Id="rId6" Type="http://schemas.openxmlformats.org/officeDocument/2006/relationships/hyperlink" Target="https://www.gowriensw.com.au/thought-leadership/vygotsky-theory#a1" TargetMode="External"/><Relationship Id="rId5" Type="http://schemas.openxmlformats.org/officeDocument/2006/relationships/hyperlink" Target="http://www.gowriensw.com.au" TargetMode="External"/><Relationship Id="rId4" Type="http://schemas.openxmlformats.org/officeDocument/2006/relationships/hyperlink" Target="https://www.structural-learning.com/post/vygotskys-theory"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api/storage/8f0b360f-f1f6-4bec-b11a-df88168007f9/learning-and-teaching-pedagogy.pdf" TargetMode="External"/><Relationship Id="rId2" Type="http://schemas.openxmlformats.org/officeDocument/2006/relationships/hyperlink" Target="https://doi.org/10.1080/02568543.2014.944722"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plato.stanford.edu/entries/rousseau/" TargetMode="External"/><Relationship Id="rId3" Type="http://schemas.openxmlformats.org/officeDocument/2006/relationships/hyperlink" Target="https://iep.utm.edu/john-dewey/" TargetMode="External"/><Relationship Id="rId7" Type="http://schemas.openxmlformats.org/officeDocument/2006/relationships/hyperlink" Target="https://sidiropoulos.medium.com/john-dewey-americas-education-reformer-b396451a129c" TargetMode="External"/><Relationship Id="rId2" Type="http://schemas.openxmlformats.org/officeDocument/2006/relationships/hyperlink" Target="https://www.teacherspayteachers.com/Product/John-Dewey-Quote-4144241" TargetMode="External"/><Relationship Id="rId1" Type="http://schemas.openxmlformats.org/officeDocument/2006/relationships/slideLayout" Target="../slideLayouts/slideLayout2.xml"/><Relationship Id="rId6" Type="http://schemas.openxmlformats.org/officeDocument/2006/relationships/hyperlink" Target="http://www.dewey.pragmatism.org/" TargetMode="External"/><Relationship Id="rId5" Type="http://schemas.openxmlformats.org/officeDocument/2006/relationships/hyperlink" Target="https://steemit.com/steemiteducation/@ijoel/how-john-dewey-s-learning-model-becomes-a-solution-for-students-to-acquire-knowledge" TargetMode="External"/><Relationship Id="rId4" Type="http://schemas.openxmlformats.org/officeDocument/2006/relationships/hyperlink" Target="https://www.theguardian.com/commentisfree/belief/2014/jan/20/rousseau-compassionate-intense-relevant-philosopher" TargetMode="External"/><Relationship Id="rId9" Type="http://schemas.openxmlformats.org/officeDocument/2006/relationships/hyperlink" Target="https://albertbandura.co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73441-2D9A-8FC4-F83C-DB8362F6AEA5}"/>
              </a:ext>
            </a:extLst>
          </p:cNvPr>
          <p:cNvSpPr txBox="1">
            <a:spLocks noGrp="1"/>
          </p:cNvSpPr>
          <p:nvPr>
            <p:ph type="title"/>
          </p:nvPr>
        </p:nvSpPr>
        <p:spPr>
          <a:xfrm>
            <a:off x="0" y="132972"/>
            <a:ext cx="12017200" cy="1325559"/>
          </a:xfrm>
        </p:spPr>
        <p:txBody>
          <a:bodyPr/>
          <a:lstStyle/>
          <a:p>
            <a:pPr lvl="0"/>
            <a:r>
              <a:rPr lang="en-GB"/>
              <a:t>Demonstrate how learning theories can support effective teaching and learning</a:t>
            </a:r>
            <a:endParaRPr lang="en-US"/>
          </a:p>
        </p:txBody>
      </p:sp>
      <p:sp>
        <p:nvSpPr>
          <p:cNvPr id="3" name="Content Placeholder 2">
            <a:extLst>
              <a:ext uri="{FF2B5EF4-FFF2-40B4-BE49-F238E27FC236}">
                <a16:creationId xmlns:a16="http://schemas.microsoft.com/office/drawing/2014/main" id="{46B22B56-1781-2ADB-C856-6AB5E5F0C1EB}"/>
              </a:ext>
            </a:extLst>
          </p:cNvPr>
          <p:cNvSpPr txBox="1">
            <a:spLocks noGrp="1"/>
          </p:cNvSpPr>
          <p:nvPr>
            <p:ph idx="1"/>
          </p:nvPr>
        </p:nvSpPr>
        <p:spPr/>
        <p:txBody>
          <a:bodyPr/>
          <a:lstStyle/>
          <a:p>
            <a:pPr marL="0" lvl="0" indent="0">
              <a:buNone/>
            </a:pPr>
            <a:r>
              <a:rPr lang="en-GB">
                <a:cs typeface="Calibri"/>
              </a:rPr>
              <a:t>Morganne Francis- 2316515 </a:t>
            </a:r>
            <a:endParaRPr lang="en-US"/>
          </a:p>
          <a:p>
            <a:pPr marL="0" lvl="0" indent="0">
              <a:buNone/>
            </a:pPr>
            <a:r>
              <a:rPr lang="en-GB"/>
              <a:t>Darcie Flynn – 2303705</a:t>
            </a:r>
            <a:endParaRPr lang="en-US">
              <a:cs typeface="Calibri"/>
            </a:endParaRPr>
          </a:p>
          <a:p>
            <a:pPr marL="0" lvl="0" indent="0">
              <a:buNone/>
            </a:pPr>
            <a:r>
              <a:rPr lang="en-GB">
                <a:cs typeface="Calibri"/>
              </a:rPr>
              <a:t>Nicole Gardner –2004372</a:t>
            </a:r>
          </a:p>
          <a:p>
            <a:pPr marL="0" lvl="0" indent="0">
              <a:buNone/>
            </a:pPr>
            <a:endParaRPr lang="en-GB">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9C776119-0D7F-96F0-B6E7-714A4448C45F}"/>
              </a:ext>
            </a:extLst>
          </p:cNvPr>
          <p:cNvSpPr>
            <a:spLocks noMove="1" noResize="1"/>
          </p:cNvSpPr>
          <p:nvPr/>
        </p:nvSpPr>
        <p:spPr>
          <a:xfrm>
            <a:off x="0" y="0"/>
            <a:ext cx="12188952" cy="6858000"/>
          </a:xfrm>
          <a:prstGeom prst="rect">
            <a:avLst/>
          </a:prstGeom>
          <a:solidFill>
            <a:srgbClr val="4472C4"/>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479D447-0583-83EF-A900-6E3866B33D6D}"/>
              </a:ext>
            </a:extLst>
          </p:cNvPr>
          <p:cNvSpPr txBox="1">
            <a:spLocks noGrp="1"/>
          </p:cNvSpPr>
          <p:nvPr>
            <p:ph type="title"/>
          </p:nvPr>
        </p:nvSpPr>
        <p:spPr>
          <a:xfrm>
            <a:off x="155786" y="1923623"/>
            <a:ext cx="5372420" cy="4567135"/>
          </a:xfrm>
        </p:spPr>
        <p:txBody>
          <a:bodyPr anchor="b"/>
          <a:lstStyle/>
          <a:p>
            <a:pPr lvl="0"/>
            <a:r>
              <a:rPr lang="en-US"/>
              <a:t>Lev Vygotsky- sociocultural theory </a:t>
            </a:r>
          </a:p>
        </p:txBody>
      </p:sp>
      <p:pic>
        <p:nvPicPr>
          <p:cNvPr id="4" name="Picture 2" descr="Lev Vygotsky - Wikipedia">
            <a:extLst>
              <a:ext uri="{FF2B5EF4-FFF2-40B4-BE49-F238E27FC236}">
                <a16:creationId xmlns:a16="http://schemas.microsoft.com/office/drawing/2014/main" id="{1007BC80-051A-7239-3B48-6E070ED880D4}"/>
              </a:ext>
            </a:extLst>
          </p:cNvPr>
          <p:cNvPicPr>
            <a:picLocks noChangeAspect="1"/>
          </p:cNvPicPr>
          <p:nvPr/>
        </p:nvPicPr>
        <p:blipFill>
          <a:blip r:embed="rId2"/>
          <a:srcRect r="2" b="16493"/>
          <a:stretch>
            <a:fillRect/>
          </a:stretch>
        </p:blipFill>
        <p:spPr>
          <a:xfrm>
            <a:off x="6229212" y="9"/>
            <a:ext cx="5962784" cy="6857990"/>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DA9233C-42E9-CD1D-8AC0-3BA42623105D}"/>
              </a:ext>
            </a:extLst>
          </p:cNvPr>
          <p:cNvSpPr txBox="1">
            <a:spLocks noGrp="1"/>
          </p:cNvSpPr>
          <p:nvPr>
            <p:ph idx="1"/>
          </p:nvPr>
        </p:nvSpPr>
        <p:spPr>
          <a:xfrm>
            <a:off x="623547" y="786548"/>
            <a:ext cx="10515600" cy="5154308"/>
          </a:xfrm>
        </p:spPr>
        <p:txBody>
          <a:bodyPr/>
          <a:lstStyle/>
          <a:p>
            <a:pPr marL="0" lvl="0" indent="0">
              <a:buNone/>
            </a:pPr>
            <a:r>
              <a:rPr lang="en-US" u="sng">
                <a:latin typeface="Sitka Heading"/>
                <a:cs typeface="Calibri"/>
              </a:rPr>
              <a:t>What is Vygotskys theory?</a:t>
            </a:r>
            <a:endParaRPr lang="en-US" u="sng">
              <a:cs typeface="Calibri"/>
            </a:endParaRPr>
          </a:p>
          <a:p>
            <a:pPr marL="0" lvl="0" indent="0">
              <a:buNone/>
            </a:pPr>
            <a:r>
              <a:rPr lang="en-US" sz="2000">
                <a:latin typeface="Sitka Heading"/>
                <a:cs typeface="Calibri"/>
              </a:rPr>
              <a:t>The zone of proximal development’ is the place in between what a child can do independently and what a child can do with the support of an adult and capable peers (Willings, Walqui,2017)</a:t>
            </a:r>
            <a:r>
              <a:rPr lang="en-US" sz="2000">
                <a:cs typeface="Calibri"/>
              </a:rPr>
              <a:t> </a:t>
            </a:r>
          </a:p>
          <a:p>
            <a:pPr marL="0" lvl="0" indent="0">
              <a:buNone/>
            </a:pPr>
            <a:endParaRPr lang="en-US" sz="2000">
              <a:cs typeface="Calibri"/>
            </a:endParaRPr>
          </a:p>
          <a:p>
            <a:pPr marL="0" lvl="0" indent="0">
              <a:buNone/>
            </a:pPr>
            <a:r>
              <a:rPr lang="en-US" sz="2000">
                <a:latin typeface="Sitka Heading"/>
                <a:cs typeface="Calibri"/>
              </a:rPr>
              <a:t>“the distance between the actual developmental level as determined by independent problem solving and the level of potential development as determined through problem solving under adult guidance, or in collaboration with more capable peers” (L.S. Vygotsky: Mind in Society: Development of Higher Psychological Processes)</a:t>
            </a:r>
          </a:p>
          <a:p>
            <a:pPr marL="0" lvl="0" indent="0">
              <a:buNone/>
            </a:pPr>
            <a:endParaRPr lang="en-US" sz="4000">
              <a:latin typeface="Sitka Heading"/>
              <a:cs typeface="Calibri"/>
            </a:endParaRPr>
          </a:p>
          <a:p>
            <a:pPr marL="0" lvl="0" indent="0">
              <a:buNone/>
            </a:pPr>
            <a:r>
              <a:rPr lang="en-US" sz="2000">
                <a:latin typeface="Sitka Heading"/>
                <a:cs typeface="Calibri"/>
              </a:rPr>
              <a:t>. '...what is in the zone of proximal development today will be the actual developmental level tomorrow - that is, what a child can do with assistance today she will be able to do by herself tomorrow.' (Vygotsky, 1978, p, 80)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D80D-1B5F-409C-4BCA-1AD329A64C95}"/>
              </a:ext>
            </a:extLst>
          </p:cNvPr>
          <p:cNvSpPr txBox="1">
            <a:spLocks noGrp="1"/>
          </p:cNvSpPr>
          <p:nvPr>
            <p:ph type="title"/>
          </p:nvPr>
        </p:nvSpPr>
        <p:spPr>
          <a:xfrm>
            <a:off x="5755599" y="1138034"/>
            <a:ext cx="5598203" cy="1402470"/>
          </a:xfrm>
        </p:spPr>
        <p:txBody>
          <a:bodyPr anchor="t"/>
          <a:lstStyle/>
          <a:p>
            <a:pPr lvl="0"/>
            <a:r>
              <a:rPr lang="en-US" sz="3200" u="sng">
                <a:latin typeface="Sitka Heading"/>
                <a:cs typeface="Calibri Light"/>
              </a:rPr>
              <a:t>Three zones of proximal development</a:t>
            </a:r>
          </a:p>
        </p:txBody>
      </p:sp>
      <p:pic>
        <p:nvPicPr>
          <p:cNvPr id="3" name="Picture 3" descr="Vygotsky">
            <a:extLst>
              <a:ext uri="{FF2B5EF4-FFF2-40B4-BE49-F238E27FC236}">
                <a16:creationId xmlns:a16="http://schemas.microsoft.com/office/drawing/2014/main" id="{3EB47BA6-8C1E-5F3C-DB25-7188753082EE}"/>
              </a:ext>
            </a:extLst>
          </p:cNvPr>
          <p:cNvPicPr>
            <a:picLocks noChangeAspect="1"/>
          </p:cNvPicPr>
          <p:nvPr/>
        </p:nvPicPr>
        <p:blipFill>
          <a:blip r:embed="rId3"/>
          <a:stretch>
            <a:fillRect/>
          </a:stretch>
        </p:blipFill>
        <p:spPr>
          <a:xfrm>
            <a:off x="742117" y="1877903"/>
            <a:ext cx="4365437" cy="3241337"/>
          </a:xfrm>
          <a:prstGeom prst="rect">
            <a:avLst/>
          </a:prstGeom>
          <a:noFill/>
          <a:ln cap="flat">
            <a:noFill/>
          </a:ln>
        </p:spPr>
      </p:pic>
      <p:cxnSp>
        <p:nvCxnSpPr>
          <p:cNvPr id="4" name="Straight Connector 8">
            <a:extLst>
              <a:ext uri="{FF2B5EF4-FFF2-40B4-BE49-F238E27FC236}">
                <a16:creationId xmlns:a16="http://schemas.microsoft.com/office/drawing/2014/main" id="{D63E61D1-C150-0E6E-E21C-BFC45318FAC9}"/>
              </a:ext>
            </a:extLst>
          </p:cNvPr>
          <p:cNvCxnSpPr>
            <a:cxnSpLocks noMove="1" noResize="1"/>
          </p:cNvCxnSpPr>
          <p:nvPr/>
        </p:nvCxnSpPr>
        <p:spPr>
          <a:xfrm>
            <a:off x="5858734" y="871148"/>
            <a:ext cx="736942" cy="0"/>
          </a:xfrm>
          <a:prstGeom prst="straightConnector1">
            <a:avLst/>
          </a:prstGeom>
          <a:noFill/>
          <a:ln w="57150" cap="flat">
            <a:solidFill>
              <a:srgbClr val="FFC000"/>
            </a:solidFill>
            <a:prstDash val="solid"/>
            <a:miter/>
          </a:ln>
        </p:spPr>
      </p:cxnSp>
      <p:sp>
        <p:nvSpPr>
          <p:cNvPr id="5" name="Content Placeholder 2">
            <a:extLst>
              <a:ext uri="{FF2B5EF4-FFF2-40B4-BE49-F238E27FC236}">
                <a16:creationId xmlns:a16="http://schemas.microsoft.com/office/drawing/2014/main" id="{87037F84-2137-DC95-E59E-972B72C57CD0}"/>
              </a:ext>
            </a:extLst>
          </p:cNvPr>
          <p:cNvSpPr txBox="1">
            <a:spLocks noGrp="1"/>
          </p:cNvSpPr>
          <p:nvPr>
            <p:ph idx="1"/>
          </p:nvPr>
        </p:nvSpPr>
        <p:spPr>
          <a:xfrm>
            <a:off x="5755599" y="2551176"/>
            <a:ext cx="5444383" cy="3591205"/>
          </a:xfrm>
        </p:spPr>
        <p:txBody>
          <a:bodyPr/>
          <a:lstStyle/>
          <a:p>
            <a:pPr marL="514350" lvl="0" indent="-514350">
              <a:buAutoNum type="arabicParenR"/>
            </a:pPr>
            <a:r>
              <a:rPr lang="en-US" sz="2000">
                <a:latin typeface="Sitka Heading"/>
                <a:cs typeface="Calibri"/>
              </a:rPr>
              <a:t>Tasks a learner can accomplish independently </a:t>
            </a:r>
          </a:p>
          <a:p>
            <a:pPr marL="514350" lvl="0" indent="-514350">
              <a:buAutoNum type="arabicParenR"/>
            </a:pPr>
            <a:endParaRPr lang="en-US" sz="2000">
              <a:latin typeface="Sitka Heading"/>
              <a:cs typeface="Calibri"/>
            </a:endParaRPr>
          </a:p>
          <a:p>
            <a:pPr marL="514350" lvl="0" indent="-514350">
              <a:buAutoNum type="arabicParenR"/>
            </a:pPr>
            <a:r>
              <a:rPr lang="en-US" sz="2000">
                <a:latin typeface="Sitka Heading"/>
                <a:cs typeface="Calibri"/>
              </a:rPr>
              <a:t>Tasks a learner can accomplish with assistance </a:t>
            </a:r>
          </a:p>
          <a:p>
            <a:pPr marL="514350" lvl="0" indent="-514350">
              <a:buAutoNum type="arabicParenR"/>
            </a:pPr>
            <a:endParaRPr lang="en-US" sz="2000">
              <a:latin typeface="Sitka Heading"/>
              <a:cs typeface="Calibri"/>
            </a:endParaRPr>
          </a:p>
          <a:p>
            <a:pPr marL="514350" lvl="0" indent="-514350">
              <a:buAutoNum type="arabicParenR"/>
            </a:pPr>
            <a:r>
              <a:rPr lang="en-US" sz="2000">
                <a:latin typeface="Sitka Heading"/>
                <a:cs typeface="Calibri"/>
              </a:rPr>
              <a:t>Tasks a learner cannot do with assistance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58FFA-3F17-4D3D-FD1D-B7AF7FF76DB8}"/>
              </a:ext>
            </a:extLst>
          </p:cNvPr>
          <p:cNvSpPr txBox="1">
            <a:spLocks noGrp="1"/>
          </p:cNvSpPr>
          <p:nvPr>
            <p:ph type="title"/>
          </p:nvPr>
        </p:nvSpPr>
        <p:spPr/>
        <p:txBody>
          <a:bodyPr/>
          <a:lstStyle/>
          <a:p>
            <a:pPr lvl="0"/>
            <a:r>
              <a:rPr lang="en-US" u="sng">
                <a:latin typeface="Sitka Heading"/>
                <a:cs typeface="Calibri Light"/>
              </a:rPr>
              <a:t>Vygotsky's scaffolding strategy </a:t>
            </a:r>
            <a:endParaRPr lang="en-US" u="sng">
              <a:latin typeface="Sitka Heading"/>
            </a:endParaRPr>
          </a:p>
        </p:txBody>
      </p:sp>
      <p:sp>
        <p:nvSpPr>
          <p:cNvPr id="3" name="Content Placeholder 2">
            <a:extLst>
              <a:ext uri="{FF2B5EF4-FFF2-40B4-BE49-F238E27FC236}">
                <a16:creationId xmlns:a16="http://schemas.microsoft.com/office/drawing/2014/main" id="{B12DEBD1-20C3-DE73-AFC2-E4BD203375BD}"/>
              </a:ext>
            </a:extLst>
          </p:cNvPr>
          <p:cNvSpPr txBox="1">
            <a:spLocks noGrp="1"/>
          </p:cNvSpPr>
          <p:nvPr>
            <p:ph idx="1"/>
          </p:nvPr>
        </p:nvSpPr>
        <p:spPr>
          <a:xfrm>
            <a:off x="704152" y="1560487"/>
            <a:ext cx="10515600" cy="4351336"/>
          </a:xfrm>
        </p:spPr>
        <p:txBody>
          <a:bodyPr/>
          <a:lstStyle/>
          <a:p>
            <a:pPr marL="0" lvl="0" indent="0">
              <a:buNone/>
            </a:pPr>
            <a:r>
              <a:rPr lang="en-US" sz="2400">
                <a:latin typeface="Sitka Heading"/>
                <a:cs typeface="Calibri"/>
              </a:rPr>
              <a:t>Instructional scaffolding is a strategy where a learner is paired with a more knowledgeable individual who is aware of the learner's level of understanding on topics and is equipped with strategies to encourage the learner to perform the tasks independently. </a:t>
            </a:r>
          </a:p>
          <a:p>
            <a:pPr marL="0" lvl="0" indent="0">
              <a:buNone/>
            </a:pPr>
            <a:endParaRPr lang="en-US" sz="2400">
              <a:latin typeface="Sitka Heading"/>
              <a:cs typeface="Calibri"/>
            </a:endParaRPr>
          </a:p>
          <a:p>
            <a:pPr marL="0" lvl="0" indent="0">
              <a:buNone/>
            </a:pPr>
            <a:r>
              <a:rPr lang="en-US" sz="2400">
                <a:latin typeface="Sitka Heading"/>
                <a:cs typeface="Calibri"/>
              </a:rPr>
              <a:t>To implement the scaffolding strategy- </a:t>
            </a:r>
            <a:endParaRPr lang="en-US"/>
          </a:p>
          <a:p>
            <a:pPr marL="457200" lvl="0" indent="-457200">
              <a:buAutoNum type="arabicParenR"/>
            </a:pPr>
            <a:r>
              <a:rPr lang="en-US" sz="2400" b="1">
                <a:cs typeface="Calibri"/>
              </a:rPr>
              <a:t>Divide the learning into small manageable steps</a:t>
            </a:r>
            <a:endParaRPr lang="en-US" sz="2400">
              <a:cs typeface="Calibri"/>
            </a:endParaRPr>
          </a:p>
          <a:p>
            <a:pPr marL="457200" lvl="0" indent="-457200">
              <a:buAutoNum type="arabicParenR"/>
            </a:pPr>
            <a:r>
              <a:rPr lang="en-US" sz="2400" b="1">
                <a:cs typeface="Calibri"/>
              </a:rPr>
              <a:t>Providing regular feedback </a:t>
            </a:r>
            <a:endParaRPr lang="en-US" sz="2400">
              <a:cs typeface="Calibri"/>
            </a:endParaRPr>
          </a:p>
          <a:p>
            <a:pPr marL="457200" lvl="0" indent="-457200">
              <a:buAutoNum type="arabicParenR"/>
            </a:pPr>
            <a:r>
              <a:rPr lang="en-US" sz="2400" b="1">
                <a:cs typeface="Calibri"/>
              </a:rPr>
              <a:t>Learning material for all abilities </a:t>
            </a:r>
            <a:endParaRPr lang="en-US" sz="2400">
              <a:cs typeface="Calibri"/>
            </a:endParaRPr>
          </a:p>
          <a:p>
            <a:pPr marL="457200" lvl="0" indent="-457200">
              <a:buAutoNum type="arabicParenR"/>
            </a:pPr>
            <a:r>
              <a:rPr lang="en-US" sz="2400" b="1">
                <a:cs typeface="Calibri"/>
              </a:rPr>
              <a:t>Encourage independence and peer to peer communication</a:t>
            </a:r>
          </a:p>
          <a:p>
            <a:pPr marL="0" lvl="0" indent="0">
              <a:buNone/>
            </a:pPr>
            <a:endParaRPr lang="en-US" sz="2400">
              <a:latin typeface="Sitka Heading"/>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8E715D-871F-49E9-CAC0-9E8E6F251064}"/>
              </a:ext>
            </a:extLst>
          </p:cNvPr>
          <p:cNvSpPr txBox="1">
            <a:spLocks noGrp="1"/>
          </p:cNvSpPr>
          <p:nvPr>
            <p:ph idx="1"/>
          </p:nvPr>
        </p:nvSpPr>
        <p:spPr>
          <a:xfrm>
            <a:off x="53464" y="496619"/>
            <a:ext cx="10515600" cy="4887952"/>
          </a:xfrm>
        </p:spPr>
        <p:txBody>
          <a:bodyPr/>
          <a:lstStyle/>
          <a:p>
            <a:pPr lvl="0"/>
            <a:r>
              <a:rPr lang="en-US">
                <a:latin typeface="Sitka Heading"/>
                <a:cs typeface="Calibri"/>
              </a:rPr>
              <a:t>Vygotsky's theory is based around the results of social interaction on their development. </a:t>
            </a:r>
            <a:endParaRPr lang="en-US"/>
          </a:p>
          <a:p>
            <a:pPr lvl="0"/>
            <a:r>
              <a:rPr lang="en-US">
                <a:latin typeface="Sitka Heading"/>
                <a:cs typeface="Calibri"/>
              </a:rPr>
              <a:t>Piaget theory disagrees with this and believes that schemas paves the way for language development and that a child needs to understand what a concept means before being able to communicate it to other. </a:t>
            </a:r>
          </a:p>
          <a:p>
            <a:pPr lvl="0"/>
            <a:r>
              <a:rPr lang="en-US">
                <a:latin typeface="Sitka Heading"/>
                <a:cs typeface="Calibri"/>
              </a:rPr>
              <a:t>Schemas refer to the mental understanding of the world around them, influencing their behaviours. </a:t>
            </a:r>
          </a:p>
          <a:p>
            <a:pPr lvl="0"/>
            <a:r>
              <a:rPr lang="en-US">
                <a:latin typeface="Sitka Heading"/>
                <a:cs typeface="Calibri"/>
              </a:rPr>
              <a:t>Childrens abilities are limited to their current level of cognitive development.  </a:t>
            </a:r>
          </a:p>
          <a:p>
            <a:pPr lvl="0"/>
            <a:r>
              <a:rPr lang="en-US">
                <a:latin typeface="Sitka Heading"/>
                <a:cs typeface="Calibri"/>
              </a:rPr>
              <a:t>Piaget believed that language was not the core of learning.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8996-0688-5D59-D75A-5B46E43E1499}"/>
              </a:ext>
            </a:extLst>
          </p:cNvPr>
          <p:cNvSpPr txBox="1">
            <a:spLocks noGrp="1"/>
          </p:cNvSpPr>
          <p:nvPr>
            <p:ph type="title"/>
          </p:nvPr>
        </p:nvSpPr>
        <p:spPr/>
        <p:txBody>
          <a:bodyPr/>
          <a:lstStyle/>
          <a:p>
            <a:pPr lvl="0"/>
            <a:r>
              <a:rPr lang="en-US" u="sng">
                <a:latin typeface="Sitka Heading"/>
                <a:cs typeface="Calibri Light"/>
              </a:rPr>
              <a:t>Vygotsky's theory and its use in todays school environment</a:t>
            </a:r>
            <a:endParaRPr lang="en-US" u="sng">
              <a:latin typeface="Sitka Heading"/>
            </a:endParaRPr>
          </a:p>
        </p:txBody>
      </p:sp>
      <p:sp>
        <p:nvSpPr>
          <p:cNvPr id="3" name="Content Placeholder 2">
            <a:extLst>
              <a:ext uri="{FF2B5EF4-FFF2-40B4-BE49-F238E27FC236}">
                <a16:creationId xmlns:a16="http://schemas.microsoft.com/office/drawing/2014/main" id="{A570A3AE-C169-5D0E-D688-AE7E1349EE66}"/>
              </a:ext>
            </a:extLst>
          </p:cNvPr>
          <p:cNvSpPr txBox="1">
            <a:spLocks noGrp="1"/>
          </p:cNvSpPr>
          <p:nvPr>
            <p:ph idx="1"/>
          </p:nvPr>
        </p:nvSpPr>
        <p:spPr>
          <a:xfrm>
            <a:off x="936519" y="1989496"/>
            <a:ext cx="10515600" cy="4351336"/>
          </a:xfrm>
        </p:spPr>
        <p:txBody>
          <a:bodyPr/>
          <a:lstStyle/>
          <a:p>
            <a:pPr marL="0" lvl="0" indent="0">
              <a:buNone/>
            </a:pPr>
            <a:r>
              <a:rPr lang="en-US" b="1">
                <a:cs typeface="Calibri"/>
              </a:rPr>
              <a:t>Impotance of group work. </a:t>
            </a:r>
            <a:endParaRPr lang="en-US"/>
          </a:p>
          <a:p>
            <a:pPr marL="0" lvl="0" indent="0">
              <a:buNone/>
            </a:pPr>
            <a:endParaRPr lang="en-US" sz="2400">
              <a:latin typeface="Sitka Heading"/>
              <a:cs typeface="Calibri"/>
            </a:endParaRPr>
          </a:p>
          <a:p>
            <a:pPr marL="0" lvl="0" indent="0">
              <a:buNone/>
            </a:pPr>
            <a:r>
              <a:rPr lang="en-US" sz="2400">
                <a:latin typeface="Sitka Heading"/>
                <a:cs typeface="Calibri"/>
              </a:rPr>
              <a:t>A few principles to consider when creating the right classroom climate is to </a:t>
            </a:r>
            <a:endParaRPr lang="en-US"/>
          </a:p>
          <a:p>
            <a:pPr lvl="0"/>
            <a:r>
              <a:rPr lang="en-US" sz="2400">
                <a:latin typeface="Sitka Heading"/>
                <a:cs typeface="Calibri"/>
              </a:rPr>
              <a:t>Make it known that all contributions are valued.</a:t>
            </a:r>
          </a:p>
          <a:p>
            <a:pPr lvl="0"/>
            <a:r>
              <a:rPr lang="en-US" sz="2400">
                <a:latin typeface="Sitka Heading"/>
                <a:cs typeface="Calibri"/>
              </a:rPr>
              <a:t>Includ</a:t>
            </a:r>
            <a:r>
              <a:rPr lang="en-GB" sz="2400">
                <a:latin typeface="Sitka Heading"/>
                <a:cs typeface="Calibri"/>
              </a:rPr>
              <a:t>e</a:t>
            </a:r>
            <a:r>
              <a:rPr lang="en-US" sz="2400">
                <a:latin typeface="Sitka Heading"/>
                <a:cs typeface="Calibri"/>
              </a:rPr>
              <a:t> all learners in discussions.</a:t>
            </a:r>
          </a:p>
          <a:p>
            <a:pPr lvl="0"/>
            <a:r>
              <a:rPr lang="en-US" sz="2400">
                <a:latin typeface="Sitka Heading"/>
                <a:cs typeface="Calibri"/>
              </a:rPr>
              <a:t>Ensure learners feel safe to be creative and take risks in their learning.</a:t>
            </a:r>
          </a:p>
          <a:p>
            <a:pPr lvl="0"/>
            <a:r>
              <a:rPr lang="en-US" sz="2400">
                <a:latin typeface="Sitka Heading"/>
                <a:cs typeface="Calibri"/>
              </a:rPr>
              <a:t> co-operation, collaboration, and respect for other learners. </a:t>
            </a:r>
          </a:p>
          <a:p>
            <a:pPr marL="0" lvl="0" indent="0">
              <a:buNone/>
            </a:pPr>
            <a:endParaRPr lang="en-US" b="1">
              <a:cs typeface="Calibri"/>
            </a:endParaRPr>
          </a:p>
        </p:txBody>
      </p:sp>
      <p:sp>
        <p:nvSpPr>
          <p:cNvPr id="4" name="TextBox 3">
            <a:extLst>
              <a:ext uri="{FF2B5EF4-FFF2-40B4-BE49-F238E27FC236}">
                <a16:creationId xmlns:a16="http://schemas.microsoft.com/office/drawing/2014/main" id="{FC7A4C6C-F1E5-8EBC-3CCC-D5BDFE6E3E06}"/>
              </a:ext>
            </a:extLst>
          </p:cNvPr>
          <p:cNvSpPr txBox="1"/>
          <p:nvPr/>
        </p:nvSpPr>
        <p:spPr>
          <a:xfrm>
            <a:off x="1036262" y="5339611"/>
            <a:ext cx="1032026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highlight>
                  <a:srgbClr val="FFFFFF"/>
                </a:highlight>
                <a:uFillTx/>
                <a:latin typeface="Sitka Heading"/>
                <a:ea typeface="Calibri"/>
                <a:cs typeface="Calibri"/>
              </a:rPr>
              <a:t>Recent studies building on Vygotsky’s theory found that 80% of children learn from each other. </a:t>
            </a:r>
            <a:endParaRPr lang="en-US" sz="2400" b="0" i="0" u="none" strike="noStrike" kern="1200" cap="none" spc="0" baseline="0">
              <a:solidFill>
                <a:srgbClr val="000000"/>
              </a:solidFill>
              <a:uFillTx/>
              <a:latin typeface="Calibri"/>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65A22C6-BC3C-03BF-3C6E-48E7627B54D6}"/>
              </a:ext>
            </a:extLst>
          </p:cNvPr>
          <p:cNvSpPr txBox="1">
            <a:spLocks noGrp="1"/>
          </p:cNvSpPr>
          <p:nvPr>
            <p:ph idx="1"/>
          </p:nvPr>
        </p:nvSpPr>
        <p:spPr>
          <a:xfrm>
            <a:off x="918286" y="1057924"/>
            <a:ext cx="10515600" cy="5852013"/>
          </a:xfrm>
        </p:spPr>
        <p:txBody>
          <a:bodyPr/>
          <a:lstStyle/>
          <a:p>
            <a:pPr marL="0" lvl="0" indent="0">
              <a:buNone/>
            </a:pPr>
            <a:r>
              <a:rPr lang="en-US" sz="2400">
                <a:latin typeface="Sitka Heading"/>
                <a:cs typeface="Calibri"/>
              </a:rPr>
              <a:t>Primary schools can apply this to the school day by planning and setting appropriate challenges and scaffolding to support the children's learning.</a:t>
            </a:r>
            <a:endParaRPr lang="en-US">
              <a:cs typeface="Calibri"/>
            </a:endParaRPr>
          </a:p>
          <a:p>
            <a:pPr marL="0" lvl="0" indent="0">
              <a:buNone/>
            </a:pPr>
            <a:r>
              <a:rPr lang="en-US" sz="2400" u="sng">
                <a:latin typeface="Sitka Heading"/>
                <a:cs typeface="Calibri"/>
              </a:rPr>
              <a:t>Teacher at foxbourogh primary school</a:t>
            </a:r>
            <a:r>
              <a:rPr lang="en-US" sz="2400">
                <a:latin typeface="Sitka Heading"/>
                <a:cs typeface="Calibri"/>
              </a:rPr>
              <a:t> </a:t>
            </a:r>
          </a:p>
          <a:p>
            <a:pPr marL="0" lvl="0" indent="0">
              <a:buNone/>
            </a:pPr>
            <a:r>
              <a:rPr lang="en-US" sz="2400">
                <a:latin typeface="Sitka Heading"/>
                <a:cs typeface="Calibri"/>
              </a:rPr>
              <a:t>During a phonics session to ensure the correct support for the learner's literacy development, Sanchez identified the phonemes the individual learners were familiar with then went on to tailor the activities to each individuals needs to provide them with the correct learning aids. </a:t>
            </a:r>
          </a:p>
          <a:p>
            <a:pPr marL="0" lvl="0" indent="0">
              <a:buNone/>
            </a:pPr>
            <a:r>
              <a:rPr lang="en-US" sz="2400">
                <a:latin typeface="Sitka Heading"/>
                <a:cs typeface="Calibri"/>
              </a:rPr>
              <a:t>He did this by conducting one-to-one assessments to identify the learner's zone of proximal development. From there Sanchez was able to categorize the learners into groups. Each group was then presented with phonemes flashcards, some familiar and others more challenging to expand the learner's knowledge of phonics gradually. He then goes on to explain that by approaching the phonics activities in this way he was able to differentiate the levels of support needed for the learners and create a supportive and engaging learning environment (Sanchez,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DE58529-91BF-1FA5-27C6-3894CA5B42EF}"/>
              </a:ext>
            </a:extLst>
          </p:cNvPr>
          <p:cNvSpPr txBox="1">
            <a:spLocks noGrp="1"/>
          </p:cNvSpPr>
          <p:nvPr>
            <p:ph idx="1"/>
          </p:nvPr>
        </p:nvSpPr>
        <p:spPr>
          <a:xfrm>
            <a:off x="708650" y="1140457"/>
            <a:ext cx="10515600" cy="4351336"/>
          </a:xfrm>
        </p:spPr>
        <p:txBody>
          <a:bodyPr>
            <a:noAutofit/>
          </a:bodyPr>
          <a:lstStyle/>
          <a:p>
            <a:pPr lvl="0">
              <a:buNone/>
            </a:pPr>
            <a:r>
              <a:rPr lang="en-US" sz="1400">
                <a:cs typeface="Calibri"/>
              </a:rPr>
              <a:t>Billings, E. and Walqui, A. (2017). </a:t>
            </a:r>
            <a:r>
              <a:rPr lang="en-US" sz="1400" i="1">
                <a:cs typeface="Calibri"/>
              </a:rPr>
              <a:t>Zone of Proximal Development: An Affirmative Perspective in Teaching ELLs</a:t>
            </a:r>
            <a:r>
              <a:rPr lang="en-US" sz="1400">
                <a:cs typeface="Calibri"/>
              </a:rPr>
              <a:t>. [online] WestEd. Available at: </a:t>
            </a:r>
            <a:r>
              <a:rPr lang="en-US" sz="1400">
                <a:cs typeface="Calibri"/>
                <a:hlinkClick r:id="rId2"/>
              </a:rPr>
              <a:t>https://www.wested.org/resources/zone-of-proximal-development/</a:t>
            </a:r>
            <a:r>
              <a:rPr lang="en-US" sz="1400">
                <a:cs typeface="Calibri"/>
              </a:rPr>
              <a:t>.</a:t>
            </a:r>
            <a:endParaRPr lang="en-US"/>
          </a:p>
          <a:p>
            <a:pPr lvl="0">
              <a:buNone/>
            </a:pPr>
            <a:r>
              <a:rPr lang="en-US" sz="1400">
                <a:solidFill>
                  <a:srgbClr val="2C3E50"/>
                </a:solidFill>
                <a:cs typeface="Calibri"/>
              </a:rPr>
              <a:t>Gibbons, P. (2015). </a:t>
            </a:r>
            <a:r>
              <a:rPr lang="en-US" sz="1400" i="1">
                <a:solidFill>
                  <a:srgbClr val="2C3E50"/>
                </a:solidFill>
                <a:cs typeface="Calibri"/>
              </a:rPr>
              <a:t>Scaffolding language, scaffolding learning : Teaching english language learners in the mainstream classroom</a:t>
            </a:r>
            <a:r>
              <a:rPr lang="en-US" sz="1400">
                <a:solidFill>
                  <a:srgbClr val="2C3E50"/>
                </a:solidFill>
                <a:cs typeface="Calibri"/>
              </a:rPr>
              <a:t>. 2nd ed. Portsmouth, Nh: Heinemann.</a:t>
            </a:r>
            <a:endParaRPr lang="en-US"/>
          </a:p>
          <a:p>
            <a:pPr lvl="0">
              <a:buNone/>
            </a:pPr>
            <a:r>
              <a:rPr lang="en-US" sz="1400">
                <a:solidFill>
                  <a:srgbClr val="2C3E50"/>
                </a:solidFill>
                <a:cs typeface="Calibri"/>
              </a:rPr>
              <a:t>Kurt, D.S. (2022). </a:t>
            </a:r>
            <a:r>
              <a:rPr lang="en-US" sz="1400" i="1">
                <a:solidFill>
                  <a:srgbClr val="2C3E50"/>
                </a:solidFill>
                <a:cs typeface="Calibri"/>
              </a:rPr>
              <a:t>Vygotsky’s Theories and How to Incorporate Vygotsky’s Theories in The Classroom</a:t>
            </a:r>
            <a:r>
              <a:rPr lang="en-US" sz="1400">
                <a:solidFill>
                  <a:srgbClr val="2C3E50"/>
                </a:solidFill>
                <a:cs typeface="Calibri"/>
              </a:rPr>
              <a:t>. [online] Education Library. Available at: https://educationlibrary.org/vygotskys-theories-and-how-to-incorporate-vygotskys-theories-in-the-classroom/.</a:t>
            </a:r>
            <a:endParaRPr lang="en-US"/>
          </a:p>
          <a:p>
            <a:pPr lvl="0">
              <a:buNone/>
            </a:pPr>
            <a:r>
              <a:rPr lang="en-US" sz="1400">
                <a:cs typeface="Calibri"/>
              </a:rPr>
              <a:t>Main, P. (2022). </a:t>
            </a:r>
            <a:r>
              <a:rPr lang="en-US" sz="1400" i="1">
                <a:cs typeface="Calibri"/>
              </a:rPr>
              <a:t>Vygotsky’s Theory</a:t>
            </a:r>
            <a:r>
              <a:rPr lang="en-US" sz="1400">
                <a:cs typeface="Calibri"/>
              </a:rPr>
              <a:t>. [online] </a:t>
            </a:r>
            <a:r>
              <a:rPr lang="en-US" sz="1400">
                <a:cs typeface="Calibri"/>
                <a:hlinkClick r:id="rId3"/>
              </a:rPr>
              <a:t>www.structural-learning.com</a:t>
            </a:r>
            <a:r>
              <a:rPr lang="en-US" sz="1400">
                <a:cs typeface="Calibri"/>
              </a:rPr>
              <a:t>. Available at: </a:t>
            </a:r>
            <a:r>
              <a:rPr lang="en-US" sz="1400">
                <a:cs typeface="Calibri"/>
                <a:hlinkClick r:id="rId4"/>
              </a:rPr>
              <a:t>https://www.structural-learning.com/post/vygotskys-theory</a:t>
            </a:r>
            <a:r>
              <a:rPr lang="en-US" sz="1400">
                <a:cs typeface="Calibri"/>
              </a:rPr>
              <a:t>.</a:t>
            </a:r>
            <a:endParaRPr lang="en-US">
              <a:cs typeface="Calibri"/>
            </a:endParaRPr>
          </a:p>
          <a:p>
            <a:pPr marL="0" lvl="0" indent="0">
              <a:buNone/>
            </a:pPr>
            <a:r>
              <a:rPr lang="en-US" sz="1800">
                <a:cs typeface="Calibri"/>
              </a:rPr>
              <a:t>‌</a:t>
            </a:r>
            <a:r>
              <a:rPr lang="en-US" sz="1400">
                <a:cs typeface="Calibri"/>
              </a:rPr>
              <a:t>Marketing, G. (n.d.). </a:t>
            </a:r>
            <a:r>
              <a:rPr lang="en-US" sz="1400" i="1">
                <a:cs typeface="Calibri"/>
              </a:rPr>
              <a:t>Lev Vygotsky’s Theory of Child Development - Gowrie NSW</a:t>
            </a:r>
            <a:r>
              <a:rPr lang="en-US" sz="1400">
                <a:cs typeface="Calibri"/>
              </a:rPr>
              <a:t>. [online] </a:t>
            </a:r>
            <a:r>
              <a:rPr lang="en-US" sz="1400">
                <a:cs typeface="Calibri"/>
                <a:hlinkClick r:id="rId5"/>
              </a:rPr>
              <a:t>www.gowriensw.com.au</a:t>
            </a:r>
            <a:r>
              <a:rPr lang="en-US" sz="1400">
                <a:cs typeface="Calibri"/>
              </a:rPr>
              <a:t>. Available at: </a:t>
            </a:r>
            <a:r>
              <a:rPr lang="en-US" sz="1400">
                <a:cs typeface="Calibri"/>
                <a:hlinkClick r:id="rId6"/>
              </a:rPr>
              <a:t>https://www.gowriensw.com.au/thought-leadership/vygotsky-theory#a1</a:t>
            </a:r>
            <a:r>
              <a:rPr lang="en-US" sz="1400">
                <a:cs typeface="Calibri"/>
              </a:rPr>
              <a:t>.</a:t>
            </a:r>
            <a:endParaRPr lang="en-US">
              <a:cs typeface="Calibri"/>
            </a:endParaRPr>
          </a:p>
          <a:p>
            <a:pPr lvl="0">
              <a:buNone/>
            </a:pPr>
            <a:r>
              <a:rPr lang="en-US" sz="1400">
                <a:cs typeface="Calibri"/>
              </a:rPr>
              <a:t>‌</a:t>
            </a:r>
            <a:r>
              <a:rPr lang="en-US" sz="1400">
                <a:solidFill>
                  <a:srgbClr val="2C3E50"/>
                </a:solidFill>
                <a:cs typeface="Calibri"/>
              </a:rPr>
              <a:t>Mr Sanchez. (2023). </a:t>
            </a:r>
            <a:r>
              <a:rPr lang="en-US" sz="1400" i="1">
                <a:solidFill>
                  <a:srgbClr val="2C3E50"/>
                </a:solidFill>
                <a:cs typeface="Calibri"/>
              </a:rPr>
              <a:t>Lev Vygotsky’s theory in Primary classrooms today</a:t>
            </a:r>
            <a:r>
              <a:rPr lang="en-US" sz="1400">
                <a:solidFill>
                  <a:srgbClr val="2C3E50"/>
                </a:solidFill>
                <a:cs typeface="Calibri"/>
              </a:rPr>
              <a:t>. [online] Available at: https://mrsanchez.co.uk/2020/07/16/lev-vygotskys-theory-in-primary-classrooms-today/#:~:text=Primary%20schools%20utilise%20this%20concept [Accessed 10 Feb. 2024].</a:t>
            </a:r>
            <a:endParaRPr lang="en-US"/>
          </a:p>
          <a:p>
            <a:pPr lvl="0">
              <a:buNone/>
            </a:pPr>
            <a:r>
              <a:rPr lang="en-US" sz="1400">
                <a:solidFill>
                  <a:srgbClr val="2C3E50"/>
                </a:solidFill>
                <a:cs typeface="Calibri"/>
              </a:rPr>
              <a:t>Mcleod, S. (2024). </a:t>
            </a:r>
            <a:r>
              <a:rPr lang="en-US" sz="1400" i="1">
                <a:solidFill>
                  <a:srgbClr val="2C3E50"/>
                </a:solidFill>
                <a:cs typeface="Calibri"/>
              </a:rPr>
              <a:t>Vygotsky’s Sociocultural Theory of Cognitive Development</a:t>
            </a:r>
            <a:r>
              <a:rPr lang="en-US" sz="1400">
                <a:solidFill>
                  <a:srgbClr val="2C3E50"/>
                </a:solidFill>
                <a:cs typeface="Calibri"/>
              </a:rPr>
              <a:t>. [online] Simply Psychology. Available at: </a:t>
            </a:r>
            <a:r>
              <a:rPr lang="en-US" sz="1400">
                <a:solidFill>
                  <a:srgbClr val="2C3E50"/>
                </a:solidFill>
                <a:cs typeface="Calibri"/>
                <a:hlinkClick r:id="rId7"/>
              </a:rPr>
              <a:t>https://www.simplypsychology.org/vygotsky.html</a:t>
            </a:r>
            <a:r>
              <a:rPr lang="en-US" sz="1400">
                <a:solidFill>
                  <a:srgbClr val="2C3E50"/>
                </a:solidFill>
                <a:cs typeface="Calibri"/>
              </a:rPr>
              <a:t>.</a:t>
            </a:r>
            <a:endParaRPr lang="en-US">
              <a:cs typeface="Calibri"/>
            </a:endParaRPr>
          </a:p>
          <a:p>
            <a:pPr lvl="0">
              <a:buNone/>
            </a:pPr>
            <a:r>
              <a:rPr lang="en-US" sz="1400">
                <a:solidFill>
                  <a:srgbClr val="2C3E50"/>
                </a:solidFill>
                <a:cs typeface="Calibri"/>
              </a:rPr>
              <a:t>Welsh Government (2010). </a:t>
            </a:r>
            <a:r>
              <a:rPr lang="en-US" sz="1400" i="1">
                <a:solidFill>
                  <a:srgbClr val="2C3E50"/>
                </a:solidFill>
                <a:cs typeface="Calibri"/>
              </a:rPr>
              <a:t>How to develop thinking and assessment for learning in the classroom</a:t>
            </a:r>
            <a:r>
              <a:rPr lang="en-US" sz="1400">
                <a:solidFill>
                  <a:srgbClr val="2C3E50"/>
                </a:solidFill>
                <a:cs typeface="Calibri"/>
              </a:rPr>
              <a:t>. [online] Available at: </a:t>
            </a:r>
            <a:r>
              <a:rPr lang="en-US" sz="1400">
                <a:solidFill>
                  <a:srgbClr val="2C3E50"/>
                </a:solidFill>
                <a:cs typeface="Calibri"/>
                <a:hlinkClick r:id="rId8"/>
              </a:rPr>
              <a:t>https://hwb.gov.wales/api/storage/663d00fd-9c3b-4003-9a1f-0012bad39fad/how-to-develop-thinking-and-assessment-for-learning-in-the-classroom.pdf</a:t>
            </a:r>
            <a:r>
              <a:rPr lang="en-US" sz="1400">
                <a:solidFill>
                  <a:srgbClr val="2C3E50"/>
                </a:solidFill>
                <a:cs typeface="Calibri"/>
              </a:rPr>
              <a:t>.</a:t>
            </a:r>
          </a:p>
          <a:p>
            <a:pPr lvl="0">
              <a:buNone/>
            </a:pPr>
            <a:r>
              <a:rPr lang="en-US" sz="1400">
                <a:solidFill>
                  <a:srgbClr val="2C3E50"/>
                </a:solidFill>
                <a:cs typeface="Calibri"/>
              </a:rPr>
              <a:t>www.google.com. (n.d.). </a:t>
            </a:r>
            <a:r>
              <a:rPr lang="en-US" sz="1400" i="1">
                <a:solidFill>
                  <a:srgbClr val="2C3E50"/>
                </a:solidFill>
                <a:cs typeface="Calibri"/>
              </a:rPr>
              <a:t>Title: Lev Vygotsky - Wikipedia</a:t>
            </a:r>
            <a:r>
              <a:rPr lang="en-US" sz="1400">
                <a:solidFill>
                  <a:srgbClr val="2C3E50"/>
                </a:solidFill>
                <a:cs typeface="Calibri"/>
              </a:rPr>
              <a:t>. [online] Available at: https://images.app.goo.gl/xWmsPP9LYKSBKzQq6 [Accessed 15 Feb. 2024].</a:t>
            </a:r>
            <a:endParaRPr lang="en-US">
              <a:cs typeface="Calibri"/>
            </a:endParaRPr>
          </a:p>
          <a:p>
            <a:pPr lvl="0">
              <a:buNone/>
            </a:pPr>
            <a:endParaRPr lang="en-US" sz="1400">
              <a:solidFill>
                <a:srgbClr val="2C3E50"/>
              </a:solidFill>
              <a:cs typeface="Calibri"/>
            </a:endParaRPr>
          </a:p>
          <a:p>
            <a:pPr lvl="0">
              <a:buNone/>
            </a:pPr>
            <a:endParaRPr lang="en-US" sz="1400">
              <a:solidFill>
                <a:srgbClr val="2C3E50"/>
              </a:solidFill>
              <a:cs typeface="Calibri"/>
            </a:endParaRPr>
          </a:p>
          <a:p>
            <a:pPr marL="0" lvl="0" indent="0">
              <a:buNone/>
            </a:pPr>
            <a:endParaRPr lang="en-US" sz="1400">
              <a:cs typeface="Calibri"/>
            </a:endParaRPr>
          </a:p>
          <a:p>
            <a:pPr lvl="0">
              <a:buNone/>
            </a:pPr>
            <a:endParaRPr lang="en-US" sz="1800" u="sng">
              <a:cs typeface="Calibri"/>
            </a:endParaRPr>
          </a:p>
          <a:p>
            <a:pPr marL="0" lvl="0" indent="0">
              <a:buNone/>
            </a:pPr>
            <a:endParaRPr lang="en-US" sz="1800" u="sng">
              <a:cs typeface="Calibri"/>
            </a:endParaRPr>
          </a:p>
          <a:p>
            <a:pPr marL="0" lvl="0" indent="0">
              <a:buNone/>
            </a:pPr>
            <a:endParaRPr lang="en-US">
              <a:cs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43E1-45BB-7204-FB60-9627DD35883F}"/>
              </a:ext>
            </a:extLst>
          </p:cNvPr>
          <p:cNvSpPr txBox="1">
            <a:spLocks noGrp="1"/>
          </p:cNvSpPr>
          <p:nvPr>
            <p:ph type="title"/>
          </p:nvPr>
        </p:nvSpPr>
        <p:spPr>
          <a:xfrm>
            <a:off x="506906" y="2676558"/>
            <a:ext cx="4620582" cy="860322"/>
          </a:xfrm>
        </p:spPr>
        <p:txBody>
          <a:bodyPr anchor="b" anchorCtr="1"/>
          <a:lstStyle/>
          <a:p>
            <a:pPr lvl="0" algn="ctr"/>
            <a:r>
              <a:rPr lang="en-US"/>
              <a:t>Maria Montessori</a:t>
            </a:r>
            <a:br>
              <a:rPr lang="en-GB"/>
            </a:br>
            <a:r>
              <a:rPr lang="en-GB"/>
              <a:t>1870-1952</a:t>
            </a:r>
            <a:endParaRPr lang="en-US"/>
          </a:p>
        </p:txBody>
      </p:sp>
      <p:pic>
        <p:nvPicPr>
          <p:cNvPr id="3" name="Picture 3" descr="Maria Montessori - Wikipedia">
            <a:extLst>
              <a:ext uri="{FF2B5EF4-FFF2-40B4-BE49-F238E27FC236}">
                <a16:creationId xmlns:a16="http://schemas.microsoft.com/office/drawing/2014/main" id="{3EECCB70-2527-5F33-14FB-0CD1C7BC33D8}"/>
              </a:ext>
            </a:extLst>
          </p:cNvPr>
          <p:cNvPicPr>
            <a:picLocks noChangeAspect="1"/>
          </p:cNvPicPr>
          <p:nvPr/>
        </p:nvPicPr>
        <p:blipFill>
          <a:blip r:embed="rId2"/>
          <a:srcRect t="2558" b="11183"/>
          <a:stretch>
            <a:fillRect/>
          </a:stretch>
        </p:blipFill>
        <p:spPr>
          <a:xfrm>
            <a:off x="6229212" y="9"/>
            <a:ext cx="5962784" cy="6857990"/>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09183-5C99-3359-835A-C869DFBC44AF}"/>
              </a:ext>
            </a:extLst>
          </p:cNvPr>
          <p:cNvSpPr txBox="1">
            <a:spLocks noGrp="1"/>
          </p:cNvSpPr>
          <p:nvPr>
            <p:ph type="title"/>
          </p:nvPr>
        </p:nvSpPr>
        <p:spPr>
          <a:xfrm>
            <a:off x="0" y="109243"/>
            <a:ext cx="10515600" cy="1652366"/>
          </a:xfrm>
        </p:spPr>
        <p:txBody>
          <a:bodyPr anchorCtr="1"/>
          <a:lstStyle/>
          <a:p>
            <a:pPr lvl="0" algn="ctr"/>
            <a:r>
              <a:rPr lang="en-GB"/>
              <a:t>Introduction</a:t>
            </a:r>
            <a:br>
              <a:rPr lang="en-GB"/>
            </a:br>
            <a:br>
              <a:rPr lang="en-GB"/>
            </a:br>
            <a:endParaRPr lang="en-US"/>
          </a:p>
        </p:txBody>
      </p:sp>
      <p:sp>
        <p:nvSpPr>
          <p:cNvPr id="3" name="TextBox 2">
            <a:extLst>
              <a:ext uri="{FF2B5EF4-FFF2-40B4-BE49-F238E27FC236}">
                <a16:creationId xmlns:a16="http://schemas.microsoft.com/office/drawing/2014/main" id="{75E06CC1-1514-A9C0-1226-C164CDB2550A}"/>
              </a:ext>
            </a:extLst>
          </p:cNvPr>
          <p:cNvSpPr txBox="1"/>
          <p:nvPr/>
        </p:nvSpPr>
        <p:spPr>
          <a:xfrm>
            <a:off x="5182965" y="2451780"/>
            <a:ext cx="1828800" cy="36933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34F7B99E-3B6C-A571-2DA3-24916999FE1A}"/>
              </a:ext>
            </a:extLst>
          </p:cNvPr>
          <p:cNvSpPr txBox="1"/>
          <p:nvPr/>
        </p:nvSpPr>
        <p:spPr>
          <a:xfrm>
            <a:off x="186263" y="1215237"/>
            <a:ext cx="8855314" cy="647574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Theory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1907 – Montessori's first classroom opens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Arrangments of the classroom</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Edwards (2002) pp. 7-8</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Independence for the children – Key Montessori elements</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Humphryes (1998)</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Mooney (2000)</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rial" pitchFamily="34"/>
              <a:cs typeface="Arial" pitchFamily="34"/>
            </a:endParaRPr>
          </a:p>
        </p:txBody>
      </p:sp>
      <p:pic>
        <p:nvPicPr>
          <p:cNvPr id="5" name="Picture 4" descr="L’adolescente Montessori">
            <a:extLst>
              <a:ext uri="{FF2B5EF4-FFF2-40B4-BE49-F238E27FC236}">
                <a16:creationId xmlns:a16="http://schemas.microsoft.com/office/drawing/2014/main" id="{65AB7AC1-3ABA-0FF2-E27B-D8D4ECD09777}"/>
              </a:ext>
            </a:extLst>
          </p:cNvPr>
          <p:cNvPicPr>
            <a:picLocks noChangeAspect="1"/>
          </p:cNvPicPr>
          <p:nvPr/>
        </p:nvPicPr>
        <p:blipFill>
          <a:blip r:embed="rId3"/>
          <a:stretch>
            <a:fillRect/>
          </a:stretch>
        </p:blipFill>
        <p:spPr>
          <a:xfrm>
            <a:off x="8294769" y="313310"/>
            <a:ext cx="3523430" cy="2323142"/>
          </a:xfrm>
          <a:prstGeom prst="rect">
            <a:avLst/>
          </a:prstGeom>
          <a:noFill/>
          <a:ln cap="flat">
            <a:noFill/>
          </a:ln>
        </p:spPr>
      </p:pic>
      <p:pic>
        <p:nvPicPr>
          <p:cNvPr id="6" name="Picture 5" descr="Montessori Activities for Kids - ResearchParent.com">
            <a:extLst>
              <a:ext uri="{FF2B5EF4-FFF2-40B4-BE49-F238E27FC236}">
                <a16:creationId xmlns:a16="http://schemas.microsoft.com/office/drawing/2014/main" id="{47D33E5C-19D4-1CE6-51C2-9E85AA861529}"/>
              </a:ext>
            </a:extLst>
          </p:cNvPr>
          <p:cNvPicPr>
            <a:picLocks noChangeAspect="1"/>
          </p:cNvPicPr>
          <p:nvPr/>
        </p:nvPicPr>
        <p:blipFill>
          <a:blip r:embed="rId4"/>
          <a:stretch>
            <a:fillRect/>
          </a:stretch>
        </p:blipFill>
        <p:spPr>
          <a:xfrm>
            <a:off x="9355564" y="2621283"/>
            <a:ext cx="2650168" cy="4236716"/>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E7EB1-FF3A-D925-E628-BAEEFB61C3BF}"/>
              </a:ext>
            </a:extLst>
          </p:cNvPr>
          <p:cNvSpPr txBox="1">
            <a:spLocks noGrp="1"/>
          </p:cNvSpPr>
          <p:nvPr>
            <p:ph type="title"/>
          </p:nvPr>
        </p:nvSpPr>
        <p:spPr>
          <a:xfrm>
            <a:off x="838203" y="0"/>
            <a:ext cx="10515600" cy="1325559"/>
          </a:xfrm>
        </p:spPr>
        <p:txBody>
          <a:bodyPr anchorCtr="1"/>
          <a:lstStyle/>
          <a:p>
            <a:pPr lvl="0" algn="ctr"/>
            <a:r>
              <a:rPr lang="en-GB"/>
              <a:t>Similar theorists</a:t>
            </a:r>
            <a:endParaRPr lang="en-US"/>
          </a:p>
        </p:txBody>
      </p:sp>
      <p:sp>
        <p:nvSpPr>
          <p:cNvPr id="3" name="TextBox 2">
            <a:extLst>
              <a:ext uri="{FF2B5EF4-FFF2-40B4-BE49-F238E27FC236}">
                <a16:creationId xmlns:a16="http://schemas.microsoft.com/office/drawing/2014/main" id="{F09FC88A-E0C9-EE67-E729-567FD0CE2832}"/>
              </a:ext>
            </a:extLst>
          </p:cNvPr>
          <p:cNvSpPr txBox="1"/>
          <p:nvPr/>
        </p:nvSpPr>
        <p:spPr>
          <a:xfrm>
            <a:off x="614513" y="1325559"/>
            <a:ext cx="291362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Reggio Emelia</a:t>
            </a:r>
            <a:endParaRPr lang="en-US" sz="2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id="{B6018CEE-EECE-2B25-37BE-34AECCF42200}"/>
              </a:ext>
            </a:extLst>
          </p:cNvPr>
          <p:cNvSpPr txBox="1"/>
          <p:nvPr/>
        </p:nvSpPr>
        <p:spPr>
          <a:xfrm>
            <a:off x="7859524" y="1325559"/>
            <a:ext cx="314714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Waldorf Education</a:t>
            </a:r>
            <a:endParaRPr lang="en-US" sz="2800" b="0" i="0" u="none" strike="noStrike" kern="1200" cap="none" spc="0" baseline="0">
              <a:solidFill>
                <a:srgbClr val="000000"/>
              </a:solidFill>
              <a:uFillTx/>
              <a:latin typeface="Calibri"/>
            </a:endParaRPr>
          </a:p>
        </p:txBody>
      </p:sp>
      <p:pic>
        <p:nvPicPr>
          <p:cNvPr id="5" name="Picture 4" descr="Reggio Children - Loris Malaguzzi">
            <a:extLst>
              <a:ext uri="{FF2B5EF4-FFF2-40B4-BE49-F238E27FC236}">
                <a16:creationId xmlns:a16="http://schemas.microsoft.com/office/drawing/2014/main" id="{031D42E5-00BB-2CAC-6AC8-C37DB8D314EB}"/>
              </a:ext>
            </a:extLst>
          </p:cNvPr>
          <p:cNvPicPr>
            <a:picLocks noChangeAspect="1"/>
          </p:cNvPicPr>
          <p:nvPr/>
        </p:nvPicPr>
        <p:blipFill>
          <a:blip r:embed="rId3"/>
          <a:stretch>
            <a:fillRect/>
          </a:stretch>
        </p:blipFill>
        <p:spPr>
          <a:xfrm>
            <a:off x="678356" y="1848779"/>
            <a:ext cx="3343649" cy="4289550"/>
          </a:xfrm>
          <a:prstGeom prst="rect">
            <a:avLst/>
          </a:prstGeom>
          <a:noFill/>
          <a:ln cap="flat">
            <a:noFill/>
          </a:ln>
        </p:spPr>
      </p:pic>
      <p:pic>
        <p:nvPicPr>
          <p:cNvPr id="6" name="Picture 5" descr="Rudolf Steiner — ORAEDES">
            <a:extLst>
              <a:ext uri="{FF2B5EF4-FFF2-40B4-BE49-F238E27FC236}">
                <a16:creationId xmlns:a16="http://schemas.microsoft.com/office/drawing/2014/main" id="{B3D9FCD2-275A-4472-8AE6-608D3E0F0D2E}"/>
              </a:ext>
            </a:extLst>
          </p:cNvPr>
          <p:cNvPicPr>
            <a:picLocks noChangeAspect="1"/>
          </p:cNvPicPr>
          <p:nvPr/>
        </p:nvPicPr>
        <p:blipFill>
          <a:blip r:embed="rId4"/>
          <a:stretch>
            <a:fillRect/>
          </a:stretch>
        </p:blipFill>
        <p:spPr>
          <a:xfrm>
            <a:off x="7555028" y="1848779"/>
            <a:ext cx="3451640" cy="4289550"/>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1E174-E567-C53F-0261-51202101E08F}"/>
              </a:ext>
            </a:extLst>
          </p:cNvPr>
          <p:cNvSpPr txBox="1">
            <a:spLocks noGrp="1"/>
          </p:cNvSpPr>
          <p:nvPr>
            <p:ph type="title"/>
          </p:nvPr>
        </p:nvSpPr>
        <p:spPr>
          <a:xfrm>
            <a:off x="838203" y="173946"/>
            <a:ext cx="10515600" cy="1325559"/>
          </a:xfrm>
        </p:spPr>
        <p:txBody>
          <a:bodyPr anchorCtr="1"/>
          <a:lstStyle/>
          <a:p>
            <a:pPr lvl="0" algn="ctr"/>
            <a:r>
              <a:rPr lang="en-GB"/>
              <a:t>How learning theories can support effective teaching and learning</a:t>
            </a:r>
            <a:endParaRPr lang="en-US"/>
          </a:p>
        </p:txBody>
      </p:sp>
      <p:sp>
        <p:nvSpPr>
          <p:cNvPr id="3" name="TextBox 2">
            <a:extLst>
              <a:ext uri="{FF2B5EF4-FFF2-40B4-BE49-F238E27FC236}">
                <a16:creationId xmlns:a16="http://schemas.microsoft.com/office/drawing/2014/main" id="{C460D402-9568-89CA-FCF4-E18FA1DFB46D}"/>
              </a:ext>
            </a:extLst>
          </p:cNvPr>
          <p:cNvSpPr txBox="1"/>
          <p:nvPr/>
        </p:nvSpPr>
        <p:spPr>
          <a:xfrm>
            <a:off x="251130" y="1702073"/>
            <a:ext cx="11665704" cy="518308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The welsh Government – how Montessoris theory is incorperated into the national curriculum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Individual developmental requirements in the curriculum like Montessori highlighted in her theory</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Activitys that are challenging and engaging with the students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Memorable learning experiences for learning to be effective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Teachers planning and guiding educational and life lessons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94BDB-1958-0F31-0852-97ADA80361B2}"/>
              </a:ext>
            </a:extLst>
          </p:cNvPr>
          <p:cNvSpPr txBox="1">
            <a:spLocks noGrp="1"/>
          </p:cNvSpPr>
          <p:nvPr>
            <p:ph type="title"/>
          </p:nvPr>
        </p:nvSpPr>
        <p:spPr/>
        <p:txBody>
          <a:bodyPr/>
          <a:lstStyle/>
          <a:p>
            <a:pPr lvl="0"/>
            <a:r>
              <a:rPr lang="en-GB"/>
              <a:t>conclusion</a:t>
            </a:r>
            <a:endParaRPr lang="en-US"/>
          </a:p>
        </p:txBody>
      </p:sp>
      <p:sp>
        <p:nvSpPr>
          <p:cNvPr id="3" name="TextBox 2">
            <a:extLst>
              <a:ext uri="{FF2B5EF4-FFF2-40B4-BE49-F238E27FC236}">
                <a16:creationId xmlns:a16="http://schemas.microsoft.com/office/drawing/2014/main" id="{83539115-05F3-3DB7-9EBF-2C3F2D3E5BA4}"/>
              </a:ext>
            </a:extLst>
          </p:cNvPr>
          <p:cNvSpPr txBox="1"/>
          <p:nvPr/>
        </p:nvSpPr>
        <p:spPr>
          <a:xfrm>
            <a:off x="283628" y="2442225"/>
            <a:ext cx="11624730" cy="1384995"/>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Foundational principles that have relevance in educational settings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Profound impact on the future of learning</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Calibri"/>
              </a:rPr>
              <a:t>Insights into understanding educational experiences </a:t>
            </a:r>
            <a:endParaRPr lang="en-US" sz="2800" b="0" i="0" u="none" strike="noStrike" kern="1200" cap="none" spc="0" baseline="0">
              <a:solidFill>
                <a:srgbClr val="000000"/>
              </a:solidFill>
              <a:uFillTx/>
              <a:latin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34F8343-030B-A2FD-55F5-DE0B4BC477BD}"/>
              </a:ext>
            </a:extLst>
          </p:cNvPr>
          <p:cNvSpPr txBox="1"/>
          <p:nvPr/>
        </p:nvSpPr>
        <p:spPr>
          <a:xfrm>
            <a:off x="5182965" y="2513237"/>
            <a:ext cx="1828800" cy="18288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3" name="TextBox 6">
            <a:extLst>
              <a:ext uri="{FF2B5EF4-FFF2-40B4-BE49-F238E27FC236}">
                <a16:creationId xmlns:a16="http://schemas.microsoft.com/office/drawing/2014/main" id="{CEB748A3-E213-DAD1-312D-8FB022143EEA}"/>
              </a:ext>
            </a:extLst>
          </p:cNvPr>
          <p:cNvSpPr txBox="1"/>
          <p:nvPr/>
        </p:nvSpPr>
        <p:spPr>
          <a:xfrm>
            <a:off x="0" y="0"/>
            <a:ext cx="11976235" cy="729430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Barnes, H., &amp; Lyons, N. (2003). Education as an art: the Rudolph Steiner method. In C. A. Bärtges &amp; N. Lyons (Eds.), Educating as an art: Essays on Waldorf education. New York: Rudolf Steiner School.</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Cole, S. (2021). Top reason independence is important in Montessori Education. Retrieved from: https://blog.fms.org/top-reasons-independence-is-important-in-montessori-education?hs_amp=true (Assessed February 21st, 2024)</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Comparison Matrix (n.d). WordPress. Retrieved from: </a:t>
            </a:r>
            <a:r>
              <a:rPr lang="en-US" sz="1200" b="0" i="1" u="sng" strike="noStrike" kern="1200" cap="none" spc="0" baseline="0">
                <a:solidFill>
                  <a:srgbClr val="161B92"/>
                </a:solidFill>
                <a:uFillTx/>
                <a:latin typeface="Arial" pitchFamily="34"/>
                <a:cs typeface="Arial" pitchFamily="34"/>
              </a:rPr>
              <a:t>https://thelifelonglearner.files.wordpress.com/2013/11/comparisonmatrix.pdf (Assessed February 21st, 2024)</a:t>
            </a:r>
            <a:endParaRPr lang="en-GB" sz="1200" b="0" i="1" u="sng" strike="noStrike" kern="1200" cap="none" spc="0" baseline="0">
              <a:solidFill>
                <a:srgbClr val="161B92"/>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DeLuca, C., &amp; Hughes, S. (2014). Assessment in early primary education: An empirical study of five school contexts. Journal of Research in Childhood Education. </a:t>
            </a:r>
            <a:r>
              <a:rPr lang="en-US" sz="1200" b="0" i="1" u="sng" strike="noStrike" kern="1200" cap="none" spc="0" baseline="0">
                <a:solidFill>
                  <a:srgbClr val="161B92"/>
                </a:solidFill>
                <a:uFillTx/>
                <a:latin typeface="Arial" pitchFamily="34"/>
                <a:cs typeface="Arial" pitchFamily="34"/>
                <a:hlinkClick r:id="rId2"/>
              </a:rPr>
              <a:t>https://doi.org/10.1080/02568543.2014.944722</a:t>
            </a:r>
            <a:endParaRPr lang="en-GB" sz="1200" b="0" i="1" u="sng" strike="noStrike" kern="1200" cap="none" spc="0" baseline="0">
              <a:solidFill>
                <a:srgbClr val="161B92"/>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sng" strike="noStrike" kern="1200" cap="none" spc="0" baseline="0">
              <a:solidFill>
                <a:srgbClr val="161B92"/>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Dodd-Nufrio, A. T. (2011). Reggio Emilia, Maria Montessori, and John Dewey: Dispelling Teachers’ misconceptions and understanding theoretical foundations. Early Childhood Education Journal</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Easton, F. (1997). Educating the whole child, ‘“head, heart, and hands”’: Learning from the Waldorf experience. Theory into Practice</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Edmunds, F., &amp; Barton, M. (2004). An introduction to Steiner education: The Waldorf school. Forest Row [UK]: Sophia Books.</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Edwards, C. P. (2002). Three approaches from Europe: Waldorf, Montessori, and Reggio Emilia. Early Childhood Research and Practice</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Edwards, C. P. (2003). “Fine designs” from Italy: Montessori education and the Reggio Emilia approach. Montessori Life</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Humphryes, J. (1998). The developmental appropriateness of high-quality Montessori Programs</a:t>
            </a: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Arial" pitchFamily="34"/>
                <a:cs typeface="Arial" pitchFamily="34"/>
              </a:rPr>
              <a:t>Learning and teaching pedagogy (n.d) Hwb. Available at: </a:t>
            </a:r>
            <a:r>
              <a:rPr lang="en-GB" sz="1200" b="0" i="1" u="none" strike="noStrike" kern="1200" cap="none" spc="0" baseline="0">
                <a:solidFill>
                  <a:srgbClr val="000000"/>
                </a:solidFill>
                <a:uFillTx/>
                <a:latin typeface="Arial" pitchFamily="34"/>
                <a:cs typeface="Arial" pitchFamily="34"/>
                <a:hlinkClick r:id="rId3"/>
              </a:rPr>
              <a:t>https://hwb.gov.wales/api/storage/8f0b360f-f1f6-4bec-b11a-df88168007f9/learning-and-teaching-pedagogy.pdf</a:t>
            </a:r>
            <a:r>
              <a:rPr lang="en-GB" sz="1200" b="0" i="1" u="none" strike="noStrike" kern="1200" cap="none" spc="0" baseline="0">
                <a:solidFill>
                  <a:srgbClr val="000000"/>
                </a:solidFill>
                <a:uFillTx/>
                <a:latin typeface="Arial" pitchFamily="34"/>
                <a:cs typeface="Arial" pitchFamily="34"/>
              </a:rPr>
              <a:t>. (Assessed February 21</a:t>
            </a:r>
            <a:r>
              <a:rPr lang="en-GB" sz="1200" b="0" i="1" u="none" strike="noStrike" kern="1200" cap="none" spc="0" baseline="30000">
                <a:solidFill>
                  <a:srgbClr val="000000"/>
                </a:solidFill>
                <a:uFillTx/>
                <a:latin typeface="Arial" pitchFamily="34"/>
                <a:cs typeface="Arial" pitchFamily="34"/>
              </a:rPr>
              <a:t>st</a:t>
            </a:r>
            <a:r>
              <a:rPr lang="en-GB" sz="1200" b="0" i="1" u="none" strike="noStrike" kern="1200" cap="none" spc="0" baseline="0">
                <a:solidFill>
                  <a:srgbClr val="000000"/>
                </a:solidFill>
                <a:uFillTx/>
                <a:latin typeface="Arial" pitchFamily="34"/>
                <a:cs typeface="Arial" pitchFamily="34"/>
              </a:rPr>
              <a:t>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000000"/>
                </a:solidFill>
                <a:uFillTx/>
                <a:latin typeface="Arial" pitchFamily="34"/>
                <a:cs typeface="Arial" pitchFamily="34"/>
              </a:rPr>
              <a:t>Nordlund, C. N. (2013). Waldorf education: Breathing creativity. Art Educatio</a:t>
            </a:r>
            <a:r>
              <a:rPr lang="en-GB" sz="1200" b="0" i="1" u="none" strike="noStrike" kern="1200" cap="none" spc="0" baseline="0">
                <a:solidFill>
                  <a:srgbClr val="000000"/>
                </a:solidFill>
                <a:uFillTx/>
                <a:latin typeface="Arial" pitchFamily="34"/>
                <a:cs typeface="Arial" pitchFamily="34"/>
              </a:rPr>
              <a:t>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Arial" pitchFamily="34"/>
                <a:cs typeface="Arial" pitchFamily="34"/>
              </a:rPr>
              <a:t>Silverline Montessori (n.d). ‘How Montessori Schools are different from traditional schools’. Retrieved from: </a:t>
            </a:r>
            <a:r>
              <a:rPr lang="en-GB" sz="1200" b="0" i="1" u="sng" strike="noStrike" kern="1200" cap="none" spc="0" baseline="0">
                <a:solidFill>
                  <a:srgbClr val="161B92"/>
                </a:solidFill>
                <a:uFillTx/>
                <a:latin typeface="Arial" pitchFamily="34"/>
                <a:cs typeface="Arial" pitchFamily="34"/>
              </a:rPr>
              <a:t>https://silverlinemontessori.com/how-montessori-schools-are-different-from-traditional-schools/#:~:text=In%20a%20Montessori%20environment%2C%20special,knowledge%20instinctively%20through%20active%20learning.</a:t>
            </a:r>
            <a:r>
              <a:rPr lang="en-GB" sz="1200" b="0" i="1" u="none" strike="noStrike" kern="1200" cap="none" spc="0" baseline="0">
                <a:solidFill>
                  <a:srgbClr val="000000"/>
                </a:solidFill>
                <a:uFillTx/>
                <a:latin typeface="Arial" pitchFamily="34"/>
                <a:cs typeface="Arial" pitchFamily="34"/>
              </a:rPr>
              <a:t> (Assessed February 21st,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Arial" pitchFamily="34"/>
                <a:cs typeface="Arial" pitchFamily="34"/>
              </a:rPr>
              <a:t>Rockingham Montessori School (n.d) ‘What is Maria Montessori Theory?’ Retrieved from: </a:t>
            </a:r>
            <a:r>
              <a:rPr lang="en-GB" sz="1200" b="0" i="1" u="sng" strike="noStrike" kern="1200" cap="none" spc="0" baseline="0">
                <a:solidFill>
                  <a:srgbClr val="161B92"/>
                </a:solidFill>
                <a:uFillTx/>
                <a:latin typeface="Arial" pitchFamily="34"/>
                <a:cs typeface="Arial" pitchFamily="34"/>
              </a:rPr>
              <a:t>https://rms.wa.edu.au/what-is-maria-montessori-theory/#:~:text=The%20Maria%20Montessori%20Theory%20is,and%20capable%20of%20learning%20independently.</a:t>
            </a:r>
            <a:r>
              <a:rPr lang="en-GB" sz="1200" b="0" i="1" u="none" strike="noStrike" kern="1200" cap="none" spc="0" baseline="0">
                <a:solidFill>
                  <a:srgbClr val="000000"/>
                </a:solidFill>
                <a:uFillTx/>
                <a:latin typeface="Arial" pitchFamily="34"/>
                <a:cs typeface="Arial" pitchFamily="34"/>
              </a:rPr>
              <a:t> (Assessed February 21st,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Arial" pitchFamily="34"/>
                <a:cs typeface="Arial" pitchFamily="34"/>
              </a:rPr>
              <a:t>Wawrzyneic, J. (n.d) ‘What makes a Montessori classroom different?’ Retrieved from: </a:t>
            </a:r>
            <a:r>
              <a:rPr lang="en-GB" sz="1200" b="0" i="1" u="sng" strike="noStrike" kern="1200" cap="none" spc="0" baseline="0">
                <a:solidFill>
                  <a:srgbClr val="161B92"/>
                </a:solidFill>
                <a:uFillTx/>
                <a:latin typeface="Arial" pitchFamily="34"/>
                <a:cs typeface="Arial" pitchFamily="34"/>
              </a:rPr>
              <a:t>https://www.guidepostmontessori.com/blog/what-makes-montessori-classroom-different# </a:t>
            </a:r>
            <a:r>
              <a:rPr lang="en-GB" sz="1200" b="0" i="1" u="none" strike="noStrike" kern="1200" cap="none" spc="0" baseline="0">
                <a:solidFill>
                  <a:srgbClr val="000000"/>
                </a:solidFill>
                <a:uFillTx/>
                <a:latin typeface="Arial" pitchFamily="34"/>
                <a:cs typeface="Arial" pitchFamily="34"/>
              </a:rPr>
              <a:t>(Assessed February 21st,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1"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708A1C1-7AE2-7A8F-8143-4DE080807B1F}"/>
              </a:ext>
            </a:extLst>
          </p:cNvPr>
          <p:cNvSpPr txBox="1"/>
          <p:nvPr/>
        </p:nvSpPr>
        <p:spPr>
          <a:xfrm>
            <a:off x="0" y="-190487"/>
            <a:ext cx="1179871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1"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Arial" pitchFamily="34"/>
                <a:cs typeface="Arial" pitchFamily="34"/>
              </a:rPr>
              <a:t>Wien, C. A. (2008). Emergent curriculum in the primary classroom: Interpreting the Reggio Emilia approach in schools. New York: Teachers College Press</a:t>
            </a:r>
            <a:r>
              <a:rPr lang="en-GB" sz="1800" b="0" i="1" u="none" strike="noStrike" kern="1200" cap="none" spc="0" baseline="0">
                <a:solidFill>
                  <a:srgbClr val="000000"/>
                </a:solidFill>
                <a:uFillTx/>
                <a:latin typeface="Arial" pitchFamily="34"/>
                <a:cs typeface="Arial" pitchFamily="34"/>
              </a:rPr>
              <a:t>.</a:t>
            </a:r>
            <a:endParaRPr lang="en-US" sz="1800" b="0" i="0" u="none" strike="noStrike" kern="1200" cap="none" spc="0" baseline="0">
              <a:solidFill>
                <a:srgbClr val="000000"/>
              </a:solidFill>
              <a:uFillTx/>
              <a:latin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5">
    <p:bg>
      <p:bgPr>
        <a:solidFill>
          <a:srgbClr val="8FAAD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939D-94D5-D9FE-FD7C-C2934A7D582C}"/>
              </a:ext>
            </a:extLst>
          </p:cNvPr>
          <p:cNvSpPr txBox="1">
            <a:spLocks noGrp="1"/>
          </p:cNvSpPr>
          <p:nvPr>
            <p:ph type="title"/>
          </p:nvPr>
        </p:nvSpPr>
        <p:spPr>
          <a:xfrm>
            <a:off x="5354955" y="552178"/>
            <a:ext cx="5998838" cy="3343137"/>
          </a:xfrm>
        </p:spPr>
        <p:txBody>
          <a:bodyPr/>
          <a:lstStyle/>
          <a:p>
            <a:pPr lvl="0" algn="r"/>
            <a:r>
              <a:rPr lang="en-US" sz="5200">
                <a:solidFill>
                  <a:srgbClr val="FFFFFF"/>
                </a:solidFill>
              </a:rPr>
              <a:t>Dewey </a:t>
            </a:r>
          </a:p>
        </p:txBody>
      </p:sp>
      <p:sp>
        <p:nvSpPr>
          <p:cNvPr id="3" name="Text Placeholder 2">
            <a:extLst>
              <a:ext uri="{FF2B5EF4-FFF2-40B4-BE49-F238E27FC236}">
                <a16:creationId xmlns:a16="http://schemas.microsoft.com/office/drawing/2014/main" id="{ECE45A52-09F9-D3DF-559E-C1644C54E1E6}"/>
              </a:ext>
            </a:extLst>
          </p:cNvPr>
          <p:cNvSpPr txBox="1">
            <a:spLocks noGrp="1"/>
          </p:cNvSpPr>
          <p:nvPr>
            <p:ph type="body" idx="1"/>
          </p:nvPr>
        </p:nvSpPr>
        <p:spPr>
          <a:xfrm>
            <a:off x="5354955" y="4067031"/>
            <a:ext cx="5890802" cy="2067065"/>
          </a:xfrm>
        </p:spPr>
        <p:txBody>
          <a:bodyPr/>
          <a:lstStyle/>
          <a:p>
            <a:endParaRPr lang="en-GB"/>
          </a:p>
        </p:txBody>
      </p:sp>
      <p:pic>
        <p:nvPicPr>
          <p:cNvPr id="4" name="Picture 3">
            <a:extLst>
              <a:ext uri="{FF2B5EF4-FFF2-40B4-BE49-F238E27FC236}">
                <a16:creationId xmlns:a16="http://schemas.microsoft.com/office/drawing/2014/main" id="{85885893-FB76-2F06-11CA-46D3B77B8B19}"/>
              </a:ext>
            </a:extLst>
          </p:cNvPr>
          <p:cNvPicPr>
            <a:picLocks noChangeAspect="1"/>
          </p:cNvPicPr>
          <p:nvPr/>
        </p:nvPicPr>
        <p:blipFill>
          <a:blip r:embed="rId3"/>
          <a:srcRect t="4063" r="2" b="12222"/>
          <a:stretch>
            <a:fillRect/>
          </a:stretch>
        </p:blipFill>
        <p:spPr>
          <a:xfrm>
            <a:off x="18" y="9"/>
            <a:ext cx="4992980" cy="6857990"/>
          </a:xfrm>
          <a:prstGeom prst="rect">
            <a:avLst/>
          </a:prstGeom>
          <a:noFill/>
          <a:ln cap="flat">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657240E-ED27-49B7-601C-F9CF51A53244}"/>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13DC425-5F6D-5F6C-3AE5-2E6DAF67FA99}"/>
              </a:ext>
            </a:extLst>
          </p:cNvPr>
          <p:cNvSpPr txBox="1">
            <a:spLocks noGrp="1"/>
          </p:cNvSpPr>
          <p:nvPr>
            <p:ph type="title"/>
          </p:nvPr>
        </p:nvSpPr>
        <p:spPr>
          <a:xfrm>
            <a:off x="838203" y="0"/>
            <a:ext cx="10515600" cy="1325559"/>
          </a:xfrm>
        </p:spPr>
        <p:txBody>
          <a:bodyPr anchorCtr="1"/>
          <a:lstStyle/>
          <a:p>
            <a:pPr lvl="0" algn="ctr"/>
            <a:r>
              <a:rPr lang="en-GB">
                <a:solidFill>
                  <a:srgbClr val="FFFFFF"/>
                </a:solidFill>
              </a:rPr>
              <a:t>Introduction  </a:t>
            </a:r>
          </a:p>
        </p:txBody>
      </p:sp>
      <p:sp>
        <p:nvSpPr>
          <p:cNvPr id="4" name="Content Placeholder 4">
            <a:extLst>
              <a:ext uri="{FF2B5EF4-FFF2-40B4-BE49-F238E27FC236}">
                <a16:creationId xmlns:a16="http://schemas.microsoft.com/office/drawing/2014/main" id="{71091E72-08E9-14A4-D2FE-8BD80207A492}"/>
              </a:ext>
            </a:extLst>
          </p:cNvPr>
          <p:cNvSpPr txBox="1">
            <a:spLocks noGrp="1"/>
          </p:cNvSpPr>
          <p:nvPr>
            <p:ph idx="1"/>
          </p:nvPr>
        </p:nvSpPr>
        <p:spPr/>
        <p:txBody>
          <a:bodyPr/>
          <a:lstStyle/>
          <a:p>
            <a:pPr lvl="0"/>
            <a:r>
              <a:rPr lang="en-GB"/>
              <a:t>1859-1952</a:t>
            </a:r>
          </a:p>
          <a:p>
            <a:pPr lvl="0"/>
            <a:r>
              <a:rPr lang="en-GB"/>
              <a:t>Attended University of Vermont in Burlington</a:t>
            </a:r>
          </a:p>
          <a:p>
            <a:pPr lvl="0"/>
            <a:r>
              <a:rPr lang="en-GB"/>
              <a:t>Philosopher, psychologist and educator </a:t>
            </a:r>
          </a:p>
        </p:txBody>
      </p:sp>
      <p:pic>
        <p:nvPicPr>
          <p:cNvPr id="5" name="Picture 4">
            <a:extLst>
              <a:ext uri="{FF2B5EF4-FFF2-40B4-BE49-F238E27FC236}">
                <a16:creationId xmlns:a16="http://schemas.microsoft.com/office/drawing/2014/main" id="{B9188403-6B76-F861-0BC4-7C79A364974F}"/>
              </a:ext>
            </a:extLst>
          </p:cNvPr>
          <p:cNvPicPr>
            <a:picLocks noChangeAspect="1"/>
          </p:cNvPicPr>
          <p:nvPr/>
        </p:nvPicPr>
        <p:blipFill>
          <a:blip r:embed="rId3"/>
          <a:srcRect/>
          <a:stretch>
            <a:fillRect/>
          </a:stretch>
        </p:blipFill>
        <p:spPr>
          <a:xfrm>
            <a:off x="8469748" y="4982382"/>
            <a:ext cx="3537530" cy="1694648"/>
          </a:xfrm>
          <a:prstGeom prst="rect">
            <a:avLst/>
          </a:prstGeom>
          <a:solidFill>
            <a:srgbClr val="EDEDED"/>
          </a:solidFill>
          <a:ln w="88897" cap="sq">
            <a:solidFill>
              <a:srgbClr val="8FAADC"/>
            </a:solidFill>
            <a:prstDash val="solid"/>
            <a:miter/>
          </a:ln>
          <a:effectLst>
            <a:outerShdw dist="18004" dir="5400000" algn="tl">
              <a:srgbClr val="000000">
                <a:alpha val="40000"/>
              </a:srgbClr>
            </a:out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B4E5E514-6935-EC60-4BE5-756186EC1297}"/>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685FB7E-009D-285F-FF59-FF782292F719}"/>
              </a:ext>
            </a:extLst>
          </p:cNvPr>
          <p:cNvSpPr txBox="1">
            <a:spLocks noGrp="1"/>
          </p:cNvSpPr>
          <p:nvPr>
            <p:ph type="title"/>
          </p:nvPr>
        </p:nvSpPr>
        <p:spPr>
          <a:xfrm>
            <a:off x="838203" y="0"/>
            <a:ext cx="10515600" cy="1325559"/>
          </a:xfrm>
        </p:spPr>
        <p:txBody>
          <a:bodyPr anchorCtr="1"/>
          <a:lstStyle/>
          <a:p>
            <a:pPr lvl="0" algn="ctr"/>
            <a:r>
              <a:rPr lang="en-GB">
                <a:solidFill>
                  <a:srgbClr val="FFFFFF"/>
                </a:solidFill>
              </a:rPr>
              <a:t>The theory </a:t>
            </a:r>
          </a:p>
        </p:txBody>
      </p:sp>
      <p:sp>
        <p:nvSpPr>
          <p:cNvPr id="4" name="Content Placeholder 2">
            <a:extLst>
              <a:ext uri="{FF2B5EF4-FFF2-40B4-BE49-F238E27FC236}">
                <a16:creationId xmlns:a16="http://schemas.microsoft.com/office/drawing/2014/main" id="{EA95ACFE-F628-99E8-71D9-3C8B94824B1E}"/>
              </a:ext>
            </a:extLst>
          </p:cNvPr>
          <p:cNvSpPr txBox="1">
            <a:spLocks noGrp="1"/>
          </p:cNvSpPr>
          <p:nvPr>
            <p:ph idx="1"/>
          </p:nvPr>
        </p:nvSpPr>
        <p:spPr>
          <a:xfrm>
            <a:off x="838203" y="2141533"/>
            <a:ext cx="10515600" cy="4351336"/>
          </a:xfrm>
        </p:spPr>
        <p:txBody>
          <a:bodyPr/>
          <a:lstStyle/>
          <a:p>
            <a:pPr lvl="0"/>
            <a:r>
              <a:rPr lang="en-GB"/>
              <a:t>child centered approach</a:t>
            </a:r>
          </a:p>
          <a:p>
            <a:pPr lvl="0"/>
            <a:r>
              <a:rPr lang="en-GB"/>
              <a:t>School is an extension of home </a:t>
            </a:r>
            <a:endParaRPr lang="en-GB">
              <a:cs typeface="Calibri"/>
            </a:endParaRPr>
          </a:p>
          <a:p>
            <a:pPr lvl="0"/>
            <a:r>
              <a:rPr lang="en-GB"/>
              <a:t>Nature and nurture </a:t>
            </a:r>
            <a:endParaRPr lang="en-GB">
              <a:cs typeface="Calibri"/>
            </a:endParaRPr>
          </a:p>
          <a:p>
            <a:pPr lvl="0"/>
            <a:r>
              <a:rPr lang="en-GB"/>
              <a:t>Experimental learning</a:t>
            </a:r>
            <a:endParaRPr lang="en-GB">
              <a:cs typeface="Calibri"/>
            </a:endParaRPr>
          </a:p>
          <a:p>
            <a:pPr lvl="0"/>
            <a:r>
              <a:rPr lang="en-GB"/>
              <a:t>pedagogy </a:t>
            </a:r>
            <a:endParaRPr lang="en-GB">
              <a:cs typeface="Calibri"/>
            </a:endParaRPr>
          </a:p>
          <a:p>
            <a:pPr lvl="0"/>
            <a:endParaRPr lang="en-GB"/>
          </a:p>
          <a:p>
            <a:pPr lvl="0"/>
            <a:endParaRPr lang="en-GB"/>
          </a:p>
        </p:txBody>
      </p:sp>
      <p:pic>
        <p:nvPicPr>
          <p:cNvPr id="5" name="Picture 2">
            <a:extLst>
              <a:ext uri="{FF2B5EF4-FFF2-40B4-BE49-F238E27FC236}">
                <a16:creationId xmlns:a16="http://schemas.microsoft.com/office/drawing/2014/main" id="{BAEAD6F9-5C8D-BC25-AF89-9B3CFEE2AE51}"/>
              </a:ext>
            </a:extLst>
          </p:cNvPr>
          <p:cNvPicPr>
            <a:picLocks noChangeAspect="1"/>
          </p:cNvPicPr>
          <p:nvPr/>
        </p:nvPicPr>
        <p:blipFill>
          <a:blip r:embed="rId3"/>
          <a:srcRect/>
          <a:stretch>
            <a:fillRect/>
          </a:stretch>
        </p:blipFill>
        <p:spPr>
          <a:xfrm>
            <a:off x="5215509" y="4558101"/>
            <a:ext cx="2109630" cy="2130936"/>
          </a:xfrm>
          <a:prstGeom prst="rect">
            <a:avLst/>
          </a:prstGeom>
          <a:solidFill>
            <a:srgbClr val="EDEDED"/>
          </a:solidFill>
          <a:ln w="88897" cap="sq">
            <a:solidFill>
              <a:srgbClr val="8FAADC"/>
            </a:solidFill>
            <a:prstDash val="solid"/>
            <a:miter/>
          </a:ln>
          <a:effectLst>
            <a:outerShdw dist="18004" dir="5400000" algn="tl">
              <a:srgbClr val="000000">
                <a:alpha val="40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3D0EBB2-42BA-FF8F-AA85-D5D47B6EEF49}"/>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8573074-FAD8-76E8-4D15-79E4EC96CEB8}"/>
              </a:ext>
            </a:extLst>
          </p:cNvPr>
          <p:cNvSpPr txBox="1">
            <a:spLocks noGrp="1"/>
          </p:cNvSpPr>
          <p:nvPr>
            <p:ph type="title"/>
          </p:nvPr>
        </p:nvSpPr>
        <p:spPr>
          <a:xfrm>
            <a:off x="838203" y="0"/>
            <a:ext cx="10515600" cy="1325559"/>
          </a:xfrm>
        </p:spPr>
        <p:txBody>
          <a:bodyPr anchorCtr="1"/>
          <a:lstStyle/>
          <a:p>
            <a:pPr lvl="0" algn="ctr"/>
            <a:r>
              <a:rPr lang="en-GB">
                <a:solidFill>
                  <a:srgbClr val="FFFFFF"/>
                </a:solidFill>
              </a:rPr>
              <a:t>Other theorists </a:t>
            </a:r>
          </a:p>
        </p:txBody>
      </p:sp>
      <p:sp>
        <p:nvSpPr>
          <p:cNvPr id="4" name="Content Placeholder 2">
            <a:extLst>
              <a:ext uri="{FF2B5EF4-FFF2-40B4-BE49-F238E27FC236}">
                <a16:creationId xmlns:a16="http://schemas.microsoft.com/office/drawing/2014/main" id="{BF4E3585-4C6A-E100-08B6-05F78D909B82}"/>
              </a:ext>
            </a:extLst>
          </p:cNvPr>
          <p:cNvSpPr txBox="1">
            <a:spLocks noGrp="1"/>
          </p:cNvSpPr>
          <p:nvPr>
            <p:ph idx="1"/>
          </p:nvPr>
        </p:nvSpPr>
        <p:spPr>
          <a:xfrm>
            <a:off x="838203" y="1973092"/>
            <a:ext cx="10515600" cy="4351336"/>
          </a:xfrm>
        </p:spPr>
        <p:txBody>
          <a:bodyPr/>
          <a:lstStyle/>
          <a:p>
            <a:pPr lvl="0"/>
            <a:r>
              <a:rPr lang="en-GB"/>
              <a:t>Rousseau</a:t>
            </a:r>
          </a:p>
          <a:p>
            <a:pPr lvl="0"/>
            <a:endParaRPr lang="en-GB"/>
          </a:p>
          <a:p>
            <a:pPr lvl="0"/>
            <a:endParaRPr lang="en-GB"/>
          </a:p>
          <a:p>
            <a:pPr marL="0" lvl="0" indent="0">
              <a:buNone/>
            </a:pPr>
            <a:endParaRPr lang="en-GB"/>
          </a:p>
          <a:p>
            <a:pPr lvl="0"/>
            <a:r>
              <a:rPr lang="en-GB"/>
              <a:t>Bandura </a:t>
            </a:r>
          </a:p>
        </p:txBody>
      </p:sp>
      <p:pic>
        <p:nvPicPr>
          <p:cNvPr id="5" name="Picture 4">
            <a:extLst>
              <a:ext uri="{FF2B5EF4-FFF2-40B4-BE49-F238E27FC236}">
                <a16:creationId xmlns:a16="http://schemas.microsoft.com/office/drawing/2014/main" id="{EAA573D6-0C73-3278-1204-792ED0D93253}"/>
              </a:ext>
            </a:extLst>
          </p:cNvPr>
          <p:cNvPicPr>
            <a:picLocks noChangeAspect="1"/>
          </p:cNvPicPr>
          <p:nvPr/>
        </p:nvPicPr>
        <p:blipFill>
          <a:blip r:embed="rId3"/>
          <a:stretch>
            <a:fillRect/>
          </a:stretch>
        </p:blipFill>
        <p:spPr>
          <a:xfrm>
            <a:off x="4579589" y="1973092"/>
            <a:ext cx="3032817" cy="1819692"/>
          </a:xfrm>
          <a:prstGeom prst="rect">
            <a:avLst/>
          </a:prstGeom>
          <a:noFill/>
          <a:ln cap="flat">
            <a:noFill/>
          </a:ln>
        </p:spPr>
      </p:pic>
      <p:pic>
        <p:nvPicPr>
          <p:cNvPr id="6" name="Picture 2" descr="Albert Bandura, Psychologist from Stanfor University. Social psychology, self efficacy, moral disengagement, agency.">
            <a:extLst>
              <a:ext uri="{FF2B5EF4-FFF2-40B4-BE49-F238E27FC236}">
                <a16:creationId xmlns:a16="http://schemas.microsoft.com/office/drawing/2014/main" id="{E9567CCA-A113-D4E7-1AA7-1034F18E4025}"/>
              </a:ext>
            </a:extLst>
          </p:cNvPr>
          <p:cNvPicPr>
            <a:picLocks noChangeAspect="1"/>
          </p:cNvPicPr>
          <p:nvPr/>
        </p:nvPicPr>
        <p:blipFill>
          <a:blip r:embed="rId4"/>
          <a:srcRect/>
          <a:stretch>
            <a:fillRect/>
          </a:stretch>
        </p:blipFill>
        <p:spPr>
          <a:xfrm>
            <a:off x="5107408" y="4148760"/>
            <a:ext cx="1977188" cy="2669206"/>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6A20C29-FDA8-6A26-D850-AAAE959B0D15}"/>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63460D6-98D0-9013-E669-05595225D7E2}"/>
              </a:ext>
            </a:extLst>
          </p:cNvPr>
          <p:cNvSpPr txBox="1">
            <a:spLocks noGrp="1"/>
          </p:cNvSpPr>
          <p:nvPr>
            <p:ph type="title"/>
          </p:nvPr>
        </p:nvSpPr>
        <p:spPr>
          <a:xfrm>
            <a:off x="838203" y="0"/>
            <a:ext cx="10515600" cy="1325559"/>
          </a:xfrm>
        </p:spPr>
        <p:txBody>
          <a:bodyPr anchorCtr="1"/>
          <a:lstStyle/>
          <a:p>
            <a:pPr lvl="0" algn="ctr"/>
            <a:r>
              <a:rPr lang="en-GB">
                <a:solidFill>
                  <a:srgbClr val="FFFFFF"/>
                </a:solidFill>
              </a:rPr>
              <a:t>Relate to practice </a:t>
            </a:r>
          </a:p>
        </p:txBody>
      </p:sp>
      <p:sp>
        <p:nvSpPr>
          <p:cNvPr id="4" name="Content Placeholder 2">
            <a:extLst>
              <a:ext uri="{FF2B5EF4-FFF2-40B4-BE49-F238E27FC236}">
                <a16:creationId xmlns:a16="http://schemas.microsoft.com/office/drawing/2014/main" id="{F448E892-30D0-FD31-E084-1A77950EFC54}"/>
              </a:ext>
            </a:extLst>
          </p:cNvPr>
          <p:cNvSpPr txBox="1">
            <a:spLocks noGrp="1"/>
          </p:cNvSpPr>
          <p:nvPr>
            <p:ph idx="1"/>
          </p:nvPr>
        </p:nvSpPr>
        <p:spPr>
          <a:xfrm>
            <a:off x="838203" y="2141533"/>
            <a:ext cx="10515600" cy="4351336"/>
          </a:xfrm>
        </p:spPr>
        <p:txBody>
          <a:bodyPr/>
          <a:lstStyle/>
          <a:p>
            <a:pPr lvl="0"/>
            <a:r>
              <a:rPr lang="en-GB"/>
              <a:t>Play</a:t>
            </a:r>
          </a:p>
          <a:p>
            <a:pPr lvl="0"/>
            <a:r>
              <a:rPr lang="en-GB"/>
              <a:t>Child centered</a:t>
            </a:r>
          </a:p>
          <a:p>
            <a:pPr lvl="0"/>
            <a:r>
              <a:rPr lang="en-GB"/>
              <a:t>Reflection  </a:t>
            </a:r>
          </a:p>
          <a:p>
            <a:pPr lvl="0"/>
            <a:endParaRPr lang="en-GB" sz="1800">
              <a:latin typeface="Times New Roman" pitchFamily="18"/>
            </a:endParaRPr>
          </a:p>
          <a:p>
            <a:pPr lvl="0"/>
            <a:endParaRPr lang="en-GB"/>
          </a:p>
        </p:txBody>
      </p:sp>
      <p:pic>
        <p:nvPicPr>
          <p:cNvPr id="5" name="Picture 2" descr="Why children need to play with friends | First Five Years">
            <a:extLst>
              <a:ext uri="{FF2B5EF4-FFF2-40B4-BE49-F238E27FC236}">
                <a16:creationId xmlns:a16="http://schemas.microsoft.com/office/drawing/2014/main" id="{A8347AA8-714E-6104-7A84-0E07D8822674}"/>
              </a:ext>
            </a:extLst>
          </p:cNvPr>
          <p:cNvPicPr>
            <a:picLocks noChangeAspect="1"/>
          </p:cNvPicPr>
          <p:nvPr/>
        </p:nvPicPr>
        <p:blipFill>
          <a:blip r:embed="rId3"/>
          <a:srcRect/>
          <a:stretch>
            <a:fillRect/>
          </a:stretch>
        </p:blipFill>
        <p:spPr>
          <a:xfrm>
            <a:off x="5394950" y="2557220"/>
            <a:ext cx="5866607" cy="3519964"/>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0845211-D54F-157C-49F5-A19438C27DDE}"/>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8464314-C662-490B-E54F-7FC49905EC28}"/>
              </a:ext>
            </a:extLst>
          </p:cNvPr>
          <p:cNvSpPr txBox="1">
            <a:spLocks noGrp="1"/>
          </p:cNvSpPr>
          <p:nvPr>
            <p:ph type="title"/>
          </p:nvPr>
        </p:nvSpPr>
        <p:spPr>
          <a:xfrm>
            <a:off x="838203" y="0"/>
            <a:ext cx="10515600" cy="1325559"/>
          </a:xfrm>
        </p:spPr>
        <p:txBody>
          <a:bodyPr anchorCtr="1"/>
          <a:lstStyle/>
          <a:p>
            <a:pPr lvl="0" algn="ctr"/>
            <a:r>
              <a:rPr lang="en-GB">
                <a:solidFill>
                  <a:srgbClr val="FFFFFF"/>
                </a:solidFill>
              </a:rPr>
              <a:t>Conclusion </a:t>
            </a:r>
          </a:p>
        </p:txBody>
      </p:sp>
      <p:sp>
        <p:nvSpPr>
          <p:cNvPr id="4" name="Content Placeholder 2">
            <a:extLst>
              <a:ext uri="{FF2B5EF4-FFF2-40B4-BE49-F238E27FC236}">
                <a16:creationId xmlns:a16="http://schemas.microsoft.com/office/drawing/2014/main" id="{95D4D3A2-7412-DB5E-CC60-0349BB0D1FD4}"/>
              </a:ext>
            </a:extLst>
          </p:cNvPr>
          <p:cNvSpPr txBox="1">
            <a:spLocks noGrp="1"/>
          </p:cNvSpPr>
          <p:nvPr>
            <p:ph idx="1"/>
          </p:nvPr>
        </p:nvSpPr>
        <p:spPr>
          <a:xfrm>
            <a:off x="838203" y="2141533"/>
            <a:ext cx="10515600" cy="4351336"/>
          </a:xfrm>
        </p:spPr>
        <p:txBody>
          <a:bodyPr/>
          <a:lstStyle/>
          <a:p>
            <a:pPr lvl="0"/>
            <a:r>
              <a:rPr lang="en-GB">
                <a:cs typeface="Calibri"/>
              </a:rPr>
              <a:t>Deweys theory and how it is used in todays education </a:t>
            </a:r>
          </a:p>
          <a:p>
            <a:pPr marL="0" lvl="0" indent="0">
              <a:buNone/>
            </a:pPr>
            <a:endParaRPr lang="en-GB">
              <a:cs typeface="Calibri"/>
            </a:endParaRPr>
          </a:p>
          <a:p>
            <a:pPr lvl="0"/>
            <a:endParaRPr lang="en-GB" sz="1500">
              <a:solidFill>
                <a:srgbClr val="333333"/>
              </a:solidFill>
              <a:cs typeface="Calibri"/>
            </a:endParaRPr>
          </a:p>
          <a:p>
            <a:pPr lvl="0"/>
            <a:endParaRPr lang="en-GB" sz="1500">
              <a:solidFill>
                <a:srgbClr val="121212"/>
              </a:solidFill>
              <a:cs typeface="Calibri"/>
            </a:endParaRPr>
          </a:p>
          <a:p>
            <a:pPr lvl="0"/>
            <a:endParaRPr lang="en-GB" sz="1500">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D02F385-EFFE-5DB2-0465-4537F43049BA}"/>
              </a:ext>
            </a:extLst>
          </p:cNvPr>
          <p:cNvSpPr/>
          <p:nvPr/>
        </p:nvSpPr>
        <p:spPr>
          <a:xfrm>
            <a:off x="0" y="0"/>
            <a:ext cx="12191996" cy="1325559"/>
          </a:xfrm>
          <a:prstGeom prst="rect">
            <a:avLst/>
          </a:prstGeom>
          <a:solidFill>
            <a:srgbClr val="8FAADC"/>
          </a:solidFill>
          <a:ln w="12701" cap="flat">
            <a:solidFill>
              <a:srgbClr val="8FAAD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3D7D8F0D-01CC-33EF-D488-57EBC29A4FFA}"/>
              </a:ext>
            </a:extLst>
          </p:cNvPr>
          <p:cNvSpPr txBox="1">
            <a:spLocks noGrp="1"/>
          </p:cNvSpPr>
          <p:nvPr>
            <p:ph type="title"/>
          </p:nvPr>
        </p:nvSpPr>
        <p:spPr>
          <a:xfrm>
            <a:off x="838203" y="0"/>
            <a:ext cx="10515600" cy="1325559"/>
          </a:xfrm>
        </p:spPr>
        <p:txBody>
          <a:bodyPr/>
          <a:lstStyle/>
          <a:p>
            <a:pPr lvl="0"/>
            <a:r>
              <a:rPr lang="en-GB">
                <a:solidFill>
                  <a:srgbClr val="FFFFFF"/>
                </a:solidFill>
              </a:rPr>
              <a:t>Reference list</a:t>
            </a:r>
          </a:p>
        </p:txBody>
      </p:sp>
      <p:sp>
        <p:nvSpPr>
          <p:cNvPr id="4" name="Content Placeholder 2">
            <a:extLst>
              <a:ext uri="{FF2B5EF4-FFF2-40B4-BE49-F238E27FC236}">
                <a16:creationId xmlns:a16="http://schemas.microsoft.com/office/drawing/2014/main" id="{45814AD6-90C8-5888-C326-942234E410C4}"/>
              </a:ext>
            </a:extLst>
          </p:cNvPr>
          <p:cNvSpPr txBox="1">
            <a:spLocks noGrp="1"/>
          </p:cNvSpPr>
          <p:nvPr>
            <p:ph idx="1"/>
          </p:nvPr>
        </p:nvSpPr>
        <p:spPr>
          <a:xfrm>
            <a:off x="838203" y="2141533"/>
            <a:ext cx="10515600" cy="4351336"/>
          </a:xfrm>
        </p:spPr>
        <p:txBody>
          <a:bodyPr>
            <a:noAutofit/>
          </a:bodyPr>
          <a:lstStyle/>
          <a:p>
            <a:pPr lvl="0"/>
            <a:r>
              <a:rPr lang="en-GB" sz="1400" i="1">
                <a:solidFill>
                  <a:srgbClr val="0D0D0D"/>
                </a:solidFill>
                <a:latin typeface="Arial"/>
                <a:cs typeface="Calibri"/>
              </a:rPr>
              <a:t>Diaz M, ND, John Dewey Quote, available at: </a:t>
            </a:r>
            <a:r>
              <a:rPr lang="en-GB" sz="1400" i="1">
                <a:latin typeface="Arial"/>
                <a:cs typeface="Calibri"/>
                <a:hlinkClick r:id="rId2"/>
              </a:rPr>
              <a:t>https://www.teacherspayteachers.com/Product/John-Dewey-Quote-4144241</a:t>
            </a:r>
            <a:r>
              <a:rPr lang="en-GB" sz="1400" i="1">
                <a:solidFill>
                  <a:srgbClr val="0D0D0D"/>
                </a:solidFill>
                <a:latin typeface="Arial"/>
                <a:cs typeface="Calibri"/>
              </a:rPr>
              <a:t> (accessed 21/02/24)</a:t>
            </a:r>
            <a:endParaRPr lang="en-GB" sz="1400" b="1" i="1">
              <a:latin typeface="Arial"/>
              <a:cs typeface="Calibri"/>
            </a:endParaRPr>
          </a:p>
          <a:p>
            <a:pPr lvl="0"/>
            <a:r>
              <a:rPr lang="en-GB" sz="1400" i="1">
                <a:solidFill>
                  <a:srgbClr val="0D0D0D"/>
                </a:solidFill>
                <a:latin typeface="Arial"/>
                <a:cs typeface="Calibri"/>
              </a:rPr>
              <a:t>Field.R, (n.d), John Dewey (1859-1952) available at: </a:t>
            </a:r>
            <a:r>
              <a:rPr lang="en-GB" sz="1400" i="1">
                <a:latin typeface="Arial"/>
                <a:cs typeface="Calibri"/>
                <a:hlinkClick r:id="rId3"/>
              </a:rPr>
              <a:t>https://iep.utm.edu/john-dewey/</a:t>
            </a:r>
            <a:r>
              <a:rPr lang="en-GB" sz="1400" i="1">
                <a:solidFill>
                  <a:srgbClr val="0D0D0D"/>
                </a:solidFill>
                <a:latin typeface="Arial"/>
                <a:cs typeface="Calibri"/>
              </a:rPr>
              <a:t> (accessed 22/02/24)</a:t>
            </a:r>
            <a:endParaRPr lang="en-GB" sz="1400" i="1">
              <a:latin typeface="Arial"/>
              <a:cs typeface="Calibri"/>
            </a:endParaRPr>
          </a:p>
          <a:p>
            <a:pPr lvl="0"/>
            <a:r>
              <a:rPr lang="en-GB" sz="1400" i="1">
                <a:solidFill>
                  <a:srgbClr val="0D0D0D"/>
                </a:solidFill>
                <a:latin typeface="Arial"/>
                <a:cs typeface="Calibri"/>
              </a:rPr>
              <a:t>Hobson,T. (2014) Jean-Jacques Rousseau: as relevant as ever. Retrieved from: </a:t>
            </a:r>
            <a:r>
              <a:rPr lang="en-GB" sz="1400" i="1">
                <a:latin typeface="Arial"/>
                <a:cs typeface="Calibri"/>
                <a:hlinkClick r:id="rId4"/>
              </a:rPr>
              <a:t>https://www.theguardian.com/commentisfree/belief/2014/jan/20/rousseau-compassionate-intense-relevant-philosopher</a:t>
            </a:r>
            <a:r>
              <a:rPr lang="en-GB" sz="1400" i="1">
                <a:solidFill>
                  <a:srgbClr val="0D0D0D"/>
                </a:solidFill>
                <a:latin typeface="Arial"/>
                <a:cs typeface="Calibri"/>
              </a:rPr>
              <a:t> (Assessed on February 21st, 2024)</a:t>
            </a:r>
            <a:endParaRPr lang="en-GB" sz="1400" i="1">
              <a:latin typeface="Arial"/>
              <a:cs typeface="Calibri"/>
            </a:endParaRPr>
          </a:p>
          <a:p>
            <a:pPr lvl="0"/>
            <a:r>
              <a:rPr lang="en-GB" sz="1400" i="1">
                <a:solidFill>
                  <a:srgbClr val="0D0D0D"/>
                </a:solidFill>
                <a:latin typeface="Arial"/>
                <a:cs typeface="Calibri"/>
              </a:rPr>
              <a:t>How John Dewey's Learning Model Becomes A Solution For students To Acquire Knowledge (2018) Retrieved from: </a:t>
            </a:r>
            <a:r>
              <a:rPr lang="en-GB" sz="1400" i="1">
                <a:latin typeface="Arial"/>
                <a:cs typeface="Calibri"/>
                <a:hlinkClick r:id="rId5"/>
              </a:rPr>
              <a:t>https://steemit.com/steemiteducation/@ijoel/how-john-dewey-s-learning-model-becomes-a-solution-for-students-to-acquire-knowledge</a:t>
            </a:r>
            <a:r>
              <a:rPr lang="en-GB" sz="1400" i="1">
                <a:solidFill>
                  <a:srgbClr val="0D0D0D"/>
                </a:solidFill>
                <a:latin typeface="Arial"/>
                <a:cs typeface="Calibri"/>
              </a:rPr>
              <a:t> (Assessed February 21st, 2024)</a:t>
            </a:r>
            <a:endParaRPr lang="en-GB" sz="1400" i="1">
              <a:latin typeface="Arial"/>
              <a:cs typeface="Calibri"/>
            </a:endParaRPr>
          </a:p>
          <a:p>
            <a:pPr lvl="0"/>
            <a:r>
              <a:rPr lang="en-GB" sz="1400" i="1">
                <a:solidFill>
                  <a:srgbClr val="0D0D0D"/>
                </a:solidFill>
                <a:latin typeface="Arial"/>
                <a:cs typeface="Calibri"/>
              </a:rPr>
              <a:t>Johnston J, Halocha J, 2010, early childhood and primary education, p.p 2-283</a:t>
            </a:r>
            <a:endParaRPr lang="en-GB" sz="1400" i="1">
              <a:latin typeface="Arial"/>
              <a:cs typeface="Calibri"/>
            </a:endParaRPr>
          </a:p>
          <a:p>
            <a:pPr lvl="0"/>
            <a:r>
              <a:rPr lang="en-GB" sz="1400" i="1">
                <a:solidFill>
                  <a:srgbClr val="0D0D0D"/>
                </a:solidFill>
                <a:latin typeface="Arial"/>
                <a:cs typeface="Arial"/>
              </a:rPr>
              <a:t>John Dewey, American Pragmatist (n.d) Retrieved from: </a:t>
            </a:r>
            <a:r>
              <a:rPr lang="en-GB" sz="1400" i="1">
                <a:latin typeface="Arial"/>
                <a:cs typeface="Arial"/>
                <a:hlinkClick r:id="rId6"/>
              </a:rPr>
              <a:t>http://www.dewey.pragmatism.org/</a:t>
            </a:r>
            <a:r>
              <a:rPr lang="en-GB" sz="1400" i="1">
                <a:solidFill>
                  <a:srgbClr val="0D0D0D"/>
                </a:solidFill>
                <a:latin typeface="Arial"/>
                <a:cs typeface="Arial"/>
              </a:rPr>
              <a:t> (Assessed on February 21st, 2024)</a:t>
            </a:r>
            <a:endParaRPr lang="en-GB" sz="1400">
              <a:latin typeface="Arial"/>
              <a:cs typeface="Arial"/>
            </a:endParaRPr>
          </a:p>
          <a:p>
            <a:pPr lvl="0"/>
            <a:r>
              <a:rPr lang="en-GB" sz="1400" i="1">
                <a:solidFill>
                  <a:srgbClr val="0D0D0D"/>
                </a:solidFill>
                <a:latin typeface="Arial"/>
                <a:cs typeface="Calibri"/>
              </a:rPr>
              <a:t>Macblain. S, 2014, HOW CHILDREN LEARN, p.p21, sage</a:t>
            </a:r>
            <a:endParaRPr lang="en-GB" sz="1400" i="1">
              <a:latin typeface="Arial"/>
              <a:cs typeface="Calibri"/>
            </a:endParaRPr>
          </a:p>
          <a:p>
            <a:pPr lvl="0"/>
            <a:r>
              <a:rPr lang="en-GB" sz="1400" i="1">
                <a:solidFill>
                  <a:srgbClr val="0D0D0D"/>
                </a:solidFill>
                <a:latin typeface="Arial"/>
                <a:cs typeface="Calibri"/>
              </a:rPr>
              <a:t>Sidiropoulos. M, 2022, John Dewey, America's Education Reformer, available at: </a:t>
            </a:r>
            <a:r>
              <a:rPr lang="en-GB" sz="1400" i="1">
                <a:latin typeface="Arial"/>
                <a:cs typeface="Calibri"/>
                <a:hlinkClick r:id="rId7"/>
              </a:rPr>
              <a:t>https://sidiropoulos.medium.com/john-dewey-americas-education-reformer-b396451a129c</a:t>
            </a:r>
            <a:r>
              <a:rPr lang="en-GB" sz="1400" i="1">
                <a:solidFill>
                  <a:srgbClr val="0D0D0D"/>
                </a:solidFill>
                <a:latin typeface="Arial"/>
                <a:cs typeface="Calibri"/>
              </a:rPr>
              <a:t> (accessed 21/02/24)</a:t>
            </a:r>
            <a:endParaRPr lang="en-GB" sz="1400" i="1">
              <a:latin typeface="Arial"/>
              <a:cs typeface="Calibri"/>
            </a:endParaRPr>
          </a:p>
          <a:p>
            <a:pPr lvl="0"/>
            <a:r>
              <a:rPr lang="en-GB" sz="1400" i="1">
                <a:solidFill>
                  <a:srgbClr val="0D0D0D"/>
                </a:solidFill>
                <a:latin typeface="Arial"/>
                <a:cs typeface="Calibri"/>
              </a:rPr>
              <a:t>Stanford encyclopedia of philosophy, 2023, jean jacues rousseau available at: </a:t>
            </a:r>
            <a:r>
              <a:rPr lang="en-GB" sz="1400" i="1">
                <a:latin typeface="Arial"/>
                <a:cs typeface="Calibri"/>
                <a:hlinkClick r:id="rId8"/>
              </a:rPr>
              <a:t>https://plato.stanford.edu/entries/rousseau/</a:t>
            </a:r>
            <a:r>
              <a:rPr lang="en-GB" sz="1400" i="1">
                <a:solidFill>
                  <a:srgbClr val="0D0D0D"/>
                </a:solidFill>
                <a:latin typeface="Arial"/>
                <a:cs typeface="Calibri"/>
              </a:rPr>
              <a:t> (accessed 24/02/24)</a:t>
            </a:r>
            <a:endParaRPr lang="en-GB" sz="1400" i="1">
              <a:latin typeface="Arial"/>
              <a:cs typeface="Calibri"/>
            </a:endParaRPr>
          </a:p>
          <a:p>
            <a:pPr lvl="0"/>
            <a:r>
              <a:rPr lang="en-GB" sz="1400" i="1">
                <a:solidFill>
                  <a:srgbClr val="0D0D0D"/>
                </a:solidFill>
                <a:latin typeface="Arial"/>
                <a:cs typeface="Calibri"/>
              </a:rPr>
              <a:t>Terra K, 2027, Albert Bandura, available at </a:t>
            </a:r>
            <a:r>
              <a:rPr lang="en-GB" sz="1400" i="1">
                <a:latin typeface="Arial"/>
                <a:cs typeface="Calibri"/>
                <a:hlinkClick r:id="rId9"/>
              </a:rPr>
              <a:t>https://albertbandura.com/</a:t>
            </a:r>
            <a:r>
              <a:rPr lang="en-GB" sz="1400" i="1">
                <a:solidFill>
                  <a:srgbClr val="0D0D0D"/>
                </a:solidFill>
                <a:latin typeface="Arial"/>
                <a:cs typeface="Calibri"/>
              </a:rPr>
              <a:t> (accessed 24/02/24)</a:t>
            </a:r>
            <a:endParaRPr lang="en-GB" sz="1400" i="1">
              <a:latin typeface="Arial"/>
              <a:cs typeface="Calibri"/>
            </a:endParaRPr>
          </a:p>
          <a:p>
            <a:pPr lvl="0"/>
            <a:endParaRPr lang="en-GB" b="1" i="1">
              <a:latin typeface="Arial"/>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DD9D4-F738-93A0-F4EB-45E9351D9C4A}"/>
              </a:ext>
            </a:extLst>
          </p:cNvPr>
          <p:cNvSpPr txBox="1">
            <a:spLocks noGrp="1"/>
          </p:cNvSpPr>
          <p:nvPr>
            <p:ph type="title"/>
          </p:nvPr>
        </p:nvSpPr>
        <p:spPr/>
        <p:txBody>
          <a:bodyPr/>
          <a:lstStyle/>
          <a:p>
            <a:pPr lvl="0"/>
            <a:r>
              <a:rPr lang="en-US">
                <a:cs typeface="Calibri Light"/>
              </a:rPr>
              <a:t>Summary</a:t>
            </a:r>
            <a:endParaRPr lang="en-US"/>
          </a:p>
        </p:txBody>
      </p:sp>
      <p:sp>
        <p:nvSpPr>
          <p:cNvPr id="3" name="Content Placeholder 2">
            <a:extLst>
              <a:ext uri="{FF2B5EF4-FFF2-40B4-BE49-F238E27FC236}">
                <a16:creationId xmlns:a16="http://schemas.microsoft.com/office/drawing/2014/main" id="{C3709C84-A6AC-1A9E-A851-893435582481}"/>
              </a:ext>
            </a:extLst>
          </p:cNvPr>
          <p:cNvSpPr txBox="1">
            <a:spLocks noGrp="1"/>
          </p:cNvSpPr>
          <p:nvPr>
            <p:ph idx="1"/>
          </p:nvPr>
        </p:nvSpPr>
        <p:spPr/>
        <p:txBody>
          <a:bodyPr/>
          <a:lstStyle/>
          <a:p>
            <a:pPr lvl="0"/>
            <a:r>
              <a:rPr lang="en-US">
                <a:cs typeface="Calibri"/>
              </a:rPr>
              <a:t>Concidering all 3 theorys that have been assessed today, it is clear to see that learning theorys are still supporting learning and effective teaching in todays curriculum. </a:t>
            </a:r>
          </a:p>
          <a:p>
            <a:pPr lvl="0"/>
            <a:r>
              <a:rPr lang="en-US">
                <a:cs typeface="Calibri"/>
              </a:rPr>
              <a:t>Vygotskys scaffolding strategy is used today to create and support engaging learning enviroments</a:t>
            </a:r>
          </a:p>
          <a:p>
            <a:pPr lvl="0"/>
            <a:r>
              <a:rPr lang="en-US">
                <a:cs typeface="Calibri"/>
              </a:rPr>
              <a:t>Montessoris theory is used today to support children in their development and learning through activities they enjoy </a:t>
            </a:r>
          </a:p>
          <a:p>
            <a:pPr lvl="0"/>
            <a:r>
              <a:rPr lang="en-US">
                <a:cs typeface="Calibri"/>
              </a:rPr>
              <a:t>Deweys theory is used today as a play focused apprach and the reflection aspect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0</TotalTime>
  <Words>5526</Words>
  <Application>Microsoft Office PowerPoint</Application>
  <PresentationFormat>Widescreen</PresentationFormat>
  <Paragraphs>220</Paragraphs>
  <Slides>24</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vt:lpstr>
      <vt:lpstr>Arial</vt:lpstr>
      <vt:lpstr>Calibri</vt:lpstr>
      <vt:lpstr>Calibri Light</vt:lpstr>
      <vt:lpstr>Georgia</vt:lpstr>
      <vt:lpstr>Sitka Heading</vt:lpstr>
      <vt:lpstr>Times New Roman</vt:lpstr>
      <vt:lpstr>office theme</vt:lpstr>
      <vt:lpstr>Demonstrate how learning theories can support effective teaching and learning</vt:lpstr>
      <vt:lpstr>Lev Vygotsky- sociocultural theory </vt:lpstr>
      <vt:lpstr>PowerPoint Presentation</vt:lpstr>
      <vt:lpstr>Three zones of proximal development</vt:lpstr>
      <vt:lpstr>Vygotsky's scaffolding strategy </vt:lpstr>
      <vt:lpstr>PowerPoint Presentation</vt:lpstr>
      <vt:lpstr>Vygotsky's theory and its use in todays school environment</vt:lpstr>
      <vt:lpstr>PowerPoint Presentation</vt:lpstr>
      <vt:lpstr>PowerPoint Presentation</vt:lpstr>
      <vt:lpstr>Maria Montessori 1870-1952</vt:lpstr>
      <vt:lpstr>Introduction  </vt:lpstr>
      <vt:lpstr>Similar theorists</vt:lpstr>
      <vt:lpstr>How learning theories can support effective teaching and learning</vt:lpstr>
      <vt:lpstr>conclusion</vt:lpstr>
      <vt:lpstr>PowerPoint Presentation</vt:lpstr>
      <vt:lpstr>PowerPoint Presentation</vt:lpstr>
      <vt:lpstr>Dewey </vt:lpstr>
      <vt:lpstr>Introduction  </vt:lpstr>
      <vt:lpstr>The theory </vt:lpstr>
      <vt:lpstr>Other theorists </vt:lpstr>
      <vt:lpstr>Relate to practice </vt:lpstr>
      <vt:lpstr>Conclusion </vt:lpstr>
      <vt:lpstr>Reference list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Gardner</dc:creator>
  <cp:lastModifiedBy>Helen A Griffiths</cp:lastModifiedBy>
  <cp:revision>1</cp:revision>
  <dcterms:created xsi:type="dcterms:W3CDTF">2013-07-15T20:26:40Z</dcterms:created>
  <dcterms:modified xsi:type="dcterms:W3CDTF">2024-03-25T13:25:25Z</dcterms:modified>
</cp:coreProperties>
</file>