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3" r:id="rId8"/>
    <p:sldId id="264" r:id="rId9"/>
    <p:sldId id="265" r:id="rId10"/>
    <p:sldId id="267" r:id="rId11"/>
    <p:sldId id="268" r:id="rId12"/>
    <p:sldId id="269" r:id="rId13"/>
    <p:sldId id="270" r:id="rId14"/>
    <p:sldId id="271" r:id="rId15"/>
  </p:sldIdLst>
  <p:sldSz cx="12192000" cy="6858000"/>
  <p:notesSz cx="6858000" cy="9144000"/>
  <p:defaultText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56"/>
    <p:restoredTop sz="79489"/>
  </p:normalViewPr>
  <p:slideViewPr>
    <p:cSldViewPr snapToGrid="0">
      <p:cViewPr varScale="1">
        <p:scale>
          <a:sx n="76" d="100"/>
          <a:sy n="76" d="100"/>
        </p:scale>
        <p:origin x="2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77C90-2901-874B-98FB-62E0F1F2AD54}" type="datetimeFigureOut">
              <a:rPr lang="en-GB" smtClean="0"/>
              <a:t>26/07/2022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A76C63-3992-3A44-9D90-1BB471DECE81}" type="slidenum">
              <a:rPr lang="en-GB" smtClean="0"/>
              <a:t>‹#›</a:t>
            </a:fld>
            <a:endParaRPr lang="en-GB"/>
          </a:p>
        </p:txBody>
      </p:sp>
    </p:spTree>
    <p:extLst>
      <p:ext uri="{BB962C8B-B14F-4D97-AF65-F5344CB8AC3E}">
        <p14:creationId xmlns:p14="http://schemas.microsoft.com/office/powerpoint/2010/main" val="1615109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 (HRM) is employees' recruitment, selection and development process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Bernardin and Russell, 2006</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The HRM department maintains flexibility in the workplace following diversity and inclusion to promote a continuous process. However, Covid-19 changed the British business working practices before and after the pandemic. The HRM maintains various continuous processes in the changing working practices to ensure flexibility. Hence, flexible working concerning diversity and inclusion at Argos was evaluated in this presentation.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2</a:t>
            </a:fld>
            <a:endParaRPr lang="en-GB"/>
          </a:p>
        </p:txBody>
      </p:sp>
    </p:spTree>
    <p:extLst>
      <p:ext uri="{BB962C8B-B14F-4D97-AF65-F5344CB8AC3E}">
        <p14:creationId xmlns:p14="http://schemas.microsoft.com/office/powerpoint/2010/main" val="3081155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HRM is a strategic approach that is emphasised and plays an essential role in organisational policies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Bratton</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2021)</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Diverse activities are integrated into the HRM process to ensure all activities go in the right direction. HRM emphasises the achievement of competitive advantages with different efforts of people. Furthermore, the HRM maintains workplace diversity and a positive working environment.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3</a:t>
            </a:fld>
            <a:endParaRPr lang="en-GB"/>
          </a:p>
        </p:txBody>
      </p:sp>
    </p:spTree>
    <p:extLst>
      <p:ext uri="{BB962C8B-B14F-4D97-AF65-F5344CB8AC3E}">
        <p14:creationId xmlns:p14="http://schemas.microsoft.com/office/powerpoint/2010/main" val="2920330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Flexible working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Flexibility at working is the process of the managerial and professional level to production and services. Management has a strong relationship with maintaining employee flexibility. Favourable pay and benefits, employment security and training and development opportunities are provided to ensure flexible working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Mathis</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2016)</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Employees at Argos seek for flexible working process through maintaining skill transferring rather than specific. Workforce sizes are expandable to maintain numerical flexibility. Full-time contracts for employees guarantee a long-term employment process. Flexibility in the short term, temporary, job share, and part-time work also gives flexibility.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4</a:t>
            </a:fld>
            <a:endParaRPr lang="en-GB"/>
          </a:p>
        </p:txBody>
      </p:sp>
    </p:spTree>
    <p:extLst>
      <p:ext uri="{BB962C8B-B14F-4D97-AF65-F5344CB8AC3E}">
        <p14:creationId xmlns:p14="http://schemas.microsoft.com/office/powerpoint/2010/main" val="407206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Flexible working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Flexibility at working is the process of the managerial and professional level to production and services. Management has a strong relationship with maintaining employee flexibility. Favourable pay and benefits, employment security and training and development opportunities are provided to ensure flexible working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Mathis</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2016)</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Employees at Argos seek for flexible working process through maintaining skill transferring rather than specific. Workforce sizes are expandable to maintain numerical flexibility. Full-time contracts for employees guarantee a long-term employment process. Flexibility in the short term, temporary, job share, and part-time work also gives flexibility.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5</a:t>
            </a:fld>
            <a:endParaRPr lang="en-GB"/>
          </a:p>
        </p:txBody>
      </p:sp>
    </p:spTree>
    <p:extLst>
      <p:ext uri="{BB962C8B-B14F-4D97-AF65-F5344CB8AC3E}">
        <p14:creationId xmlns:p14="http://schemas.microsoft.com/office/powerpoint/2010/main" val="952507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Diversity and Inclusion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Diversity is the process of allowing multiple people to perform their job without any barriers. </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Stone</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(2020) cited that m</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aintaining diversity in disability, race, age, gender, sexual orientation, age, nationality, marital status, and any other issues are required to keep in the workplace. Lacking diversity and inclusion is associated with discrimination. Besides, it makes a negative impression on employees and their job outcomes.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6</a:t>
            </a:fld>
            <a:endParaRPr lang="en-GB"/>
          </a:p>
        </p:txBody>
      </p:sp>
    </p:spTree>
    <p:extLst>
      <p:ext uri="{BB962C8B-B14F-4D97-AF65-F5344CB8AC3E}">
        <p14:creationId xmlns:p14="http://schemas.microsoft.com/office/powerpoint/2010/main" val="1713997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Barriers to diversity and inclusion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Bias in the working situation is associated with the discrimination that makes inclusion policies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Schuler</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2002)</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Besides, employees face negative outcomes on their performance with continuous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poor </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diversity and inclusion process. Inequality in the contribution due to lack of women in a leadership position to perceptions of disabled job applications impacts on the performance. Inequality began in the employee's access to a job with multiple work evidence on the issues or recruitment process.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7</a:t>
            </a:fld>
            <a:endParaRPr lang="en-GB"/>
          </a:p>
        </p:txBody>
      </p:sp>
    </p:spTree>
    <p:extLst>
      <p:ext uri="{BB962C8B-B14F-4D97-AF65-F5344CB8AC3E}">
        <p14:creationId xmlns:p14="http://schemas.microsoft.com/office/powerpoint/2010/main" val="1786418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Barriers to diversity and inclusion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Bias in the recruitment process from job advertisements is another barrier. Getting no call for an interview or lower rates for an interview impacts the performance level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Stone and Deadrick, 2015</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Moreover, the performance evaluation process for different groups can be biased, which causes discrimination. Unreasonable ratings from managers to the team and not as cohesive caused lower performance.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8</a:t>
            </a:fld>
            <a:endParaRPr lang="en-GB"/>
          </a:p>
        </p:txBody>
      </p:sp>
    </p:spTree>
    <p:extLst>
      <p:ext uri="{BB962C8B-B14F-4D97-AF65-F5344CB8AC3E}">
        <p14:creationId xmlns:p14="http://schemas.microsoft.com/office/powerpoint/2010/main" val="1536699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Role of HRM in diversity and inclusion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Diverse training and development activities through promoting knowledge and skills in certain conditions can able to reduce issues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Nair and Vohra, 2015</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Collaboration practices with the employees help find out the best from employees. Training content's awareness and skill management process can make wider benefits to reduce diversity and inclusion. </a:t>
            </a:r>
          </a:p>
          <a:p>
            <a:pPr marL="0" marR="0" lvl="0" indent="0" algn="just" defTabSz="914400" rtl="0" eaLnBrk="1" fontAlgn="auto" latinLnBrk="0" hangingPunct="1">
              <a:lnSpc>
                <a:spcPct val="150000"/>
              </a:lnSpc>
              <a:spcBef>
                <a:spcPts val="600"/>
              </a:spcBef>
              <a:spcAft>
                <a:spcPts val="0"/>
              </a:spcAft>
              <a:buClrTx/>
              <a:buSzTx/>
              <a:buFontTx/>
              <a:buNone/>
              <a:tabLst/>
              <a:defRPr/>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More comprehensive collaboration practices are another process that can make sure effective initiatives among employee performance levels. Organisational support on the climate and different group evaluations are helpful to underline the diversity initiatives. Diversity training is most effective in receiving short-term results on the sustained impact on emotional behaviour.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9</a:t>
            </a:fld>
            <a:endParaRPr lang="en-GB"/>
          </a:p>
        </p:txBody>
      </p:sp>
    </p:spTree>
    <p:extLst>
      <p:ext uri="{BB962C8B-B14F-4D97-AF65-F5344CB8AC3E}">
        <p14:creationId xmlns:p14="http://schemas.microsoft.com/office/powerpoint/2010/main" val="353262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Training employees can be insufficient if there are issues with collaboration practices. Effective participation among people with disabilities, financial support and accommodation can be helpful to aid in employment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Hays-Thomas, 2016</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Moreover, lack of awareness among employees or resources needs to be reduced to maintain the wider application of diversity and inclusion.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10</a:t>
            </a:fld>
            <a:endParaRPr lang="en-GB"/>
          </a:p>
        </p:txBody>
      </p:sp>
    </p:spTree>
    <p:extLst>
      <p:ext uri="{BB962C8B-B14F-4D97-AF65-F5344CB8AC3E}">
        <p14:creationId xmlns:p14="http://schemas.microsoft.com/office/powerpoint/2010/main" val="2997713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HRM in diversity and inclusion through flexible working</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Review flexible working policies can be offered to employees to maintain diversity and inclusion. </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Goldberg</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(2019) argued that e</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ffective job design allowing flexibility and creative thinking can allow maintaining diversity at work. Hence, appropriate policy development by monitoring diversity and inclusion can help employees.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Part-time working or maintaining flexible timing can help employees to maintain their working practices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Grissom, 2018</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Job-sharing and self-rostering can be considered to allow flexibility in the work process. Evaluating organisational culture and appropriate working ethics are required to maintain the flexibility process for employees.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Recruitment, retention and employee advancement in different groups are required to ensure transparency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Murphy, 2018</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Diversity in groups, women, minorities, people with disabilities and lesbians, sexual orientation and others are required to make sure at the workplace. Creating appropriate culture through employee engagement and leadership techniques can allow being productive.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11</a:t>
            </a:fld>
            <a:endParaRPr lang="en-GB"/>
          </a:p>
        </p:txBody>
      </p:sp>
    </p:spTree>
    <p:extLst>
      <p:ext uri="{BB962C8B-B14F-4D97-AF65-F5344CB8AC3E}">
        <p14:creationId xmlns:p14="http://schemas.microsoft.com/office/powerpoint/2010/main" val="801519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HRM in diversity and inclusion through flexible working</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Review flexible working policies can be offered to employees to maintain diversity and inclusion. </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Goldberg</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et al. (2019) argued that e</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ffective job design allowing flexibility and creative thinking can allow maintaining diversity at work. Hence, appropriate policy development by monitoring diversity and inclusion can help employees.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Part-time working or maintaining flexible timing can help employees to maintain their working practices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Grissom, 2018</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Job-sharing and self-rostering can be considered to allow flexibility in the work process. Evaluating organisational culture and appropriate working ethics are required to maintain the flexibility process for employees.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Recruitment, retention and employee advancement in different groups are required to ensure transparency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Murphy, 2018</a:t>
            </a:r>
            <a:r>
              <a:rPr lang="en-US"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Diversity in groups, women, minorities, people with disabilities and lesbians, sexual orientation and others are required to make sure at the workplace. Creating appropriate culture through employee engagement and leadership techniques can allow being productive.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12</a:t>
            </a:fld>
            <a:endParaRPr lang="en-GB"/>
          </a:p>
        </p:txBody>
      </p:sp>
    </p:spTree>
    <p:extLst>
      <p:ext uri="{BB962C8B-B14F-4D97-AF65-F5344CB8AC3E}">
        <p14:creationId xmlns:p14="http://schemas.microsoft.com/office/powerpoint/2010/main" val="2830034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Diversity and inclusion through flexible working practices are required to maintain in the right direction by HRM. Appropriate evaluation and practising to stand by employees allows for gaining better values. Recognising employees with fair values through diversity increases performance. Hence, continuous monitoring of diversity practices is primarily needed to reduce inequality.</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13</a:t>
            </a:fld>
            <a:endParaRPr lang="en-GB"/>
          </a:p>
        </p:txBody>
      </p:sp>
    </p:spTree>
    <p:extLst>
      <p:ext uri="{BB962C8B-B14F-4D97-AF65-F5344CB8AC3E}">
        <p14:creationId xmlns:p14="http://schemas.microsoft.com/office/powerpoint/2010/main" val="18604456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References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Bernardin, H.J. and Russell, J.E., 2006.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 736). New York: Tata McGraw-Hill.</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Bratton, J., Gold, J., Bratton, A. and Steele, L., 2021.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Bloomsbury Publishing.</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Goldberg, S.R., Kessler, L.L. and Govern, M., 2019. Fostering diversity and inclusion in the accounting workplace.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CPA Journal</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89</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(12), pp.50-57.</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Grissom, A.R., 2018. Workplace diversity and inclusion.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Reference &amp; User Services Quarterly</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57</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(4), pp.242-247.</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Hays-Thomas, R., 2016.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Managing workplace diversity and inclusion: A psychological perspective</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Routledge.</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Mathis, R.L., Jackson, J.H., Valentine, S.R. and Meglich, P., 2016.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Cengage Learning.</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Murphy, W., 2018. Distinguishing diversity from inclusion in the workplace: Legal necessity or common sense conclusion.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Journal of Business Diversity</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18</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(4), pp.65-83.</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Nair, N. and Vohra, N., 2015. Diversity and inclusion at the workplace: a review of research and perspectives.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Schuler, R.S., Budhwar, P.S. and Florkowski, G.W., 2002. International human resource management: review and critique.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Management Reviews</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4</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 pp.41-70.</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Stone, D.L. and Deadrick, D.L., 2015. Challenges and opportunities affecting the future of human resource management.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 Review</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25</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(2), pp.139-145.</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Stone, R.J., Cox, A. and Gavin, M., 2020. </a:t>
            </a:r>
            <a:r>
              <a:rPr lang="en-IT" sz="1800" i="1"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800" kern="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John Wiley &amp; Sons.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A76C63-3992-3A44-9D90-1BB471DECE81}" type="slidenum">
              <a:rPr lang="en-GB" smtClean="0"/>
              <a:t>14</a:t>
            </a:fld>
            <a:endParaRPr lang="en-GB"/>
          </a:p>
        </p:txBody>
      </p:sp>
    </p:spTree>
    <p:extLst>
      <p:ext uri="{BB962C8B-B14F-4D97-AF65-F5344CB8AC3E}">
        <p14:creationId xmlns:p14="http://schemas.microsoft.com/office/powerpoint/2010/main" val="1983603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5CFDB-08DF-F45F-F6B3-5FE7AA3B2B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28F5E16-1E9F-9002-ED7A-E65BAAC493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0F30B3A-3AC4-B845-C7AD-2CC62215CB54}"/>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5" name="Footer Placeholder 4">
            <a:extLst>
              <a:ext uri="{FF2B5EF4-FFF2-40B4-BE49-F238E27FC236}">
                <a16:creationId xmlns:a16="http://schemas.microsoft.com/office/drawing/2014/main" id="{FF7FDA0F-79BB-062E-333C-4770EBBE0F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D2BD1-9A91-BB9E-6102-BFEBC7B9E45B}"/>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3561303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6D488-05B4-ADB1-580B-8A865BB2476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44427E-A6C4-CA0A-9F65-4C74ADD3D7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D04A9A-F2C9-DAC9-2D52-D21EA225689E}"/>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5" name="Footer Placeholder 4">
            <a:extLst>
              <a:ext uri="{FF2B5EF4-FFF2-40B4-BE49-F238E27FC236}">
                <a16:creationId xmlns:a16="http://schemas.microsoft.com/office/drawing/2014/main" id="{A65C9401-A87A-C7F1-CF2C-060ADF8159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2625E5-F392-B159-FBAC-EEA6C0CA972C}"/>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3937282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E05C9-099E-6C68-6EFE-1D5B17CC9E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44D4BEA-4F00-27CD-887D-8954FC7336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F52F0ED-917D-93BE-11EF-C52662D872DA}"/>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5" name="Footer Placeholder 4">
            <a:extLst>
              <a:ext uri="{FF2B5EF4-FFF2-40B4-BE49-F238E27FC236}">
                <a16:creationId xmlns:a16="http://schemas.microsoft.com/office/drawing/2014/main" id="{B709F29D-5724-8D40-4EA4-DE4BDF08F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D7B9E6-2CE4-E4A4-8C15-4E60EA1DF949}"/>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2344328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33A53-E231-94F4-1B5D-87342719B48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EFCEDCA-3D6B-8096-2091-7236620C58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F554564-A0DB-3018-7742-34EDEC2B26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40667A0-F63F-F3AB-68D0-4AC3CCB34588}"/>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6" name="Footer Placeholder 5">
            <a:extLst>
              <a:ext uri="{FF2B5EF4-FFF2-40B4-BE49-F238E27FC236}">
                <a16:creationId xmlns:a16="http://schemas.microsoft.com/office/drawing/2014/main" id="{FC7227B4-8795-6C13-BC9E-B13CCFDF6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AA2EA2-2FF8-A4BE-EEAE-5EF1F1997E21}"/>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3816388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1458F-0BC3-C681-EA79-B91BA59CC20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1A60654-9BF2-B133-8F7A-D0F96DC987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CAE1CB-41F4-B297-00ED-F67B927549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9042FEB-433C-CE73-3C0E-78E0DE4BAB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FD143CD-DA77-33AD-B71E-CE01AFB2F7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1DE4872-CD70-1665-3CD1-CB79702799D4}"/>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8" name="Footer Placeholder 7">
            <a:extLst>
              <a:ext uri="{FF2B5EF4-FFF2-40B4-BE49-F238E27FC236}">
                <a16:creationId xmlns:a16="http://schemas.microsoft.com/office/drawing/2014/main" id="{39B7638D-7FF6-CA62-320B-3DD7473A7A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92D446-809A-1075-CAF4-E8E23A1C3BF4}"/>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254902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5414C-D1CD-DFE3-600C-37E03DD5C33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1D6964-5309-002D-B25C-DA1C144F0C97}"/>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4" name="Footer Placeholder 3">
            <a:extLst>
              <a:ext uri="{FF2B5EF4-FFF2-40B4-BE49-F238E27FC236}">
                <a16:creationId xmlns:a16="http://schemas.microsoft.com/office/drawing/2014/main" id="{83715C49-6CE5-ABB2-26C3-7EB2590919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D36B6F-0121-D7D4-B51E-AB4EF26DB7F8}"/>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229329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BF55B1-3308-EFF1-EC84-2369BB77FDF4}"/>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3" name="Footer Placeholder 2">
            <a:extLst>
              <a:ext uri="{FF2B5EF4-FFF2-40B4-BE49-F238E27FC236}">
                <a16:creationId xmlns:a16="http://schemas.microsoft.com/office/drawing/2014/main" id="{3A01D5FC-CBF8-B9D9-7ADE-0B8F4D600F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758F6A-922F-3653-FED0-E03BD8B4D907}"/>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381368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4283C-1537-5DFF-E80C-C9B60B7B4D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5210CCF-6D7A-98BB-5456-7B9CC6DB0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83F1465-2FE2-94BB-581E-023C0AD3D6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B7B196-3888-2815-6FBC-88621C3D68DC}"/>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6" name="Footer Placeholder 5">
            <a:extLst>
              <a:ext uri="{FF2B5EF4-FFF2-40B4-BE49-F238E27FC236}">
                <a16:creationId xmlns:a16="http://schemas.microsoft.com/office/drawing/2014/main" id="{469D7E08-FB36-C4F3-1E78-4AC12CAC40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167859-2D2F-9696-7B20-EBDA6AD52791}"/>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726297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3504F-9F0C-AD7D-C879-1EF3DBF798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2D60CBA-78F1-B59C-3700-6A4941E24A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E8FEE5-82BE-F9B8-DCD8-C6D4806106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FE7E66-BAC4-F4E3-DBB7-11ABDF3E547D}"/>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6" name="Footer Placeholder 5">
            <a:extLst>
              <a:ext uri="{FF2B5EF4-FFF2-40B4-BE49-F238E27FC236}">
                <a16:creationId xmlns:a16="http://schemas.microsoft.com/office/drawing/2014/main" id="{3325AC05-7601-0C9D-7978-C1926A13C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69A900-DBBE-796F-F33D-1DB35380D82D}"/>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2080011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58629-B1FC-C68B-AC72-D967BBAC223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65E7F35-B8BB-7E4B-7298-E6C34CB901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831FD0-9D7A-86E6-6CA5-8CE595E4B7D1}"/>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5" name="Footer Placeholder 4">
            <a:extLst>
              <a:ext uri="{FF2B5EF4-FFF2-40B4-BE49-F238E27FC236}">
                <a16:creationId xmlns:a16="http://schemas.microsoft.com/office/drawing/2014/main" id="{22EA7E45-5126-182A-E461-F3208C7029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3B4BDF-75B3-1432-1ACA-8945D8239823}"/>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4053837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CEA467-A4F7-D53D-B890-B2465DBAD3F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D5BC9FD-236F-74EB-9325-C14F8C1BE26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921AC7-7A0C-1351-196C-14092A9EF4F1}"/>
              </a:ext>
            </a:extLst>
          </p:cNvPr>
          <p:cNvSpPr>
            <a:spLocks noGrp="1"/>
          </p:cNvSpPr>
          <p:nvPr>
            <p:ph type="dt" sz="half" idx="10"/>
          </p:nvPr>
        </p:nvSpPr>
        <p:spPr/>
        <p:txBody>
          <a:bodyPr/>
          <a:lstStyle/>
          <a:p>
            <a:fld id="{F13F8CF0-A97C-7446-B2C7-A8C494F246EC}" type="datetimeFigureOut">
              <a:rPr lang="en-GB" smtClean="0"/>
              <a:t>26/07/2022</a:t>
            </a:fld>
            <a:endParaRPr lang="en-GB"/>
          </a:p>
        </p:txBody>
      </p:sp>
      <p:sp>
        <p:nvSpPr>
          <p:cNvPr id="5" name="Footer Placeholder 4">
            <a:extLst>
              <a:ext uri="{FF2B5EF4-FFF2-40B4-BE49-F238E27FC236}">
                <a16:creationId xmlns:a16="http://schemas.microsoft.com/office/drawing/2014/main" id="{3C672E66-8A5A-C1FC-663D-652FCF6214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AFE30-E070-9D7E-7301-8A04DC7300D0}"/>
              </a:ext>
            </a:extLst>
          </p:cNvPr>
          <p:cNvSpPr>
            <a:spLocks noGrp="1"/>
          </p:cNvSpPr>
          <p:nvPr>
            <p:ph type="sldNum" sz="quarter" idx="12"/>
          </p:nvPr>
        </p:nvSpPr>
        <p:spPr/>
        <p:txBody>
          <a:bodyPr/>
          <a:lstStyle/>
          <a:p>
            <a:fld id="{95904596-39FF-4140-8C9E-56EB411386F9}" type="slidenum">
              <a:rPr lang="en-GB" smtClean="0"/>
              <a:t>‹#›</a:t>
            </a:fld>
            <a:endParaRPr lang="en-GB"/>
          </a:p>
        </p:txBody>
      </p:sp>
    </p:spTree>
    <p:extLst>
      <p:ext uri="{BB962C8B-B14F-4D97-AF65-F5344CB8AC3E}">
        <p14:creationId xmlns:p14="http://schemas.microsoft.com/office/powerpoint/2010/main" val="2650485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05F449-C632-F3C4-2826-06C7257C45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1098505-0567-8487-79F7-1DEC84DD0D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2323ABF-DF30-676A-A844-E5353CF5F4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3F8CF0-A97C-7446-B2C7-A8C494F246EC}" type="datetimeFigureOut">
              <a:rPr lang="en-GB" smtClean="0"/>
              <a:t>26/07/2022</a:t>
            </a:fld>
            <a:endParaRPr lang="en-GB"/>
          </a:p>
        </p:txBody>
      </p:sp>
      <p:sp>
        <p:nvSpPr>
          <p:cNvPr id="5" name="Footer Placeholder 4">
            <a:extLst>
              <a:ext uri="{FF2B5EF4-FFF2-40B4-BE49-F238E27FC236}">
                <a16:creationId xmlns:a16="http://schemas.microsoft.com/office/drawing/2014/main" id="{2A316301-9891-C54B-A91A-A05DB7E75A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F0E823-1262-3C69-39CC-57048B3E99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904596-39FF-4140-8C9E-56EB411386F9}" type="slidenum">
              <a:rPr lang="en-GB" smtClean="0"/>
              <a:t>‹#›</a:t>
            </a:fld>
            <a:endParaRPr lang="en-GB"/>
          </a:p>
        </p:txBody>
      </p:sp>
    </p:spTree>
    <p:extLst>
      <p:ext uri="{BB962C8B-B14F-4D97-AF65-F5344CB8AC3E}">
        <p14:creationId xmlns:p14="http://schemas.microsoft.com/office/powerpoint/2010/main" val="32215160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eople Management Strategies for Organizational Success - Invoicebus Blog">
            <a:extLst>
              <a:ext uri="{FF2B5EF4-FFF2-40B4-BE49-F238E27FC236}">
                <a16:creationId xmlns:a16="http://schemas.microsoft.com/office/drawing/2014/main" id="{77B33268-A396-A3EE-385E-FA733A2A10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622" b="9840"/>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5395C-50BC-203B-0A5F-30799D83715E}"/>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rPr>
              <a:t>LCBB5004 Managing People</a:t>
            </a:r>
          </a:p>
        </p:txBody>
      </p:sp>
      <p:sp>
        <p:nvSpPr>
          <p:cNvPr id="3" name="Subtitle 2">
            <a:extLst>
              <a:ext uri="{FF2B5EF4-FFF2-40B4-BE49-F238E27FC236}">
                <a16:creationId xmlns:a16="http://schemas.microsoft.com/office/drawing/2014/main" id="{1E4A7F7F-D0D0-037C-C034-EE1728A0C7C7}"/>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Assessment 1</a:t>
            </a:r>
          </a:p>
        </p:txBody>
      </p:sp>
    </p:spTree>
    <p:extLst>
      <p:ext uri="{BB962C8B-B14F-4D97-AF65-F5344CB8AC3E}">
        <p14:creationId xmlns:p14="http://schemas.microsoft.com/office/powerpoint/2010/main" val="574146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People Management: Meaning, Tips, and Skills | Marketing91">
            <a:extLst>
              <a:ext uri="{FF2B5EF4-FFF2-40B4-BE49-F238E27FC236}">
                <a16:creationId xmlns:a16="http://schemas.microsoft.com/office/drawing/2014/main" id="{A7CF4BFC-2E9F-9213-341E-1FE91C5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643467" y="321734"/>
            <a:ext cx="6891186" cy="1135737"/>
          </a:xfrm>
        </p:spPr>
        <p:txBody>
          <a:bodyPr>
            <a:normAutofit/>
          </a:bodyPr>
          <a:lstStyle/>
          <a:p>
            <a:r>
              <a:rPr lang="en-GB" sz="3600" b="1" dirty="0"/>
              <a:t>Introduction </a:t>
            </a: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187797" y="2283385"/>
            <a:ext cx="7802525" cy="2818516"/>
          </a:xfrm>
        </p:spPr>
        <p:txBody>
          <a:bodyPr>
            <a:normAutofit/>
          </a:bodyPr>
          <a:lstStyle/>
          <a:p>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 (HRM) is employees' recruitment, selection and development process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effectLst/>
                <a:latin typeface="Times New Roman" panose="02020603050405020304" pitchFamily="18" charset="0"/>
                <a:ea typeface="Times New Roman" panose="02020603050405020304" pitchFamily="18" charset="0"/>
                <a:cs typeface="Times New Roman" panose="02020603050405020304" pitchFamily="18" charset="0"/>
              </a:rPr>
              <a:t>Bernardin and Russell, 2006</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HRM maintains flexibility in the workplace following diversity and inclusion.</a:t>
            </a:r>
          </a:p>
          <a:p>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Covid-19 changed the British business working practices.</a:t>
            </a:r>
          </a:p>
          <a:p>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HRM maintains various continuous processes in the changing working practices.</a:t>
            </a:r>
          </a:p>
          <a:p>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Flexible working concerning diversity and inclusion at Argos was evaluated in this presentation.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2057" name="Group 2056">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58" name="Rectangle 205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Isosceles Triangle 205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61" name="Isosceles Triangle 206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9303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216132" y="557190"/>
            <a:ext cx="5786714" cy="1671569"/>
          </a:xfrm>
        </p:spPr>
        <p:txBody>
          <a:bodyPr>
            <a:normAutofit/>
          </a:bodyPr>
          <a:lstStyle/>
          <a:p>
            <a:r>
              <a:rPr lang="en-GB" sz="3600" b="1" dirty="0"/>
              <a:t>Human resource management </a:t>
            </a: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216131" y="2406650"/>
            <a:ext cx="5879869" cy="3722438"/>
          </a:xfrm>
        </p:spPr>
        <p:txBody>
          <a:bodyPr>
            <a:normAutofit/>
          </a:bodyPr>
          <a:lstStyle/>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HRM is a strategic approach that is emphasised and plays an essential role </a:t>
            </a: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2000" kern="0" dirty="0">
                <a:effectLst/>
                <a:latin typeface="Times New Roman" panose="02020603050405020304" pitchFamily="18" charset="0"/>
                <a:ea typeface="Times New Roman" panose="02020603050405020304" pitchFamily="18" charset="0"/>
                <a:cs typeface="Times New Roman" panose="02020603050405020304" pitchFamily="18" charset="0"/>
              </a:rPr>
              <a:t>Bratton</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et al., 2021)</a:t>
            </a: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Diverse activities are integrated into the HRM process.</a:t>
            </a:r>
          </a:p>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HRM emphasises the achievement of competitive advantages.</a:t>
            </a:r>
          </a:p>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HRM maintains workplace diversity and a positive working environment. </a:t>
            </a:r>
            <a:endParaRPr lang="en-IT"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descr="12 Essential Insights for Managing Teams">
            <a:extLst>
              <a:ext uri="{FF2B5EF4-FFF2-40B4-BE49-F238E27FC236}">
                <a16:creationId xmlns:a16="http://schemas.microsoft.com/office/drawing/2014/main" id="{E4452310-2A08-8AB4-49F4-AEF8DB2555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202" r="27845"/>
          <a:stretch/>
        </p:blipFill>
        <p:spPr bwMode="auto">
          <a:xfrm>
            <a:off x="6189155" y="10"/>
            <a:ext cx="6002844"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2518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2">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08" name="Rectangle 4104">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098" name="Picture 2" descr="What is flexible working?">
            <a:extLst>
              <a:ext uri="{FF2B5EF4-FFF2-40B4-BE49-F238E27FC236}">
                <a16:creationId xmlns:a16="http://schemas.microsoft.com/office/drawing/2014/main" id="{955F7E07-16CD-1B84-B2FC-EB2DCB4D591B}"/>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t="3434"/>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838199" y="3225337"/>
            <a:ext cx="4155825" cy="2518275"/>
          </a:xfrm>
        </p:spPr>
        <p:txBody>
          <a:bodyPr anchor="t">
            <a:normAutofit/>
          </a:bodyPr>
          <a:lstStyle/>
          <a:p>
            <a:pPr>
              <a:spcBef>
                <a:spcPts val="600"/>
              </a:spcBef>
            </a:pPr>
            <a:r>
              <a:rPr lang="en-IT" sz="3600" b="1" kern="100" dirty="0">
                <a:solidFill>
                  <a:srgbClr val="FFFFFF"/>
                </a:solidFill>
                <a:effectLst/>
                <a:ea typeface="Calibri" panose="020F0502020204030204" pitchFamily="34" charset="0"/>
                <a:cs typeface="Times New Roman" panose="02020603050405020304" pitchFamily="18" charset="0"/>
              </a:rPr>
              <a:t>Flexible working </a:t>
            </a: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4994024" y="2310937"/>
            <a:ext cx="6992929" cy="3432675"/>
          </a:xfrm>
        </p:spPr>
        <p:txBody>
          <a:bodyPr>
            <a:normAutofit/>
          </a:bodyPr>
          <a:lstStyle/>
          <a:p>
            <a:pPr>
              <a:spcBef>
                <a:spcPts val="600"/>
              </a:spcBef>
            </a:pPr>
            <a:r>
              <a:rPr lang="en-IT" sz="20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Flexibility at working is the process of the managerial and professional level to production and services.</a:t>
            </a:r>
          </a:p>
          <a:p>
            <a:pPr>
              <a:spcBef>
                <a:spcPts val="600"/>
              </a:spcBef>
            </a:pPr>
            <a:r>
              <a:rPr lang="en-IT" sz="20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Management has a strong relationship with maintaining employee flexibility. </a:t>
            </a:r>
          </a:p>
          <a:p>
            <a:pPr>
              <a:spcBef>
                <a:spcPts val="600"/>
              </a:spcBef>
            </a:pPr>
            <a:r>
              <a:rPr lang="en-IT" sz="20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Favourable pay and benefits, employment security and training and development opportunities.</a:t>
            </a:r>
          </a:p>
          <a:p>
            <a:pPr>
              <a:spcBef>
                <a:spcPts val="600"/>
              </a:spcBef>
            </a:pPr>
            <a:r>
              <a:rPr lang="en-IT" sz="20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Employees at Argos seek for flexible working process.</a:t>
            </a:r>
          </a:p>
        </p:txBody>
      </p:sp>
    </p:spTree>
    <p:extLst>
      <p:ext uri="{BB962C8B-B14F-4D97-AF65-F5344CB8AC3E}">
        <p14:creationId xmlns:p14="http://schemas.microsoft.com/office/powerpoint/2010/main" val="3843723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7531610" y="365125"/>
            <a:ext cx="3822189" cy="1899912"/>
          </a:xfrm>
        </p:spPr>
        <p:txBody>
          <a:bodyPr>
            <a:normAutofit/>
          </a:bodyPr>
          <a:lstStyle/>
          <a:p>
            <a:pPr>
              <a:spcBef>
                <a:spcPts val="600"/>
              </a:spcBef>
            </a:pPr>
            <a:r>
              <a:rPr lang="en-IT" sz="3600" b="1" kern="100" dirty="0">
                <a:effectLst/>
                <a:ea typeface="Calibri" panose="020F0502020204030204" pitchFamily="34" charset="0"/>
                <a:cs typeface="Times New Roman" panose="02020603050405020304" pitchFamily="18" charset="0"/>
              </a:rPr>
              <a:t>Flexible working </a:t>
            </a:r>
          </a:p>
        </p:txBody>
      </p:sp>
      <p:pic>
        <p:nvPicPr>
          <p:cNvPr id="5122" name="Picture 2" descr="5 Important Reasons To Start Offering Flexible Working Hours">
            <a:extLst>
              <a:ext uri="{FF2B5EF4-FFF2-40B4-BE49-F238E27FC236}">
                <a16:creationId xmlns:a16="http://schemas.microsoft.com/office/drawing/2014/main" id="{990DD032-8C73-E64F-5022-7F010FACC5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26" r="22039" b="1"/>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6936391" y="2434201"/>
            <a:ext cx="5252559" cy="3742762"/>
          </a:xfrm>
        </p:spPr>
        <p:txBody>
          <a:bodyPr>
            <a:normAutofit/>
          </a:bodyPr>
          <a:lstStyle/>
          <a:p>
            <a:pPr>
              <a:spcBef>
                <a:spcPts val="600"/>
              </a:spcBef>
            </a:pPr>
            <a:r>
              <a:rPr lang="en-IT" sz="2000" kern="100" dirty="0">
                <a:latin typeface="Times New Roman" panose="02020603050405020304" pitchFamily="18" charset="0"/>
                <a:ea typeface="Calibri" panose="020F0502020204030204" pitchFamily="34" charset="0"/>
                <a:cs typeface="Times New Roman" panose="02020603050405020304" pitchFamily="18" charset="0"/>
              </a:rPr>
              <a:t>M</a:t>
            </a: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aintaining skill transferring rather than specific. </a:t>
            </a:r>
          </a:p>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Workforce sizes are expandable to maintain numerical flexibility. </a:t>
            </a:r>
          </a:p>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Full-time contracts for employees guarantee a long-term employment process. </a:t>
            </a:r>
          </a:p>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Flexibility in the short term, temporary, job share, and part-time work also gives flexibility. </a:t>
            </a:r>
            <a:endParaRPr lang="en-IT"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82022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Why we switched from Diversity and Inclusion to Balance and Belonging -  Marvel Blog">
            <a:extLst>
              <a:ext uri="{FF2B5EF4-FFF2-40B4-BE49-F238E27FC236}">
                <a16:creationId xmlns:a16="http://schemas.microsoft.com/office/drawing/2014/main" id="{8D0B03AE-DB2C-2E35-69FE-1CC9913B2E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52" r="11028"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3" name="Rectangle 615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7015942" y="365125"/>
            <a:ext cx="4337857" cy="1899912"/>
          </a:xfrm>
        </p:spPr>
        <p:txBody>
          <a:bodyPr>
            <a:normAutofit/>
          </a:bodyPr>
          <a:lstStyle/>
          <a:p>
            <a:pPr>
              <a:spcBef>
                <a:spcPts val="600"/>
              </a:spcBef>
            </a:pPr>
            <a:r>
              <a:rPr lang="en-GB" sz="3600" b="1" kern="100" dirty="0">
                <a:effectLst/>
                <a:ea typeface="Calibri" panose="020F0502020204030204" pitchFamily="34" charset="0"/>
                <a:cs typeface="Times New Roman" panose="02020603050405020304" pitchFamily="18" charset="0"/>
              </a:rPr>
              <a:t>Diversity and Inclusion</a:t>
            </a:r>
            <a:endParaRPr lang="en-IT" sz="3600" b="1" kern="100" dirty="0">
              <a:effectLst/>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7015942" y="2434201"/>
            <a:ext cx="4971011" cy="3742762"/>
          </a:xfrm>
        </p:spPr>
        <p:txBody>
          <a:bodyPr>
            <a:normAutofit/>
          </a:bodyPr>
          <a:lstStyle/>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Diversity is the process of allowing multiple people to perform their job without any barriers. </a:t>
            </a:r>
          </a:p>
          <a:p>
            <a:pPr>
              <a:spcBef>
                <a:spcPts val="600"/>
              </a:spcBef>
            </a:pPr>
            <a:r>
              <a:rPr lang="en-IT" sz="1700" kern="100" dirty="0">
                <a:latin typeface="Times New Roman" panose="02020603050405020304" pitchFamily="18" charset="0"/>
                <a:ea typeface="Calibri" panose="020F0502020204030204" pitchFamily="34" charset="0"/>
                <a:cs typeface="Times New Roman" panose="02020603050405020304" pitchFamily="18" charset="0"/>
              </a:rPr>
              <a:t>M</a:t>
            </a: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aintaining diversity in disability, race, age, gender, sexual orientation, age, nationality, marital status, and any other issues are required to keep in the workplace. </a:t>
            </a:r>
          </a:p>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Lacking diversity and inclusion is associated with discrimination. </a:t>
            </a:r>
          </a:p>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Makes a negative impression on employees and their job outcomes. </a:t>
            </a:r>
            <a:endParaRPr lang="en-IT" sz="17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50337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481013" y="3752849"/>
            <a:ext cx="3290887" cy="2452687"/>
          </a:xfrm>
        </p:spPr>
        <p:txBody>
          <a:bodyPr anchor="ctr">
            <a:normAutofit/>
          </a:bodyPr>
          <a:lstStyle/>
          <a:p>
            <a:pPr>
              <a:spcBef>
                <a:spcPts val="600"/>
              </a:spcBef>
            </a:pPr>
            <a:r>
              <a:rPr lang="en-GB" sz="3600" b="1" kern="100">
                <a:effectLst/>
                <a:ea typeface="Calibri" panose="020F0502020204030204" pitchFamily="34" charset="0"/>
                <a:cs typeface="Times New Roman" panose="02020603050405020304" pitchFamily="18" charset="0"/>
              </a:rPr>
              <a:t>Barriers to diversity and inclusion</a:t>
            </a:r>
            <a:endParaRPr lang="en-IT" sz="3600" b="1" kern="100">
              <a:effectLst/>
              <a:ea typeface="Calibri" panose="020F0502020204030204" pitchFamily="34" charset="0"/>
              <a:cs typeface="Times New Roman" panose="02020603050405020304" pitchFamily="18" charset="0"/>
            </a:endParaRPr>
          </a:p>
        </p:txBody>
      </p:sp>
      <p:pic>
        <p:nvPicPr>
          <p:cNvPr id="8194" name="Picture 2" descr="Supporting a diverse and inclusive team - Blog">
            <a:extLst>
              <a:ext uri="{FF2B5EF4-FFF2-40B4-BE49-F238E27FC236}">
                <a16:creationId xmlns:a16="http://schemas.microsoft.com/office/drawing/2014/main" id="{1127F97A-F0CC-FCE8-FA07-AC92FEC87B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159" b="1768"/>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4223982" y="3752850"/>
            <a:ext cx="7485413" cy="2897332"/>
          </a:xfrm>
        </p:spPr>
        <p:txBody>
          <a:bodyPr anchor="ctr">
            <a:normAutofit/>
          </a:bodyPr>
          <a:lstStyle/>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Bias in the working situation is associated with the discrimination that makes inclusion policies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T" sz="1800" kern="0" dirty="0">
                <a:effectLst/>
                <a:latin typeface="Times New Roman" panose="02020603050405020304" pitchFamily="18" charset="0"/>
                <a:ea typeface="Times New Roman" panose="02020603050405020304" pitchFamily="18" charset="0"/>
                <a:cs typeface="Times New Roman" panose="02020603050405020304" pitchFamily="18" charset="0"/>
              </a:rPr>
              <a:t>Schuler</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et al., 2002)</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spcBef>
                <a:spcPts val="600"/>
              </a:spcBef>
            </a:pPr>
            <a:r>
              <a:rPr lang="en-IT" sz="1800" kern="100" dirty="0">
                <a:latin typeface="Times New Roman" panose="02020603050405020304" pitchFamily="18" charset="0"/>
                <a:ea typeface="Calibri" panose="020F0502020204030204" pitchFamily="34" charset="0"/>
                <a:cs typeface="Times New Roman" panose="02020603050405020304" pitchFamily="18" charset="0"/>
              </a:rPr>
              <a:t>E</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mployees face negative outcomes on their performance.</a:t>
            </a:r>
          </a:p>
          <a:p>
            <a:pPr>
              <a:spcBef>
                <a:spcPts val="600"/>
              </a:spcBef>
            </a:pPr>
            <a:r>
              <a:rPr lang="en-IT" sz="1800" kern="100" dirty="0">
                <a:latin typeface="Times New Roman" panose="02020603050405020304" pitchFamily="18" charset="0"/>
                <a:ea typeface="Calibri" panose="020F0502020204030204" pitchFamily="34" charset="0"/>
                <a:cs typeface="Times New Roman" panose="02020603050405020304" pitchFamily="18" charset="0"/>
              </a:rPr>
              <a:t>P</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oor diversity and inclusion process.</a:t>
            </a: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Inequality in the contribution due to lack of women in a leadership position.</a:t>
            </a:r>
          </a:p>
          <a:p>
            <a:pPr>
              <a:spcBef>
                <a:spcPts val="600"/>
              </a:spcBef>
            </a:pPr>
            <a:r>
              <a:rPr lang="en-IT" sz="1800" kern="100" dirty="0">
                <a:latin typeface="Times New Roman" panose="02020603050405020304" pitchFamily="18" charset="0"/>
                <a:ea typeface="Calibri" panose="020F0502020204030204" pitchFamily="34" charset="0"/>
                <a:cs typeface="Times New Roman" panose="02020603050405020304" pitchFamily="18" charset="0"/>
              </a:rPr>
              <a:t>P</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erceptions of disabled job applications impacts on the performance. </a:t>
            </a: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Inequality began in the employee's access to a job with multiple work evidence.</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8935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481013" y="3752849"/>
            <a:ext cx="3475845" cy="2452687"/>
          </a:xfrm>
        </p:spPr>
        <p:txBody>
          <a:bodyPr anchor="ctr">
            <a:normAutofit/>
          </a:bodyPr>
          <a:lstStyle/>
          <a:p>
            <a:pPr>
              <a:spcBef>
                <a:spcPts val="600"/>
              </a:spcBef>
            </a:pPr>
            <a:r>
              <a:rPr lang="en-GB" sz="3200" b="1" kern="100" dirty="0">
                <a:effectLst/>
                <a:ea typeface="Calibri" panose="020F0502020204030204" pitchFamily="34" charset="0"/>
                <a:cs typeface="Times New Roman" panose="02020603050405020304" pitchFamily="18" charset="0"/>
              </a:rPr>
              <a:t>Barriers to diversity and inclusion</a:t>
            </a:r>
            <a:endParaRPr lang="en-IT" sz="3200" b="1" kern="100" dirty="0">
              <a:effectLst/>
              <a:ea typeface="Calibri" panose="020F0502020204030204" pitchFamily="34" charset="0"/>
              <a:cs typeface="Times New Roman" panose="02020603050405020304" pitchFamily="18" charset="0"/>
            </a:endParaRPr>
          </a:p>
        </p:txBody>
      </p:sp>
      <p:pic>
        <p:nvPicPr>
          <p:cNvPr id="9218" name="Picture 2" descr="11 Diversity, Equity, And Inclusion Activities For 2022">
            <a:extLst>
              <a:ext uri="{FF2B5EF4-FFF2-40B4-BE49-F238E27FC236}">
                <a16:creationId xmlns:a16="http://schemas.microsoft.com/office/drawing/2014/main" id="{D79DAB17-3C64-A8C4-D736-0C82608D41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31" b="9890"/>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4223982" y="3752850"/>
            <a:ext cx="7485413" cy="2452687"/>
          </a:xfrm>
        </p:spPr>
        <p:txBody>
          <a:bodyPr anchor="ctr">
            <a:normAutofit/>
          </a:bodyPr>
          <a:lstStyle/>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Bias in the recruitment process from job advertisements is another barrier. </a:t>
            </a: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Getting no call for an interview or lower rates for an interview.</a:t>
            </a: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Performance evaluation process for different groups can be biased.</a:t>
            </a: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Unreasonable ratings from managers to the team and not as cohesive.</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0709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52" name="Rectangle 1024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643467" y="321734"/>
            <a:ext cx="10905066" cy="1135737"/>
          </a:xfrm>
        </p:spPr>
        <p:txBody>
          <a:bodyPr>
            <a:normAutofit/>
          </a:bodyPr>
          <a:lstStyle/>
          <a:p>
            <a:pPr>
              <a:spcBef>
                <a:spcPts val="600"/>
              </a:spcBef>
            </a:pPr>
            <a:r>
              <a:rPr lang="en-GB" sz="3600" b="1" kern="100">
                <a:effectLst/>
                <a:ea typeface="Calibri" panose="020F0502020204030204" pitchFamily="34" charset="0"/>
                <a:cs typeface="Times New Roman" panose="02020603050405020304" pitchFamily="18" charset="0"/>
              </a:rPr>
              <a:t>Role of HRM in diversity and inclusion </a:t>
            </a:r>
            <a:endParaRPr lang="en-IT" sz="3600" b="1" kern="100">
              <a:effectLst/>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327348" y="2111433"/>
            <a:ext cx="5441685" cy="4065530"/>
          </a:xfrm>
        </p:spPr>
        <p:txBody>
          <a:bodyPr>
            <a:normAutofit/>
          </a:bodyPr>
          <a:lstStyle/>
          <a:p>
            <a:pPr>
              <a:spcBef>
                <a:spcPts val="600"/>
              </a:spcBef>
            </a:pP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Diverse training and development activities through promoting knowledge.</a:t>
            </a:r>
          </a:p>
          <a:p>
            <a:pPr>
              <a:spcBef>
                <a:spcPts val="600"/>
              </a:spcBef>
            </a:pPr>
            <a:r>
              <a:rPr lang="en-IT" sz="1600" kern="100" dirty="0">
                <a:latin typeface="Times New Roman" panose="02020603050405020304" pitchFamily="18" charset="0"/>
                <a:ea typeface="Calibri" panose="020F0502020204030204" pitchFamily="34" charset="0"/>
                <a:cs typeface="Times New Roman" panose="02020603050405020304" pitchFamily="18" charset="0"/>
              </a:rPr>
              <a:t>S</a:t>
            </a: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kills in certain conditions can able to reduce issues.</a:t>
            </a:r>
          </a:p>
          <a:p>
            <a:pPr>
              <a:spcBef>
                <a:spcPts val="600"/>
              </a:spcBef>
            </a:pP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Collaboration practices with the employees.</a:t>
            </a:r>
          </a:p>
          <a:p>
            <a:pPr>
              <a:spcBef>
                <a:spcPts val="600"/>
              </a:spcBef>
            </a:pP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Training content's awareness and skill management.</a:t>
            </a:r>
          </a:p>
          <a:p>
            <a:pPr>
              <a:spcBef>
                <a:spcPts val="600"/>
              </a:spcBef>
            </a:pP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More comprehensive collaboration practices.</a:t>
            </a:r>
          </a:p>
          <a:p>
            <a:pPr>
              <a:spcBef>
                <a:spcPts val="600"/>
              </a:spcBef>
            </a:pP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Effective initiatives among employee performance levels. </a:t>
            </a:r>
          </a:p>
          <a:p>
            <a:pPr>
              <a:spcBef>
                <a:spcPts val="600"/>
              </a:spcBef>
            </a:pP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Organisational support on the climate and different group evaluations.</a:t>
            </a:r>
          </a:p>
          <a:p>
            <a:pPr>
              <a:spcBef>
                <a:spcPts val="600"/>
              </a:spcBef>
            </a:pPr>
            <a:r>
              <a:rPr lang="en-IT" sz="1600" kern="100" dirty="0">
                <a:effectLst/>
                <a:latin typeface="Times New Roman" panose="02020603050405020304" pitchFamily="18" charset="0"/>
                <a:ea typeface="Calibri" panose="020F0502020204030204" pitchFamily="34" charset="0"/>
                <a:cs typeface="Times New Roman" panose="02020603050405020304" pitchFamily="18" charset="0"/>
              </a:rPr>
              <a:t>Diversity training is most effective in receiving short-term results.</a:t>
            </a:r>
          </a:p>
        </p:txBody>
      </p:sp>
      <p:grpSp>
        <p:nvGrpSpPr>
          <p:cNvPr id="10256" name="Group 1024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250" name="Isosceles Triangle 1024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42" name="Picture 2" descr="4 Questions About the Benefits of Diversity &amp; Inclusion">
            <a:extLst>
              <a:ext uri="{FF2B5EF4-FFF2-40B4-BE49-F238E27FC236}">
                <a16:creationId xmlns:a16="http://schemas.microsoft.com/office/drawing/2014/main" id="{F845369F-CA5D-CE8D-2F18-3382A323DF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74702" y="1782981"/>
            <a:ext cx="5894448" cy="4361892"/>
          </a:xfrm>
          <a:prstGeom prst="rect">
            <a:avLst/>
          </a:prstGeom>
          <a:noFill/>
          <a:extLst>
            <a:ext uri="{909E8E84-426E-40DD-AFC4-6F175D3DCCD1}">
              <a14:hiddenFill xmlns:a14="http://schemas.microsoft.com/office/drawing/2010/main">
                <a:solidFill>
                  <a:srgbClr val="FFFFFF"/>
                </a:solidFill>
              </a14:hiddenFill>
            </a:ext>
          </a:extLst>
        </p:spPr>
      </p:pic>
      <p:grpSp>
        <p:nvGrpSpPr>
          <p:cNvPr id="10253" name="Group 1025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254" name="Rectangle 1025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5" name="Isosceles Triangle 1025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91677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81" name="Rectangle 112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643467" y="321734"/>
            <a:ext cx="10905066" cy="1135737"/>
          </a:xfrm>
        </p:spPr>
        <p:txBody>
          <a:bodyPr>
            <a:normAutofit/>
          </a:bodyPr>
          <a:lstStyle/>
          <a:p>
            <a:pPr>
              <a:spcBef>
                <a:spcPts val="600"/>
              </a:spcBef>
            </a:pPr>
            <a:r>
              <a:rPr lang="en-GB" sz="3600" b="1" kern="100" dirty="0">
                <a:effectLst/>
                <a:ea typeface="Calibri" panose="020F0502020204030204" pitchFamily="34" charset="0"/>
                <a:cs typeface="Times New Roman" panose="02020603050405020304" pitchFamily="18" charset="0"/>
              </a:rPr>
              <a:t>Role of HRM in diversity and inclusion </a:t>
            </a:r>
            <a:endParaRPr lang="en-IT" sz="3600" b="1" kern="100" dirty="0">
              <a:effectLst/>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327348" y="1782981"/>
            <a:ext cx="4627037" cy="4393982"/>
          </a:xfrm>
        </p:spPr>
        <p:txBody>
          <a:bodyPr>
            <a:normAutofit/>
          </a:bodyPr>
          <a:lstStyle/>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Training employees can be insufficient if there are issues with collaboration practices. </a:t>
            </a:r>
          </a:p>
          <a:p>
            <a:pPr>
              <a:spcBef>
                <a:spcPts val="600"/>
              </a:spcBef>
            </a:pP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Effective participation among people with disabilities.</a:t>
            </a:r>
          </a:p>
          <a:p>
            <a:pPr>
              <a:spcBef>
                <a:spcPts val="600"/>
              </a:spcBef>
            </a:pPr>
            <a:r>
              <a:rPr lang="en-IT" sz="2000" kern="100" dirty="0">
                <a:latin typeface="Times New Roman" panose="02020603050405020304" pitchFamily="18" charset="0"/>
                <a:ea typeface="Calibri" panose="020F0502020204030204" pitchFamily="34" charset="0"/>
                <a:cs typeface="Times New Roman" panose="02020603050405020304" pitchFamily="18" charset="0"/>
              </a:rPr>
              <a:t>F</a:t>
            </a: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inancial support and accommodation can be helpful to aid in employment.</a:t>
            </a:r>
          </a:p>
          <a:p>
            <a:pPr>
              <a:spcBef>
                <a:spcPts val="600"/>
              </a:spcBef>
            </a:pPr>
            <a:r>
              <a:rPr lang="en-IT" sz="2000" kern="100" dirty="0">
                <a:latin typeface="Times New Roman" panose="02020603050405020304" pitchFamily="18" charset="0"/>
                <a:ea typeface="Calibri" panose="020F0502020204030204" pitchFamily="34" charset="0"/>
                <a:cs typeface="Times New Roman" panose="02020603050405020304" pitchFamily="18" charset="0"/>
              </a:rPr>
              <a:t>L</a:t>
            </a: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ack of awareness among employees or resources needs to be reduced.</a:t>
            </a:r>
          </a:p>
          <a:p>
            <a:pPr>
              <a:spcBef>
                <a:spcPts val="600"/>
              </a:spcBef>
            </a:pPr>
            <a:r>
              <a:rPr lang="en-IT" sz="2000" kern="100" dirty="0">
                <a:latin typeface="Times New Roman" panose="02020603050405020304" pitchFamily="18" charset="0"/>
                <a:ea typeface="Calibri" panose="020F0502020204030204" pitchFamily="34" charset="0"/>
                <a:cs typeface="Times New Roman" panose="02020603050405020304" pitchFamily="18" charset="0"/>
              </a:rPr>
              <a:t>M</a:t>
            </a:r>
            <a:r>
              <a:rPr lang="en-IT" sz="2000" kern="100" dirty="0">
                <a:effectLst/>
                <a:latin typeface="Times New Roman" panose="02020603050405020304" pitchFamily="18" charset="0"/>
                <a:ea typeface="Calibri" panose="020F0502020204030204" pitchFamily="34" charset="0"/>
                <a:cs typeface="Times New Roman" panose="02020603050405020304" pitchFamily="18" charset="0"/>
              </a:rPr>
              <a:t>aintain the wider application of diversity and inclusion. </a:t>
            </a:r>
            <a:endParaRPr lang="en-IT"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1282" name="Group 112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1274" name="Isosceles Triangle 112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3" name="Rectangle 112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6" name="Picture 2" descr="Watch Out for These Diversity And Inclusion Trends in 2022">
            <a:extLst>
              <a:ext uri="{FF2B5EF4-FFF2-40B4-BE49-F238E27FC236}">
                <a16:creationId xmlns:a16="http://schemas.microsoft.com/office/drawing/2014/main" id="{797A3EFC-83EF-0964-3332-C21C395D78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95320" y="2209119"/>
            <a:ext cx="6253212" cy="3509615"/>
          </a:xfrm>
          <a:prstGeom prst="rect">
            <a:avLst/>
          </a:prstGeom>
          <a:noFill/>
          <a:extLst>
            <a:ext uri="{909E8E84-426E-40DD-AFC4-6F175D3DCCD1}">
              <a14:hiddenFill xmlns:a14="http://schemas.microsoft.com/office/drawing/2010/main">
                <a:solidFill>
                  <a:srgbClr val="FFFFFF"/>
                </a:solidFill>
              </a14:hiddenFill>
            </a:ext>
          </a:extLst>
        </p:spPr>
      </p:pic>
      <p:grpSp>
        <p:nvGrpSpPr>
          <p:cNvPr id="11284" name="Group 112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1285" name="Rectangle 112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Isosceles Triangle 112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58889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589560" y="856180"/>
            <a:ext cx="4560584" cy="1128068"/>
          </a:xfrm>
        </p:spPr>
        <p:txBody>
          <a:bodyPr anchor="ctr">
            <a:normAutofit/>
          </a:bodyPr>
          <a:lstStyle/>
          <a:p>
            <a:pPr>
              <a:spcBef>
                <a:spcPts val="600"/>
              </a:spcBef>
            </a:pPr>
            <a:r>
              <a:rPr lang="en-GB" sz="2800" b="1" kern="100">
                <a:effectLst/>
                <a:ea typeface="Calibri" panose="020F0502020204030204" pitchFamily="34" charset="0"/>
                <a:cs typeface="Times New Roman" panose="02020603050405020304" pitchFamily="18" charset="0"/>
              </a:rPr>
              <a:t>HRM in diversity and inclusion through flexible working</a:t>
            </a:r>
            <a:endParaRPr lang="en-IT" sz="2800" b="1" kern="100">
              <a:effectLst/>
              <a:ea typeface="Calibri" panose="020F0502020204030204" pitchFamily="34" charset="0"/>
              <a:cs typeface="Times New Roman" panose="02020603050405020304" pitchFamily="18" charset="0"/>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590719" y="2330505"/>
            <a:ext cx="4559425" cy="3979585"/>
          </a:xfrm>
        </p:spPr>
        <p:txBody>
          <a:bodyPr anchor="ctr">
            <a:normAutofit/>
          </a:bodyPr>
          <a:lstStyle/>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Review flexible working policies can be offered to employee.</a:t>
            </a:r>
          </a:p>
          <a:p>
            <a:pPr>
              <a:spcBef>
                <a:spcPts val="600"/>
              </a:spcBef>
            </a:pPr>
            <a:r>
              <a:rPr lang="en-US" sz="1700" kern="0" dirty="0">
                <a:effectLst/>
                <a:latin typeface="Times New Roman" panose="02020603050405020304" pitchFamily="18" charset="0"/>
                <a:ea typeface="Times New Roman" panose="02020603050405020304" pitchFamily="18" charset="0"/>
                <a:cs typeface="Times New Roman" panose="02020603050405020304" pitchFamily="18" charset="0"/>
              </a:rPr>
              <a:t>E</a:t>
            </a: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ffective job design allowing flexibility and creative thinking.</a:t>
            </a:r>
          </a:p>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Appropriate policy development by monitoring.</a:t>
            </a:r>
          </a:p>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Part-time working or maintaining flexible timing.</a:t>
            </a:r>
          </a:p>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Job-sharing and self-rostering can be considered to allow flexibility in the work process. </a:t>
            </a:r>
          </a:p>
          <a:p>
            <a:pPr>
              <a:spcBef>
                <a:spcPts val="600"/>
              </a:spcBef>
            </a:pPr>
            <a:r>
              <a:rPr lang="en-IT" sz="1700" kern="100" dirty="0">
                <a:effectLst/>
                <a:latin typeface="Times New Roman" panose="02020603050405020304" pitchFamily="18" charset="0"/>
                <a:ea typeface="Calibri" panose="020F0502020204030204" pitchFamily="34" charset="0"/>
                <a:cs typeface="Times New Roman" panose="02020603050405020304" pitchFamily="18" charset="0"/>
              </a:rPr>
              <a:t>Organisational culture and appropriate working ethics are required.</a:t>
            </a:r>
            <a:endParaRPr lang="en-IT" sz="17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Diversity and Inclusion for HR Professionals | Coursera">
            <a:extLst>
              <a:ext uri="{FF2B5EF4-FFF2-40B4-BE49-F238E27FC236}">
                <a16:creationId xmlns:a16="http://schemas.microsoft.com/office/drawing/2014/main" id="{21B3C03E-BFDB-0E2B-AE3B-89A3888030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62"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172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643467" y="321734"/>
            <a:ext cx="10905066" cy="1135737"/>
          </a:xfrm>
        </p:spPr>
        <p:txBody>
          <a:bodyPr>
            <a:normAutofit/>
          </a:bodyPr>
          <a:lstStyle/>
          <a:p>
            <a:pPr>
              <a:spcBef>
                <a:spcPts val="600"/>
              </a:spcBef>
            </a:pPr>
            <a:r>
              <a:rPr lang="en-GB" sz="3600" b="1" kern="100" dirty="0">
                <a:effectLst/>
                <a:ea typeface="Calibri" panose="020F0502020204030204" pitchFamily="34" charset="0"/>
                <a:cs typeface="Times New Roman" panose="02020603050405020304" pitchFamily="18" charset="0"/>
              </a:rPr>
              <a:t>HRM in diversity and inclusion through flexible working</a:t>
            </a:r>
            <a:endParaRPr lang="en-IT" sz="3600" b="1" kern="100" dirty="0">
              <a:effectLst/>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327348" y="2484115"/>
            <a:ext cx="4726789" cy="3692848"/>
          </a:xfrm>
        </p:spPr>
        <p:txBody>
          <a:bodyPr>
            <a:normAutofit/>
          </a:bodyPr>
          <a:lstStyle/>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Recruitment, retention and employee advancement in different groups.</a:t>
            </a: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Diversity in groups, women, minorities, people with disabilities and lesbians,.</a:t>
            </a:r>
          </a:p>
          <a:p>
            <a:pPr>
              <a:spcBef>
                <a:spcPts val="600"/>
              </a:spcBef>
            </a:pPr>
            <a:r>
              <a:rPr lang="en-IT" sz="1800" kern="100" dirty="0">
                <a:latin typeface="Times New Roman" panose="02020603050405020304" pitchFamily="18" charset="0"/>
                <a:ea typeface="Calibri" panose="020F0502020204030204" pitchFamily="34" charset="0"/>
                <a:cs typeface="Times New Roman" panose="02020603050405020304" pitchFamily="18" charset="0"/>
              </a:rPr>
              <a:t>S</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exual orientation and others are required to make sure at the workplace. </a:t>
            </a: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Creating appropriate culture through employee engagement.</a:t>
            </a:r>
          </a:p>
          <a:p>
            <a:pPr>
              <a:spcBef>
                <a:spcPts val="600"/>
              </a:spcBef>
            </a:pPr>
            <a:r>
              <a:rPr lang="en-IT" sz="1800" kern="100" dirty="0">
                <a:latin typeface="Times New Roman" panose="02020603050405020304" pitchFamily="18" charset="0"/>
                <a:ea typeface="Calibri" panose="020F0502020204030204" pitchFamily="34" charset="0"/>
                <a:cs typeface="Times New Roman" panose="02020603050405020304" pitchFamily="18" charset="0"/>
              </a:rPr>
              <a:t>L</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eadership techniques can allow being productive.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3321" name="Group 1332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322" name="Isosceles Triangle 1332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3" name="Rectangle 133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314" name="Picture 2" descr="7 Benefits Of Diversity In The Workplace And Why It Matters">
            <a:extLst>
              <a:ext uri="{FF2B5EF4-FFF2-40B4-BE49-F238E27FC236}">
                <a16:creationId xmlns:a16="http://schemas.microsoft.com/office/drawing/2014/main" id="{E729A14E-70F4-717D-71EE-18937EF1A5D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95320" y="2209119"/>
            <a:ext cx="6253212" cy="3509615"/>
          </a:xfrm>
          <a:prstGeom prst="rect">
            <a:avLst/>
          </a:prstGeom>
          <a:noFill/>
          <a:extLst>
            <a:ext uri="{909E8E84-426E-40DD-AFC4-6F175D3DCCD1}">
              <a14:hiddenFill xmlns:a14="http://schemas.microsoft.com/office/drawing/2010/main">
                <a:solidFill>
                  <a:srgbClr val="FFFFFF"/>
                </a:solidFill>
              </a14:hiddenFill>
            </a:ext>
          </a:extLst>
        </p:spPr>
      </p:pic>
      <p:grpSp>
        <p:nvGrpSpPr>
          <p:cNvPr id="13325" name="Group 1332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3326" name="Rectangle 1332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7" name="Isosceles Triangle 1332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85659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38" name="Picture 2" descr="Embracing Diversity in the Workplace | DDI">
            <a:extLst>
              <a:ext uri="{FF2B5EF4-FFF2-40B4-BE49-F238E27FC236}">
                <a16:creationId xmlns:a16="http://schemas.microsoft.com/office/drawing/2014/main" id="{2E9DDDED-0C63-3E87-C407-6EBF761142E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289" r="3822"/>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709448" y="1913950"/>
            <a:ext cx="4204137" cy="1342754"/>
          </a:xfrm>
        </p:spPr>
        <p:txBody>
          <a:bodyPr>
            <a:normAutofit/>
          </a:bodyPr>
          <a:lstStyle/>
          <a:p>
            <a:pPr algn="ctr">
              <a:spcBef>
                <a:spcPts val="600"/>
              </a:spcBef>
            </a:pPr>
            <a:r>
              <a:rPr lang="en-GB" sz="3600" b="1" kern="100">
                <a:effectLst/>
                <a:ea typeface="Calibri" panose="020F0502020204030204" pitchFamily="34" charset="0"/>
                <a:cs typeface="Times New Roman" panose="02020603050405020304" pitchFamily="18" charset="0"/>
              </a:rPr>
              <a:t>Conclusion</a:t>
            </a:r>
            <a:endParaRPr lang="en-IT" sz="3600" b="1" kern="100">
              <a:effectLst/>
              <a:ea typeface="Calibri" panose="020F0502020204030204" pitchFamily="34" charset="0"/>
              <a:cs typeface="Times New Roman" panose="02020603050405020304" pitchFamily="18" charset="0"/>
            </a:endParaRPr>
          </a:p>
        </p:txBody>
      </p:sp>
      <p:cxnSp>
        <p:nvCxnSpPr>
          <p:cNvPr id="14345" name="Straight Connector 1434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525516" y="3417573"/>
            <a:ext cx="4593021" cy="2619839"/>
          </a:xfrm>
        </p:spPr>
        <p:txBody>
          <a:bodyPr anchor="ctr">
            <a:normAutofit/>
          </a:bodyPr>
          <a:lstStyle/>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Diversity and inclusion through flexible working practices.</a:t>
            </a:r>
            <a:endParaRPr lang="en-IT"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Appropriate evaluation and practising to stand by employees.</a:t>
            </a:r>
            <a:endParaRPr lang="en-IT"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Recognising employees with fair values through diversity increases performance. </a:t>
            </a:r>
            <a:endParaRPr lang="en-IT" sz="1800" kern="10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800" kern="100" dirty="0">
                <a:latin typeface="Times New Roman" panose="02020603050405020304" pitchFamily="18" charset="0"/>
                <a:ea typeface="Calibri" panose="020F0502020204030204" pitchFamily="34" charset="0"/>
                <a:cs typeface="Times New Roman" panose="02020603050405020304" pitchFamily="18" charset="0"/>
              </a:rPr>
              <a:t>C</a:t>
            </a:r>
            <a:r>
              <a:rPr lang="en-IT" sz="1800" kern="100" dirty="0">
                <a:effectLst/>
                <a:latin typeface="Times New Roman" panose="02020603050405020304" pitchFamily="18" charset="0"/>
                <a:ea typeface="Calibri" panose="020F0502020204030204" pitchFamily="34" charset="0"/>
                <a:cs typeface="Times New Roman" panose="02020603050405020304" pitchFamily="18" charset="0"/>
              </a:rPr>
              <a:t>ontinuous monitoring of diversity practices is primarily needed to reduce inequality.</a:t>
            </a:r>
            <a:endParaRPr lang="en-IT"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14469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A60D1-F35D-3A26-222B-037BA3E6959E}"/>
              </a:ext>
            </a:extLst>
          </p:cNvPr>
          <p:cNvSpPr>
            <a:spLocks noGrp="1"/>
          </p:cNvSpPr>
          <p:nvPr>
            <p:ph type="title"/>
          </p:nvPr>
        </p:nvSpPr>
        <p:spPr>
          <a:xfrm>
            <a:off x="643467" y="321734"/>
            <a:ext cx="10905066" cy="1135737"/>
          </a:xfrm>
        </p:spPr>
        <p:txBody>
          <a:bodyPr>
            <a:normAutofit/>
          </a:bodyPr>
          <a:lstStyle/>
          <a:p>
            <a:pPr>
              <a:spcBef>
                <a:spcPts val="600"/>
              </a:spcBef>
            </a:pPr>
            <a:r>
              <a:rPr lang="en-GB" sz="3600" b="1" kern="100" dirty="0">
                <a:effectLst/>
                <a:ea typeface="Calibri" panose="020F0502020204030204" pitchFamily="34" charset="0"/>
                <a:cs typeface="Times New Roman" panose="02020603050405020304" pitchFamily="18" charset="0"/>
              </a:rPr>
              <a:t>References</a:t>
            </a:r>
            <a:endParaRPr lang="en-IT" sz="3600" b="1" kern="100" dirty="0">
              <a:effectLst/>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20D09D-4D9A-2393-10FD-B322ED1432C0}"/>
              </a:ext>
            </a:extLst>
          </p:cNvPr>
          <p:cNvSpPr>
            <a:spLocks noGrp="1"/>
          </p:cNvSpPr>
          <p:nvPr>
            <p:ph idx="1"/>
          </p:nvPr>
        </p:nvSpPr>
        <p:spPr>
          <a:xfrm>
            <a:off x="199505" y="1246909"/>
            <a:ext cx="11632153" cy="5067944"/>
          </a:xfrm>
        </p:spPr>
        <p:txBody>
          <a:bodyPr>
            <a:normAutofit/>
          </a:bodyPr>
          <a:lstStyle/>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Bernardin, H.J. and Russell, J.E., 2006.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(p. 736). New York: Tata McGraw-Hill.</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Bratton, J., Gold, J., Bratton, A. and Steele, L., 2021.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Bloomsbury Publishing.</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Goldberg, S.R., Kessler, L.L. and Govern, M., 2019. Fostering diversity and inclusion in the accounting workplace.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The CPA Journal</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89</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(12), pp.50-57.</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Grissom, A.R., 2018. Workplace diversity and inclusion.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Reference &amp; User Services Quarterly</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57</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(4), pp.242-247.</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Hays-Thomas, R., 2016.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Managing workplace diversity and inclusion: A psychological perspective</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Routledge.</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Mathis, R.L., Jackson, J.H., Valentine, S.R. and Meglich, P., 2016.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Cengage Learning.</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Murphy, W., 2018. Distinguishing diversity from inclusion in the workplace: Legal necessity or common sense conclusion.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Business Diversity</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18</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(4), pp.65-83.</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Nair, N. and Vohra, N., 2015. Diversity and inclusion at the workplace: a review of research and perspectives.</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Schuler, R.S., Budhwar, P.S. and Florkowski, G.W., 2002. International human resource management: review and critique.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Management Reviews</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4</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(1), pp.41-70.</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Stone, D.L. and Deadrick, D.L., 2015. Challenges and opportunities affecting the future of human resource management.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 Review</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25</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(2), pp.139-145.</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600"/>
              </a:spcBef>
            </a:pP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Ston, R.J., Cox, A. and Gavin, M., 2020. </a:t>
            </a:r>
            <a:r>
              <a:rPr lang="en-IT" sz="1700" i="1" kern="0" dirty="0">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a:t>
            </a:r>
            <a:r>
              <a:rPr lang="en-IT" sz="1700" kern="0" dirty="0">
                <a:effectLst/>
                <a:latin typeface="Times New Roman" panose="02020603050405020304" pitchFamily="18" charset="0"/>
                <a:ea typeface="Times New Roman" panose="02020603050405020304" pitchFamily="18" charset="0"/>
                <a:cs typeface="Times New Roman" panose="02020603050405020304" pitchFamily="18" charset="0"/>
              </a:rPr>
              <a:t>. John Wiley &amp; Sons.</a:t>
            </a:r>
            <a:endParaRPr lang="en-IT" sz="17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41282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2594</Words>
  <Application>Microsoft Macintosh PowerPoint</Application>
  <PresentationFormat>Widescreen</PresentationFormat>
  <Paragraphs>138</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LCBB5004 Managing People</vt:lpstr>
      <vt:lpstr>Introduction </vt:lpstr>
      <vt:lpstr>Human resource management </vt:lpstr>
      <vt:lpstr>Flexible working </vt:lpstr>
      <vt:lpstr>Flexible working </vt:lpstr>
      <vt:lpstr>Diversity and Inclusion</vt:lpstr>
      <vt:lpstr>Barriers to diversity and inclusion</vt:lpstr>
      <vt:lpstr>Barriers to diversity and inclusion</vt:lpstr>
      <vt:lpstr>Role of HRM in diversity and inclusion </vt:lpstr>
      <vt:lpstr>Role of HRM in diversity and inclusion </vt:lpstr>
      <vt:lpstr>HRM in diversity and inclusion through flexible working</vt:lpstr>
      <vt:lpstr>HRM in diversity and inclusion through flexible working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LCBB5004 Managing People</dc:title>
  <dc:creator>Imran Mahmood Sarker</dc:creator>
  <cp:lastModifiedBy>Imran Mahmood Sarker</cp:lastModifiedBy>
  <cp:revision>1</cp:revision>
  <dcterms:created xsi:type="dcterms:W3CDTF">2022-07-26T04:26:23Z</dcterms:created>
  <dcterms:modified xsi:type="dcterms:W3CDTF">2022-07-26T05:40:46Z</dcterms:modified>
</cp:coreProperties>
</file>