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73" r:id="rId1"/>
  </p:sldMasterIdLst>
  <p:sldIdLst>
    <p:sldId id="256" r:id="rId2"/>
    <p:sldId id="270" r:id="rId3"/>
    <p:sldId id="258" r:id="rId4"/>
    <p:sldId id="259" r:id="rId5"/>
    <p:sldId id="268" r:id="rId6"/>
    <p:sldId id="271" r:id="rId7"/>
    <p:sldId id="263" r:id="rId8"/>
    <p:sldId id="260" r:id="rId9"/>
    <p:sldId id="262" r:id="rId10"/>
    <p:sldId id="261" r:id="rId11"/>
    <p:sldId id="272" r:id="rId12"/>
    <p:sldId id="264" r:id="rId13"/>
    <p:sldId id="274" r:id="rId14"/>
    <p:sldId id="273" r:id="rId15"/>
    <p:sldId id="265" r:id="rId16"/>
    <p:sldId id="275" r:id="rId17"/>
    <p:sldId id="276" r:id="rId18"/>
    <p:sldId id="266" r:id="rId19"/>
    <p:sldId id="267" r:id="rId20"/>
    <p:sldId id="269"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25" autoAdjust="0"/>
    <p:restoredTop sz="94660"/>
  </p:normalViewPr>
  <p:slideViewPr>
    <p:cSldViewPr snapToGrid="0">
      <p:cViewPr varScale="1">
        <p:scale>
          <a:sx n="88" d="100"/>
          <a:sy n="88" d="100"/>
        </p:scale>
        <p:origin x="4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40710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95096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19021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827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5582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78233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552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1378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smtClean="0"/>
              <a:pPr/>
              <a:t>2/1/2019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333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206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02204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88969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8437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303813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smtClean="0"/>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9191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5253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65215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smtClean="0"/>
              <a:pPr/>
              <a:t>2/1/2019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4570501"/>
      </p:ext>
    </p:extLst>
  </p:cSld>
  <p:clrMap bg1="dk1" tx1="lt1" bg2="dk2" tx2="lt2" accent1="accent1" accent2="accent2" accent3="accent3" accent4="accent4" accent5="accent5" accent6="accent6" hlink="hlink" folHlink="folHlink"/>
  <p:sldLayoutIdLst>
    <p:sldLayoutId id="2147483974" r:id="rId1"/>
    <p:sldLayoutId id="2147483975" r:id="rId2"/>
    <p:sldLayoutId id="2147483976" r:id="rId3"/>
    <p:sldLayoutId id="2147483977" r:id="rId4"/>
    <p:sldLayoutId id="2147483978" r:id="rId5"/>
    <p:sldLayoutId id="2147483979" r:id="rId6"/>
    <p:sldLayoutId id="2147483980" r:id="rId7"/>
    <p:sldLayoutId id="2147483981" r:id="rId8"/>
    <p:sldLayoutId id="2147483982" r:id="rId9"/>
    <p:sldLayoutId id="2147483983" r:id="rId10"/>
    <p:sldLayoutId id="2147483984" r:id="rId11"/>
    <p:sldLayoutId id="2147483985" r:id="rId12"/>
    <p:sldLayoutId id="2147483986" r:id="rId13"/>
    <p:sldLayoutId id="2147483987" r:id="rId14"/>
    <p:sldLayoutId id="2147483988" r:id="rId15"/>
    <p:sldLayoutId id="2147483989" r:id="rId16"/>
    <p:sldLayoutId id="2147483990"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770525"/>
            <a:ext cx="12191999" cy="1096617"/>
          </a:xfrm>
        </p:spPr>
        <p:txBody>
          <a:bodyPr>
            <a:noAutofit/>
          </a:bodyPr>
          <a:lstStyle/>
          <a:p>
            <a:r>
              <a:rPr lang="en-GB" sz="6000" dirty="0" smtClean="0">
                <a:solidFill>
                  <a:schemeClr val="tx1"/>
                </a:solidFill>
                <a:latin typeface="Berlin Sans FB" panose="020E0602020502020306" pitchFamily="34" charset="0"/>
              </a:rPr>
              <a:t>Westboro Baptist church</a:t>
            </a:r>
            <a:endParaRPr lang="en-GB" sz="6000" dirty="0">
              <a:solidFill>
                <a:schemeClr val="tx1"/>
              </a:solidFill>
              <a:latin typeface="Berlin Sans FB" panose="020E0602020502020306" pitchFamily="34" charset="0"/>
            </a:endParaRPr>
          </a:p>
        </p:txBody>
      </p:sp>
      <p:pic>
        <p:nvPicPr>
          <p:cNvPr id="1026" name="Picture 2" descr="Image result for westboro baptist church"/>
          <p:cNvPicPr>
            <a:picLocks noChangeAspect="1" noChangeArrowheads="1"/>
          </p:cNvPicPr>
          <p:nvPr/>
        </p:nvPicPr>
        <p:blipFill rotWithShape="1">
          <a:blip r:embed="rId2">
            <a:extLst>
              <a:ext uri="{28A0092B-C50C-407E-A947-70E740481C1C}">
                <a14:useLocalDpi xmlns:a14="http://schemas.microsoft.com/office/drawing/2010/main" val="0"/>
              </a:ext>
            </a:extLst>
          </a:blip>
          <a:srcRect l="38309"/>
          <a:stretch/>
        </p:blipFill>
        <p:spPr bwMode="auto">
          <a:xfrm>
            <a:off x="166566" y="143774"/>
            <a:ext cx="3019225" cy="275127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westboro baptist church"/>
          <p:cNvPicPr>
            <a:picLocks noChangeAspect="1" noChangeArrowheads="1"/>
          </p:cNvPicPr>
          <p:nvPr/>
        </p:nvPicPr>
        <p:blipFill rotWithShape="1">
          <a:blip r:embed="rId3">
            <a:extLst>
              <a:ext uri="{28A0092B-C50C-407E-A947-70E740481C1C}">
                <a14:useLocalDpi xmlns:a14="http://schemas.microsoft.com/office/drawing/2010/main" val="0"/>
              </a:ext>
            </a:extLst>
          </a:blip>
          <a:srcRect l="28072"/>
          <a:stretch/>
        </p:blipFill>
        <p:spPr bwMode="auto">
          <a:xfrm>
            <a:off x="8493557" y="143774"/>
            <a:ext cx="3518123" cy="275127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westboro baptist church"/>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9869" y="71231"/>
            <a:ext cx="2118237" cy="282987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westboro baptist churc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2140" y="3948425"/>
            <a:ext cx="3575217" cy="267189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Related imag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74834" y="3964013"/>
            <a:ext cx="4636845" cy="2610901"/>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Related image"/>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88741" y="3942867"/>
            <a:ext cx="2599685" cy="26027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7854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_LSMdol5Bz0">
            <a:hlinkClick r:id="" action="ppaction://media"/>
          </p:cNvPr>
          <p:cNvPicPr>
            <a:picLocks noChangeAspect="1"/>
          </p:cNvPicPr>
          <p:nvPr>
            <a:videoFile r:link="rId2"/>
            <p:extLst>
              <p:ext uri="{DAA4B4D4-6D71-4841-9C94-3DE7FCFB9230}">
                <p14:media xmlns:p14="http://schemas.microsoft.com/office/powerpoint/2010/main" r:embed="rId1">
                  <p14:fade in="250"/>
                </p14:media>
              </p:ext>
            </p:extLst>
          </p:nvPr>
        </p:nvPicPr>
        <p:blipFill>
          <a:blip r:embed="rId4"/>
          <a:stretch>
            <a:fillRect/>
          </a:stretch>
        </p:blipFill>
        <p:spPr>
          <a:xfrm>
            <a:off x="3581989" y="1565365"/>
            <a:ext cx="4902926" cy="3677194"/>
          </a:xfrm>
          <a:prstGeom prst="rect">
            <a:avLst/>
          </a:prstGeom>
        </p:spPr>
      </p:pic>
      <p:sp>
        <p:nvSpPr>
          <p:cNvPr id="5" name="Rectangle 4"/>
          <p:cNvSpPr/>
          <p:nvPr/>
        </p:nvSpPr>
        <p:spPr>
          <a:xfrm>
            <a:off x="257512" y="527260"/>
            <a:ext cx="5775940" cy="369332"/>
          </a:xfrm>
          <a:prstGeom prst="rect">
            <a:avLst/>
          </a:prstGeom>
        </p:spPr>
        <p:txBody>
          <a:bodyPr wrap="none">
            <a:spAutoFit/>
          </a:bodyPr>
          <a:lstStyle/>
          <a:p>
            <a:r>
              <a:rPr lang="en-GB" dirty="0"/>
              <a:t>https://www.youtube.com/watch?v=_LSMdol5Bz0</a:t>
            </a:r>
          </a:p>
        </p:txBody>
      </p:sp>
    </p:spTree>
    <p:extLst>
      <p:ext uri="{BB962C8B-B14F-4D97-AF65-F5344CB8AC3E}">
        <p14:creationId xmlns:p14="http://schemas.microsoft.com/office/powerpoint/2010/main" val="239469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brief History of The Church</a:t>
            </a:r>
            <a:endParaRPr lang="en-GB" dirty="0"/>
          </a:p>
        </p:txBody>
      </p:sp>
      <p:sp>
        <p:nvSpPr>
          <p:cNvPr id="3" name="Content Placeholder 2"/>
          <p:cNvSpPr>
            <a:spLocks noGrp="1"/>
          </p:cNvSpPr>
          <p:nvPr>
            <p:ph idx="1"/>
          </p:nvPr>
        </p:nvSpPr>
        <p:spPr>
          <a:xfrm>
            <a:off x="1141413" y="2666999"/>
            <a:ext cx="6896598" cy="3124201"/>
          </a:xfrm>
        </p:spPr>
        <p:txBody>
          <a:bodyPr/>
          <a:lstStyle/>
          <a:p>
            <a:r>
              <a:rPr lang="en-GB" dirty="0" smtClean="0"/>
              <a:t>Founded in </a:t>
            </a:r>
            <a:r>
              <a:rPr lang="en-GB" b="1" dirty="0" smtClean="0"/>
              <a:t>1955</a:t>
            </a:r>
            <a:r>
              <a:rPr lang="en-GB" dirty="0" smtClean="0"/>
              <a:t> by </a:t>
            </a:r>
            <a:r>
              <a:rPr lang="en-GB" b="1" dirty="0" smtClean="0"/>
              <a:t>Fred Waldron Phelps</a:t>
            </a:r>
          </a:p>
          <a:p>
            <a:r>
              <a:rPr lang="en-GB" dirty="0" smtClean="0"/>
              <a:t>Independent of other churches</a:t>
            </a:r>
          </a:p>
          <a:p>
            <a:r>
              <a:rPr lang="en-GB" dirty="0" smtClean="0"/>
              <a:t>Began picketing in </a:t>
            </a:r>
            <a:r>
              <a:rPr lang="en-GB" b="1" dirty="0" smtClean="0"/>
              <a:t>1991</a:t>
            </a:r>
          </a:p>
          <a:p>
            <a:r>
              <a:rPr lang="en-GB" dirty="0" smtClean="0"/>
              <a:t>Canada and the UK have banned members from entering the country</a:t>
            </a:r>
          </a:p>
          <a:p>
            <a:endParaRPr lang="en-GB" dirty="0"/>
          </a:p>
        </p:txBody>
      </p:sp>
      <p:pic>
        <p:nvPicPr>
          <p:cNvPr id="2052" name="Picture 4" descr="Image result for westboro baptist church build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5250" y="2008312"/>
            <a:ext cx="4929000" cy="3696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21745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Charismatic Leader: Fred Phelps</a:t>
            </a:r>
            <a:endParaRPr lang="en-GB" dirty="0"/>
          </a:p>
        </p:txBody>
      </p:sp>
      <p:sp>
        <p:nvSpPr>
          <p:cNvPr id="3" name="Content Placeholder 2"/>
          <p:cNvSpPr>
            <a:spLocks noGrp="1"/>
          </p:cNvSpPr>
          <p:nvPr>
            <p:ph idx="1"/>
          </p:nvPr>
        </p:nvSpPr>
        <p:spPr>
          <a:xfrm>
            <a:off x="1141413" y="2151017"/>
            <a:ext cx="7906793" cy="4284617"/>
          </a:xfrm>
        </p:spPr>
        <p:txBody>
          <a:bodyPr>
            <a:normAutofit/>
          </a:bodyPr>
          <a:lstStyle/>
          <a:p>
            <a:r>
              <a:rPr lang="en-GB" dirty="0" smtClean="0"/>
              <a:t>Lived1929 - 2014</a:t>
            </a:r>
          </a:p>
          <a:p>
            <a:r>
              <a:rPr lang="en-GB" dirty="0" smtClean="0"/>
              <a:t>Becomes an ordained minister at the age of 17 </a:t>
            </a:r>
          </a:p>
          <a:p>
            <a:r>
              <a:rPr lang="en-GB" dirty="0" smtClean="0"/>
              <a:t>Gained notoriety after being featured in an article for Time Magazine in 1951</a:t>
            </a:r>
          </a:p>
          <a:p>
            <a:r>
              <a:rPr lang="en-GB" dirty="0" smtClean="0"/>
              <a:t>Married Marge Phelps in 1952, has 13 children with her</a:t>
            </a:r>
          </a:p>
          <a:p>
            <a:r>
              <a:rPr lang="en-GB" dirty="0" smtClean="0"/>
              <a:t>Becomes a lawyer for 25 years of his life</a:t>
            </a:r>
          </a:p>
          <a:p>
            <a:r>
              <a:rPr lang="en-GB" dirty="0" smtClean="0"/>
              <a:t>Known for filing many lawsuits </a:t>
            </a:r>
          </a:p>
          <a:p>
            <a:r>
              <a:rPr lang="en-GB" dirty="0" smtClean="0"/>
              <a:t>Ran for governor of Kansas in 1990 and U.S Senate in 1992 *uncommon for NRMs to get involved with politics*</a:t>
            </a:r>
          </a:p>
          <a:p>
            <a:endParaRPr lang="en-GB" dirty="0"/>
          </a:p>
        </p:txBody>
      </p:sp>
      <p:pic>
        <p:nvPicPr>
          <p:cNvPr id="3076" name="Picture 4" descr="Image result for fred phelp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32346" y="119268"/>
            <a:ext cx="3098558" cy="4134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60379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Fred </a:t>
            </a:r>
            <a:r>
              <a:rPr lang="en-GB" dirty="0"/>
              <a:t>P</a:t>
            </a:r>
            <a:r>
              <a:rPr lang="en-GB" dirty="0" smtClean="0"/>
              <a:t>helps fit the profile of charismatic leader</a:t>
            </a:r>
            <a:endParaRPr lang="en-GB" dirty="0"/>
          </a:p>
        </p:txBody>
      </p:sp>
      <p:sp>
        <p:nvSpPr>
          <p:cNvPr id="3" name="Content Placeholder 2"/>
          <p:cNvSpPr>
            <a:spLocks noGrp="1"/>
          </p:cNvSpPr>
          <p:nvPr>
            <p:ph idx="1"/>
          </p:nvPr>
        </p:nvSpPr>
        <p:spPr/>
        <p:txBody>
          <a:bodyPr/>
          <a:lstStyle/>
          <a:p>
            <a:r>
              <a:rPr lang="en-GB" dirty="0" smtClean="0"/>
              <a:t>Founded the Westboro Baptist Church</a:t>
            </a:r>
            <a:endParaRPr lang="en-GB" dirty="0"/>
          </a:p>
          <a:p>
            <a:r>
              <a:rPr lang="en-GB" dirty="0" smtClean="0"/>
              <a:t>believed he was the only one who knows the true word of </a:t>
            </a:r>
            <a:r>
              <a:rPr lang="en-GB" dirty="0" smtClean="0"/>
              <a:t>God</a:t>
            </a:r>
          </a:p>
          <a:p>
            <a:r>
              <a:rPr lang="en-GB" dirty="0" smtClean="0"/>
              <a:t>He </a:t>
            </a:r>
            <a:r>
              <a:rPr lang="en-GB" dirty="0" smtClean="0"/>
              <a:t>taught members of WBC how to act and be </a:t>
            </a:r>
            <a:endParaRPr lang="en-GB" dirty="0" smtClean="0"/>
          </a:p>
          <a:p>
            <a:r>
              <a:rPr lang="en-GB" dirty="0" smtClean="0"/>
              <a:t>Members</a:t>
            </a:r>
            <a:r>
              <a:rPr lang="en-GB" dirty="0" smtClean="0"/>
              <a:t>, even those not part of the Phelps’ family, will call him Gramps</a:t>
            </a:r>
          </a:p>
          <a:p>
            <a:r>
              <a:rPr lang="en-GB" dirty="0" smtClean="0"/>
              <a:t>Very enthusiastic preaching in his sermons</a:t>
            </a:r>
            <a:endParaRPr lang="en-GB" dirty="0"/>
          </a:p>
        </p:txBody>
      </p:sp>
    </p:spTree>
    <p:extLst>
      <p:ext uri="{BB962C8B-B14F-4D97-AF65-F5344CB8AC3E}">
        <p14:creationId xmlns:p14="http://schemas.microsoft.com/office/powerpoint/2010/main" val="7643759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WBC responded to institutionalisation</a:t>
            </a:r>
            <a:endParaRPr lang="en-GB" dirty="0"/>
          </a:p>
        </p:txBody>
      </p:sp>
      <p:sp>
        <p:nvSpPr>
          <p:cNvPr id="3" name="Content Placeholder 2"/>
          <p:cNvSpPr>
            <a:spLocks noGrp="1"/>
          </p:cNvSpPr>
          <p:nvPr>
            <p:ph idx="1"/>
          </p:nvPr>
        </p:nvSpPr>
        <p:spPr/>
        <p:txBody>
          <a:bodyPr/>
          <a:lstStyle/>
          <a:p>
            <a:r>
              <a:rPr lang="en-GB" dirty="0" smtClean="0"/>
              <a:t>According to the different types of reactions to institutionalisation posed in Roy Wallis’ 1984 book </a:t>
            </a:r>
            <a:r>
              <a:rPr lang="en-GB" i="1" dirty="0" smtClean="0"/>
              <a:t>Elementary </a:t>
            </a:r>
            <a:r>
              <a:rPr lang="en-GB" i="1" dirty="0"/>
              <a:t>Forms of the New Religious </a:t>
            </a:r>
            <a:r>
              <a:rPr lang="en-GB" i="1" dirty="0" smtClean="0"/>
              <a:t>Life;</a:t>
            </a:r>
          </a:p>
          <a:p>
            <a:pPr lvl="1"/>
            <a:r>
              <a:rPr lang="en-GB" dirty="0" smtClean="0">
                <a:effectLst>
                  <a:glow rad="38100">
                    <a:schemeClr val="bg1">
                      <a:lumMod val="50000"/>
                      <a:lumOff val="50000"/>
                      <a:alpha val="20000"/>
                    </a:schemeClr>
                  </a:glow>
                </a:effectLst>
              </a:rPr>
              <a:t>Fred Phelps reacted with encouragement.</a:t>
            </a:r>
          </a:p>
          <a:p>
            <a:pPr lvl="1"/>
            <a:r>
              <a:rPr lang="en-GB" dirty="0" smtClean="0">
                <a:effectLst>
                  <a:glow rad="38100">
                    <a:schemeClr val="bg1">
                      <a:lumMod val="50000"/>
                      <a:lumOff val="50000"/>
                      <a:alpha val="20000"/>
                    </a:schemeClr>
                  </a:glow>
                </a:effectLst>
              </a:rPr>
              <a:t>He wanted more and more people to know about the </a:t>
            </a:r>
            <a:r>
              <a:rPr lang="en-GB" dirty="0">
                <a:effectLst>
                  <a:glow rad="38100">
                    <a:schemeClr val="bg1">
                      <a:lumMod val="50000"/>
                      <a:lumOff val="50000"/>
                      <a:alpha val="20000"/>
                    </a:schemeClr>
                  </a:glow>
                </a:effectLst>
              </a:rPr>
              <a:t>W</a:t>
            </a:r>
            <a:r>
              <a:rPr lang="en-GB" dirty="0" smtClean="0">
                <a:effectLst>
                  <a:glow rad="38100">
                    <a:schemeClr val="bg1">
                      <a:lumMod val="50000"/>
                      <a:lumOff val="50000"/>
                      <a:alpha val="20000"/>
                    </a:schemeClr>
                  </a:glow>
                </a:effectLst>
              </a:rPr>
              <a:t>estboro Baptist Church and their </a:t>
            </a:r>
            <a:r>
              <a:rPr lang="en-GB" dirty="0" smtClean="0">
                <a:effectLst>
                  <a:glow rad="38100">
                    <a:schemeClr val="bg1">
                      <a:lumMod val="50000"/>
                      <a:lumOff val="50000"/>
                      <a:alpha val="20000"/>
                    </a:schemeClr>
                  </a:glow>
                </a:effectLst>
              </a:rPr>
              <a:t>beliefs</a:t>
            </a:r>
          </a:p>
          <a:p>
            <a:pPr lvl="1"/>
            <a:r>
              <a:rPr lang="en-GB" dirty="0" smtClean="0">
                <a:effectLst>
                  <a:glow rad="38100">
                    <a:schemeClr val="bg1">
                      <a:lumMod val="50000"/>
                      <a:lumOff val="50000"/>
                      <a:alpha val="20000"/>
                    </a:schemeClr>
                  </a:glow>
                </a:effectLst>
              </a:rPr>
              <a:t>Possibly </a:t>
            </a:r>
            <a:r>
              <a:rPr lang="en-GB" dirty="0" smtClean="0">
                <a:effectLst>
                  <a:glow rad="38100">
                    <a:schemeClr val="bg1">
                      <a:lumMod val="50000"/>
                      <a:lumOff val="50000"/>
                      <a:alpha val="20000"/>
                    </a:schemeClr>
                  </a:glow>
                </a:effectLst>
              </a:rPr>
              <a:t>encouraged it in order to gain fame and </a:t>
            </a:r>
            <a:r>
              <a:rPr lang="en-GB" dirty="0" smtClean="0">
                <a:effectLst>
                  <a:glow rad="38100">
                    <a:schemeClr val="bg1">
                      <a:lumMod val="50000"/>
                      <a:lumOff val="50000"/>
                      <a:alpha val="20000"/>
                    </a:schemeClr>
                  </a:glow>
                </a:effectLst>
              </a:rPr>
              <a:t>money </a:t>
            </a:r>
            <a:r>
              <a:rPr lang="en-GB" dirty="0" smtClean="0">
                <a:effectLst>
                  <a:glow rad="38100">
                    <a:schemeClr val="bg1">
                      <a:lumMod val="50000"/>
                      <a:lumOff val="50000"/>
                      <a:alpha val="20000"/>
                    </a:schemeClr>
                  </a:glow>
                </a:effectLst>
              </a:rPr>
              <a:t>to fund the </a:t>
            </a:r>
            <a:r>
              <a:rPr lang="en-GB" dirty="0" smtClean="0">
                <a:effectLst>
                  <a:glow rad="38100">
                    <a:schemeClr val="bg1">
                      <a:lumMod val="50000"/>
                      <a:lumOff val="50000"/>
                      <a:alpha val="20000"/>
                    </a:schemeClr>
                  </a:glow>
                </a:effectLst>
              </a:rPr>
              <a:t>church</a:t>
            </a:r>
            <a:endParaRPr lang="en-GB" dirty="0">
              <a:effectLst>
                <a:glow rad="38100">
                  <a:schemeClr val="bg1">
                    <a:lumMod val="50000"/>
                    <a:lumOff val="50000"/>
                    <a:alpha val="20000"/>
                  </a:schemeClr>
                </a:glow>
              </a:effectLst>
            </a:endParaRPr>
          </a:p>
        </p:txBody>
      </p:sp>
      <p:sp>
        <p:nvSpPr>
          <p:cNvPr id="4" name="Rectangle 3"/>
          <p:cNvSpPr/>
          <p:nvPr/>
        </p:nvSpPr>
        <p:spPr>
          <a:xfrm>
            <a:off x="-1588" y="6627168"/>
            <a:ext cx="6096000" cy="230832"/>
          </a:xfrm>
          <a:prstGeom prst="rect">
            <a:avLst/>
          </a:prstGeom>
        </p:spPr>
        <p:txBody>
          <a:bodyPr>
            <a:spAutoFit/>
          </a:bodyPr>
          <a:lstStyle/>
          <a:p>
            <a:r>
              <a:rPr lang="en-GB" sz="900" dirty="0"/>
              <a:t>Wallis, R (1984) </a:t>
            </a:r>
            <a:r>
              <a:rPr lang="en-GB" sz="900" i="1" dirty="0"/>
              <a:t>Elementary Forms of the New Religious Life</a:t>
            </a:r>
            <a:r>
              <a:rPr lang="en-GB" sz="900" dirty="0"/>
              <a:t>, London, Routledge and Kegan Paul. </a:t>
            </a:r>
          </a:p>
        </p:txBody>
      </p:sp>
    </p:spTree>
    <p:extLst>
      <p:ext uri="{BB962C8B-B14F-4D97-AF65-F5344CB8AC3E}">
        <p14:creationId xmlns:p14="http://schemas.microsoft.com/office/powerpoint/2010/main" val="2645500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Generation Members</a:t>
            </a:r>
            <a:endParaRPr lang="en-GB" dirty="0"/>
          </a:p>
        </p:txBody>
      </p:sp>
      <p:sp>
        <p:nvSpPr>
          <p:cNvPr id="3" name="Content Placeholder 2"/>
          <p:cNvSpPr>
            <a:spLocks noGrp="1"/>
          </p:cNvSpPr>
          <p:nvPr>
            <p:ph idx="1"/>
          </p:nvPr>
        </p:nvSpPr>
        <p:spPr>
          <a:xfrm>
            <a:off x="1141413" y="4479471"/>
            <a:ext cx="9905998" cy="3124201"/>
          </a:xfrm>
        </p:spPr>
        <p:txBody>
          <a:bodyPr/>
          <a:lstStyle/>
          <a:p>
            <a:r>
              <a:rPr lang="en-GB" dirty="0" smtClean="0"/>
              <a:t>Since this NRM is almost all made up of the Phelps family the first generation members only include Fred and Marge Phelps</a:t>
            </a:r>
            <a:endParaRPr lang="en-GB" dirty="0"/>
          </a:p>
        </p:txBody>
      </p:sp>
      <p:pic>
        <p:nvPicPr>
          <p:cNvPr id="1026" name="Picture 2" descr="Image result for fred phelps and w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1711" y="1919488"/>
            <a:ext cx="2607628" cy="34739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36294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Beliefs of WBC</a:t>
            </a:r>
            <a:endParaRPr lang="en-GB" dirty="0"/>
          </a:p>
        </p:txBody>
      </p:sp>
      <p:pic>
        <p:nvPicPr>
          <p:cNvPr id="1026" name="Picture 2" descr="Image result for tulip png"/>
          <p:cNvPicPr>
            <a:picLocks noChangeAspect="1" noChangeArrowheads="1"/>
          </p:cNvPicPr>
          <p:nvPr/>
        </p:nvPicPr>
        <p:blipFill>
          <a:blip r:embed="rId2">
            <a:extLst>
              <a:ext uri="{BEBA8EAE-BF5A-486C-A8C5-ECC9F3942E4B}">
                <a14:imgProps xmlns:a14="http://schemas.microsoft.com/office/drawing/2010/main">
                  <a14:imgLayer r:embed="rId3">
                    <a14:imgEffect>
                      <a14:colorTemperature colorTemp="53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8525692" y="-78241"/>
            <a:ext cx="3595460" cy="693624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141413" y="2255520"/>
            <a:ext cx="9905998" cy="4075611"/>
          </a:xfrm>
        </p:spPr>
        <p:txBody>
          <a:bodyPr>
            <a:normAutofit fontScale="92500" lnSpcReduction="20000"/>
          </a:bodyPr>
          <a:lstStyle/>
          <a:p>
            <a:r>
              <a:rPr lang="en-GB" dirty="0" smtClean="0"/>
              <a:t>being gay is one of the worst sins committed by the human race </a:t>
            </a:r>
          </a:p>
          <a:p>
            <a:r>
              <a:rPr lang="en-GB" dirty="0" smtClean="0"/>
              <a:t>Follows the beliefs of John Calvin.</a:t>
            </a:r>
          </a:p>
          <a:p>
            <a:pPr lvl="1"/>
            <a:r>
              <a:rPr lang="en-GB" b="1" dirty="0" smtClean="0"/>
              <a:t>T</a:t>
            </a:r>
            <a:r>
              <a:rPr lang="en-GB" dirty="0" smtClean="0"/>
              <a:t>otal depravity</a:t>
            </a:r>
          </a:p>
          <a:p>
            <a:pPr lvl="1"/>
            <a:r>
              <a:rPr lang="en-GB" b="1" dirty="0" smtClean="0"/>
              <a:t>U</a:t>
            </a:r>
            <a:r>
              <a:rPr lang="en-GB" dirty="0" smtClean="0"/>
              <a:t>nconditional election</a:t>
            </a:r>
          </a:p>
          <a:p>
            <a:pPr lvl="1"/>
            <a:r>
              <a:rPr lang="en-GB" b="1" dirty="0" smtClean="0"/>
              <a:t>L</a:t>
            </a:r>
            <a:r>
              <a:rPr lang="en-GB" dirty="0" smtClean="0"/>
              <a:t>imited atonement</a:t>
            </a:r>
          </a:p>
          <a:p>
            <a:pPr lvl="1"/>
            <a:r>
              <a:rPr lang="en-GB" b="1" dirty="0" smtClean="0"/>
              <a:t>I</a:t>
            </a:r>
            <a:r>
              <a:rPr lang="en-GB" dirty="0" smtClean="0"/>
              <a:t>rresistible grace</a:t>
            </a:r>
          </a:p>
          <a:p>
            <a:pPr lvl="1"/>
            <a:r>
              <a:rPr lang="en-GB" b="1" dirty="0" smtClean="0"/>
              <a:t>P</a:t>
            </a:r>
            <a:r>
              <a:rPr lang="en-GB" dirty="0" smtClean="0"/>
              <a:t>erseverance of the saints</a:t>
            </a:r>
          </a:p>
          <a:p>
            <a:r>
              <a:rPr lang="en-GB" dirty="0" smtClean="0"/>
              <a:t>Only the elect will make it to Heaven, almost all people go to </a:t>
            </a:r>
            <a:r>
              <a:rPr lang="en-GB" dirty="0" smtClean="0"/>
              <a:t>Hell</a:t>
            </a:r>
            <a:endParaRPr lang="en-GB" dirty="0" smtClean="0"/>
          </a:p>
          <a:p>
            <a:r>
              <a:rPr lang="en-GB" dirty="0" smtClean="0"/>
              <a:t>The judgement day (Apocalypse) is just around the corner</a:t>
            </a:r>
          </a:p>
          <a:p>
            <a:r>
              <a:rPr lang="en-GB" dirty="0" smtClean="0"/>
              <a:t>Saying their hateful messages is not hateful to them and is, in fact, very loving</a:t>
            </a:r>
          </a:p>
          <a:p>
            <a:r>
              <a:rPr lang="en-GB" dirty="0" smtClean="0"/>
              <a:t>144,000 Jews will be saved in the final </a:t>
            </a:r>
            <a:r>
              <a:rPr lang="en-GB" dirty="0" smtClean="0"/>
              <a:t>days</a:t>
            </a:r>
            <a:endParaRPr lang="en-GB" dirty="0" smtClean="0"/>
          </a:p>
          <a:p>
            <a:endParaRPr lang="en-GB" dirty="0"/>
          </a:p>
        </p:txBody>
      </p:sp>
    </p:spTree>
    <p:extLst>
      <p:ext uri="{BB962C8B-B14F-4D97-AF65-F5344CB8AC3E}">
        <p14:creationId xmlns:p14="http://schemas.microsoft.com/office/powerpoint/2010/main" val="3661542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Socio-economic status of WBC</a:t>
            </a:r>
            <a:endParaRPr lang="en-GB" dirty="0"/>
          </a:p>
        </p:txBody>
      </p:sp>
      <p:sp>
        <p:nvSpPr>
          <p:cNvPr id="3" name="Content Placeholder 2"/>
          <p:cNvSpPr>
            <a:spLocks noGrp="1"/>
          </p:cNvSpPr>
          <p:nvPr>
            <p:ph idx="1"/>
          </p:nvPr>
        </p:nvSpPr>
        <p:spPr/>
        <p:txBody>
          <a:bodyPr/>
          <a:lstStyle/>
          <a:p>
            <a:r>
              <a:rPr lang="en-GB" dirty="0" smtClean="0"/>
              <a:t>The WBC started off not very wealthy</a:t>
            </a:r>
          </a:p>
          <a:p>
            <a:r>
              <a:rPr lang="en-GB" dirty="0" smtClean="0"/>
              <a:t>They previously had children of the group go out and sell candy door to door to raise funds</a:t>
            </a:r>
          </a:p>
          <a:p>
            <a:r>
              <a:rPr lang="en-GB" dirty="0" smtClean="0"/>
              <a:t>They have also made money from </a:t>
            </a:r>
            <a:r>
              <a:rPr lang="en-GB" dirty="0" smtClean="0"/>
              <a:t>lawsuits </a:t>
            </a:r>
            <a:endParaRPr lang="en-GB" dirty="0" smtClean="0"/>
          </a:p>
          <a:p>
            <a:r>
              <a:rPr lang="en-GB" dirty="0" smtClean="0"/>
              <a:t>In 2006 they claimed to spend $200,000 on flights </a:t>
            </a:r>
            <a:endParaRPr lang="en-GB" dirty="0"/>
          </a:p>
        </p:txBody>
      </p:sp>
    </p:spTree>
    <p:extLst>
      <p:ext uri="{BB962C8B-B14F-4D97-AF65-F5344CB8AC3E}">
        <p14:creationId xmlns:p14="http://schemas.microsoft.com/office/powerpoint/2010/main" val="37830297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Style of Proselytising;</a:t>
            </a:r>
            <a:br>
              <a:rPr lang="en-GB" dirty="0" smtClean="0"/>
            </a:br>
            <a:r>
              <a:rPr lang="en-GB" dirty="0" smtClean="0"/>
              <a:t>Funeral Pickets &amp; Controversy</a:t>
            </a:r>
            <a:endParaRPr lang="en-GB" dirty="0"/>
          </a:p>
        </p:txBody>
      </p:sp>
      <p:sp>
        <p:nvSpPr>
          <p:cNvPr id="3" name="Content Placeholder 2"/>
          <p:cNvSpPr>
            <a:spLocks noGrp="1"/>
          </p:cNvSpPr>
          <p:nvPr>
            <p:ph idx="1"/>
          </p:nvPr>
        </p:nvSpPr>
        <p:spPr/>
        <p:txBody>
          <a:bodyPr/>
          <a:lstStyle/>
          <a:p>
            <a:r>
              <a:rPr lang="en-GB" dirty="0" smtClean="0"/>
              <a:t>Proselytise by picketing events such as funerals &amp; certain places </a:t>
            </a:r>
          </a:p>
          <a:p>
            <a:r>
              <a:rPr lang="en-GB" dirty="0" smtClean="0"/>
              <a:t>Tell everyone who is not a member of WBC that they will be going to Hell</a:t>
            </a:r>
          </a:p>
          <a:p>
            <a:r>
              <a:rPr lang="en-GB" dirty="0" smtClean="0"/>
              <a:t>Create videos for their website</a:t>
            </a:r>
          </a:p>
          <a:p>
            <a:r>
              <a:rPr lang="en-GB" dirty="0" smtClean="0"/>
              <a:t>Parody popular songs and change the lyrics to relate to the WBC message</a:t>
            </a:r>
            <a:endParaRPr lang="en-GB" dirty="0"/>
          </a:p>
        </p:txBody>
      </p:sp>
    </p:spTree>
    <p:extLst>
      <p:ext uri="{BB962C8B-B14F-4D97-AF65-F5344CB8AC3E}">
        <p14:creationId xmlns:p14="http://schemas.microsoft.com/office/powerpoint/2010/main" val="1817715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one of their parodies</a:t>
            </a:r>
            <a:endParaRPr lang="en-GB" dirty="0"/>
          </a:p>
        </p:txBody>
      </p:sp>
      <p:pic>
        <p:nvPicPr>
          <p:cNvPr id="4" name="ORXU9623">
            <a:hlinkClick r:id="" action="ppaction://media"/>
          </p:cNvPr>
          <p:cNvPicPr>
            <a:picLocks noChangeAspect="1"/>
          </p:cNvPicPr>
          <p:nvPr>
            <a:videoFile r:link="rId1"/>
            <p:extLst>
              <p:ext uri="{DAA4B4D4-6D71-4841-9C94-3DE7FCFB9230}">
                <p14:media xmlns:p14="http://schemas.microsoft.com/office/powerpoint/2010/main" r:embed="rId2">
                  <p14:trim st="2530" end="11231.5646"/>
                  <p14:fade out="1000"/>
                </p14:media>
              </p:ext>
            </p:extLst>
          </p:nvPr>
        </p:nvPicPr>
        <p:blipFill>
          <a:blip r:embed="rId4"/>
          <a:stretch>
            <a:fillRect/>
          </a:stretch>
        </p:blipFill>
        <p:spPr>
          <a:xfrm>
            <a:off x="2577738" y="2194389"/>
            <a:ext cx="6875554" cy="3865687"/>
          </a:xfrm>
          <a:prstGeom prst="rect">
            <a:avLst/>
          </a:prstGeom>
        </p:spPr>
      </p:pic>
    </p:spTree>
    <p:extLst>
      <p:ext uri="{BB962C8B-B14F-4D97-AF65-F5344CB8AC3E}">
        <p14:creationId xmlns:p14="http://schemas.microsoft.com/office/powerpoint/2010/main" val="369573254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531223"/>
            <a:ext cx="9905998" cy="1905000"/>
          </a:xfrm>
        </p:spPr>
        <p:txBody>
          <a:bodyPr/>
          <a:lstStyle/>
          <a:p>
            <a:r>
              <a:rPr lang="en-GB" dirty="0" err="1" smtClean="0"/>
              <a:t>Troeltsch</a:t>
            </a:r>
            <a:endParaRPr lang="en-GB" dirty="0"/>
          </a:p>
        </p:txBody>
      </p:sp>
      <p:sp>
        <p:nvSpPr>
          <p:cNvPr id="3" name="Content Placeholder 2"/>
          <p:cNvSpPr>
            <a:spLocks noGrp="1"/>
          </p:cNvSpPr>
          <p:nvPr>
            <p:ph idx="1"/>
          </p:nvPr>
        </p:nvSpPr>
        <p:spPr>
          <a:xfrm>
            <a:off x="1080453" y="2586446"/>
            <a:ext cx="9905998" cy="3370217"/>
          </a:xfrm>
        </p:spPr>
        <p:txBody>
          <a:bodyPr>
            <a:normAutofit fontScale="92500" lnSpcReduction="20000"/>
          </a:bodyPr>
          <a:lstStyle/>
          <a:p>
            <a:r>
              <a:rPr lang="en-GB" dirty="0" smtClean="0"/>
              <a:t>WBC would be a Sect according to </a:t>
            </a:r>
            <a:r>
              <a:rPr lang="en-GB" dirty="0" err="1" smtClean="0"/>
              <a:t>Troeltch’s</a:t>
            </a:r>
            <a:r>
              <a:rPr lang="en-GB" dirty="0" smtClean="0"/>
              <a:t> contrasts between Church and Sect.</a:t>
            </a:r>
          </a:p>
          <a:p>
            <a:r>
              <a:rPr lang="en-GB" dirty="0" smtClean="0"/>
              <a:t>Believe they alone know the truth of </a:t>
            </a:r>
            <a:r>
              <a:rPr lang="en-GB" dirty="0" smtClean="0"/>
              <a:t>salvation</a:t>
            </a:r>
            <a:endParaRPr lang="en-GB" dirty="0" smtClean="0"/>
          </a:p>
          <a:p>
            <a:r>
              <a:rPr lang="en-GB" dirty="0" smtClean="0"/>
              <a:t>Phelps was a very charismatic leader however he is also well educated as </a:t>
            </a:r>
            <a:r>
              <a:rPr lang="en-GB" dirty="0" err="1" smtClean="0"/>
              <a:t>Troeltsch</a:t>
            </a:r>
            <a:r>
              <a:rPr lang="en-GB" dirty="0" smtClean="0"/>
              <a:t> says a leader of a church might be</a:t>
            </a:r>
          </a:p>
          <a:p>
            <a:r>
              <a:rPr lang="en-GB" dirty="0" smtClean="0"/>
              <a:t>Was organised and run by </a:t>
            </a:r>
            <a:r>
              <a:rPr lang="en-GB" dirty="0"/>
              <a:t>P</a:t>
            </a:r>
            <a:r>
              <a:rPr lang="en-GB" dirty="0" smtClean="0"/>
              <a:t>helps but is now run by a council of elders – mostly all members of the Phelps family</a:t>
            </a:r>
          </a:p>
          <a:p>
            <a:r>
              <a:rPr lang="en-GB" dirty="0" smtClean="0"/>
              <a:t>They don’ t mirror the social order as they are openly homophobic in a modern society that is getting more and more supportive of gay rights</a:t>
            </a:r>
          </a:p>
          <a:p>
            <a:r>
              <a:rPr lang="en-GB" dirty="0" smtClean="0"/>
              <a:t>The standards of WBC are very </a:t>
            </a:r>
            <a:r>
              <a:rPr lang="en-GB" dirty="0" err="1" smtClean="0"/>
              <a:t>rigourous</a:t>
            </a:r>
            <a:r>
              <a:rPr lang="en-GB" dirty="0" smtClean="0"/>
              <a:t>, they must believe everything Fred Phelps taught, the women must be modest and “fornication” is wrong no matter what</a:t>
            </a:r>
          </a:p>
          <a:p>
            <a:endParaRPr lang="en-GB" dirty="0"/>
          </a:p>
        </p:txBody>
      </p:sp>
    </p:spTree>
    <p:extLst>
      <p:ext uri="{BB962C8B-B14F-4D97-AF65-F5344CB8AC3E}">
        <p14:creationId xmlns:p14="http://schemas.microsoft.com/office/powerpoint/2010/main" val="208417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Troeltsch</a:t>
            </a:r>
            <a:r>
              <a:rPr lang="en-GB" dirty="0" smtClean="0"/>
              <a:t> Cont.</a:t>
            </a:r>
            <a:endParaRPr lang="en-GB" dirty="0"/>
          </a:p>
        </p:txBody>
      </p:sp>
      <p:sp>
        <p:nvSpPr>
          <p:cNvPr id="3" name="Content Placeholder 2"/>
          <p:cNvSpPr>
            <a:spLocks noGrp="1"/>
          </p:cNvSpPr>
          <p:nvPr>
            <p:ph idx="1"/>
          </p:nvPr>
        </p:nvSpPr>
        <p:spPr>
          <a:xfrm>
            <a:off x="1141413" y="2666999"/>
            <a:ext cx="9905998" cy="3455127"/>
          </a:xfrm>
        </p:spPr>
        <p:txBody>
          <a:bodyPr>
            <a:normAutofit fontScale="92500" lnSpcReduction="20000"/>
          </a:bodyPr>
          <a:lstStyle/>
          <a:p>
            <a:r>
              <a:rPr lang="en-GB" dirty="0"/>
              <a:t>The WBC is unique in the way that if one leaves they are practically losing their whole family and the family still in the group completely disown that member because they choose to disobey what they believe is truly the word of God</a:t>
            </a:r>
          </a:p>
          <a:p>
            <a:r>
              <a:rPr lang="en-GB" dirty="0"/>
              <a:t>They are generally strict if you disobey the rules there, it was well known you did not want to act up in a service done by </a:t>
            </a:r>
            <a:r>
              <a:rPr lang="en-GB" dirty="0"/>
              <a:t>F</a:t>
            </a:r>
            <a:r>
              <a:rPr lang="en-GB" dirty="0" smtClean="0"/>
              <a:t>red </a:t>
            </a:r>
            <a:r>
              <a:rPr lang="en-GB" dirty="0"/>
              <a:t>Phelps as he was infamous for losing his temper</a:t>
            </a:r>
            <a:r>
              <a:rPr lang="en-GB" dirty="0" smtClean="0"/>
              <a:t>. Worship </a:t>
            </a:r>
            <a:r>
              <a:rPr lang="en-GB" dirty="0"/>
              <a:t>at the WBC is a mixture of the typical church and sect, it has order and is dull but it would also be very intense as it is so filled with hateful messages</a:t>
            </a:r>
          </a:p>
          <a:p>
            <a:r>
              <a:rPr lang="en-GB" dirty="0"/>
              <a:t>WBC takes the Bible very literally and does not leave room for any interpretations, especially not of Leviticus 18:22 </a:t>
            </a:r>
            <a:endParaRPr lang="en-GB" dirty="0" smtClean="0"/>
          </a:p>
          <a:p>
            <a:r>
              <a:rPr lang="en-GB" dirty="0" smtClean="0">
                <a:effectLst/>
              </a:rPr>
              <a:t>WBC </a:t>
            </a:r>
            <a:r>
              <a:rPr lang="en-GB" dirty="0">
                <a:effectLst/>
              </a:rPr>
              <a:t>definitely does not evaluate itself because they are already so sure of their truth and they do not compromise because they don’t need new members all they need is their own belief that they are the only people going to Heaven</a:t>
            </a:r>
            <a:endParaRPr lang="en-GB" dirty="0"/>
          </a:p>
          <a:p>
            <a:endParaRPr lang="en-GB" dirty="0"/>
          </a:p>
        </p:txBody>
      </p:sp>
      <p:sp>
        <p:nvSpPr>
          <p:cNvPr id="4" name="Rectangle 3"/>
          <p:cNvSpPr/>
          <p:nvPr/>
        </p:nvSpPr>
        <p:spPr>
          <a:xfrm>
            <a:off x="-78377" y="6627168"/>
            <a:ext cx="6096000" cy="230832"/>
          </a:xfrm>
          <a:prstGeom prst="rect">
            <a:avLst/>
          </a:prstGeom>
        </p:spPr>
        <p:txBody>
          <a:bodyPr>
            <a:spAutoFit/>
          </a:bodyPr>
          <a:lstStyle/>
          <a:p>
            <a:r>
              <a:rPr lang="en-GB" sz="900" dirty="0" err="1"/>
              <a:t>Troeltsch</a:t>
            </a:r>
            <a:r>
              <a:rPr lang="en-GB" sz="900" dirty="0"/>
              <a:t>, E (1931) </a:t>
            </a:r>
            <a:r>
              <a:rPr lang="en-GB" sz="900" i="1" dirty="0"/>
              <a:t>The Social Teachings of the Christian Churches</a:t>
            </a:r>
            <a:r>
              <a:rPr lang="en-GB" sz="900" dirty="0"/>
              <a:t>, Vol 1, New York, Macmillan.</a:t>
            </a:r>
          </a:p>
        </p:txBody>
      </p:sp>
    </p:spTree>
    <p:extLst>
      <p:ext uri="{BB962C8B-B14F-4D97-AF65-F5344CB8AC3E}">
        <p14:creationId xmlns:p14="http://schemas.microsoft.com/office/powerpoint/2010/main" val="3921117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Scholars</a:t>
            </a:r>
            <a:endParaRPr lang="en-GB" dirty="0"/>
          </a:p>
        </p:txBody>
      </p:sp>
      <p:sp>
        <p:nvSpPr>
          <p:cNvPr id="3" name="Content Placeholder 2"/>
          <p:cNvSpPr>
            <a:spLocks noGrp="1"/>
          </p:cNvSpPr>
          <p:nvPr>
            <p:ph idx="1"/>
          </p:nvPr>
        </p:nvSpPr>
        <p:spPr/>
        <p:txBody>
          <a:bodyPr/>
          <a:lstStyle/>
          <a:p>
            <a:r>
              <a:rPr lang="en-GB" dirty="0" smtClean="0"/>
              <a:t>Bryan Wilson - WBC would be an Adventist sect</a:t>
            </a:r>
          </a:p>
          <a:p>
            <a:r>
              <a:rPr lang="en-GB" dirty="0" smtClean="0"/>
              <a:t>J M </a:t>
            </a:r>
            <a:r>
              <a:rPr lang="en-GB" dirty="0" err="1" smtClean="0"/>
              <a:t>Yinger</a:t>
            </a:r>
            <a:r>
              <a:rPr lang="en-GB" dirty="0" smtClean="0"/>
              <a:t> - It would be an established sect also as it is not likely to become a Denomination due to its focus on hate and homosexuality</a:t>
            </a:r>
          </a:p>
          <a:p>
            <a:r>
              <a:rPr lang="en-GB" dirty="0" smtClean="0"/>
              <a:t>Roy Wallis – It is a world rejecting sect</a:t>
            </a:r>
            <a:endParaRPr lang="en-GB" dirty="0"/>
          </a:p>
        </p:txBody>
      </p:sp>
      <p:sp>
        <p:nvSpPr>
          <p:cNvPr id="4" name="Rectangle 3"/>
          <p:cNvSpPr/>
          <p:nvPr/>
        </p:nvSpPr>
        <p:spPr>
          <a:xfrm>
            <a:off x="-1588" y="6396336"/>
            <a:ext cx="6096000" cy="230832"/>
          </a:xfrm>
          <a:prstGeom prst="rect">
            <a:avLst/>
          </a:prstGeom>
        </p:spPr>
        <p:txBody>
          <a:bodyPr>
            <a:spAutoFit/>
          </a:bodyPr>
          <a:lstStyle/>
          <a:p>
            <a:r>
              <a:rPr lang="en-GB" sz="900" dirty="0"/>
              <a:t>Wallis, Roy (1984) </a:t>
            </a:r>
            <a:r>
              <a:rPr lang="en-GB" sz="900" i="1" dirty="0"/>
              <a:t>The Elementary Forms of the New Religious Life</a:t>
            </a:r>
            <a:r>
              <a:rPr lang="en-GB" sz="900" dirty="0"/>
              <a:t> London: Routledge and Kegan Paul </a:t>
            </a:r>
          </a:p>
        </p:txBody>
      </p:sp>
      <p:sp>
        <p:nvSpPr>
          <p:cNvPr id="5" name="Rectangle 4"/>
          <p:cNvSpPr/>
          <p:nvPr/>
        </p:nvSpPr>
        <p:spPr>
          <a:xfrm>
            <a:off x="3805645" y="6627168"/>
            <a:ext cx="6096000" cy="230832"/>
          </a:xfrm>
          <a:prstGeom prst="rect">
            <a:avLst/>
          </a:prstGeom>
        </p:spPr>
        <p:txBody>
          <a:bodyPr>
            <a:spAutoFit/>
          </a:bodyPr>
          <a:lstStyle/>
          <a:p>
            <a:r>
              <a:rPr lang="en-GB" sz="900" dirty="0"/>
              <a:t>JM </a:t>
            </a:r>
            <a:r>
              <a:rPr lang="en-GB" sz="900" dirty="0" err="1"/>
              <a:t>Yinger</a:t>
            </a:r>
            <a:r>
              <a:rPr lang="en-GB" sz="900" dirty="0"/>
              <a:t> (1946) </a:t>
            </a:r>
            <a:r>
              <a:rPr lang="en-GB" sz="900" i="1" dirty="0"/>
              <a:t>Religion and the Struggle for Power</a:t>
            </a:r>
            <a:r>
              <a:rPr lang="en-GB" sz="900" dirty="0"/>
              <a:t>, Durham, NC, Duke University Press.</a:t>
            </a:r>
          </a:p>
        </p:txBody>
      </p:sp>
      <p:sp>
        <p:nvSpPr>
          <p:cNvPr id="6" name="Rectangle 5"/>
          <p:cNvSpPr/>
          <p:nvPr/>
        </p:nvSpPr>
        <p:spPr>
          <a:xfrm>
            <a:off x="-1588" y="6627168"/>
            <a:ext cx="6096000" cy="230832"/>
          </a:xfrm>
          <a:prstGeom prst="rect">
            <a:avLst/>
          </a:prstGeom>
        </p:spPr>
        <p:txBody>
          <a:bodyPr>
            <a:spAutoFit/>
          </a:bodyPr>
          <a:lstStyle/>
          <a:p>
            <a:r>
              <a:rPr lang="en-GB" sz="900" dirty="0"/>
              <a:t>Bryan Wilson (1970) </a:t>
            </a:r>
            <a:r>
              <a:rPr lang="en-GB" sz="900" i="1" dirty="0"/>
              <a:t>Religious Sects</a:t>
            </a:r>
            <a:r>
              <a:rPr lang="en-GB" sz="900" dirty="0"/>
              <a:t>, London, World University Library.</a:t>
            </a:r>
          </a:p>
        </p:txBody>
      </p:sp>
    </p:spTree>
    <p:extLst>
      <p:ext uri="{BB962C8B-B14F-4D97-AF65-F5344CB8AC3E}">
        <p14:creationId xmlns:p14="http://schemas.microsoft.com/office/powerpoint/2010/main" val="3966079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WBC offers and why people join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 learned a lot of information about the people in WBC while watching the BBC Louis Theroux documentary Most Hated Family in America and Return to the Most Hated Family in America</a:t>
            </a:r>
          </a:p>
          <a:p>
            <a:r>
              <a:rPr lang="en-GB" dirty="0" smtClean="0"/>
              <a:t>They have a strong family sense, which is evident by members calling Fred Phelps Gramps</a:t>
            </a:r>
          </a:p>
          <a:p>
            <a:r>
              <a:rPr lang="en-GB" dirty="0" smtClean="0"/>
              <a:t>They all mostly live close and have one huge back yard as they took down the fences</a:t>
            </a:r>
          </a:p>
          <a:p>
            <a:r>
              <a:rPr lang="en-GB" dirty="0" smtClean="0"/>
              <a:t>They offer the “only way to get into Heaven” meaning they may fear what happens if they don’t join</a:t>
            </a:r>
          </a:p>
          <a:p>
            <a:r>
              <a:rPr lang="en-GB" dirty="0" smtClean="0"/>
              <a:t>If someone is already against homosexuality they might like to join in order to demonstrate this fact via the pickets</a:t>
            </a:r>
            <a:endParaRPr lang="en-GB" dirty="0"/>
          </a:p>
        </p:txBody>
      </p:sp>
    </p:spTree>
    <p:extLst>
      <p:ext uri="{BB962C8B-B14F-4D97-AF65-F5344CB8AC3E}">
        <p14:creationId xmlns:p14="http://schemas.microsoft.com/office/powerpoint/2010/main" val="131465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After Fred Phelps died - 2014</a:t>
            </a:r>
            <a:endParaRPr lang="en-GB" dirty="0"/>
          </a:p>
        </p:txBody>
      </p:sp>
      <p:sp>
        <p:nvSpPr>
          <p:cNvPr id="3" name="Content Placeholder 2"/>
          <p:cNvSpPr>
            <a:spLocks noGrp="1"/>
          </p:cNvSpPr>
          <p:nvPr>
            <p:ph idx="1"/>
          </p:nvPr>
        </p:nvSpPr>
        <p:spPr/>
        <p:txBody>
          <a:bodyPr/>
          <a:lstStyle/>
          <a:p>
            <a:r>
              <a:rPr lang="en-GB" dirty="0" smtClean="0"/>
              <a:t>No funeral as they believe a funeral is a way to worship a false idol</a:t>
            </a:r>
          </a:p>
          <a:p>
            <a:r>
              <a:rPr lang="en-GB" dirty="0" smtClean="0"/>
              <a:t>There is no clear leader anymore</a:t>
            </a:r>
          </a:p>
          <a:p>
            <a:r>
              <a:rPr lang="en-GB" dirty="0" smtClean="0"/>
              <a:t>The church has started showing some nicer signs</a:t>
            </a:r>
          </a:p>
          <a:p>
            <a:r>
              <a:rPr lang="en-GB" dirty="0" smtClean="0"/>
              <a:t>Started mentioning Jesus more</a:t>
            </a:r>
          </a:p>
          <a:p>
            <a:r>
              <a:rPr lang="en-GB" dirty="0" smtClean="0"/>
              <a:t>Still very against homosexuality however</a:t>
            </a:r>
          </a:p>
          <a:p>
            <a:r>
              <a:rPr lang="en-GB" dirty="0" smtClean="0"/>
              <a:t>Message has not changed but seems to be slightly less aggressive </a:t>
            </a:r>
          </a:p>
          <a:p>
            <a:endParaRPr lang="en-GB" dirty="0"/>
          </a:p>
        </p:txBody>
      </p:sp>
    </p:spTree>
    <p:extLst>
      <p:ext uri="{BB962C8B-B14F-4D97-AF65-F5344CB8AC3E}">
        <p14:creationId xmlns:p14="http://schemas.microsoft.com/office/powerpoint/2010/main" val="1507416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287" y="2307772"/>
            <a:ext cx="9905998" cy="1905000"/>
          </a:xfrm>
        </p:spPr>
        <p:txBody>
          <a:bodyPr/>
          <a:lstStyle/>
          <a:p>
            <a:pPr algn="ctr"/>
            <a:r>
              <a:rPr lang="en-GB" dirty="0" smtClean="0"/>
              <a:t>Thank you for listening!</a:t>
            </a:r>
            <a:endParaRPr lang="en-GB" dirty="0"/>
          </a:p>
        </p:txBody>
      </p:sp>
    </p:spTree>
    <p:extLst>
      <p:ext uri="{BB962C8B-B14F-4D97-AF65-F5344CB8AC3E}">
        <p14:creationId xmlns:p14="http://schemas.microsoft.com/office/powerpoint/2010/main" val="3984937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first slide images</a:t>
            </a:r>
            <a:endParaRPr lang="en-GB" dirty="0"/>
          </a:p>
        </p:txBody>
      </p:sp>
      <p:sp>
        <p:nvSpPr>
          <p:cNvPr id="3" name="Content Placeholder 2"/>
          <p:cNvSpPr>
            <a:spLocks noGrp="1"/>
          </p:cNvSpPr>
          <p:nvPr>
            <p:ph idx="1"/>
          </p:nvPr>
        </p:nvSpPr>
        <p:spPr>
          <a:xfrm>
            <a:off x="1141413" y="2146853"/>
            <a:ext cx="9905998" cy="4293704"/>
          </a:xfrm>
        </p:spPr>
        <p:txBody>
          <a:bodyPr>
            <a:normAutofit fontScale="85000" lnSpcReduction="20000"/>
          </a:bodyPr>
          <a:lstStyle/>
          <a:p>
            <a:r>
              <a:rPr lang="en-GB" dirty="0" smtClean="0">
                <a:solidFill>
                  <a:schemeClr val="tx1"/>
                </a:solidFill>
              </a:rPr>
              <a:t>Jean-Pierre, F</a:t>
            </a:r>
            <a:r>
              <a:rPr lang="en-GB" dirty="0">
                <a:solidFill>
                  <a:schemeClr val="tx1"/>
                </a:solidFill>
              </a:rPr>
              <a:t>. </a:t>
            </a:r>
            <a:r>
              <a:rPr lang="en-GB" dirty="0" smtClean="0">
                <a:solidFill>
                  <a:schemeClr val="tx1"/>
                </a:solidFill>
              </a:rPr>
              <a:t>2012</a:t>
            </a:r>
            <a:r>
              <a:rPr lang="en-GB" i="1" dirty="0" smtClean="0">
                <a:solidFill>
                  <a:schemeClr val="tx1"/>
                </a:solidFill>
              </a:rPr>
              <a:t>. OPINION</a:t>
            </a:r>
            <a:r>
              <a:rPr lang="en-GB" i="1" dirty="0">
                <a:solidFill>
                  <a:schemeClr val="tx1"/>
                </a:solidFill>
              </a:rPr>
              <a:t>: THE HYPOCRISY OF THE WESTBORO BAPTIST </a:t>
            </a:r>
            <a:r>
              <a:rPr lang="en-GB" i="1" dirty="0" smtClean="0">
                <a:solidFill>
                  <a:schemeClr val="tx1"/>
                </a:solidFill>
              </a:rPr>
              <a:t>&lt;</a:t>
            </a:r>
            <a:r>
              <a:rPr lang="en-GB" dirty="0" smtClean="0">
                <a:solidFill>
                  <a:schemeClr val="tx1"/>
                </a:solidFill>
              </a:rPr>
              <a:t>CHURCHhttp</a:t>
            </a:r>
            <a:r>
              <a:rPr lang="en-GB" dirty="0" smtClean="0">
                <a:solidFill>
                  <a:schemeClr val="tx1"/>
                </a:solidFill>
              </a:rPr>
              <a:t>://www.bcgavel.com/wp-content/uploads/2012/12/Westboro-Baptist-Church-3.png</a:t>
            </a:r>
            <a:r>
              <a:rPr lang="en-GB" dirty="0" smtClean="0"/>
              <a:t>&gt; [Accessed on 22 January 2019]</a:t>
            </a:r>
          </a:p>
          <a:p>
            <a:r>
              <a:rPr lang="en-GB" dirty="0" smtClean="0"/>
              <a:t>Padilla, M. </a:t>
            </a:r>
            <a:r>
              <a:rPr lang="en-GB" dirty="0"/>
              <a:t>2018. Is it improper to question a religion, </a:t>
            </a:r>
            <a:r>
              <a:rPr lang="en-GB" dirty="0" smtClean="0"/>
              <a:t>publicly</a:t>
            </a:r>
            <a:r>
              <a:rPr lang="en-GB" dirty="0"/>
              <a:t>. </a:t>
            </a:r>
            <a:r>
              <a:rPr lang="en-GB" dirty="0" smtClean="0"/>
              <a:t>&lt;https</a:t>
            </a:r>
            <a:r>
              <a:rPr lang="en-GB" dirty="0"/>
              <a:t>://</a:t>
            </a:r>
            <a:r>
              <a:rPr lang="en-GB" dirty="0" smtClean="0"/>
              <a:t>www.quora.com/Is-it-improper-to-question-a-religion-publicly&gt; [Accessed on 22 January 2019]</a:t>
            </a:r>
            <a:endParaRPr lang="en-GB" dirty="0" smtClean="0"/>
          </a:p>
          <a:p>
            <a:r>
              <a:rPr lang="en-GB" dirty="0"/>
              <a:t>Dino Planet. </a:t>
            </a:r>
            <a:r>
              <a:rPr lang="en-GB" i="1" dirty="0"/>
              <a:t>VIDEO WHAT IS WESTBORO BAPTIST CHURCH </a:t>
            </a:r>
            <a:r>
              <a:rPr lang="en-GB" i="1" dirty="0" smtClean="0"/>
              <a:t>ABC7NEWSCOM</a:t>
            </a:r>
            <a:r>
              <a:rPr lang="en-GB" dirty="0"/>
              <a:t>. &lt;http://dinocro.info/?k=VIDEO+What+is+Westboro+Baptist+Church++abc7newscom</a:t>
            </a:r>
            <a:r>
              <a:rPr lang="en-GB" dirty="0" smtClean="0"/>
              <a:t>&gt; [Accessed 22 January 2019]</a:t>
            </a:r>
            <a:endParaRPr lang="en-GB" dirty="0" smtClean="0"/>
          </a:p>
          <a:p>
            <a:r>
              <a:rPr lang="en-GB" dirty="0" smtClean="0"/>
              <a:t>Air Freshener Club. </a:t>
            </a:r>
            <a:r>
              <a:rPr lang="en-GB" i="1" dirty="0" smtClean="0"/>
              <a:t>Westboro Baptist Church Rallies. </a:t>
            </a:r>
            <a:r>
              <a:rPr lang="en-GB" dirty="0"/>
              <a:t>&lt; https://airfreshener.club/quotes/rallies-baptist-church-westboro.html &gt; </a:t>
            </a:r>
            <a:r>
              <a:rPr lang="en-GB" dirty="0" smtClean="0"/>
              <a:t>[Accessed on 22 January 2019]</a:t>
            </a:r>
            <a:endParaRPr lang="en-GB" dirty="0" smtClean="0"/>
          </a:p>
          <a:p>
            <a:r>
              <a:rPr lang="en-GB" dirty="0" smtClean="0"/>
              <a:t>Cell Code. Margie Phelps Westboro Baptist Church. &lt;</a:t>
            </a:r>
            <a:r>
              <a:rPr lang="en-GB" dirty="0" smtClean="0"/>
              <a:t>https</a:t>
            </a:r>
            <a:r>
              <a:rPr lang="en-GB" dirty="0"/>
              <a:t>://</a:t>
            </a:r>
            <a:r>
              <a:rPr lang="en-GB" dirty="0" smtClean="0"/>
              <a:t>cellcode.us/quotes/margie-phelps-westboro-baptist-church.html&gt; [</a:t>
            </a:r>
            <a:r>
              <a:rPr lang="en-GB" dirty="0"/>
              <a:t>Accessed </a:t>
            </a:r>
            <a:r>
              <a:rPr lang="en-GB" dirty="0" smtClean="0"/>
              <a:t>22 January 2019]</a:t>
            </a:r>
            <a:endParaRPr lang="en-GB" dirty="0" smtClean="0"/>
          </a:p>
          <a:p>
            <a:r>
              <a:rPr lang="en-GB" dirty="0" smtClean="0"/>
              <a:t>Eyes on the Right. </a:t>
            </a:r>
            <a:r>
              <a:rPr lang="en-GB" dirty="0"/>
              <a:t>2018. Patrick Little Is Touring The Country On A Fred Phelps-Style Hate Campaign </a:t>
            </a:r>
            <a:r>
              <a:rPr lang="en-GB" dirty="0" smtClean="0"/>
              <a:t>&lt;https</a:t>
            </a:r>
            <a:r>
              <a:rPr lang="en-GB" dirty="0"/>
              <a:t>://angrywhitemen.org/2018/08/21/patrick-little-is-touring-the-country-on-a-fred-phelps-style-hate-campaign</a:t>
            </a:r>
            <a:r>
              <a:rPr lang="en-GB" dirty="0" smtClean="0"/>
              <a:t>/&gt;</a:t>
            </a:r>
            <a:endParaRPr lang="en-GB" dirty="0" smtClean="0"/>
          </a:p>
          <a:p>
            <a:endParaRPr lang="en-GB" dirty="0"/>
          </a:p>
        </p:txBody>
      </p:sp>
    </p:spTree>
    <p:extLst>
      <p:ext uri="{BB962C8B-B14F-4D97-AF65-F5344CB8AC3E}">
        <p14:creationId xmlns:p14="http://schemas.microsoft.com/office/powerpoint/2010/main" val="1909453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141413" y="2666999"/>
            <a:ext cx="9905998" cy="3951515"/>
          </a:xfrm>
        </p:spPr>
        <p:txBody>
          <a:bodyPr>
            <a:normAutofit fontScale="85000" lnSpcReduction="10000"/>
          </a:bodyPr>
          <a:lstStyle/>
          <a:p>
            <a:r>
              <a:rPr lang="en-GB" dirty="0" err="1" smtClean="0"/>
              <a:t>Wikia</a:t>
            </a:r>
            <a:r>
              <a:rPr lang="en-GB" dirty="0" smtClean="0"/>
              <a:t>. </a:t>
            </a:r>
            <a:r>
              <a:rPr lang="en-GB" i="1" dirty="0" smtClean="0"/>
              <a:t>Fred Phelps</a:t>
            </a:r>
            <a:r>
              <a:rPr lang="en-GB" dirty="0" smtClean="0"/>
              <a:t>. &lt;</a:t>
            </a:r>
            <a:r>
              <a:rPr lang="en-GB" dirty="0" smtClean="0"/>
              <a:t>http</a:t>
            </a:r>
            <a:r>
              <a:rPr lang="en-GB" dirty="0"/>
              <a:t>://</a:t>
            </a:r>
            <a:r>
              <a:rPr lang="en-GB" dirty="0" smtClean="0"/>
              <a:t>real-life-villains.wikia.com/wiki/Fred_Phelps&gt; [Accessed on 23 January 2019]</a:t>
            </a:r>
            <a:endParaRPr lang="en-GB" dirty="0"/>
          </a:p>
          <a:p>
            <a:r>
              <a:rPr lang="en-GB" dirty="0" smtClean="0"/>
              <a:t>Lewis, R. </a:t>
            </a:r>
            <a:r>
              <a:rPr lang="en-GB" i="1" dirty="0" smtClean="0"/>
              <a:t>Westboro Baptist Church</a:t>
            </a:r>
            <a:r>
              <a:rPr lang="en-GB" dirty="0" smtClean="0"/>
              <a:t>. &lt;https</a:t>
            </a:r>
            <a:r>
              <a:rPr lang="en-GB" dirty="0"/>
              <a:t>://</a:t>
            </a:r>
            <a:r>
              <a:rPr lang="en-GB" dirty="0" smtClean="0"/>
              <a:t>www.britannica.com/topic/Westboro-Baptist-Church&gt; [Accessed on 23 January 2019]</a:t>
            </a:r>
            <a:endParaRPr lang="en-GB" dirty="0" smtClean="0"/>
          </a:p>
          <a:p>
            <a:r>
              <a:rPr lang="en-GB" dirty="0" smtClean="0"/>
              <a:t>Westboro Baptist Church. &lt;https</a:t>
            </a:r>
            <a:r>
              <a:rPr lang="en-GB" dirty="0"/>
              <a:t>://</a:t>
            </a:r>
            <a:r>
              <a:rPr lang="en-GB" dirty="0" smtClean="0"/>
              <a:t>www.godhatesfags.com/wbcinfo/aboutwbc.html&gt; [Accessed on 23 January 2019]</a:t>
            </a:r>
            <a:endParaRPr lang="en-GB" dirty="0" smtClean="0"/>
          </a:p>
          <a:p>
            <a:r>
              <a:rPr lang="en-GB" dirty="0" smtClean="0"/>
              <a:t>Things That Suck. </a:t>
            </a:r>
            <a:r>
              <a:rPr lang="en-GB" i="1" dirty="0" smtClean="0"/>
              <a:t>Westboro Baptist Church Building</a:t>
            </a:r>
            <a:r>
              <a:rPr lang="en-GB" dirty="0" smtClean="0"/>
              <a:t>. &lt;</a:t>
            </a:r>
            <a:r>
              <a:rPr lang="en-GB" dirty="0" smtClean="0"/>
              <a:t>https</a:t>
            </a:r>
            <a:r>
              <a:rPr lang="en-GB" dirty="0"/>
              <a:t>://</a:t>
            </a:r>
            <a:r>
              <a:rPr lang="en-GB" dirty="0" smtClean="0"/>
              <a:t>churchbychurch.files.wordpress.com/2014/03/13.jpg&gt; [Accessed 23 January 2019]</a:t>
            </a:r>
            <a:endParaRPr lang="en-GB" dirty="0" smtClean="0"/>
          </a:p>
          <a:p>
            <a:r>
              <a:rPr lang="en-GB" dirty="0" smtClean="0"/>
              <a:t>Southern Poverty Law </a:t>
            </a:r>
            <a:r>
              <a:rPr lang="en-GB" dirty="0" err="1" smtClean="0"/>
              <a:t>Center</a:t>
            </a:r>
            <a:r>
              <a:rPr lang="en-GB" dirty="0" smtClean="0"/>
              <a:t>. </a:t>
            </a:r>
            <a:r>
              <a:rPr lang="en-GB" i="1" dirty="0" smtClean="0"/>
              <a:t>Fred Phelps Timeline</a:t>
            </a:r>
            <a:r>
              <a:rPr lang="en-GB" dirty="0" smtClean="0"/>
              <a:t>. &lt;https</a:t>
            </a:r>
            <a:r>
              <a:rPr lang="en-GB" dirty="0"/>
              <a:t>://</a:t>
            </a:r>
            <a:r>
              <a:rPr lang="en-GB" dirty="0" smtClean="0"/>
              <a:t>www.splcenter.org/fighting-hate/intelligence-report/2001/fred-phelps-timeline&gt;</a:t>
            </a:r>
            <a:r>
              <a:rPr lang="en-GB" dirty="0" smtClean="0"/>
              <a:t> </a:t>
            </a:r>
            <a:r>
              <a:rPr lang="en-GB" dirty="0"/>
              <a:t>[Accessed 23 January 2019</a:t>
            </a:r>
            <a:r>
              <a:rPr lang="en-GB" dirty="0" smtClean="0"/>
              <a:t>]</a:t>
            </a:r>
            <a:endParaRPr lang="en-GB" dirty="0" smtClean="0"/>
          </a:p>
          <a:p>
            <a:r>
              <a:rPr lang="en-GB" dirty="0" smtClean="0"/>
              <a:t>Time Magazine. 1951</a:t>
            </a:r>
            <a:r>
              <a:rPr lang="en-GB" dirty="0"/>
              <a:t>.  </a:t>
            </a:r>
            <a:r>
              <a:rPr lang="en-GB" i="1" dirty="0" smtClean="0"/>
              <a:t>Religion</a:t>
            </a:r>
            <a:r>
              <a:rPr lang="en-GB" i="1" dirty="0"/>
              <a:t>: Repentance In </a:t>
            </a:r>
            <a:r>
              <a:rPr lang="en-GB" i="1" dirty="0" smtClean="0"/>
              <a:t>Pasadena &lt;</a:t>
            </a:r>
            <a:r>
              <a:rPr lang="en-GB" dirty="0" smtClean="0"/>
              <a:t>http</a:t>
            </a:r>
            <a:r>
              <a:rPr lang="en-GB" dirty="0" smtClean="0"/>
              <a:t>://content.time.com/time/magazine/article/0,9171,814897,00.html&gt;</a:t>
            </a:r>
            <a:r>
              <a:rPr lang="en-GB" dirty="0" smtClean="0"/>
              <a:t> [Accessed 23 January 2019]</a:t>
            </a:r>
            <a:endParaRPr lang="en-GB" dirty="0" smtClean="0"/>
          </a:p>
          <a:p>
            <a:endParaRPr lang="en-GB" dirty="0"/>
          </a:p>
          <a:p>
            <a:endParaRPr lang="en-GB" dirty="0"/>
          </a:p>
          <a:p>
            <a:endParaRPr lang="en-GB" dirty="0"/>
          </a:p>
        </p:txBody>
      </p:sp>
    </p:spTree>
    <p:extLst>
      <p:ext uri="{BB962C8B-B14F-4D97-AF65-F5344CB8AC3E}">
        <p14:creationId xmlns:p14="http://schemas.microsoft.com/office/powerpoint/2010/main" val="1101588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333002" y="3398520"/>
            <a:ext cx="9905998" cy="4191001"/>
          </a:xfrm>
        </p:spPr>
        <p:txBody>
          <a:bodyPr>
            <a:normAutofit fontScale="92500" lnSpcReduction="20000"/>
          </a:bodyPr>
          <a:lstStyle/>
          <a:p>
            <a:r>
              <a:rPr lang="en-GB" dirty="0" err="1" smtClean="0"/>
              <a:t>Gray</a:t>
            </a:r>
            <a:r>
              <a:rPr lang="en-GB" dirty="0" smtClean="0"/>
              <a:t>, H. 2018</a:t>
            </a:r>
            <a:r>
              <a:rPr lang="en-GB" dirty="0"/>
              <a:t>. </a:t>
            </a:r>
            <a:r>
              <a:rPr lang="en-GB" i="1" dirty="0"/>
              <a:t>They’re still here: The curious evolution of Westboro Baptist </a:t>
            </a:r>
            <a:r>
              <a:rPr lang="en-GB" i="1" dirty="0" smtClean="0"/>
              <a:t>Church</a:t>
            </a:r>
            <a:r>
              <a:rPr lang="en-GB" dirty="0" smtClean="0"/>
              <a:t>. &lt;https</a:t>
            </a:r>
            <a:r>
              <a:rPr lang="en-GB" dirty="0" smtClean="0"/>
              <a:t>://religionnews.com/2018/07/17/theyre-still-here-the-curious-evolution-of-westboro-baptist-church/&gt;</a:t>
            </a:r>
            <a:r>
              <a:rPr lang="en-GB" dirty="0" smtClean="0"/>
              <a:t> [Accessed 23 January 2019]</a:t>
            </a:r>
          </a:p>
          <a:p>
            <a:r>
              <a:rPr lang="en-GB" dirty="0" smtClean="0"/>
              <a:t>Carrol, D. 2012. </a:t>
            </a:r>
            <a:r>
              <a:rPr lang="en-GB" i="1" dirty="0" smtClean="0"/>
              <a:t>Good Ole Fun Loving Fred Phelps</a:t>
            </a:r>
            <a:r>
              <a:rPr lang="en-GB" dirty="0" smtClean="0"/>
              <a:t>. [Video]. &lt;https</a:t>
            </a:r>
            <a:r>
              <a:rPr lang="en-GB" dirty="0"/>
              <a:t>://www.youtube.com/watch?v=_</a:t>
            </a:r>
            <a:r>
              <a:rPr lang="en-GB" dirty="0" smtClean="0"/>
              <a:t>LSMdol5Bz0&gt; </a:t>
            </a:r>
            <a:r>
              <a:rPr lang="en-GB" dirty="0"/>
              <a:t>[Accessed 23 January 2019]</a:t>
            </a:r>
            <a:endParaRPr lang="en-GB" dirty="0" smtClean="0"/>
          </a:p>
          <a:p>
            <a:r>
              <a:rPr lang="en-GB" dirty="0" smtClean="0"/>
              <a:t>Lamide_ogunnusi1. </a:t>
            </a:r>
            <a:r>
              <a:rPr lang="en-GB" i="1" dirty="0" smtClean="0"/>
              <a:t>Characteristics of NRM’s</a:t>
            </a:r>
            <a:r>
              <a:rPr lang="en-GB" dirty="0" smtClean="0"/>
              <a:t>. &lt;https</a:t>
            </a:r>
            <a:r>
              <a:rPr lang="en-GB" dirty="0"/>
              <a:t>://quizlet.com/124933668/characteristics-of-nrms-flash-cards</a:t>
            </a:r>
            <a:r>
              <a:rPr lang="en-GB" dirty="0" smtClean="0"/>
              <a:t>/&gt; </a:t>
            </a:r>
            <a:r>
              <a:rPr lang="en-GB" dirty="0"/>
              <a:t>[Accessed 23 January 2019]</a:t>
            </a:r>
            <a:endParaRPr lang="en-GB" dirty="0" smtClean="0"/>
          </a:p>
          <a:p>
            <a:r>
              <a:rPr lang="en-GB" dirty="0"/>
              <a:t>Wallis, R (1984) </a:t>
            </a:r>
            <a:r>
              <a:rPr lang="en-GB" i="1" dirty="0"/>
              <a:t>Elementary Forms of the New Religious Life</a:t>
            </a:r>
            <a:r>
              <a:rPr lang="en-GB" dirty="0"/>
              <a:t>, London, Routledge and Kegan Paul.  See Robbins, T (1998) </a:t>
            </a:r>
            <a:r>
              <a:rPr lang="en-GB" i="1" dirty="0"/>
              <a:t>Cults, Converts and Charisma</a:t>
            </a:r>
            <a:r>
              <a:rPr lang="en-GB" dirty="0"/>
              <a:t>, London, Sage</a:t>
            </a:r>
            <a:r>
              <a:rPr lang="en-GB" dirty="0" smtClean="0"/>
              <a:t>.</a:t>
            </a:r>
          </a:p>
          <a:p>
            <a:r>
              <a:rPr lang="en-GB" dirty="0" smtClean="0"/>
              <a:t>Dailey, K. </a:t>
            </a:r>
            <a:r>
              <a:rPr lang="en-GB" dirty="0"/>
              <a:t>2014. </a:t>
            </a:r>
            <a:r>
              <a:rPr lang="en-GB" i="1" dirty="0"/>
              <a:t>Fred Phelps: How Westboro pastor spread 'God hates fags</a:t>
            </a:r>
            <a:r>
              <a:rPr lang="en-GB" dirty="0" smtClean="0"/>
              <a:t>‘ &lt;https</a:t>
            </a:r>
            <a:r>
              <a:rPr lang="en-GB" dirty="0"/>
              <a:t>://</a:t>
            </a:r>
            <a:r>
              <a:rPr lang="en-GB" dirty="0" smtClean="0"/>
              <a:t>www.bbc.co.uk/news/magazine-26582812&gt; </a:t>
            </a:r>
            <a:r>
              <a:rPr lang="en-GB" dirty="0"/>
              <a:t>[Accessed 23 January 2019]</a:t>
            </a:r>
            <a:endParaRPr lang="en-GB" dirty="0" smtClean="0"/>
          </a:p>
          <a:p>
            <a:r>
              <a:rPr lang="en-GB" dirty="0" smtClean="0"/>
              <a:t>Westboro Baptist Church. </a:t>
            </a:r>
            <a:r>
              <a:rPr lang="en-GB" i="1" dirty="0" smtClean="0"/>
              <a:t>Manifesto of the Westboro Baptist Church</a:t>
            </a:r>
            <a:r>
              <a:rPr lang="en-GB" dirty="0" smtClean="0"/>
              <a:t>. &lt;https</a:t>
            </a:r>
            <a:r>
              <a:rPr lang="en-GB" dirty="0"/>
              <a:t>://</a:t>
            </a:r>
            <a:r>
              <a:rPr lang="en-GB" dirty="0" smtClean="0"/>
              <a:t>www.godhatesfags.com/wbcinfo/tulip.html&gt; </a:t>
            </a:r>
            <a:r>
              <a:rPr lang="en-GB" dirty="0"/>
              <a:t>[Accessed 23 January 2019]</a:t>
            </a:r>
          </a:p>
          <a:p>
            <a:pPr marL="0" indent="0">
              <a:buNone/>
            </a:pPr>
            <a:endParaRPr lang="en-GB" dirty="0" smtClean="0"/>
          </a:p>
          <a:p>
            <a:endParaRPr lang="en-GB" dirty="0" smtClean="0"/>
          </a:p>
          <a:p>
            <a:endParaRPr lang="en-GB" dirty="0"/>
          </a:p>
          <a:p>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3787297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a:xfrm>
            <a:off x="1141413" y="3291841"/>
            <a:ext cx="9905998" cy="3675016"/>
          </a:xfrm>
        </p:spPr>
        <p:txBody>
          <a:bodyPr>
            <a:normAutofit fontScale="85000" lnSpcReduction="10000"/>
          </a:bodyPr>
          <a:lstStyle/>
          <a:p>
            <a:r>
              <a:rPr lang="en-GB" dirty="0"/>
              <a:t>Note9. </a:t>
            </a:r>
            <a:r>
              <a:rPr lang="en-GB" i="1" dirty="0"/>
              <a:t>Realistic Tulip Drawing</a:t>
            </a:r>
            <a:r>
              <a:rPr lang="en-GB" dirty="0"/>
              <a:t>. </a:t>
            </a:r>
            <a:r>
              <a:rPr lang="en-GB" dirty="0" smtClean="0"/>
              <a:t>&lt;https</a:t>
            </a:r>
            <a:r>
              <a:rPr lang="en-GB" dirty="0"/>
              <a:t>://</a:t>
            </a:r>
            <a:r>
              <a:rPr lang="en-GB" dirty="0" smtClean="0"/>
              <a:t>toppng.com/public/uploads/preview/tulip-11527941436kqxluqxfmd.png&gt; </a:t>
            </a:r>
            <a:r>
              <a:rPr lang="en-GB" dirty="0"/>
              <a:t>[Accessed 23 January 2019]</a:t>
            </a:r>
          </a:p>
          <a:p>
            <a:r>
              <a:rPr lang="en-GB" dirty="0"/>
              <a:t>‘S1 Ep5’ (Louis Theroux) </a:t>
            </a:r>
            <a:r>
              <a:rPr lang="en-GB" i="1" dirty="0"/>
              <a:t>Most Hated Family in America</a:t>
            </a:r>
            <a:r>
              <a:rPr lang="en-GB" dirty="0"/>
              <a:t>. BBC. 1 April 2007. </a:t>
            </a:r>
            <a:endParaRPr lang="en-GB" dirty="0" smtClean="0"/>
          </a:p>
          <a:p>
            <a:r>
              <a:rPr lang="en-GB" dirty="0" smtClean="0"/>
              <a:t>Westboro Baptist Church. </a:t>
            </a:r>
            <a:r>
              <a:rPr lang="en-GB" i="1" dirty="0" smtClean="0"/>
              <a:t>Happy</a:t>
            </a:r>
            <a:r>
              <a:rPr lang="en-GB" dirty="0" smtClean="0"/>
              <a:t>. </a:t>
            </a:r>
            <a:r>
              <a:rPr lang="en-GB" dirty="0"/>
              <a:t>[Video] </a:t>
            </a:r>
            <a:r>
              <a:rPr lang="en-GB" dirty="0" smtClean="0"/>
              <a:t>&lt;https</a:t>
            </a:r>
            <a:r>
              <a:rPr lang="en-GB" dirty="0"/>
              <a:t>://</a:t>
            </a:r>
            <a:r>
              <a:rPr lang="en-GB" dirty="0" smtClean="0"/>
              <a:t>www.godhatesfags.com/video/musicvideos.html&gt; </a:t>
            </a:r>
            <a:r>
              <a:rPr lang="en-GB" dirty="0"/>
              <a:t>[Accessed 23 January 2019]</a:t>
            </a:r>
            <a:endParaRPr lang="en-GB" dirty="0" smtClean="0"/>
          </a:p>
          <a:p>
            <a:r>
              <a:rPr lang="en-GB" dirty="0" err="1"/>
              <a:t>Troeltsch</a:t>
            </a:r>
            <a:r>
              <a:rPr lang="en-GB" dirty="0"/>
              <a:t>, E (1931) </a:t>
            </a:r>
            <a:r>
              <a:rPr lang="en-GB" i="1" dirty="0"/>
              <a:t>The Social Teachings of the Christian Churches</a:t>
            </a:r>
            <a:r>
              <a:rPr lang="en-GB" dirty="0"/>
              <a:t>, Vol 1, New York, Macmillan</a:t>
            </a:r>
            <a:r>
              <a:rPr lang="en-GB" dirty="0" smtClean="0"/>
              <a:t>.</a:t>
            </a:r>
          </a:p>
          <a:p>
            <a:r>
              <a:rPr lang="en-GB" dirty="0" smtClean="0"/>
              <a:t>Wilson, B (1970) </a:t>
            </a:r>
            <a:r>
              <a:rPr lang="en-GB" i="1" dirty="0" smtClean="0"/>
              <a:t>Religious Sects</a:t>
            </a:r>
            <a:r>
              <a:rPr lang="en-GB" dirty="0" smtClean="0"/>
              <a:t>, London, World University Library. </a:t>
            </a:r>
          </a:p>
          <a:p>
            <a:r>
              <a:rPr lang="en-GB" dirty="0" err="1" smtClean="0"/>
              <a:t>Yinger</a:t>
            </a:r>
            <a:r>
              <a:rPr lang="en-GB" dirty="0" smtClean="0"/>
              <a:t>, JM. (1946) </a:t>
            </a:r>
            <a:r>
              <a:rPr lang="en-GB" i="1" dirty="0" smtClean="0"/>
              <a:t>Religion and the Struggle for Power</a:t>
            </a:r>
            <a:r>
              <a:rPr lang="en-GB" dirty="0" smtClean="0"/>
              <a:t>, Durham, NC, Duke University Press. </a:t>
            </a:r>
          </a:p>
          <a:p>
            <a:r>
              <a:rPr lang="en-GB" dirty="0"/>
              <a:t>‘S1 </a:t>
            </a:r>
            <a:r>
              <a:rPr lang="en-GB" dirty="0" smtClean="0"/>
              <a:t>Ep17’ </a:t>
            </a:r>
            <a:r>
              <a:rPr lang="en-GB" dirty="0"/>
              <a:t>(Louis Theroux) </a:t>
            </a:r>
            <a:r>
              <a:rPr lang="en-GB" i="1" dirty="0" smtClean="0"/>
              <a:t>The Return of America’s Most </a:t>
            </a:r>
            <a:r>
              <a:rPr lang="en-GB" i="1" dirty="0"/>
              <a:t>Hated </a:t>
            </a:r>
            <a:r>
              <a:rPr lang="en-GB" i="1" dirty="0" smtClean="0"/>
              <a:t>Family</a:t>
            </a:r>
            <a:r>
              <a:rPr lang="en-GB" dirty="0" smtClean="0"/>
              <a:t>. </a:t>
            </a:r>
            <a:r>
              <a:rPr lang="en-GB" dirty="0"/>
              <a:t>BBC. </a:t>
            </a:r>
            <a:r>
              <a:rPr lang="en-GB" dirty="0" smtClean="0"/>
              <a:t>3 </a:t>
            </a:r>
            <a:r>
              <a:rPr lang="en-GB" dirty="0"/>
              <a:t>April </a:t>
            </a:r>
            <a:r>
              <a:rPr lang="en-GB" dirty="0" smtClean="0"/>
              <a:t>2011. </a:t>
            </a:r>
            <a:endParaRPr lang="en-GB" dirty="0"/>
          </a:p>
          <a:p>
            <a:endParaRPr lang="en-GB" dirty="0" smtClean="0"/>
          </a:p>
          <a:p>
            <a:endParaRPr lang="en-GB" dirty="0" smtClean="0"/>
          </a:p>
          <a:p>
            <a:endParaRPr lang="en-GB" dirty="0"/>
          </a:p>
          <a:p>
            <a:endParaRPr lang="en-GB" dirty="0"/>
          </a:p>
          <a:p>
            <a:endParaRPr lang="en-GB" dirty="0" smtClean="0"/>
          </a:p>
          <a:p>
            <a:endParaRPr lang="en-GB" dirty="0"/>
          </a:p>
        </p:txBody>
      </p:sp>
    </p:spTree>
    <p:extLst>
      <p:ext uri="{BB962C8B-B14F-4D97-AF65-F5344CB8AC3E}">
        <p14:creationId xmlns:p14="http://schemas.microsoft.com/office/powerpoint/2010/main" val="12411482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983</TotalTime>
  <Words>1631</Words>
  <Application>Microsoft Office PowerPoint</Application>
  <PresentationFormat>Widescreen</PresentationFormat>
  <Paragraphs>125</Paragraphs>
  <Slides>21</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Berlin Sans FB</vt:lpstr>
      <vt:lpstr>Century Gothic</vt:lpstr>
      <vt:lpstr>Mesh</vt:lpstr>
      <vt:lpstr>Westboro Baptist church</vt:lpstr>
      <vt:lpstr>PowerPoint Presentation</vt:lpstr>
      <vt:lpstr>A brief History of The Church</vt:lpstr>
      <vt:lpstr>Charismatic Leader: Fred Phelps</vt:lpstr>
      <vt:lpstr>How Fred Phelps fit the profile of charismatic leader</vt:lpstr>
      <vt:lpstr>How WBC responded to institutionalisation</vt:lpstr>
      <vt:lpstr>First Generation Members</vt:lpstr>
      <vt:lpstr>Beliefs of WBC</vt:lpstr>
      <vt:lpstr>Socio-economic status of WBC</vt:lpstr>
      <vt:lpstr>Style of Proselytising; Funeral Pickets &amp; Controversy</vt:lpstr>
      <vt:lpstr>Example of one of their parodies</vt:lpstr>
      <vt:lpstr>Troeltsch</vt:lpstr>
      <vt:lpstr>Troeltsch Cont.</vt:lpstr>
      <vt:lpstr>Other Scholars</vt:lpstr>
      <vt:lpstr>What WBC offers and why people join</vt:lpstr>
      <vt:lpstr>After Fred Phelps died - 2014</vt:lpstr>
      <vt:lpstr>Thank you for listening!</vt:lpstr>
      <vt:lpstr>Bibliography; first slide images</vt:lpstr>
      <vt:lpstr>Bibliography</vt:lpstr>
      <vt:lpstr>Bibliography</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Westboro Baptist church</dc:title>
  <dc:creator>UWTSD</dc:creator>
  <cp:lastModifiedBy>UWTSD</cp:lastModifiedBy>
  <cp:revision>79</cp:revision>
  <dcterms:created xsi:type="dcterms:W3CDTF">2019-01-22T14:21:35Z</dcterms:created>
  <dcterms:modified xsi:type="dcterms:W3CDTF">2019-02-01T14:01:09Z</dcterms:modified>
</cp:coreProperties>
</file>