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4331FF-D3C9-45F6-B9CD-3B3272C0E5F9}" v="6" dt="2024-11-18T14:23:36.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262" autoAdjust="0"/>
  </p:normalViewPr>
  <p:slideViewPr>
    <p:cSldViewPr snapToGrid="0">
      <p:cViewPr varScale="1">
        <p:scale>
          <a:sx n="90" d="100"/>
          <a:sy n="90" d="100"/>
        </p:scale>
        <p:origin x="7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dan Aldred" userId="3bb06d02-95c5-4161-b26c-43400d370f6d" providerId="ADAL" clId="{164331FF-D3C9-45F6-B9CD-3B3272C0E5F9}"/>
    <pc:docChg chg="undo custSel modSld">
      <pc:chgData name="Aidan Aldred" userId="3bb06d02-95c5-4161-b26c-43400d370f6d" providerId="ADAL" clId="{164331FF-D3C9-45F6-B9CD-3B3272C0E5F9}" dt="2024-11-18T14:29:50.330" v="147" actId="20577"/>
      <pc:docMkLst>
        <pc:docMk/>
      </pc:docMkLst>
      <pc:sldChg chg="modSp mod">
        <pc:chgData name="Aidan Aldred" userId="3bb06d02-95c5-4161-b26c-43400d370f6d" providerId="ADAL" clId="{164331FF-D3C9-45F6-B9CD-3B3272C0E5F9}" dt="2024-11-06T14:42:02.508" v="45" actId="1076"/>
        <pc:sldMkLst>
          <pc:docMk/>
          <pc:sldMk cId="3684252272" sldId="256"/>
        </pc:sldMkLst>
        <pc:spChg chg="mod">
          <ac:chgData name="Aidan Aldred" userId="3bb06d02-95c5-4161-b26c-43400d370f6d" providerId="ADAL" clId="{164331FF-D3C9-45F6-B9CD-3B3272C0E5F9}" dt="2024-11-06T14:41:51.580" v="43" actId="948"/>
          <ac:spMkLst>
            <pc:docMk/>
            <pc:sldMk cId="3684252272" sldId="256"/>
            <ac:spMk id="2" creationId="{C021F102-0FBA-F9D0-A8D2-D9E709813CDF}"/>
          </ac:spMkLst>
        </pc:spChg>
        <pc:spChg chg="mod">
          <ac:chgData name="Aidan Aldred" userId="3bb06d02-95c5-4161-b26c-43400d370f6d" providerId="ADAL" clId="{164331FF-D3C9-45F6-B9CD-3B3272C0E5F9}" dt="2024-11-06T14:42:02.508" v="45" actId="1076"/>
          <ac:spMkLst>
            <pc:docMk/>
            <pc:sldMk cId="3684252272" sldId="256"/>
            <ac:spMk id="4" creationId="{79C62472-199C-7046-60E7-0167AD9D0178}"/>
          </ac:spMkLst>
        </pc:spChg>
      </pc:sldChg>
      <pc:sldChg chg="addSp modSp mod">
        <pc:chgData name="Aidan Aldred" userId="3bb06d02-95c5-4161-b26c-43400d370f6d" providerId="ADAL" clId="{164331FF-D3C9-45F6-B9CD-3B3272C0E5F9}" dt="2024-11-18T14:24:55.456" v="111" actId="403"/>
        <pc:sldMkLst>
          <pc:docMk/>
          <pc:sldMk cId="3755567508" sldId="257"/>
        </pc:sldMkLst>
        <pc:spChg chg="mod">
          <ac:chgData name="Aidan Aldred" userId="3bb06d02-95c5-4161-b26c-43400d370f6d" providerId="ADAL" clId="{164331FF-D3C9-45F6-B9CD-3B3272C0E5F9}" dt="2024-11-06T14:42:13.828" v="46" actId="948"/>
          <ac:spMkLst>
            <pc:docMk/>
            <pc:sldMk cId="3755567508" sldId="257"/>
            <ac:spMk id="2" creationId="{E74862F8-58A1-6148-B44A-C6AC226E52C3}"/>
          </ac:spMkLst>
        </pc:spChg>
        <pc:spChg chg="mod">
          <ac:chgData name="Aidan Aldred" userId="3bb06d02-95c5-4161-b26c-43400d370f6d" providerId="ADAL" clId="{164331FF-D3C9-45F6-B9CD-3B3272C0E5F9}" dt="2024-11-18T14:20:07.771" v="84" actId="20577"/>
          <ac:spMkLst>
            <pc:docMk/>
            <pc:sldMk cId="3755567508" sldId="257"/>
            <ac:spMk id="3" creationId="{DF13E2AE-B4AC-3841-D6C3-ABF0B8AB8E9C}"/>
          </ac:spMkLst>
        </pc:spChg>
        <pc:spChg chg="add mod">
          <ac:chgData name="Aidan Aldred" userId="3bb06d02-95c5-4161-b26c-43400d370f6d" providerId="ADAL" clId="{164331FF-D3C9-45F6-B9CD-3B3272C0E5F9}" dt="2024-11-18T14:24:55.456" v="111" actId="403"/>
          <ac:spMkLst>
            <pc:docMk/>
            <pc:sldMk cId="3755567508" sldId="257"/>
            <ac:spMk id="4" creationId="{3FB6D7C3-E8DB-E1B0-BC96-52BDA7C0B0A5}"/>
          </ac:spMkLst>
        </pc:spChg>
        <pc:picChg chg="add mod">
          <ac:chgData name="Aidan Aldred" userId="3bb06d02-95c5-4161-b26c-43400d370f6d" providerId="ADAL" clId="{164331FF-D3C9-45F6-B9CD-3B3272C0E5F9}" dt="2024-11-18T14:21:54.228" v="89" actId="1076"/>
          <ac:picMkLst>
            <pc:docMk/>
            <pc:sldMk cId="3755567508" sldId="257"/>
            <ac:picMk id="1026" creationId="{9FE3FBB2-0D80-BAC1-EFB9-A2F1524E0363}"/>
          </ac:picMkLst>
        </pc:picChg>
      </pc:sldChg>
      <pc:sldChg chg="modSp mod">
        <pc:chgData name="Aidan Aldred" userId="3bb06d02-95c5-4161-b26c-43400d370f6d" providerId="ADAL" clId="{164331FF-D3C9-45F6-B9CD-3B3272C0E5F9}" dt="2024-11-18T14:27:45.932" v="143" actId="20577"/>
        <pc:sldMkLst>
          <pc:docMk/>
          <pc:sldMk cId="755168724" sldId="258"/>
        </pc:sldMkLst>
        <pc:spChg chg="mod">
          <ac:chgData name="Aidan Aldred" userId="3bb06d02-95c5-4161-b26c-43400d370f6d" providerId="ADAL" clId="{164331FF-D3C9-45F6-B9CD-3B3272C0E5F9}" dt="2024-11-06T14:42:55.900" v="57" actId="1076"/>
          <ac:spMkLst>
            <pc:docMk/>
            <pc:sldMk cId="755168724" sldId="258"/>
            <ac:spMk id="7" creationId="{AF5D36EC-A394-CDF6-BDD3-3CD34DC81DEE}"/>
          </ac:spMkLst>
        </pc:spChg>
        <pc:spChg chg="mod">
          <ac:chgData name="Aidan Aldred" userId="3bb06d02-95c5-4161-b26c-43400d370f6d" providerId="ADAL" clId="{164331FF-D3C9-45F6-B9CD-3B3272C0E5F9}" dt="2024-11-18T14:27:45.932" v="143" actId="20577"/>
          <ac:spMkLst>
            <pc:docMk/>
            <pc:sldMk cId="755168724" sldId="258"/>
            <ac:spMk id="17" creationId="{AB36EE80-10BA-3739-77C9-20C6321B20EC}"/>
          </ac:spMkLst>
        </pc:spChg>
      </pc:sldChg>
      <pc:sldChg chg="modSp mod">
        <pc:chgData name="Aidan Aldred" userId="3bb06d02-95c5-4161-b26c-43400d370f6d" providerId="ADAL" clId="{164331FF-D3C9-45F6-B9CD-3B3272C0E5F9}" dt="2024-11-18T14:29:50.330" v="147" actId="20577"/>
        <pc:sldMkLst>
          <pc:docMk/>
          <pc:sldMk cId="232728592" sldId="259"/>
        </pc:sldMkLst>
        <pc:spChg chg="mod">
          <ac:chgData name="Aidan Aldred" userId="3bb06d02-95c5-4161-b26c-43400d370f6d" providerId="ADAL" clId="{164331FF-D3C9-45F6-B9CD-3B3272C0E5F9}" dt="2024-11-06T14:43:28.555" v="64" actId="1076"/>
          <ac:spMkLst>
            <pc:docMk/>
            <pc:sldMk cId="232728592" sldId="259"/>
            <ac:spMk id="6" creationId="{7F708C0D-73DF-3368-19BB-D6644B20BCD5}"/>
          </ac:spMkLst>
        </pc:spChg>
        <pc:spChg chg="mod">
          <ac:chgData name="Aidan Aldred" userId="3bb06d02-95c5-4161-b26c-43400d370f6d" providerId="ADAL" clId="{164331FF-D3C9-45F6-B9CD-3B3272C0E5F9}" dt="2024-11-18T14:29:50.330" v="147" actId="20577"/>
          <ac:spMkLst>
            <pc:docMk/>
            <pc:sldMk cId="232728592" sldId="259"/>
            <ac:spMk id="9" creationId="{5643B81A-653C-09EA-F17E-B486B04A584A}"/>
          </ac:spMkLst>
        </pc:spChg>
      </pc:sldChg>
      <pc:sldChg chg="modSp mod">
        <pc:chgData name="Aidan Aldred" userId="3bb06d02-95c5-4161-b26c-43400d370f6d" providerId="ADAL" clId="{164331FF-D3C9-45F6-B9CD-3B3272C0E5F9}" dt="2024-11-18T14:24:29.441" v="104"/>
        <pc:sldMkLst>
          <pc:docMk/>
          <pc:sldMk cId="1327592496" sldId="260"/>
        </pc:sldMkLst>
        <pc:spChg chg="mod">
          <ac:chgData name="Aidan Aldred" userId="3bb06d02-95c5-4161-b26c-43400d370f6d" providerId="ADAL" clId="{164331FF-D3C9-45F6-B9CD-3B3272C0E5F9}" dt="2024-11-18T14:24:29.441" v="104"/>
          <ac:spMkLst>
            <pc:docMk/>
            <pc:sldMk cId="1327592496" sldId="260"/>
            <ac:spMk id="3" creationId="{AB4AE355-6258-D1E2-24EB-88DB91F43598}"/>
          </ac:spMkLst>
        </pc:spChg>
      </pc:sldChg>
      <pc:sldChg chg="modSp mod">
        <pc:chgData name="Aidan Aldred" userId="3bb06d02-95c5-4161-b26c-43400d370f6d" providerId="ADAL" clId="{164331FF-D3C9-45F6-B9CD-3B3272C0E5F9}" dt="2024-11-06T14:44:21.404" v="70" actId="948"/>
        <pc:sldMkLst>
          <pc:docMk/>
          <pc:sldMk cId="1705948915" sldId="261"/>
        </pc:sldMkLst>
        <pc:spChg chg="mod">
          <ac:chgData name="Aidan Aldred" userId="3bb06d02-95c5-4161-b26c-43400d370f6d" providerId="ADAL" clId="{164331FF-D3C9-45F6-B9CD-3B3272C0E5F9}" dt="2024-11-06T14:44:13.793" v="69" actId="27636"/>
          <ac:spMkLst>
            <pc:docMk/>
            <pc:sldMk cId="1705948915" sldId="261"/>
            <ac:spMk id="2" creationId="{D87CC6FC-FF09-4DB5-A26C-1D2666034CBD}"/>
          </ac:spMkLst>
        </pc:spChg>
        <pc:spChg chg="mod">
          <ac:chgData name="Aidan Aldred" userId="3bb06d02-95c5-4161-b26c-43400d370f6d" providerId="ADAL" clId="{164331FF-D3C9-45F6-B9CD-3B3272C0E5F9}" dt="2024-11-06T14:44:21.404" v="70" actId="948"/>
          <ac:spMkLst>
            <pc:docMk/>
            <pc:sldMk cId="1705948915" sldId="261"/>
            <ac:spMk id="4" creationId="{72000F6F-F465-F304-8375-455F1EA127F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EFBD8C-D730-4D4C-B0AD-61AF62716BF3}"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A82757-C96B-4CB2-B372-26566B2F2D01}" type="slidenum">
              <a:rPr lang="en-GB" smtClean="0"/>
              <a:t>‹#›</a:t>
            </a:fld>
            <a:endParaRPr lang="en-GB"/>
          </a:p>
        </p:txBody>
      </p:sp>
    </p:spTree>
    <p:extLst>
      <p:ext uri="{BB962C8B-B14F-4D97-AF65-F5344CB8AC3E}">
        <p14:creationId xmlns:p14="http://schemas.microsoft.com/office/powerpoint/2010/main" val="2525314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AA82757-C96B-4CB2-B372-26566B2F2D01}" type="slidenum">
              <a:rPr lang="en-GB" smtClean="0"/>
              <a:t>2</a:t>
            </a:fld>
            <a:endParaRPr lang="en-GB"/>
          </a:p>
        </p:txBody>
      </p:sp>
    </p:spTree>
    <p:extLst>
      <p:ext uri="{BB962C8B-B14F-4D97-AF65-F5344CB8AC3E}">
        <p14:creationId xmlns:p14="http://schemas.microsoft.com/office/powerpoint/2010/main" val="1986606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A82757-C96B-4CB2-B372-26566B2F2D01}" type="slidenum">
              <a:rPr lang="en-GB" smtClean="0"/>
              <a:t>3</a:t>
            </a:fld>
            <a:endParaRPr lang="en-GB"/>
          </a:p>
        </p:txBody>
      </p:sp>
    </p:spTree>
    <p:extLst>
      <p:ext uri="{BB962C8B-B14F-4D97-AF65-F5344CB8AC3E}">
        <p14:creationId xmlns:p14="http://schemas.microsoft.com/office/powerpoint/2010/main" val="172074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A82757-C96B-4CB2-B372-26566B2F2D01}" type="slidenum">
              <a:rPr lang="en-GB" smtClean="0"/>
              <a:t>4</a:t>
            </a:fld>
            <a:endParaRPr lang="en-GB"/>
          </a:p>
        </p:txBody>
      </p:sp>
    </p:spTree>
    <p:extLst>
      <p:ext uri="{BB962C8B-B14F-4D97-AF65-F5344CB8AC3E}">
        <p14:creationId xmlns:p14="http://schemas.microsoft.com/office/powerpoint/2010/main" val="799638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A82757-C96B-4CB2-B372-26566B2F2D01}" type="slidenum">
              <a:rPr lang="en-GB" smtClean="0"/>
              <a:t>5</a:t>
            </a:fld>
            <a:endParaRPr lang="en-GB"/>
          </a:p>
        </p:txBody>
      </p:sp>
    </p:spTree>
    <p:extLst>
      <p:ext uri="{BB962C8B-B14F-4D97-AF65-F5344CB8AC3E}">
        <p14:creationId xmlns:p14="http://schemas.microsoft.com/office/powerpoint/2010/main" val="2456766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0365933F-46FD-4770-9448-AF9F727725F4}" type="datetimeFigureOut">
              <a:rPr lang="en-GB" smtClean="0"/>
              <a:t>18/11/2024</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311B2209-4029-4F9C-B2D6-9BBB27942BCA}"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093495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65933F-46FD-4770-9448-AF9F727725F4}"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3116421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GB"/>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65933F-46FD-4770-9448-AF9F727725F4}"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B2209-4029-4F9C-B2D6-9BBB27942BCA}"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2389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365933F-46FD-4770-9448-AF9F727725F4}" type="datetimeFigureOut">
              <a:rPr lang="en-GB" smtClean="0"/>
              <a:t>18/11/2024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3670494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GB"/>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365933F-46FD-4770-9448-AF9F727725F4}" type="datetimeFigureOut">
              <a:rPr lang="en-GB" smtClean="0"/>
              <a:t>18/11/2024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3050179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365933F-46FD-4770-9448-AF9F727725F4}" type="datetimeFigureOut">
              <a:rPr lang="en-GB" smtClean="0"/>
              <a:t>18/11/2024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1726342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5933F-46FD-4770-9448-AF9F727725F4}" type="datetimeFigureOut">
              <a:rPr lang="en-GB" smtClean="0"/>
              <a:t>18/11/2024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2470241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65933F-46FD-4770-9448-AF9F727725F4}" type="datetimeFigureOut">
              <a:rPr lang="en-GB" smtClean="0"/>
              <a:t>18/11/2024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286782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65933F-46FD-4770-9448-AF9F727725F4}" type="datetimeFigureOut">
              <a:rPr lang="en-GB" smtClean="0"/>
              <a:t>18/11/2024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4121481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65933F-46FD-4770-9448-AF9F727725F4}"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525789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365933F-46FD-4770-9448-AF9F727725F4}"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1B2209-4029-4F9C-B2D6-9BBB27942BCA}" type="slidenum">
              <a:rPr lang="en-GB" smtClean="0"/>
              <a:t>‹#›</a:t>
            </a:fld>
            <a:endParaRPr lang="en-GB"/>
          </a:p>
        </p:txBody>
      </p:sp>
    </p:spTree>
    <p:extLst>
      <p:ext uri="{BB962C8B-B14F-4D97-AF65-F5344CB8AC3E}">
        <p14:creationId xmlns:p14="http://schemas.microsoft.com/office/powerpoint/2010/main" val="1088650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365933F-46FD-4770-9448-AF9F727725F4}" type="datetimeFigureOut">
              <a:rPr lang="en-GB" smtClean="0"/>
              <a:t>18/11/2024</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311B2209-4029-4F9C-B2D6-9BBB27942BCA}" type="slidenum">
              <a:rPr lang="en-GB" smtClean="0"/>
              <a:t>‹#›</a:t>
            </a:fld>
            <a:endParaRPr lang="en-GB"/>
          </a:p>
        </p:txBody>
      </p:sp>
    </p:spTree>
    <p:extLst>
      <p:ext uri="{BB962C8B-B14F-4D97-AF65-F5344CB8AC3E}">
        <p14:creationId xmlns:p14="http://schemas.microsoft.com/office/powerpoint/2010/main" val="702965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1F102-0FBA-F9D0-A8D2-D9E709813CDF}"/>
              </a:ext>
            </a:extLst>
          </p:cNvPr>
          <p:cNvSpPr>
            <a:spLocks noGrp="1"/>
          </p:cNvSpPr>
          <p:nvPr>
            <p:ph type="ctrTitle"/>
          </p:nvPr>
        </p:nvSpPr>
        <p:spPr>
          <a:xfrm>
            <a:off x="380494" y="694944"/>
            <a:ext cx="11734799" cy="4133085"/>
          </a:xfrm>
        </p:spPr>
        <p:txBody>
          <a:bodyPr anchor="ctr">
            <a:normAutofit/>
          </a:bodyPr>
          <a:lstStyle/>
          <a:p>
            <a:pPr algn="ctr">
              <a:lnSpc>
                <a:spcPct val="150000"/>
              </a:lnSpc>
            </a:pPr>
            <a:r>
              <a:rPr lang="en-GB" sz="6000" dirty="0"/>
              <a:t>The Benefits and Restrictions of Collaborative Learning in the Global Business Context. </a:t>
            </a:r>
          </a:p>
        </p:txBody>
      </p:sp>
      <p:cxnSp>
        <p:nvCxnSpPr>
          <p:cNvPr id="8" name="Straight Connector 7">
            <a:extLst>
              <a:ext uri="{FF2B5EF4-FFF2-40B4-BE49-F238E27FC236}">
                <a16:creationId xmlns:a16="http://schemas.microsoft.com/office/drawing/2014/main" id="{D7E8ECA2-60A0-4D39-817D-F1E982ED7F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1500" y="5097592"/>
            <a:ext cx="596394"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9C62472-199C-7046-60E7-0167AD9D0178}"/>
              </a:ext>
            </a:extLst>
          </p:cNvPr>
          <p:cNvSpPr txBox="1"/>
          <p:nvPr/>
        </p:nvSpPr>
        <p:spPr>
          <a:xfrm>
            <a:off x="82297" y="5097592"/>
            <a:ext cx="11734800" cy="1700209"/>
          </a:xfrm>
          <a:prstGeom prst="rect">
            <a:avLst/>
          </a:prstGeom>
          <a:noFill/>
        </p:spPr>
        <p:txBody>
          <a:bodyPr wrap="square" rtlCol="0">
            <a:spAutoFit/>
          </a:bodyPr>
          <a:lstStyle/>
          <a:p>
            <a:pPr algn="ctr">
              <a:lnSpc>
                <a:spcPct val="150000"/>
              </a:lnSpc>
            </a:pPr>
            <a:r>
              <a:rPr lang="en-GB" dirty="0"/>
              <a:t>Aidan Aldred</a:t>
            </a:r>
          </a:p>
          <a:p>
            <a:pPr algn="ctr">
              <a:lnSpc>
                <a:spcPct val="150000"/>
              </a:lnSpc>
            </a:pPr>
            <a:r>
              <a:rPr lang="en-GB" dirty="0"/>
              <a:t>2317625</a:t>
            </a:r>
          </a:p>
          <a:p>
            <a:pPr algn="ctr">
              <a:lnSpc>
                <a:spcPct val="150000"/>
              </a:lnSpc>
            </a:pPr>
            <a:r>
              <a:rPr lang="en-GB" dirty="0"/>
              <a:t>UWTSD Business School</a:t>
            </a:r>
          </a:p>
          <a:p>
            <a:pPr algn="ctr">
              <a:lnSpc>
                <a:spcPct val="150000"/>
              </a:lnSpc>
            </a:pPr>
            <a:r>
              <a:rPr lang="en-GB" dirty="0"/>
              <a:t>Assignment 1 2024/25</a:t>
            </a:r>
          </a:p>
        </p:txBody>
      </p:sp>
    </p:spTree>
    <p:extLst>
      <p:ext uri="{BB962C8B-B14F-4D97-AF65-F5344CB8AC3E}">
        <p14:creationId xmlns:p14="http://schemas.microsoft.com/office/powerpoint/2010/main" val="3684252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862F8-58A1-6148-B44A-C6AC226E52C3}"/>
              </a:ext>
            </a:extLst>
          </p:cNvPr>
          <p:cNvSpPr>
            <a:spLocks noGrp="1"/>
          </p:cNvSpPr>
          <p:nvPr>
            <p:ph type="title"/>
          </p:nvPr>
        </p:nvSpPr>
        <p:spPr>
          <a:xfrm>
            <a:off x="965198" y="643466"/>
            <a:ext cx="3092718" cy="5528734"/>
          </a:xfrm>
          <a:noFill/>
        </p:spPr>
        <p:txBody>
          <a:bodyPr anchor="t">
            <a:normAutofit/>
          </a:bodyPr>
          <a:lstStyle/>
          <a:p>
            <a:pPr>
              <a:lnSpc>
                <a:spcPct val="150000"/>
              </a:lnSpc>
            </a:pPr>
            <a:r>
              <a:rPr lang="en-GB" sz="2800" dirty="0">
                <a:solidFill>
                  <a:srgbClr val="FFFFFF"/>
                </a:solidFill>
              </a:rPr>
              <a:t>What is Collaborative Learning? </a:t>
            </a:r>
          </a:p>
        </p:txBody>
      </p:sp>
      <p:sp useBgFill="1">
        <p:nvSpPr>
          <p:cNvPr id="21" name="Rectangle 20">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13E2AE-B4AC-3841-D6C3-ABF0B8AB8E9C}"/>
              </a:ext>
            </a:extLst>
          </p:cNvPr>
          <p:cNvSpPr>
            <a:spLocks noGrp="1"/>
          </p:cNvSpPr>
          <p:nvPr>
            <p:ph idx="1"/>
          </p:nvPr>
        </p:nvSpPr>
        <p:spPr>
          <a:xfrm>
            <a:off x="4821898" y="643466"/>
            <a:ext cx="5827472" cy="5571067"/>
          </a:xfrm>
        </p:spPr>
        <p:txBody>
          <a:bodyPr>
            <a:normAutofit fontScale="92500"/>
          </a:bodyPr>
          <a:lstStyle/>
          <a:p>
            <a:pPr>
              <a:lnSpc>
                <a:spcPct val="160000"/>
              </a:lnSpc>
            </a:pPr>
            <a:r>
              <a:rPr lang="en-GB" sz="1600" dirty="0"/>
              <a:t>Collaborative learning refers to teaching and learning methods that encourage students to work together in small groups to enhance both their own learning and that of their peers (Johnson &amp; Johnson, 1999).</a:t>
            </a:r>
          </a:p>
          <a:p>
            <a:pPr marL="0" indent="0">
              <a:lnSpc>
                <a:spcPct val="160000"/>
              </a:lnSpc>
              <a:buNone/>
            </a:pPr>
            <a:endParaRPr lang="en-GB" sz="1600" dirty="0"/>
          </a:p>
          <a:p>
            <a:pPr>
              <a:lnSpc>
                <a:spcPct val="160000"/>
              </a:lnSpc>
            </a:pPr>
            <a:r>
              <a:rPr lang="en-GB" sz="1600" dirty="0"/>
              <a:t>Vygotsky’s Sociocultural Theory argued that learning is deeply social and is most effective when students collaborate with more knowledgeable peers or adults. (Palm, 1989). </a:t>
            </a:r>
          </a:p>
          <a:p>
            <a:pPr marL="0" indent="0">
              <a:lnSpc>
                <a:spcPct val="160000"/>
              </a:lnSpc>
              <a:buNone/>
            </a:pPr>
            <a:endParaRPr lang="en-GB" sz="1600" dirty="0"/>
          </a:p>
          <a:p>
            <a:pPr>
              <a:lnSpc>
                <a:spcPct val="160000"/>
              </a:lnSpc>
            </a:pPr>
            <a:r>
              <a:rPr lang="en-GB" sz="1600" dirty="0"/>
              <a:t>Bruner’s Constructivism Theory states that people learn best when they are engaged in problem-solving and critical thinking. (Envision Your Revolution, 2019).</a:t>
            </a:r>
          </a:p>
        </p:txBody>
      </p:sp>
      <p:pic>
        <p:nvPicPr>
          <p:cNvPr id="1026" name="Picture 2" descr="NUOVA DIDATTICA: Jerome Bruner, cultura, mente e linguaggio">
            <a:extLst>
              <a:ext uri="{FF2B5EF4-FFF2-40B4-BE49-F238E27FC236}">
                <a16:creationId xmlns:a16="http://schemas.microsoft.com/office/drawing/2014/main" id="{9FE3FBB2-0D80-BAC1-EFB9-A2F1524E03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493"/>
          <a:stretch/>
        </p:blipFill>
        <p:spPr bwMode="auto">
          <a:xfrm>
            <a:off x="834937" y="2846505"/>
            <a:ext cx="3353246" cy="23817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FB6D7C3-E8DB-E1B0-BC96-52BDA7C0B0A5}"/>
              </a:ext>
            </a:extLst>
          </p:cNvPr>
          <p:cNvSpPr txBox="1"/>
          <p:nvPr/>
        </p:nvSpPr>
        <p:spPr>
          <a:xfrm>
            <a:off x="877079" y="5346560"/>
            <a:ext cx="3222979" cy="307777"/>
          </a:xfrm>
          <a:prstGeom prst="rect">
            <a:avLst/>
          </a:prstGeom>
          <a:noFill/>
        </p:spPr>
        <p:txBody>
          <a:bodyPr wrap="square" rtlCol="0">
            <a:spAutoFit/>
          </a:bodyPr>
          <a:lstStyle/>
          <a:p>
            <a:pPr algn="ctr"/>
            <a:r>
              <a:rPr lang="it-IT" sz="1400" dirty="0">
                <a:solidFill>
                  <a:schemeClr val="bg1"/>
                </a:solidFill>
              </a:rPr>
              <a:t>Bruner, J. (2012, August)</a:t>
            </a:r>
            <a:endParaRPr lang="en-GB" sz="1400" dirty="0">
              <a:solidFill>
                <a:schemeClr val="bg1"/>
              </a:solidFill>
            </a:endParaRPr>
          </a:p>
        </p:txBody>
      </p:sp>
    </p:spTree>
    <p:extLst>
      <p:ext uri="{BB962C8B-B14F-4D97-AF65-F5344CB8AC3E}">
        <p14:creationId xmlns:p14="http://schemas.microsoft.com/office/powerpoint/2010/main" val="3755567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F5D36EC-A394-CDF6-BDD3-3CD34DC81DEE}"/>
              </a:ext>
            </a:extLst>
          </p:cNvPr>
          <p:cNvSpPr>
            <a:spLocks noGrp="1"/>
          </p:cNvSpPr>
          <p:nvPr>
            <p:ph type="title"/>
          </p:nvPr>
        </p:nvSpPr>
        <p:spPr>
          <a:xfrm>
            <a:off x="1261872" y="0"/>
            <a:ext cx="9692640" cy="1325562"/>
          </a:xfrm>
        </p:spPr>
        <p:txBody>
          <a:bodyPr>
            <a:normAutofit fontScale="90000"/>
          </a:bodyPr>
          <a:lstStyle/>
          <a:p>
            <a:pPr>
              <a:lnSpc>
                <a:spcPct val="150000"/>
              </a:lnSpc>
            </a:pPr>
            <a:r>
              <a:rPr lang="en-GB" dirty="0"/>
              <a:t>Advantages of Collaborative Learning: </a:t>
            </a:r>
          </a:p>
        </p:txBody>
      </p:sp>
      <p:sp>
        <p:nvSpPr>
          <p:cNvPr id="17" name="Content Placeholder 2">
            <a:extLst>
              <a:ext uri="{FF2B5EF4-FFF2-40B4-BE49-F238E27FC236}">
                <a16:creationId xmlns:a16="http://schemas.microsoft.com/office/drawing/2014/main" id="{AB36EE80-10BA-3739-77C9-20C6321B20EC}"/>
              </a:ext>
            </a:extLst>
          </p:cNvPr>
          <p:cNvSpPr>
            <a:spLocks noGrp="1"/>
          </p:cNvSpPr>
          <p:nvPr>
            <p:ph idx="1"/>
          </p:nvPr>
        </p:nvSpPr>
        <p:spPr>
          <a:xfrm>
            <a:off x="1261872" y="1933575"/>
            <a:ext cx="5649579" cy="4246562"/>
          </a:xfrm>
        </p:spPr>
        <p:txBody>
          <a:bodyPr>
            <a:normAutofit/>
          </a:bodyPr>
          <a:lstStyle/>
          <a:p>
            <a:pPr>
              <a:lnSpc>
                <a:spcPct val="160000"/>
              </a:lnSpc>
            </a:pPr>
            <a:r>
              <a:rPr lang="en-GB" sz="1500" dirty="0"/>
              <a:t>Collaborative learning develops essential social and communication skills. Vygotsky (1978) highlighted that social interaction is key to cognitive development, Gokhale (1995) found that cooperative learning improved students' collaboration and communication abilities.</a:t>
            </a:r>
          </a:p>
          <a:p>
            <a:pPr>
              <a:lnSpc>
                <a:spcPct val="160000"/>
              </a:lnSpc>
            </a:pPr>
            <a:r>
              <a:rPr lang="en-GB" sz="1500" dirty="0"/>
              <a:t>Collaborative learning develops higher-order thinking skills, including analysis, synthesis, and evaluation. Studies show that collaborative learning boosts higher-order thinking (Wood, 1998; King, 2002).</a:t>
            </a:r>
          </a:p>
        </p:txBody>
      </p:sp>
      <p:pic>
        <p:nvPicPr>
          <p:cNvPr id="1028" name="Picture 4" descr="Benefits of Group Study vs Self Study | Oxford Learning">
            <a:extLst>
              <a:ext uri="{FF2B5EF4-FFF2-40B4-BE49-F238E27FC236}">
                <a16:creationId xmlns:a16="http://schemas.microsoft.com/office/drawing/2014/main" id="{FF6436CB-6C63-ABBC-1F5B-8D21526756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163" r="16233" b="-4"/>
          <a:stretch/>
        </p:blipFill>
        <p:spPr bwMode="auto">
          <a:xfrm>
            <a:off x="7449835" y="1933575"/>
            <a:ext cx="3304622" cy="3639872"/>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1BB7B811-FDCC-5879-AD23-F67B3AF79792}"/>
              </a:ext>
            </a:extLst>
          </p:cNvPr>
          <p:cNvSpPr txBox="1"/>
          <p:nvPr/>
        </p:nvSpPr>
        <p:spPr>
          <a:xfrm>
            <a:off x="7693572" y="5691352"/>
            <a:ext cx="2758966" cy="369332"/>
          </a:xfrm>
          <a:prstGeom prst="rect">
            <a:avLst/>
          </a:prstGeom>
          <a:noFill/>
        </p:spPr>
        <p:txBody>
          <a:bodyPr wrap="square" rtlCol="0">
            <a:spAutoFit/>
          </a:bodyPr>
          <a:lstStyle/>
          <a:p>
            <a:r>
              <a:rPr lang="en-GB" dirty="0"/>
              <a:t>(Oxford Learning, 2018)</a:t>
            </a:r>
          </a:p>
        </p:txBody>
      </p:sp>
    </p:spTree>
    <p:extLst>
      <p:ext uri="{BB962C8B-B14F-4D97-AF65-F5344CB8AC3E}">
        <p14:creationId xmlns:p14="http://schemas.microsoft.com/office/powerpoint/2010/main" val="755168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F708C0D-73DF-3368-19BB-D6644B20BCD5}"/>
              </a:ext>
            </a:extLst>
          </p:cNvPr>
          <p:cNvSpPr>
            <a:spLocks noGrp="1"/>
          </p:cNvSpPr>
          <p:nvPr>
            <p:ph type="title"/>
          </p:nvPr>
        </p:nvSpPr>
        <p:spPr>
          <a:xfrm>
            <a:off x="1261873" y="194853"/>
            <a:ext cx="9692640" cy="1325562"/>
          </a:xfrm>
        </p:spPr>
        <p:txBody>
          <a:bodyPr>
            <a:noAutofit/>
          </a:bodyPr>
          <a:lstStyle/>
          <a:p>
            <a:pPr>
              <a:lnSpc>
                <a:spcPct val="150000"/>
              </a:lnSpc>
            </a:pPr>
            <a:r>
              <a:rPr lang="en-GB" sz="3600" dirty="0"/>
              <a:t>Disadvantages of Collaborative Learning: </a:t>
            </a:r>
          </a:p>
        </p:txBody>
      </p:sp>
      <p:sp>
        <p:nvSpPr>
          <p:cNvPr id="9" name="Content Placeholder 8">
            <a:extLst>
              <a:ext uri="{FF2B5EF4-FFF2-40B4-BE49-F238E27FC236}">
                <a16:creationId xmlns:a16="http://schemas.microsoft.com/office/drawing/2014/main" id="{5643B81A-653C-09EA-F17E-B486B04A584A}"/>
              </a:ext>
            </a:extLst>
          </p:cNvPr>
          <p:cNvSpPr>
            <a:spLocks noGrp="1"/>
          </p:cNvSpPr>
          <p:nvPr>
            <p:ph idx="1"/>
          </p:nvPr>
        </p:nvSpPr>
        <p:spPr>
          <a:xfrm>
            <a:off x="1261873" y="1933575"/>
            <a:ext cx="5649579" cy="4246562"/>
          </a:xfrm>
        </p:spPr>
        <p:txBody>
          <a:bodyPr>
            <a:normAutofit fontScale="85000" lnSpcReduction="10000"/>
          </a:bodyPr>
          <a:lstStyle/>
          <a:p>
            <a:pPr>
              <a:lnSpc>
                <a:spcPct val="150000"/>
              </a:lnSpc>
            </a:pPr>
            <a:r>
              <a:rPr lang="en-GB" dirty="0"/>
              <a:t>In some groups, certain students may dominate the discussion or take on most work</a:t>
            </a:r>
            <a:r>
              <a:rPr lang="en-GB"/>
              <a:t>, others </a:t>
            </a:r>
            <a:r>
              <a:rPr lang="en-GB" dirty="0"/>
              <a:t>may contribute little. Research by Kagan (1994) found that unequal participation can hinder the development of key skills.</a:t>
            </a:r>
          </a:p>
          <a:p>
            <a:pPr>
              <a:lnSpc>
                <a:spcPct val="150000"/>
              </a:lnSpc>
            </a:pPr>
            <a:r>
              <a:rPr lang="en-GB" dirty="0"/>
              <a:t>Differences in opinions, work styles, or personalities can lead to conflicts within the group. Gillies (2007) notes that conflicts in group settings may hinder collaboration.</a:t>
            </a:r>
          </a:p>
          <a:p>
            <a:pPr>
              <a:lnSpc>
                <a:spcPct val="150000"/>
              </a:lnSpc>
            </a:pPr>
            <a:r>
              <a:rPr lang="en-GB" dirty="0"/>
              <a:t>Not all groups are formed effectively. Mismatched skill levels, personalities, or work styles can create difficulties. Cohen (1994) suggests that group dynamics are crucial to the success of collaborative learning. </a:t>
            </a:r>
          </a:p>
        </p:txBody>
      </p:sp>
      <p:pic>
        <p:nvPicPr>
          <p:cNvPr id="2050" name="Picture 2" descr="Managing Conflicts in the Workplace - Quiver Management">
            <a:extLst>
              <a:ext uri="{FF2B5EF4-FFF2-40B4-BE49-F238E27FC236}">
                <a16:creationId xmlns:a16="http://schemas.microsoft.com/office/drawing/2014/main" id="{D5B9A2D5-8AF4-DCE4-E868-32355A407D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89" r="4824" b="4"/>
          <a:stretch/>
        </p:blipFill>
        <p:spPr bwMode="auto">
          <a:xfrm>
            <a:off x="7449835" y="1933575"/>
            <a:ext cx="3304622" cy="363987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CC634280-4570-560A-4E1E-DE4AC71A5D56}"/>
              </a:ext>
            </a:extLst>
          </p:cNvPr>
          <p:cNvSpPr txBox="1"/>
          <p:nvPr/>
        </p:nvSpPr>
        <p:spPr>
          <a:xfrm>
            <a:off x="7489103" y="5631034"/>
            <a:ext cx="3226086" cy="369332"/>
          </a:xfrm>
          <a:prstGeom prst="rect">
            <a:avLst/>
          </a:prstGeom>
          <a:noFill/>
        </p:spPr>
        <p:txBody>
          <a:bodyPr wrap="square" rtlCol="0">
            <a:spAutoFit/>
          </a:bodyPr>
          <a:lstStyle/>
          <a:p>
            <a:r>
              <a:rPr lang="en-GB" dirty="0"/>
              <a:t>(Quiver Management (n.d.))</a:t>
            </a:r>
          </a:p>
        </p:txBody>
      </p:sp>
    </p:spTree>
    <p:extLst>
      <p:ext uri="{BB962C8B-B14F-4D97-AF65-F5344CB8AC3E}">
        <p14:creationId xmlns:p14="http://schemas.microsoft.com/office/powerpoint/2010/main" val="232728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D9D6079C-C352-FA3C-1B5B-9569411DE58A}"/>
              </a:ext>
            </a:extLst>
          </p:cNvPr>
          <p:cNvSpPr>
            <a:spLocks noGrp="1"/>
          </p:cNvSpPr>
          <p:nvPr>
            <p:ph type="title"/>
          </p:nvPr>
        </p:nvSpPr>
        <p:spPr>
          <a:xfrm>
            <a:off x="965198" y="643466"/>
            <a:ext cx="3092718" cy="5528734"/>
          </a:xfrm>
          <a:noFill/>
        </p:spPr>
        <p:txBody>
          <a:bodyPr anchor="t">
            <a:normAutofit/>
          </a:bodyPr>
          <a:lstStyle/>
          <a:p>
            <a:r>
              <a:rPr lang="en-GB" sz="2800">
                <a:solidFill>
                  <a:srgbClr val="FFFFFF"/>
                </a:solidFill>
              </a:rPr>
              <a:t>Reference List</a:t>
            </a:r>
          </a:p>
        </p:txBody>
      </p:sp>
      <p:sp useBgFill="1">
        <p:nvSpPr>
          <p:cNvPr id="21" name="Rectangle 20">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4AE355-6258-D1E2-24EB-88DB91F43598}"/>
              </a:ext>
            </a:extLst>
          </p:cNvPr>
          <p:cNvSpPr>
            <a:spLocks noGrp="1"/>
          </p:cNvSpPr>
          <p:nvPr>
            <p:ph idx="1"/>
          </p:nvPr>
        </p:nvSpPr>
        <p:spPr>
          <a:xfrm>
            <a:off x="4379654" y="0"/>
            <a:ext cx="6913185" cy="6858000"/>
          </a:xfrm>
        </p:spPr>
        <p:txBody>
          <a:bodyPr>
            <a:normAutofit fontScale="85000" lnSpcReduction="10000"/>
          </a:bodyPr>
          <a:lstStyle/>
          <a:p>
            <a:pPr marL="457200" indent="-457200">
              <a:lnSpc>
                <a:spcPct val="150000"/>
              </a:lnSpc>
              <a:buNone/>
            </a:pPr>
            <a:r>
              <a:rPr lang="it-IT" sz="1100" dirty="0"/>
              <a:t>Bruner, J. (2012, August). </a:t>
            </a:r>
            <a:r>
              <a:rPr lang="it-IT" sz="1100" i="1" dirty="0"/>
              <a:t>Jerome Bruner: Cultura, mente e linguaggio</a:t>
            </a:r>
            <a:r>
              <a:rPr lang="it-IT" sz="1100" dirty="0"/>
              <a:t>. Gabry Nuova Didattica. https://gabry-nuovadidattica.blogspot.com/2012/08/jerome-bruner-cultura-mente-e-linguaggio.html</a:t>
            </a:r>
            <a:endParaRPr lang="en-GB" sz="1100" dirty="0"/>
          </a:p>
          <a:p>
            <a:pPr marL="457200" indent="-457200">
              <a:lnSpc>
                <a:spcPct val="150000"/>
              </a:lnSpc>
              <a:buNone/>
            </a:pPr>
            <a:r>
              <a:rPr lang="en-GB" sz="1100" dirty="0"/>
              <a:t>Cohen, E. G. (1994). </a:t>
            </a:r>
            <a:r>
              <a:rPr lang="en-GB" sz="1100" i="1" dirty="0"/>
              <a:t>Designing groupwork: Strategies for the heterogeneous classroom</a:t>
            </a:r>
            <a:r>
              <a:rPr lang="en-GB" sz="1100" dirty="0"/>
              <a:t>. Teachers College Press.</a:t>
            </a:r>
          </a:p>
          <a:p>
            <a:pPr marL="457200" indent="-457200">
              <a:lnSpc>
                <a:spcPct val="150000"/>
              </a:lnSpc>
              <a:buNone/>
            </a:pPr>
            <a:r>
              <a:rPr lang="en-GB" sz="1100" dirty="0"/>
              <a:t>Envision Your Revolution. (2019). Jerome Bruner: A constructivist theory of development. </a:t>
            </a:r>
            <a:r>
              <a:rPr lang="en-GB" sz="1100" i="1" dirty="0"/>
              <a:t>Envision Your Revolution</a:t>
            </a:r>
            <a:r>
              <a:rPr lang="en-GB" sz="1100" dirty="0"/>
              <a:t>. https://www.envisionyourevolution.com/human-development/jerome-bruner-a-constructivist-theory-of-development/4513/</a:t>
            </a:r>
          </a:p>
          <a:p>
            <a:pPr marL="457200" indent="-457200">
              <a:lnSpc>
                <a:spcPct val="150000"/>
              </a:lnSpc>
              <a:buNone/>
            </a:pPr>
            <a:r>
              <a:rPr lang="en-GB" sz="1100" dirty="0"/>
              <a:t>Gillies, R. M. (2007). </a:t>
            </a:r>
            <a:r>
              <a:rPr lang="en-GB" sz="1100" i="1" dirty="0"/>
              <a:t>Cooperative learning: Integrating theory and practice</a:t>
            </a:r>
            <a:r>
              <a:rPr lang="en-GB" sz="1100" dirty="0"/>
              <a:t>. SAGE Publications.</a:t>
            </a:r>
          </a:p>
          <a:p>
            <a:pPr marL="457200" indent="-457200">
              <a:lnSpc>
                <a:spcPct val="150000"/>
              </a:lnSpc>
              <a:buNone/>
            </a:pPr>
            <a:r>
              <a:rPr lang="en-GB" sz="1100" dirty="0"/>
              <a:t>Gokhale, A. A. (1995). Collaborative learning enhances critical thinking. </a:t>
            </a:r>
            <a:r>
              <a:rPr lang="en-GB" sz="1100" i="1" dirty="0"/>
              <a:t>Journal of Technology Education, 7</a:t>
            </a:r>
            <a:r>
              <a:rPr lang="en-GB" sz="1100" dirty="0"/>
              <a:t>(1), 22-30.</a:t>
            </a:r>
          </a:p>
          <a:p>
            <a:pPr marL="457200" indent="-457200">
              <a:lnSpc>
                <a:spcPct val="150000"/>
              </a:lnSpc>
              <a:buNone/>
            </a:pPr>
            <a:r>
              <a:rPr lang="en-GB" sz="1100" dirty="0"/>
              <a:t>Johnson, D. W., &amp; Johnson, R. T. (1999). Making cooperative learning work. </a:t>
            </a:r>
            <a:r>
              <a:rPr lang="en-GB" sz="1100" i="1" dirty="0"/>
              <a:t>Theory Into Practice, 38</a:t>
            </a:r>
            <a:r>
              <a:rPr lang="en-GB" sz="1100" dirty="0"/>
              <a:t>(2), 67-73. https://doi.org/10.1080/00405849909543834</a:t>
            </a:r>
          </a:p>
          <a:p>
            <a:pPr marL="457200" indent="-457200">
              <a:lnSpc>
                <a:spcPct val="150000"/>
              </a:lnSpc>
              <a:buNone/>
            </a:pPr>
            <a:r>
              <a:rPr lang="en-GB" sz="1100" dirty="0"/>
              <a:t>Kagan, S. (1994). </a:t>
            </a:r>
            <a:r>
              <a:rPr lang="en-GB" sz="1100" i="1" dirty="0"/>
              <a:t>Cooperative learning: Resources for teachers</a:t>
            </a:r>
            <a:r>
              <a:rPr lang="en-GB" sz="1100" dirty="0"/>
              <a:t>. Kagan Cooperative Learning.</a:t>
            </a:r>
          </a:p>
          <a:p>
            <a:pPr marL="457200" indent="-457200">
              <a:lnSpc>
                <a:spcPct val="150000"/>
              </a:lnSpc>
              <a:buNone/>
            </a:pPr>
            <a:r>
              <a:rPr lang="en-GB" sz="1100" dirty="0"/>
              <a:t>King, A. (2002). Structuring peer interaction to promote higher-level cognitive processing. </a:t>
            </a:r>
            <a:r>
              <a:rPr lang="en-GB" sz="1100" i="1" dirty="0"/>
              <a:t>Theory Into Practice, 41</a:t>
            </a:r>
            <a:r>
              <a:rPr lang="en-GB" sz="1100" dirty="0"/>
              <a:t>(1), 33-39. https://doi.org/10.1207/s15430421tip4101_6</a:t>
            </a:r>
          </a:p>
          <a:p>
            <a:pPr marL="457200" indent="-457200">
              <a:lnSpc>
                <a:spcPct val="150000"/>
              </a:lnSpc>
              <a:buNone/>
            </a:pPr>
            <a:r>
              <a:rPr lang="en-GB" sz="1100" dirty="0"/>
              <a:t>Oxford Learning. (2018). Studying alone vs. studying in a group. </a:t>
            </a:r>
            <a:r>
              <a:rPr lang="en-GB" sz="1100" i="1" dirty="0"/>
              <a:t>Oxford Learning</a:t>
            </a:r>
            <a:r>
              <a:rPr lang="en-GB" sz="1100" dirty="0"/>
              <a:t>. Retrieved November 6, 2024, from https://www.oxfordlearning.com/studying-alone-vs-studying-in-a-group/</a:t>
            </a:r>
          </a:p>
          <a:p>
            <a:pPr marL="457200" indent="-457200">
              <a:lnSpc>
                <a:spcPct val="150000"/>
              </a:lnSpc>
              <a:buNone/>
            </a:pPr>
            <a:r>
              <a:rPr lang="en-GB" sz="1100" dirty="0"/>
              <a:t>Palm, M. (1989). </a:t>
            </a:r>
            <a:r>
              <a:rPr lang="en-GB" sz="1100" i="1" dirty="0"/>
              <a:t>Lifespan human development: A topical approach</a:t>
            </a:r>
            <a:r>
              <a:rPr lang="en-GB" sz="1100" dirty="0"/>
              <a:t>. Merrill Publishing.</a:t>
            </a:r>
          </a:p>
          <a:p>
            <a:pPr marL="457200" indent="-457200">
              <a:lnSpc>
                <a:spcPct val="150000"/>
              </a:lnSpc>
              <a:buNone/>
            </a:pPr>
            <a:r>
              <a:rPr lang="en-GB" sz="1100" dirty="0"/>
              <a:t>Vygotsky, L. S. (1978). </a:t>
            </a:r>
            <a:r>
              <a:rPr lang="en-GB" sz="1100" i="1" dirty="0"/>
              <a:t>Mind in society: The development of higher psychological processes</a:t>
            </a:r>
            <a:r>
              <a:rPr lang="en-GB" sz="1100" dirty="0"/>
              <a:t>. Harvard University Press.</a:t>
            </a:r>
          </a:p>
          <a:p>
            <a:pPr marL="457200" indent="-457200">
              <a:lnSpc>
                <a:spcPct val="150000"/>
              </a:lnSpc>
              <a:buNone/>
            </a:pPr>
            <a:r>
              <a:rPr lang="en-GB" sz="1100" dirty="0"/>
              <a:t>Wood, D. (1998). </a:t>
            </a:r>
            <a:r>
              <a:rPr lang="en-GB" sz="1100" i="1" dirty="0"/>
              <a:t>How children think and learn</a:t>
            </a:r>
            <a:r>
              <a:rPr lang="en-GB" sz="1100" dirty="0"/>
              <a:t>. Blackwell.</a:t>
            </a:r>
          </a:p>
          <a:p>
            <a:pPr marL="457200" indent="-457200">
              <a:lnSpc>
                <a:spcPct val="150000"/>
              </a:lnSpc>
              <a:buNone/>
            </a:pPr>
            <a:r>
              <a:rPr lang="en-GB" sz="1100" dirty="0"/>
              <a:t>Quiver Management. (n.d.). Managing conflicts in the workplace. </a:t>
            </a:r>
            <a:r>
              <a:rPr lang="en-GB" sz="1100" i="1" dirty="0"/>
              <a:t>Quiver Management</a:t>
            </a:r>
            <a:r>
              <a:rPr lang="en-GB" sz="1100" dirty="0"/>
              <a:t>. Retrieved November 6, 2024, from https://www.quivermanagement.com/managing-conflicts-in-the-workplace</a:t>
            </a:r>
          </a:p>
        </p:txBody>
      </p:sp>
    </p:spTree>
    <p:extLst>
      <p:ext uri="{BB962C8B-B14F-4D97-AF65-F5344CB8AC3E}">
        <p14:creationId xmlns:p14="http://schemas.microsoft.com/office/powerpoint/2010/main" val="1327592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D5E0904-721C-4D68-9EB8-1C9752E32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466C88B-B170-4C69-85D3-FD6AD975F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80FE256-DF37-4639-8CB7-2E2F1897A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87CC6FC-FF09-4DB5-A26C-1D2666034CBD}"/>
              </a:ext>
            </a:extLst>
          </p:cNvPr>
          <p:cNvSpPr>
            <a:spLocks noGrp="1"/>
          </p:cNvSpPr>
          <p:nvPr>
            <p:ph type="title"/>
          </p:nvPr>
        </p:nvSpPr>
        <p:spPr>
          <a:xfrm>
            <a:off x="5077168" y="655123"/>
            <a:ext cx="6445796" cy="2304288"/>
          </a:xfrm>
        </p:spPr>
        <p:txBody>
          <a:bodyPr vert="horz" lIns="91440" tIns="45720" rIns="91440" bIns="45720" rtlCol="0" anchor="b">
            <a:normAutofit fontScale="90000"/>
          </a:bodyPr>
          <a:lstStyle/>
          <a:p>
            <a:pPr algn="ctr">
              <a:lnSpc>
                <a:spcPct val="150000"/>
              </a:lnSpc>
            </a:pPr>
            <a:r>
              <a:rPr lang="en-US" sz="6000" dirty="0">
                <a:solidFill>
                  <a:srgbClr val="FFFFFF"/>
                </a:solidFill>
              </a:rPr>
              <a:t>Thanks for listening!</a:t>
            </a:r>
          </a:p>
        </p:txBody>
      </p:sp>
      <p:sp useBgFill="1">
        <p:nvSpPr>
          <p:cNvPr id="16" name="Rectangle 15">
            <a:extLst>
              <a:ext uri="{FF2B5EF4-FFF2-40B4-BE49-F238E27FC236}">
                <a16:creationId xmlns:a16="http://schemas.microsoft.com/office/drawing/2014/main" id="{FDD1039A-772C-4213-A092-0D8A9EF4A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4" y="0"/>
            <a:ext cx="46199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lp">
            <a:extLst>
              <a:ext uri="{FF2B5EF4-FFF2-40B4-BE49-F238E27FC236}">
                <a16:creationId xmlns:a16="http://schemas.microsoft.com/office/drawing/2014/main" id="{0C914F69-484B-ABFA-D163-457069A33A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2987" y="1566474"/>
            <a:ext cx="3718563" cy="3718563"/>
          </a:xfrm>
          <a:prstGeom prst="rect">
            <a:avLst/>
          </a:prstGeom>
        </p:spPr>
      </p:pic>
      <p:sp>
        <p:nvSpPr>
          <p:cNvPr id="18" name="Rectangle 17">
            <a:extLst>
              <a:ext uri="{FF2B5EF4-FFF2-40B4-BE49-F238E27FC236}">
                <a16:creationId xmlns:a16="http://schemas.microsoft.com/office/drawing/2014/main" id="{0B39728D-66CA-4175-956D-FE26F3225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72000F6F-F465-F304-8375-455F1EA127FD}"/>
              </a:ext>
            </a:extLst>
          </p:cNvPr>
          <p:cNvSpPr txBox="1">
            <a:spLocks/>
          </p:cNvSpPr>
          <p:nvPr/>
        </p:nvSpPr>
        <p:spPr>
          <a:xfrm>
            <a:off x="5077168" y="2980749"/>
            <a:ext cx="6445796" cy="2304288"/>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a:lstStyle>
          <a:p>
            <a:pPr algn="ctr">
              <a:lnSpc>
                <a:spcPct val="150000"/>
              </a:lnSpc>
            </a:pPr>
            <a:r>
              <a:rPr lang="en-US" sz="6000" dirty="0">
                <a:solidFill>
                  <a:srgbClr val="FFFFFF"/>
                </a:solidFill>
              </a:rPr>
              <a:t>Any Questions?</a:t>
            </a:r>
          </a:p>
        </p:txBody>
      </p:sp>
    </p:spTree>
    <p:extLst>
      <p:ext uri="{BB962C8B-B14F-4D97-AF65-F5344CB8AC3E}">
        <p14:creationId xmlns:p14="http://schemas.microsoft.com/office/powerpoint/2010/main" val="1705948915"/>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TM03457515[[fn=View]]</Template>
  <TotalTime>0</TotalTime>
  <Words>686</Words>
  <Application>Microsoft Office PowerPoint</Application>
  <PresentationFormat>Widescreen</PresentationFormat>
  <Paragraphs>41</Paragraphs>
  <Slides>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Century Schoolbook</vt:lpstr>
      <vt:lpstr>Wingdings 2</vt:lpstr>
      <vt:lpstr>View</vt:lpstr>
      <vt:lpstr>The Benefits and Restrictions of Collaborative Learning in the Global Business Context. </vt:lpstr>
      <vt:lpstr>What is Collaborative Learning? </vt:lpstr>
      <vt:lpstr>Advantages of Collaborative Learning: </vt:lpstr>
      <vt:lpstr>Disadvantages of Collaborative Learning: </vt:lpstr>
      <vt:lpstr>Reference List</vt:lpstr>
      <vt:lpstr>Thanks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Aidan Aldred</dc:creator>
  <cp:lastModifiedBy>Aidan Aldred</cp:lastModifiedBy>
  <cp:revision>1</cp:revision>
  <dcterms:created xsi:type="dcterms:W3CDTF">2024-11-06T08:43:58Z</dcterms:created>
  <dcterms:modified xsi:type="dcterms:W3CDTF">2024-11-18T14:29:55Z</dcterms:modified>
</cp:coreProperties>
</file>