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43"/>
  </p:notesMasterIdLst>
  <p:sldIdLst>
    <p:sldId id="258" r:id="rId6"/>
    <p:sldId id="397" r:id="rId7"/>
    <p:sldId id="615" r:id="rId8"/>
    <p:sldId id="616" r:id="rId9"/>
    <p:sldId id="617" r:id="rId10"/>
    <p:sldId id="618" r:id="rId11"/>
    <p:sldId id="619" r:id="rId12"/>
    <p:sldId id="375" r:id="rId13"/>
    <p:sldId id="614" r:id="rId14"/>
    <p:sldId id="620" r:id="rId15"/>
    <p:sldId id="645" r:id="rId16"/>
    <p:sldId id="621" r:id="rId17"/>
    <p:sldId id="623" r:id="rId18"/>
    <p:sldId id="632" r:id="rId19"/>
    <p:sldId id="624" r:id="rId20"/>
    <p:sldId id="625" r:id="rId21"/>
    <p:sldId id="626" r:id="rId22"/>
    <p:sldId id="627" r:id="rId23"/>
    <p:sldId id="628" r:id="rId24"/>
    <p:sldId id="629" r:id="rId25"/>
    <p:sldId id="630" r:id="rId26"/>
    <p:sldId id="633" r:id="rId27"/>
    <p:sldId id="635" r:id="rId28"/>
    <p:sldId id="636" r:id="rId29"/>
    <p:sldId id="637" r:id="rId30"/>
    <p:sldId id="638" r:id="rId31"/>
    <p:sldId id="639" r:id="rId32"/>
    <p:sldId id="640" r:id="rId33"/>
    <p:sldId id="641" r:id="rId34"/>
    <p:sldId id="643" r:id="rId35"/>
    <p:sldId id="644" r:id="rId36"/>
    <p:sldId id="642" r:id="rId37"/>
    <p:sldId id="646" r:id="rId38"/>
    <p:sldId id="631" r:id="rId39"/>
    <p:sldId id="634" r:id="rId40"/>
    <p:sldId id="622" r:id="rId41"/>
    <p:sldId id="394"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69" d="100"/>
          <a:sy n="69" d="100"/>
        </p:scale>
        <p:origin x="60" y="72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4FCF5B2-1F29-4C97-B133-A85FF431D175}">
      <dgm:prSet phldrT="[Text]" custT="1"/>
      <dgm:spPr/>
      <dgm:t>
        <a:bodyPr/>
        <a:lstStyle/>
        <a:p>
          <a:r>
            <a:rPr lang="en-US" sz="1200" b="1" dirty="0">
              <a:latin typeface="Arial" panose="020B0604020202020204" pitchFamily="34" charset="0"/>
              <a:cs typeface="Arial" panose="020B0604020202020204" pitchFamily="34" charset="0"/>
            </a:rPr>
            <a:t>Quad chart</a:t>
          </a:r>
        </a:p>
        <a:p>
          <a:r>
            <a:rPr lang="en-US" sz="1200" b="1" dirty="0">
              <a:latin typeface="Arial" panose="020B0604020202020204" pitchFamily="34" charset="0"/>
              <a:cs typeface="Arial" panose="020B0604020202020204" pitchFamily="34" charset="0"/>
            </a:rPr>
            <a:t>For (organisation X to fundraise)</a:t>
          </a: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custT="1"/>
      <dgm:spPr/>
      <dgm:t>
        <a:bodyPr/>
        <a:lstStyle/>
        <a:p>
          <a:r>
            <a:rPr lang="en-US" sz="1200" b="1" u="sng" dirty="0">
              <a:latin typeface="Arial" panose="020B0604020202020204" pitchFamily="34" charset="0"/>
              <a:cs typeface="Arial" panose="020B0604020202020204" pitchFamily="34" charset="0"/>
            </a:rPr>
            <a:t>Aim/ objective</a:t>
          </a:r>
        </a:p>
        <a:p>
          <a:r>
            <a:rPr lang="en-US" sz="1200" b="1" dirty="0">
              <a:latin typeface="Arial" panose="020B0604020202020204" pitchFamily="34" charset="0"/>
              <a:cs typeface="Arial" panose="020B0604020202020204" pitchFamily="34" charset="0"/>
            </a:rPr>
            <a:t>Fund raise for organisation X</a:t>
          </a:r>
        </a:p>
        <a:p>
          <a:r>
            <a:rPr lang="en-US" sz="1200" b="1" dirty="0">
              <a:latin typeface="Arial" panose="020B0604020202020204" pitchFamily="34" charset="0"/>
              <a:cs typeface="Arial" panose="020B0604020202020204" pitchFamily="34" charset="0"/>
            </a:rPr>
            <a:t>Raise fund through sponsored events</a:t>
          </a:r>
        </a:p>
        <a:p>
          <a:r>
            <a:rPr lang="en-US" sz="1200" b="1" dirty="0">
              <a:latin typeface="Arial" panose="020B0604020202020204" pitchFamily="34" charset="0"/>
              <a:cs typeface="Arial" panose="020B0604020202020204" pitchFamily="34" charset="0"/>
            </a:rPr>
            <a:t>Collect donations through website</a:t>
          </a: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custT="1"/>
      <dgm:spPr/>
      <dgm:t>
        <a:bodyPr/>
        <a:lstStyle/>
        <a:p>
          <a:r>
            <a:rPr lang="en-US" sz="1400" b="1" u="sng" dirty="0">
              <a:latin typeface="Arial" panose="020B0604020202020204" pitchFamily="34" charset="0"/>
              <a:cs typeface="Arial" panose="020B0604020202020204" pitchFamily="34" charset="0"/>
            </a:rPr>
            <a:t>Customer/ Audience</a:t>
          </a:r>
        </a:p>
        <a:p>
          <a:r>
            <a:rPr lang="en-US" sz="1400" b="1" dirty="0">
              <a:latin typeface="Arial" panose="020B0604020202020204" pitchFamily="34" charset="0"/>
              <a:cs typeface="Arial" panose="020B0604020202020204" pitchFamily="34" charset="0"/>
            </a:rPr>
            <a:t>Members/ users/ staff of organisation X</a:t>
          </a:r>
        </a:p>
        <a:p>
          <a:r>
            <a:rPr lang="en-US" sz="1400" b="1" dirty="0">
              <a:latin typeface="Arial" panose="020B0604020202020204" pitchFamily="34" charset="0"/>
              <a:cs typeface="Arial" panose="020B0604020202020204" pitchFamily="34" charset="0"/>
            </a:rPr>
            <a:t>Local communities</a:t>
          </a:r>
        </a:p>
        <a:p>
          <a:r>
            <a:rPr lang="en-US" sz="1400" b="1" dirty="0">
              <a:latin typeface="Arial" panose="020B0604020202020204" pitchFamily="34" charset="0"/>
              <a:cs typeface="Arial" panose="020B0604020202020204" pitchFamily="34" charset="0"/>
            </a:rPr>
            <a:t>Local businesses</a:t>
          </a: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custT="1"/>
      <dgm:spPr/>
      <dgm:t>
        <a:bodyPr/>
        <a:lstStyle/>
        <a:p>
          <a:r>
            <a:rPr lang="en-US" sz="1200" b="1" u="sng" dirty="0">
              <a:latin typeface="Arial" panose="020B0604020202020204" pitchFamily="34" charset="0"/>
              <a:cs typeface="Arial" panose="020B0604020202020204" pitchFamily="34" charset="0"/>
            </a:rPr>
            <a:t>Desired results</a:t>
          </a:r>
        </a:p>
        <a:p>
          <a:r>
            <a:rPr lang="en-US" sz="1200" b="1" dirty="0">
              <a:latin typeface="Arial" panose="020B0604020202020204" pitchFamily="34" charset="0"/>
              <a:cs typeface="Arial" panose="020B0604020202020204" pitchFamily="34" charset="0"/>
            </a:rPr>
            <a:t>Raise £target amount</a:t>
          </a:r>
        </a:p>
        <a:p>
          <a:r>
            <a:rPr lang="en-US" sz="1200" b="1" dirty="0">
              <a:latin typeface="Arial" panose="020B0604020202020204" pitchFamily="34" charset="0"/>
              <a:cs typeface="Arial" panose="020B0604020202020204" pitchFamily="34" charset="0"/>
            </a:rPr>
            <a:t>Have a regular X number of sponsorships/ direct debits coming in</a:t>
          </a: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custT="1"/>
      <dgm:spPr/>
      <dgm:t>
        <a:bodyPr/>
        <a:lstStyle/>
        <a:p>
          <a:r>
            <a:rPr lang="en-US" sz="1200" b="1" u="sng" dirty="0">
              <a:latin typeface="Arial" panose="020B0604020202020204" pitchFamily="34" charset="0"/>
              <a:cs typeface="Arial" panose="020B0604020202020204" pitchFamily="34" charset="0"/>
            </a:rPr>
            <a:t>Measure of success</a:t>
          </a:r>
        </a:p>
        <a:p>
          <a:r>
            <a:rPr lang="en-US" sz="1200" b="1" dirty="0">
              <a:latin typeface="Arial" panose="020B0604020202020204" pitchFamily="34" charset="0"/>
              <a:cs typeface="Arial" panose="020B0604020202020204" pitchFamily="34" charset="0"/>
            </a:rPr>
            <a:t>Receiving the £desired amount</a:t>
          </a:r>
        </a:p>
        <a:p>
          <a:r>
            <a:rPr lang="en-US" sz="1200" b="1" dirty="0">
              <a:latin typeface="Arial" panose="020B0604020202020204" pitchFamily="34" charset="0"/>
              <a:cs typeface="Arial" panose="020B0604020202020204" pitchFamily="34" charset="0"/>
            </a:rPr>
            <a:t>Getting a cross section of users involved (X different categories</a:t>
          </a:r>
          <a:r>
            <a:rPr lang="en-US" sz="800" b="1" dirty="0">
              <a:latin typeface="Arial" panose="020B0604020202020204" pitchFamily="34" charset="0"/>
              <a:cs typeface="Arial" panose="020B0604020202020204" pitchFamily="34" charset="0"/>
            </a:rPr>
            <a:t>)</a:t>
          </a: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pt>
    <dgm:pt modelId="{85652F02-E146-4772-B8DC-39B9DBAE5CE1}" type="pres">
      <dgm:prSet presAssocID="{DC3E4EE0-8556-4A09-80BB-CD9DBBC679B4}" presName="tile2" presStyleLbl="node1" presStyleIdx="1" presStyleCnt="4" custLinFactNeighborX="-309" custLinFactNeighborY="824"/>
      <dgm:spPr/>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pt>
    <dgm:pt modelId="{F90CF130-5303-4C10-B4AC-E941E91267E9}" type="pres">
      <dgm:prSet presAssocID="{DC3E4EE0-8556-4A09-80BB-CD9DBBC679B4}" presName="tile3" presStyleLbl="node1" presStyleIdx="2" presStyleCnt="4"/>
      <dgm:spPr/>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pt>
    <dgm:pt modelId="{9762FD4C-B4B9-4270-9884-0C7A1A1678C8}" type="pres">
      <dgm:prSet presAssocID="{DC3E4EE0-8556-4A09-80BB-CD9DBBC679B4}" presName="tile4" presStyleLbl="node1" presStyleIdx="3" presStyleCnt="4"/>
      <dgm:spPr/>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pt>
    <dgm:pt modelId="{FE637788-AD82-46EE-AE69-E528F9C3684F}" type="pres">
      <dgm:prSet presAssocID="{DC3E4EE0-8556-4A09-80BB-CD9DBBC679B4}" presName="centerTile" presStyleLbl="fgShp" presStyleIdx="0" presStyleCnt="1" custScaleX="144017" custScaleY="80442">
        <dgm:presLayoutVars>
          <dgm:chMax val="0"/>
          <dgm:chPref val="0"/>
        </dgm:presLayoutVars>
      </dgm:prSet>
      <dgm:spPr/>
    </dgm:pt>
  </dgm:ptLst>
  <dgm:cxnLst>
    <dgm:cxn modelId="{A6554804-8D0A-4F91-8509-9062AF72CF79}" type="presOf" srcId="{F69E3D8B-FFB1-40E1-A01B-34F3B43AB5FF}" destId="{9762FD4C-B4B9-4270-9884-0C7A1A1678C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613BE58-1350-40BC-8745-FEB03E6BE985}" type="presOf" srcId="{2F615556-CAA8-414D-B923-E4107796093A}" destId="{85652F02-E146-4772-B8DC-39B9DBAE5CE1}" srcOrd="0" destOrd="0" presId="urn:microsoft.com/office/officeart/2005/8/layout/matrix1"/>
    <dgm:cxn modelId="{C6B0D18A-22B9-4932-B528-4BC27E46BF50}" srcId="{94FCF5B2-1F29-4C97-B133-A85FF431D175}" destId="{F69E3D8B-FFB1-40E1-A01B-34F3B43AB5FF}" srcOrd="3" destOrd="0" parTransId="{AA9F57C8-8D3D-4D66-8B5A-97B3BA7F9E70}" sibTransId="{E2A657F5-EEC8-4688-90BD-BF88F4330DFF}"/>
    <dgm:cxn modelId="{ECD2789C-05DA-4263-BB27-7AF488B1D2A6}" type="presOf" srcId="{F69E3D8B-FFB1-40E1-A01B-34F3B43AB5FF}" destId="{C5BC26C6-F0B2-4E12-AF1B-206499E5869F}" srcOrd="1"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56A15AE5-1AFA-413E-A77F-AC8F6C1CFAF4}" srcId="{DC3E4EE0-8556-4A09-80BB-CD9DBBC679B4}" destId="{94FCF5B2-1F29-4C97-B133-A85FF431D175}" srcOrd="0" destOrd="0" parTransId="{149B3935-3DFB-42F3-A532-3FD1E1521C8B}" sibTransId="{65C32C57-5A19-48F6-8DF3-968F2485F4E9}"/>
    <dgm:cxn modelId="{C3DA37ED-37EB-4982-9DC7-27D0B5D3AF5B}" type="presOf" srcId="{ABEF9E53-B499-4A5F-B282-BFC0F22408DC}" destId="{F90CF130-5303-4C10-B4AC-E941E91267E9}"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dgm:spPr/>
      <dgm:t>
        <a:bodyPr/>
        <a:lstStyle/>
        <a:p>
          <a:r>
            <a:rPr lang="en-US" b="1" dirty="0">
              <a:latin typeface="Arial" panose="020B0604020202020204" pitchFamily="34" charset="0"/>
              <a:cs typeface="Arial" panose="020B0604020202020204" pitchFamily="34" charset="0"/>
            </a:rPr>
            <a:t>Quad Chart for Government research into employment in graduates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custT="1"/>
      <dgm:spPr/>
      <dgm:t>
        <a:bodyPr/>
        <a:lstStyle/>
        <a:p>
          <a:r>
            <a:rPr lang="en-US" sz="1050" b="1" u="sng" dirty="0">
              <a:latin typeface="Arial" panose="020B0604020202020204" pitchFamily="34" charset="0"/>
              <a:cs typeface="Arial" panose="020B0604020202020204" pitchFamily="34" charset="0"/>
            </a:rPr>
            <a:t>Aims / Objectives</a:t>
          </a:r>
        </a:p>
        <a:p>
          <a:r>
            <a:rPr lang="en-US" sz="1050" b="1" dirty="0">
              <a:latin typeface="Arial" panose="020B0604020202020204" pitchFamily="34" charset="0"/>
              <a:cs typeface="Arial" panose="020B0604020202020204" pitchFamily="34" charset="0"/>
            </a:rPr>
            <a:t>Highlight the experience of Graduates in labour market in place X</a:t>
          </a:r>
        </a:p>
        <a:p>
          <a:r>
            <a:rPr lang="en-US" sz="1050" b="1" dirty="0">
              <a:latin typeface="Arial" panose="020B0604020202020204" pitchFamily="34" charset="0"/>
              <a:cs typeface="Arial" panose="020B0604020202020204" pitchFamily="34" charset="0"/>
            </a:rPr>
            <a:t>Conduct research via surveys and face to face interviews</a:t>
          </a:r>
        </a:p>
        <a:p>
          <a:r>
            <a:rPr lang="en-US" sz="1050" b="1" dirty="0">
              <a:latin typeface="Arial" panose="020B0604020202020204" pitchFamily="34" charset="0"/>
              <a:cs typeface="Arial" panose="020B0604020202020204" pitchFamily="34" charset="0"/>
            </a:rPr>
            <a:t>Raise awareness of employment opportunities available to Graduates in place X</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custT="1"/>
      <dgm:spPr/>
      <dgm:t>
        <a:bodyPr/>
        <a:lstStyle/>
        <a:p>
          <a:r>
            <a:rPr lang="en-US" sz="1050" b="1" u="sng" dirty="0">
              <a:latin typeface="Arial" panose="020B0604020202020204" pitchFamily="34" charset="0"/>
              <a:cs typeface="Arial" panose="020B0604020202020204" pitchFamily="34" charset="0"/>
            </a:rPr>
            <a:t>Stakeholders</a:t>
          </a:r>
        </a:p>
        <a:p>
          <a:r>
            <a:rPr lang="en-US" sz="1050" b="1" dirty="0">
              <a:latin typeface="Arial" panose="020B0604020202020204" pitchFamily="34" charset="0"/>
              <a:cs typeface="Arial" panose="020B0604020202020204" pitchFamily="34" charset="0"/>
            </a:rPr>
            <a:t>Graduates in place X</a:t>
          </a:r>
        </a:p>
        <a:p>
          <a:r>
            <a:rPr lang="en-US" sz="1050" b="1" dirty="0">
              <a:latin typeface="Arial" panose="020B0604020202020204" pitchFamily="34" charset="0"/>
              <a:cs typeface="Arial" panose="020B0604020202020204" pitchFamily="34" charset="0"/>
            </a:rPr>
            <a:t>Employers in place X</a:t>
          </a:r>
        </a:p>
        <a:p>
          <a:r>
            <a:rPr lang="en-US" sz="1050" b="1" dirty="0">
              <a:latin typeface="Arial" panose="020B0604020202020204" pitchFamily="34" charset="0"/>
              <a:cs typeface="Arial" panose="020B0604020202020204" pitchFamily="34" charset="0"/>
            </a:rPr>
            <a:t>Universities in Place X</a:t>
          </a:r>
        </a:p>
        <a:p>
          <a:r>
            <a:rPr lang="en-US" sz="1050" b="1" dirty="0">
              <a:latin typeface="Arial" panose="020B0604020202020204" pitchFamily="34" charset="0"/>
              <a:cs typeface="Arial" panose="020B0604020202020204" pitchFamily="34" charset="0"/>
            </a:rPr>
            <a:t>Government</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custT="1"/>
      <dgm:spPr/>
      <dgm:t>
        <a:bodyPr/>
        <a:lstStyle/>
        <a:p>
          <a:r>
            <a:rPr lang="en-US" sz="1050" b="1" u="sng" dirty="0">
              <a:latin typeface="Arial" panose="020B0604020202020204" pitchFamily="34" charset="0"/>
              <a:cs typeface="Arial" panose="020B0604020202020204" pitchFamily="34" charset="0"/>
            </a:rPr>
            <a:t>Desired results </a:t>
          </a:r>
        </a:p>
        <a:p>
          <a:r>
            <a:rPr lang="en-US" sz="1050" b="1" dirty="0">
              <a:latin typeface="Arial" panose="020B0604020202020204" pitchFamily="34" charset="0"/>
              <a:cs typeface="Arial" panose="020B0604020202020204" pitchFamily="34" charset="0"/>
            </a:rPr>
            <a:t>Collate XX number of responses from graduates in place X</a:t>
          </a:r>
        </a:p>
        <a:p>
          <a:r>
            <a:rPr lang="en-US" sz="1050" b="1" dirty="0">
              <a:latin typeface="Arial" panose="020B0604020202020204" pitchFamily="34" charset="0"/>
              <a:cs typeface="Arial" panose="020B0604020202020204" pitchFamily="34" charset="0"/>
            </a:rPr>
            <a:t>Identify barriers listed from the surveys findings</a:t>
          </a:r>
        </a:p>
        <a:p>
          <a:r>
            <a:rPr lang="en-US" sz="1050" b="1" dirty="0">
              <a:latin typeface="Arial" panose="020B0604020202020204" pitchFamily="34" charset="0"/>
              <a:cs typeface="Arial" panose="020B0604020202020204" pitchFamily="34" charset="0"/>
            </a:rPr>
            <a:t>Formulate a report for local council/ Government/ employers</a:t>
          </a:r>
        </a:p>
        <a:p>
          <a:r>
            <a:rPr lang="en-US" sz="1050" b="1" dirty="0">
              <a:latin typeface="Arial" panose="020B0604020202020204" pitchFamily="34" charset="0"/>
              <a:cs typeface="Arial" panose="020B0604020202020204" pitchFamily="34" charset="0"/>
            </a:rPr>
            <a:t>Link employers and graduates</a:t>
          </a:r>
        </a:p>
        <a:p>
          <a:endParaRPr lang="en-US" sz="800"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custT="1"/>
      <dgm:spPr/>
      <dgm:t>
        <a:bodyPr/>
        <a:lstStyle/>
        <a:p>
          <a:r>
            <a:rPr lang="en-US" sz="1050" b="1" u="sng" dirty="0">
              <a:latin typeface="Arial" panose="020B0604020202020204" pitchFamily="34" charset="0"/>
              <a:cs typeface="Arial" panose="020B0604020202020204" pitchFamily="34" charset="0"/>
            </a:rPr>
            <a:t>Measure of Success</a:t>
          </a:r>
        </a:p>
        <a:p>
          <a:r>
            <a:rPr lang="en-US" sz="1050" b="1" dirty="0">
              <a:latin typeface="Arial" panose="020B0604020202020204" pitchFamily="34" charset="0"/>
              <a:cs typeface="Arial" panose="020B0604020202020204" pitchFamily="34" charset="0"/>
            </a:rPr>
            <a:t>Contribute to place X labour market engagement programme for graduates</a:t>
          </a:r>
        </a:p>
        <a:p>
          <a:r>
            <a:rPr lang="en-US" sz="1050" b="1" dirty="0">
              <a:latin typeface="Arial" panose="020B0604020202020204" pitchFamily="34" charset="0"/>
              <a:cs typeface="Arial" panose="020B0604020202020204" pitchFamily="34" charset="0"/>
            </a:rPr>
            <a:t>Influence Government and employers</a:t>
          </a:r>
        </a:p>
        <a:p>
          <a:r>
            <a:rPr lang="en-US" sz="1050" b="1" dirty="0">
              <a:latin typeface="Arial" panose="020B0604020202020204" pitchFamily="34" charset="0"/>
              <a:cs typeface="Arial" panose="020B0604020202020204" pitchFamily="34" charset="0"/>
            </a:rPr>
            <a:t>Raise awareness of employment opportunities for XX number of students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pt>
    <dgm:pt modelId="{9BBAAD22-1ACC-4D34-A700-B5DC6E534F2A}" type="pres">
      <dgm:prSet presAssocID="{923651F6-995A-4A7F-BC97-B41F44FD695F}" presName="tile2" presStyleLbl="node1" presStyleIdx="1" presStyleCnt="4" custLinFactNeighborY="-1245"/>
      <dgm:spPr/>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pt>
    <dgm:pt modelId="{5FE9C290-F23C-48B9-9EC9-CA8D2518BF02}" type="pres">
      <dgm:prSet presAssocID="{923651F6-995A-4A7F-BC97-B41F44FD695F}" presName="tile3" presStyleLbl="node1" presStyleIdx="2" presStyleCnt="4" custLinFactNeighborX="610" custLinFactNeighborY="-332"/>
      <dgm:spPr/>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pt>
    <dgm:pt modelId="{872A200D-F096-420D-96ED-9F83C4D46ADC}" type="pres">
      <dgm:prSet presAssocID="{923651F6-995A-4A7F-BC97-B41F44FD695F}" presName="tile4" presStyleLbl="node1" presStyleIdx="3" presStyleCnt="4"/>
      <dgm:spPr/>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pt>
    <dgm:pt modelId="{D69A3B4E-8311-4B52-93D9-CC9E7A98E8E8}" type="pres">
      <dgm:prSet presAssocID="{923651F6-995A-4A7F-BC97-B41F44FD695F}" presName="centerTile" presStyleLbl="fgShp" presStyleIdx="0" presStyleCnt="1" custScaleX="115244">
        <dgm:presLayoutVars>
          <dgm:chMax val="0"/>
          <dgm:chPref val="0"/>
        </dgm:presLayoutVars>
      </dgm:prSet>
      <dgm:spPr/>
    </dgm:pt>
  </dgm:ptLst>
  <dgm:cxnLst>
    <dgm:cxn modelId="{D8CD781E-2951-40EC-A06A-088325133E9D}" srcId="{BF856126-7961-49A8-8C0C-DD43563C030F}" destId="{0D356DC0-212C-4C55-862C-C2BD88BF8F7F}" srcOrd="1" destOrd="0" parTransId="{56D221DC-54CB-4E56-91C2-A540D9E842A2}" sibTransId="{507ADCD5-8D73-46AC-B0DC-6B38F60DC1F7}"/>
    <dgm:cxn modelId="{AEDCDE24-2A73-4A6E-BBCC-D6BEF1EA3C09}" type="presOf" srcId="{BF856126-7961-49A8-8C0C-DD43563C030F}" destId="{D69A3B4E-8311-4B52-93D9-CC9E7A98E8E8}"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954FDE62-5807-4CD5-B59D-A6C8C682C91A}" type="presOf" srcId="{6C7E663F-5826-4E06-9CC7-8B5B29DC3B2B}" destId="{E1DEE700-D312-422F-82F5-32A17FB39330}" srcOrd="1" destOrd="0" presId="urn:microsoft.com/office/officeart/2005/8/layout/matrix1"/>
    <dgm:cxn modelId="{359A0A66-86F6-47EF-AF4D-9B93024BC0EC}" type="presOf" srcId="{6914AED6-30C6-4B01-B3CC-16152D28E646}" destId="{7F569509-9262-44B0-9247-91EC7D9FCD83}"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542C8081-4302-46C0-B939-139DAC5C414F}" type="presOf" srcId="{6C7E663F-5826-4E06-9CC7-8B5B29DC3B2B}" destId="{872A200D-F096-420D-96ED-9F83C4D46ADC}"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C48FFE85-9C5C-430A-85DB-575965AB300E}" type="presOf" srcId="{0D356DC0-212C-4C55-862C-C2BD88BF8F7F}" destId="{9BBAAD22-1ACC-4D34-A700-B5DC6E534F2A}" srcOrd="0"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7397F1A9-3188-43F6-B693-C60363E9E76E}" type="presOf" srcId="{923651F6-995A-4A7F-BC97-B41F44FD695F}" destId="{D4BD2E15-6A0D-4755-BB80-B8384B009D9A}" srcOrd="0" destOrd="0" presId="urn:microsoft.com/office/officeart/2005/8/layout/matrix1"/>
    <dgm:cxn modelId="{D4FD22BE-4871-45B7-9234-639DAB0440BC}" type="presOf" srcId="{E78AA551-C3A5-4B41-8B03-CB31473C004B}" destId="{5FE9C290-F23C-48B9-9EC9-CA8D2518BF02}" srcOrd="0" destOrd="0" presId="urn:microsoft.com/office/officeart/2005/8/layout/matrix1"/>
    <dgm:cxn modelId="{C7CC77C6-28C7-4DB0-965C-6CF0C739862A}" srcId="{BF856126-7961-49A8-8C0C-DD43563C030F}" destId="{E78AA551-C3A5-4B41-8B03-CB31473C004B}" srcOrd="2" destOrd="0" parTransId="{269040A9-557F-402E-9F6C-339397FB4F72}" sibTransId="{23BE946B-515C-4B87-8E96-4479E49C4929}"/>
    <dgm:cxn modelId="{79003DC7-4A65-47B5-886C-510FA0F6BDC5}" type="presOf" srcId="{0D356DC0-212C-4C55-862C-C2BD88BF8F7F}" destId="{2340769C-0377-4E75-AF50-D177DB198997}" srcOrd="1"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74819" y="-74819"/>
          <a:ext cx="1880281" cy="2029921"/>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Aim/ objective</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Fund raise for organisation X</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fund through sponsored events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Collect donations through website</a:t>
          </a:r>
        </a:p>
      </dsp:txBody>
      <dsp:txXfrm rot="5400000">
        <a:off x="0" y="0"/>
        <a:ext cx="2029921" cy="1410211"/>
      </dsp:txXfrm>
    </dsp:sp>
    <dsp:sp modelId="{85652F02-E146-4772-B8DC-39B9DBAE5CE1}">
      <dsp:nvSpPr>
        <dsp:cNvPr id="0" name=""/>
        <dsp:cNvSpPr/>
      </dsp:nvSpPr>
      <dsp:spPr>
        <a:xfrm>
          <a:off x="2023649" y="15493"/>
          <a:ext cx="2029921" cy="1880281"/>
        </a:xfrm>
        <a:prstGeom prst="round1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dirty="0">
              <a:latin typeface="Arial" panose="020B0604020202020204" pitchFamily="34" charset="0"/>
              <a:cs typeface="Arial" panose="020B0604020202020204" pitchFamily="34" charset="0"/>
            </a:rPr>
            <a:t>Customer/ Audience</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Members/ users/ staff of organisation X</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communities</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businesses</a:t>
          </a:r>
        </a:p>
      </dsp:txBody>
      <dsp:txXfrm>
        <a:off x="2023649" y="15493"/>
        <a:ext cx="2029921" cy="1410211"/>
      </dsp:txXfrm>
    </dsp:sp>
    <dsp:sp modelId="{F90CF130-5303-4C10-B4AC-E941E91267E9}">
      <dsp:nvSpPr>
        <dsp:cNvPr id="0" name=""/>
        <dsp:cNvSpPr/>
      </dsp:nvSpPr>
      <dsp:spPr>
        <a:xfrm rot="10800000">
          <a:off x="0" y="1880281"/>
          <a:ext cx="2029921" cy="1880281"/>
        </a:xfrm>
        <a:prstGeom prst="round1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Desired results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£target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Have a regular X number of sponsorships/ direct debits coming in</a:t>
          </a:r>
        </a:p>
      </dsp:txBody>
      <dsp:txXfrm rot="10800000">
        <a:off x="0" y="2350351"/>
        <a:ext cx="2029921" cy="1410211"/>
      </dsp:txXfrm>
    </dsp:sp>
    <dsp:sp modelId="{9762FD4C-B4B9-4270-9884-0C7A1A1678C8}">
      <dsp:nvSpPr>
        <dsp:cNvPr id="0" name=""/>
        <dsp:cNvSpPr/>
      </dsp:nvSpPr>
      <dsp:spPr>
        <a:xfrm rot="5400000">
          <a:off x="2104741" y="1805461"/>
          <a:ext cx="1880281" cy="2029921"/>
        </a:xfrm>
        <a:prstGeom prst="round1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Measure of success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Receiving the £desired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Getting a cross section of users involved (X different categories</a:t>
          </a:r>
          <a:r>
            <a:rPr lang="en-US" sz="800" b="1" kern="1200" dirty="0">
              <a:latin typeface="Arial" panose="020B0604020202020204" pitchFamily="34" charset="0"/>
              <a:cs typeface="Arial" panose="020B0604020202020204" pitchFamily="34" charset="0"/>
            </a:rPr>
            <a:t>)</a:t>
          </a:r>
        </a:p>
      </dsp:txBody>
      <dsp:txXfrm rot="-5400000">
        <a:off x="2029921" y="2350351"/>
        <a:ext cx="2029921" cy="1410211"/>
      </dsp:txXfrm>
    </dsp:sp>
    <dsp:sp modelId="{FE637788-AD82-46EE-AE69-E528F9C3684F}">
      <dsp:nvSpPr>
        <dsp:cNvPr id="0" name=""/>
        <dsp:cNvSpPr/>
      </dsp:nvSpPr>
      <dsp:spPr>
        <a:xfrm>
          <a:off x="1152891" y="1502147"/>
          <a:ext cx="1754059" cy="756268"/>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Quad chart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For (organisation X to fundraise)</a:t>
          </a:r>
        </a:p>
      </dsp:txBody>
      <dsp:txXfrm>
        <a:off x="1189809" y="1539065"/>
        <a:ext cx="1680223" cy="682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98383" y="122820"/>
          <a:ext cx="2290572" cy="2044930"/>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Aims / Objectives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Highlight the experience of Graduates in labour market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Conduct research via surveys and face to face interviews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available to Graduates in place X</a:t>
          </a:r>
        </a:p>
      </dsp:txBody>
      <dsp:txXfrm rot="5400000">
        <a:off x="24437" y="0"/>
        <a:ext cx="2044930" cy="1717929"/>
      </dsp:txXfrm>
    </dsp:sp>
    <dsp:sp modelId="{9BBAAD22-1ACC-4D34-A700-B5DC6E534F2A}">
      <dsp:nvSpPr>
        <dsp:cNvPr id="0" name=""/>
        <dsp:cNvSpPr/>
      </dsp:nvSpPr>
      <dsp:spPr>
        <a:xfrm>
          <a:off x="2044930" y="0"/>
          <a:ext cx="2044930" cy="229057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Stakeholders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Employers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Universities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Government</a:t>
          </a:r>
        </a:p>
      </dsp:txBody>
      <dsp:txXfrm>
        <a:off x="2044930" y="0"/>
        <a:ext cx="2044930" cy="1717929"/>
      </dsp:txXfrm>
    </dsp:sp>
    <dsp:sp modelId="{5FE9C290-F23C-48B9-9EC9-CA8D2518BF02}">
      <dsp:nvSpPr>
        <dsp:cNvPr id="0" name=""/>
        <dsp:cNvSpPr/>
      </dsp:nvSpPr>
      <dsp:spPr>
        <a:xfrm rot="10800000">
          <a:off x="12474" y="2282967"/>
          <a:ext cx="2044930" cy="229057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Desired results </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Collate XX number of responses from 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Identify barriers listed from the surveys findings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Formulate a report for local council/ Government/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Link employers and graduates</a:t>
          </a:r>
        </a:p>
        <a:p>
          <a:pPr marL="0" lvl="0" indent="0" algn="ctr" defTabSz="466725">
            <a:lnSpc>
              <a:spcPct val="90000"/>
            </a:lnSpc>
            <a:spcBef>
              <a:spcPct val="0"/>
            </a:spcBef>
            <a:spcAft>
              <a:spcPct val="35000"/>
            </a:spcAft>
            <a:buNone/>
          </a:pPr>
          <a:endParaRPr lang="en-US" sz="800" b="1" kern="1200" dirty="0"/>
        </a:p>
      </dsp:txBody>
      <dsp:txXfrm rot="10800000">
        <a:off x="12474" y="2855610"/>
        <a:ext cx="2044930" cy="1717929"/>
      </dsp:txXfrm>
    </dsp:sp>
    <dsp:sp modelId="{872A200D-F096-420D-96ED-9F83C4D46ADC}">
      <dsp:nvSpPr>
        <dsp:cNvPr id="0" name=""/>
        <dsp:cNvSpPr/>
      </dsp:nvSpPr>
      <dsp:spPr>
        <a:xfrm rot="5400000">
          <a:off x="1922109" y="2413392"/>
          <a:ext cx="2290572" cy="2044930"/>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Measure of Success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Contribute to place X labour market engagement programme for graduates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Influence Government and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for XX number of students</a:t>
          </a:r>
        </a:p>
      </dsp:txBody>
      <dsp:txXfrm rot="-5400000">
        <a:off x="2044931" y="2863214"/>
        <a:ext cx="2044930" cy="1717929"/>
      </dsp:txXfrm>
    </dsp:sp>
    <dsp:sp modelId="{D69A3B4E-8311-4B52-93D9-CC9E7A98E8E8}">
      <dsp:nvSpPr>
        <dsp:cNvPr id="0" name=""/>
        <dsp:cNvSpPr/>
      </dsp:nvSpPr>
      <dsp:spPr>
        <a:xfrm>
          <a:off x="1337932" y="1717929"/>
          <a:ext cx="1413995" cy="1145286"/>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Quad Chart for Government research into employment in graduates </a:t>
          </a:r>
        </a:p>
      </dsp:txBody>
      <dsp:txXfrm>
        <a:off x="1393840" y="1773837"/>
        <a:ext cx="1302179" cy="103347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3</a:t>
            </a:r>
            <a:br>
              <a:rPr lang="en-US" altLang="en-US" sz="4000" b="1" dirty="0">
                <a:highlight>
                  <a:srgbClr val="FFFF00"/>
                </a:highlight>
              </a:rPr>
            </a:br>
            <a:r>
              <a:rPr lang="en-US" altLang="en-US" sz="4000" b="1" dirty="0">
                <a:highlight>
                  <a:srgbClr val="FFFF00"/>
                </a:highlight>
              </a:rPr>
              <a:t>QUAD Chart and Stakeholder Analysis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16858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QUAD Chart</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stakeholder analysis </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315532" y="1046410"/>
            <a:ext cx="8229600" cy="3917032"/>
          </a:xfrm>
        </p:spPr>
        <p:txBody>
          <a:bodyPr/>
          <a:lstStyle/>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A very simple yet powerful tool. Quad Charts are used for a variety of </a:t>
            </a:r>
            <a:r>
              <a:rPr lang="en-GB" altLang="en-US" dirty="0">
                <a:solidFill>
                  <a:srgbClr val="FF0000"/>
                </a:solidFill>
                <a:latin typeface="Arial" panose="020B0604020202020204" pitchFamily="34" charset="0"/>
              </a:rPr>
              <a:t>planning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communication</a:t>
            </a:r>
            <a:r>
              <a:rPr lang="en-GB" altLang="en-US" dirty="0">
                <a:latin typeface="Arial" panose="020B0604020202020204" pitchFamily="34" charset="0"/>
              </a:rPr>
              <a:t> purposes.</a:t>
            </a:r>
          </a:p>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Used to help us clarify exactly what our project is </a:t>
            </a:r>
            <a:r>
              <a:rPr lang="en-GB" altLang="en-US" dirty="0">
                <a:solidFill>
                  <a:srgbClr val="FF0000"/>
                </a:solidFill>
                <a:latin typeface="Arial" panose="020B0604020202020204" pitchFamily="34" charset="0"/>
              </a:rPr>
              <a:t>all about</a:t>
            </a:r>
            <a:endParaRPr lang="en-GB"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2323996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127175" y="534346"/>
            <a:ext cx="8828468" cy="5089214"/>
          </a:xfrm>
        </p:spPr>
        <p:txBody>
          <a:bodyPr>
            <a:normAutofit lnSpcReduction="10000"/>
          </a:bodyPr>
          <a:lstStyle/>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 quad chart is a one-page summary of a project that is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visual</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as well as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descriptive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explains</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what a project is all about.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helps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structure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concept or ideas into manageable pieces so you can define what you do before you start. </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is usually used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introduce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new product or offer a solution to a problem.</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includes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Project Scoping, Stakeholders, Desired Outcomes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(Critical Success Factors), and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measures of Success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(Secondary Benefits). </a:t>
            </a:r>
            <a:endParaRPr lang="en-GB" sz="2400"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3806885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graphicFrame>
        <p:nvGraphicFramePr>
          <p:cNvPr id="7" name="Object 3">
            <a:extLst>
              <a:ext uri="{FF2B5EF4-FFF2-40B4-BE49-F238E27FC236}">
                <a16:creationId xmlns:a16="http://schemas.microsoft.com/office/drawing/2014/main" id="{C4E25D5A-BE2C-4A1C-A176-F68C392BED4D}"/>
              </a:ext>
            </a:extLst>
          </p:cNvPr>
          <p:cNvGraphicFramePr>
            <a:graphicFrameLocks noChangeAspect="1"/>
          </p:cNvGraphicFramePr>
          <p:nvPr>
            <p:extLst>
              <p:ext uri="{D42A27DB-BD31-4B8C-83A1-F6EECF244321}">
                <p14:modId xmlns:p14="http://schemas.microsoft.com/office/powerpoint/2010/main" val="3346135574"/>
              </p:ext>
            </p:extLst>
          </p:nvPr>
        </p:nvGraphicFramePr>
        <p:xfrm>
          <a:off x="841528" y="676870"/>
          <a:ext cx="7845272" cy="4927645"/>
        </p:xfrm>
        <a:graphic>
          <a:graphicData uri="http://schemas.openxmlformats.org/presentationml/2006/ole">
            <mc:AlternateContent xmlns:mc="http://schemas.openxmlformats.org/markup-compatibility/2006">
              <mc:Choice xmlns:v="urn:schemas-microsoft-com:vml" Requires="v">
                <p:oleObj name="Document" r:id="rId2" imgW="10033782" imgH="6541725" progId="Word.Document.8">
                  <p:embed/>
                </p:oleObj>
              </mc:Choice>
              <mc:Fallback>
                <p:oleObj name="Document" r:id="rId2" imgW="10033782" imgH="6541725" progId="Word.Document.8">
                  <p:embed/>
                  <p:pic>
                    <p:nvPicPr>
                      <p:cNvPr id="89091"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528" y="676870"/>
                        <a:ext cx="7845272" cy="492764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208904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Guided Tour</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extLst>
              <p:ext uri="{D42A27DB-BD31-4B8C-83A1-F6EECF244321}">
                <p14:modId xmlns:p14="http://schemas.microsoft.com/office/powerpoint/2010/main" val="2568448428"/>
              </p:ext>
            </p:extLst>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name="Document" r:id="rId2" imgW="10033782" imgH="6578806" progId="Word.Document.8">
                  <p:embed/>
                </p:oleObj>
              </mc:Choice>
              <mc:Fallback>
                <p:oleObj name="Document" r:id="rId2" imgW="10033782" imgH="6578806" progId="Word.Document.8">
                  <p:embed/>
                  <p:pic>
                    <p:nvPicPr>
                      <p:cNvPr id="109571"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8" name="Text Box 4">
            <a:extLst>
              <a:ext uri="{FF2B5EF4-FFF2-40B4-BE49-F238E27FC236}">
                <a16:creationId xmlns:a16="http://schemas.microsoft.com/office/drawing/2014/main" id="{43897FCB-155B-43D7-B3D6-DC247FD11EB9}"/>
              </a:ext>
            </a:extLst>
          </p:cNvPr>
          <p:cNvSpPr txBox="1">
            <a:spLocks noChangeArrowheads="1"/>
          </p:cNvSpPr>
          <p:nvPr/>
        </p:nvSpPr>
        <p:spPr bwMode="auto">
          <a:xfrm>
            <a:off x="246888" y="1563835"/>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9" name="Rectangle 5">
            <a:extLst>
              <a:ext uri="{FF2B5EF4-FFF2-40B4-BE49-F238E27FC236}">
                <a16:creationId xmlns:a16="http://schemas.microsoft.com/office/drawing/2014/main" id="{A39BD44E-A308-4A2E-8B72-C97901893D9B}"/>
              </a:ext>
            </a:extLst>
          </p:cNvPr>
          <p:cNvSpPr>
            <a:spLocks noChangeArrowheads="1"/>
          </p:cNvSpPr>
          <p:nvPr/>
        </p:nvSpPr>
        <p:spPr bwMode="auto">
          <a:xfrm>
            <a:off x="4685063" y="1563835"/>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10" name="Rectangle 6">
            <a:extLst>
              <a:ext uri="{FF2B5EF4-FFF2-40B4-BE49-F238E27FC236}">
                <a16:creationId xmlns:a16="http://schemas.microsoft.com/office/drawing/2014/main" id="{C008FBB5-600B-484F-976C-3CB7A6EA1563}"/>
              </a:ext>
            </a:extLst>
          </p:cNvPr>
          <p:cNvSpPr>
            <a:spLocks noChangeArrowheads="1"/>
          </p:cNvSpPr>
          <p:nvPr/>
        </p:nvSpPr>
        <p:spPr bwMode="auto">
          <a:xfrm>
            <a:off x="777320" y="3863004"/>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1" name="Rectangle 7">
            <a:extLst>
              <a:ext uri="{FF2B5EF4-FFF2-40B4-BE49-F238E27FC236}">
                <a16:creationId xmlns:a16="http://schemas.microsoft.com/office/drawing/2014/main" id="{33EF7176-1E35-430A-B781-AD8F001B981E}"/>
              </a:ext>
            </a:extLst>
          </p:cNvPr>
          <p:cNvSpPr>
            <a:spLocks noChangeArrowheads="1"/>
          </p:cNvSpPr>
          <p:nvPr/>
        </p:nvSpPr>
        <p:spPr bwMode="auto">
          <a:xfrm>
            <a:off x="4878192" y="3762976"/>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Tree>
    <p:extLst>
      <p:ext uri="{BB962C8B-B14F-4D97-AF65-F5344CB8AC3E}">
        <p14:creationId xmlns:p14="http://schemas.microsoft.com/office/powerpoint/2010/main" val="223693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P spid="9" grpId="0" autoUpdateAnimBg="0"/>
      <p:bldP spid="10" grpId="0" autoUpdateAnimBg="0"/>
      <p:bldP spid="11"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Make a Cup of Tea</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name="Document" r:id="rId2" imgW="10033782" imgH="6578806" progId="Word.Document.8">
                  <p:embed/>
                </p:oleObj>
              </mc:Choice>
              <mc:Fallback>
                <p:oleObj name="Document" r:id="rId2" imgW="10033782" imgH="6578806" progId="Word.Document.8">
                  <p:embed/>
                  <p:pic>
                    <p:nvPicPr>
                      <p:cNvPr id="6" name="Object 2">
                        <a:extLst>
                          <a:ext uri="{FF2B5EF4-FFF2-40B4-BE49-F238E27FC236}">
                            <a16:creationId xmlns:a16="http://schemas.microsoft.com/office/drawing/2014/main" id="{CAD5AE75-E72D-4652-B66B-62BB339284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12" name="Rectangle 7">
            <a:extLst>
              <a:ext uri="{FF2B5EF4-FFF2-40B4-BE49-F238E27FC236}">
                <a16:creationId xmlns:a16="http://schemas.microsoft.com/office/drawing/2014/main" id="{976C3E6A-FA14-4F0B-B931-35DA0F9ADBC6}"/>
              </a:ext>
            </a:extLst>
          </p:cNvPr>
          <p:cNvSpPr>
            <a:spLocks noChangeArrowheads="1"/>
          </p:cNvSpPr>
          <p:nvPr/>
        </p:nvSpPr>
        <p:spPr bwMode="auto">
          <a:xfrm>
            <a:off x="840156" y="489188"/>
            <a:ext cx="68416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To make a cup of tea to quench the thirst and stimulate the mind</a:t>
            </a:r>
          </a:p>
        </p:txBody>
      </p:sp>
      <p:sp>
        <p:nvSpPr>
          <p:cNvPr id="13" name="Text Box 4">
            <a:extLst>
              <a:ext uri="{FF2B5EF4-FFF2-40B4-BE49-F238E27FC236}">
                <a16:creationId xmlns:a16="http://schemas.microsoft.com/office/drawing/2014/main" id="{D3010E22-EB32-448A-A443-EA70E95CFA04}"/>
              </a:ext>
            </a:extLst>
          </p:cNvPr>
          <p:cNvSpPr txBox="1">
            <a:spLocks noChangeArrowheads="1"/>
          </p:cNvSpPr>
          <p:nvPr/>
        </p:nvSpPr>
        <p:spPr bwMode="auto">
          <a:xfrm>
            <a:off x="673604" y="1593751"/>
            <a:ext cx="309296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make a cup of tea </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lang="en-GB" altLang="en-US" sz="2000" dirty="0">
                <a:solidFill>
                  <a:srgbClr val="000000"/>
                </a:solidFill>
                <a:latin typeface="Arial" panose="020B0604020202020204" pitchFamily="34" charset="0"/>
                <a:cs typeface="Arial" panose="020B0604020202020204" pitchFamily="34" charset="0"/>
              </a:rPr>
              <a:t>To quench the thirst</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stimulate the mind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4" name="Rectangle 5">
            <a:extLst>
              <a:ext uri="{FF2B5EF4-FFF2-40B4-BE49-F238E27FC236}">
                <a16:creationId xmlns:a16="http://schemas.microsoft.com/office/drawing/2014/main" id="{E8714794-AF27-46DC-BA35-AEF5F3F0775B}"/>
              </a:ext>
            </a:extLst>
          </p:cNvPr>
          <p:cNvSpPr>
            <a:spLocks noChangeArrowheads="1"/>
          </p:cNvSpPr>
          <p:nvPr/>
        </p:nvSpPr>
        <p:spPr bwMode="auto">
          <a:xfrm>
            <a:off x="5439178" y="1655306"/>
            <a:ext cx="23152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The tea maker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The tea drinkers</a:t>
            </a:r>
          </a:p>
        </p:txBody>
      </p:sp>
      <p:sp>
        <p:nvSpPr>
          <p:cNvPr id="15" name="Rectangle 8">
            <a:extLst>
              <a:ext uri="{FF2B5EF4-FFF2-40B4-BE49-F238E27FC236}">
                <a16:creationId xmlns:a16="http://schemas.microsoft.com/office/drawing/2014/main" id="{2214074E-B669-49FC-BE46-FB453AFC629F}"/>
              </a:ext>
            </a:extLst>
          </p:cNvPr>
          <p:cNvSpPr>
            <a:spLocks noChangeArrowheads="1"/>
          </p:cNvSpPr>
          <p:nvPr/>
        </p:nvSpPr>
        <p:spPr bwMode="auto">
          <a:xfrm>
            <a:off x="449954" y="4111069"/>
            <a:ext cx="403469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Made an acceptable cup of tea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Quenched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Stimulated the mind</a:t>
            </a:r>
          </a:p>
        </p:txBody>
      </p:sp>
      <p:sp>
        <p:nvSpPr>
          <p:cNvPr id="16" name="Rectangle 11">
            <a:extLst>
              <a:ext uri="{FF2B5EF4-FFF2-40B4-BE49-F238E27FC236}">
                <a16:creationId xmlns:a16="http://schemas.microsoft.com/office/drawing/2014/main" id="{EE4E3E55-FC07-429F-8689-1E6844CFE164}"/>
              </a:ext>
            </a:extLst>
          </p:cNvPr>
          <p:cNvSpPr>
            <a:spLocks noChangeArrowheads="1"/>
          </p:cNvSpPr>
          <p:nvPr/>
        </p:nvSpPr>
        <p:spPr bwMode="auto">
          <a:xfrm>
            <a:off x="4633478" y="3754965"/>
            <a:ext cx="468425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Audible noises of satisfaction from drinkers. Requests for a second cup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7" name="Rectangle 9">
            <a:extLst>
              <a:ext uri="{FF2B5EF4-FFF2-40B4-BE49-F238E27FC236}">
                <a16:creationId xmlns:a16="http://schemas.microsoft.com/office/drawing/2014/main" id="{11BD269B-DEDE-472C-BE88-7D332E418C95}"/>
              </a:ext>
            </a:extLst>
          </p:cNvPr>
          <p:cNvSpPr>
            <a:spLocks noChangeArrowheads="1"/>
          </p:cNvSpPr>
          <p:nvPr/>
        </p:nvSpPr>
        <p:spPr bwMode="auto">
          <a:xfrm>
            <a:off x="4633478" y="4540974"/>
            <a:ext cx="41148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Increased conversation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Absence of snoring or yawning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81528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dissolve">
                                      <p:cBhvr>
                                        <p:cTn id="17" dur="500"/>
                                        <p:tgtEl>
                                          <p:spTgt spid="1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P spid="15" grpId="0" autoUpdateAnimBg="0"/>
      <p:bldP spid="16" grpId="0" build="p" autoUpdateAnimBg="0"/>
      <p:bldP spid="17"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2289394" y="1848240"/>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16682" y="-485775"/>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673244309"/>
              </p:ext>
            </p:extLst>
          </p:nvPr>
        </p:nvGraphicFramePr>
        <p:xfrm>
          <a:off x="147145" y="1046441"/>
          <a:ext cx="4059843" cy="3760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3805602099"/>
              </p:ext>
            </p:extLst>
          </p:nvPr>
        </p:nvGraphicFramePr>
        <p:xfrm>
          <a:off x="4700433" y="731520"/>
          <a:ext cx="4089861" cy="4581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a:extLst>
              <a:ext uri="{FF2B5EF4-FFF2-40B4-BE49-F238E27FC236}">
                <a16:creationId xmlns:a16="http://schemas.microsoft.com/office/drawing/2014/main" id="{B3CA24F3-D59B-4367-9662-5638ECBCD85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 QUAD Chart</a:t>
            </a:r>
          </a:p>
        </p:txBody>
      </p:sp>
    </p:spTree>
    <p:extLst>
      <p:ext uri="{BB962C8B-B14F-4D97-AF65-F5344CB8AC3E}">
        <p14:creationId xmlns:p14="http://schemas.microsoft.com/office/powerpoint/2010/main" val="1273925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7" name="Rectangle 2">
            <a:extLst>
              <a:ext uri="{FF2B5EF4-FFF2-40B4-BE49-F238E27FC236}">
                <a16:creationId xmlns:a16="http://schemas.microsoft.com/office/drawing/2014/main" id="{4CFE622B-FE9C-4989-A2C7-1C794197683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of Starting a Project</a:t>
            </a:r>
          </a:p>
        </p:txBody>
      </p:sp>
      <p:sp>
        <p:nvSpPr>
          <p:cNvPr id="10" name="object 8">
            <a:extLst>
              <a:ext uri="{FF2B5EF4-FFF2-40B4-BE49-F238E27FC236}">
                <a16:creationId xmlns:a16="http://schemas.microsoft.com/office/drawing/2014/main" id="{841F39CF-FF21-46C0-B241-C887CF69EFF7}"/>
              </a:ext>
            </a:extLst>
          </p:cNvPr>
          <p:cNvSpPr txBox="1"/>
          <p:nvPr/>
        </p:nvSpPr>
        <p:spPr>
          <a:xfrm>
            <a:off x="892560" y="828123"/>
            <a:ext cx="5542915" cy="3807453"/>
          </a:xfrm>
          <a:prstGeom prst="rect">
            <a:avLst/>
          </a:prstGeom>
        </p:spPr>
        <p:txBody>
          <a:bodyPr vert="horz" wrap="square" lIns="0" tIns="110490" rIns="0" bIns="0" rtlCol="0">
            <a:spAutoFit/>
          </a:bodyPr>
          <a:lstStyle/>
          <a:p>
            <a:pPr marL="355600" indent="-342900">
              <a:lnSpc>
                <a:spcPct val="100000"/>
              </a:lnSpc>
              <a:spcBef>
                <a:spcPts val="870"/>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Why </a:t>
            </a:r>
            <a:r>
              <a:rPr sz="2400" spc="-5" dirty="0">
                <a:cs typeface="Arial" panose="020B0604020202020204" pitchFamily="34" charset="0"/>
              </a:rPr>
              <a:t>is </a:t>
            </a:r>
            <a:r>
              <a:rPr sz="2400" dirty="0">
                <a:cs typeface="Arial" panose="020B0604020202020204" pitchFamily="34" charset="0"/>
              </a:rPr>
              <a:t>the </a:t>
            </a:r>
            <a:r>
              <a:rPr sz="2400" spc="-10" dirty="0">
                <a:cs typeface="Arial" panose="020B0604020202020204" pitchFamily="34" charset="0"/>
              </a:rPr>
              <a:t>project</a:t>
            </a:r>
            <a:r>
              <a:rPr sz="2400" spc="-20" dirty="0">
                <a:cs typeface="Arial" panose="020B0604020202020204" pitchFamily="34" charset="0"/>
              </a:rPr>
              <a:t> </a:t>
            </a:r>
            <a:r>
              <a:rPr sz="2400" spc="-5" dirty="0">
                <a:cs typeface="Arial" panose="020B0604020202020204" pitchFamily="34" charset="0"/>
              </a:rPr>
              <a:t>needed?</a:t>
            </a:r>
            <a:endParaRPr sz="2400" dirty="0">
              <a:cs typeface="Arial" panose="020B0604020202020204" pitchFamily="34" charset="0"/>
            </a:endParaRPr>
          </a:p>
          <a:p>
            <a:pPr marL="355600" indent="-342900">
              <a:lnSpc>
                <a:spcPct val="100000"/>
              </a:lnSpc>
              <a:spcBef>
                <a:spcPts val="76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By</a:t>
            </a:r>
            <a:r>
              <a:rPr sz="2400" spc="-5" dirty="0">
                <a:cs typeface="Arial" panose="020B0604020202020204" pitchFamily="34" charset="0"/>
              </a:rPr>
              <a:t> </a:t>
            </a:r>
            <a:r>
              <a:rPr sz="2400" dirty="0">
                <a:cs typeface="Arial" panose="020B0604020202020204" pitchFamily="34" charset="0"/>
              </a:rPr>
              <a:t>whom?</a:t>
            </a:r>
          </a:p>
          <a:p>
            <a:pPr marL="342900" indent="-342900">
              <a:lnSpc>
                <a:spcPct val="100000"/>
              </a:lnSpc>
              <a:spcBef>
                <a:spcPts val="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spcBef>
                <a:spcPts val="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Stakeholders?</a:t>
            </a:r>
            <a:endParaRPr sz="2400" dirty="0">
              <a:cs typeface="Arial" panose="020B0604020202020204" pitchFamily="34" charset="0"/>
            </a:endParaRPr>
          </a:p>
          <a:p>
            <a:pPr marL="811530" lvl="1" indent="-342900">
              <a:lnSpc>
                <a:spcPct val="100000"/>
              </a:lnSpc>
              <a:spcBef>
                <a:spcPts val="685"/>
              </a:spcBef>
              <a:buClr>
                <a:srgbClr val="FF0000"/>
              </a:buClr>
              <a:buSzPct val="60000"/>
              <a:buFont typeface="Wingdings" panose="05000000000000000000" pitchFamily="2" charset="2"/>
              <a:buChar char="Ø"/>
              <a:tabLst>
                <a:tab pos="756920" algn="l"/>
              </a:tabLst>
            </a:pPr>
            <a:r>
              <a:rPr sz="2400" spc="-5" dirty="0">
                <a:cs typeface="Arial" panose="020B0604020202020204" pitchFamily="34" charset="0"/>
              </a:rPr>
              <a:t>Who will</a:t>
            </a:r>
            <a:r>
              <a:rPr sz="2400" spc="5" dirty="0">
                <a:cs typeface="Arial" panose="020B0604020202020204" pitchFamily="34" charset="0"/>
              </a:rPr>
              <a:t> </a:t>
            </a:r>
            <a:r>
              <a:rPr sz="2400" spc="-15" dirty="0">
                <a:cs typeface="Arial" panose="020B0604020202020204" pitchFamily="34" charset="0"/>
              </a:rPr>
              <a:t>benefit?</a:t>
            </a:r>
            <a:endParaRPr sz="2400" dirty="0">
              <a:cs typeface="Arial" panose="020B0604020202020204" pitchFamily="34" charset="0"/>
            </a:endParaRPr>
          </a:p>
          <a:p>
            <a:pPr marL="811530" lvl="1" indent="-342900">
              <a:lnSpc>
                <a:spcPct val="100000"/>
              </a:lnSpc>
              <a:spcBef>
                <a:spcPts val="675"/>
              </a:spcBef>
              <a:buClr>
                <a:srgbClr val="FF0000"/>
              </a:buClr>
              <a:buSzPct val="60000"/>
              <a:buFont typeface="Wingdings" panose="05000000000000000000" pitchFamily="2" charset="2"/>
              <a:buChar char="Ø"/>
              <a:tabLst>
                <a:tab pos="756920" algn="l"/>
              </a:tabLst>
            </a:pPr>
            <a:r>
              <a:rPr sz="2400" spc="-10" dirty="0">
                <a:cs typeface="Arial" panose="020B0604020202020204" pitchFamily="34" charset="0"/>
              </a:rPr>
              <a:t>Who </a:t>
            </a:r>
            <a:r>
              <a:rPr sz="2400" spc="-5" dirty="0">
                <a:cs typeface="Arial" panose="020B0604020202020204" pitchFamily="34" charset="0"/>
              </a:rPr>
              <a:t>will </a:t>
            </a:r>
            <a:r>
              <a:rPr sz="2400" spc="-10" dirty="0">
                <a:cs typeface="Arial" panose="020B0604020202020204" pitchFamily="34" charset="0"/>
              </a:rPr>
              <a:t>influence </a:t>
            </a:r>
            <a:r>
              <a:rPr sz="2400" spc="-5" dirty="0">
                <a:cs typeface="Arial" panose="020B0604020202020204" pitchFamily="34" charset="0"/>
              </a:rPr>
              <a:t>the</a:t>
            </a:r>
            <a:r>
              <a:rPr sz="2400" spc="20" dirty="0">
                <a:cs typeface="Arial" panose="020B0604020202020204" pitchFamily="34" charset="0"/>
              </a:rPr>
              <a:t> </a:t>
            </a:r>
            <a:r>
              <a:rPr sz="2400" spc="-15" dirty="0">
                <a:cs typeface="Arial" panose="020B0604020202020204" pitchFamily="34" charset="0"/>
              </a:rPr>
              <a:t>outcome?</a:t>
            </a:r>
            <a:endParaRPr sz="2400" dirty="0">
              <a:cs typeface="Arial" panose="020B0604020202020204" pitchFamily="34" charset="0"/>
            </a:endParaRPr>
          </a:p>
          <a:p>
            <a:pPr marL="800100" lvl="1" indent="-342900">
              <a:lnSpc>
                <a:spcPct val="100000"/>
              </a:lnSpc>
              <a:spcBef>
                <a:spcPts val="2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buClr>
                <a:srgbClr val="FF0000"/>
              </a:buClr>
              <a:buSzPct val="60000"/>
              <a:buFont typeface="Wingdings" panose="05000000000000000000" pitchFamily="2" charset="2"/>
              <a:buChar char="Ø"/>
              <a:tabLst>
                <a:tab pos="354965" algn="l"/>
                <a:tab pos="355600" algn="l"/>
              </a:tabLst>
            </a:pPr>
            <a:r>
              <a:rPr sz="2400" spc="-5" dirty="0">
                <a:cs typeface="Arial" panose="020B0604020202020204" pitchFamily="34" charset="0"/>
              </a:rPr>
              <a:t>External</a:t>
            </a:r>
            <a:r>
              <a:rPr sz="2400" spc="-20" dirty="0">
                <a:cs typeface="Arial" panose="020B0604020202020204" pitchFamily="34" charset="0"/>
              </a:rPr>
              <a:t> </a:t>
            </a:r>
            <a:r>
              <a:rPr sz="2400" spc="-15" dirty="0">
                <a:cs typeface="Arial" panose="020B0604020202020204" pitchFamily="34" charset="0"/>
              </a:rPr>
              <a:t>Environment</a:t>
            </a:r>
            <a:endParaRPr sz="2400" dirty="0">
              <a:cs typeface="Arial" panose="020B0604020202020204" pitchFamily="34" charset="0"/>
            </a:endParaRPr>
          </a:p>
          <a:p>
            <a:pPr marL="811530" lvl="1" indent="-342900">
              <a:lnSpc>
                <a:spcPct val="100000"/>
              </a:lnSpc>
              <a:spcBef>
                <a:spcPts val="690"/>
              </a:spcBef>
              <a:buClr>
                <a:srgbClr val="FF0000"/>
              </a:buClr>
              <a:buSzPct val="60000"/>
              <a:buFont typeface="Wingdings" panose="05000000000000000000" pitchFamily="2" charset="2"/>
              <a:buChar char="Ø"/>
              <a:tabLst>
                <a:tab pos="756920" algn="l"/>
              </a:tabLst>
            </a:pPr>
            <a:r>
              <a:rPr sz="2400" spc="-15" dirty="0">
                <a:cs typeface="Arial" panose="020B0604020202020204" pitchFamily="34" charset="0"/>
              </a:rPr>
              <a:t>PESTLE</a:t>
            </a:r>
            <a:endParaRPr sz="2400" dirty="0">
              <a:cs typeface="Arial" panose="020B0604020202020204" pitchFamily="34" charset="0"/>
            </a:endParaRPr>
          </a:p>
        </p:txBody>
      </p:sp>
    </p:spTree>
    <p:extLst>
      <p:ext uri="{BB962C8B-B14F-4D97-AF65-F5344CB8AC3E}">
        <p14:creationId xmlns:p14="http://schemas.microsoft.com/office/powerpoint/2010/main" val="1999834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C73E741-FF38-4A74-A08C-D7AA3C1CDB9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2C7F5679-80F2-4CED-A69A-0B0163F3E66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object 8">
            <a:extLst>
              <a:ext uri="{FF2B5EF4-FFF2-40B4-BE49-F238E27FC236}">
                <a16:creationId xmlns:a16="http://schemas.microsoft.com/office/drawing/2014/main" id="{E3B8790B-9BAA-44F7-921F-5FE80993921D}"/>
              </a:ext>
            </a:extLst>
          </p:cNvPr>
          <p:cNvSpPr txBox="1"/>
          <p:nvPr/>
        </p:nvSpPr>
        <p:spPr>
          <a:xfrm>
            <a:off x="407583" y="736000"/>
            <a:ext cx="8453082" cy="4141518"/>
          </a:xfrm>
          <a:prstGeom prst="rect">
            <a:avLst/>
          </a:prstGeom>
        </p:spPr>
        <p:txBody>
          <a:bodyPr vert="horz" wrap="square" lIns="0" tIns="12065" rIns="0" bIns="0" rtlCol="0">
            <a:spAutoFit/>
          </a:bodyPr>
          <a:lstStyle/>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r>
              <a:rPr sz="2400" spc="-20" dirty="0">
                <a:cs typeface="Arial" panose="020B0604020202020204" pitchFamily="34" charset="0"/>
              </a:rPr>
              <a:t>Anyone </a:t>
            </a:r>
            <a:r>
              <a:rPr sz="2400" spc="-5" dirty="0">
                <a:cs typeface="Arial" panose="020B0604020202020204" pitchFamily="34" charset="0"/>
              </a:rPr>
              <a:t>who has in </a:t>
            </a:r>
            <a:r>
              <a:rPr sz="2400" spc="-20" dirty="0">
                <a:cs typeface="Arial" panose="020B0604020202020204" pitchFamily="34" charset="0"/>
              </a:rPr>
              <a:t>interest </a:t>
            </a:r>
            <a:r>
              <a:rPr sz="2400" spc="-5" dirty="0">
                <a:cs typeface="Arial" panose="020B0604020202020204" pitchFamily="34" charset="0"/>
              </a:rPr>
              <a:t>or </a:t>
            </a:r>
            <a:r>
              <a:rPr sz="2400" spc="-20" dirty="0">
                <a:cs typeface="Arial" panose="020B0604020202020204" pitchFamily="34" charset="0"/>
              </a:rPr>
              <a:t>involvement </a:t>
            </a:r>
            <a:r>
              <a:rPr sz="2400" spc="-5" dirty="0">
                <a:cs typeface="Arial" panose="020B0604020202020204" pitchFamily="34" charset="0"/>
              </a:rPr>
              <a:t>on the  </a:t>
            </a:r>
            <a:r>
              <a:rPr sz="2400" spc="-15" dirty="0">
                <a:cs typeface="Arial" panose="020B0604020202020204" pitchFamily="34" charset="0"/>
              </a:rPr>
              <a:t>project</a:t>
            </a:r>
            <a:endParaRPr lang="en-US" sz="2400" spc="-15" dirty="0">
              <a:cs typeface="Arial" panose="020B0604020202020204" pitchFamily="34" charset="0"/>
            </a:endParaRPr>
          </a:p>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Normally </a:t>
            </a:r>
            <a:r>
              <a:rPr sz="2400" spc="-10" dirty="0">
                <a:cs typeface="Arial" panose="020B0604020202020204" pitchFamily="34" charset="0"/>
              </a:rPr>
              <a:t>bring something </a:t>
            </a:r>
            <a:r>
              <a:rPr sz="2400" spc="-20" dirty="0">
                <a:cs typeface="Arial" panose="020B0604020202020204" pitchFamily="34" charset="0"/>
              </a:rPr>
              <a:t>into </a:t>
            </a:r>
            <a:r>
              <a:rPr sz="2400" spc="-5" dirty="0">
                <a:cs typeface="Arial" panose="020B0604020202020204" pitchFamily="34" charset="0"/>
              </a:rPr>
              <a:t>the </a:t>
            </a:r>
            <a:r>
              <a:rPr sz="2400" spc="-15" dirty="0">
                <a:cs typeface="Arial" panose="020B0604020202020204" pitchFamily="34" charset="0"/>
              </a:rPr>
              <a:t>project </a:t>
            </a:r>
            <a:r>
              <a:rPr sz="2400" spc="-10" dirty="0">
                <a:cs typeface="Arial" panose="020B0604020202020204" pitchFamily="34" charset="0"/>
              </a:rPr>
              <a:t>(finance</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opinions</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ideas) </a:t>
            </a:r>
            <a:r>
              <a:rPr sz="2400" spc="-5" dirty="0">
                <a:cs typeface="Arial" panose="020B0604020202020204" pitchFamily="34" charset="0"/>
              </a:rPr>
              <a:t>and </a:t>
            </a:r>
            <a:r>
              <a:rPr sz="2400" spc="-15" dirty="0">
                <a:cs typeface="Arial" panose="020B0604020202020204" pitchFamily="34" charset="0"/>
              </a:rPr>
              <a:t>expect </a:t>
            </a:r>
            <a:r>
              <a:rPr sz="2400" spc="-10" dirty="0">
                <a:cs typeface="Arial" panose="020B0604020202020204" pitchFamily="34" charset="0"/>
              </a:rPr>
              <a:t>something </a:t>
            </a:r>
            <a:r>
              <a:rPr sz="2400" spc="-5" dirty="0">
                <a:cs typeface="Arial" panose="020B0604020202020204" pitchFamily="34" charset="0"/>
              </a:rPr>
              <a:t>in  </a:t>
            </a:r>
            <a:r>
              <a:rPr sz="2400" spc="-15" dirty="0">
                <a:cs typeface="Arial" panose="020B0604020202020204" pitchFamily="34" charset="0"/>
              </a:rPr>
              <a:t>return</a:t>
            </a:r>
            <a:endParaRPr lang="en-US" sz="2400" spc="-15"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5080"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Need </a:t>
            </a:r>
            <a:r>
              <a:rPr sz="2400" spc="-20" dirty="0">
                <a:cs typeface="Arial" panose="020B0604020202020204" pitchFamily="34" charset="0"/>
              </a:rPr>
              <a:t>to understand </a:t>
            </a:r>
            <a:r>
              <a:rPr sz="2400" spc="-25" dirty="0">
                <a:cs typeface="Arial" panose="020B0604020202020204" pitchFamily="34" charset="0"/>
              </a:rPr>
              <a:t>stakeholders </a:t>
            </a:r>
            <a:r>
              <a:rPr sz="2400" u="heavy" spc="-15" dirty="0">
                <a:uFill>
                  <a:solidFill>
                    <a:srgbClr val="000000"/>
                  </a:solidFill>
                </a:uFill>
                <a:cs typeface="Arial" panose="020B0604020202020204" pitchFamily="34" charset="0"/>
              </a:rPr>
              <a:t>whilst defining</a:t>
            </a:r>
            <a:r>
              <a:rPr sz="2400" spc="-15" dirty="0">
                <a:cs typeface="Arial" panose="020B0604020202020204" pitchFamily="34" charset="0"/>
              </a:rPr>
              <a:t> </a:t>
            </a:r>
            <a:r>
              <a:rPr sz="2400" spc="-5" dirty="0">
                <a:cs typeface="Arial" panose="020B0604020202020204" pitchFamily="34" charset="0"/>
              </a:rPr>
              <a:t>the  </a:t>
            </a:r>
            <a:r>
              <a:rPr sz="2400" spc="-15" dirty="0">
                <a:cs typeface="Arial" panose="020B0604020202020204" pitchFamily="34" charset="0"/>
              </a:rPr>
              <a:t>project </a:t>
            </a:r>
            <a:r>
              <a:rPr sz="2400" spc="-5" dirty="0">
                <a:cs typeface="Arial" panose="020B0604020202020204" pitchFamily="34" charset="0"/>
              </a:rPr>
              <a:t>and </a:t>
            </a:r>
            <a:r>
              <a:rPr sz="2400" spc="-10" dirty="0">
                <a:cs typeface="Arial" panose="020B0604020202020204" pitchFamily="34" charset="0"/>
              </a:rPr>
              <a:t>during</a:t>
            </a:r>
            <a:r>
              <a:rPr sz="2400" spc="60" dirty="0">
                <a:cs typeface="Arial" panose="020B0604020202020204" pitchFamily="34" charset="0"/>
              </a:rPr>
              <a:t> </a:t>
            </a:r>
            <a:r>
              <a:rPr sz="2400" spc="-20" dirty="0">
                <a:cs typeface="Arial" panose="020B0604020202020204" pitchFamily="34" charset="0"/>
              </a:rPr>
              <a:t>execution</a:t>
            </a:r>
            <a:r>
              <a:rPr lang="en-US" sz="2400" spc="-20" dirty="0">
                <a:cs typeface="Arial" panose="020B0604020202020204" pitchFamily="34" charset="0"/>
              </a:rPr>
              <a:t> (</a:t>
            </a:r>
            <a:r>
              <a:rPr sz="2400" spc="-10" dirty="0">
                <a:cs typeface="Arial" panose="020B0604020202020204" pitchFamily="34" charset="0"/>
              </a:rPr>
              <a:t>Winstanley</a:t>
            </a:r>
            <a:r>
              <a:rPr lang="en-US" sz="2400" spc="-10" dirty="0">
                <a:cs typeface="Arial" panose="020B0604020202020204" pitchFamily="34" charset="0"/>
              </a:rPr>
              <a:t>, </a:t>
            </a:r>
            <a:r>
              <a:rPr sz="2400" spc="-5" dirty="0">
                <a:cs typeface="Arial" panose="020B0604020202020204" pitchFamily="34" charset="0"/>
              </a:rPr>
              <a:t>1999</a:t>
            </a:r>
            <a:r>
              <a:rPr lang="en-US" sz="2400" spc="-5" dirty="0">
                <a:cs typeface="Arial" panose="020B0604020202020204" pitchFamily="34" charset="0"/>
              </a:rPr>
              <a:t>)</a:t>
            </a:r>
          </a:p>
          <a:p>
            <a:pPr marL="469265">
              <a:lnSpc>
                <a:spcPct val="100000"/>
              </a:lnSpc>
              <a:spcBef>
                <a:spcPts val="605"/>
              </a:spcBef>
              <a:buClr>
                <a:srgbClr val="FF0000"/>
              </a:buClr>
              <a:buSzPct val="61000"/>
            </a:pPr>
            <a:endParaRPr sz="2400" dirty="0">
              <a:cs typeface="Arial" panose="020B0604020202020204" pitchFamily="34" charset="0"/>
            </a:endParaRPr>
          </a:p>
          <a:p>
            <a:pPr marL="355600" marR="202565" indent="-342900">
              <a:lnSpc>
                <a:spcPct val="100000"/>
              </a:lnSpc>
              <a:spcBef>
                <a:spcPts val="64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Good </a:t>
            </a:r>
            <a:r>
              <a:rPr sz="2400" spc="-10" dirty="0">
                <a:cs typeface="Arial" panose="020B0604020202020204" pitchFamily="34" charset="0"/>
              </a:rPr>
              <a:t>definition </a:t>
            </a:r>
            <a:r>
              <a:rPr sz="2400" spc="-5" dirty="0">
                <a:cs typeface="Arial" panose="020B0604020202020204" pitchFamily="34" charset="0"/>
              </a:rPr>
              <a:t>of the </a:t>
            </a:r>
            <a:r>
              <a:rPr sz="2400" spc="-15" dirty="0">
                <a:cs typeface="Arial" panose="020B0604020202020204" pitchFamily="34" charset="0"/>
              </a:rPr>
              <a:t>project </a:t>
            </a:r>
            <a:r>
              <a:rPr sz="2400" spc="-5" dirty="0">
                <a:cs typeface="Arial" panose="020B0604020202020204" pitchFamily="34" charset="0"/>
              </a:rPr>
              <a:t>with main  </a:t>
            </a:r>
            <a:r>
              <a:rPr sz="2400" spc="-25" dirty="0">
                <a:cs typeface="Arial" panose="020B0604020202020204" pitchFamily="34" charset="0"/>
              </a:rPr>
              <a:t>stakeholders </a:t>
            </a:r>
            <a:r>
              <a:rPr sz="2400" spc="-15" dirty="0">
                <a:cs typeface="Arial" panose="020B0604020202020204" pitchFamily="34" charset="0"/>
              </a:rPr>
              <a:t>definitely </a:t>
            </a:r>
            <a:r>
              <a:rPr sz="2400" spc="-20" dirty="0">
                <a:cs typeface="Arial" panose="020B0604020202020204" pitchFamily="34" charset="0"/>
              </a:rPr>
              <a:t>prevents </a:t>
            </a:r>
            <a:r>
              <a:rPr sz="2400" spc="-15" dirty="0">
                <a:cs typeface="Arial" panose="020B0604020202020204" pitchFamily="34" charset="0"/>
              </a:rPr>
              <a:t>problems later</a:t>
            </a:r>
            <a:r>
              <a:rPr sz="2400" spc="175" dirty="0">
                <a:cs typeface="Arial" panose="020B0604020202020204" pitchFamily="34" charset="0"/>
              </a:rPr>
              <a:t> </a:t>
            </a:r>
            <a:r>
              <a:rPr sz="2400" spc="-10" dirty="0">
                <a:cs typeface="Arial" panose="020B0604020202020204" pitchFamily="34" charset="0"/>
              </a:rPr>
              <a:t>on!</a:t>
            </a:r>
            <a:endParaRPr sz="2400" dirty="0">
              <a:cs typeface="Arial" panose="020B0604020202020204" pitchFamily="34" charset="0"/>
            </a:endParaRPr>
          </a:p>
        </p:txBody>
      </p:sp>
    </p:spTree>
    <p:extLst>
      <p:ext uri="{BB962C8B-B14F-4D97-AF65-F5344CB8AC3E}">
        <p14:creationId xmlns:p14="http://schemas.microsoft.com/office/powerpoint/2010/main" val="396562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9E4F261-A95A-4C59-9A85-919730DFCC3C}"/>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8C5B3664-D6DC-410D-B550-DF6CEC148D6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Rectangle 3">
            <a:extLst>
              <a:ext uri="{FF2B5EF4-FFF2-40B4-BE49-F238E27FC236}">
                <a16:creationId xmlns:a16="http://schemas.microsoft.com/office/drawing/2014/main" id="{1FAD78F3-B7F7-4E5D-AADF-4496A84ABA79}"/>
              </a:ext>
            </a:extLst>
          </p:cNvPr>
          <p:cNvSpPr>
            <a:spLocks noGrp="1" noChangeArrowheads="1"/>
          </p:cNvSpPr>
          <p:nvPr>
            <p:ph idx="1"/>
          </p:nvPr>
        </p:nvSpPr>
        <p:spPr>
          <a:xfrm>
            <a:off x="288036" y="847344"/>
            <a:ext cx="8567928" cy="4114800"/>
          </a:xfrm>
        </p:spPr>
        <p:txBody>
          <a:bodyPr>
            <a:normAutofit/>
          </a:bodyPr>
          <a:lstStyle/>
          <a:p>
            <a:pPr marL="0" indent="0" eaLnBrk="1" hangingPunct="1">
              <a:buNone/>
            </a:pPr>
            <a:r>
              <a:rPr lang="en-GB" altLang="en-US" sz="2400" dirty="0">
                <a:latin typeface="Arial" panose="020B0604020202020204" pitchFamily="34" charset="0"/>
                <a:cs typeface="Arial" panose="020B0604020202020204" pitchFamily="34" charset="0"/>
              </a:rPr>
              <a:t>The “definition” of stakeholder,</a:t>
            </a:r>
          </a:p>
          <a:p>
            <a:pPr marL="0" indent="0" eaLnBrk="1" hangingPunct="1">
              <a:buNone/>
            </a:pPr>
            <a:r>
              <a:rPr lang="en-GB" altLang="en-US" sz="2400" dirty="0">
                <a:latin typeface="Arial" panose="020B0604020202020204" pitchFamily="34" charset="0"/>
                <a:cs typeface="Arial" panose="020B0604020202020204" pitchFamily="34" charset="0"/>
              </a:rPr>
              <a:t>A stakeholder is </a:t>
            </a:r>
            <a:r>
              <a:rPr lang="en-US" altLang="en-US" sz="2400" i="1" dirty="0">
                <a:solidFill>
                  <a:srgbClr val="FF0000"/>
                </a:solidFill>
                <a:latin typeface="Arial" panose="020B0604020202020204" pitchFamily="34" charset="0"/>
                <a:cs typeface="Arial" panose="020B0604020202020204" pitchFamily="34" charset="0"/>
              </a:rPr>
              <a:t>“anybody who is affected/impacted by what you are trying to do”. </a:t>
            </a:r>
            <a:r>
              <a:rPr lang="en-US" altLang="en-US" sz="2400" dirty="0">
                <a:latin typeface="Arial" panose="020B0604020202020204" pitchFamily="34" charset="0"/>
                <a:cs typeface="Arial" panose="020B0604020202020204" pitchFamily="34" charset="0"/>
              </a:rPr>
              <a:t>It is usually taken to infer that it </a:t>
            </a:r>
            <a:r>
              <a:rPr lang="en-US" altLang="en-US" sz="2400" dirty="0">
                <a:solidFill>
                  <a:srgbClr val="FF0000"/>
                </a:solidFill>
                <a:latin typeface="Arial" panose="020B0604020202020204" pitchFamily="34" charset="0"/>
                <a:cs typeface="Arial" panose="020B0604020202020204" pitchFamily="34" charset="0"/>
              </a:rPr>
              <a:t>primarily includes those people who are affected by the project; and therefore have an interest in it</a:t>
            </a:r>
            <a:r>
              <a:rPr lang="en-US" altLang="en-US" sz="2400" dirty="0">
                <a:latin typeface="Arial" panose="020B0604020202020204" pitchFamily="34" charset="0"/>
                <a:cs typeface="Arial" panose="020B0604020202020204" pitchFamily="34" charset="0"/>
              </a:rPr>
              <a:t>.</a:t>
            </a: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0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5FD832-116E-4E31-B13C-F2BD572B99D0}"/>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BC5E0E1B-6807-426D-9F5A-F20954E0947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Mapping Stakeholders</a:t>
            </a:r>
          </a:p>
        </p:txBody>
      </p:sp>
      <p:sp>
        <p:nvSpPr>
          <p:cNvPr id="6" name="object 7">
            <a:extLst>
              <a:ext uri="{FF2B5EF4-FFF2-40B4-BE49-F238E27FC236}">
                <a16:creationId xmlns:a16="http://schemas.microsoft.com/office/drawing/2014/main" id="{F2BB817A-2489-4A67-8604-BF062F7E60A0}"/>
              </a:ext>
            </a:extLst>
          </p:cNvPr>
          <p:cNvSpPr/>
          <p:nvPr/>
        </p:nvSpPr>
        <p:spPr>
          <a:xfrm>
            <a:off x="872897" y="1495919"/>
            <a:ext cx="7691554" cy="3913207"/>
          </a:xfrm>
          <a:custGeom>
            <a:avLst/>
            <a:gdLst/>
            <a:ahLst/>
            <a:cxnLst/>
            <a:rect l="l" t="t" r="r" b="b"/>
            <a:pathLst>
              <a:path w="6339205" h="3712210">
                <a:moveTo>
                  <a:pt x="177165" y="3565436"/>
                </a:moveTo>
                <a:lnTo>
                  <a:pt x="148717" y="3515855"/>
                </a:lnTo>
                <a:lnTo>
                  <a:pt x="99187" y="3544278"/>
                </a:lnTo>
                <a:lnTo>
                  <a:pt x="127635" y="3593858"/>
                </a:lnTo>
                <a:lnTo>
                  <a:pt x="177165" y="3565436"/>
                </a:lnTo>
                <a:close/>
              </a:path>
              <a:path w="6339205" h="3712210">
                <a:moveTo>
                  <a:pt x="276352" y="3508578"/>
                </a:moveTo>
                <a:lnTo>
                  <a:pt x="247904" y="3459010"/>
                </a:lnTo>
                <a:lnTo>
                  <a:pt x="198374" y="3487432"/>
                </a:lnTo>
                <a:lnTo>
                  <a:pt x="226695" y="3537013"/>
                </a:lnTo>
                <a:lnTo>
                  <a:pt x="276352" y="3508578"/>
                </a:lnTo>
                <a:close/>
              </a:path>
              <a:path w="6339205" h="3712210">
                <a:moveTo>
                  <a:pt x="375539" y="3451733"/>
                </a:moveTo>
                <a:lnTo>
                  <a:pt x="347091" y="3402152"/>
                </a:lnTo>
                <a:lnTo>
                  <a:pt x="297434" y="3430574"/>
                </a:lnTo>
                <a:lnTo>
                  <a:pt x="325882" y="3480155"/>
                </a:lnTo>
                <a:lnTo>
                  <a:pt x="375539" y="3451733"/>
                </a:lnTo>
                <a:close/>
              </a:path>
              <a:path w="6339205" h="3712210">
                <a:moveTo>
                  <a:pt x="474599" y="3394887"/>
                </a:moveTo>
                <a:lnTo>
                  <a:pt x="446278" y="3345307"/>
                </a:lnTo>
                <a:lnTo>
                  <a:pt x="396621" y="3373729"/>
                </a:lnTo>
                <a:lnTo>
                  <a:pt x="425069" y="3423310"/>
                </a:lnTo>
                <a:lnTo>
                  <a:pt x="474599" y="3394887"/>
                </a:lnTo>
                <a:close/>
              </a:path>
              <a:path w="6339205" h="3712210">
                <a:moveTo>
                  <a:pt x="573786" y="3338042"/>
                </a:moveTo>
                <a:lnTo>
                  <a:pt x="545338" y="3288411"/>
                </a:lnTo>
                <a:lnTo>
                  <a:pt x="495808" y="3316859"/>
                </a:lnTo>
                <a:lnTo>
                  <a:pt x="524256" y="3366465"/>
                </a:lnTo>
                <a:lnTo>
                  <a:pt x="573786" y="3338042"/>
                </a:lnTo>
                <a:close/>
              </a:path>
              <a:path w="6339205" h="3712210">
                <a:moveTo>
                  <a:pt x="672973" y="3281172"/>
                </a:moveTo>
                <a:lnTo>
                  <a:pt x="644525" y="3231642"/>
                </a:lnTo>
                <a:lnTo>
                  <a:pt x="594995" y="3260090"/>
                </a:lnTo>
                <a:lnTo>
                  <a:pt x="623443" y="3309620"/>
                </a:lnTo>
                <a:lnTo>
                  <a:pt x="672973" y="3281172"/>
                </a:lnTo>
                <a:close/>
              </a:path>
              <a:path w="6339205" h="3712210">
                <a:moveTo>
                  <a:pt x="772160" y="3224403"/>
                </a:moveTo>
                <a:lnTo>
                  <a:pt x="743712" y="3174746"/>
                </a:lnTo>
                <a:lnTo>
                  <a:pt x="694182" y="3203194"/>
                </a:lnTo>
                <a:lnTo>
                  <a:pt x="722503" y="3252724"/>
                </a:lnTo>
                <a:lnTo>
                  <a:pt x="772160" y="3224403"/>
                </a:lnTo>
                <a:close/>
              </a:path>
              <a:path w="6339205" h="3712210">
                <a:moveTo>
                  <a:pt x="871347" y="3167507"/>
                </a:moveTo>
                <a:lnTo>
                  <a:pt x="842899" y="3117977"/>
                </a:lnTo>
                <a:lnTo>
                  <a:pt x="793242" y="3146298"/>
                </a:lnTo>
                <a:lnTo>
                  <a:pt x="821690" y="3195955"/>
                </a:lnTo>
                <a:lnTo>
                  <a:pt x="871347" y="3167507"/>
                </a:lnTo>
                <a:close/>
              </a:path>
              <a:path w="6339205" h="3712210">
                <a:moveTo>
                  <a:pt x="970407" y="3110611"/>
                </a:moveTo>
                <a:lnTo>
                  <a:pt x="942086" y="3061081"/>
                </a:lnTo>
                <a:lnTo>
                  <a:pt x="892429" y="3089529"/>
                </a:lnTo>
                <a:lnTo>
                  <a:pt x="920877" y="3139059"/>
                </a:lnTo>
                <a:lnTo>
                  <a:pt x="970407" y="3110611"/>
                </a:lnTo>
                <a:close/>
              </a:path>
              <a:path w="6339205" h="3712210">
                <a:moveTo>
                  <a:pt x="1069594" y="3053842"/>
                </a:moveTo>
                <a:lnTo>
                  <a:pt x="1041146" y="3004185"/>
                </a:lnTo>
                <a:lnTo>
                  <a:pt x="991616" y="3032633"/>
                </a:lnTo>
                <a:lnTo>
                  <a:pt x="1020064" y="3082163"/>
                </a:lnTo>
                <a:lnTo>
                  <a:pt x="1069594" y="3053842"/>
                </a:lnTo>
                <a:close/>
              </a:path>
              <a:path w="6339205" h="3712210">
                <a:moveTo>
                  <a:pt x="1168781" y="2996946"/>
                </a:moveTo>
                <a:lnTo>
                  <a:pt x="1140333" y="2947416"/>
                </a:lnTo>
                <a:lnTo>
                  <a:pt x="1090803" y="2975737"/>
                </a:lnTo>
                <a:lnTo>
                  <a:pt x="1119251" y="3025394"/>
                </a:lnTo>
                <a:lnTo>
                  <a:pt x="1168781" y="2996946"/>
                </a:lnTo>
                <a:close/>
              </a:path>
              <a:path w="6339205" h="3712210">
                <a:moveTo>
                  <a:pt x="1267968" y="2940050"/>
                </a:moveTo>
                <a:lnTo>
                  <a:pt x="1239520" y="2890520"/>
                </a:lnTo>
                <a:lnTo>
                  <a:pt x="1189990" y="2918968"/>
                </a:lnTo>
                <a:lnTo>
                  <a:pt x="1218311" y="2968510"/>
                </a:lnTo>
                <a:lnTo>
                  <a:pt x="1267968" y="2940050"/>
                </a:lnTo>
                <a:close/>
              </a:path>
              <a:path w="6339205" h="3712210">
                <a:moveTo>
                  <a:pt x="1367155" y="2883281"/>
                </a:moveTo>
                <a:lnTo>
                  <a:pt x="1338707" y="2833624"/>
                </a:lnTo>
                <a:lnTo>
                  <a:pt x="1289050" y="2862072"/>
                </a:lnTo>
                <a:lnTo>
                  <a:pt x="1317498" y="2911729"/>
                </a:lnTo>
                <a:lnTo>
                  <a:pt x="1367155" y="2883281"/>
                </a:lnTo>
                <a:close/>
              </a:path>
              <a:path w="6339205" h="3712210">
                <a:moveTo>
                  <a:pt x="1466215" y="2826385"/>
                </a:moveTo>
                <a:lnTo>
                  <a:pt x="1437894" y="2776855"/>
                </a:lnTo>
                <a:lnTo>
                  <a:pt x="1388237" y="2805303"/>
                </a:lnTo>
                <a:lnTo>
                  <a:pt x="1416685" y="2854833"/>
                </a:lnTo>
                <a:lnTo>
                  <a:pt x="1466215" y="2826385"/>
                </a:lnTo>
                <a:close/>
              </a:path>
              <a:path w="6339205" h="3712210">
                <a:moveTo>
                  <a:pt x="1565402" y="2769616"/>
                </a:moveTo>
                <a:lnTo>
                  <a:pt x="1536954" y="2719959"/>
                </a:lnTo>
                <a:lnTo>
                  <a:pt x="1487424" y="2748407"/>
                </a:lnTo>
                <a:lnTo>
                  <a:pt x="1515872" y="2797937"/>
                </a:lnTo>
                <a:lnTo>
                  <a:pt x="1565402" y="2769616"/>
                </a:lnTo>
                <a:close/>
              </a:path>
              <a:path w="6339205" h="3712210">
                <a:moveTo>
                  <a:pt x="1664589" y="2712720"/>
                </a:moveTo>
                <a:lnTo>
                  <a:pt x="1636141" y="2663190"/>
                </a:lnTo>
                <a:lnTo>
                  <a:pt x="1586611" y="2691511"/>
                </a:lnTo>
                <a:lnTo>
                  <a:pt x="1615059" y="2741168"/>
                </a:lnTo>
                <a:lnTo>
                  <a:pt x="1664589" y="2712720"/>
                </a:lnTo>
                <a:close/>
              </a:path>
              <a:path w="6339205" h="3712210">
                <a:moveTo>
                  <a:pt x="1763776" y="2655824"/>
                </a:moveTo>
                <a:lnTo>
                  <a:pt x="1735328" y="2606294"/>
                </a:lnTo>
                <a:lnTo>
                  <a:pt x="1685798" y="2634742"/>
                </a:lnTo>
                <a:lnTo>
                  <a:pt x="1714119" y="2684272"/>
                </a:lnTo>
                <a:lnTo>
                  <a:pt x="1763776" y="2655824"/>
                </a:lnTo>
                <a:close/>
              </a:path>
              <a:path w="6339205" h="3712210">
                <a:moveTo>
                  <a:pt x="1862963" y="2599055"/>
                </a:moveTo>
                <a:lnTo>
                  <a:pt x="1834502" y="2549398"/>
                </a:lnTo>
                <a:lnTo>
                  <a:pt x="1784858" y="2577846"/>
                </a:lnTo>
                <a:lnTo>
                  <a:pt x="1813306" y="2627503"/>
                </a:lnTo>
                <a:lnTo>
                  <a:pt x="1862963" y="2599055"/>
                </a:lnTo>
                <a:close/>
              </a:path>
              <a:path w="6339205" h="3712210">
                <a:moveTo>
                  <a:pt x="1962023" y="2542159"/>
                </a:moveTo>
                <a:lnTo>
                  <a:pt x="1933575" y="2492629"/>
                </a:lnTo>
                <a:lnTo>
                  <a:pt x="1884045" y="2520950"/>
                </a:lnTo>
                <a:lnTo>
                  <a:pt x="1912493" y="2570607"/>
                </a:lnTo>
                <a:lnTo>
                  <a:pt x="1962023" y="2542159"/>
                </a:lnTo>
                <a:close/>
              </a:path>
              <a:path w="6339205" h="3712210">
                <a:moveTo>
                  <a:pt x="2061210" y="2485263"/>
                </a:moveTo>
                <a:lnTo>
                  <a:pt x="2032762" y="2435733"/>
                </a:lnTo>
                <a:lnTo>
                  <a:pt x="1983232" y="2464181"/>
                </a:lnTo>
                <a:lnTo>
                  <a:pt x="2011680" y="2513711"/>
                </a:lnTo>
                <a:lnTo>
                  <a:pt x="2061210" y="2485263"/>
                </a:lnTo>
                <a:close/>
              </a:path>
              <a:path w="6339205" h="3712210">
                <a:moveTo>
                  <a:pt x="2160397" y="2428494"/>
                </a:moveTo>
                <a:lnTo>
                  <a:pt x="2131949" y="2378837"/>
                </a:lnTo>
                <a:lnTo>
                  <a:pt x="2082419" y="2407285"/>
                </a:lnTo>
                <a:lnTo>
                  <a:pt x="2110740" y="2456942"/>
                </a:lnTo>
                <a:lnTo>
                  <a:pt x="2160397" y="2428494"/>
                </a:lnTo>
                <a:close/>
              </a:path>
              <a:path w="6339205" h="3712210">
                <a:moveTo>
                  <a:pt x="2259584" y="2371598"/>
                </a:moveTo>
                <a:lnTo>
                  <a:pt x="2231136" y="2322068"/>
                </a:lnTo>
                <a:lnTo>
                  <a:pt x="2181479" y="2350516"/>
                </a:lnTo>
                <a:lnTo>
                  <a:pt x="2209927" y="2400046"/>
                </a:lnTo>
                <a:lnTo>
                  <a:pt x="2259584" y="2371598"/>
                </a:lnTo>
                <a:close/>
              </a:path>
              <a:path w="6339205" h="3712210">
                <a:moveTo>
                  <a:pt x="2358644" y="2314829"/>
                </a:moveTo>
                <a:lnTo>
                  <a:pt x="2330323" y="2265172"/>
                </a:lnTo>
                <a:lnTo>
                  <a:pt x="2280666" y="2293620"/>
                </a:lnTo>
                <a:lnTo>
                  <a:pt x="2309114" y="2343150"/>
                </a:lnTo>
                <a:lnTo>
                  <a:pt x="2358644" y="2314829"/>
                </a:lnTo>
                <a:close/>
              </a:path>
              <a:path w="6339205" h="3712210">
                <a:moveTo>
                  <a:pt x="2457831" y="2257933"/>
                </a:moveTo>
                <a:lnTo>
                  <a:pt x="2429383" y="2208403"/>
                </a:lnTo>
                <a:lnTo>
                  <a:pt x="2379853" y="2236724"/>
                </a:lnTo>
                <a:lnTo>
                  <a:pt x="2408301" y="2286381"/>
                </a:lnTo>
                <a:lnTo>
                  <a:pt x="2457831" y="2257933"/>
                </a:lnTo>
                <a:close/>
              </a:path>
              <a:path w="6339205" h="3712210">
                <a:moveTo>
                  <a:pt x="2557018" y="2201037"/>
                </a:moveTo>
                <a:lnTo>
                  <a:pt x="2528570" y="2151507"/>
                </a:lnTo>
                <a:lnTo>
                  <a:pt x="2479040" y="2179955"/>
                </a:lnTo>
                <a:lnTo>
                  <a:pt x="2507488" y="2229485"/>
                </a:lnTo>
                <a:lnTo>
                  <a:pt x="2557018" y="2201037"/>
                </a:lnTo>
                <a:close/>
              </a:path>
              <a:path w="6339205" h="3712210">
                <a:moveTo>
                  <a:pt x="2656205" y="2144268"/>
                </a:moveTo>
                <a:lnTo>
                  <a:pt x="2627757" y="2094611"/>
                </a:lnTo>
                <a:lnTo>
                  <a:pt x="2578227" y="2123059"/>
                </a:lnTo>
                <a:lnTo>
                  <a:pt x="2606548" y="2172716"/>
                </a:lnTo>
                <a:lnTo>
                  <a:pt x="2656205" y="2144268"/>
                </a:lnTo>
                <a:close/>
              </a:path>
              <a:path w="6339205" h="3712210">
                <a:moveTo>
                  <a:pt x="2755392" y="2087372"/>
                </a:moveTo>
                <a:lnTo>
                  <a:pt x="2726944" y="2037842"/>
                </a:lnTo>
                <a:lnTo>
                  <a:pt x="2677287" y="2066290"/>
                </a:lnTo>
                <a:lnTo>
                  <a:pt x="2705735" y="2115820"/>
                </a:lnTo>
                <a:lnTo>
                  <a:pt x="2755392" y="2087372"/>
                </a:lnTo>
                <a:close/>
              </a:path>
              <a:path w="6339205" h="3712210">
                <a:moveTo>
                  <a:pt x="2854452" y="2030476"/>
                </a:moveTo>
                <a:lnTo>
                  <a:pt x="2826131" y="1980946"/>
                </a:lnTo>
                <a:lnTo>
                  <a:pt x="2776474" y="2009394"/>
                </a:lnTo>
                <a:lnTo>
                  <a:pt x="2804922" y="2058924"/>
                </a:lnTo>
                <a:lnTo>
                  <a:pt x="2854452" y="2030476"/>
                </a:lnTo>
                <a:close/>
              </a:path>
              <a:path w="6339205" h="3712210">
                <a:moveTo>
                  <a:pt x="2953639" y="1973707"/>
                </a:moveTo>
                <a:lnTo>
                  <a:pt x="2925191" y="1924050"/>
                </a:lnTo>
                <a:lnTo>
                  <a:pt x="2875661" y="1952498"/>
                </a:lnTo>
                <a:lnTo>
                  <a:pt x="2904109" y="2002155"/>
                </a:lnTo>
                <a:lnTo>
                  <a:pt x="2953639" y="1973707"/>
                </a:lnTo>
                <a:close/>
              </a:path>
              <a:path w="6339205" h="3712210">
                <a:moveTo>
                  <a:pt x="3052826" y="1916811"/>
                </a:moveTo>
                <a:lnTo>
                  <a:pt x="3024378" y="1867281"/>
                </a:lnTo>
                <a:lnTo>
                  <a:pt x="2974848" y="1895729"/>
                </a:lnTo>
                <a:lnTo>
                  <a:pt x="3003296" y="1945259"/>
                </a:lnTo>
                <a:lnTo>
                  <a:pt x="3052826" y="1916811"/>
                </a:lnTo>
                <a:close/>
              </a:path>
              <a:path w="6339205" h="3712210">
                <a:moveTo>
                  <a:pt x="3152013" y="1860042"/>
                </a:moveTo>
                <a:lnTo>
                  <a:pt x="3123565" y="1810385"/>
                </a:lnTo>
                <a:lnTo>
                  <a:pt x="3074035" y="1838833"/>
                </a:lnTo>
                <a:lnTo>
                  <a:pt x="3102356" y="1888363"/>
                </a:lnTo>
                <a:lnTo>
                  <a:pt x="3152013" y="1860042"/>
                </a:lnTo>
                <a:close/>
              </a:path>
              <a:path w="6339205" h="3712210">
                <a:moveTo>
                  <a:pt x="3251200" y="1803146"/>
                </a:moveTo>
                <a:lnTo>
                  <a:pt x="3222752" y="1753616"/>
                </a:lnTo>
                <a:lnTo>
                  <a:pt x="3173095" y="1781937"/>
                </a:lnTo>
                <a:lnTo>
                  <a:pt x="3201543" y="1831594"/>
                </a:lnTo>
                <a:lnTo>
                  <a:pt x="3251200" y="1803146"/>
                </a:lnTo>
                <a:close/>
              </a:path>
              <a:path w="6339205" h="3712210">
                <a:moveTo>
                  <a:pt x="3350260" y="1746250"/>
                </a:moveTo>
                <a:lnTo>
                  <a:pt x="3321939" y="1696720"/>
                </a:lnTo>
                <a:lnTo>
                  <a:pt x="3272282" y="1725168"/>
                </a:lnTo>
                <a:lnTo>
                  <a:pt x="3300730" y="1774698"/>
                </a:lnTo>
                <a:lnTo>
                  <a:pt x="3350260" y="1746250"/>
                </a:lnTo>
                <a:close/>
              </a:path>
              <a:path w="6339205" h="3712210">
                <a:moveTo>
                  <a:pt x="3449447" y="1689481"/>
                </a:moveTo>
                <a:lnTo>
                  <a:pt x="3420999" y="1639824"/>
                </a:lnTo>
                <a:lnTo>
                  <a:pt x="3371469" y="1668272"/>
                </a:lnTo>
                <a:lnTo>
                  <a:pt x="3399917" y="1717929"/>
                </a:lnTo>
                <a:lnTo>
                  <a:pt x="3449447" y="1689481"/>
                </a:lnTo>
                <a:close/>
              </a:path>
              <a:path w="6339205" h="3712210">
                <a:moveTo>
                  <a:pt x="3548634" y="1632585"/>
                </a:moveTo>
                <a:lnTo>
                  <a:pt x="3520186" y="1583055"/>
                </a:lnTo>
                <a:lnTo>
                  <a:pt x="3470656" y="1611503"/>
                </a:lnTo>
                <a:lnTo>
                  <a:pt x="3499104" y="1661033"/>
                </a:lnTo>
                <a:lnTo>
                  <a:pt x="3548634" y="1632585"/>
                </a:lnTo>
                <a:close/>
              </a:path>
              <a:path w="6339205" h="3712210">
                <a:moveTo>
                  <a:pt x="3647821" y="1575689"/>
                </a:moveTo>
                <a:lnTo>
                  <a:pt x="3619373" y="1526159"/>
                </a:lnTo>
                <a:lnTo>
                  <a:pt x="3569843" y="1554607"/>
                </a:lnTo>
                <a:lnTo>
                  <a:pt x="3598164" y="1604137"/>
                </a:lnTo>
                <a:lnTo>
                  <a:pt x="3647821" y="1575689"/>
                </a:lnTo>
                <a:close/>
              </a:path>
              <a:path w="6339205" h="3712210">
                <a:moveTo>
                  <a:pt x="3747008" y="1518920"/>
                </a:moveTo>
                <a:lnTo>
                  <a:pt x="3718560" y="1469263"/>
                </a:lnTo>
                <a:lnTo>
                  <a:pt x="3668903" y="1497711"/>
                </a:lnTo>
                <a:lnTo>
                  <a:pt x="3697351" y="1547368"/>
                </a:lnTo>
                <a:lnTo>
                  <a:pt x="3747008" y="1518920"/>
                </a:lnTo>
                <a:close/>
              </a:path>
              <a:path w="6339205" h="3712210">
                <a:moveTo>
                  <a:pt x="3846068" y="1462024"/>
                </a:moveTo>
                <a:lnTo>
                  <a:pt x="3817747" y="1412494"/>
                </a:lnTo>
                <a:lnTo>
                  <a:pt x="3768090" y="1440942"/>
                </a:lnTo>
                <a:lnTo>
                  <a:pt x="3796538" y="1490472"/>
                </a:lnTo>
                <a:lnTo>
                  <a:pt x="3846068" y="1462024"/>
                </a:lnTo>
                <a:close/>
              </a:path>
              <a:path w="6339205" h="3712210">
                <a:moveTo>
                  <a:pt x="3945255" y="1405255"/>
                </a:moveTo>
                <a:lnTo>
                  <a:pt x="3916807" y="1355598"/>
                </a:lnTo>
                <a:lnTo>
                  <a:pt x="3867277" y="1384046"/>
                </a:lnTo>
                <a:lnTo>
                  <a:pt x="3895725" y="1433576"/>
                </a:lnTo>
                <a:lnTo>
                  <a:pt x="3945255" y="1405255"/>
                </a:lnTo>
                <a:close/>
              </a:path>
              <a:path w="6339205" h="3712210">
                <a:moveTo>
                  <a:pt x="4044442" y="1348371"/>
                </a:moveTo>
                <a:lnTo>
                  <a:pt x="4015994" y="1298829"/>
                </a:lnTo>
                <a:lnTo>
                  <a:pt x="3966464" y="1327150"/>
                </a:lnTo>
                <a:lnTo>
                  <a:pt x="3994912" y="1376807"/>
                </a:lnTo>
                <a:lnTo>
                  <a:pt x="4044442" y="1348371"/>
                </a:lnTo>
                <a:close/>
              </a:path>
              <a:path w="6339205" h="3712210">
                <a:moveTo>
                  <a:pt x="4143629" y="1291463"/>
                </a:moveTo>
                <a:lnTo>
                  <a:pt x="4115181" y="1241933"/>
                </a:lnTo>
                <a:lnTo>
                  <a:pt x="4065651" y="1270381"/>
                </a:lnTo>
                <a:lnTo>
                  <a:pt x="4093972" y="1319911"/>
                </a:lnTo>
                <a:lnTo>
                  <a:pt x="4143629" y="1291463"/>
                </a:lnTo>
                <a:close/>
              </a:path>
              <a:path w="6339205" h="3712210">
                <a:moveTo>
                  <a:pt x="4242689" y="1234694"/>
                </a:moveTo>
                <a:lnTo>
                  <a:pt x="4214368" y="1185037"/>
                </a:lnTo>
                <a:lnTo>
                  <a:pt x="4164711" y="1213485"/>
                </a:lnTo>
                <a:lnTo>
                  <a:pt x="4193159" y="1263142"/>
                </a:lnTo>
                <a:lnTo>
                  <a:pt x="4242689" y="1234694"/>
                </a:lnTo>
                <a:close/>
              </a:path>
              <a:path w="6339205" h="3712210">
                <a:moveTo>
                  <a:pt x="4341876" y="1177798"/>
                </a:moveTo>
                <a:lnTo>
                  <a:pt x="4313428" y="1128268"/>
                </a:lnTo>
                <a:lnTo>
                  <a:pt x="4263898" y="1156716"/>
                </a:lnTo>
                <a:lnTo>
                  <a:pt x="4292346" y="1206246"/>
                </a:lnTo>
                <a:lnTo>
                  <a:pt x="4341876" y="1177798"/>
                </a:lnTo>
                <a:close/>
              </a:path>
              <a:path w="6339205" h="3712210">
                <a:moveTo>
                  <a:pt x="4441063" y="1121029"/>
                </a:moveTo>
                <a:lnTo>
                  <a:pt x="4412615" y="1071372"/>
                </a:lnTo>
                <a:lnTo>
                  <a:pt x="4363085" y="1099820"/>
                </a:lnTo>
                <a:lnTo>
                  <a:pt x="4391533" y="1149350"/>
                </a:lnTo>
                <a:lnTo>
                  <a:pt x="4441063" y="1121029"/>
                </a:lnTo>
                <a:close/>
              </a:path>
              <a:path w="6339205" h="3712210">
                <a:moveTo>
                  <a:pt x="4540250" y="1064133"/>
                </a:moveTo>
                <a:lnTo>
                  <a:pt x="4511802" y="1014476"/>
                </a:lnTo>
                <a:lnTo>
                  <a:pt x="4462272" y="1042924"/>
                </a:lnTo>
                <a:lnTo>
                  <a:pt x="4490593" y="1092581"/>
                </a:lnTo>
                <a:lnTo>
                  <a:pt x="4540250" y="1064133"/>
                </a:lnTo>
                <a:close/>
              </a:path>
              <a:path w="6339205" h="3712210">
                <a:moveTo>
                  <a:pt x="4639437" y="1007237"/>
                </a:moveTo>
                <a:lnTo>
                  <a:pt x="4610989" y="957707"/>
                </a:lnTo>
                <a:lnTo>
                  <a:pt x="4561332" y="986155"/>
                </a:lnTo>
                <a:lnTo>
                  <a:pt x="4589780" y="1035685"/>
                </a:lnTo>
                <a:lnTo>
                  <a:pt x="4639437" y="1007237"/>
                </a:lnTo>
                <a:close/>
              </a:path>
              <a:path w="6339205" h="3712210">
                <a:moveTo>
                  <a:pt x="4738497" y="950468"/>
                </a:moveTo>
                <a:lnTo>
                  <a:pt x="4710176" y="900811"/>
                </a:lnTo>
                <a:lnTo>
                  <a:pt x="4660519" y="929259"/>
                </a:lnTo>
                <a:lnTo>
                  <a:pt x="4688967" y="978789"/>
                </a:lnTo>
                <a:lnTo>
                  <a:pt x="4738497" y="950468"/>
                </a:lnTo>
                <a:close/>
              </a:path>
              <a:path w="6339205" h="3712210">
                <a:moveTo>
                  <a:pt x="4837684" y="893572"/>
                </a:moveTo>
                <a:lnTo>
                  <a:pt x="4809236" y="844042"/>
                </a:lnTo>
                <a:lnTo>
                  <a:pt x="4759706" y="872363"/>
                </a:lnTo>
                <a:lnTo>
                  <a:pt x="4788154" y="922020"/>
                </a:lnTo>
                <a:lnTo>
                  <a:pt x="4837684" y="893572"/>
                </a:lnTo>
                <a:close/>
              </a:path>
              <a:path w="6339205" h="3712210">
                <a:moveTo>
                  <a:pt x="4936871" y="836676"/>
                </a:moveTo>
                <a:lnTo>
                  <a:pt x="4908423" y="787146"/>
                </a:lnTo>
                <a:lnTo>
                  <a:pt x="4858893" y="815594"/>
                </a:lnTo>
                <a:lnTo>
                  <a:pt x="4887341" y="865124"/>
                </a:lnTo>
                <a:lnTo>
                  <a:pt x="4936871" y="836676"/>
                </a:lnTo>
                <a:close/>
              </a:path>
              <a:path w="6339205" h="3712210">
                <a:moveTo>
                  <a:pt x="5036058" y="779907"/>
                </a:moveTo>
                <a:lnTo>
                  <a:pt x="5007610" y="730250"/>
                </a:lnTo>
                <a:lnTo>
                  <a:pt x="4958080" y="758698"/>
                </a:lnTo>
                <a:lnTo>
                  <a:pt x="4986401" y="808355"/>
                </a:lnTo>
                <a:lnTo>
                  <a:pt x="5036058" y="779907"/>
                </a:lnTo>
                <a:close/>
              </a:path>
              <a:path w="6339205" h="3712210">
                <a:moveTo>
                  <a:pt x="5135245" y="723011"/>
                </a:moveTo>
                <a:lnTo>
                  <a:pt x="5106797" y="673481"/>
                </a:lnTo>
                <a:lnTo>
                  <a:pt x="5057140" y="701929"/>
                </a:lnTo>
                <a:lnTo>
                  <a:pt x="5085588" y="751459"/>
                </a:lnTo>
                <a:lnTo>
                  <a:pt x="5135245" y="723011"/>
                </a:lnTo>
                <a:close/>
              </a:path>
              <a:path w="6339205" h="3712210">
                <a:moveTo>
                  <a:pt x="5234305" y="666242"/>
                </a:moveTo>
                <a:lnTo>
                  <a:pt x="5205984" y="616585"/>
                </a:lnTo>
                <a:lnTo>
                  <a:pt x="5156327" y="645033"/>
                </a:lnTo>
                <a:lnTo>
                  <a:pt x="5184775" y="694563"/>
                </a:lnTo>
                <a:lnTo>
                  <a:pt x="5234305" y="666242"/>
                </a:lnTo>
                <a:close/>
              </a:path>
              <a:path w="6339205" h="3712210">
                <a:moveTo>
                  <a:pt x="5333492" y="609346"/>
                </a:moveTo>
                <a:lnTo>
                  <a:pt x="5305044" y="559816"/>
                </a:lnTo>
                <a:lnTo>
                  <a:pt x="5255514" y="588137"/>
                </a:lnTo>
                <a:lnTo>
                  <a:pt x="5283962" y="637794"/>
                </a:lnTo>
                <a:lnTo>
                  <a:pt x="5333492" y="609346"/>
                </a:lnTo>
                <a:close/>
              </a:path>
              <a:path w="6339205" h="3712210">
                <a:moveTo>
                  <a:pt x="5432679" y="552450"/>
                </a:moveTo>
                <a:lnTo>
                  <a:pt x="5404231" y="502920"/>
                </a:lnTo>
                <a:lnTo>
                  <a:pt x="5354701" y="531368"/>
                </a:lnTo>
                <a:lnTo>
                  <a:pt x="5383149" y="580898"/>
                </a:lnTo>
                <a:lnTo>
                  <a:pt x="5432679" y="552450"/>
                </a:lnTo>
                <a:close/>
              </a:path>
              <a:path w="6339205" h="3712210">
                <a:moveTo>
                  <a:pt x="5531866" y="495681"/>
                </a:moveTo>
                <a:lnTo>
                  <a:pt x="5503418" y="446024"/>
                </a:lnTo>
                <a:lnTo>
                  <a:pt x="5453888" y="474472"/>
                </a:lnTo>
                <a:lnTo>
                  <a:pt x="5482209" y="524002"/>
                </a:lnTo>
                <a:lnTo>
                  <a:pt x="5531866" y="495681"/>
                </a:lnTo>
                <a:close/>
              </a:path>
              <a:path w="6339205" h="3712210">
                <a:moveTo>
                  <a:pt x="5631053" y="438785"/>
                </a:moveTo>
                <a:lnTo>
                  <a:pt x="5602605" y="389255"/>
                </a:lnTo>
                <a:lnTo>
                  <a:pt x="5552948" y="417576"/>
                </a:lnTo>
                <a:lnTo>
                  <a:pt x="5581396" y="467233"/>
                </a:lnTo>
                <a:lnTo>
                  <a:pt x="5631053" y="438785"/>
                </a:lnTo>
                <a:close/>
              </a:path>
              <a:path w="6339205" h="3712210">
                <a:moveTo>
                  <a:pt x="5730113" y="381889"/>
                </a:moveTo>
                <a:lnTo>
                  <a:pt x="5701792" y="332359"/>
                </a:lnTo>
                <a:lnTo>
                  <a:pt x="5652135" y="360807"/>
                </a:lnTo>
                <a:lnTo>
                  <a:pt x="5680583" y="410337"/>
                </a:lnTo>
                <a:lnTo>
                  <a:pt x="5730113" y="381889"/>
                </a:lnTo>
                <a:close/>
              </a:path>
              <a:path w="6339205" h="3712210">
                <a:moveTo>
                  <a:pt x="5829300" y="325120"/>
                </a:moveTo>
                <a:lnTo>
                  <a:pt x="5800852" y="275463"/>
                </a:lnTo>
                <a:lnTo>
                  <a:pt x="5751322" y="303911"/>
                </a:lnTo>
                <a:lnTo>
                  <a:pt x="5779770" y="353568"/>
                </a:lnTo>
                <a:lnTo>
                  <a:pt x="5829300" y="325120"/>
                </a:lnTo>
                <a:close/>
              </a:path>
              <a:path w="6339205" h="3712210">
                <a:moveTo>
                  <a:pt x="5928487" y="268224"/>
                </a:moveTo>
                <a:lnTo>
                  <a:pt x="5900039" y="218694"/>
                </a:lnTo>
                <a:lnTo>
                  <a:pt x="5850509" y="247142"/>
                </a:lnTo>
                <a:lnTo>
                  <a:pt x="5878957" y="296672"/>
                </a:lnTo>
                <a:lnTo>
                  <a:pt x="5928487" y="268224"/>
                </a:lnTo>
                <a:close/>
              </a:path>
              <a:path w="6339205" h="3712210">
                <a:moveTo>
                  <a:pt x="6027674" y="211455"/>
                </a:moveTo>
                <a:lnTo>
                  <a:pt x="5999226" y="161798"/>
                </a:lnTo>
                <a:lnTo>
                  <a:pt x="5949696" y="190246"/>
                </a:lnTo>
                <a:lnTo>
                  <a:pt x="5978017" y="239776"/>
                </a:lnTo>
                <a:lnTo>
                  <a:pt x="6027674" y="211455"/>
                </a:lnTo>
                <a:close/>
              </a:path>
              <a:path w="6339205" h="3712210">
                <a:moveTo>
                  <a:pt x="6034024" y="3625913"/>
                </a:moveTo>
                <a:lnTo>
                  <a:pt x="5976874" y="3597338"/>
                </a:lnTo>
                <a:lnTo>
                  <a:pt x="5862574" y="3540188"/>
                </a:lnTo>
                <a:lnTo>
                  <a:pt x="5862574" y="3597338"/>
                </a:lnTo>
                <a:lnTo>
                  <a:pt x="63665" y="3597338"/>
                </a:lnTo>
                <a:lnTo>
                  <a:pt x="49530" y="3572700"/>
                </a:lnTo>
                <a:lnTo>
                  <a:pt x="0" y="3601123"/>
                </a:lnTo>
                <a:lnTo>
                  <a:pt x="14224" y="3625913"/>
                </a:lnTo>
                <a:lnTo>
                  <a:pt x="14224" y="3654488"/>
                </a:lnTo>
                <a:lnTo>
                  <a:pt x="5862574" y="3654488"/>
                </a:lnTo>
                <a:lnTo>
                  <a:pt x="5862574" y="3711638"/>
                </a:lnTo>
                <a:lnTo>
                  <a:pt x="5976874" y="3654488"/>
                </a:lnTo>
                <a:lnTo>
                  <a:pt x="6034024" y="3625913"/>
                </a:lnTo>
                <a:close/>
              </a:path>
              <a:path w="6339205" h="3712210">
                <a:moveTo>
                  <a:pt x="6126861" y="154559"/>
                </a:moveTo>
                <a:lnTo>
                  <a:pt x="6098413" y="105029"/>
                </a:lnTo>
                <a:lnTo>
                  <a:pt x="6048756" y="133350"/>
                </a:lnTo>
                <a:lnTo>
                  <a:pt x="6077204" y="183007"/>
                </a:lnTo>
                <a:lnTo>
                  <a:pt x="6126861" y="154559"/>
                </a:lnTo>
                <a:close/>
              </a:path>
              <a:path w="6339205" h="3712210">
                <a:moveTo>
                  <a:pt x="6338824" y="0"/>
                </a:moveTo>
                <a:lnTo>
                  <a:pt x="6147435" y="10922"/>
                </a:lnTo>
                <a:lnTo>
                  <a:pt x="6175895" y="60566"/>
                </a:lnTo>
                <a:lnTo>
                  <a:pt x="6147943" y="76581"/>
                </a:lnTo>
                <a:lnTo>
                  <a:pt x="6176391" y="126111"/>
                </a:lnTo>
                <a:lnTo>
                  <a:pt x="6204293" y="110096"/>
                </a:lnTo>
                <a:lnTo>
                  <a:pt x="6232779" y="159766"/>
                </a:lnTo>
                <a:lnTo>
                  <a:pt x="6306871" y="48133"/>
                </a:lnTo>
                <a:lnTo>
                  <a:pt x="6338824" y="0"/>
                </a:lnTo>
                <a:close/>
              </a:path>
            </a:pathLst>
          </a:custGeom>
          <a:solidFill>
            <a:srgbClr val="000000"/>
          </a:solidFill>
        </p:spPr>
        <p:txBody>
          <a:bodyPr wrap="square" lIns="0" tIns="0" rIns="0" bIns="0" rtlCol="0"/>
          <a:lstStyle/>
          <a:p>
            <a:endParaRPr/>
          </a:p>
        </p:txBody>
      </p:sp>
      <p:sp>
        <p:nvSpPr>
          <p:cNvPr id="7" name="object 10">
            <a:extLst>
              <a:ext uri="{FF2B5EF4-FFF2-40B4-BE49-F238E27FC236}">
                <a16:creationId xmlns:a16="http://schemas.microsoft.com/office/drawing/2014/main" id="{AA9DD331-869A-4BBD-8DAA-324D28D7C65E}"/>
              </a:ext>
            </a:extLst>
          </p:cNvPr>
          <p:cNvSpPr txBox="1"/>
          <p:nvPr/>
        </p:nvSpPr>
        <p:spPr>
          <a:xfrm>
            <a:off x="432715" y="943801"/>
            <a:ext cx="2289764" cy="289823"/>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What </a:t>
            </a:r>
            <a:r>
              <a:rPr sz="1800" spc="-10" dirty="0">
                <a:latin typeface="Arial"/>
                <a:cs typeface="Arial"/>
              </a:rPr>
              <a:t>needs</a:t>
            </a:r>
            <a:r>
              <a:rPr sz="1800" spc="-35" dirty="0">
                <a:latin typeface="Arial"/>
                <a:cs typeface="Arial"/>
              </a:rPr>
              <a:t> </a:t>
            </a:r>
            <a:r>
              <a:rPr sz="1800" spc="-10" dirty="0">
                <a:latin typeface="Arial"/>
                <a:cs typeface="Arial"/>
              </a:rPr>
              <a:t>done?</a:t>
            </a:r>
            <a:endParaRPr sz="1800" dirty="0">
              <a:latin typeface="Arial"/>
              <a:cs typeface="Arial"/>
            </a:endParaRPr>
          </a:p>
        </p:txBody>
      </p:sp>
      <p:sp>
        <p:nvSpPr>
          <p:cNvPr id="8" name="object 11">
            <a:extLst>
              <a:ext uri="{FF2B5EF4-FFF2-40B4-BE49-F238E27FC236}">
                <a16:creationId xmlns:a16="http://schemas.microsoft.com/office/drawing/2014/main" id="{E58BF439-338F-499F-8D41-5205791B1D83}"/>
              </a:ext>
            </a:extLst>
          </p:cNvPr>
          <p:cNvSpPr txBox="1"/>
          <p:nvPr/>
        </p:nvSpPr>
        <p:spPr>
          <a:xfrm>
            <a:off x="6208012" y="4613418"/>
            <a:ext cx="2447706" cy="318036"/>
          </a:xfrm>
          <a:prstGeom prst="rect">
            <a:avLst/>
          </a:prstGeom>
          <a:solidFill>
            <a:srgbClr val="FFFFFF"/>
          </a:solidFill>
        </p:spPr>
        <p:txBody>
          <a:bodyPr vert="horz" wrap="square" lIns="0" tIns="40640" rIns="0" bIns="0" rtlCol="0">
            <a:spAutoFit/>
          </a:bodyPr>
          <a:lstStyle/>
          <a:p>
            <a:pPr marL="92075">
              <a:lnSpc>
                <a:spcPct val="100000"/>
              </a:lnSpc>
              <a:spcBef>
                <a:spcPts val="320"/>
              </a:spcBef>
            </a:pPr>
            <a:r>
              <a:rPr sz="1800" spc="-5" dirty="0">
                <a:latin typeface="Arial"/>
                <a:cs typeface="Arial"/>
              </a:rPr>
              <a:t>Operational </a:t>
            </a:r>
            <a:r>
              <a:rPr sz="1800" spc="-15" dirty="0">
                <a:latin typeface="Arial"/>
                <a:cs typeface="Arial"/>
              </a:rPr>
              <a:t>Power</a:t>
            </a:r>
            <a:endParaRPr sz="1800" dirty="0">
              <a:latin typeface="Arial"/>
              <a:cs typeface="Arial"/>
            </a:endParaRPr>
          </a:p>
        </p:txBody>
      </p:sp>
      <p:sp>
        <p:nvSpPr>
          <p:cNvPr id="9" name="object 12">
            <a:extLst>
              <a:ext uri="{FF2B5EF4-FFF2-40B4-BE49-F238E27FC236}">
                <a16:creationId xmlns:a16="http://schemas.microsoft.com/office/drawing/2014/main" id="{4662D44F-A662-45CC-85F6-03E7275BB6F0}"/>
              </a:ext>
            </a:extLst>
          </p:cNvPr>
          <p:cNvSpPr txBox="1"/>
          <p:nvPr/>
        </p:nvSpPr>
        <p:spPr>
          <a:xfrm>
            <a:off x="1255420" y="1424200"/>
            <a:ext cx="1923732" cy="317395"/>
          </a:xfrm>
          <a:prstGeom prst="rect">
            <a:avLst/>
          </a:prstGeom>
          <a:solidFill>
            <a:srgbClr val="FFFFFF"/>
          </a:solidFill>
        </p:spPr>
        <p:txBody>
          <a:bodyPr vert="horz" wrap="square" lIns="0" tIns="40005" rIns="0" bIns="0" rtlCol="0">
            <a:spAutoFit/>
          </a:bodyPr>
          <a:lstStyle/>
          <a:p>
            <a:pPr marL="91440">
              <a:lnSpc>
                <a:spcPct val="100000"/>
              </a:lnSpc>
              <a:spcBef>
                <a:spcPts val="315"/>
              </a:spcBef>
            </a:pPr>
            <a:r>
              <a:rPr sz="1800" spc="-5" dirty="0">
                <a:latin typeface="Arial"/>
                <a:cs typeface="Arial"/>
              </a:rPr>
              <a:t>Criteria</a:t>
            </a:r>
            <a:r>
              <a:rPr sz="1800" spc="-15" dirty="0">
                <a:latin typeface="Arial"/>
                <a:cs typeface="Arial"/>
              </a:rPr>
              <a:t> Power</a:t>
            </a:r>
            <a:endParaRPr sz="1800" dirty="0">
              <a:latin typeface="Arial"/>
              <a:cs typeface="Arial"/>
            </a:endParaRPr>
          </a:p>
        </p:txBody>
      </p:sp>
      <p:sp>
        <p:nvSpPr>
          <p:cNvPr id="10" name="object 13">
            <a:extLst>
              <a:ext uri="{FF2B5EF4-FFF2-40B4-BE49-F238E27FC236}">
                <a16:creationId xmlns:a16="http://schemas.microsoft.com/office/drawing/2014/main" id="{E8BDDBEC-7751-4E00-BBA0-FA64A70E9CDE}"/>
              </a:ext>
            </a:extLst>
          </p:cNvPr>
          <p:cNvSpPr txBox="1"/>
          <p:nvPr/>
        </p:nvSpPr>
        <p:spPr>
          <a:xfrm>
            <a:off x="5057950" y="1365797"/>
            <a:ext cx="2941738" cy="317395"/>
          </a:xfrm>
          <a:prstGeom prst="rect">
            <a:avLst/>
          </a:prstGeom>
          <a:solidFill>
            <a:srgbClr val="FFFFFF"/>
          </a:solidFill>
        </p:spPr>
        <p:txBody>
          <a:bodyPr vert="horz" wrap="square" lIns="0" tIns="40005" rIns="0" bIns="0" rtlCol="0">
            <a:spAutoFit/>
          </a:bodyPr>
          <a:lstStyle/>
          <a:p>
            <a:pPr marL="92075" algn="r">
              <a:lnSpc>
                <a:spcPct val="100000"/>
              </a:lnSpc>
              <a:spcBef>
                <a:spcPts val="315"/>
              </a:spcBef>
            </a:pPr>
            <a:r>
              <a:rPr sz="1800" spc="-5" dirty="0">
                <a:latin typeface="Arial"/>
                <a:cs typeface="Arial"/>
              </a:rPr>
              <a:t>Comprehensive</a:t>
            </a:r>
            <a:r>
              <a:rPr sz="1800" spc="5" dirty="0">
                <a:latin typeface="Arial"/>
                <a:cs typeface="Arial"/>
              </a:rPr>
              <a:t> </a:t>
            </a:r>
            <a:r>
              <a:rPr sz="1800" spc="-15" dirty="0">
                <a:latin typeface="Arial"/>
                <a:cs typeface="Arial"/>
              </a:rPr>
              <a:t>Power</a:t>
            </a:r>
            <a:endParaRPr sz="1800" dirty="0">
              <a:latin typeface="Arial"/>
              <a:cs typeface="Arial"/>
            </a:endParaRPr>
          </a:p>
        </p:txBody>
      </p:sp>
      <p:sp>
        <p:nvSpPr>
          <p:cNvPr id="11" name="object 14">
            <a:extLst>
              <a:ext uri="{FF2B5EF4-FFF2-40B4-BE49-F238E27FC236}">
                <a16:creationId xmlns:a16="http://schemas.microsoft.com/office/drawing/2014/main" id="{365A323E-44F4-4F93-B33F-2E4023F74507}"/>
              </a:ext>
            </a:extLst>
          </p:cNvPr>
          <p:cNvSpPr txBox="1"/>
          <p:nvPr/>
        </p:nvSpPr>
        <p:spPr>
          <a:xfrm>
            <a:off x="1060801" y="4454400"/>
            <a:ext cx="2312969" cy="318036"/>
          </a:xfrm>
          <a:prstGeom prst="rect">
            <a:avLst/>
          </a:prstGeom>
          <a:solidFill>
            <a:srgbClr val="FFFFFF"/>
          </a:solidFill>
        </p:spPr>
        <p:txBody>
          <a:bodyPr vert="horz" wrap="square" lIns="0" tIns="40640" rIns="0" bIns="0" rtlCol="0">
            <a:spAutoFit/>
          </a:bodyPr>
          <a:lstStyle/>
          <a:p>
            <a:pPr marL="91440">
              <a:lnSpc>
                <a:spcPct val="100000"/>
              </a:lnSpc>
              <a:spcBef>
                <a:spcPts val="320"/>
              </a:spcBef>
            </a:pPr>
            <a:r>
              <a:rPr sz="1800" spc="-10" dirty="0">
                <a:latin typeface="Arial"/>
                <a:cs typeface="Arial"/>
              </a:rPr>
              <a:t>Disempowerment</a:t>
            </a:r>
            <a:endParaRPr sz="1800" dirty="0">
              <a:latin typeface="Arial"/>
              <a:cs typeface="Arial"/>
            </a:endParaRPr>
          </a:p>
        </p:txBody>
      </p:sp>
      <p:sp>
        <p:nvSpPr>
          <p:cNvPr id="12" name="object 15">
            <a:extLst>
              <a:ext uri="{FF2B5EF4-FFF2-40B4-BE49-F238E27FC236}">
                <a16:creationId xmlns:a16="http://schemas.microsoft.com/office/drawing/2014/main" id="{3F51EB5D-CE6C-4185-8747-34955808DE8D}"/>
              </a:ext>
            </a:extLst>
          </p:cNvPr>
          <p:cNvSpPr/>
          <p:nvPr/>
        </p:nvSpPr>
        <p:spPr>
          <a:xfrm>
            <a:off x="801396" y="1524495"/>
            <a:ext cx="4185053" cy="3822840"/>
          </a:xfrm>
          <a:custGeom>
            <a:avLst/>
            <a:gdLst/>
            <a:ahLst/>
            <a:cxnLst/>
            <a:rect l="l" t="t" r="r" b="b"/>
            <a:pathLst>
              <a:path w="3550285" h="3626485">
                <a:moveTo>
                  <a:pt x="171450" y="171450"/>
                </a:moveTo>
                <a:lnTo>
                  <a:pt x="157162" y="142875"/>
                </a:lnTo>
                <a:lnTo>
                  <a:pt x="85725" y="0"/>
                </a:lnTo>
                <a:lnTo>
                  <a:pt x="0" y="171450"/>
                </a:lnTo>
                <a:lnTo>
                  <a:pt x="57150" y="171450"/>
                </a:lnTo>
                <a:lnTo>
                  <a:pt x="57150" y="3625913"/>
                </a:lnTo>
                <a:lnTo>
                  <a:pt x="114300" y="3625913"/>
                </a:lnTo>
                <a:lnTo>
                  <a:pt x="114300" y="171450"/>
                </a:lnTo>
                <a:lnTo>
                  <a:pt x="171450" y="171450"/>
                </a:lnTo>
                <a:close/>
              </a:path>
              <a:path w="3550285" h="3626485">
                <a:moveTo>
                  <a:pt x="2730119" y="1890915"/>
                </a:moveTo>
                <a:lnTo>
                  <a:pt x="2653157" y="1747393"/>
                </a:lnTo>
                <a:lnTo>
                  <a:pt x="2623947" y="1762633"/>
                </a:lnTo>
                <a:lnTo>
                  <a:pt x="2700909" y="1906143"/>
                </a:lnTo>
                <a:lnTo>
                  <a:pt x="2730119" y="1890915"/>
                </a:lnTo>
                <a:close/>
              </a:path>
              <a:path w="3550285" h="3626485">
                <a:moveTo>
                  <a:pt x="2853309" y="1826133"/>
                </a:moveTo>
                <a:lnTo>
                  <a:pt x="2819019" y="1761363"/>
                </a:lnTo>
                <a:lnTo>
                  <a:pt x="2814320" y="1752473"/>
                </a:lnTo>
                <a:lnTo>
                  <a:pt x="2810510" y="1746123"/>
                </a:lnTo>
                <a:lnTo>
                  <a:pt x="2785872" y="1730883"/>
                </a:lnTo>
                <a:lnTo>
                  <a:pt x="2773299" y="1732165"/>
                </a:lnTo>
                <a:lnTo>
                  <a:pt x="2739225" y="1761363"/>
                </a:lnTo>
                <a:lnTo>
                  <a:pt x="2736088" y="1774063"/>
                </a:lnTo>
                <a:lnTo>
                  <a:pt x="2727833" y="1757565"/>
                </a:lnTo>
                <a:lnTo>
                  <a:pt x="2702179" y="1771523"/>
                </a:lnTo>
                <a:lnTo>
                  <a:pt x="2757932" y="1876933"/>
                </a:lnTo>
                <a:lnTo>
                  <a:pt x="2785618" y="1861693"/>
                </a:lnTo>
                <a:lnTo>
                  <a:pt x="2760345" y="1814715"/>
                </a:lnTo>
                <a:lnTo>
                  <a:pt x="2756166" y="1805813"/>
                </a:lnTo>
                <a:lnTo>
                  <a:pt x="2753004" y="1799463"/>
                </a:lnTo>
                <a:lnTo>
                  <a:pt x="2750832" y="1793113"/>
                </a:lnTo>
                <a:lnTo>
                  <a:pt x="2749677" y="1789315"/>
                </a:lnTo>
                <a:lnTo>
                  <a:pt x="2748788" y="1784223"/>
                </a:lnTo>
                <a:lnTo>
                  <a:pt x="2749550" y="1779143"/>
                </a:lnTo>
                <a:lnTo>
                  <a:pt x="2751963" y="1774063"/>
                </a:lnTo>
                <a:lnTo>
                  <a:pt x="2754376" y="1770265"/>
                </a:lnTo>
                <a:lnTo>
                  <a:pt x="2757932" y="1766443"/>
                </a:lnTo>
                <a:lnTo>
                  <a:pt x="2762758" y="1763915"/>
                </a:lnTo>
                <a:lnTo>
                  <a:pt x="2766441" y="1761363"/>
                </a:lnTo>
                <a:lnTo>
                  <a:pt x="2777490" y="1761363"/>
                </a:lnTo>
                <a:lnTo>
                  <a:pt x="2780665" y="1762633"/>
                </a:lnTo>
                <a:lnTo>
                  <a:pt x="2786634" y="1768983"/>
                </a:lnTo>
                <a:lnTo>
                  <a:pt x="2791079" y="1775333"/>
                </a:lnTo>
                <a:lnTo>
                  <a:pt x="2825623" y="1840115"/>
                </a:lnTo>
                <a:lnTo>
                  <a:pt x="2853309" y="1826133"/>
                </a:lnTo>
                <a:close/>
              </a:path>
              <a:path w="3550285" h="3626485">
                <a:moveTo>
                  <a:pt x="2912745" y="1794383"/>
                </a:moveTo>
                <a:lnTo>
                  <a:pt x="2876575" y="1725815"/>
                </a:lnTo>
                <a:lnTo>
                  <a:pt x="2868549" y="1710563"/>
                </a:lnTo>
                <a:lnTo>
                  <a:pt x="2889250" y="1700415"/>
                </a:lnTo>
                <a:lnTo>
                  <a:pt x="2883128" y="1688973"/>
                </a:lnTo>
                <a:lnTo>
                  <a:pt x="2877693" y="1678813"/>
                </a:lnTo>
                <a:lnTo>
                  <a:pt x="2856992" y="1688973"/>
                </a:lnTo>
                <a:lnTo>
                  <a:pt x="2853055" y="1681365"/>
                </a:lnTo>
                <a:lnTo>
                  <a:pt x="2850261" y="1676273"/>
                </a:lnTo>
                <a:lnTo>
                  <a:pt x="2849245" y="1672463"/>
                </a:lnTo>
                <a:lnTo>
                  <a:pt x="2849880" y="1669923"/>
                </a:lnTo>
                <a:lnTo>
                  <a:pt x="2870581" y="1657223"/>
                </a:lnTo>
                <a:lnTo>
                  <a:pt x="2864104" y="1635633"/>
                </a:lnTo>
                <a:lnTo>
                  <a:pt x="2825750" y="1653413"/>
                </a:lnTo>
                <a:lnTo>
                  <a:pt x="2816987" y="1669923"/>
                </a:lnTo>
                <a:lnTo>
                  <a:pt x="2817368" y="1675015"/>
                </a:lnTo>
                <a:lnTo>
                  <a:pt x="2817876" y="1680083"/>
                </a:lnTo>
                <a:lnTo>
                  <a:pt x="2820416" y="1687715"/>
                </a:lnTo>
                <a:lnTo>
                  <a:pt x="2825115" y="1696593"/>
                </a:lnTo>
                <a:lnTo>
                  <a:pt x="2829306" y="1704213"/>
                </a:lnTo>
                <a:lnTo>
                  <a:pt x="2813939" y="1711833"/>
                </a:lnTo>
                <a:lnTo>
                  <a:pt x="2825623" y="1734693"/>
                </a:lnTo>
                <a:lnTo>
                  <a:pt x="2840990" y="1725815"/>
                </a:lnTo>
                <a:lnTo>
                  <a:pt x="2885059" y="1808365"/>
                </a:lnTo>
                <a:lnTo>
                  <a:pt x="2912745" y="1794383"/>
                </a:lnTo>
                <a:close/>
              </a:path>
              <a:path w="3550285" h="3626485">
                <a:moveTo>
                  <a:pt x="2976753" y="1760093"/>
                </a:moveTo>
                <a:lnTo>
                  <a:pt x="2899791" y="1615313"/>
                </a:lnTo>
                <a:lnTo>
                  <a:pt x="2872105" y="1630565"/>
                </a:lnTo>
                <a:lnTo>
                  <a:pt x="2949067" y="1774063"/>
                </a:lnTo>
                <a:lnTo>
                  <a:pt x="2976753" y="1760093"/>
                </a:lnTo>
                <a:close/>
              </a:path>
              <a:path w="3550285" h="3626485">
                <a:moveTo>
                  <a:pt x="3100070" y="1694065"/>
                </a:moveTo>
                <a:lnTo>
                  <a:pt x="3098698" y="1691513"/>
                </a:lnTo>
                <a:lnTo>
                  <a:pt x="3044317" y="1589913"/>
                </a:lnTo>
                <a:lnTo>
                  <a:pt x="3016631" y="1603883"/>
                </a:lnTo>
                <a:lnTo>
                  <a:pt x="3040253" y="1648333"/>
                </a:lnTo>
                <a:lnTo>
                  <a:pt x="3053842" y="1682623"/>
                </a:lnTo>
                <a:lnTo>
                  <a:pt x="3052953" y="1686433"/>
                </a:lnTo>
                <a:lnTo>
                  <a:pt x="3050667" y="1691513"/>
                </a:lnTo>
                <a:lnTo>
                  <a:pt x="3048254" y="1696593"/>
                </a:lnTo>
                <a:lnTo>
                  <a:pt x="3044698" y="1699133"/>
                </a:lnTo>
                <a:lnTo>
                  <a:pt x="3039999" y="1701673"/>
                </a:lnTo>
                <a:lnTo>
                  <a:pt x="3035935" y="1704213"/>
                </a:lnTo>
                <a:lnTo>
                  <a:pt x="3031998" y="1705483"/>
                </a:lnTo>
                <a:lnTo>
                  <a:pt x="3024505" y="1704213"/>
                </a:lnTo>
                <a:lnTo>
                  <a:pt x="3021203" y="1702943"/>
                </a:lnTo>
                <a:lnTo>
                  <a:pt x="3018409" y="1699133"/>
                </a:lnTo>
                <a:lnTo>
                  <a:pt x="3015856" y="1696593"/>
                </a:lnTo>
                <a:lnTo>
                  <a:pt x="3012376" y="1691513"/>
                </a:lnTo>
                <a:lnTo>
                  <a:pt x="3007931" y="1683893"/>
                </a:lnTo>
                <a:lnTo>
                  <a:pt x="2976880" y="1625473"/>
                </a:lnTo>
                <a:lnTo>
                  <a:pt x="2949194" y="1639443"/>
                </a:lnTo>
                <a:lnTo>
                  <a:pt x="2984500" y="1706765"/>
                </a:lnTo>
                <a:lnTo>
                  <a:pt x="3012440" y="1733423"/>
                </a:lnTo>
                <a:lnTo>
                  <a:pt x="3019679" y="1734693"/>
                </a:lnTo>
                <a:lnTo>
                  <a:pt x="3026918" y="1734693"/>
                </a:lnTo>
                <a:lnTo>
                  <a:pt x="3058033" y="1713115"/>
                </a:lnTo>
                <a:lnTo>
                  <a:pt x="3062605" y="1706765"/>
                </a:lnTo>
                <a:lnTo>
                  <a:pt x="3063049" y="1705483"/>
                </a:lnTo>
                <a:lnTo>
                  <a:pt x="3065272" y="1699133"/>
                </a:lnTo>
                <a:lnTo>
                  <a:pt x="3066034" y="1691513"/>
                </a:lnTo>
                <a:lnTo>
                  <a:pt x="3074416" y="1708023"/>
                </a:lnTo>
                <a:lnTo>
                  <a:pt x="3100070" y="1694065"/>
                </a:lnTo>
                <a:close/>
              </a:path>
              <a:path w="3550285" h="3626485">
                <a:moveTo>
                  <a:pt x="3202902" y="1611515"/>
                </a:moveTo>
                <a:lnTo>
                  <a:pt x="3202178" y="1602613"/>
                </a:lnTo>
                <a:lnTo>
                  <a:pt x="3172079" y="1612773"/>
                </a:lnTo>
                <a:lnTo>
                  <a:pt x="3173095" y="1617865"/>
                </a:lnTo>
                <a:lnTo>
                  <a:pt x="3173222" y="1624215"/>
                </a:lnTo>
                <a:lnTo>
                  <a:pt x="3171444" y="1628013"/>
                </a:lnTo>
                <a:lnTo>
                  <a:pt x="3169793" y="1631823"/>
                </a:lnTo>
                <a:lnTo>
                  <a:pt x="3166745" y="1634363"/>
                </a:lnTo>
                <a:lnTo>
                  <a:pt x="3162427" y="1636915"/>
                </a:lnTo>
                <a:lnTo>
                  <a:pt x="3156077" y="1640713"/>
                </a:lnTo>
                <a:lnTo>
                  <a:pt x="3149600" y="1640713"/>
                </a:lnTo>
                <a:lnTo>
                  <a:pt x="3136138" y="1636915"/>
                </a:lnTo>
                <a:lnTo>
                  <a:pt x="3130550" y="1631823"/>
                </a:lnTo>
                <a:lnTo>
                  <a:pt x="3125978" y="1622933"/>
                </a:lnTo>
                <a:lnTo>
                  <a:pt x="3157055" y="1606423"/>
                </a:lnTo>
                <a:lnTo>
                  <a:pt x="3195320" y="1586115"/>
                </a:lnTo>
                <a:lnTo>
                  <a:pt x="3186785" y="1572133"/>
                </a:lnTo>
                <a:lnTo>
                  <a:pt x="3182709" y="1567065"/>
                </a:lnTo>
                <a:lnTo>
                  <a:pt x="3177603" y="1560715"/>
                </a:lnTo>
                <a:lnTo>
                  <a:pt x="3167735" y="1551813"/>
                </a:lnTo>
                <a:lnTo>
                  <a:pt x="3158744" y="1546390"/>
                </a:lnTo>
                <a:lnTo>
                  <a:pt x="3158744" y="1583563"/>
                </a:lnTo>
                <a:lnTo>
                  <a:pt x="3117469" y="1606423"/>
                </a:lnTo>
                <a:lnTo>
                  <a:pt x="3113278" y="1598815"/>
                </a:lnTo>
                <a:lnTo>
                  <a:pt x="3112008" y="1591183"/>
                </a:lnTo>
                <a:lnTo>
                  <a:pt x="3115310" y="1578483"/>
                </a:lnTo>
                <a:lnTo>
                  <a:pt x="3119120" y="1573415"/>
                </a:lnTo>
                <a:lnTo>
                  <a:pt x="3130804" y="1567065"/>
                </a:lnTo>
                <a:lnTo>
                  <a:pt x="3136646" y="1567065"/>
                </a:lnTo>
                <a:lnTo>
                  <a:pt x="3142869" y="1569593"/>
                </a:lnTo>
                <a:lnTo>
                  <a:pt x="3148965" y="1570863"/>
                </a:lnTo>
                <a:lnTo>
                  <a:pt x="3154299" y="1575943"/>
                </a:lnTo>
                <a:lnTo>
                  <a:pt x="3158744" y="1583563"/>
                </a:lnTo>
                <a:lnTo>
                  <a:pt x="3158744" y="1546390"/>
                </a:lnTo>
                <a:lnTo>
                  <a:pt x="3157220" y="1545463"/>
                </a:lnTo>
                <a:lnTo>
                  <a:pt x="3146260" y="1542923"/>
                </a:lnTo>
                <a:lnTo>
                  <a:pt x="3135096" y="1542923"/>
                </a:lnTo>
                <a:lnTo>
                  <a:pt x="3095091" y="1564513"/>
                </a:lnTo>
                <a:lnTo>
                  <a:pt x="3083941" y="1594993"/>
                </a:lnTo>
                <a:lnTo>
                  <a:pt x="3084741" y="1606423"/>
                </a:lnTo>
                <a:lnTo>
                  <a:pt x="3106940" y="1649615"/>
                </a:lnTo>
                <a:lnTo>
                  <a:pt x="3134931" y="1666113"/>
                </a:lnTo>
                <a:lnTo>
                  <a:pt x="3147123" y="1666113"/>
                </a:lnTo>
                <a:lnTo>
                  <a:pt x="3159887" y="1663573"/>
                </a:lnTo>
                <a:lnTo>
                  <a:pt x="3173222" y="1658493"/>
                </a:lnTo>
                <a:lnTo>
                  <a:pt x="3181185" y="1653413"/>
                </a:lnTo>
                <a:lnTo>
                  <a:pt x="3187954" y="1647063"/>
                </a:lnTo>
                <a:lnTo>
                  <a:pt x="3193465" y="1641983"/>
                </a:lnTo>
                <a:lnTo>
                  <a:pt x="3194177" y="1640713"/>
                </a:lnTo>
                <a:lnTo>
                  <a:pt x="3197733" y="1634363"/>
                </a:lnTo>
                <a:lnTo>
                  <a:pt x="3200704" y="1628013"/>
                </a:lnTo>
                <a:lnTo>
                  <a:pt x="3202432" y="1620393"/>
                </a:lnTo>
                <a:lnTo>
                  <a:pt x="3202902" y="1611515"/>
                </a:lnTo>
                <a:close/>
              </a:path>
              <a:path w="3550285" h="3626485">
                <a:moveTo>
                  <a:pt x="3336036" y="1568323"/>
                </a:moveTo>
                <a:lnTo>
                  <a:pt x="3301365" y="1503565"/>
                </a:lnTo>
                <a:lnTo>
                  <a:pt x="3297047" y="1494663"/>
                </a:lnTo>
                <a:lnTo>
                  <a:pt x="3293237" y="1489595"/>
                </a:lnTo>
                <a:lnTo>
                  <a:pt x="3286633" y="1481963"/>
                </a:lnTo>
                <a:lnTo>
                  <a:pt x="3282696" y="1478153"/>
                </a:lnTo>
                <a:lnTo>
                  <a:pt x="3278378" y="1476895"/>
                </a:lnTo>
                <a:lnTo>
                  <a:pt x="3273933" y="1474343"/>
                </a:lnTo>
                <a:lnTo>
                  <a:pt x="3256153" y="1474343"/>
                </a:lnTo>
                <a:lnTo>
                  <a:pt x="3243834" y="1479423"/>
                </a:lnTo>
                <a:lnTo>
                  <a:pt x="3234474" y="1485773"/>
                </a:lnTo>
                <a:lnTo>
                  <a:pt x="3227171" y="1494663"/>
                </a:lnTo>
                <a:lnTo>
                  <a:pt x="3221952" y="1504823"/>
                </a:lnTo>
                <a:lnTo>
                  <a:pt x="3218815" y="1516265"/>
                </a:lnTo>
                <a:lnTo>
                  <a:pt x="3210687" y="1501013"/>
                </a:lnTo>
                <a:lnTo>
                  <a:pt x="3184906" y="1514983"/>
                </a:lnTo>
                <a:lnTo>
                  <a:pt x="3240659" y="1619123"/>
                </a:lnTo>
                <a:lnTo>
                  <a:pt x="3268345" y="1603883"/>
                </a:lnTo>
                <a:lnTo>
                  <a:pt x="3243072" y="1556893"/>
                </a:lnTo>
                <a:lnTo>
                  <a:pt x="3238893" y="1549273"/>
                </a:lnTo>
                <a:lnTo>
                  <a:pt x="3235731" y="1541665"/>
                </a:lnTo>
                <a:lnTo>
                  <a:pt x="3233559" y="1536573"/>
                </a:lnTo>
                <a:lnTo>
                  <a:pt x="3232404" y="1531493"/>
                </a:lnTo>
                <a:lnTo>
                  <a:pt x="3231515" y="1526413"/>
                </a:lnTo>
                <a:lnTo>
                  <a:pt x="3232277" y="1521333"/>
                </a:lnTo>
                <a:lnTo>
                  <a:pt x="3234690" y="1517523"/>
                </a:lnTo>
                <a:lnTo>
                  <a:pt x="3235287" y="1516265"/>
                </a:lnTo>
                <a:lnTo>
                  <a:pt x="3237103" y="1512443"/>
                </a:lnTo>
                <a:lnTo>
                  <a:pt x="3240659" y="1508633"/>
                </a:lnTo>
                <a:lnTo>
                  <a:pt x="3245485" y="1506093"/>
                </a:lnTo>
                <a:lnTo>
                  <a:pt x="3249295" y="1504823"/>
                </a:lnTo>
                <a:lnTo>
                  <a:pt x="3252978" y="1503565"/>
                </a:lnTo>
                <a:lnTo>
                  <a:pt x="3308350" y="1582293"/>
                </a:lnTo>
                <a:lnTo>
                  <a:pt x="3336036" y="1568323"/>
                </a:lnTo>
                <a:close/>
              </a:path>
              <a:path w="3550285" h="3626485">
                <a:moveTo>
                  <a:pt x="3440836" y="1488313"/>
                </a:moveTo>
                <a:lnTo>
                  <a:pt x="3440341" y="1478153"/>
                </a:lnTo>
                <a:lnTo>
                  <a:pt x="3438271" y="1467993"/>
                </a:lnTo>
                <a:lnTo>
                  <a:pt x="3408680" y="1478153"/>
                </a:lnTo>
                <a:lnTo>
                  <a:pt x="3411220" y="1485773"/>
                </a:lnTo>
                <a:lnTo>
                  <a:pt x="3411474" y="1492123"/>
                </a:lnTo>
                <a:lnTo>
                  <a:pt x="3409823" y="1497203"/>
                </a:lnTo>
                <a:lnTo>
                  <a:pt x="3408045" y="1502283"/>
                </a:lnTo>
                <a:lnTo>
                  <a:pt x="3404489" y="1506093"/>
                </a:lnTo>
                <a:lnTo>
                  <a:pt x="3399282" y="1508633"/>
                </a:lnTo>
                <a:lnTo>
                  <a:pt x="3392297" y="1512443"/>
                </a:lnTo>
                <a:lnTo>
                  <a:pt x="3385312" y="1512443"/>
                </a:lnTo>
                <a:lnTo>
                  <a:pt x="3378327" y="1509915"/>
                </a:lnTo>
                <a:lnTo>
                  <a:pt x="3354362" y="1479423"/>
                </a:lnTo>
                <a:lnTo>
                  <a:pt x="3351072" y="1465453"/>
                </a:lnTo>
                <a:lnTo>
                  <a:pt x="3351530" y="1459103"/>
                </a:lnTo>
                <a:lnTo>
                  <a:pt x="3353054" y="1452753"/>
                </a:lnTo>
                <a:lnTo>
                  <a:pt x="3357372" y="1447673"/>
                </a:lnTo>
                <a:lnTo>
                  <a:pt x="3369437" y="1441323"/>
                </a:lnTo>
                <a:lnTo>
                  <a:pt x="3374390" y="1440053"/>
                </a:lnTo>
                <a:lnTo>
                  <a:pt x="3383788" y="1442593"/>
                </a:lnTo>
                <a:lnTo>
                  <a:pt x="3388106" y="1445145"/>
                </a:lnTo>
                <a:lnTo>
                  <a:pt x="3391916" y="1450213"/>
                </a:lnTo>
                <a:lnTo>
                  <a:pt x="3405047" y="1440053"/>
                </a:lnTo>
                <a:lnTo>
                  <a:pt x="3416554" y="1431163"/>
                </a:lnTo>
                <a:lnTo>
                  <a:pt x="3409480" y="1424813"/>
                </a:lnTo>
                <a:lnTo>
                  <a:pt x="3402177" y="1419745"/>
                </a:lnTo>
                <a:lnTo>
                  <a:pt x="3394672" y="1415923"/>
                </a:lnTo>
                <a:lnTo>
                  <a:pt x="3378924" y="1413395"/>
                </a:lnTo>
                <a:lnTo>
                  <a:pt x="3370465" y="1414653"/>
                </a:lnTo>
                <a:lnTo>
                  <a:pt x="3361537" y="1418463"/>
                </a:lnTo>
                <a:lnTo>
                  <a:pt x="3352165" y="1422273"/>
                </a:lnTo>
                <a:lnTo>
                  <a:pt x="3322828" y="1456563"/>
                </a:lnTo>
                <a:lnTo>
                  <a:pt x="3321088" y="1467993"/>
                </a:lnTo>
                <a:lnTo>
                  <a:pt x="3321812" y="1479423"/>
                </a:lnTo>
                <a:lnTo>
                  <a:pt x="3338017" y="1516265"/>
                </a:lnTo>
                <a:lnTo>
                  <a:pt x="3376511" y="1539113"/>
                </a:lnTo>
                <a:lnTo>
                  <a:pt x="3387471" y="1539113"/>
                </a:lnTo>
                <a:lnTo>
                  <a:pt x="3426866" y="1520063"/>
                </a:lnTo>
                <a:lnTo>
                  <a:pt x="3439769" y="1497203"/>
                </a:lnTo>
                <a:lnTo>
                  <a:pt x="3440836" y="1488313"/>
                </a:lnTo>
                <a:close/>
              </a:path>
              <a:path w="3550285" h="3626485">
                <a:moveTo>
                  <a:pt x="3549802" y="1427353"/>
                </a:moveTo>
                <a:lnTo>
                  <a:pt x="3549764" y="1424813"/>
                </a:lnTo>
                <a:lnTo>
                  <a:pt x="3549142" y="1417193"/>
                </a:lnTo>
                <a:lnTo>
                  <a:pt x="3519043" y="1427353"/>
                </a:lnTo>
                <a:lnTo>
                  <a:pt x="3520313" y="1433703"/>
                </a:lnTo>
                <a:lnTo>
                  <a:pt x="3520186" y="1438795"/>
                </a:lnTo>
                <a:lnTo>
                  <a:pt x="3518408" y="1442593"/>
                </a:lnTo>
                <a:lnTo>
                  <a:pt x="3516757" y="1446403"/>
                </a:lnTo>
                <a:lnTo>
                  <a:pt x="3513709" y="1450213"/>
                </a:lnTo>
                <a:lnTo>
                  <a:pt x="3509391" y="1452753"/>
                </a:lnTo>
                <a:lnTo>
                  <a:pt x="3503041" y="1455293"/>
                </a:lnTo>
                <a:lnTo>
                  <a:pt x="3496564" y="1456563"/>
                </a:lnTo>
                <a:lnTo>
                  <a:pt x="3483102" y="1451495"/>
                </a:lnTo>
                <a:lnTo>
                  <a:pt x="3477514" y="1446403"/>
                </a:lnTo>
                <a:lnTo>
                  <a:pt x="3472942" y="1438795"/>
                </a:lnTo>
                <a:lnTo>
                  <a:pt x="3505301" y="1421003"/>
                </a:lnTo>
                <a:lnTo>
                  <a:pt x="3542284" y="1400695"/>
                </a:lnTo>
                <a:lnTo>
                  <a:pt x="3533749" y="1386713"/>
                </a:lnTo>
                <a:lnTo>
                  <a:pt x="3529673" y="1381645"/>
                </a:lnTo>
                <a:lnTo>
                  <a:pt x="3524567" y="1375295"/>
                </a:lnTo>
                <a:lnTo>
                  <a:pt x="3514699" y="1366393"/>
                </a:lnTo>
                <a:lnTo>
                  <a:pt x="3505708" y="1362049"/>
                </a:lnTo>
                <a:lnTo>
                  <a:pt x="3505708" y="1399413"/>
                </a:lnTo>
                <a:lnTo>
                  <a:pt x="3464306" y="1421003"/>
                </a:lnTo>
                <a:lnTo>
                  <a:pt x="3460242" y="1413395"/>
                </a:lnTo>
                <a:lnTo>
                  <a:pt x="3458972" y="1407045"/>
                </a:lnTo>
                <a:lnTo>
                  <a:pt x="3460623" y="1399413"/>
                </a:lnTo>
                <a:lnTo>
                  <a:pt x="3483610" y="1381645"/>
                </a:lnTo>
                <a:lnTo>
                  <a:pt x="3495929" y="1386713"/>
                </a:lnTo>
                <a:lnTo>
                  <a:pt x="3501263" y="1391793"/>
                </a:lnTo>
                <a:lnTo>
                  <a:pt x="3505708" y="1399413"/>
                </a:lnTo>
                <a:lnTo>
                  <a:pt x="3505708" y="1362049"/>
                </a:lnTo>
                <a:lnTo>
                  <a:pt x="3504184" y="1361313"/>
                </a:lnTo>
                <a:lnTo>
                  <a:pt x="3493224" y="1357503"/>
                </a:lnTo>
                <a:lnTo>
                  <a:pt x="3482060" y="1357503"/>
                </a:lnTo>
                <a:lnTo>
                  <a:pt x="3442055" y="1379093"/>
                </a:lnTo>
                <a:lnTo>
                  <a:pt x="3430905" y="1409573"/>
                </a:lnTo>
                <a:lnTo>
                  <a:pt x="3431705" y="1421003"/>
                </a:lnTo>
                <a:lnTo>
                  <a:pt x="3446894" y="1456563"/>
                </a:lnTo>
                <a:lnTo>
                  <a:pt x="3481895" y="1480693"/>
                </a:lnTo>
                <a:lnTo>
                  <a:pt x="3494087" y="1480693"/>
                </a:lnTo>
                <a:lnTo>
                  <a:pt x="3534867" y="1462913"/>
                </a:lnTo>
                <a:lnTo>
                  <a:pt x="3549396" y="1434973"/>
                </a:lnTo>
                <a:lnTo>
                  <a:pt x="3549802" y="1427353"/>
                </a:lnTo>
                <a:close/>
              </a:path>
            </a:pathLst>
          </a:custGeom>
          <a:solidFill>
            <a:srgbClr val="000000"/>
          </a:solidFill>
        </p:spPr>
        <p:txBody>
          <a:bodyPr wrap="square" lIns="0" tIns="0" rIns="0" bIns="0" rtlCol="0"/>
          <a:lstStyle/>
          <a:p>
            <a:endParaRPr/>
          </a:p>
        </p:txBody>
      </p:sp>
      <p:sp>
        <p:nvSpPr>
          <p:cNvPr id="13" name="object 9">
            <a:extLst>
              <a:ext uri="{FF2B5EF4-FFF2-40B4-BE49-F238E27FC236}">
                <a16:creationId xmlns:a16="http://schemas.microsoft.com/office/drawing/2014/main" id="{DBC11888-90E3-44A7-90F0-82A8DBE6286E}"/>
              </a:ext>
            </a:extLst>
          </p:cNvPr>
          <p:cNvSpPr txBox="1"/>
          <p:nvPr/>
        </p:nvSpPr>
        <p:spPr>
          <a:xfrm>
            <a:off x="7431865" y="5347335"/>
            <a:ext cx="158496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How </a:t>
            </a:r>
            <a:r>
              <a:rPr sz="1800" dirty="0">
                <a:latin typeface="Arial"/>
                <a:cs typeface="Arial"/>
              </a:rPr>
              <a:t>it </a:t>
            </a:r>
            <a:r>
              <a:rPr sz="1800" spc="-5" dirty="0">
                <a:latin typeface="Arial"/>
                <a:cs typeface="Arial"/>
              </a:rPr>
              <a:t>is</a:t>
            </a:r>
            <a:r>
              <a:rPr sz="1800" spc="-75" dirty="0">
                <a:latin typeface="Arial"/>
                <a:cs typeface="Arial"/>
              </a:rPr>
              <a:t> </a:t>
            </a:r>
            <a:r>
              <a:rPr sz="1800" spc="-5" dirty="0">
                <a:latin typeface="Arial"/>
                <a:cs typeface="Arial"/>
              </a:rPr>
              <a:t>done?</a:t>
            </a:r>
            <a:endParaRPr sz="1800" dirty="0">
              <a:latin typeface="Arial"/>
              <a:cs typeface="Arial"/>
            </a:endParaRPr>
          </a:p>
        </p:txBody>
      </p:sp>
    </p:spTree>
    <p:extLst>
      <p:ext uri="{BB962C8B-B14F-4D97-AF65-F5344CB8AC3E}">
        <p14:creationId xmlns:p14="http://schemas.microsoft.com/office/powerpoint/2010/main" val="1941553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236F71-01DC-477C-8714-1710C049E621}"/>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CCF8946B-32EA-4F0D-8C22-8053E8CD53D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Management</a:t>
            </a:r>
          </a:p>
        </p:txBody>
      </p:sp>
      <p:sp>
        <p:nvSpPr>
          <p:cNvPr id="6" name="Content Placeholder 2">
            <a:extLst>
              <a:ext uri="{FF2B5EF4-FFF2-40B4-BE49-F238E27FC236}">
                <a16:creationId xmlns:a16="http://schemas.microsoft.com/office/drawing/2014/main" id="{6EC12E5B-CA7F-4DCC-AAB8-660A38A5E1EA}"/>
              </a:ext>
            </a:extLst>
          </p:cNvPr>
          <p:cNvSpPr>
            <a:spLocks noGrp="1"/>
          </p:cNvSpPr>
          <p:nvPr>
            <p:ph idx="1"/>
          </p:nvPr>
        </p:nvSpPr>
        <p:spPr>
          <a:xfrm>
            <a:off x="147145" y="731950"/>
            <a:ext cx="8763000" cy="5059363"/>
          </a:xfrm>
        </p:spPr>
        <p:txBody>
          <a:bodyPr>
            <a:normAutofit/>
          </a:bodyPr>
          <a:lstStyle/>
          <a:p>
            <a:pPr marL="0" indent="0">
              <a:spcBef>
                <a:spcPts val="0"/>
              </a:spcBef>
              <a:buNone/>
            </a:pPr>
            <a:r>
              <a:rPr lang="en-US" sz="2400" dirty="0">
                <a:latin typeface="Arial" panose="020B0604020202020204" pitchFamily="34" charset="0"/>
                <a:cs typeface="Arial" panose="020B0604020202020204" pitchFamily="34" charset="0"/>
              </a:rPr>
              <a:t>Management of relationships with beneficiaries or groups to anticipate support or opposition in the implementation of a project</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Develop strategies to increase supportive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Decrease opposing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Creating positive relationships</a:t>
            </a:r>
          </a:p>
          <a:p>
            <a:pPr marL="0" indent="0">
              <a:spcBef>
                <a:spcPts val="0"/>
              </a:spcBef>
              <a:buNone/>
            </a:pPr>
            <a:endParaRPr lang="en-US" sz="2400" dirty="0">
              <a:latin typeface="Arial" panose="020B0604020202020204" pitchFamily="34" charset="0"/>
              <a:cs typeface="Arial" panose="020B0604020202020204" pitchFamily="34" charset="0"/>
            </a:endParaRPr>
          </a:p>
          <a:p>
            <a:pPr marL="0" indent="0">
              <a:spcBef>
                <a:spcPts val="0"/>
              </a:spcBef>
              <a:buNone/>
            </a:pPr>
            <a:r>
              <a:rPr lang="en-US" sz="2400" dirty="0">
                <a:latin typeface="Arial" panose="020B0604020202020204" pitchFamily="34" charset="0"/>
                <a:cs typeface="Arial" panose="020B0604020202020204" pitchFamily="34" charset="0"/>
              </a:rPr>
              <a:t>Defining stakeholder</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Any group or individual who can affect or is affected by the achievement of the organisational objectives</a:t>
            </a:r>
          </a:p>
          <a:p>
            <a:pPr marL="55563" indent="-55563">
              <a:spcBef>
                <a:spcPts val="0"/>
              </a:spcBef>
              <a:buNone/>
            </a:pPr>
            <a:endParaRPr lang="en-US" sz="2800" dirty="0"/>
          </a:p>
          <a:p>
            <a:pPr marL="0" indent="0">
              <a:spcBef>
                <a:spcPts val="0"/>
              </a:spcBef>
              <a:buNone/>
            </a:pPr>
            <a:endParaRPr lang="en-US" sz="2800" dirty="0"/>
          </a:p>
        </p:txBody>
      </p:sp>
    </p:spTree>
    <p:extLst>
      <p:ext uri="{BB962C8B-B14F-4D97-AF65-F5344CB8AC3E}">
        <p14:creationId xmlns:p14="http://schemas.microsoft.com/office/powerpoint/2010/main" val="3619317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E92F8E-E445-4E82-AF07-3036F1698C82}"/>
              </a:ext>
            </a:extLst>
          </p:cNvPr>
          <p:cNvSpPr>
            <a:spLocks noGrp="1"/>
          </p:cNvSpPr>
          <p:nvPr>
            <p:ph idx="1"/>
          </p:nvPr>
        </p:nvSpPr>
        <p:spPr>
          <a:xfrm>
            <a:off x="219456" y="896112"/>
            <a:ext cx="8814816" cy="4590287"/>
          </a:xfrm>
        </p:spPr>
        <p:txBody>
          <a:bodyPr>
            <a:normAutofit fontScale="70000" lnSpcReduction="20000"/>
          </a:bodyPr>
          <a:lstStyle/>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highly interested people (Manage Closely)</a:t>
            </a:r>
            <a:r>
              <a:rPr lang="en-US" b="0" i="0" dirty="0">
                <a:solidFill>
                  <a:srgbClr val="333333"/>
                </a:solidFill>
                <a:effectLst/>
                <a:latin typeface="ProximaNova-n4"/>
              </a:rPr>
              <a:t>: you must fully engage these people, and make the greatest efforts to satisfy them.</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less interested people (Keep Satisfied)</a:t>
            </a:r>
            <a:r>
              <a:rPr lang="en-US" b="0" i="0" dirty="0">
                <a:solidFill>
                  <a:srgbClr val="333333"/>
                </a:solidFill>
                <a:effectLst/>
                <a:latin typeface="ProximaNova-n4"/>
              </a:rPr>
              <a:t>: put enough work in with these people to keep them satisfied, but not so much that they become bored with your message.</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highly interested people (Keep Informed)</a:t>
            </a:r>
            <a:r>
              <a:rPr lang="en-US" b="0" i="0" dirty="0">
                <a:solidFill>
                  <a:srgbClr val="333333"/>
                </a:solidFill>
                <a:effectLst/>
                <a:latin typeface="ProximaNova-n4"/>
              </a:rPr>
              <a:t>: adequately inform these people, and talk to them to ensure that no major issues are arising. People in this category can often be very helpful with the detail of your project.</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less interested people (Monitor)</a:t>
            </a:r>
            <a:r>
              <a:rPr lang="en-US" b="0" i="0" dirty="0">
                <a:solidFill>
                  <a:srgbClr val="333333"/>
                </a:solidFill>
                <a:effectLst/>
                <a:latin typeface="ProximaNova-n4"/>
              </a:rPr>
              <a:t>: again, monitor these people, but don’t bore them with excessive communication.</a:t>
            </a:r>
          </a:p>
          <a:p>
            <a:pPr marL="0" indent="0">
              <a:buNone/>
            </a:pPr>
            <a:endParaRPr lang="en-GB" dirty="0"/>
          </a:p>
        </p:txBody>
      </p:sp>
      <p:sp>
        <p:nvSpPr>
          <p:cNvPr id="4" name="Slide Number Placeholder 3">
            <a:extLst>
              <a:ext uri="{FF2B5EF4-FFF2-40B4-BE49-F238E27FC236}">
                <a16:creationId xmlns:a16="http://schemas.microsoft.com/office/drawing/2014/main" id="{F4E604C2-B1DE-4BE7-BC38-20BBA866C448}"/>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45977FFD-831A-40AC-BC04-7D001A1D7E48}"/>
              </a:ext>
            </a:extLst>
          </p:cNvPr>
          <p:cNvSpPr>
            <a:spLocks noGrp="1" noChangeArrowheads="1"/>
          </p:cNvSpPr>
          <p:nvPr>
            <p:ph type="title"/>
          </p:nvPr>
        </p:nvSpPr>
        <p:spPr>
          <a:xfrm>
            <a:off x="457200" y="274638"/>
            <a:ext cx="8229600" cy="557466"/>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Strategies - Stakeholders</a:t>
            </a:r>
          </a:p>
        </p:txBody>
      </p:sp>
    </p:spTree>
    <p:extLst>
      <p:ext uri="{BB962C8B-B14F-4D97-AF65-F5344CB8AC3E}">
        <p14:creationId xmlns:p14="http://schemas.microsoft.com/office/powerpoint/2010/main" val="3955176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BBB066-FB7E-49DD-B856-42F1136BCB72}"/>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9AFE4D00-AB0B-499C-B877-999C50301A2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of Stakeholders</a:t>
            </a:r>
          </a:p>
        </p:txBody>
      </p:sp>
      <p:graphicFrame>
        <p:nvGraphicFramePr>
          <p:cNvPr id="6" name="Table 5">
            <a:extLst>
              <a:ext uri="{FF2B5EF4-FFF2-40B4-BE49-F238E27FC236}">
                <a16:creationId xmlns:a16="http://schemas.microsoft.com/office/drawing/2014/main" id="{6308F7EA-365F-4B38-913D-E69D0A54464A}"/>
              </a:ext>
            </a:extLst>
          </p:cNvPr>
          <p:cNvGraphicFramePr>
            <a:graphicFrameLocks noGrp="1"/>
          </p:cNvGraphicFramePr>
          <p:nvPr>
            <p:extLst>
              <p:ext uri="{D42A27DB-BD31-4B8C-83A1-F6EECF244321}">
                <p14:modId xmlns:p14="http://schemas.microsoft.com/office/powerpoint/2010/main" val="3169173861"/>
              </p:ext>
            </p:extLst>
          </p:nvPr>
        </p:nvGraphicFramePr>
        <p:xfrm>
          <a:off x="177624" y="777240"/>
          <a:ext cx="8839201" cy="4577080"/>
        </p:xfrm>
        <a:graphic>
          <a:graphicData uri="http://schemas.openxmlformats.org/drawingml/2006/table">
            <a:tbl>
              <a:tblPr firstRow="1" bandRow="1">
                <a:tableStyleId>{5940675A-B579-460E-94D1-54222C63F5DA}</a:tableStyleId>
              </a:tblPr>
              <a:tblGrid>
                <a:gridCol w="22098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209801">
                  <a:extLst>
                    <a:ext uri="{9D8B030D-6E8A-4147-A177-3AD203B41FA5}">
                      <a16:colId xmlns:a16="http://schemas.microsoft.com/office/drawing/2014/main" val="20003"/>
                    </a:ext>
                  </a:extLst>
                </a:gridCol>
              </a:tblGrid>
              <a:tr h="370840">
                <a:tc>
                  <a:txBody>
                    <a:bodyPr/>
                    <a:lstStyle/>
                    <a:p>
                      <a:pPr algn="ctr"/>
                      <a:r>
                        <a:rPr lang="en-US" sz="1800" b="1" dirty="0">
                          <a:latin typeface="Arial" panose="020B0604020202020204" pitchFamily="34" charset="0"/>
                          <a:cs typeface="Arial" panose="020B0604020202020204" pitchFamily="34" charset="0"/>
                        </a:rPr>
                        <a:t>Private Sector</a:t>
                      </a:r>
                    </a:p>
                  </a:txBody>
                  <a:tcPr anchor="ctr"/>
                </a:tc>
                <a:tc>
                  <a:txBody>
                    <a:bodyPr/>
                    <a:lstStyle/>
                    <a:p>
                      <a:pPr algn="ctr"/>
                      <a:r>
                        <a:rPr lang="en-US" sz="1800" b="1" dirty="0">
                          <a:latin typeface="Arial" panose="020B0604020202020204" pitchFamily="34" charset="0"/>
                          <a:cs typeface="Arial" panose="020B0604020202020204" pitchFamily="34" charset="0"/>
                        </a:rPr>
                        <a:t>Public Sector</a:t>
                      </a:r>
                    </a:p>
                  </a:txBody>
                  <a:tcPr anchor="ctr"/>
                </a:tc>
                <a:tc>
                  <a:txBody>
                    <a:bodyPr/>
                    <a:lstStyle/>
                    <a:p>
                      <a:pPr algn="ctr"/>
                      <a:r>
                        <a:rPr lang="en-US" sz="1800" b="1" dirty="0">
                          <a:latin typeface="Arial" panose="020B0604020202020204" pitchFamily="34" charset="0"/>
                          <a:cs typeface="Arial" panose="020B0604020202020204" pitchFamily="34" charset="0"/>
                        </a:rPr>
                        <a:t>Civil Society</a:t>
                      </a:r>
                    </a:p>
                  </a:txBody>
                  <a:tcPr anchor="ctr"/>
                </a:tc>
                <a:tc>
                  <a:txBody>
                    <a:bodyPr/>
                    <a:lstStyle/>
                    <a:p>
                      <a:pPr algn="ctr"/>
                      <a:r>
                        <a:rPr lang="en-US" sz="1800" b="1" dirty="0">
                          <a:latin typeface="Arial" panose="020B0604020202020204" pitchFamily="34" charset="0"/>
                          <a:cs typeface="Arial" panose="020B0604020202020204" pitchFamily="34" charset="0"/>
                        </a:rPr>
                        <a:t>Sectoral Groups</a:t>
                      </a:r>
                    </a:p>
                  </a:txBody>
                  <a:tcPr anchor="ctr"/>
                </a:tc>
                <a:extLst>
                  <a:ext uri="{0D108BD9-81ED-4DB2-BD59-A6C34878D82A}">
                    <a16:rowId xmlns:a16="http://schemas.microsoft.com/office/drawing/2014/main" val="10000"/>
                  </a:ext>
                </a:extLst>
              </a:tr>
              <a:tr h="370840">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Corporations and Businesses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Business associations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Professional</a:t>
                      </a:r>
                      <a:r>
                        <a:rPr lang="en-US" sz="1800" baseline="0" dirty="0">
                          <a:latin typeface="Arial" panose="020B0604020202020204" pitchFamily="34" charset="0"/>
                          <a:cs typeface="Arial" panose="020B0604020202020204" pitchFamily="34" charset="0"/>
                        </a:rPr>
                        <a:t> bodies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Financial institutions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Business leaders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Corporate foundations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Ministries/Cabinet</a:t>
                      </a:r>
                      <a:r>
                        <a:rPr lang="en-US" sz="1800" baseline="0" dirty="0">
                          <a:latin typeface="Arial" panose="020B0604020202020204" pitchFamily="34" charset="0"/>
                          <a:cs typeface="Arial" panose="020B0604020202020204" pitchFamily="34" charset="0"/>
                        </a:rPr>
                        <a:t> Secretaries (executive)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Civil servants (bureaucracy)</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Elected representatives (legislature)</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Local government units/councils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Military and</a:t>
                      </a:r>
                      <a:r>
                        <a:rPr lang="en-US" sz="1800" baseline="0" dirty="0">
                          <a:latin typeface="Arial" panose="020B0604020202020204" pitchFamily="34" charset="0"/>
                          <a:cs typeface="Arial" panose="020B0604020202020204" pitchFamily="34" charset="0"/>
                        </a:rPr>
                        <a:t> Police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International bodies (UN, ADB etc.)</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Media</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Religious units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Schools and universities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Social movements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Trade unions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People’s organizations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National NGOs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International NGOs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Consumers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Women</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Farmers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Students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Youth</a:t>
                      </a:r>
                    </a:p>
                    <a:p>
                      <a:pPr marL="285750" indent="-285750">
                        <a:buClr>
                          <a:srgbClr val="FF0000"/>
                        </a:buClr>
                        <a:buSzPct val="62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2565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B8FB30-7620-480C-8D5E-DD78E3743362}"/>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6B92A615-4071-4E9B-8CF6-5ACF70FB4D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Analysis Framework</a:t>
            </a:r>
          </a:p>
        </p:txBody>
      </p:sp>
      <p:sp>
        <p:nvSpPr>
          <p:cNvPr id="6" name="Content Placeholder 2">
            <a:extLst>
              <a:ext uri="{FF2B5EF4-FFF2-40B4-BE49-F238E27FC236}">
                <a16:creationId xmlns:a16="http://schemas.microsoft.com/office/drawing/2014/main" id="{06337510-918A-43FD-B718-160F3A866A93}"/>
              </a:ext>
            </a:extLst>
          </p:cNvPr>
          <p:cNvSpPr>
            <a:spLocks noGrp="1"/>
          </p:cNvSpPr>
          <p:nvPr>
            <p:ph idx="1"/>
          </p:nvPr>
        </p:nvSpPr>
        <p:spPr>
          <a:xfrm>
            <a:off x="228600" y="638233"/>
            <a:ext cx="8788225" cy="5135563"/>
          </a:xfrm>
        </p:spPr>
        <p:txBody>
          <a:bodyPr>
            <a:normAutofit/>
          </a:bodyPr>
          <a:lstStyle/>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Different groups of people perceive problems differently</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Communication and exchange of these perceptions are critical to foster a better understanding</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marL="0" indent="0">
              <a:spcBef>
                <a:spcPts val="0"/>
              </a:spcBef>
              <a:buClr>
                <a:srgbClr val="FF0000"/>
              </a:buClr>
              <a:buSzPct val="62000"/>
              <a:buNone/>
            </a:pPr>
            <a:r>
              <a:rPr lang="en-US" sz="2400" dirty="0">
                <a:latin typeface="Arial" panose="020B0604020202020204" pitchFamily="34" charset="0"/>
                <a:cs typeface="Arial" panose="020B0604020202020204" pitchFamily="34" charset="0"/>
              </a:rPr>
              <a:t>The process of convening key stakeholders concerned with a particular project problem and clarifying from their perspective is called Stakeholder Analysis (SA)</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spcBef>
                <a:spcPts val="0"/>
              </a:spcBef>
              <a:buSzPct val="75000"/>
              <a:buNone/>
            </a:pPr>
            <a:r>
              <a:rPr lang="en-US" sz="2400" dirty="0">
                <a:latin typeface="Arial" panose="020B0604020202020204" pitchFamily="34" charset="0"/>
                <a:cs typeface="Arial" panose="020B0604020202020204" pitchFamily="34" charset="0"/>
              </a:rPr>
              <a:t>SA:  - builds ownership among the primary stakeholders</a:t>
            </a:r>
          </a:p>
          <a:p>
            <a:pPr marL="0" indent="0">
              <a:spcBef>
                <a:spcPts val="0"/>
              </a:spcBef>
              <a:buSzPct val="75000"/>
              <a:buNone/>
            </a:pPr>
            <a:r>
              <a:rPr lang="en-US" sz="2400" dirty="0">
                <a:latin typeface="Arial" panose="020B0604020202020204" pitchFamily="34" charset="0"/>
                <a:cs typeface="Arial" panose="020B0604020202020204" pitchFamily="34" charset="0"/>
              </a:rPr>
              <a:t>        - increase the consensus by considering a broad range 		of viewpoints </a:t>
            </a:r>
            <a:endParaRPr lang="en-US" dirty="0"/>
          </a:p>
        </p:txBody>
      </p:sp>
    </p:spTree>
    <p:extLst>
      <p:ext uri="{BB962C8B-B14F-4D97-AF65-F5344CB8AC3E}">
        <p14:creationId xmlns:p14="http://schemas.microsoft.com/office/powerpoint/2010/main" val="2251213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321A60-19A0-4EFC-AB7E-2394C7D890A0}"/>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23118ACF-E2CA-4CFA-98F8-7E2F9D2BCD0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Increases a Project’s Chance of …</a:t>
            </a:r>
          </a:p>
        </p:txBody>
      </p:sp>
      <p:sp>
        <p:nvSpPr>
          <p:cNvPr id="6" name="Content Placeholder 2">
            <a:extLst>
              <a:ext uri="{FF2B5EF4-FFF2-40B4-BE49-F238E27FC236}">
                <a16:creationId xmlns:a16="http://schemas.microsoft.com/office/drawing/2014/main" id="{7A5D7E08-FD77-4C61-862A-09889EFFB83E}"/>
              </a:ext>
            </a:extLst>
          </p:cNvPr>
          <p:cNvSpPr>
            <a:spLocks noGrp="1"/>
          </p:cNvSpPr>
          <p:nvPr>
            <p:ph idx="1"/>
          </p:nvPr>
        </p:nvSpPr>
        <p:spPr>
          <a:xfrm>
            <a:off x="76200" y="716281"/>
            <a:ext cx="8991600" cy="4623816"/>
          </a:xfrm>
        </p:spPr>
        <p:txBody>
          <a:bodyPr>
            <a:normAutofit/>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support from powerful stakeholders who can provide more resources - increase project’s success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cooperation from project beneficiaries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Defusing negative reactions to a project by anticipating stakeholders’ needs and integrating these into the project’s plan of actions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Improving project design when local knowledge is brought in to identify appropriate technology and approaches</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Front-end of the project life cycle – stakeholders static</a:t>
            </a: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Contributions and influence change over the course of the project</a:t>
            </a:r>
          </a:p>
        </p:txBody>
      </p:sp>
    </p:spTree>
    <p:extLst>
      <p:ext uri="{BB962C8B-B14F-4D97-AF65-F5344CB8AC3E}">
        <p14:creationId xmlns:p14="http://schemas.microsoft.com/office/powerpoint/2010/main" val="3435616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2BC0EE-62FD-4B2D-91E0-A1E915EB1208}"/>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427E8BC7-C531-4B04-9381-040CA9EEB97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Process</a:t>
            </a:r>
          </a:p>
        </p:txBody>
      </p:sp>
      <p:sp>
        <p:nvSpPr>
          <p:cNvPr id="6" name="Content Placeholder 2">
            <a:extLst>
              <a:ext uri="{FF2B5EF4-FFF2-40B4-BE49-F238E27FC236}">
                <a16:creationId xmlns:a16="http://schemas.microsoft.com/office/drawing/2014/main" id="{60D081C6-EC76-4638-B083-CD362BA255A6}"/>
              </a:ext>
            </a:extLst>
          </p:cNvPr>
          <p:cNvSpPr>
            <a:spLocks noGrp="1"/>
          </p:cNvSpPr>
          <p:nvPr>
            <p:ph idx="1"/>
          </p:nvPr>
        </p:nvSpPr>
        <p:spPr>
          <a:xfrm>
            <a:off x="367048" y="795271"/>
            <a:ext cx="8229600" cy="4525963"/>
          </a:xfrm>
        </p:spPr>
        <p:txBody>
          <a:bodyPr>
            <a:normAutofit/>
          </a:bodyPr>
          <a:lstStyle/>
          <a:p>
            <a:pPr marL="0" indent="0">
              <a:spcBef>
                <a:spcPts val="0"/>
              </a:spcBef>
              <a:buNone/>
            </a:pPr>
            <a:r>
              <a:rPr lang="en-US" sz="2800" dirty="0"/>
              <a:t>SA involves a two-step process</a:t>
            </a:r>
          </a:p>
          <a:p>
            <a:pPr marL="858838" indent="-401638">
              <a:spcBef>
                <a:spcPts val="0"/>
              </a:spcBef>
              <a:buFont typeface="+mj-lt"/>
              <a:buAutoNum type="arabicPeriod"/>
            </a:pPr>
            <a:r>
              <a:rPr lang="en-US" sz="2800" dirty="0"/>
              <a:t>Planning the stakeholder analysis process</a:t>
            </a:r>
          </a:p>
          <a:p>
            <a:pPr marL="858838" indent="-401638">
              <a:spcBef>
                <a:spcPts val="0"/>
              </a:spcBef>
              <a:buFont typeface="+mj-lt"/>
              <a:buAutoNum type="arabicPeriod"/>
            </a:pPr>
            <a:r>
              <a:rPr lang="en-US" sz="2800" dirty="0"/>
              <a:t>Using the results of stakeholder analysis</a:t>
            </a:r>
          </a:p>
        </p:txBody>
      </p:sp>
    </p:spTree>
    <p:extLst>
      <p:ext uri="{BB962C8B-B14F-4D97-AF65-F5344CB8AC3E}">
        <p14:creationId xmlns:p14="http://schemas.microsoft.com/office/powerpoint/2010/main" val="254638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Planning the Stakeholder Analysis Process</a:t>
            </a:r>
          </a:p>
        </p:txBody>
      </p:sp>
      <p:sp>
        <p:nvSpPr>
          <p:cNvPr id="6" name="Content Placeholder 2">
            <a:extLst>
              <a:ext uri="{FF2B5EF4-FFF2-40B4-BE49-F238E27FC236}">
                <a16:creationId xmlns:a16="http://schemas.microsoft.com/office/drawing/2014/main" id="{02E40504-BA87-42E3-AF3C-89776CFB946F}"/>
              </a:ext>
            </a:extLst>
          </p:cNvPr>
          <p:cNvSpPr>
            <a:spLocks noGrp="1"/>
          </p:cNvSpPr>
          <p:nvPr>
            <p:ph idx="1"/>
          </p:nvPr>
        </p:nvSpPr>
        <p:spPr>
          <a:xfrm>
            <a:off x="177625" y="969135"/>
            <a:ext cx="8839200" cy="3525591"/>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Group discussion to identify the stakeholder</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Mechanism to observe the positions of different stakeholders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Validate decisions and risk analysis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Further involvement of the stakeholders in the project life cycle</a:t>
            </a:r>
          </a:p>
        </p:txBody>
      </p:sp>
    </p:spTree>
    <p:extLst>
      <p:ext uri="{BB962C8B-B14F-4D97-AF65-F5344CB8AC3E}">
        <p14:creationId xmlns:p14="http://schemas.microsoft.com/office/powerpoint/2010/main" val="1410889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Using Results of SA</a:t>
            </a:r>
          </a:p>
        </p:txBody>
      </p:sp>
      <p:sp>
        <p:nvSpPr>
          <p:cNvPr id="7" name="Content Placeholder 2">
            <a:extLst>
              <a:ext uri="{FF2B5EF4-FFF2-40B4-BE49-F238E27FC236}">
                <a16:creationId xmlns:a16="http://schemas.microsoft.com/office/drawing/2014/main" id="{D27444DF-E98F-4442-AD56-5FC9E11F7EB8}"/>
              </a:ext>
            </a:extLst>
          </p:cNvPr>
          <p:cNvSpPr>
            <a:spLocks noGrp="1"/>
          </p:cNvSpPr>
          <p:nvPr>
            <p:ph idx="1"/>
          </p:nvPr>
        </p:nvSpPr>
        <p:spPr>
          <a:xfrm>
            <a:off x="76200" y="609601"/>
            <a:ext cx="8991600" cy="3073758"/>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Should be able draw conclusions from the following questions;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important and influential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supportive or most critical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stakeholder resources are more important to the projects?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opposition of the important and influential stakeholders be reduced?</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support of the important and influential stakeholders be obtained?</a:t>
            </a:r>
          </a:p>
        </p:txBody>
      </p:sp>
      <p:sp>
        <p:nvSpPr>
          <p:cNvPr id="8" name="TextBox 7">
            <a:extLst>
              <a:ext uri="{FF2B5EF4-FFF2-40B4-BE49-F238E27FC236}">
                <a16:creationId xmlns:a16="http://schemas.microsoft.com/office/drawing/2014/main" id="{AE94BF00-0E99-4E25-B9A1-432FC88F9B76}"/>
              </a:ext>
            </a:extLst>
          </p:cNvPr>
          <p:cNvSpPr txBox="1"/>
          <p:nvPr/>
        </p:nvSpPr>
        <p:spPr>
          <a:xfrm>
            <a:off x="76200" y="3093173"/>
            <a:ext cx="8499764" cy="193899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2000" dirty="0"/>
              <a:t>Importance</a:t>
            </a:r>
          </a:p>
          <a:p>
            <a:r>
              <a:rPr lang="en-US" sz="2000" dirty="0"/>
              <a:t>	- information can be used to improve project design</a:t>
            </a:r>
          </a:p>
          <a:p>
            <a:r>
              <a:rPr lang="en-US" sz="2000" dirty="0"/>
              <a:t>	- Information can be used to increase support for obtaining 				resources</a:t>
            </a:r>
          </a:p>
          <a:p>
            <a:r>
              <a:rPr lang="en-US" sz="2000" dirty="0"/>
              <a:t>	- Information can be used to initiate corrective measures 					during project implementation</a:t>
            </a:r>
          </a:p>
        </p:txBody>
      </p:sp>
    </p:spTree>
    <p:extLst>
      <p:ext uri="{BB962C8B-B14F-4D97-AF65-F5344CB8AC3E}">
        <p14:creationId xmlns:p14="http://schemas.microsoft.com/office/powerpoint/2010/main" val="1330419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2BC893-03B2-4E07-BA32-B21531AEA773}"/>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B0EDB5AD-12F9-4013-94DE-35697F89DF16}"/>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Participation Strategy</a:t>
            </a:r>
          </a:p>
        </p:txBody>
      </p:sp>
      <p:sp>
        <p:nvSpPr>
          <p:cNvPr id="6" name="Content Placeholder 2">
            <a:extLst>
              <a:ext uri="{FF2B5EF4-FFF2-40B4-BE49-F238E27FC236}">
                <a16:creationId xmlns:a16="http://schemas.microsoft.com/office/drawing/2014/main" id="{E55B51F3-156D-4E25-90BB-65FAF3F4CA1C}"/>
              </a:ext>
            </a:extLst>
          </p:cNvPr>
          <p:cNvSpPr>
            <a:spLocks noGrp="1"/>
          </p:cNvSpPr>
          <p:nvPr>
            <p:ph idx="1"/>
          </p:nvPr>
        </p:nvSpPr>
        <p:spPr>
          <a:xfrm>
            <a:off x="363617" y="689265"/>
            <a:ext cx="8653208" cy="4830763"/>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Information sharing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one way flow (communication)</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Consultation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two way flow</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Collaboration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increasing control over decision making</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Empowerment</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transfer of control over decisions and resources</a:t>
            </a:r>
          </a:p>
        </p:txBody>
      </p:sp>
    </p:spTree>
    <p:extLst>
      <p:ext uri="{BB962C8B-B14F-4D97-AF65-F5344CB8AC3E}">
        <p14:creationId xmlns:p14="http://schemas.microsoft.com/office/powerpoint/2010/main" val="2363440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19">
            <a:extLst>
              <a:ext uri="{FF2B5EF4-FFF2-40B4-BE49-F238E27FC236}">
                <a16:creationId xmlns:a16="http://schemas.microsoft.com/office/drawing/2014/main" id="{2F280B8D-181E-4534-A6E8-C0D0E16C9F1C}"/>
              </a:ext>
            </a:extLst>
          </p:cNvPr>
          <p:cNvGrpSpPr/>
          <p:nvPr/>
        </p:nvGrpSpPr>
        <p:grpSpPr>
          <a:xfrm>
            <a:off x="5304174" y="1673097"/>
            <a:ext cx="1587500" cy="1203325"/>
            <a:chOff x="5318125" y="2327275"/>
            <a:chExt cx="1587500" cy="1203325"/>
          </a:xfrm>
        </p:grpSpPr>
        <p:sp>
          <p:nvSpPr>
            <p:cNvPr id="28" name="object 20">
              <a:extLst>
                <a:ext uri="{FF2B5EF4-FFF2-40B4-BE49-F238E27FC236}">
                  <a16:creationId xmlns:a16="http://schemas.microsoft.com/office/drawing/2014/main" id="{49FD796A-C42D-4B8D-B9F1-8409EC607E4A}"/>
                </a:ext>
              </a:extLst>
            </p:cNvPr>
            <p:cNvSpPr/>
            <p:nvPr/>
          </p:nvSpPr>
          <p:spPr>
            <a:xfrm>
              <a:off x="5324475" y="2333625"/>
              <a:ext cx="1574800" cy="1190625"/>
            </a:xfrm>
            <a:custGeom>
              <a:avLst/>
              <a:gdLst/>
              <a:ahLst/>
              <a:cxnLst/>
              <a:rect l="l" t="t" r="r" b="b"/>
              <a:pathLst>
                <a:path w="1574800" h="1190625">
                  <a:moveTo>
                    <a:pt x="1058799" y="0"/>
                  </a:moveTo>
                  <a:lnTo>
                    <a:pt x="787400" y="319659"/>
                  </a:lnTo>
                  <a:lnTo>
                    <a:pt x="608964" y="126491"/>
                  </a:lnTo>
                  <a:lnTo>
                    <a:pt x="533146" y="348361"/>
                  </a:lnTo>
                  <a:lnTo>
                    <a:pt x="26924" y="126491"/>
                  </a:lnTo>
                  <a:lnTo>
                    <a:pt x="337312" y="419862"/>
                  </a:lnTo>
                  <a:lnTo>
                    <a:pt x="0" y="474852"/>
                  </a:lnTo>
                  <a:lnTo>
                    <a:pt x="271399" y="649097"/>
                  </a:lnTo>
                  <a:lnTo>
                    <a:pt x="9778" y="804037"/>
                  </a:lnTo>
                  <a:lnTo>
                    <a:pt x="413130" y="768223"/>
                  </a:lnTo>
                  <a:lnTo>
                    <a:pt x="347217" y="971041"/>
                  </a:lnTo>
                  <a:lnTo>
                    <a:pt x="562483" y="861440"/>
                  </a:lnTo>
                  <a:lnTo>
                    <a:pt x="618616" y="1190625"/>
                  </a:lnTo>
                  <a:lnTo>
                    <a:pt x="767841" y="823213"/>
                  </a:lnTo>
                  <a:lnTo>
                    <a:pt x="965835" y="1087882"/>
                  </a:lnTo>
                  <a:lnTo>
                    <a:pt x="1022223" y="796925"/>
                  </a:lnTo>
                  <a:lnTo>
                    <a:pt x="1322958" y="997458"/>
                  </a:lnTo>
                  <a:lnTo>
                    <a:pt x="1227581" y="713359"/>
                  </a:lnTo>
                  <a:lnTo>
                    <a:pt x="1574800" y="732536"/>
                  </a:lnTo>
                  <a:lnTo>
                    <a:pt x="1283716" y="577341"/>
                  </a:lnTo>
                  <a:lnTo>
                    <a:pt x="1538097" y="448563"/>
                  </a:lnTo>
                  <a:lnTo>
                    <a:pt x="1217676" y="403225"/>
                  </a:lnTo>
                  <a:lnTo>
                    <a:pt x="1339977" y="245617"/>
                  </a:lnTo>
                  <a:lnTo>
                    <a:pt x="1032001" y="293497"/>
                  </a:lnTo>
                  <a:lnTo>
                    <a:pt x="1058799" y="0"/>
                  </a:lnTo>
                  <a:close/>
                </a:path>
              </a:pathLst>
            </a:custGeom>
            <a:solidFill>
              <a:srgbClr val="FF0000"/>
            </a:solidFill>
          </p:spPr>
          <p:txBody>
            <a:bodyPr wrap="square" lIns="0" tIns="0" rIns="0" bIns="0" rtlCol="0"/>
            <a:lstStyle/>
            <a:p>
              <a:endParaRPr/>
            </a:p>
          </p:txBody>
        </p:sp>
        <p:sp>
          <p:nvSpPr>
            <p:cNvPr id="29" name="object 21">
              <a:extLst>
                <a:ext uri="{FF2B5EF4-FFF2-40B4-BE49-F238E27FC236}">
                  <a16:creationId xmlns:a16="http://schemas.microsoft.com/office/drawing/2014/main" id="{1FE6A7D1-B26D-4540-882C-11DBC8C07D2A}"/>
                </a:ext>
              </a:extLst>
            </p:cNvPr>
            <p:cNvSpPr/>
            <p:nvPr/>
          </p:nvSpPr>
          <p:spPr>
            <a:xfrm>
              <a:off x="5324475"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6" y="577341"/>
                  </a:lnTo>
                  <a:lnTo>
                    <a:pt x="1574800" y="732536"/>
                  </a:lnTo>
                  <a:lnTo>
                    <a:pt x="1227581" y="713359"/>
                  </a:lnTo>
                  <a:lnTo>
                    <a:pt x="1322958" y="997458"/>
                  </a:lnTo>
                  <a:lnTo>
                    <a:pt x="1022223" y="796925"/>
                  </a:lnTo>
                  <a:lnTo>
                    <a:pt x="965835" y="1087882"/>
                  </a:lnTo>
                  <a:lnTo>
                    <a:pt x="767841" y="823213"/>
                  </a:lnTo>
                  <a:lnTo>
                    <a:pt x="618616" y="1190625"/>
                  </a:lnTo>
                  <a:lnTo>
                    <a:pt x="562483" y="861440"/>
                  </a:lnTo>
                  <a:lnTo>
                    <a:pt x="347217" y="971041"/>
                  </a:lnTo>
                  <a:lnTo>
                    <a:pt x="413130" y="768223"/>
                  </a:lnTo>
                  <a:lnTo>
                    <a:pt x="9778" y="804037"/>
                  </a:lnTo>
                  <a:lnTo>
                    <a:pt x="271399" y="649097"/>
                  </a:lnTo>
                  <a:lnTo>
                    <a:pt x="0" y="474852"/>
                  </a:lnTo>
                  <a:lnTo>
                    <a:pt x="337312" y="419862"/>
                  </a:lnTo>
                  <a:lnTo>
                    <a:pt x="26924" y="126491"/>
                  </a:lnTo>
                  <a:lnTo>
                    <a:pt x="533146" y="348361"/>
                  </a:lnTo>
                  <a:lnTo>
                    <a:pt x="608964" y="126491"/>
                  </a:lnTo>
                  <a:lnTo>
                    <a:pt x="787400" y="319659"/>
                  </a:lnTo>
                  <a:close/>
                </a:path>
              </a:pathLst>
            </a:custGeom>
            <a:ln w="12700">
              <a:solidFill>
                <a:srgbClr val="FF3300"/>
              </a:solidFill>
            </a:ln>
          </p:spPr>
          <p:txBody>
            <a:bodyPr wrap="square" lIns="0" tIns="0" rIns="0" bIns="0" rtlCol="0"/>
            <a:lstStyle/>
            <a:p>
              <a:endParaRPr/>
            </a:p>
          </p:txBody>
        </p:sp>
      </p:grpSp>
      <p:grpSp>
        <p:nvGrpSpPr>
          <p:cNvPr id="17" name="object 22">
            <a:extLst>
              <a:ext uri="{FF2B5EF4-FFF2-40B4-BE49-F238E27FC236}">
                <a16:creationId xmlns:a16="http://schemas.microsoft.com/office/drawing/2014/main" id="{010CCCB3-7005-4DB6-AD2A-E80B88A853FE}"/>
              </a:ext>
            </a:extLst>
          </p:cNvPr>
          <p:cNvGrpSpPr/>
          <p:nvPr/>
        </p:nvGrpSpPr>
        <p:grpSpPr>
          <a:xfrm>
            <a:off x="5195518" y="3550202"/>
            <a:ext cx="1587500" cy="1203325"/>
            <a:chOff x="5318125" y="4210050"/>
            <a:chExt cx="1587500" cy="1203325"/>
          </a:xfrm>
        </p:grpSpPr>
        <p:sp>
          <p:nvSpPr>
            <p:cNvPr id="18" name="object 23">
              <a:extLst>
                <a:ext uri="{FF2B5EF4-FFF2-40B4-BE49-F238E27FC236}">
                  <a16:creationId xmlns:a16="http://schemas.microsoft.com/office/drawing/2014/main" id="{4E29B1AC-2A9A-45BC-8E09-6D9F0AF87C8D}"/>
                </a:ext>
              </a:extLst>
            </p:cNvPr>
            <p:cNvSpPr/>
            <p:nvPr/>
          </p:nvSpPr>
          <p:spPr>
            <a:xfrm>
              <a:off x="5324475" y="4216400"/>
              <a:ext cx="1574800" cy="1190625"/>
            </a:xfrm>
            <a:custGeom>
              <a:avLst/>
              <a:gdLst/>
              <a:ahLst/>
              <a:cxnLst/>
              <a:rect l="l" t="t" r="r" b="b"/>
              <a:pathLst>
                <a:path w="1574800" h="1190625">
                  <a:moveTo>
                    <a:pt x="1058799" y="0"/>
                  </a:moveTo>
                  <a:lnTo>
                    <a:pt x="787400" y="319658"/>
                  </a:lnTo>
                  <a:lnTo>
                    <a:pt x="608964" y="126492"/>
                  </a:lnTo>
                  <a:lnTo>
                    <a:pt x="533146" y="348361"/>
                  </a:lnTo>
                  <a:lnTo>
                    <a:pt x="26924" y="126492"/>
                  </a:lnTo>
                  <a:lnTo>
                    <a:pt x="337312" y="419862"/>
                  </a:lnTo>
                  <a:lnTo>
                    <a:pt x="0" y="474852"/>
                  </a:lnTo>
                  <a:lnTo>
                    <a:pt x="271399" y="649097"/>
                  </a:lnTo>
                  <a:lnTo>
                    <a:pt x="9778" y="804037"/>
                  </a:lnTo>
                  <a:lnTo>
                    <a:pt x="413130" y="768223"/>
                  </a:lnTo>
                  <a:lnTo>
                    <a:pt x="347217" y="971042"/>
                  </a:lnTo>
                  <a:lnTo>
                    <a:pt x="562483" y="861441"/>
                  </a:lnTo>
                  <a:lnTo>
                    <a:pt x="618616" y="1190625"/>
                  </a:lnTo>
                  <a:lnTo>
                    <a:pt x="767841" y="823213"/>
                  </a:lnTo>
                  <a:lnTo>
                    <a:pt x="965835" y="1087882"/>
                  </a:lnTo>
                  <a:lnTo>
                    <a:pt x="1022223" y="796925"/>
                  </a:lnTo>
                  <a:lnTo>
                    <a:pt x="1322958" y="997457"/>
                  </a:lnTo>
                  <a:lnTo>
                    <a:pt x="1227581" y="713358"/>
                  </a:lnTo>
                  <a:lnTo>
                    <a:pt x="1574800" y="732536"/>
                  </a:lnTo>
                  <a:lnTo>
                    <a:pt x="1283716" y="577342"/>
                  </a:lnTo>
                  <a:lnTo>
                    <a:pt x="1538097" y="448563"/>
                  </a:lnTo>
                  <a:lnTo>
                    <a:pt x="1217676" y="403225"/>
                  </a:lnTo>
                  <a:lnTo>
                    <a:pt x="1339977" y="245618"/>
                  </a:lnTo>
                  <a:lnTo>
                    <a:pt x="1032001" y="293497"/>
                  </a:lnTo>
                  <a:lnTo>
                    <a:pt x="1058799" y="0"/>
                  </a:lnTo>
                  <a:close/>
                </a:path>
              </a:pathLst>
            </a:custGeom>
            <a:solidFill>
              <a:srgbClr val="4F81BC"/>
            </a:solidFill>
          </p:spPr>
          <p:txBody>
            <a:bodyPr wrap="square" lIns="0" tIns="0" rIns="0" bIns="0" rtlCol="0"/>
            <a:lstStyle/>
            <a:p>
              <a:endParaRPr/>
            </a:p>
          </p:txBody>
        </p:sp>
        <p:sp>
          <p:nvSpPr>
            <p:cNvPr id="19" name="object 24">
              <a:extLst>
                <a:ext uri="{FF2B5EF4-FFF2-40B4-BE49-F238E27FC236}">
                  <a16:creationId xmlns:a16="http://schemas.microsoft.com/office/drawing/2014/main" id="{65DF31D2-C5BE-4D12-BEE8-A30562B3BB40}"/>
                </a:ext>
              </a:extLst>
            </p:cNvPr>
            <p:cNvSpPr/>
            <p:nvPr/>
          </p:nvSpPr>
          <p:spPr>
            <a:xfrm>
              <a:off x="5324475"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6" y="577342"/>
                  </a:lnTo>
                  <a:lnTo>
                    <a:pt x="1574800" y="732536"/>
                  </a:lnTo>
                  <a:lnTo>
                    <a:pt x="1227581" y="713358"/>
                  </a:lnTo>
                  <a:lnTo>
                    <a:pt x="1322958" y="997457"/>
                  </a:lnTo>
                  <a:lnTo>
                    <a:pt x="1022223" y="796925"/>
                  </a:lnTo>
                  <a:lnTo>
                    <a:pt x="965835" y="1087882"/>
                  </a:lnTo>
                  <a:lnTo>
                    <a:pt x="767841" y="823213"/>
                  </a:lnTo>
                  <a:lnTo>
                    <a:pt x="618616" y="1190625"/>
                  </a:lnTo>
                  <a:lnTo>
                    <a:pt x="562483" y="861441"/>
                  </a:lnTo>
                  <a:lnTo>
                    <a:pt x="347217" y="971042"/>
                  </a:lnTo>
                  <a:lnTo>
                    <a:pt x="413130" y="768223"/>
                  </a:lnTo>
                  <a:lnTo>
                    <a:pt x="9778" y="804037"/>
                  </a:lnTo>
                  <a:lnTo>
                    <a:pt x="271399" y="649097"/>
                  </a:lnTo>
                  <a:lnTo>
                    <a:pt x="0" y="474852"/>
                  </a:lnTo>
                  <a:lnTo>
                    <a:pt x="337312" y="419862"/>
                  </a:lnTo>
                  <a:lnTo>
                    <a:pt x="26924" y="126492"/>
                  </a:lnTo>
                  <a:lnTo>
                    <a:pt x="533146" y="348361"/>
                  </a:lnTo>
                  <a:lnTo>
                    <a:pt x="608964" y="126492"/>
                  </a:lnTo>
                  <a:lnTo>
                    <a:pt x="787400" y="319658"/>
                  </a:lnTo>
                  <a:close/>
                </a:path>
              </a:pathLst>
            </a:custGeom>
            <a:ln w="12700">
              <a:solidFill>
                <a:srgbClr val="3333FF"/>
              </a:solidFill>
            </a:ln>
          </p:spPr>
          <p:txBody>
            <a:bodyPr wrap="square" lIns="0" tIns="0" rIns="0" bIns="0" rtlCol="0"/>
            <a:lstStyle/>
            <a:p>
              <a:endParaRPr/>
            </a:p>
          </p:txBody>
        </p:sp>
      </p:grpSp>
      <p:grpSp>
        <p:nvGrpSpPr>
          <p:cNvPr id="14" name="object 13">
            <a:extLst>
              <a:ext uri="{FF2B5EF4-FFF2-40B4-BE49-F238E27FC236}">
                <a16:creationId xmlns:a16="http://schemas.microsoft.com/office/drawing/2014/main" id="{7E6C2961-5463-49F3-95F5-93A6104CB0C9}"/>
              </a:ext>
            </a:extLst>
          </p:cNvPr>
          <p:cNvGrpSpPr/>
          <p:nvPr/>
        </p:nvGrpSpPr>
        <p:grpSpPr>
          <a:xfrm>
            <a:off x="2445198" y="3492093"/>
            <a:ext cx="1587500" cy="1203325"/>
            <a:chOff x="2514600" y="4210050"/>
            <a:chExt cx="1587500" cy="1203325"/>
          </a:xfrm>
        </p:grpSpPr>
        <p:sp>
          <p:nvSpPr>
            <p:cNvPr id="15" name="object 14">
              <a:extLst>
                <a:ext uri="{FF2B5EF4-FFF2-40B4-BE49-F238E27FC236}">
                  <a16:creationId xmlns:a16="http://schemas.microsoft.com/office/drawing/2014/main" id="{1870DF0A-AD96-4AB6-8B15-B839C19716D4}"/>
                </a:ext>
              </a:extLst>
            </p:cNvPr>
            <p:cNvSpPr/>
            <p:nvPr/>
          </p:nvSpPr>
          <p:spPr>
            <a:xfrm>
              <a:off x="2520950" y="4216400"/>
              <a:ext cx="1574800" cy="1190625"/>
            </a:xfrm>
            <a:custGeom>
              <a:avLst/>
              <a:gdLst/>
              <a:ahLst/>
              <a:cxnLst/>
              <a:rect l="l" t="t" r="r" b="b"/>
              <a:pathLst>
                <a:path w="1574800" h="1190625">
                  <a:moveTo>
                    <a:pt x="1058799" y="0"/>
                  </a:moveTo>
                  <a:lnTo>
                    <a:pt x="787400" y="319658"/>
                  </a:lnTo>
                  <a:lnTo>
                    <a:pt x="608964" y="126492"/>
                  </a:lnTo>
                  <a:lnTo>
                    <a:pt x="533145" y="348361"/>
                  </a:lnTo>
                  <a:lnTo>
                    <a:pt x="26924" y="126492"/>
                  </a:lnTo>
                  <a:lnTo>
                    <a:pt x="337312" y="419862"/>
                  </a:lnTo>
                  <a:lnTo>
                    <a:pt x="0" y="474852"/>
                  </a:lnTo>
                  <a:lnTo>
                    <a:pt x="271399" y="649097"/>
                  </a:lnTo>
                  <a:lnTo>
                    <a:pt x="9779" y="804037"/>
                  </a:lnTo>
                  <a:lnTo>
                    <a:pt x="413131" y="768223"/>
                  </a:lnTo>
                  <a:lnTo>
                    <a:pt x="347218" y="971042"/>
                  </a:lnTo>
                  <a:lnTo>
                    <a:pt x="562482" y="861441"/>
                  </a:lnTo>
                  <a:lnTo>
                    <a:pt x="618617" y="1190625"/>
                  </a:lnTo>
                  <a:lnTo>
                    <a:pt x="767841" y="823213"/>
                  </a:lnTo>
                  <a:lnTo>
                    <a:pt x="965835" y="1087882"/>
                  </a:lnTo>
                  <a:lnTo>
                    <a:pt x="1022223" y="796925"/>
                  </a:lnTo>
                  <a:lnTo>
                    <a:pt x="1322959" y="997457"/>
                  </a:lnTo>
                  <a:lnTo>
                    <a:pt x="1227582" y="713358"/>
                  </a:lnTo>
                  <a:lnTo>
                    <a:pt x="1574800" y="732536"/>
                  </a:lnTo>
                  <a:lnTo>
                    <a:pt x="1283715" y="577342"/>
                  </a:lnTo>
                  <a:lnTo>
                    <a:pt x="1538097" y="448563"/>
                  </a:lnTo>
                  <a:lnTo>
                    <a:pt x="1217676" y="403225"/>
                  </a:lnTo>
                  <a:lnTo>
                    <a:pt x="1339977" y="245618"/>
                  </a:lnTo>
                  <a:lnTo>
                    <a:pt x="1032001" y="293497"/>
                  </a:lnTo>
                  <a:lnTo>
                    <a:pt x="1058799" y="0"/>
                  </a:lnTo>
                  <a:close/>
                </a:path>
              </a:pathLst>
            </a:custGeom>
            <a:solidFill>
              <a:srgbClr val="800080"/>
            </a:solidFill>
          </p:spPr>
          <p:txBody>
            <a:bodyPr wrap="square" lIns="0" tIns="0" rIns="0" bIns="0" rtlCol="0"/>
            <a:lstStyle/>
            <a:p>
              <a:endParaRPr/>
            </a:p>
          </p:txBody>
        </p:sp>
        <p:sp>
          <p:nvSpPr>
            <p:cNvPr id="16" name="object 15">
              <a:extLst>
                <a:ext uri="{FF2B5EF4-FFF2-40B4-BE49-F238E27FC236}">
                  <a16:creationId xmlns:a16="http://schemas.microsoft.com/office/drawing/2014/main" id="{E748BFC6-22A4-4878-9EB5-62120817C61A}"/>
                </a:ext>
              </a:extLst>
            </p:cNvPr>
            <p:cNvSpPr/>
            <p:nvPr/>
          </p:nvSpPr>
          <p:spPr>
            <a:xfrm>
              <a:off x="2520950"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5" y="577342"/>
                  </a:lnTo>
                  <a:lnTo>
                    <a:pt x="1574800" y="732536"/>
                  </a:lnTo>
                  <a:lnTo>
                    <a:pt x="1227582" y="713358"/>
                  </a:lnTo>
                  <a:lnTo>
                    <a:pt x="1322959" y="997457"/>
                  </a:lnTo>
                  <a:lnTo>
                    <a:pt x="1022223" y="796925"/>
                  </a:lnTo>
                  <a:lnTo>
                    <a:pt x="965835" y="1087882"/>
                  </a:lnTo>
                  <a:lnTo>
                    <a:pt x="767841" y="823213"/>
                  </a:lnTo>
                  <a:lnTo>
                    <a:pt x="618617" y="1190625"/>
                  </a:lnTo>
                  <a:lnTo>
                    <a:pt x="562482" y="861441"/>
                  </a:lnTo>
                  <a:lnTo>
                    <a:pt x="347218" y="971042"/>
                  </a:lnTo>
                  <a:lnTo>
                    <a:pt x="413131" y="768223"/>
                  </a:lnTo>
                  <a:lnTo>
                    <a:pt x="9779" y="804037"/>
                  </a:lnTo>
                  <a:lnTo>
                    <a:pt x="271399" y="649097"/>
                  </a:lnTo>
                  <a:lnTo>
                    <a:pt x="0" y="474852"/>
                  </a:lnTo>
                  <a:lnTo>
                    <a:pt x="337312" y="419862"/>
                  </a:lnTo>
                  <a:lnTo>
                    <a:pt x="26924" y="126492"/>
                  </a:lnTo>
                  <a:lnTo>
                    <a:pt x="533145" y="348361"/>
                  </a:lnTo>
                  <a:lnTo>
                    <a:pt x="608964" y="126492"/>
                  </a:lnTo>
                  <a:lnTo>
                    <a:pt x="787400" y="319658"/>
                  </a:lnTo>
                  <a:close/>
                </a:path>
              </a:pathLst>
            </a:custGeom>
            <a:ln w="12700">
              <a:solidFill>
                <a:srgbClr val="800080"/>
              </a:solidFill>
            </a:ln>
          </p:spPr>
          <p:txBody>
            <a:bodyPr wrap="square" lIns="0" tIns="0" rIns="0" bIns="0" rtlCol="0"/>
            <a:lstStyle/>
            <a:p>
              <a:endParaRPr/>
            </a:p>
          </p:txBody>
        </p:sp>
      </p:grpSp>
      <p:grpSp>
        <p:nvGrpSpPr>
          <p:cNvPr id="8" name="object 16">
            <a:extLst>
              <a:ext uri="{FF2B5EF4-FFF2-40B4-BE49-F238E27FC236}">
                <a16:creationId xmlns:a16="http://schemas.microsoft.com/office/drawing/2014/main" id="{1B68454A-9AAF-42E7-A88E-D9EC73DEB3E7}"/>
              </a:ext>
            </a:extLst>
          </p:cNvPr>
          <p:cNvGrpSpPr/>
          <p:nvPr/>
        </p:nvGrpSpPr>
        <p:grpSpPr>
          <a:xfrm>
            <a:off x="2438848" y="1704615"/>
            <a:ext cx="1587500" cy="1203325"/>
            <a:chOff x="2514600" y="2327275"/>
            <a:chExt cx="1587500" cy="1203325"/>
          </a:xfrm>
        </p:grpSpPr>
        <p:sp>
          <p:nvSpPr>
            <p:cNvPr id="9" name="object 17">
              <a:extLst>
                <a:ext uri="{FF2B5EF4-FFF2-40B4-BE49-F238E27FC236}">
                  <a16:creationId xmlns:a16="http://schemas.microsoft.com/office/drawing/2014/main" id="{8B04D819-6F5A-45A1-8C89-27477EA227E1}"/>
                </a:ext>
              </a:extLst>
            </p:cNvPr>
            <p:cNvSpPr/>
            <p:nvPr/>
          </p:nvSpPr>
          <p:spPr>
            <a:xfrm>
              <a:off x="2520950" y="2333625"/>
              <a:ext cx="1574800" cy="1190625"/>
            </a:xfrm>
            <a:custGeom>
              <a:avLst/>
              <a:gdLst/>
              <a:ahLst/>
              <a:cxnLst/>
              <a:rect l="l" t="t" r="r" b="b"/>
              <a:pathLst>
                <a:path w="1574800" h="1190625">
                  <a:moveTo>
                    <a:pt x="1058799" y="0"/>
                  </a:moveTo>
                  <a:lnTo>
                    <a:pt x="787400" y="319659"/>
                  </a:lnTo>
                  <a:lnTo>
                    <a:pt x="608964" y="126491"/>
                  </a:lnTo>
                  <a:lnTo>
                    <a:pt x="533145" y="348361"/>
                  </a:lnTo>
                  <a:lnTo>
                    <a:pt x="26924" y="126491"/>
                  </a:lnTo>
                  <a:lnTo>
                    <a:pt x="337312" y="419862"/>
                  </a:lnTo>
                  <a:lnTo>
                    <a:pt x="0" y="474852"/>
                  </a:lnTo>
                  <a:lnTo>
                    <a:pt x="271399" y="649097"/>
                  </a:lnTo>
                  <a:lnTo>
                    <a:pt x="9779" y="804037"/>
                  </a:lnTo>
                  <a:lnTo>
                    <a:pt x="413131" y="768223"/>
                  </a:lnTo>
                  <a:lnTo>
                    <a:pt x="347218" y="971041"/>
                  </a:lnTo>
                  <a:lnTo>
                    <a:pt x="562482" y="861440"/>
                  </a:lnTo>
                  <a:lnTo>
                    <a:pt x="618617" y="1190625"/>
                  </a:lnTo>
                  <a:lnTo>
                    <a:pt x="767841" y="823213"/>
                  </a:lnTo>
                  <a:lnTo>
                    <a:pt x="965835" y="1087882"/>
                  </a:lnTo>
                  <a:lnTo>
                    <a:pt x="1022223" y="796925"/>
                  </a:lnTo>
                  <a:lnTo>
                    <a:pt x="1322959" y="997458"/>
                  </a:lnTo>
                  <a:lnTo>
                    <a:pt x="1227582" y="713359"/>
                  </a:lnTo>
                  <a:lnTo>
                    <a:pt x="1574800" y="732536"/>
                  </a:lnTo>
                  <a:lnTo>
                    <a:pt x="1283715" y="577341"/>
                  </a:lnTo>
                  <a:lnTo>
                    <a:pt x="1538097" y="448563"/>
                  </a:lnTo>
                  <a:lnTo>
                    <a:pt x="1217676" y="403225"/>
                  </a:lnTo>
                  <a:lnTo>
                    <a:pt x="1339977" y="245617"/>
                  </a:lnTo>
                  <a:lnTo>
                    <a:pt x="1032001" y="293497"/>
                  </a:lnTo>
                  <a:lnTo>
                    <a:pt x="1058799" y="0"/>
                  </a:lnTo>
                  <a:close/>
                </a:path>
              </a:pathLst>
            </a:custGeom>
            <a:solidFill>
              <a:srgbClr val="FFFF66"/>
            </a:solidFill>
          </p:spPr>
          <p:txBody>
            <a:bodyPr wrap="square" lIns="0" tIns="0" rIns="0" bIns="0" rtlCol="0"/>
            <a:lstStyle/>
            <a:p>
              <a:endParaRPr/>
            </a:p>
          </p:txBody>
        </p:sp>
        <p:sp>
          <p:nvSpPr>
            <p:cNvPr id="10" name="object 18">
              <a:extLst>
                <a:ext uri="{FF2B5EF4-FFF2-40B4-BE49-F238E27FC236}">
                  <a16:creationId xmlns:a16="http://schemas.microsoft.com/office/drawing/2014/main" id="{7E641311-EE53-4C0F-989D-8ADDAC26B18A}"/>
                </a:ext>
              </a:extLst>
            </p:cNvPr>
            <p:cNvSpPr/>
            <p:nvPr/>
          </p:nvSpPr>
          <p:spPr>
            <a:xfrm>
              <a:off x="2520950"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5" y="577341"/>
                  </a:lnTo>
                  <a:lnTo>
                    <a:pt x="1574800" y="732536"/>
                  </a:lnTo>
                  <a:lnTo>
                    <a:pt x="1227582" y="713359"/>
                  </a:lnTo>
                  <a:lnTo>
                    <a:pt x="1322959" y="997458"/>
                  </a:lnTo>
                  <a:lnTo>
                    <a:pt x="1022223" y="796925"/>
                  </a:lnTo>
                  <a:lnTo>
                    <a:pt x="965835" y="1087882"/>
                  </a:lnTo>
                  <a:lnTo>
                    <a:pt x="767841" y="823213"/>
                  </a:lnTo>
                  <a:lnTo>
                    <a:pt x="618617" y="1190625"/>
                  </a:lnTo>
                  <a:lnTo>
                    <a:pt x="562482" y="861440"/>
                  </a:lnTo>
                  <a:lnTo>
                    <a:pt x="347218" y="971041"/>
                  </a:lnTo>
                  <a:lnTo>
                    <a:pt x="413131" y="768223"/>
                  </a:lnTo>
                  <a:lnTo>
                    <a:pt x="9779" y="804037"/>
                  </a:lnTo>
                  <a:lnTo>
                    <a:pt x="271399" y="649097"/>
                  </a:lnTo>
                  <a:lnTo>
                    <a:pt x="0" y="474852"/>
                  </a:lnTo>
                  <a:lnTo>
                    <a:pt x="337312" y="419862"/>
                  </a:lnTo>
                  <a:lnTo>
                    <a:pt x="26924" y="126491"/>
                  </a:lnTo>
                  <a:lnTo>
                    <a:pt x="533145" y="348361"/>
                  </a:lnTo>
                  <a:lnTo>
                    <a:pt x="608964" y="126491"/>
                  </a:lnTo>
                  <a:lnTo>
                    <a:pt x="787400" y="319659"/>
                  </a:lnTo>
                  <a:close/>
                </a:path>
              </a:pathLst>
            </a:custGeom>
            <a:ln w="12700">
              <a:solidFill>
                <a:srgbClr val="FFFF00"/>
              </a:solidFill>
            </a:ln>
          </p:spPr>
          <p:txBody>
            <a:bodyPr wrap="square" lIns="0" tIns="0" rIns="0" bIns="0" rtlCol="0"/>
            <a:lstStyle/>
            <a:p>
              <a:endParaRPr/>
            </a:p>
          </p:txBody>
        </p:sp>
      </p:grpSp>
      <p:sp>
        <p:nvSpPr>
          <p:cNvPr id="4" name="Slide Number Placeholder 3">
            <a:extLst>
              <a:ext uri="{FF2B5EF4-FFF2-40B4-BE49-F238E27FC236}">
                <a16:creationId xmlns:a16="http://schemas.microsoft.com/office/drawing/2014/main" id="{0961FA8D-C5AE-4712-B24C-16E37FBC2786}"/>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816C5EC0-B67B-4224-AC06-53CBB0D012A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Communicate with Major Stakeholders</a:t>
            </a:r>
          </a:p>
        </p:txBody>
      </p:sp>
      <p:graphicFrame>
        <p:nvGraphicFramePr>
          <p:cNvPr id="7" name="object 25">
            <a:extLst>
              <a:ext uri="{FF2B5EF4-FFF2-40B4-BE49-F238E27FC236}">
                <a16:creationId xmlns:a16="http://schemas.microsoft.com/office/drawing/2014/main" id="{9ADDDFBA-7A8A-4733-9352-4980DC35FD8E}"/>
              </a:ext>
            </a:extLst>
          </p:cNvPr>
          <p:cNvGraphicFramePr>
            <a:graphicFrameLocks noGrp="1"/>
          </p:cNvGraphicFramePr>
          <p:nvPr>
            <p:extLst>
              <p:ext uri="{D42A27DB-BD31-4B8C-83A1-F6EECF244321}">
                <p14:modId xmlns:p14="http://schemas.microsoft.com/office/powerpoint/2010/main" val="835005298"/>
              </p:ext>
            </p:extLst>
          </p:nvPr>
        </p:nvGraphicFramePr>
        <p:xfrm>
          <a:off x="1803441" y="1120462"/>
          <a:ext cx="5758815" cy="3994150"/>
        </p:xfrm>
        <a:graphic>
          <a:graphicData uri="http://schemas.openxmlformats.org/drawingml/2006/table">
            <a:tbl>
              <a:tblPr firstRow="1" bandRow="1">
                <a:tableStyleId>{2D5ABB26-0587-4C30-8999-92F81FD0307C}</a:tableStyleId>
              </a:tblPr>
              <a:tblGrid>
                <a:gridCol w="2874645">
                  <a:extLst>
                    <a:ext uri="{9D8B030D-6E8A-4147-A177-3AD203B41FA5}">
                      <a16:colId xmlns:a16="http://schemas.microsoft.com/office/drawing/2014/main" val="20000"/>
                    </a:ext>
                  </a:extLst>
                </a:gridCol>
                <a:gridCol w="2884170">
                  <a:extLst>
                    <a:ext uri="{9D8B030D-6E8A-4147-A177-3AD203B41FA5}">
                      <a16:colId xmlns:a16="http://schemas.microsoft.com/office/drawing/2014/main" val="20001"/>
                    </a:ext>
                  </a:extLst>
                </a:gridCol>
              </a:tblGrid>
              <a:tr h="2025650">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118110" algn="ctr">
                        <a:lnSpc>
                          <a:spcPct val="100000"/>
                        </a:lnSpc>
                        <a:spcBef>
                          <a:spcPts val="1655"/>
                        </a:spcBef>
                      </a:pPr>
                      <a:r>
                        <a:rPr sz="1800" spc="-10" dirty="0">
                          <a:latin typeface="Arial"/>
                          <a:cs typeface="Arial"/>
                        </a:rPr>
                        <a:t>Consult</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268605" algn="ctr">
                        <a:lnSpc>
                          <a:spcPct val="100000"/>
                        </a:lnSpc>
                        <a:spcBef>
                          <a:spcPts val="1655"/>
                        </a:spcBef>
                      </a:pPr>
                      <a:r>
                        <a:rPr sz="1800" spc="-10" dirty="0">
                          <a:solidFill>
                            <a:srgbClr val="FFFFFF"/>
                          </a:solidFill>
                          <a:latin typeface="Arial"/>
                          <a:cs typeface="Arial"/>
                        </a:rPr>
                        <a:t>Negotiate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r h="1968500">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120650" algn="ctr">
                        <a:lnSpc>
                          <a:spcPct val="100000"/>
                        </a:lnSpc>
                      </a:pPr>
                      <a:r>
                        <a:rPr sz="1800" dirty="0">
                          <a:solidFill>
                            <a:schemeClr val="bg1"/>
                          </a:solidFill>
                          <a:latin typeface="Arial"/>
                          <a:cs typeface="Arial"/>
                        </a:rPr>
                        <a:t>Inform</a:t>
                      </a: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267335" algn="ctr">
                        <a:lnSpc>
                          <a:spcPct val="100000"/>
                        </a:lnSpc>
                      </a:pPr>
                      <a:r>
                        <a:rPr sz="1800" spc="-5" dirty="0">
                          <a:latin typeface="Arial"/>
                          <a:cs typeface="Arial"/>
                        </a:rPr>
                        <a:t>Enable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1"/>
                  </a:ext>
                </a:extLst>
              </a:tr>
            </a:tbl>
          </a:graphicData>
        </a:graphic>
      </p:graphicFrame>
      <p:sp>
        <p:nvSpPr>
          <p:cNvPr id="20" name="object 12">
            <a:extLst>
              <a:ext uri="{FF2B5EF4-FFF2-40B4-BE49-F238E27FC236}">
                <a16:creationId xmlns:a16="http://schemas.microsoft.com/office/drawing/2014/main" id="{1C5C25EF-3AF3-4700-B495-BB8010C4F10F}"/>
              </a:ext>
            </a:extLst>
          </p:cNvPr>
          <p:cNvSpPr txBox="1"/>
          <p:nvPr/>
        </p:nvSpPr>
        <p:spPr>
          <a:xfrm>
            <a:off x="7563942" y="5114612"/>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1" name="object 10">
            <a:extLst>
              <a:ext uri="{FF2B5EF4-FFF2-40B4-BE49-F238E27FC236}">
                <a16:creationId xmlns:a16="http://schemas.microsoft.com/office/drawing/2014/main" id="{199A46EB-144D-4D8E-8AEF-22A45A0EA8A5}"/>
              </a:ext>
            </a:extLst>
          </p:cNvPr>
          <p:cNvSpPr txBox="1"/>
          <p:nvPr/>
        </p:nvSpPr>
        <p:spPr>
          <a:xfrm>
            <a:off x="1360211" y="5114612"/>
            <a:ext cx="443230"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Low</a:t>
            </a:r>
            <a:endParaRPr sz="1800" dirty="0">
              <a:latin typeface="Arial"/>
              <a:cs typeface="Arial"/>
            </a:endParaRPr>
          </a:p>
        </p:txBody>
      </p:sp>
      <p:sp>
        <p:nvSpPr>
          <p:cNvPr id="22" name="object 11">
            <a:extLst>
              <a:ext uri="{FF2B5EF4-FFF2-40B4-BE49-F238E27FC236}">
                <a16:creationId xmlns:a16="http://schemas.microsoft.com/office/drawing/2014/main" id="{CF332290-EC8E-4616-97CA-E66E6D8DEB67}"/>
              </a:ext>
            </a:extLst>
          </p:cNvPr>
          <p:cNvSpPr txBox="1"/>
          <p:nvPr/>
        </p:nvSpPr>
        <p:spPr>
          <a:xfrm>
            <a:off x="1254903" y="861927"/>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3" name="object 9">
            <a:extLst>
              <a:ext uri="{FF2B5EF4-FFF2-40B4-BE49-F238E27FC236}">
                <a16:creationId xmlns:a16="http://schemas.microsoft.com/office/drawing/2014/main" id="{9998082C-64B3-4938-B57E-4CEB9CC8DCCC}"/>
              </a:ext>
            </a:extLst>
          </p:cNvPr>
          <p:cNvSpPr txBox="1"/>
          <p:nvPr/>
        </p:nvSpPr>
        <p:spPr>
          <a:xfrm>
            <a:off x="1300417" y="1287887"/>
            <a:ext cx="276999" cy="3460205"/>
          </a:xfrm>
          <a:prstGeom prst="rect">
            <a:avLst/>
          </a:prstGeom>
        </p:spPr>
        <p:txBody>
          <a:bodyPr vert="vert270" wrap="square" lIns="0" tIns="28575" rIns="0" bIns="0" rtlCol="0">
            <a:spAutoFit/>
          </a:bodyPr>
          <a:lstStyle/>
          <a:p>
            <a:pPr marL="12700">
              <a:lnSpc>
                <a:spcPct val="100000"/>
              </a:lnSpc>
              <a:spcBef>
                <a:spcPts val="225"/>
              </a:spcBef>
            </a:pPr>
            <a:r>
              <a:rPr sz="1800" spc="-5" dirty="0">
                <a:latin typeface="Arial"/>
                <a:cs typeface="Arial"/>
              </a:rPr>
              <a:t>Ability </a:t>
            </a:r>
            <a:r>
              <a:rPr sz="1800" dirty="0">
                <a:latin typeface="Arial"/>
                <a:cs typeface="Arial"/>
              </a:rPr>
              <a:t>to </a:t>
            </a:r>
            <a:r>
              <a:rPr sz="1800" spc="-5" dirty="0">
                <a:latin typeface="Arial"/>
                <a:cs typeface="Arial"/>
              </a:rPr>
              <a:t>influence </a:t>
            </a:r>
            <a:r>
              <a:rPr sz="1800" dirty="0">
                <a:latin typeface="Arial"/>
                <a:cs typeface="Arial"/>
              </a:rPr>
              <a:t>the</a:t>
            </a:r>
            <a:r>
              <a:rPr sz="1800" spc="-50" dirty="0">
                <a:latin typeface="Arial"/>
                <a:cs typeface="Arial"/>
              </a:rPr>
              <a:t> </a:t>
            </a:r>
            <a:r>
              <a:rPr sz="1800" spc="-5" dirty="0">
                <a:latin typeface="Arial"/>
                <a:cs typeface="Arial"/>
              </a:rPr>
              <a:t>outcome</a:t>
            </a:r>
            <a:endParaRPr sz="1800" dirty="0">
              <a:latin typeface="Arial"/>
              <a:cs typeface="Arial"/>
            </a:endParaRPr>
          </a:p>
        </p:txBody>
      </p:sp>
      <p:sp>
        <p:nvSpPr>
          <p:cNvPr id="24" name="object 8">
            <a:extLst>
              <a:ext uri="{FF2B5EF4-FFF2-40B4-BE49-F238E27FC236}">
                <a16:creationId xmlns:a16="http://schemas.microsoft.com/office/drawing/2014/main" id="{8D9EAE5E-1EB4-4038-909C-EB04D5EF3B26}"/>
              </a:ext>
            </a:extLst>
          </p:cNvPr>
          <p:cNvSpPr txBox="1"/>
          <p:nvPr/>
        </p:nvSpPr>
        <p:spPr>
          <a:xfrm>
            <a:off x="3727223" y="5240038"/>
            <a:ext cx="2160270"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Interest </a:t>
            </a:r>
            <a:r>
              <a:rPr sz="1800" spc="-5" dirty="0">
                <a:latin typeface="Arial"/>
                <a:cs typeface="Arial"/>
              </a:rPr>
              <a:t>in </a:t>
            </a:r>
            <a:r>
              <a:rPr sz="1800" dirty="0">
                <a:latin typeface="Arial"/>
                <a:cs typeface="Arial"/>
              </a:rPr>
              <a:t>the</a:t>
            </a:r>
            <a:r>
              <a:rPr sz="1800" spc="-80" dirty="0">
                <a:latin typeface="Arial"/>
                <a:cs typeface="Arial"/>
              </a:rPr>
              <a:t> </a:t>
            </a:r>
            <a:r>
              <a:rPr sz="1800" spc="-5" dirty="0">
                <a:latin typeface="Arial"/>
                <a:cs typeface="Arial"/>
              </a:rPr>
              <a:t>project</a:t>
            </a:r>
            <a:endParaRPr sz="1800" dirty="0">
              <a:latin typeface="Arial"/>
              <a:cs typeface="Arial"/>
            </a:endParaRPr>
          </a:p>
        </p:txBody>
      </p:sp>
    </p:spTree>
    <p:extLst>
      <p:ext uri="{BB962C8B-B14F-4D97-AF65-F5344CB8AC3E}">
        <p14:creationId xmlns:p14="http://schemas.microsoft.com/office/powerpoint/2010/main" val="2099876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4DC286FE-8059-4F99-8641-29D3953BF18C}"/>
              </a:ext>
            </a:extLst>
          </p:cNvPr>
          <p:cNvSpPr txBox="1">
            <a:spLocks noChangeArrowheads="1"/>
          </p:cNvSpPr>
          <p:nvPr/>
        </p:nvSpPr>
        <p:spPr>
          <a:xfrm>
            <a:off x="228600" y="1075944"/>
            <a:ext cx="853135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90000"/>
              </a:lnSpc>
              <a:spcAft>
                <a:spcPts val="0"/>
              </a:spcAft>
              <a:buNone/>
            </a:pPr>
            <a:r>
              <a:rPr lang="en-GB" altLang="en-US" sz="2400" b="1" dirty="0">
                <a:solidFill>
                  <a:srgbClr val="FF0000"/>
                </a:solidFill>
                <a:latin typeface="Arial" panose="020B0604020202020204" pitchFamily="34" charset="0"/>
                <a:cs typeface="Arial" panose="020B0604020202020204" pitchFamily="34" charset="0"/>
              </a:rPr>
              <a:t>Internal</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 - within the department or organisation.</a:t>
            </a:r>
          </a:p>
          <a:p>
            <a:pPr fontAlgn="auto">
              <a:lnSpc>
                <a:spcPct val="90000"/>
              </a:lnSpc>
              <a:spcAft>
                <a:spcPts val="0"/>
              </a:spcAft>
            </a:pPr>
            <a:endParaRPr lang="en-GB" altLang="en-US" sz="2400" dirty="0">
              <a:latin typeface="Arial" panose="020B0604020202020204" pitchFamily="34" charset="0"/>
              <a:cs typeface="Arial" panose="020B0604020202020204" pitchFamily="34" charset="0"/>
            </a:endParaRP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Upper management</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Project team</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who might be included e.g. Finance</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or individuals with specific knowledge or interest</a:t>
            </a:r>
          </a:p>
        </p:txBody>
      </p:sp>
    </p:spTree>
    <p:extLst>
      <p:ext uri="{BB962C8B-B14F-4D97-AF65-F5344CB8AC3E}">
        <p14:creationId xmlns:p14="http://schemas.microsoft.com/office/powerpoint/2010/main" val="397787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7" name="Rectangle 3">
            <a:extLst>
              <a:ext uri="{FF2B5EF4-FFF2-40B4-BE49-F238E27FC236}">
                <a16:creationId xmlns:a16="http://schemas.microsoft.com/office/drawing/2014/main" id="{22FA5902-575B-4813-83DB-E7F0CB61A056}"/>
              </a:ext>
            </a:extLst>
          </p:cNvPr>
          <p:cNvSpPr txBox="1">
            <a:spLocks noChangeArrowheads="1"/>
          </p:cNvSpPr>
          <p:nvPr/>
        </p:nvSpPr>
        <p:spPr>
          <a:xfrm>
            <a:off x="438912" y="1240536"/>
            <a:ext cx="793699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External</a:t>
            </a:r>
            <a:r>
              <a:rPr lang="en-GB" altLang="en-US" sz="2400" dirty="0">
                <a:latin typeface="Arial" panose="020B0604020202020204" pitchFamily="34" charset="0"/>
                <a:cs typeface="Arial" panose="020B0604020202020204" pitchFamily="34" charset="0"/>
              </a:rPr>
              <a:t> – outside of the department or organisation</a:t>
            </a:r>
          </a:p>
          <a:p>
            <a:pPr lvl="1" fontAlgn="auto">
              <a:spcAft>
                <a:spcPts val="0"/>
              </a:spcAft>
            </a:pPr>
            <a:r>
              <a:rPr lang="en-GB" altLang="en-US" sz="2400" dirty="0">
                <a:latin typeface="Arial" panose="020B0604020202020204" pitchFamily="34" charset="0"/>
                <a:cs typeface="Arial" panose="020B0604020202020204" pitchFamily="34" charset="0"/>
              </a:rPr>
              <a:t>Clients or customers</a:t>
            </a:r>
          </a:p>
          <a:p>
            <a:pPr lvl="1" fontAlgn="auto">
              <a:spcAft>
                <a:spcPts val="0"/>
              </a:spcAft>
            </a:pPr>
            <a:r>
              <a:rPr lang="en-GB" altLang="en-US" sz="2400" dirty="0">
                <a:latin typeface="Arial" panose="020B0604020202020204" pitchFamily="34" charset="0"/>
                <a:cs typeface="Arial" panose="020B0604020202020204" pitchFamily="34" charset="0"/>
              </a:rPr>
              <a:t>Regulatory agencies</a:t>
            </a:r>
          </a:p>
          <a:p>
            <a:pPr lvl="1" fontAlgn="auto">
              <a:spcAft>
                <a:spcPts val="0"/>
              </a:spcAft>
            </a:pPr>
            <a:r>
              <a:rPr lang="en-GB" altLang="en-US" sz="2400" dirty="0">
                <a:latin typeface="Arial" panose="020B0604020202020204" pitchFamily="34" charset="0"/>
                <a:cs typeface="Arial" panose="020B0604020202020204" pitchFamily="34" charset="0"/>
              </a:rPr>
              <a:t>Suppliers and subcontractors</a:t>
            </a:r>
          </a:p>
          <a:p>
            <a:pPr lvl="1" fontAlgn="auto">
              <a:spcAft>
                <a:spcPts val="0"/>
              </a:spcAft>
            </a:pPr>
            <a:r>
              <a:rPr lang="en-GB" altLang="en-US" sz="2400" dirty="0">
                <a:latin typeface="Arial" panose="020B0604020202020204" pitchFamily="34" charset="0"/>
                <a:cs typeface="Arial" panose="020B0604020202020204" pitchFamily="34" charset="0"/>
              </a:rPr>
              <a:t>The public</a:t>
            </a:r>
          </a:p>
          <a:p>
            <a:pPr lvl="1" fontAlgn="auto">
              <a:spcAft>
                <a:spcPts val="0"/>
              </a:spcAft>
            </a:pPr>
            <a:r>
              <a:rPr lang="en-GB" altLang="en-US" sz="2400" dirty="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180907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BC02A650-5DFC-4C94-8F77-B2AC51D046AA}"/>
              </a:ext>
            </a:extLst>
          </p:cNvPr>
          <p:cNvSpPr txBox="1">
            <a:spLocks noChangeArrowheads="1"/>
          </p:cNvSpPr>
          <p:nvPr/>
        </p:nvSpPr>
        <p:spPr>
          <a:xfrm>
            <a:off x="237743" y="1121664"/>
            <a:ext cx="877908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Drivers</a:t>
            </a:r>
            <a:r>
              <a:rPr lang="en-GB" altLang="en-US" sz="2400" dirty="0">
                <a:latin typeface="Arial" panose="020B0604020202020204" pitchFamily="34" charset="0"/>
                <a:cs typeface="Arial" panose="020B0604020202020204" pitchFamily="34" charset="0"/>
              </a:rPr>
              <a:t> – those who have a say in </a:t>
            </a:r>
            <a:r>
              <a:rPr lang="en-GB" altLang="en-US" sz="2400" dirty="0">
                <a:solidFill>
                  <a:srgbClr val="0070C0"/>
                </a:solidFill>
                <a:latin typeface="Arial" panose="020B0604020202020204" pitchFamily="34" charset="0"/>
                <a:cs typeface="Arial" panose="020B0604020202020204" pitchFamily="34" charset="0"/>
              </a:rPr>
              <a:t>defining</a:t>
            </a:r>
            <a:r>
              <a:rPr lang="en-GB" altLang="en-US" sz="2400" dirty="0">
                <a:latin typeface="Arial" panose="020B0604020202020204" pitchFamily="34" charset="0"/>
                <a:cs typeface="Arial" panose="020B0604020202020204" pitchFamily="34" charset="0"/>
              </a:rPr>
              <a:t> the </a:t>
            </a:r>
            <a:r>
              <a:rPr lang="en-GB" altLang="en-US" sz="2400" dirty="0">
                <a:solidFill>
                  <a:srgbClr val="0070C0"/>
                </a:solidFill>
                <a:latin typeface="Arial" panose="020B0604020202020204" pitchFamily="34" charset="0"/>
                <a:cs typeface="Arial" panose="020B0604020202020204" pitchFamily="34" charset="0"/>
              </a:rPr>
              <a:t>result</a:t>
            </a:r>
            <a:r>
              <a:rPr lang="en-GB" altLang="en-US" sz="2400" dirty="0">
                <a:latin typeface="Arial" panose="020B0604020202020204" pitchFamily="34" charset="0"/>
                <a:cs typeface="Arial" panose="020B0604020202020204" pitchFamily="34" charset="0"/>
              </a:rPr>
              <a:t> your project is to achieve.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Supporters</a:t>
            </a:r>
            <a:r>
              <a:rPr lang="en-GB" altLang="en-US" sz="2400" dirty="0">
                <a:latin typeface="Arial" panose="020B0604020202020204" pitchFamily="34" charset="0"/>
                <a:cs typeface="Arial" panose="020B0604020202020204" pitchFamily="34" charset="0"/>
              </a:rPr>
              <a:t> – those who help you </a:t>
            </a:r>
            <a:r>
              <a:rPr lang="en-GB" altLang="en-US" sz="2400" u="sng" dirty="0">
                <a:solidFill>
                  <a:srgbClr val="0070C0"/>
                </a:solidFill>
                <a:latin typeface="Arial" panose="020B0604020202020204" pitchFamily="34" charset="0"/>
                <a:cs typeface="Arial" panose="020B0604020202020204" pitchFamily="34" charset="0"/>
              </a:rPr>
              <a:t>perform</a:t>
            </a:r>
            <a:r>
              <a:rPr lang="en-GB" altLang="en-US" sz="2400" u="sng"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your project. This includes </a:t>
            </a:r>
            <a:r>
              <a:rPr lang="en-GB" altLang="en-US" sz="2400" dirty="0">
                <a:solidFill>
                  <a:srgbClr val="0070C0"/>
                </a:solidFill>
                <a:latin typeface="Arial" panose="020B0604020202020204" pitchFamily="34" charset="0"/>
                <a:cs typeface="Arial" panose="020B0604020202020204" pitchFamily="34" charset="0"/>
              </a:rPr>
              <a:t>doers</a:t>
            </a:r>
            <a:r>
              <a:rPr lang="en-GB" altLang="en-US" sz="2400" dirty="0">
                <a:latin typeface="Arial" panose="020B0604020202020204" pitchFamily="34" charset="0"/>
                <a:cs typeface="Arial" panose="020B0604020202020204" pitchFamily="34" charset="0"/>
              </a:rPr>
              <a:t> and those that </a:t>
            </a:r>
            <a:r>
              <a:rPr lang="en-GB" altLang="en-US" sz="2400" dirty="0">
                <a:solidFill>
                  <a:srgbClr val="0070C0"/>
                </a:solidFill>
                <a:latin typeface="Arial" panose="020B0604020202020204" pitchFamily="34" charset="0"/>
                <a:cs typeface="Arial" panose="020B0604020202020204" pitchFamily="34" charset="0"/>
              </a:rPr>
              <a:t>authorise</a:t>
            </a:r>
            <a:r>
              <a:rPr lang="en-GB" altLang="en-US" sz="2400" dirty="0">
                <a:latin typeface="Arial" panose="020B0604020202020204" pitchFamily="34" charset="0"/>
                <a:cs typeface="Arial" panose="020B0604020202020204" pitchFamily="34" charset="0"/>
              </a:rPr>
              <a:t> resources. (people in Finance?).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Observers</a:t>
            </a:r>
            <a:r>
              <a:rPr lang="en-GB" altLang="en-US" sz="2400" dirty="0">
                <a:latin typeface="Arial" panose="020B0604020202020204" pitchFamily="34" charset="0"/>
                <a:cs typeface="Arial" panose="020B0604020202020204" pitchFamily="34" charset="0"/>
              </a:rPr>
              <a:t> – those that are </a:t>
            </a:r>
            <a:r>
              <a:rPr lang="en-GB" altLang="en-US" sz="2400" dirty="0">
                <a:solidFill>
                  <a:srgbClr val="0070C0"/>
                </a:solidFill>
                <a:latin typeface="Arial" panose="020B0604020202020204" pitchFamily="34" charset="0"/>
                <a:cs typeface="Arial" panose="020B0604020202020204" pitchFamily="34" charset="0"/>
              </a:rPr>
              <a:t>interested</a:t>
            </a:r>
            <a:r>
              <a:rPr lang="en-GB" altLang="en-US" sz="2400" dirty="0">
                <a:latin typeface="Arial" panose="020B0604020202020204" pitchFamily="34" charset="0"/>
                <a:cs typeface="Arial" panose="020B0604020202020204" pitchFamily="34" charset="0"/>
              </a:rPr>
              <a:t> in the </a:t>
            </a:r>
            <a:r>
              <a:rPr lang="en-GB" altLang="en-US" sz="2400" dirty="0">
                <a:solidFill>
                  <a:srgbClr val="0070C0"/>
                </a:solidFill>
                <a:latin typeface="Arial" panose="020B0604020202020204" pitchFamily="34" charset="0"/>
                <a:cs typeface="Arial" panose="020B0604020202020204" pitchFamily="34" charset="0"/>
              </a:rPr>
              <a:t>activities</a:t>
            </a:r>
            <a:r>
              <a:rPr lang="en-GB" altLang="en-US" sz="2400" dirty="0">
                <a:latin typeface="Arial" panose="020B0604020202020204" pitchFamily="34" charset="0"/>
                <a:cs typeface="Arial" panose="020B0604020202020204" pitchFamily="34" charset="0"/>
              </a:rPr>
              <a:t> and </a:t>
            </a:r>
            <a:r>
              <a:rPr lang="en-GB" altLang="en-US" sz="2400" dirty="0">
                <a:solidFill>
                  <a:srgbClr val="0070C0"/>
                </a:solidFill>
                <a:latin typeface="Arial" panose="020B0604020202020204" pitchFamily="34" charset="0"/>
                <a:cs typeface="Arial" panose="020B0604020202020204" pitchFamily="34" charset="0"/>
              </a:rPr>
              <a:t>results</a:t>
            </a:r>
            <a:r>
              <a:rPr lang="en-GB" altLang="en-US" sz="2400" dirty="0">
                <a:latin typeface="Arial" panose="020B0604020202020204" pitchFamily="34" charset="0"/>
                <a:cs typeface="Arial" panose="020B0604020202020204" pitchFamily="34" charset="0"/>
              </a:rPr>
              <a:t> of the project, but </a:t>
            </a:r>
            <a:r>
              <a:rPr lang="en-GB" altLang="en-US" sz="2400" u="sng" dirty="0">
                <a:solidFill>
                  <a:srgbClr val="0070C0"/>
                </a:solidFill>
                <a:latin typeface="Arial" panose="020B0604020202020204" pitchFamily="34" charset="0"/>
                <a:cs typeface="Arial" panose="020B0604020202020204" pitchFamily="34" charset="0"/>
              </a:rPr>
              <a:t>do not</a:t>
            </a:r>
            <a:r>
              <a:rPr lang="en-GB" altLang="en-US" sz="2400" dirty="0">
                <a:solidFill>
                  <a:srgbClr val="0070C0"/>
                </a:solidFill>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actually have a say in the objectives or how it is done.</a:t>
            </a:r>
          </a:p>
          <a:p>
            <a:pPr fontAlgn="auto">
              <a:spcAft>
                <a:spcPts val="0"/>
              </a:spcAft>
            </a:pPr>
            <a:endParaRPr lang="en-GB" altLang="en-US" sz="2800" dirty="0"/>
          </a:p>
        </p:txBody>
      </p:sp>
    </p:spTree>
    <p:extLst>
      <p:ext uri="{BB962C8B-B14F-4D97-AF65-F5344CB8AC3E}">
        <p14:creationId xmlns:p14="http://schemas.microsoft.com/office/powerpoint/2010/main" val="403646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61E626-BA51-47B1-9AD8-AE6FA02AACDA}"/>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E9AAF4FE-CB0F-4EEB-8ADD-4399A113432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to Involve the Stakeholders?</a:t>
            </a:r>
          </a:p>
        </p:txBody>
      </p:sp>
      <p:sp>
        <p:nvSpPr>
          <p:cNvPr id="6" name="Rectangle 3">
            <a:extLst>
              <a:ext uri="{FF2B5EF4-FFF2-40B4-BE49-F238E27FC236}">
                <a16:creationId xmlns:a16="http://schemas.microsoft.com/office/drawing/2014/main" id="{69D2AC68-4006-418A-8159-16F4610944F2}"/>
              </a:ext>
            </a:extLst>
          </p:cNvPr>
          <p:cNvSpPr txBox="1">
            <a:spLocks noChangeArrowheads="1"/>
          </p:cNvSpPr>
          <p:nvPr/>
        </p:nvSpPr>
        <p:spPr>
          <a:xfrm>
            <a:off x="348568" y="920496"/>
            <a:ext cx="852111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The prime skill required here of the effective project manager is that of </a:t>
            </a:r>
            <a:r>
              <a:rPr lang="en-GB" altLang="en-US" sz="2000" b="1" dirty="0">
                <a:solidFill>
                  <a:srgbClr val="FF0000"/>
                </a:solidFill>
                <a:latin typeface="Arial" panose="020B0604020202020204" pitchFamily="34" charset="0"/>
                <a:cs typeface="Arial" panose="020B0604020202020204" pitchFamily="34" charset="0"/>
              </a:rPr>
              <a:t>excellent communication skills</a:t>
            </a:r>
            <a:r>
              <a:rPr lang="en-GB" altLang="en-US" sz="2000" b="1" dirty="0">
                <a:latin typeface="Arial" panose="020B0604020202020204" pitchFamily="34" charset="0"/>
                <a:cs typeface="Arial" panose="020B0604020202020204" pitchFamily="34" charset="0"/>
              </a:rPr>
              <a:t>.</a:t>
            </a:r>
          </a:p>
          <a:p>
            <a:pPr fontAlgn="auto">
              <a:lnSpc>
                <a:spcPct val="90000"/>
              </a:lnSpc>
              <a:spcAft>
                <a:spcPts val="0"/>
              </a:spcAft>
              <a:buClr>
                <a:srgbClr val="FF0000"/>
              </a:buClr>
              <a:buSzPct val="62000"/>
              <a:buFont typeface="Wingdings" panose="05000000000000000000" pitchFamily="2" charset="2"/>
              <a:buChar char="Ø"/>
            </a:pPr>
            <a:endParaRPr lang="en-GB" altLang="en-US" sz="2000" b="1"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One-to-one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Group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Formal and informal written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Email, telephone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12364296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2436A1E-4F2B-43EE-8335-6A1C6552B6BC}"/>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95B3F194-D2BD-4561-805A-2BF3783B3844}"/>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terms of your Project to begin – Categorize your Stakeholders</a:t>
            </a:r>
          </a:p>
        </p:txBody>
      </p:sp>
      <p:sp>
        <p:nvSpPr>
          <p:cNvPr id="6" name="Rectangle 3">
            <a:extLst>
              <a:ext uri="{FF2B5EF4-FFF2-40B4-BE49-F238E27FC236}">
                <a16:creationId xmlns:a16="http://schemas.microsoft.com/office/drawing/2014/main" id="{8B1ADB68-CF6E-4E21-BA52-677A2E9015AF}"/>
              </a:ext>
            </a:extLst>
          </p:cNvPr>
          <p:cNvSpPr txBox="1">
            <a:spLocks noChangeArrowheads="1"/>
          </p:cNvSpPr>
          <p:nvPr/>
        </p:nvSpPr>
        <p:spPr>
          <a:xfrm>
            <a:off x="512064" y="1304544"/>
            <a:ext cx="8174736"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t>
            </a:r>
            <a:r>
              <a:rPr lang="en-GB" altLang="en-US" sz="2400" dirty="0">
                <a:solidFill>
                  <a:srgbClr val="FF0000"/>
                </a:solidFill>
                <a:latin typeface="Arial" panose="020B0604020202020204" pitchFamily="34" charset="0"/>
                <a:cs typeface="Arial" panose="020B0604020202020204" pitchFamily="34" charset="0"/>
              </a:rPr>
              <a:t>internal</a:t>
            </a:r>
            <a:r>
              <a:rPr lang="en-GB" altLang="en-US" sz="2400" dirty="0">
                <a:latin typeface="Arial" panose="020B0604020202020204" pitchFamily="34" charset="0"/>
                <a:cs typeface="Arial" panose="020B0604020202020204" pitchFamily="34" charset="0"/>
              </a:rPr>
              <a:t> and / or </a:t>
            </a:r>
            <a:r>
              <a:rPr lang="en-GB" altLang="en-US" sz="2400" dirty="0">
                <a:solidFill>
                  <a:srgbClr val="FF0000"/>
                </a:solidFill>
                <a:latin typeface="Arial" panose="020B0604020202020204" pitchFamily="34" charset="0"/>
                <a:cs typeface="Arial" panose="020B0604020202020204" pitchFamily="34" charset="0"/>
              </a:rPr>
              <a:t>external</a:t>
            </a:r>
          </a:p>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 </a:t>
            </a:r>
            <a:r>
              <a:rPr lang="en-GB" altLang="en-US" sz="2400" dirty="0">
                <a:solidFill>
                  <a:srgbClr val="FF0000"/>
                </a:solidFill>
                <a:latin typeface="Arial" panose="020B0604020202020204" pitchFamily="34" charset="0"/>
                <a:cs typeface="Arial" panose="020B0604020202020204" pitchFamily="34" charset="0"/>
              </a:rPr>
              <a:t>driver, supporter </a:t>
            </a:r>
            <a:r>
              <a:rPr lang="en-GB" altLang="en-US" sz="2400" dirty="0">
                <a:latin typeface="Arial" panose="020B0604020202020204" pitchFamily="34" charset="0"/>
                <a:cs typeface="Arial" panose="020B0604020202020204" pitchFamily="34" charset="0"/>
              </a:rPr>
              <a:t>or </a:t>
            </a:r>
            <a:r>
              <a:rPr lang="en-GB" altLang="en-US" sz="2400" dirty="0">
                <a:solidFill>
                  <a:srgbClr val="FF0000"/>
                </a:solidFill>
                <a:latin typeface="Arial" panose="020B0604020202020204" pitchFamily="34" charset="0"/>
                <a:cs typeface="Arial" panose="020B0604020202020204" pitchFamily="34" charset="0"/>
              </a:rPr>
              <a:t>observer</a:t>
            </a:r>
          </a:p>
        </p:txBody>
      </p:sp>
    </p:spTree>
    <p:extLst>
      <p:ext uri="{BB962C8B-B14F-4D97-AF65-F5344CB8AC3E}">
        <p14:creationId xmlns:p14="http://schemas.microsoft.com/office/powerpoint/2010/main" val="237995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6" name="Rectangle 3">
            <a:extLst>
              <a:ext uri="{FF2B5EF4-FFF2-40B4-BE49-F238E27FC236}">
                <a16:creationId xmlns:a16="http://schemas.microsoft.com/office/drawing/2014/main" id="{08D6F359-BAAB-4762-ACB8-D9E7B7EB71DC}"/>
              </a:ext>
            </a:extLst>
          </p:cNvPr>
          <p:cNvSpPr txBox="1">
            <a:spLocks noChangeArrowheads="1"/>
          </p:cNvSpPr>
          <p:nvPr/>
        </p:nvSpPr>
        <p:spPr>
          <a:xfrm>
            <a:off x="146303" y="856488"/>
            <a:ext cx="8869679"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7663" indent="-347663" fontAlgn="auto">
              <a:lnSpc>
                <a:spcPct val="90000"/>
              </a:lnSpc>
              <a:spcAft>
                <a:spcPts val="0"/>
              </a:spcAft>
              <a:buNone/>
            </a:pPr>
            <a:r>
              <a:rPr lang="en-GB" altLang="en-US" sz="2400" dirty="0">
                <a:solidFill>
                  <a:srgbClr val="FF0000"/>
                </a:solidFill>
                <a:latin typeface="Arial" panose="020B0604020202020204" pitchFamily="34" charset="0"/>
                <a:cs typeface="Arial" panose="020B0604020202020204" pitchFamily="34" charset="0"/>
              </a:rPr>
              <a:t>1</a:t>
            </a:r>
            <a:r>
              <a:rPr lang="en-GB" altLang="en-US" sz="2400" dirty="0">
                <a:latin typeface="Arial" panose="020B0604020202020204" pitchFamily="34" charset="0"/>
                <a:cs typeface="Arial" panose="020B0604020202020204" pitchFamily="34" charset="0"/>
              </a:rPr>
              <a:t>. Draw up a stakeholder table identifying who the stakeholders are.</a:t>
            </a:r>
          </a:p>
          <a:p>
            <a:pPr marL="457200" indent="-457200" fontAlgn="auto">
              <a:lnSpc>
                <a:spcPct val="90000"/>
              </a:lnSpc>
              <a:spcAft>
                <a:spcPts val="0"/>
              </a:spcAft>
              <a:buFontTx/>
              <a:buAutoNum type="arabicPeriod"/>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2</a:t>
            </a:r>
            <a:r>
              <a:rPr lang="en-GB" altLang="en-US" sz="2400" dirty="0">
                <a:latin typeface="Arial" panose="020B0604020202020204" pitchFamily="34" charset="0"/>
                <a:cs typeface="Arial" panose="020B0604020202020204" pitchFamily="34" charset="0"/>
              </a:rPr>
              <a:t>. Assess each stakeholder's </a:t>
            </a:r>
            <a:r>
              <a:rPr lang="en-GB" altLang="en-US" sz="2400" dirty="0">
                <a:solidFill>
                  <a:srgbClr val="FF0000"/>
                </a:solidFill>
                <a:latin typeface="Arial" panose="020B0604020202020204" pitchFamily="34" charset="0"/>
                <a:cs typeface="Arial" panose="020B0604020202020204" pitchFamily="34" charset="0"/>
              </a:rPr>
              <a:t>importance</a:t>
            </a:r>
            <a:r>
              <a:rPr lang="en-GB" altLang="en-US" sz="2400" dirty="0">
                <a:latin typeface="Arial" panose="020B0604020202020204" pitchFamily="34" charset="0"/>
                <a:cs typeface="Arial" panose="020B0604020202020204" pitchFamily="34" charset="0"/>
              </a:rPr>
              <a:t> and their </a:t>
            </a:r>
            <a:r>
              <a:rPr lang="en-GB" altLang="en-US" sz="2400" dirty="0">
                <a:solidFill>
                  <a:srgbClr val="FF0000"/>
                </a:solidFill>
                <a:latin typeface="Arial" panose="020B0604020202020204" pitchFamily="34" charset="0"/>
                <a:cs typeface="Arial" panose="020B0604020202020204" pitchFamily="34" charset="0"/>
              </a:rPr>
              <a:t>relative power / influence</a:t>
            </a:r>
            <a:r>
              <a:rPr lang="en-GB" altLang="en-US" sz="2400" dirty="0">
                <a:latin typeface="Arial" panose="020B0604020202020204" pitchFamily="34" charset="0"/>
                <a:cs typeface="Arial" panose="020B0604020202020204" pitchFamily="34" charset="0"/>
              </a:rPr>
              <a:t>.</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e.g., high importance but low influence, or low importance but high influence.   </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Can rank / rate each stakeholder's importance from 0 (zero importance) to 10 (vital). </a:t>
            </a:r>
          </a:p>
        </p:txBody>
      </p:sp>
    </p:spTree>
    <p:extLst>
      <p:ext uri="{BB962C8B-B14F-4D97-AF65-F5344CB8AC3E}">
        <p14:creationId xmlns:p14="http://schemas.microsoft.com/office/powerpoint/2010/main" val="2245232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7" name="Rectangle 3">
            <a:extLst>
              <a:ext uri="{FF2B5EF4-FFF2-40B4-BE49-F238E27FC236}">
                <a16:creationId xmlns:a16="http://schemas.microsoft.com/office/drawing/2014/main" id="{7E95A2DC-2D6E-4737-8070-4A6EA2ECE17A}"/>
              </a:ext>
            </a:extLst>
          </p:cNvPr>
          <p:cNvSpPr txBox="1">
            <a:spLocks noChangeArrowheads="1"/>
          </p:cNvSpPr>
          <p:nvPr/>
        </p:nvSpPr>
        <p:spPr>
          <a:xfrm>
            <a:off x="147145" y="874776"/>
            <a:ext cx="87865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3</a:t>
            </a:r>
            <a:r>
              <a:rPr lang="en-GB" altLang="en-US" sz="2400" dirty="0">
                <a:latin typeface="Arial" panose="020B0604020202020204" pitchFamily="34" charset="0"/>
                <a:cs typeface="Arial" panose="020B0604020202020204" pitchFamily="34" charset="0"/>
              </a:rPr>
              <a:t>. Identify risks and assumptions which will affect the project's success.</a:t>
            </a:r>
          </a:p>
          <a:p>
            <a:pPr marL="0" indent="0" fontAlgn="auto">
              <a:spcAft>
                <a:spcPts val="0"/>
              </a:spcAft>
              <a:buFont typeface="Arial" pitchFamily="34" charset="0"/>
              <a:buNone/>
            </a:pPr>
            <a:r>
              <a:rPr lang="en-GB" altLang="en-US" sz="2400" dirty="0">
                <a:latin typeface="Arial" panose="020B0604020202020204" pitchFamily="34" charset="0"/>
                <a:cs typeface="Arial" panose="020B0604020202020204" pitchFamily="34" charset="0"/>
              </a:rPr>
              <a:t>	What do we assume each stakeholder's response is if 	the project is successful or not?</a:t>
            </a:r>
          </a:p>
          <a:p>
            <a:pPr marL="0" indent="0" fontAlgn="auto">
              <a:spcAft>
                <a:spcPts val="0"/>
              </a:spcAft>
              <a:buFont typeface="Arial" pitchFamily="34" charset="0"/>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Font typeface="Arial" pitchFamily="34" charset="0"/>
              <a:buNone/>
            </a:pPr>
            <a:r>
              <a:rPr lang="en-GB" altLang="en-US" sz="2400" dirty="0">
                <a:solidFill>
                  <a:srgbClr val="FF0000"/>
                </a:solidFill>
                <a:latin typeface="Arial" panose="020B0604020202020204" pitchFamily="34" charset="0"/>
                <a:cs typeface="Arial" panose="020B0604020202020204" pitchFamily="34" charset="0"/>
              </a:rPr>
              <a:t>4</a:t>
            </a:r>
            <a:r>
              <a:rPr lang="en-GB" altLang="en-US" sz="2400" dirty="0">
                <a:latin typeface="Arial" panose="020B0604020202020204" pitchFamily="34" charset="0"/>
                <a:cs typeface="Arial" panose="020B0604020202020204" pitchFamily="34" charset="0"/>
              </a:rPr>
              <a:t>. Stakeholders perspective – how are they involved in the project, what are they offering, then identify what action do we need to take in order to keep them involved / informed</a:t>
            </a:r>
          </a:p>
          <a:p>
            <a:pPr fontAlgn="auto">
              <a:spcAft>
                <a:spcPts val="0"/>
              </a:spcAft>
            </a:pPr>
            <a:endParaRPr lang="en-GB" altLang="en-US" sz="2800" dirty="0">
              <a:cs typeface="Arial" panose="020B0604020202020204" pitchFamily="34" charset="0"/>
            </a:endParaRPr>
          </a:p>
          <a:p>
            <a:pPr lvl="1" fontAlgn="auto">
              <a:spcAft>
                <a:spcPts val="0"/>
              </a:spcAft>
            </a:pPr>
            <a:endParaRPr lang="en-GB" altLang="en-US" dirty="0"/>
          </a:p>
        </p:txBody>
      </p:sp>
    </p:spTree>
    <p:extLst>
      <p:ext uri="{BB962C8B-B14F-4D97-AF65-F5344CB8AC3E}">
        <p14:creationId xmlns:p14="http://schemas.microsoft.com/office/powerpoint/2010/main" val="37940867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F82522-19B2-4E84-B426-52307A1A5095}"/>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4D293957-0C08-42B8-80BF-9B418E209EA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Ranking a Stakeholder’s Priority</a:t>
            </a:r>
          </a:p>
        </p:txBody>
      </p:sp>
      <p:sp>
        <p:nvSpPr>
          <p:cNvPr id="6" name="Rectangle 3">
            <a:extLst>
              <a:ext uri="{FF2B5EF4-FFF2-40B4-BE49-F238E27FC236}">
                <a16:creationId xmlns:a16="http://schemas.microsoft.com/office/drawing/2014/main" id="{148A66C0-7A62-4E95-8BFD-490E85091A09}"/>
              </a:ext>
            </a:extLst>
          </p:cNvPr>
          <p:cNvSpPr txBox="1">
            <a:spLocks noChangeArrowheads="1"/>
          </p:cNvSpPr>
          <p:nvPr/>
        </p:nvSpPr>
        <p:spPr>
          <a:xfrm>
            <a:off x="283463" y="847344"/>
            <a:ext cx="873336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You can use</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High, medium,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Very high, high, medium, low, very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0-100</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a:t>
            </a:r>
          </a:p>
          <a:p>
            <a:pPr marL="0" indent="0" fontAlgn="auto">
              <a:spcAft>
                <a:spcPts val="0"/>
              </a:spcAft>
              <a:buClr>
                <a:srgbClr val="FF0000"/>
              </a:buClr>
              <a:buSzPct val="61000"/>
              <a:buNone/>
            </a:pPr>
            <a:endParaRPr lang="en-GB" altLang="en-US" sz="2400" dirty="0">
              <a:latin typeface="Arial" panose="020B0604020202020204" pitchFamily="34" charset="0"/>
              <a:cs typeface="Arial" panose="020B0604020202020204" pitchFamily="34" charset="0"/>
            </a:endParaRPr>
          </a:p>
          <a:p>
            <a:pPr marL="0" indent="0" algn="ctr"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2413153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804C9D-CB7F-41F9-8A41-4A4688C37824}"/>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638E0E9-6FF3-4CC8-B67F-577DAAF1FBFE}"/>
              </a:ext>
            </a:extLst>
          </p:cNvPr>
          <p:cNvSpPr>
            <a:spLocks noGrp="1" noChangeArrowheads="1"/>
          </p:cNvSpPr>
          <p:nvPr>
            <p:ph type="title"/>
          </p:nvPr>
        </p:nvSpPr>
        <p:spPr>
          <a:xfrm>
            <a:off x="137160" y="141477"/>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 Your Project – Stakeholder Analysis</a:t>
            </a:r>
          </a:p>
        </p:txBody>
      </p:sp>
      <p:sp>
        <p:nvSpPr>
          <p:cNvPr id="6" name="Rectangle 3">
            <a:extLst>
              <a:ext uri="{FF2B5EF4-FFF2-40B4-BE49-F238E27FC236}">
                <a16:creationId xmlns:a16="http://schemas.microsoft.com/office/drawing/2014/main" id="{7239B67A-9892-4FCA-A102-6AC010F1B897}"/>
              </a:ext>
            </a:extLst>
          </p:cNvPr>
          <p:cNvSpPr txBox="1">
            <a:spLocks noChangeArrowheads="1"/>
          </p:cNvSpPr>
          <p:nvPr/>
        </p:nvSpPr>
        <p:spPr>
          <a:xfrm>
            <a:off x="137160" y="736462"/>
            <a:ext cx="8819602" cy="46664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the stakeholders</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interest in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importance in/to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influence on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Rank their priority (overall, or start, middle, end)</a:t>
            </a:r>
          </a:p>
          <a:p>
            <a:pPr fontAlgn="auto">
              <a:lnSpc>
                <a:spcPct val="90000"/>
              </a:lnSpc>
              <a:spcAft>
                <a:spcPts val="0"/>
              </a:spcAft>
            </a:pPr>
            <a:endParaRPr lang="en-GB" altLang="en-US" sz="20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p:txBody>
      </p:sp>
    </p:spTree>
    <p:extLst>
      <p:ext uri="{BB962C8B-B14F-4D97-AF65-F5344CB8AC3E}">
        <p14:creationId xmlns:p14="http://schemas.microsoft.com/office/powerpoint/2010/main" val="43787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dissolv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dissolv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dissolv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dissolv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399AF5-6ED1-4825-8F07-4D41234DB92D}"/>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Rectangle 2">
            <a:extLst>
              <a:ext uri="{FF2B5EF4-FFF2-40B4-BE49-F238E27FC236}">
                <a16:creationId xmlns:a16="http://schemas.microsoft.com/office/drawing/2014/main" id="{A347E807-2002-4CBD-8AC6-9F6B0F9A0F2E}"/>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Group 1034">
            <a:extLst>
              <a:ext uri="{FF2B5EF4-FFF2-40B4-BE49-F238E27FC236}">
                <a16:creationId xmlns:a16="http://schemas.microsoft.com/office/drawing/2014/main" id="{9F40C3B0-EBA3-43BD-B4B0-E204CBC52142}"/>
              </a:ext>
            </a:extLst>
          </p:cNvPr>
          <p:cNvGraphicFramePr>
            <a:graphicFrameLocks noGrp="1"/>
          </p:cNvGraphicFramePr>
          <p:nvPr>
            <p:extLst>
              <p:ext uri="{D42A27DB-BD31-4B8C-83A1-F6EECF244321}">
                <p14:modId xmlns:p14="http://schemas.microsoft.com/office/powerpoint/2010/main" val="1525365352"/>
              </p:ext>
            </p:extLst>
          </p:nvPr>
        </p:nvGraphicFramePr>
        <p:xfrm>
          <a:off x="558350" y="1212832"/>
          <a:ext cx="8027300" cy="3217483"/>
        </p:xfrm>
        <a:graphic>
          <a:graphicData uri="http://schemas.openxmlformats.org/drawingml/2006/table">
            <a:tbl>
              <a:tblPr/>
              <a:tblGrid>
                <a:gridCol w="2372705">
                  <a:extLst>
                    <a:ext uri="{9D8B030D-6E8A-4147-A177-3AD203B41FA5}">
                      <a16:colId xmlns:a16="http://schemas.microsoft.com/office/drawing/2014/main" val="20000"/>
                    </a:ext>
                  </a:extLst>
                </a:gridCol>
                <a:gridCol w="1478864">
                  <a:extLst>
                    <a:ext uri="{9D8B030D-6E8A-4147-A177-3AD203B41FA5}">
                      <a16:colId xmlns:a16="http://schemas.microsoft.com/office/drawing/2014/main" val="20001"/>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28143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stakeholder</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interest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Importance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influence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653955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00742A-90A9-449C-9B42-F96D12456801}"/>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AB89BA23-0022-4B22-B691-C1949979DC71}"/>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Table 5">
            <a:extLst>
              <a:ext uri="{FF2B5EF4-FFF2-40B4-BE49-F238E27FC236}">
                <a16:creationId xmlns:a16="http://schemas.microsoft.com/office/drawing/2014/main" id="{08C5383A-5A34-4C0C-BC9B-26E992B45118}"/>
              </a:ext>
            </a:extLst>
          </p:cNvPr>
          <p:cNvGraphicFramePr>
            <a:graphicFrameLocks noGrp="1"/>
          </p:cNvGraphicFramePr>
          <p:nvPr>
            <p:extLst>
              <p:ext uri="{D42A27DB-BD31-4B8C-83A1-F6EECF244321}">
                <p14:modId xmlns:p14="http://schemas.microsoft.com/office/powerpoint/2010/main" val="1576351304"/>
              </p:ext>
            </p:extLst>
          </p:nvPr>
        </p:nvGraphicFramePr>
        <p:xfrm>
          <a:off x="127175" y="638233"/>
          <a:ext cx="8762023" cy="4815731"/>
        </p:xfrm>
        <a:graphic>
          <a:graphicData uri="http://schemas.openxmlformats.org/drawingml/2006/table">
            <a:tbl>
              <a:tblPr firstRow="1" bandRow="1">
                <a:tableStyleId>{93296810-A885-4BE3-A3E7-6D5BEEA58F35}</a:tableStyleId>
              </a:tblPr>
              <a:tblGrid>
                <a:gridCol w="999105">
                  <a:extLst>
                    <a:ext uri="{9D8B030D-6E8A-4147-A177-3AD203B41FA5}">
                      <a16:colId xmlns:a16="http://schemas.microsoft.com/office/drawing/2014/main" val="3562100952"/>
                    </a:ext>
                  </a:extLst>
                </a:gridCol>
                <a:gridCol w="1488904">
                  <a:extLst>
                    <a:ext uri="{9D8B030D-6E8A-4147-A177-3AD203B41FA5}">
                      <a16:colId xmlns:a16="http://schemas.microsoft.com/office/drawing/2014/main" val="340805103"/>
                    </a:ext>
                  </a:extLst>
                </a:gridCol>
                <a:gridCol w="2752344">
                  <a:extLst>
                    <a:ext uri="{9D8B030D-6E8A-4147-A177-3AD203B41FA5}">
                      <a16:colId xmlns:a16="http://schemas.microsoft.com/office/drawing/2014/main" val="995436216"/>
                    </a:ext>
                  </a:extLst>
                </a:gridCol>
                <a:gridCol w="3521670">
                  <a:extLst>
                    <a:ext uri="{9D8B030D-6E8A-4147-A177-3AD203B41FA5}">
                      <a16:colId xmlns:a16="http://schemas.microsoft.com/office/drawing/2014/main" val="1231856579"/>
                    </a:ext>
                  </a:extLst>
                </a:gridCol>
              </a:tblGrid>
              <a:tr h="594059">
                <a:tc>
                  <a:txBody>
                    <a:bodyPr/>
                    <a:lstStyle/>
                    <a:p>
                      <a:pPr algn="ctr"/>
                      <a:r>
                        <a:rPr lang="en-GB" sz="1600" dirty="0">
                          <a:latin typeface="Arial" panose="020B0604020202020204" pitchFamily="34" charset="0"/>
                          <a:cs typeface="Arial" panose="020B0604020202020204" pitchFamily="34" charset="0"/>
                        </a:rPr>
                        <a:t>Priority</a:t>
                      </a:r>
                    </a:p>
                  </a:txBody>
                  <a:tcPr anchor="ctr"/>
                </a:tc>
                <a:tc>
                  <a:txBody>
                    <a:bodyPr/>
                    <a:lstStyle/>
                    <a:p>
                      <a:pPr algn="ctr"/>
                      <a:r>
                        <a:rPr lang="en-GB" sz="1600" dirty="0">
                          <a:latin typeface="Arial" panose="020B0604020202020204" pitchFamily="34" charset="0"/>
                          <a:cs typeface="Arial" panose="020B0604020202020204" pitchFamily="34" charset="0"/>
                        </a:rPr>
                        <a:t>Stakeholders</a:t>
                      </a:r>
                    </a:p>
                  </a:txBody>
                  <a:tcPr anchor="ctr"/>
                </a:tc>
                <a:tc>
                  <a:txBody>
                    <a:bodyPr/>
                    <a:lstStyle/>
                    <a:p>
                      <a:pPr algn="ctr"/>
                      <a:r>
                        <a:rPr lang="en-GB" sz="1600" dirty="0">
                          <a:latin typeface="Arial" panose="020B0604020202020204" pitchFamily="34" charset="0"/>
                          <a:cs typeface="Arial" panose="020B0604020202020204" pitchFamily="34" charset="0"/>
                        </a:rPr>
                        <a:t>Stakeholder’s perspective</a:t>
                      </a:r>
                    </a:p>
                  </a:txBody>
                  <a:tcPr anchor="ctr"/>
                </a:tc>
                <a:tc>
                  <a:txBody>
                    <a:bodyPr/>
                    <a:lstStyle/>
                    <a:p>
                      <a:pPr algn="ctr"/>
                      <a:r>
                        <a:rPr lang="en-GB" sz="1600" dirty="0">
                          <a:latin typeface="Arial" panose="020B0604020202020204" pitchFamily="34" charset="0"/>
                          <a:cs typeface="Arial" panose="020B0604020202020204" pitchFamily="34" charset="0"/>
                        </a:rPr>
                        <a:t>Action</a:t>
                      </a:r>
                    </a:p>
                  </a:txBody>
                  <a:tcPr anchor="ctr"/>
                </a:tc>
                <a:extLst>
                  <a:ext uri="{0D108BD9-81ED-4DB2-BD59-A6C34878D82A}">
                    <a16:rowId xmlns:a16="http://schemas.microsoft.com/office/drawing/2014/main" val="1797449432"/>
                  </a:ext>
                </a:extLst>
              </a:tr>
              <a:tr h="1876405">
                <a:tc>
                  <a:txBody>
                    <a:bodyPr/>
                    <a:lstStyle/>
                    <a:p>
                      <a:r>
                        <a:rPr lang="en-GB" sz="1600" dirty="0">
                          <a:latin typeface="Arial" panose="020B0604020202020204" pitchFamily="34" charset="0"/>
                          <a:cs typeface="Arial" panose="020B0604020202020204" pitchFamily="34" charset="0"/>
                        </a:rPr>
                        <a:t>High</a:t>
                      </a:r>
                    </a:p>
                  </a:txBody>
                  <a:tcPr/>
                </a:tc>
                <a:tc>
                  <a:txBody>
                    <a:bodyPr/>
                    <a:lstStyle/>
                    <a:p>
                      <a:r>
                        <a:rPr lang="en-GB" sz="1600" dirty="0">
                          <a:latin typeface="Arial" panose="020B0604020202020204" pitchFamily="34" charset="0"/>
                          <a:cs typeface="Arial" panose="020B0604020202020204" pitchFamily="34" charset="0"/>
                        </a:rPr>
                        <a:t>University</a:t>
                      </a:r>
                    </a:p>
                  </a:txBody>
                  <a:tcPr/>
                </a:tc>
                <a:tc>
                  <a:txBody>
                    <a:bodyPr/>
                    <a:lstStyle/>
                    <a:p>
                      <a:r>
                        <a:rPr lang="en-GB" sz="1600" dirty="0">
                          <a:latin typeface="Arial" panose="020B0604020202020204" pitchFamily="34" charset="0"/>
                          <a:cs typeface="Arial" panose="020B0604020202020204" pitchFamily="34" charset="0"/>
                        </a:rPr>
                        <a:t>Providing</a:t>
                      </a:r>
                      <a:r>
                        <a:rPr lang="en-GB" sz="1600" baseline="0" dirty="0">
                          <a:latin typeface="Arial" panose="020B0604020202020204" pitchFamily="34" charset="0"/>
                          <a:cs typeface="Arial" panose="020B0604020202020204" pitchFamily="34" charset="0"/>
                        </a:rPr>
                        <a:t> research opportunity with their students and the results will impact in their program delivery/ (future funding implications)</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Liaise regularly and</a:t>
                      </a:r>
                      <a:r>
                        <a:rPr lang="en-GB" sz="1600" baseline="0" dirty="0">
                          <a:latin typeface="Arial" panose="020B0604020202020204" pitchFamily="34" charset="0"/>
                          <a:cs typeface="Arial" panose="020B0604020202020204" pitchFamily="34" charset="0"/>
                        </a:rPr>
                        <a:t> hold focus groups, feed back sessions and regular monitoring meetings of results derived from the research</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108785">
                <a:tc>
                  <a:txBody>
                    <a:bodyPr/>
                    <a:lstStyle/>
                    <a:p>
                      <a:r>
                        <a:rPr lang="en-GB" sz="1600" dirty="0">
                          <a:latin typeface="Arial" panose="020B0604020202020204" pitchFamily="34" charset="0"/>
                          <a:cs typeface="Arial" panose="020B0604020202020204" pitchFamily="34" charset="0"/>
                        </a:rPr>
                        <a:t>High </a:t>
                      </a:r>
                    </a:p>
                  </a:txBody>
                  <a:tcPr/>
                </a:tc>
                <a:tc>
                  <a:txBody>
                    <a:bodyPr/>
                    <a:lstStyle/>
                    <a:p>
                      <a:r>
                        <a:rPr lang="en-GB" sz="1600" dirty="0">
                          <a:latin typeface="Arial" panose="020B0604020202020204" pitchFamily="34" charset="0"/>
                          <a:cs typeface="Arial" panose="020B0604020202020204" pitchFamily="34" charset="0"/>
                        </a:rPr>
                        <a:t>Graduates</a:t>
                      </a:r>
                    </a:p>
                  </a:txBody>
                  <a:tcPr/>
                </a:tc>
                <a:tc>
                  <a:txBody>
                    <a:bodyPr/>
                    <a:lstStyle/>
                    <a:p>
                      <a:r>
                        <a:rPr lang="en-GB" sz="1600" dirty="0">
                          <a:latin typeface="Arial" panose="020B0604020202020204" pitchFamily="34" charset="0"/>
                          <a:cs typeface="Arial" panose="020B0604020202020204" pitchFamily="34" charset="0"/>
                        </a:rPr>
                        <a:t>Participate in research, the</a:t>
                      </a:r>
                      <a:r>
                        <a:rPr lang="en-GB" sz="1600" baseline="0" dirty="0">
                          <a:latin typeface="Arial" panose="020B0604020202020204" pitchFamily="34" charset="0"/>
                          <a:cs typeface="Arial" panose="020B0604020202020204" pitchFamily="34" charset="0"/>
                        </a:rPr>
                        <a:t> results will potentially effect their future</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Engage</a:t>
                      </a:r>
                      <a:r>
                        <a:rPr lang="en-GB" sz="1600" baseline="0" dirty="0">
                          <a:latin typeface="Arial" panose="020B0604020202020204" pitchFamily="34" charset="0"/>
                          <a:cs typeface="Arial" panose="020B0604020202020204" pitchFamily="34" charset="0"/>
                        </a:rPr>
                        <a:t> in surveys and interviews to draw out research results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r h="1236482">
                <a:tc>
                  <a:txBody>
                    <a:bodyPr/>
                    <a:lstStyle/>
                    <a:p>
                      <a:r>
                        <a:rPr lang="en-GB" sz="1600" dirty="0">
                          <a:latin typeface="Arial" panose="020B0604020202020204" pitchFamily="34" charset="0"/>
                          <a:cs typeface="Arial" panose="020B0604020202020204" pitchFamily="34" charset="0"/>
                        </a:rPr>
                        <a:t>Medium</a:t>
                      </a:r>
                    </a:p>
                  </a:txBody>
                  <a:tcPr/>
                </a:tc>
                <a:tc>
                  <a:txBody>
                    <a:bodyPr/>
                    <a:lstStyle/>
                    <a:p>
                      <a:r>
                        <a:rPr lang="en-GB" sz="1600" dirty="0">
                          <a:latin typeface="Arial" panose="020B0604020202020204" pitchFamily="34" charset="0"/>
                          <a:cs typeface="Arial" panose="020B0604020202020204" pitchFamily="34" charset="0"/>
                        </a:rPr>
                        <a:t>Employers</a:t>
                      </a:r>
                    </a:p>
                  </a:txBody>
                  <a:tcPr/>
                </a:tc>
                <a:tc>
                  <a:txBody>
                    <a:bodyPr/>
                    <a:lstStyle/>
                    <a:p>
                      <a:r>
                        <a:rPr lang="en-GB" sz="1600" dirty="0">
                          <a:latin typeface="Arial" panose="020B0604020202020204" pitchFamily="34" charset="0"/>
                          <a:cs typeface="Arial" panose="020B0604020202020204" pitchFamily="34" charset="0"/>
                        </a:rPr>
                        <a:t>Potential recruiters of the graduates </a:t>
                      </a:r>
                    </a:p>
                  </a:txBody>
                  <a:tcPr/>
                </a:tc>
                <a:tc>
                  <a:txBody>
                    <a:bodyPr/>
                    <a:lstStyle/>
                    <a:p>
                      <a:r>
                        <a:rPr lang="en-GB" sz="1600" dirty="0">
                          <a:latin typeface="Arial" panose="020B0604020202020204" pitchFamily="34" charset="0"/>
                          <a:cs typeface="Arial" panose="020B0604020202020204" pitchFamily="34" charset="0"/>
                        </a:rPr>
                        <a:t>Form partnerships and communicate at the end, once a clear outline of policy is drawn out from results of the research</a:t>
                      </a:r>
                    </a:p>
                  </a:txBody>
                  <a:tcPr/>
                </a:tc>
                <a:extLst>
                  <a:ext uri="{0D108BD9-81ED-4DB2-BD59-A6C34878D82A}">
                    <a16:rowId xmlns:a16="http://schemas.microsoft.com/office/drawing/2014/main" val="376441418"/>
                  </a:ext>
                </a:extLst>
              </a:tr>
            </a:tbl>
          </a:graphicData>
        </a:graphic>
      </p:graphicFrame>
    </p:spTree>
    <p:extLst>
      <p:ext uri="{BB962C8B-B14F-4D97-AF65-F5344CB8AC3E}">
        <p14:creationId xmlns:p14="http://schemas.microsoft.com/office/powerpoint/2010/main" val="35482970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9675D0B-3A1C-4059-BA93-F696702FB328}"/>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A787EBB1-94D6-4AD9-967E-604D86363C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Summary - Stakeholders</a:t>
            </a:r>
          </a:p>
        </p:txBody>
      </p:sp>
      <p:sp>
        <p:nvSpPr>
          <p:cNvPr id="6" name="Content Placeholder 2">
            <a:extLst>
              <a:ext uri="{FF2B5EF4-FFF2-40B4-BE49-F238E27FC236}">
                <a16:creationId xmlns:a16="http://schemas.microsoft.com/office/drawing/2014/main" id="{C6D4BA33-247E-4734-A451-0EB29A4A41B5}"/>
              </a:ext>
            </a:extLst>
          </p:cNvPr>
          <p:cNvSpPr>
            <a:spLocks noGrp="1"/>
          </p:cNvSpPr>
          <p:nvPr>
            <p:ph idx="1"/>
          </p:nvPr>
        </p:nvSpPr>
        <p:spPr>
          <a:xfrm>
            <a:off x="147145" y="524256"/>
            <a:ext cx="8915400" cy="5291328"/>
          </a:xfrm>
        </p:spPr>
        <p:txBody>
          <a:bodyPr>
            <a:normAutofit/>
          </a:bodyPr>
          <a:lstStyle/>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Who are the stakeholders? What are their key interests?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are stakeholders expectations of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resource do these stakeholders hold that can be useful or harmful to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stakeholder role is assumed for project/policy success?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positive or negative responses are expected from the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would be the impact of these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increase participation of supportive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mitigate negative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Have the interests of poor and marginalized groups been identified? </a:t>
            </a:r>
          </a:p>
        </p:txBody>
      </p:sp>
    </p:spTree>
    <p:extLst>
      <p:ext uri="{BB962C8B-B14F-4D97-AF65-F5344CB8AC3E}">
        <p14:creationId xmlns:p14="http://schemas.microsoft.com/office/powerpoint/2010/main" val="3315128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4" y="106556"/>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QUAD Chart</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1235285"/>
            <a:ext cx="8849710" cy="1646733"/>
          </a:xfrm>
          <a:prstGeom prst="rect">
            <a:avLst/>
          </a:prstGeom>
        </p:spPr>
        <p:txBody>
          <a:bodyPr vert="horz" wrap="square" lIns="0" tIns="52705" rIns="0" bIns="0" rtlCol="0">
            <a:spAutoFit/>
          </a:bodyPr>
          <a:lstStyle/>
          <a:p>
            <a:pPr marL="282575" lvl="1" indent="-231775">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Formulate a QUAD chart for your project outlining all four components, </a:t>
            </a:r>
            <a:r>
              <a:rPr lang="en-US" sz="2400" i="1" dirty="0">
                <a:cs typeface="Arial" panose="020B0604020202020204" pitchFamily="34" charset="0"/>
              </a:rPr>
              <a:t>i.e.</a:t>
            </a:r>
            <a:r>
              <a:rPr lang="en-US" sz="2400" dirty="0">
                <a:cs typeface="Arial" panose="020B0604020202020204" pitchFamily="34" charset="0"/>
              </a:rPr>
              <a:t>, Purpose (aims and objectives) / Outline of stakeholders / Desired results / Measure of success</a:t>
            </a:r>
            <a:endParaRPr sz="2400" dirty="0">
              <a:cs typeface="Arial" panose="020B0604020202020204" pitchFamily="34" charset="0"/>
            </a:endParaRPr>
          </a:p>
        </p:txBody>
      </p:sp>
    </p:spTree>
    <p:extLst>
      <p:ext uri="{BB962C8B-B14F-4D97-AF65-F5344CB8AC3E}">
        <p14:creationId xmlns:p14="http://schemas.microsoft.com/office/powerpoint/2010/main" val="2275721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5" y="43248"/>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Understanding Stakeholders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965917"/>
            <a:ext cx="8849710" cy="2754728"/>
          </a:xfrm>
          <a:prstGeom prst="rect">
            <a:avLst/>
          </a:prstGeom>
        </p:spPr>
        <p:txBody>
          <a:bodyPr vert="horz" wrap="square" lIns="0" tIns="52705" rIns="0" bIns="0" rtlCol="0">
            <a:spAutoFit/>
          </a:bodyPr>
          <a:lstStyle/>
          <a:p>
            <a:pPr marL="50800" lvl="1">
              <a:lnSpc>
                <a:spcPct val="150000"/>
              </a:lnSpc>
              <a:spcBef>
                <a:spcPts val="0"/>
              </a:spcBef>
              <a:buClr>
                <a:srgbClr val="FF0000"/>
              </a:buClr>
              <a:buSzPct val="61000"/>
              <a:tabLst>
                <a:tab pos="756285" algn="l"/>
                <a:tab pos="756920" algn="l"/>
              </a:tabLst>
            </a:pPr>
            <a:r>
              <a:rPr lang="en-US" sz="2400" dirty="0">
                <a:cs typeface="Arial" panose="020B0604020202020204" pitchFamily="34" charset="0"/>
              </a:rPr>
              <a:t>Draw up a stake holders analysis for your project.</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Identify stakeholders</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Importance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Their perspective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Action required</a:t>
            </a:r>
            <a:endParaRPr sz="2400" dirty="0">
              <a:cs typeface="Arial" panose="020B0604020202020204" pitchFamily="34" charset="0"/>
            </a:endParaRPr>
          </a:p>
        </p:txBody>
      </p:sp>
    </p:spTree>
    <p:extLst>
      <p:ext uri="{BB962C8B-B14F-4D97-AF65-F5344CB8AC3E}">
        <p14:creationId xmlns:p14="http://schemas.microsoft.com/office/powerpoint/2010/main" val="20685531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dirty="0"/>
              <a:t>Work Breakdown Structure </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1600</TotalTime>
  <Words>2108</Words>
  <Application>Microsoft Office PowerPoint</Application>
  <PresentationFormat>On-screen Show (4:3)</PresentationFormat>
  <Paragraphs>371</Paragraphs>
  <Slides>37</Slides>
  <Notes>1</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37</vt:i4>
      </vt:variant>
    </vt:vector>
  </HeadingPairs>
  <TitlesOfParts>
    <vt:vector size="48" baseType="lpstr">
      <vt:lpstr>Arial</vt:lpstr>
      <vt:lpstr>Arial Narrow</vt:lpstr>
      <vt:lpstr>inherit</vt:lpstr>
      <vt:lpstr>Myriad Pro</vt:lpstr>
      <vt:lpstr>ProximaNova-n4</vt:lpstr>
      <vt:lpstr>Tahoma</vt:lpstr>
      <vt:lpstr>Times New Roman</vt:lpstr>
      <vt:lpstr>Wingdings</vt:lpstr>
      <vt:lpstr>1_Custom Design</vt:lpstr>
      <vt:lpstr>20140311PresentationUWTSDTemplate</vt:lpstr>
      <vt:lpstr>Document</vt:lpstr>
      <vt:lpstr>Week 3 QUAD Chart and Stakeholder Analysis</vt:lpstr>
      <vt:lpstr>Learning Objectives:</vt:lpstr>
      <vt:lpstr>The QUAD Chart</vt:lpstr>
      <vt:lpstr>The QUAD Chart</vt:lpstr>
      <vt:lpstr>The QUAD Chart</vt:lpstr>
      <vt:lpstr>Guided Tour</vt:lpstr>
      <vt:lpstr>Example – Make a Cup of Tea</vt:lpstr>
      <vt:lpstr>Examples – QUAD Chart</vt:lpstr>
      <vt:lpstr>Thinking of Starting a Project</vt:lpstr>
      <vt:lpstr>Stakeholders: Who are they?</vt:lpstr>
      <vt:lpstr>Stakeholders: Who are they?</vt:lpstr>
      <vt:lpstr>Mapping Stakeholders</vt:lpstr>
      <vt:lpstr>Stakeholder Management</vt:lpstr>
      <vt:lpstr>Strategies - Stakeholders</vt:lpstr>
      <vt:lpstr>Examples of Stakeholders</vt:lpstr>
      <vt:lpstr>Stakeholder Analysis Framework</vt:lpstr>
      <vt:lpstr>SA Increases a Project’s Chance of …</vt:lpstr>
      <vt:lpstr>SA Process</vt:lpstr>
      <vt:lpstr>Planning the Stakeholder Analysis Process</vt:lpstr>
      <vt:lpstr>Using Results of SA</vt:lpstr>
      <vt:lpstr>Stakeholder Participation Strategy</vt:lpstr>
      <vt:lpstr>Communicate with Major Stakeholders</vt:lpstr>
      <vt:lpstr>Tools and Techniques for Stakeholder Categorization</vt:lpstr>
      <vt:lpstr>Tools and Techniques for Stakeholder Categorization</vt:lpstr>
      <vt:lpstr>Tools and Techniques for Stakeholder Categorization</vt:lpstr>
      <vt:lpstr>How to Involve the Stakeholders?</vt:lpstr>
      <vt:lpstr>In terms of your Project to begin – Categorize your Stakeholders</vt:lpstr>
      <vt:lpstr>How Would You Conduct a Stakeholder Analysis?</vt:lpstr>
      <vt:lpstr>How Would You Conduct a Stakeholder Analysis?</vt:lpstr>
      <vt:lpstr>Ranking a Stakeholder’s Priority</vt:lpstr>
      <vt:lpstr>For Your Project – Stakeholder Analysis</vt:lpstr>
      <vt:lpstr>Example – Stakeholder Analysis Table</vt:lpstr>
      <vt:lpstr>Example – Stakeholder Analysis Table</vt:lpstr>
      <vt:lpstr>In Summary - Stakeholders</vt:lpstr>
      <vt:lpstr>QUAD Chart Individual Work – Assignment Focused</vt:lpstr>
      <vt:lpstr>Understanding Stakeholders 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vajira balasuriya</cp:lastModifiedBy>
  <cp:revision>157</cp:revision>
  <dcterms:created xsi:type="dcterms:W3CDTF">2005-02-17T16:44:33Z</dcterms:created>
  <dcterms:modified xsi:type="dcterms:W3CDTF">2021-05-15T02:55:00Z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