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12"/>
  </p:notesMasterIdLst>
  <p:sldIdLst>
    <p:sldId id="621" r:id="rId4"/>
    <p:sldId id="293" r:id="rId5"/>
    <p:sldId id="294" r:id="rId6"/>
    <p:sldId id="295" r:id="rId7"/>
    <p:sldId id="296" r:id="rId8"/>
    <p:sldId id="298" r:id="rId9"/>
    <p:sldId id="299" r:id="rId10"/>
    <p:sldId id="275" r:id="rId1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10" autoAdjust="0"/>
    <p:restoredTop sz="51332" autoAdjust="0"/>
  </p:normalViewPr>
  <p:slideViewPr>
    <p:cSldViewPr>
      <p:cViewPr varScale="1">
        <p:scale>
          <a:sx n="86" d="100"/>
          <a:sy n="86" d="100"/>
        </p:scale>
        <p:origin x="1315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12/06/2020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12/06/2020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12/06/2020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12/06/2020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12/06/2020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12/06/2020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12/06/2020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12/06/2020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12/06/2020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12/06/2020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12/06/2020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12/06/2020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12/06/2020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BMSW4001</a:t>
            </a:r>
          </a:p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Commercial Awareness</a:t>
            </a:r>
            <a:endParaRPr lang="en-GB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12/06/2020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Image result for commercial awaren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71" y="548680"/>
            <a:ext cx="8475423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5398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AC74B16-4B15-409A-A6EC-CF034D7C018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>
                <a:latin typeface="Verdana" panose="020B0604030504040204" pitchFamily="34" charset="0"/>
              </a:rPr>
              <a:t>Commercial awareness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3356992"/>
            <a:ext cx="4320480" cy="279868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Commercial awareness could be summed up as an interest in business and an understanding of the wider environment in which an organisation operates: its customers, competitors and suppliers.</a:t>
            </a:r>
          </a:p>
        </p:txBody>
      </p:sp>
    </p:spTree>
    <p:extLst>
      <p:ext uri="{BB962C8B-B14F-4D97-AF65-F5344CB8AC3E}">
        <p14:creationId xmlns:p14="http://schemas.microsoft.com/office/powerpoint/2010/main" val="139412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/>
          <p:cNvSpPr/>
          <p:nvPr/>
        </p:nvSpPr>
        <p:spPr>
          <a:xfrm>
            <a:off x="3414550" y="2910687"/>
            <a:ext cx="2376146" cy="1260003"/>
          </a:xfrm>
          <a:custGeom>
            <a:avLst/>
            <a:gdLst>
              <a:gd name="connsiteX0" fmla="*/ 0 w 2160002"/>
              <a:gd name="connsiteY0" fmla="*/ 630002 h 1260003"/>
              <a:gd name="connsiteX1" fmla="*/ 1080001 w 2160002"/>
              <a:gd name="connsiteY1" fmla="*/ 0 h 1260003"/>
              <a:gd name="connsiteX2" fmla="*/ 2160002 w 2160002"/>
              <a:gd name="connsiteY2" fmla="*/ 630002 h 1260003"/>
              <a:gd name="connsiteX3" fmla="*/ 1080001 w 2160002"/>
              <a:gd name="connsiteY3" fmla="*/ 1260004 h 1260003"/>
              <a:gd name="connsiteX4" fmla="*/ 0 w 2160002"/>
              <a:gd name="connsiteY4" fmla="*/ 630002 h 1260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02" h="1260003">
                <a:moveTo>
                  <a:pt x="0" y="630002"/>
                </a:moveTo>
                <a:cubicBezTo>
                  <a:pt x="0" y="282062"/>
                  <a:pt x="483533" y="0"/>
                  <a:pt x="1080001" y="0"/>
                </a:cubicBezTo>
                <a:cubicBezTo>
                  <a:pt x="1676469" y="0"/>
                  <a:pt x="2160002" y="282062"/>
                  <a:pt x="2160002" y="630002"/>
                </a:cubicBezTo>
                <a:cubicBezTo>
                  <a:pt x="2160002" y="977942"/>
                  <a:pt x="1676469" y="1260004"/>
                  <a:pt x="1080001" y="1260004"/>
                </a:cubicBezTo>
                <a:cubicBezTo>
                  <a:pt x="483533" y="1260004"/>
                  <a:pt x="0" y="977942"/>
                  <a:pt x="0" y="630002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9185" tIns="207383" rIns="339185" bIns="207383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b="1" kern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Commercial awareness</a:t>
            </a:r>
          </a:p>
        </p:txBody>
      </p:sp>
      <p:sp>
        <p:nvSpPr>
          <p:cNvPr id="6" name="Freeform 5"/>
          <p:cNvSpPr/>
          <p:nvPr/>
        </p:nvSpPr>
        <p:spPr>
          <a:xfrm rot="16200000">
            <a:off x="4501245" y="2583893"/>
            <a:ext cx="141508" cy="512080"/>
          </a:xfrm>
          <a:custGeom>
            <a:avLst/>
            <a:gdLst>
              <a:gd name="connsiteX0" fmla="*/ 0 w 141508"/>
              <a:gd name="connsiteY0" fmla="*/ 102416 h 512080"/>
              <a:gd name="connsiteX1" fmla="*/ 70754 w 141508"/>
              <a:gd name="connsiteY1" fmla="*/ 102416 h 512080"/>
              <a:gd name="connsiteX2" fmla="*/ 70754 w 141508"/>
              <a:gd name="connsiteY2" fmla="*/ 0 h 512080"/>
              <a:gd name="connsiteX3" fmla="*/ 141508 w 141508"/>
              <a:gd name="connsiteY3" fmla="*/ 256040 h 512080"/>
              <a:gd name="connsiteX4" fmla="*/ 70754 w 141508"/>
              <a:gd name="connsiteY4" fmla="*/ 512080 h 512080"/>
              <a:gd name="connsiteX5" fmla="*/ 70754 w 141508"/>
              <a:gd name="connsiteY5" fmla="*/ 409664 h 512080"/>
              <a:gd name="connsiteX6" fmla="*/ 0 w 141508"/>
              <a:gd name="connsiteY6" fmla="*/ 409664 h 512080"/>
              <a:gd name="connsiteX7" fmla="*/ 0 w 141508"/>
              <a:gd name="connsiteY7" fmla="*/ 102416 h 512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1508" h="512080">
                <a:moveTo>
                  <a:pt x="0" y="102416"/>
                </a:moveTo>
                <a:lnTo>
                  <a:pt x="70754" y="102416"/>
                </a:lnTo>
                <a:lnTo>
                  <a:pt x="70754" y="0"/>
                </a:lnTo>
                <a:lnTo>
                  <a:pt x="141508" y="256040"/>
                </a:lnTo>
                <a:lnTo>
                  <a:pt x="70754" y="512080"/>
                </a:lnTo>
                <a:lnTo>
                  <a:pt x="70754" y="409664"/>
                </a:lnTo>
                <a:lnTo>
                  <a:pt x="0" y="409664"/>
                </a:lnTo>
                <a:lnTo>
                  <a:pt x="0" y="102416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02415" rIns="42451" bIns="102416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1600" kern="1200"/>
          </a:p>
        </p:txBody>
      </p:sp>
      <p:sp>
        <p:nvSpPr>
          <p:cNvPr id="7" name="Freeform 6"/>
          <p:cNvSpPr/>
          <p:nvPr/>
        </p:nvSpPr>
        <p:spPr>
          <a:xfrm>
            <a:off x="3491880" y="1486014"/>
            <a:ext cx="2160239" cy="1260003"/>
          </a:xfrm>
          <a:custGeom>
            <a:avLst/>
            <a:gdLst>
              <a:gd name="connsiteX0" fmla="*/ 0 w 2160239"/>
              <a:gd name="connsiteY0" fmla="*/ 630002 h 1260003"/>
              <a:gd name="connsiteX1" fmla="*/ 1080120 w 2160239"/>
              <a:gd name="connsiteY1" fmla="*/ 0 h 1260003"/>
              <a:gd name="connsiteX2" fmla="*/ 2160240 w 2160239"/>
              <a:gd name="connsiteY2" fmla="*/ 630002 h 1260003"/>
              <a:gd name="connsiteX3" fmla="*/ 1080120 w 2160239"/>
              <a:gd name="connsiteY3" fmla="*/ 1260004 h 1260003"/>
              <a:gd name="connsiteX4" fmla="*/ 0 w 2160239"/>
              <a:gd name="connsiteY4" fmla="*/ 630002 h 1260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239" h="1260003">
                <a:moveTo>
                  <a:pt x="0" y="630002"/>
                </a:moveTo>
                <a:cubicBezTo>
                  <a:pt x="0" y="282062"/>
                  <a:pt x="483586" y="0"/>
                  <a:pt x="1080120" y="0"/>
                </a:cubicBezTo>
                <a:cubicBezTo>
                  <a:pt x="1676654" y="0"/>
                  <a:pt x="2160240" y="282062"/>
                  <a:pt x="2160240" y="630002"/>
                </a:cubicBezTo>
                <a:cubicBezTo>
                  <a:pt x="2160240" y="977942"/>
                  <a:pt x="1676654" y="1260004"/>
                  <a:pt x="1080120" y="1260004"/>
                </a:cubicBezTo>
                <a:cubicBezTo>
                  <a:pt x="483586" y="1260004"/>
                  <a:pt x="0" y="977942"/>
                  <a:pt x="0" y="630002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6680" tIns="204843" rIns="336680" bIns="204843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kern="1200" dirty="0"/>
              <a:t>Understanding of the business and its environment</a:t>
            </a:r>
          </a:p>
        </p:txBody>
      </p:sp>
      <p:sp>
        <p:nvSpPr>
          <p:cNvPr id="8" name="Freeform 7"/>
          <p:cNvSpPr/>
          <p:nvPr/>
        </p:nvSpPr>
        <p:spPr>
          <a:xfrm rot="20489760">
            <a:off x="5563291" y="2872184"/>
            <a:ext cx="588027" cy="512080"/>
          </a:xfrm>
          <a:custGeom>
            <a:avLst/>
            <a:gdLst>
              <a:gd name="connsiteX0" fmla="*/ 0 w 588027"/>
              <a:gd name="connsiteY0" fmla="*/ 102416 h 512080"/>
              <a:gd name="connsiteX1" fmla="*/ 331987 w 588027"/>
              <a:gd name="connsiteY1" fmla="*/ 102416 h 512080"/>
              <a:gd name="connsiteX2" fmla="*/ 331987 w 588027"/>
              <a:gd name="connsiteY2" fmla="*/ 0 h 512080"/>
              <a:gd name="connsiteX3" fmla="*/ 588027 w 588027"/>
              <a:gd name="connsiteY3" fmla="*/ 256040 h 512080"/>
              <a:gd name="connsiteX4" fmla="*/ 331987 w 588027"/>
              <a:gd name="connsiteY4" fmla="*/ 512080 h 512080"/>
              <a:gd name="connsiteX5" fmla="*/ 331987 w 588027"/>
              <a:gd name="connsiteY5" fmla="*/ 409664 h 512080"/>
              <a:gd name="connsiteX6" fmla="*/ 0 w 588027"/>
              <a:gd name="connsiteY6" fmla="*/ 409664 h 512080"/>
              <a:gd name="connsiteX7" fmla="*/ 0 w 588027"/>
              <a:gd name="connsiteY7" fmla="*/ 102416 h 512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88027" h="512080">
                <a:moveTo>
                  <a:pt x="0" y="102416"/>
                </a:moveTo>
                <a:lnTo>
                  <a:pt x="331987" y="102416"/>
                </a:lnTo>
                <a:lnTo>
                  <a:pt x="331987" y="0"/>
                </a:lnTo>
                <a:lnTo>
                  <a:pt x="588027" y="256040"/>
                </a:lnTo>
                <a:lnTo>
                  <a:pt x="331987" y="512080"/>
                </a:lnTo>
                <a:lnTo>
                  <a:pt x="331987" y="409664"/>
                </a:lnTo>
                <a:lnTo>
                  <a:pt x="0" y="409664"/>
                </a:lnTo>
                <a:lnTo>
                  <a:pt x="0" y="102416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892954"/>
              <a:satOff val="5380"/>
              <a:lumOff val="431"/>
              <a:alphaOff val="0"/>
            </a:schemeClr>
          </a:fillRef>
          <a:effectRef idx="0">
            <a:schemeClr val="accent4">
              <a:hueOff val="-892954"/>
              <a:satOff val="5380"/>
              <a:lumOff val="43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-1" tIns="102416" rIns="153624" bIns="102415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1600" kern="1200"/>
          </a:p>
        </p:txBody>
      </p:sp>
      <p:sp>
        <p:nvSpPr>
          <p:cNvPr id="9" name="Freeform 8"/>
          <p:cNvSpPr/>
          <p:nvPr/>
        </p:nvSpPr>
        <p:spPr>
          <a:xfrm>
            <a:off x="6084167" y="2060850"/>
            <a:ext cx="2160002" cy="1260003"/>
          </a:xfrm>
          <a:custGeom>
            <a:avLst/>
            <a:gdLst>
              <a:gd name="connsiteX0" fmla="*/ 0 w 2160002"/>
              <a:gd name="connsiteY0" fmla="*/ 630002 h 1260003"/>
              <a:gd name="connsiteX1" fmla="*/ 1080001 w 2160002"/>
              <a:gd name="connsiteY1" fmla="*/ 0 h 1260003"/>
              <a:gd name="connsiteX2" fmla="*/ 2160002 w 2160002"/>
              <a:gd name="connsiteY2" fmla="*/ 630002 h 1260003"/>
              <a:gd name="connsiteX3" fmla="*/ 1080001 w 2160002"/>
              <a:gd name="connsiteY3" fmla="*/ 1260004 h 1260003"/>
              <a:gd name="connsiteX4" fmla="*/ 0 w 2160002"/>
              <a:gd name="connsiteY4" fmla="*/ 630002 h 1260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02" h="1260003">
                <a:moveTo>
                  <a:pt x="0" y="630002"/>
                </a:moveTo>
                <a:cubicBezTo>
                  <a:pt x="0" y="282062"/>
                  <a:pt x="483533" y="0"/>
                  <a:pt x="1080001" y="0"/>
                </a:cubicBezTo>
                <a:cubicBezTo>
                  <a:pt x="1676469" y="0"/>
                  <a:pt x="2160002" y="282062"/>
                  <a:pt x="2160002" y="630002"/>
                </a:cubicBezTo>
                <a:cubicBezTo>
                  <a:pt x="2160002" y="977942"/>
                  <a:pt x="1676469" y="1260004"/>
                  <a:pt x="1080001" y="1260004"/>
                </a:cubicBezTo>
                <a:cubicBezTo>
                  <a:pt x="483533" y="1260004"/>
                  <a:pt x="0" y="977942"/>
                  <a:pt x="0" y="630002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892954"/>
              <a:satOff val="5380"/>
              <a:lumOff val="431"/>
              <a:alphaOff val="0"/>
            </a:schemeClr>
          </a:fillRef>
          <a:effectRef idx="0">
            <a:schemeClr val="accent4">
              <a:hueOff val="-892954"/>
              <a:satOff val="5380"/>
              <a:lumOff val="43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6645" tIns="204843" rIns="336645" bIns="204843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kern="1200" dirty="0"/>
              <a:t>Economics and business benefits</a:t>
            </a:r>
          </a:p>
        </p:txBody>
      </p:sp>
      <p:sp>
        <p:nvSpPr>
          <p:cNvPr id="10" name="Freeform 9"/>
          <p:cNvSpPr/>
          <p:nvPr/>
        </p:nvSpPr>
        <p:spPr>
          <a:xfrm rot="837918">
            <a:off x="5617047" y="3622399"/>
            <a:ext cx="483915" cy="512080"/>
          </a:xfrm>
          <a:custGeom>
            <a:avLst/>
            <a:gdLst>
              <a:gd name="connsiteX0" fmla="*/ 0 w 483915"/>
              <a:gd name="connsiteY0" fmla="*/ 102416 h 512080"/>
              <a:gd name="connsiteX1" fmla="*/ 241958 w 483915"/>
              <a:gd name="connsiteY1" fmla="*/ 102416 h 512080"/>
              <a:gd name="connsiteX2" fmla="*/ 241958 w 483915"/>
              <a:gd name="connsiteY2" fmla="*/ 0 h 512080"/>
              <a:gd name="connsiteX3" fmla="*/ 483915 w 483915"/>
              <a:gd name="connsiteY3" fmla="*/ 256040 h 512080"/>
              <a:gd name="connsiteX4" fmla="*/ 241958 w 483915"/>
              <a:gd name="connsiteY4" fmla="*/ 512080 h 512080"/>
              <a:gd name="connsiteX5" fmla="*/ 241958 w 483915"/>
              <a:gd name="connsiteY5" fmla="*/ 409664 h 512080"/>
              <a:gd name="connsiteX6" fmla="*/ 0 w 483915"/>
              <a:gd name="connsiteY6" fmla="*/ 409664 h 512080"/>
              <a:gd name="connsiteX7" fmla="*/ 0 w 483915"/>
              <a:gd name="connsiteY7" fmla="*/ 102416 h 512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915" h="512080">
                <a:moveTo>
                  <a:pt x="0" y="102416"/>
                </a:moveTo>
                <a:lnTo>
                  <a:pt x="241958" y="102416"/>
                </a:lnTo>
                <a:lnTo>
                  <a:pt x="241958" y="0"/>
                </a:lnTo>
                <a:lnTo>
                  <a:pt x="483915" y="256040"/>
                </a:lnTo>
                <a:lnTo>
                  <a:pt x="241958" y="512080"/>
                </a:lnTo>
                <a:lnTo>
                  <a:pt x="241958" y="409664"/>
                </a:lnTo>
                <a:lnTo>
                  <a:pt x="0" y="409664"/>
                </a:lnTo>
                <a:lnTo>
                  <a:pt x="0" y="102416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785908"/>
              <a:satOff val="10760"/>
              <a:lumOff val="862"/>
              <a:alphaOff val="0"/>
            </a:schemeClr>
          </a:fillRef>
          <a:effectRef idx="0">
            <a:schemeClr val="accent4">
              <a:hueOff val="-1785908"/>
              <a:satOff val="10760"/>
              <a:lumOff val="86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02415" rIns="145173" bIns="102416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1600" kern="1200"/>
          </a:p>
        </p:txBody>
      </p:sp>
      <p:sp>
        <p:nvSpPr>
          <p:cNvPr id="11" name="Freeform 10"/>
          <p:cNvSpPr/>
          <p:nvPr/>
        </p:nvSpPr>
        <p:spPr>
          <a:xfrm>
            <a:off x="6084164" y="3573012"/>
            <a:ext cx="2160002" cy="1260003"/>
          </a:xfrm>
          <a:custGeom>
            <a:avLst/>
            <a:gdLst>
              <a:gd name="connsiteX0" fmla="*/ 0 w 2160002"/>
              <a:gd name="connsiteY0" fmla="*/ 630002 h 1260003"/>
              <a:gd name="connsiteX1" fmla="*/ 1080001 w 2160002"/>
              <a:gd name="connsiteY1" fmla="*/ 0 h 1260003"/>
              <a:gd name="connsiteX2" fmla="*/ 2160002 w 2160002"/>
              <a:gd name="connsiteY2" fmla="*/ 630002 h 1260003"/>
              <a:gd name="connsiteX3" fmla="*/ 1080001 w 2160002"/>
              <a:gd name="connsiteY3" fmla="*/ 1260004 h 1260003"/>
              <a:gd name="connsiteX4" fmla="*/ 0 w 2160002"/>
              <a:gd name="connsiteY4" fmla="*/ 630002 h 1260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02" h="1260003">
                <a:moveTo>
                  <a:pt x="0" y="630002"/>
                </a:moveTo>
                <a:cubicBezTo>
                  <a:pt x="0" y="282062"/>
                  <a:pt x="483533" y="0"/>
                  <a:pt x="1080001" y="0"/>
                </a:cubicBezTo>
                <a:cubicBezTo>
                  <a:pt x="1676469" y="0"/>
                  <a:pt x="2160002" y="282062"/>
                  <a:pt x="2160002" y="630002"/>
                </a:cubicBezTo>
                <a:cubicBezTo>
                  <a:pt x="2160002" y="977942"/>
                  <a:pt x="1676469" y="1260004"/>
                  <a:pt x="1080001" y="1260004"/>
                </a:cubicBezTo>
                <a:cubicBezTo>
                  <a:pt x="483533" y="1260004"/>
                  <a:pt x="0" y="977942"/>
                  <a:pt x="0" y="630002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785908"/>
              <a:satOff val="10760"/>
              <a:lumOff val="862"/>
              <a:alphaOff val="0"/>
            </a:schemeClr>
          </a:fillRef>
          <a:effectRef idx="0">
            <a:schemeClr val="accent4">
              <a:hueOff val="-1785908"/>
              <a:satOff val="10760"/>
              <a:lumOff val="86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6645" tIns="204843" rIns="336645" bIns="204843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kern="1200" dirty="0"/>
              <a:t>Awareness for the need of efficiency</a:t>
            </a:r>
          </a:p>
        </p:txBody>
      </p:sp>
      <p:sp>
        <p:nvSpPr>
          <p:cNvPr id="12" name="Freeform 11"/>
          <p:cNvSpPr/>
          <p:nvPr/>
        </p:nvSpPr>
        <p:spPr>
          <a:xfrm rot="5400000">
            <a:off x="4501245" y="4020788"/>
            <a:ext cx="141508" cy="512080"/>
          </a:xfrm>
          <a:custGeom>
            <a:avLst/>
            <a:gdLst>
              <a:gd name="connsiteX0" fmla="*/ 0 w 141508"/>
              <a:gd name="connsiteY0" fmla="*/ 102416 h 512080"/>
              <a:gd name="connsiteX1" fmla="*/ 70754 w 141508"/>
              <a:gd name="connsiteY1" fmla="*/ 102416 h 512080"/>
              <a:gd name="connsiteX2" fmla="*/ 70754 w 141508"/>
              <a:gd name="connsiteY2" fmla="*/ 0 h 512080"/>
              <a:gd name="connsiteX3" fmla="*/ 141508 w 141508"/>
              <a:gd name="connsiteY3" fmla="*/ 256040 h 512080"/>
              <a:gd name="connsiteX4" fmla="*/ 70754 w 141508"/>
              <a:gd name="connsiteY4" fmla="*/ 512080 h 512080"/>
              <a:gd name="connsiteX5" fmla="*/ 70754 w 141508"/>
              <a:gd name="connsiteY5" fmla="*/ 409664 h 512080"/>
              <a:gd name="connsiteX6" fmla="*/ 0 w 141508"/>
              <a:gd name="connsiteY6" fmla="*/ 409664 h 512080"/>
              <a:gd name="connsiteX7" fmla="*/ 0 w 141508"/>
              <a:gd name="connsiteY7" fmla="*/ 102416 h 512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1508" h="512080">
                <a:moveTo>
                  <a:pt x="0" y="102416"/>
                </a:moveTo>
                <a:lnTo>
                  <a:pt x="70754" y="102416"/>
                </a:lnTo>
                <a:lnTo>
                  <a:pt x="70754" y="0"/>
                </a:lnTo>
                <a:lnTo>
                  <a:pt x="141508" y="256040"/>
                </a:lnTo>
                <a:lnTo>
                  <a:pt x="70754" y="512080"/>
                </a:lnTo>
                <a:lnTo>
                  <a:pt x="70754" y="409664"/>
                </a:lnTo>
                <a:lnTo>
                  <a:pt x="0" y="409664"/>
                </a:lnTo>
                <a:lnTo>
                  <a:pt x="0" y="102416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678862"/>
              <a:satOff val="16139"/>
              <a:lumOff val="1294"/>
              <a:alphaOff val="0"/>
            </a:schemeClr>
          </a:fillRef>
          <a:effectRef idx="0">
            <a:schemeClr val="accent4">
              <a:hueOff val="-2678862"/>
              <a:satOff val="16139"/>
              <a:lumOff val="129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02416" rIns="42452" bIns="102416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1600" kern="1200"/>
          </a:p>
        </p:txBody>
      </p:sp>
      <p:sp>
        <p:nvSpPr>
          <p:cNvPr id="13" name="Freeform 12"/>
          <p:cNvSpPr/>
          <p:nvPr/>
        </p:nvSpPr>
        <p:spPr>
          <a:xfrm>
            <a:off x="3491880" y="4370746"/>
            <a:ext cx="2160239" cy="1260003"/>
          </a:xfrm>
          <a:custGeom>
            <a:avLst/>
            <a:gdLst>
              <a:gd name="connsiteX0" fmla="*/ 0 w 2160239"/>
              <a:gd name="connsiteY0" fmla="*/ 630002 h 1260003"/>
              <a:gd name="connsiteX1" fmla="*/ 1080120 w 2160239"/>
              <a:gd name="connsiteY1" fmla="*/ 0 h 1260003"/>
              <a:gd name="connsiteX2" fmla="*/ 2160240 w 2160239"/>
              <a:gd name="connsiteY2" fmla="*/ 630002 h 1260003"/>
              <a:gd name="connsiteX3" fmla="*/ 1080120 w 2160239"/>
              <a:gd name="connsiteY3" fmla="*/ 1260004 h 1260003"/>
              <a:gd name="connsiteX4" fmla="*/ 0 w 2160239"/>
              <a:gd name="connsiteY4" fmla="*/ 630002 h 1260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239" h="1260003">
                <a:moveTo>
                  <a:pt x="0" y="630002"/>
                </a:moveTo>
                <a:cubicBezTo>
                  <a:pt x="0" y="282062"/>
                  <a:pt x="483586" y="0"/>
                  <a:pt x="1080120" y="0"/>
                </a:cubicBezTo>
                <a:cubicBezTo>
                  <a:pt x="1676654" y="0"/>
                  <a:pt x="2160240" y="282062"/>
                  <a:pt x="2160240" y="630002"/>
                </a:cubicBezTo>
                <a:cubicBezTo>
                  <a:pt x="2160240" y="977942"/>
                  <a:pt x="1676654" y="1260004"/>
                  <a:pt x="1080120" y="1260004"/>
                </a:cubicBezTo>
                <a:cubicBezTo>
                  <a:pt x="483586" y="1260004"/>
                  <a:pt x="0" y="977942"/>
                  <a:pt x="0" y="630002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678862"/>
              <a:satOff val="16139"/>
              <a:lumOff val="1294"/>
              <a:alphaOff val="0"/>
            </a:schemeClr>
          </a:fillRef>
          <a:effectRef idx="0">
            <a:schemeClr val="accent4">
              <a:hueOff val="-2678862"/>
              <a:satOff val="16139"/>
              <a:lumOff val="129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6680" tIns="204843" rIns="336680" bIns="204843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kern="1200" dirty="0"/>
              <a:t>Awareness of how to be cost effective</a:t>
            </a:r>
          </a:p>
        </p:txBody>
      </p:sp>
      <p:sp>
        <p:nvSpPr>
          <p:cNvPr id="14" name="Freeform 13"/>
          <p:cNvSpPr/>
          <p:nvPr/>
        </p:nvSpPr>
        <p:spPr>
          <a:xfrm rot="20584764">
            <a:off x="3011316" y="3693576"/>
            <a:ext cx="549273" cy="512081"/>
          </a:xfrm>
          <a:custGeom>
            <a:avLst/>
            <a:gdLst>
              <a:gd name="connsiteX0" fmla="*/ 0 w 549272"/>
              <a:gd name="connsiteY0" fmla="*/ 102416 h 512080"/>
              <a:gd name="connsiteX1" fmla="*/ 293232 w 549272"/>
              <a:gd name="connsiteY1" fmla="*/ 102416 h 512080"/>
              <a:gd name="connsiteX2" fmla="*/ 293232 w 549272"/>
              <a:gd name="connsiteY2" fmla="*/ 0 h 512080"/>
              <a:gd name="connsiteX3" fmla="*/ 549272 w 549272"/>
              <a:gd name="connsiteY3" fmla="*/ 256040 h 512080"/>
              <a:gd name="connsiteX4" fmla="*/ 293232 w 549272"/>
              <a:gd name="connsiteY4" fmla="*/ 512080 h 512080"/>
              <a:gd name="connsiteX5" fmla="*/ 293232 w 549272"/>
              <a:gd name="connsiteY5" fmla="*/ 409664 h 512080"/>
              <a:gd name="connsiteX6" fmla="*/ 0 w 549272"/>
              <a:gd name="connsiteY6" fmla="*/ 409664 h 512080"/>
              <a:gd name="connsiteX7" fmla="*/ 0 w 549272"/>
              <a:gd name="connsiteY7" fmla="*/ 102416 h 512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9272" h="512080">
                <a:moveTo>
                  <a:pt x="549272" y="409664"/>
                </a:moveTo>
                <a:lnTo>
                  <a:pt x="256040" y="409664"/>
                </a:lnTo>
                <a:lnTo>
                  <a:pt x="256040" y="512080"/>
                </a:lnTo>
                <a:lnTo>
                  <a:pt x="0" y="256040"/>
                </a:lnTo>
                <a:lnTo>
                  <a:pt x="256040" y="0"/>
                </a:lnTo>
                <a:lnTo>
                  <a:pt x="256040" y="102416"/>
                </a:lnTo>
                <a:lnTo>
                  <a:pt x="549272" y="102416"/>
                </a:lnTo>
                <a:lnTo>
                  <a:pt x="549272" y="409664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3571816"/>
              <a:satOff val="21519"/>
              <a:lumOff val="1725"/>
              <a:alphaOff val="0"/>
            </a:schemeClr>
          </a:fillRef>
          <a:effectRef idx="0">
            <a:schemeClr val="accent4">
              <a:hueOff val="-3571816"/>
              <a:satOff val="21519"/>
              <a:lumOff val="172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3624" tIns="102416" rIns="0" bIns="102416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1600" kern="1200"/>
          </a:p>
        </p:txBody>
      </p:sp>
      <p:sp>
        <p:nvSpPr>
          <p:cNvPr id="15" name="Freeform 14"/>
          <p:cNvSpPr/>
          <p:nvPr/>
        </p:nvSpPr>
        <p:spPr>
          <a:xfrm>
            <a:off x="899588" y="3717032"/>
            <a:ext cx="2160002" cy="1260003"/>
          </a:xfrm>
          <a:custGeom>
            <a:avLst/>
            <a:gdLst>
              <a:gd name="connsiteX0" fmla="*/ 0 w 2160002"/>
              <a:gd name="connsiteY0" fmla="*/ 630002 h 1260003"/>
              <a:gd name="connsiteX1" fmla="*/ 1080001 w 2160002"/>
              <a:gd name="connsiteY1" fmla="*/ 0 h 1260003"/>
              <a:gd name="connsiteX2" fmla="*/ 2160002 w 2160002"/>
              <a:gd name="connsiteY2" fmla="*/ 630002 h 1260003"/>
              <a:gd name="connsiteX3" fmla="*/ 1080001 w 2160002"/>
              <a:gd name="connsiteY3" fmla="*/ 1260004 h 1260003"/>
              <a:gd name="connsiteX4" fmla="*/ 0 w 2160002"/>
              <a:gd name="connsiteY4" fmla="*/ 630002 h 1260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02" h="1260003">
                <a:moveTo>
                  <a:pt x="0" y="630002"/>
                </a:moveTo>
                <a:cubicBezTo>
                  <a:pt x="0" y="282062"/>
                  <a:pt x="483533" y="0"/>
                  <a:pt x="1080001" y="0"/>
                </a:cubicBezTo>
                <a:cubicBezTo>
                  <a:pt x="1676469" y="0"/>
                  <a:pt x="2160002" y="282062"/>
                  <a:pt x="2160002" y="630002"/>
                </a:cubicBezTo>
                <a:cubicBezTo>
                  <a:pt x="2160002" y="977942"/>
                  <a:pt x="1676469" y="1260004"/>
                  <a:pt x="1080001" y="1260004"/>
                </a:cubicBezTo>
                <a:cubicBezTo>
                  <a:pt x="483533" y="1260004"/>
                  <a:pt x="0" y="977942"/>
                  <a:pt x="0" y="630002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3571816"/>
              <a:satOff val="21519"/>
              <a:lumOff val="1725"/>
              <a:alphaOff val="0"/>
            </a:schemeClr>
          </a:fillRef>
          <a:effectRef idx="0">
            <a:schemeClr val="accent4">
              <a:hueOff val="-3571816"/>
              <a:satOff val="21519"/>
              <a:lumOff val="172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6645" tIns="204843" rIns="336645" bIns="204843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kern="1200" dirty="0"/>
              <a:t>Awareness of the importance of customer care</a:t>
            </a:r>
          </a:p>
        </p:txBody>
      </p:sp>
      <p:sp>
        <p:nvSpPr>
          <p:cNvPr id="16" name="Freeform 15"/>
          <p:cNvSpPr/>
          <p:nvPr/>
        </p:nvSpPr>
        <p:spPr>
          <a:xfrm rot="1023570">
            <a:off x="3009719" y="2907712"/>
            <a:ext cx="552577" cy="512081"/>
          </a:xfrm>
          <a:custGeom>
            <a:avLst/>
            <a:gdLst>
              <a:gd name="connsiteX0" fmla="*/ 0 w 552577"/>
              <a:gd name="connsiteY0" fmla="*/ 102416 h 512080"/>
              <a:gd name="connsiteX1" fmla="*/ 296537 w 552577"/>
              <a:gd name="connsiteY1" fmla="*/ 102416 h 512080"/>
              <a:gd name="connsiteX2" fmla="*/ 296537 w 552577"/>
              <a:gd name="connsiteY2" fmla="*/ 0 h 512080"/>
              <a:gd name="connsiteX3" fmla="*/ 552577 w 552577"/>
              <a:gd name="connsiteY3" fmla="*/ 256040 h 512080"/>
              <a:gd name="connsiteX4" fmla="*/ 296537 w 552577"/>
              <a:gd name="connsiteY4" fmla="*/ 512080 h 512080"/>
              <a:gd name="connsiteX5" fmla="*/ 296537 w 552577"/>
              <a:gd name="connsiteY5" fmla="*/ 409664 h 512080"/>
              <a:gd name="connsiteX6" fmla="*/ 0 w 552577"/>
              <a:gd name="connsiteY6" fmla="*/ 409664 h 512080"/>
              <a:gd name="connsiteX7" fmla="*/ 0 w 552577"/>
              <a:gd name="connsiteY7" fmla="*/ 102416 h 512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2577" h="512080">
                <a:moveTo>
                  <a:pt x="552577" y="409664"/>
                </a:moveTo>
                <a:lnTo>
                  <a:pt x="256040" y="409664"/>
                </a:lnTo>
                <a:lnTo>
                  <a:pt x="256040" y="512080"/>
                </a:lnTo>
                <a:lnTo>
                  <a:pt x="0" y="256040"/>
                </a:lnTo>
                <a:lnTo>
                  <a:pt x="256040" y="0"/>
                </a:lnTo>
                <a:lnTo>
                  <a:pt x="256040" y="102416"/>
                </a:lnTo>
                <a:lnTo>
                  <a:pt x="552577" y="102416"/>
                </a:lnTo>
                <a:lnTo>
                  <a:pt x="552577" y="409664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3623" tIns="102416" rIns="0" bIns="102416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1600" kern="1200"/>
          </a:p>
        </p:txBody>
      </p:sp>
      <p:sp>
        <p:nvSpPr>
          <p:cNvPr id="17" name="Freeform 16"/>
          <p:cNvSpPr/>
          <p:nvPr/>
        </p:nvSpPr>
        <p:spPr>
          <a:xfrm>
            <a:off x="899591" y="2132856"/>
            <a:ext cx="2160002" cy="1260003"/>
          </a:xfrm>
          <a:custGeom>
            <a:avLst/>
            <a:gdLst>
              <a:gd name="connsiteX0" fmla="*/ 0 w 2160002"/>
              <a:gd name="connsiteY0" fmla="*/ 630002 h 1260003"/>
              <a:gd name="connsiteX1" fmla="*/ 1080001 w 2160002"/>
              <a:gd name="connsiteY1" fmla="*/ 0 h 1260003"/>
              <a:gd name="connsiteX2" fmla="*/ 2160002 w 2160002"/>
              <a:gd name="connsiteY2" fmla="*/ 630002 h 1260003"/>
              <a:gd name="connsiteX3" fmla="*/ 1080001 w 2160002"/>
              <a:gd name="connsiteY3" fmla="*/ 1260004 h 1260003"/>
              <a:gd name="connsiteX4" fmla="*/ 0 w 2160002"/>
              <a:gd name="connsiteY4" fmla="*/ 630002 h 1260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02" h="1260003">
                <a:moveTo>
                  <a:pt x="0" y="630002"/>
                </a:moveTo>
                <a:cubicBezTo>
                  <a:pt x="0" y="282062"/>
                  <a:pt x="483533" y="0"/>
                  <a:pt x="1080001" y="0"/>
                </a:cubicBezTo>
                <a:cubicBezTo>
                  <a:pt x="1676469" y="0"/>
                  <a:pt x="2160002" y="282062"/>
                  <a:pt x="2160002" y="630002"/>
                </a:cubicBezTo>
                <a:cubicBezTo>
                  <a:pt x="2160002" y="977942"/>
                  <a:pt x="1676469" y="1260004"/>
                  <a:pt x="1080001" y="1260004"/>
                </a:cubicBezTo>
                <a:cubicBezTo>
                  <a:pt x="483533" y="1260004"/>
                  <a:pt x="0" y="977942"/>
                  <a:pt x="0" y="630002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6645" tIns="204843" rIns="336645" bIns="204843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kern="1200" dirty="0"/>
              <a:t>Knowledge on the marke</a:t>
            </a:r>
            <a:r>
              <a:rPr lang="en-US" sz="1600" dirty="0"/>
              <a:t>t</a:t>
            </a:r>
            <a:r>
              <a:rPr lang="en-US" sz="1600" kern="1200" dirty="0"/>
              <a:t>place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>
                <a:latin typeface="Verdana" panose="020B0604030504040204" pitchFamily="34" charset="0"/>
              </a:rPr>
              <a:t>Commercial awareness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753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Verdana" panose="020B0604030504040204" pitchFamily="34" charset="0"/>
              </a:rPr>
              <a:t>Why is it important?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031779"/>
          </a:xfrm>
        </p:spPr>
        <p:txBody>
          <a:bodyPr>
            <a:normAutofit/>
          </a:bodyPr>
          <a:lstStyle/>
          <a:p>
            <a:r>
              <a:rPr lang="en-GB" sz="2400" dirty="0"/>
              <a:t>It is a major criterion for selecting candidates </a:t>
            </a:r>
            <a:r>
              <a:rPr lang="en-GB" sz="1400" dirty="0"/>
              <a:t>(A survey by the CBI and UUK in 2009 found that 35% of employers were dissatisfied with the business and customer awareness of graduates).</a:t>
            </a:r>
          </a:p>
          <a:p>
            <a:r>
              <a:rPr lang="en-GB" sz="2400" dirty="0"/>
              <a:t>It shows your commitment to the job you are applying for.</a:t>
            </a:r>
          </a:p>
          <a:p>
            <a:r>
              <a:rPr lang="en-GB" sz="2400" dirty="0"/>
              <a:t>It gives you more to discuss in an interview.</a:t>
            </a:r>
          </a:p>
          <a:p>
            <a:r>
              <a:rPr lang="en-GB" sz="2400" dirty="0"/>
              <a:t>It improves your knowledge of a particular industry or company and may allow you to spot career opportunities you hadn't previously considered.</a:t>
            </a:r>
          </a:p>
          <a:p>
            <a:r>
              <a:rPr lang="en-GB" sz="2400" dirty="0"/>
              <a:t>It helps you with career choice.</a:t>
            </a:r>
          </a:p>
        </p:txBody>
      </p:sp>
    </p:spTree>
    <p:extLst>
      <p:ext uri="{BB962C8B-B14F-4D97-AF65-F5344CB8AC3E}">
        <p14:creationId xmlns:p14="http://schemas.microsoft.com/office/powerpoint/2010/main" val="2821219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>
                <a:latin typeface="Verdana" panose="020B0604030504040204" pitchFamily="34" charset="0"/>
              </a:rPr>
              <a:t>How to get commercial awareness: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376" y="1470818"/>
            <a:ext cx="8229600" cy="3916363"/>
          </a:xfrm>
        </p:spPr>
        <p:txBody>
          <a:bodyPr>
            <a:noAutofit/>
          </a:bodyPr>
          <a:lstStyle/>
          <a:p>
            <a:r>
              <a:rPr lang="en-GB" sz="2200" b="1" dirty="0"/>
              <a:t>check the employer's web site </a:t>
            </a:r>
            <a:r>
              <a:rPr lang="en-GB" sz="2200" dirty="0"/>
              <a:t>for background information</a:t>
            </a:r>
          </a:p>
          <a:p>
            <a:r>
              <a:rPr lang="en-GB" sz="2200" b="1" dirty="0"/>
              <a:t>Read the business press - </a:t>
            </a:r>
            <a:r>
              <a:rPr lang="en-GB" sz="2200" dirty="0"/>
              <a:t>the business pages of the major broadsheet newspapers should cover most of the background that you need</a:t>
            </a:r>
            <a:endParaRPr lang="en-GB" sz="2200" b="1" dirty="0"/>
          </a:p>
          <a:p>
            <a:r>
              <a:rPr lang="en-GB" sz="2200" b="1" dirty="0"/>
              <a:t>look out for stories that will affect the organisation to which you are applying</a:t>
            </a:r>
            <a:r>
              <a:rPr lang="en-GB" sz="2200" dirty="0"/>
              <a:t>,</a:t>
            </a:r>
          </a:p>
          <a:p>
            <a:r>
              <a:rPr lang="en-GB" sz="2200" b="1" dirty="0"/>
              <a:t>The professional press</a:t>
            </a:r>
            <a:r>
              <a:rPr lang="en-GB" sz="2200" dirty="0"/>
              <a:t>: Accountancy Age, The Lawyer, </a:t>
            </a:r>
            <a:r>
              <a:rPr lang="en-GB" sz="2200" dirty="0" err="1"/>
              <a:t>etc</a:t>
            </a:r>
            <a:r>
              <a:rPr lang="en-GB" sz="2200" dirty="0"/>
              <a:t> will keep you up-to-date with developments in the relevant sector.</a:t>
            </a:r>
          </a:p>
          <a:p>
            <a:r>
              <a:rPr lang="en-GB" sz="2200" b="1" dirty="0"/>
              <a:t>Make a point of viewing/listening to business-related programmes on TV and radio</a:t>
            </a:r>
            <a:r>
              <a:rPr lang="en-GB" sz="2200" dirty="0"/>
              <a:t> such as Working Lunch, the Money Programme and World Business Review.</a:t>
            </a:r>
          </a:p>
        </p:txBody>
      </p:sp>
    </p:spTree>
    <p:extLst>
      <p:ext uri="{BB962C8B-B14F-4D97-AF65-F5344CB8AC3E}">
        <p14:creationId xmlns:p14="http://schemas.microsoft.com/office/powerpoint/2010/main" val="444215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28429D"/>
                </a:solidFill>
                <a:latin typeface="Verdana" panose="020B0604030504040204" pitchFamily="34" charset="0"/>
              </a:rPr>
              <a:t>Further information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417638"/>
            <a:ext cx="2495550" cy="402758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893" y="1742213"/>
            <a:ext cx="1219273" cy="12192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6395" y="1340768"/>
            <a:ext cx="2095500" cy="410445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703" y="1181474"/>
            <a:ext cx="1608907" cy="9832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5490" y="3521485"/>
            <a:ext cx="2882492" cy="84929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76048" y="4505336"/>
            <a:ext cx="3333750" cy="93988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5575" y="2249616"/>
            <a:ext cx="1079004" cy="1271869"/>
          </a:xfrm>
          <a:prstGeom prst="rect">
            <a:avLst/>
          </a:prstGeom>
        </p:spPr>
      </p:pic>
      <p:grpSp>
        <p:nvGrpSpPr>
          <p:cNvPr id="14" name="Group 13"/>
          <p:cNvGrpSpPr/>
          <p:nvPr/>
        </p:nvGrpSpPr>
        <p:grpSpPr>
          <a:xfrm rot="20026308">
            <a:off x="264248" y="2701790"/>
            <a:ext cx="8757348" cy="1544166"/>
            <a:chOff x="1219479" y="3065001"/>
            <a:chExt cx="6634513" cy="1301816"/>
          </a:xfrm>
        </p:grpSpPr>
        <p:sp>
          <p:nvSpPr>
            <p:cNvPr id="11" name="Rounded Rectangle 10"/>
            <p:cNvSpPr/>
            <p:nvPr/>
          </p:nvSpPr>
          <p:spPr>
            <a:xfrm>
              <a:off x="1219479" y="3065001"/>
              <a:ext cx="6634513" cy="1301816"/>
            </a:xfrm>
            <a:prstGeom prst="roundRect">
              <a:avLst/>
            </a:prstGeom>
          </p:spPr>
          <p:style>
            <a:lnRef idx="3">
              <a:schemeClr val="lt1"/>
            </a:lnRef>
            <a:fillRef idx="1">
              <a:schemeClr val="dk1"/>
            </a:fillRef>
            <a:effectRef idx="1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                               </a:t>
              </a:r>
              <a:r>
                <a:rPr lang="en-GB" sz="3200" dirty="0"/>
                <a:t>It takes time to develop your commercial awareness</a:t>
              </a:r>
            </a:p>
          </p:txBody>
        </p:sp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391316" y="3172526"/>
              <a:ext cx="974934" cy="109468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73582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Can you explain: </a:t>
            </a:r>
          </a:p>
          <a:p>
            <a:r>
              <a:rPr lang="en-GB" sz="2800" dirty="0"/>
              <a:t>What is CA?</a:t>
            </a:r>
          </a:p>
          <a:p>
            <a:r>
              <a:rPr lang="en-GB" sz="2800" dirty="0"/>
              <a:t>Why is it important?</a:t>
            </a:r>
          </a:p>
          <a:p>
            <a:r>
              <a:rPr lang="en-GB" sz="2800" dirty="0"/>
              <a:t>How to improve your CA?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4811</TotalTime>
  <Words>309</Words>
  <Application>Microsoft Office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Myriad Pro</vt:lpstr>
      <vt:lpstr>Verdana</vt:lpstr>
      <vt:lpstr>1_20140311PresentationUWTSDTemplate</vt:lpstr>
      <vt:lpstr>20140311PresentationUWTSDTemplate</vt:lpstr>
      <vt:lpstr>2_20140311PresentationUWTSDTemplate</vt:lpstr>
      <vt:lpstr>PowerPoint Presentation</vt:lpstr>
      <vt:lpstr>PowerPoint Presentation</vt:lpstr>
      <vt:lpstr>Commercial awareness</vt:lpstr>
      <vt:lpstr>Commercial awareness</vt:lpstr>
      <vt:lpstr>Why is it important?</vt:lpstr>
      <vt:lpstr>How to get commercial awareness:</vt:lpstr>
      <vt:lpstr>Further information</vt:lpstr>
      <vt:lpstr>Summary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343</cp:revision>
  <dcterms:created xsi:type="dcterms:W3CDTF">2012-10-20T16:04:33Z</dcterms:created>
  <dcterms:modified xsi:type="dcterms:W3CDTF">2020-06-12T17:43:25Z</dcterms:modified>
</cp:coreProperties>
</file>