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57" r:id="rId2"/>
    <p:sldId id="258" r:id="rId3"/>
    <p:sldId id="260" r:id="rId4"/>
    <p:sldId id="262" r:id="rId5"/>
    <p:sldId id="267" r:id="rId6"/>
    <p:sldId id="266" r:id="rId7"/>
    <p:sldId id="265" r:id="rId8"/>
    <p:sldId id="268" r:id="rId9"/>
    <p:sldId id="269" r:id="rId10"/>
    <p:sldId id="270" r:id="rId11"/>
    <p:sldId id="271" r:id="rId12"/>
    <p:sldId id="272" r:id="rId13"/>
    <p:sldId id="274" r:id="rId14"/>
    <p:sldId id="273" r:id="rId15"/>
  </p:sldIdLst>
  <p:sldSz cx="12192000" cy="6858000"/>
  <p:notesSz cx="6888163" cy="100203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0E3FDE45-AF77-4B5C-9715-49D594BDF05E}"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00" autoAdjust="0"/>
    <p:restoredTop sz="94660"/>
  </p:normalViewPr>
  <p:slideViewPr>
    <p:cSldViewPr snapToGrid="0" showGuides="1">
      <p:cViewPr varScale="1">
        <p:scale>
          <a:sx n="68" d="100"/>
          <a:sy n="68" d="100"/>
        </p:scale>
        <p:origin x="816" y="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4871" cy="502755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l">
              <a:defRPr sz="13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1698" y="0"/>
            <a:ext cx="2984871" cy="502755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r">
              <a:defRPr sz="1300"/>
            </a:lvl1pPr>
          </a:lstStyle>
          <a:p>
            <a:fld id="{D7B2B987-F4DD-4BBE-B824-593FCA748454}" type="datetimeFigureOut">
              <a:rPr lang="en-GB" smtClean="0"/>
              <a:t>23/11/2018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39738" y="1252538"/>
            <a:ext cx="6008687" cy="33813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6616" tIns="48308" rIns="96616" bIns="48308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817" y="4822269"/>
            <a:ext cx="5510530" cy="3945493"/>
          </a:xfrm>
          <a:prstGeom prst="rect">
            <a:avLst/>
          </a:prstGeom>
        </p:spPr>
        <p:txBody>
          <a:bodyPr vert="horz" lIns="96616" tIns="48308" rIns="96616" bIns="48308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517547"/>
            <a:ext cx="2984871" cy="50275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l">
              <a:defRPr sz="1300"/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1698" y="9517547"/>
            <a:ext cx="2984871" cy="50275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r">
              <a:defRPr sz="1300"/>
            </a:lvl1pPr>
          </a:lstStyle>
          <a:p>
            <a:fld id="{64AAB5E7-4C29-4CBF-A2F5-85FC27D624DE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82792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AAB5E7-4C29-4CBF-A2F5-85FC27D624DE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96128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AAB5E7-4C29-4CBF-A2F5-85FC27D624DE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05039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AAB5E7-4C29-4CBF-A2F5-85FC27D624DE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92190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4AAB5E7-4C29-4CBF-A2F5-85FC27D624DE}" type="slidenum">
              <a:rPr lang="en-GB" smtClean="0"/>
              <a:t>6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4477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041400"/>
            <a:ext cx="9144000" cy="2387600"/>
          </a:xfrm>
        </p:spPr>
        <p:txBody>
          <a:bodyPr anchor="b"/>
          <a:lstStyle>
            <a:lvl1pPr algn="l">
              <a:defRPr sz="600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l">
              <a:buNone/>
              <a:defRPr sz="2400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11/23/2018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832611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11/23/2018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024668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62262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11/23/2018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36118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11/23/2018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18727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274638"/>
            <a:ext cx="10515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1489075"/>
            <a:ext cx="5156200" cy="6413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1850" y="2193925"/>
            <a:ext cx="5156200" cy="397827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9663" y="1489075"/>
            <a:ext cx="5157787" cy="64135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9663" y="2193925"/>
            <a:ext cx="5157787" cy="397827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11/23/2018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09249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11/23/2018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84068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11/23/2018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76250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101850"/>
            <a:ext cx="3932237" cy="3759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11/23/2018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36594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101850"/>
            <a:ext cx="3932237" cy="3759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11/23/2018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22901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11/23/2018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1795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11/23/2018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62355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665E195-C89C-4871-8AE9-903FDB8B6D9D}" type="datetimeFigureOut">
              <a:rPr lang="en-US" smtClean="0"/>
              <a:pPr/>
              <a:t>11/23/2018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8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77200" y="6356350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062D6987-FB6D-4DB8-81B8-AD0F35E3BB5F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15629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thegreenstudy.com/2013/02/02/head-full-of-snot-writing-from-where-im-at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humannhealth.com/new-std-mycoplasma-genitalium/3147/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ngall.com/thank-you-png" TargetMode="External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Communicable Diseases in the 21</a:t>
            </a:r>
            <a:r>
              <a:rPr lang="en-US" baseline="30000" dirty="0"/>
              <a:t>st</a:t>
            </a:r>
            <a:r>
              <a:rPr lang="en-US" dirty="0"/>
              <a:t> Century.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Presentation by Tracy Howells.</a:t>
            </a:r>
          </a:p>
        </p:txBody>
      </p:sp>
    </p:spTree>
    <p:extLst>
      <p:ext uri="{BB962C8B-B14F-4D97-AF65-F5344CB8AC3E}">
        <p14:creationId xmlns:p14="http://schemas.microsoft.com/office/powerpoint/2010/main" val="17561361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Introduction</a:t>
            </a:r>
            <a:r>
              <a:rPr lang="en-US" dirty="0"/>
              <a:t>.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idx="1"/>
          </p:nvPr>
        </p:nvSpPr>
        <p:spPr>
          <a:xfrm>
            <a:off x="838200" y="1441938"/>
            <a:ext cx="10515600" cy="5155810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en-US" b="1" dirty="0"/>
              <a:t>What is a communicable disease?</a:t>
            </a:r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dirty="0"/>
          </a:p>
          <a:p>
            <a:pPr marL="457200" lvl="1" indent="0">
              <a:buNone/>
            </a:pPr>
            <a:endParaRPr lang="en-US" b="1" dirty="0"/>
          </a:p>
          <a:p>
            <a:pPr marL="457200" lvl="1" indent="0">
              <a:buNone/>
            </a:pPr>
            <a:endParaRPr lang="en-US" b="1" dirty="0"/>
          </a:p>
          <a:p>
            <a:pPr marL="457200" lvl="1" indent="0">
              <a:buNone/>
            </a:pPr>
            <a:endParaRPr lang="en-US" b="1" dirty="0"/>
          </a:p>
          <a:p>
            <a:pPr marL="457200" lvl="1" indent="0">
              <a:buNone/>
            </a:pPr>
            <a:endParaRPr lang="en-US" sz="1800" b="1" dirty="0"/>
          </a:p>
          <a:p>
            <a:pPr marL="457200" lvl="1" indent="0">
              <a:buNone/>
            </a:pPr>
            <a:r>
              <a:rPr lang="en-US" sz="1800" b="1" dirty="0"/>
              <a:t>Hursler (1997), World Health Organization (2009) and Webber (2016)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B772F43-41DA-44FE-B269-3903E1F58103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1077350" y="2057400"/>
            <a:ext cx="6858000" cy="39248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24163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AA3B91-8AE2-49F9-AF8E-6991DC26DF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b="1" dirty="0"/>
            </a:br>
            <a:r>
              <a:rPr lang="en-GB" b="1" dirty="0"/>
              <a:t>What is TB? </a:t>
            </a:r>
            <a:br>
              <a:rPr lang="en-GB" b="1" dirty="0"/>
            </a:br>
            <a:r>
              <a:rPr lang="en-GB" sz="3100" dirty="0"/>
              <a:t>Mycobacterium tuberculosis.</a:t>
            </a:r>
            <a:br>
              <a:rPr lang="en-GB" dirty="0"/>
            </a:b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D62CFC-5BC4-4B18-9486-44A407A2F1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486275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1800" b="1" dirty="0"/>
              <a:t>World Health Organization (2009), Centres’ of Disease Control and Prevention (2011), Webber (2016), Bynum (2012).</a:t>
            </a:r>
            <a:endParaRPr lang="en-GB" sz="1800" dirty="0"/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93E94A4-11C8-4502-883D-9103077666E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762250" y="1825625"/>
            <a:ext cx="6667500" cy="34671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1322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0F2A55-C67C-46C2-8307-7CB5029134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51873"/>
            <a:ext cx="10515600" cy="1325563"/>
          </a:xfrm>
        </p:spPr>
        <p:txBody>
          <a:bodyPr/>
          <a:lstStyle/>
          <a:p>
            <a:r>
              <a:rPr lang="en-GB" b="1" dirty="0"/>
              <a:t>Signs and Symptoms of Active TB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E70EA5-D38E-4C88-A30F-C1E4098BBCD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1"/>
            <a:r>
              <a:rPr lang="en-GB" sz="2800" dirty="0"/>
              <a:t>Persistent Cough</a:t>
            </a:r>
          </a:p>
          <a:p>
            <a:pPr lvl="1"/>
            <a:r>
              <a:rPr lang="en-GB" sz="2800" dirty="0"/>
              <a:t>Breathlessness.</a:t>
            </a:r>
          </a:p>
          <a:p>
            <a:pPr lvl="1"/>
            <a:r>
              <a:rPr lang="en-GB" sz="2800" dirty="0"/>
              <a:t>Coughing up blood.</a:t>
            </a:r>
          </a:p>
          <a:p>
            <a:pPr lvl="1"/>
            <a:r>
              <a:rPr lang="en-GB" sz="2800" dirty="0"/>
              <a:t>Swollen glands.</a:t>
            </a:r>
          </a:p>
          <a:p>
            <a:pPr lvl="1"/>
            <a:r>
              <a:rPr lang="en-GB" sz="2800" dirty="0"/>
              <a:t>Joint pain.</a:t>
            </a:r>
          </a:p>
          <a:p>
            <a:pPr lvl="1"/>
            <a:r>
              <a:rPr lang="en-GB" sz="2800" dirty="0"/>
              <a:t>Headaches.</a:t>
            </a:r>
          </a:p>
          <a:p>
            <a:pPr lvl="1"/>
            <a:r>
              <a:rPr lang="en-GB" sz="2800" dirty="0"/>
              <a:t>Loss of weight.</a:t>
            </a:r>
          </a:p>
          <a:p>
            <a:pPr lvl="1"/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075A86-22D5-4A23-A8AC-C9AD6A52CF2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Abdominal Pains.</a:t>
            </a:r>
          </a:p>
          <a:p>
            <a:r>
              <a:rPr lang="en-GB" dirty="0"/>
              <a:t>Tiredness/Fatigue.</a:t>
            </a:r>
          </a:p>
          <a:p>
            <a:r>
              <a:rPr lang="en-GB" dirty="0"/>
              <a:t>Confusion.</a:t>
            </a:r>
          </a:p>
          <a:p>
            <a:r>
              <a:rPr lang="en-GB" dirty="0"/>
              <a:t>High temperature.</a:t>
            </a:r>
          </a:p>
          <a:p>
            <a:r>
              <a:rPr lang="en-GB" dirty="0"/>
              <a:t>Night sweats.</a:t>
            </a:r>
          </a:p>
          <a:p>
            <a:r>
              <a:rPr lang="en-GB" dirty="0"/>
              <a:t>Reduced Appetite.</a:t>
            </a:r>
          </a:p>
          <a:p>
            <a:endParaRPr lang="en-GB" dirty="0"/>
          </a:p>
          <a:p>
            <a:r>
              <a:rPr lang="en-GB" sz="1800" b="1" dirty="0"/>
              <a:t>National Health Service Wales (2018</a:t>
            </a:r>
            <a:r>
              <a:rPr lang="en-GB" sz="18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55687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BE9530-5C5D-49AA-8BFC-7F3AE39824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Treatments and Vaccinations</a:t>
            </a:r>
            <a:r>
              <a:rPr lang="en-GB" dirty="0"/>
              <a:t>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8E7BB0-F225-4E1C-8E32-9647975DE5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endParaRPr lang="en-GB" sz="3600" dirty="0"/>
          </a:p>
          <a:p>
            <a:r>
              <a:rPr lang="en-GB" sz="3600" dirty="0"/>
              <a:t>Is TB a curable disease?</a:t>
            </a:r>
          </a:p>
          <a:p>
            <a:pPr lvl="1"/>
            <a:r>
              <a:rPr lang="en-GB" sz="3600" dirty="0"/>
              <a:t>YES</a:t>
            </a:r>
          </a:p>
          <a:p>
            <a:pPr marL="457200" lvl="1" indent="0">
              <a:buNone/>
            </a:pPr>
            <a:endParaRPr lang="en-GB" sz="3600" dirty="0"/>
          </a:p>
          <a:p>
            <a:pPr marL="457200" lvl="1" indent="0">
              <a:buNone/>
            </a:pPr>
            <a:endParaRPr lang="en-GB" sz="3600" dirty="0"/>
          </a:p>
          <a:p>
            <a:r>
              <a:rPr lang="en-GB" sz="3600" dirty="0"/>
              <a:t>Is it preventable?</a:t>
            </a:r>
          </a:p>
          <a:p>
            <a:pPr lvl="1"/>
            <a:r>
              <a:rPr lang="en-GB" sz="3600" dirty="0"/>
              <a:t>YES.</a:t>
            </a:r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endParaRPr lang="en-GB" dirty="0"/>
          </a:p>
          <a:p>
            <a:pPr marL="457200" lvl="1" indent="0">
              <a:buNone/>
            </a:pPr>
            <a:r>
              <a:rPr lang="en-GB" b="1" dirty="0"/>
              <a:t>Parliamentary Office of Science and Technology (2015), Public Health Wales (2018), Heymann and Dar (2014).</a:t>
            </a: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071552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81EC7A-0E2B-4562-9252-A531BF77CE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870551"/>
          </a:xfrm>
        </p:spPr>
        <p:txBody>
          <a:bodyPr/>
          <a:lstStyle/>
          <a:p>
            <a:r>
              <a:rPr lang="en-GB" b="1" dirty="0"/>
              <a:t>Why talk about(TB)?</a:t>
            </a:r>
          </a:p>
        </p:txBody>
      </p:sp>
      <p:pic>
        <p:nvPicPr>
          <p:cNvPr id="1026" name="Picture 2" descr="1 The burden of tuberculosis. From Paulson T. Nature, 2013. Reprinted with permission">
            <a:extLst>
              <a:ext uri="{FF2B5EF4-FFF2-40B4-BE49-F238E27FC236}">
                <a16:creationId xmlns:a16="http://schemas.microsoft.com/office/drawing/2014/main" id="{F96025E3-E42E-4F29-83A6-95886EEC80F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8200" y="1235677"/>
            <a:ext cx="10515600" cy="4883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DFBB392-DA5C-4D21-932D-2957CEE4807F}"/>
              </a:ext>
            </a:extLst>
          </p:cNvPr>
          <p:cNvSpPr txBox="1"/>
          <p:nvPr/>
        </p:nvSpPr>
        <p:spPr>
          <a:xfrm>
            <a:off x="234462" y="6186632"/>
            <a:ext cx="1195753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/>
              <a:t>Paulson (2013), Glaziou et al (2018), Heemskerk et al (2015), Glaziou et al (2018), Public Health England (2016), Health Protection Agency (2011), World Health Organisation (2011), Marmot (2010). </a:t>
            </a:r>
          </a:p>
        </p:txBody>
      </p:sp>
    </p:spTree>
    <p:extLst>
      <p:ext uri="{BB962C8B-B14F-4D97-AF65-F5344CB8AC3E}">
        <p14:creationId xmlns:p14="http://schemas.microsoft.com/office/powerpoint/2010/main" val="2963818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C79D66-5FDC-47D4-AED6-A7CEBC24AF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71697"/>
          </a:xfrm>
        </p:spPr>
        <p:txBody>
          <a:bodyPr/>
          <a:lstStyle/>
          <a:p>
            <a:r>
              <a:rPr lang="en-GB" b="1" dirty="0"/>
              <a:t>Impact on Wales?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A7B586E-ABD4-4949-987D-AA271A7D74A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8200" y="1680519"/>
            <a:ext cx="10876005" cy="40406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6A95C5B-6A23-48AC-A0B4-C2F5BA0A0169}"/>
              </a:ext>
            </a:extLst>
          </p:cNvPr>
          <p:cNvSpPr txBox="1"/>
          <p:nvPr/>
        </p:nvSpPr>
        <p:spPr>
          <a:xfrm>
            <a:off x="1037968" y="1136822"/>
            <a:ext cx="90451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6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Rate of TB per 100,000 population in the UK, 2016</a:t>
            </a:r>
          </a:p>
          <a:p>
            <a:endParaRPr lang="en-GB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FC2223A-6315-4901-B84A-C356C086E5CD}"/>
              </a:ext>
            </a:extLst>
          </p:cNvPr>
          <p:cNvSpPr txBox="1"/>
          <p:nvPr/>
        </p:nvSpPr>
        <p:spPr>
          <a:xfrm>
            <a:off x="1173892" y="5932613"/>
            <a:ext cx="87732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Public Health Wales (2017), Welsh Government (2018)</a:t>
            </a:r>
          </a:p>
        </p:txBody>
      </p:sp>
    </p:spTree>
    <p:extLst>
      <p:ext uri="{BB962C8B-B14F-4D97-AF65-F5344CB8AC3E}">
        <p14:creationId xmlns:p14="http://schemas.microsoft.com/office/powerpoint/2010/main" val="9573367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EEB1B7-A439-4854-B279-5CD558ABE0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96410"/>
          </a:xfrm>
        </p:spPr>
        <p:txBody>
          <a:bodyPr/>
          <a:lstStyle/>
          <a:p>
            <a:r>
              <a:rPr lang="en-GB" b="1" dirty="0"/>
              <a:t>Impact on Wales Cont.</a:t>
            </a:r>
          </a:p>
        </p:txBody>
      </p:sp>
      <p:pic>
        <p:nvPicPr>
          <p:cNvPr id="5" name="Content Placeholder 4" descr="5YrAverage Map.jpg">
            <a:extLst>
              <a:ext uri="{FF2B5EF4-FFF2-40B4-BE49-F238E27FC236}">
                <a16:creationId xmlns:a16="http://schemas.microsoft.com/office/drawing/2014/main" id="{65154935-9B15-4E3A-B8B9-304A236A4FA6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rcRect l="25934" t="14700" r="27218" b="13901"/>
          <a:stretch>
            <a:fillRect/>
          </a:stretch>
        </p:blipFill>
        <p:spPr>
          <a:xfrm>
            <a:off x="6971277" y="1825625"/>
            <a:ext cx="3583445" cy="4351338"/>
          </a:xfrm>
          <a:prstGeom prst="rect">
            <a:avLst/>
          </a:prstGeom>
        </p:spPr>
      </p:pic>
      <p:pic>
        <p:nvPicPr>
          <p:cNvPr id="6" name="Content Placeholder 5" descr="2016 Map.jpg">
            <a:extLst>
              <a:ext uri="{FF2B5EF4-FFF2-40B4-BE49-F238E27FC236}">
                <a16:creationId xmlns:a16="http://schemas.microsoft.com/office/drawing/2014/main" id="{20DD80B0-2E03-410A-8E52-F7566312438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 cstate="print"/>
          <a:srcRect l="29280" t="19950" r="29728" b="19151"/>
          <a:stretch>
            <a:fillRect/>
          </a:stretch>
        </p:blipFill>
        <p:spPr>
          <a:xfrm>
            <a:off x="1590935" y="1825625"/>
            <a:ext cx="3676129" cy="435133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FDC0F57-3A22-4126-B128-94DE1BCAE42C}"/>
              </a:ext>
            </a:extLst>
          </p:cNvPr>
          <p:cNvSpPr txBox="1"/>
          <p:nvPr/>
        </p:nvSpPr>
        <p:spPr>
          <a:xfrm>
            <a:off x="838200" y="1161536"/>
            <a:ext cx="1006045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  <a:r>
              <a:rPr lang="en-GB" b="1" dirty="0">
                <a:solidFill>
                  <a:schemeClr val="accent6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Rate of TB per 100,000 population by Local Authority, Wales </a:t>
            </a:r>
          </a:p>
          <a:p>
            <a:endParaRPr lang="en-GB" b="1" dirty="0">
              <a:solidFill>
                <a:schemeClr val="accent6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r>
              <a:rPr lang="en-GB" b="1" dirty="0">
                <a:solidFill>
                  <a:schemeClr val="accent6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                a) 2016 				                   b)2012-2016</a:t>
            </a:r>
          </a:p>
          <a:p>
            <a:r>
              <a:rPr lang="en-GB" dirty="0"/>
              <a:t> 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90C7ACD-225A-47E5-B6A0-F3D3860B72B3}"/>
              </a:ext>
            </a:extLst>
          </p:cNvPr>
          <p:cNvSpPr txBox="1"/>
          <p:nvPr/>
        </p:nvSpPr>
        <p:spPr>
          <a:xfrm>
            <a:off x="1285103" y="6176963"/>
            <a:ext cx="90945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Public Health Wales (2017), Welsh Government (2018)</a:t>
            </a:r>
          </a:p>
        </p:txBody>
      </p:sp>
    </p:spTree>
    <p:extLst>
      <p:ext uri="{BB962C8B-B14F-4D97-AF65-F5344CB8AC3E}">
        <p14:creationId xmlns:p14="http://schemas.microsoft.com/office/powerpoint/2010/main" val="19254119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A058AF-FFCA-48BA-B14E-6865D8A8B9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796410"/>
          </a:xfrm>
        </p:spPr>
        <p:txBody>
          <a:bodyPr/>
          <a:lstStyle/>
          <a:p>
            <a:r>
              <a:rPr lang="en-GB" b="1" dirty="0"/>
              <a:t>Impact on Wales Cont.</a:t>
            </a:r>
            <a:endParaRPr lang="en-GB" dirty="0"/>
          </a:p>
        </p:txBody>
      </p:sp>
      <p:pic>
        <p:nvPicPr>
          <p:cNvPr id="4" name="Picture 2">
            <a:extLst>
              <a:ext uri="{FF2B5EF4-FFF2-40B4-BE49-F238E27FC236}">
                <a16:creationId xmlns:a16="http://schemas.microsoft.com/office/drawing/2014/main" id="{9F6DEC6D-EAAE-47C0-B464-C9F6E6000DC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38201" y="1161537"/>
            <a:ext cx="10515600" cy="47449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ABA78BE-0203-499B-B204-877612A5A718}"/>
              </a:ext>
            </a:extLst>
          </p:cNvPr>
          <p:cNvSpPr txBox="1"/>
          <p:nvPr/>
        </p:nvSpPr>
        <p:spPr>
          <a:xfrm>
            <a:off x="838199" y="6097459"/>
            <a:ext cx="1008517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Public Health Wales (2017), Welsh Government (2018), Markaki (2017)</a:t>
            </a:r>
          </a:p>
        </p:txBody>
      </p:sp>
    </p:spTree>
    <p:extLst>
      <p:ext uri="{BB962C8B-B14F-4D97-AF65-F5344CB8AC3E}">
        <p14:creationId xmlns:p14="http://schemas.microsoft.com/office/powerpoint/2010/main" val="15225641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37A41-7921-4528-87F7-977F9562C1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Impact of TB on the Welsh National Health Service.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2F0755-8B81-4FD7-84EC-82072FA6FE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dirty="0"/>
              <a:t>Primarily Cost.</a:t>
            </a:r>
          </a:p>
          <a:p>
            <a:endParaRPr lang="en-GB" dirty="0"/>
          </a:p>
          <a:p>
            <a:r>
              <a:rPr lang="en-GB" dirty="0"/>
              <a:t>Its estimated that the cost of treating TB is on average £37,682 per person per year.   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2000" b="1" dirty="0"/>
              <a:t>Office of National Statistics (2014), National Institute for Health and Care Excellence NICE (2016), NICE (2009).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908748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DB8586-0FB5-41EF-B30C-5CBE7155CA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What the answer for the future of Wales?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E86F99-66C8-425C-8CB0-ADA295B44F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dirty="0"/>
          </a:p>
          <a:p>
            <a:r>
              <a:rPr lang="en-GB" dirty="0"/>
              <a:t>Improved diagnosis and treatment. </a:t>
            </a:r>
          </a:p>
          <a:p>
            <a:r>
              <a:rPr lang="en-GB" dirty="0"/>
              <a:t>Pre-school vaccinations.</a:t>
            </a:r>
          </a:p>
          <a:p>
            <a:r>
              <a:rPr lang="en-GB" dirty="0"/>
              <a:t>More Research. </a:t>
            </a:r>
          </a:p>
          <a:p>
            <a:r>
              <a:rPr lang="en-GB" dirty="0"/>
              <a:t>Improve Community outreach..</a:t>
            </a:r>
          </a:p>
          <a:p>
            <a:r>
              <a:rPr lang="en-GB" dirty="0"/>
              <a:t>Screening.</a:t>
            </a:r>
          </a:p>
          <a:p>
            <a:r>
              <a:rPr lang="en-GB" dirty="0"/>
              <a:t>Education. 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1900" b="1" dirty="0"/>
              <a:t>NICE (2012), NICE (2016), Public Health Wales (2017), Public Health England (2016), World Health Organisation (2011), Parliamentary Officer of Science and Technology (2015). </a:t>
            </a:r>
          </a:p>
        </p:txBody>
      </p:sp>
    </p:spTree>
    <p:extLst>
      <p:ext uri="{BB962C8B-B14F-4D97-AF65-F5344CB8AC3E}">
        <p14:creationId xmlns:p14="http://schemas.microsoft.com/office/powerpoint/2010/main" val="2564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B82CFF-DE69-414A-B4CF-679A88C586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422666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Reference list.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926C85-920D-4927-BD4C-22D246546E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031" y="787792"/>
            <a:ext cx="10931769" cy="5880294"/>
          </a:xfrm>
        </p:spPr>
        <p:txBody>
          <a:bodyPr>
            <a:normAutofit fontScale="25000" lnSpcReduction="20000"/>
          </a:bodyPr>
          <a:lstStyle/>
          <a:p>
            <a:pPr lvl="0"/>
            <a:endParaRPr lang="en-GB" b="1" dirty="0"/>
          </a:p>
          <a:p>
            <a:pPr lvl="0"/>
            <a:r>
              <a:rPr lang="en-GB" sz="7200" b="1" dirty="0"/>
              <a:t>Bynum, H. (2012) </a:t>
            </a:r>
            <a:r>
              <a:rPr lang="en-GB" sz="7200" dirty="0"/>
              <a:t>Spitting Blood: The History of Tuberculosis. First Edition 2012. Published by Oxford University Press. </a:t>
            </a:r>
          </a:p>
          <a:p>
            <a:pPr lvl="0"/>
            <a:r>
              <a:rPr lang="en-GB" sz="7200" b="1" dirty="0"/>
              <a:t>Centres for Disease Control and Prevention (2011) </a:t>
            </a:r>
            <a:r>
              <a:rPr lang="en-GB" sz="7200" dirty="0"/>
              <a:t>Division of Tuberculosis Elimination.  Published by the United States Department of Health and Human Services.</a:t>
            </a:r>
          </a:p>
          <a:p>
            <a:pPr lvl="0"/>
            <a:r>
              <a:rPr lang="en-GB" sz="7200" b="1" dirty="0"/>
              <a:t>Glaziou, P. Floyd, K. Ravinglione, M. (2018) </a:t>
            </a:r>
            <a:r>
              <a:rPr lang="en-GB" sz="7200" dirty="0"/>
              <a:t>Trends in Tuberculosis in the United Kingdom. Published by Thorax August 2018 Volume 73 number eight. </a:t>
            </a:r>
          </a:p>
          <a:p>
            <a:pPr lvl="0"/>
            <a:r>
              <a:rPr lang="en-GB" sz="7200" b="1" dirty="0"/>
              <a:t>Health Protection Agency (2011a) </a:t>
            </a:r>
            <a:r>
              <a:rPr lang="en-GB" sz="7200" dirty="0"/>
              <a:t>Report HIV in the United Kingdom: 2011 London.  Published by Health Protection Services, Colindale.  </a:t>
            </a:r>
          </a:p>
          <a:p>
            <a:pPr lvl="0"/>
            <a:r>
              <a:rPr lang="en-GB" sz="7200" b="1" dirty="0"/>
              <a:t>Health Protection Agency (2011b) </a:t>
            </a:r>
            <a:r>
              <a:rPr lang="en-GB" sz="7200" dirty="0"/>
              <a:t>Report Tuberculosis in the United Kingdom: 2011. Published by Health Protection Services London.  </a:t>
            </a:r>
          </a:p>
          <a:p>
            <a:pPr lvl="0"/>
            <a:r>
              <a:rPr lang="en-GB" sz="7200" b="1" dirty="0"/>
              <a:t>Heemskerk, D. Caws, M. Marous, B. and Farrer, J. (2015) </a:t>
            </a:r>
            <a:r>
              <a:rPr lang="en-GB" sz="7200" dirty="0"/>
              <a:t>Tuberculosis in Adults and Children. Published with Open Access at Springerlink.com.</a:t>
            </a:r>
          </a:p>
          <a:p>
            <a:pPr lvl="0"/>
            <a:r>
              <a:rPr lang="en-GB" sz="7200" b="1" dirty="0"/>
              <a:t>Heymann &amp; Dar. (2014) </a:t>
            </a:r>
            <a:r>
              <a:rPr lang="en-GB" sz="7200" dirty="0"/>
              <a:t>Prevention is better than cure for emerging infectious diseases, British Medical Journal 2014; 348. </a:t>
            </a:r>
          </a:p>
          <a:p>
            <a:pPr lvl="0"/>
            <a:r>
              <a:rPr lang="en-GB" sz="7200" b="1" dirty="0"/>
              <a:t>Hursler, M. (1997) </a:t>
            </a:r>
            <a:r>
              <a:rPr lang="en-GB" sz="7200" dirty="0"/>
              <a:t>Communicable and Non-communicable Disease Basics: A primer. Published by Bergin and Garvey 1997 University of Michigan. </a:t>
            </a:r>
          </a:p>
          <a:p>
            <a:pPr lvl="0"/>
            <a:r>
              <a:rPr lang="en-GB" sz="7200" b="1" dirty="0"/>
              <a:t>Markaki, Y. (2017</a:t>
            </a:r>
            <a:r>
              <a:rPr lang="en-GB" sz="7200" dirty="0"/>
              <a:t>) Migration Trends in Wales. Report for the Migration Services in Wales Project.  Published by the Welsh Refugee Council. </a:t>
            </a:r>
          </a:p>
          <a:p>
            <a:pPr lvl="0"/>
            <a:r>
              <a:rPr lang="en-GB" sz="7200" b="1" dirty="0"/>
              <a:t>Marmot (2010) </a:t>
            </a:r>
            <a:r>
              <a:rPr lang="en-GB" sz="7200" dirty="0"/>
              <a:t>Fair Society Healthy Lives, The Marmot Review a Strategic Review of Health Inequalities in England post-2010.  Published by Public Health England. </a:t>
            </a:r>
          </a:p>
          <a:p>
            <a:pPr lvl="0"/>
            <a:r>
              <a:rPr lang="en-GB" sz="7200" b="1" dirty="0"/>
              <a:t>National Health Service Wales (2010) </a:t>
            </a:r>
            <a:r>
              <a:rPr lang="en-GB" sz="7200" dirty="0"/>
              <a:t>FACT SHEET Tuberculosis. Published by Public Health Wales. </a:t>
            </a:r>
          </a:p>
          <a:p>
            <a:pPr lvl="0"/>
            <a:r>
              <a:rPr lang="en-GB" sz="7200" b="1" dirty="0"/>
              <a:t>National Institute for Health and Care Excellence (2009) </a:t>
            </a:r>
            <a:r>
              <a:rPr lang="en-GB" sz="7200" dirty="0"/>
              <a:t>Reducing Differences in the Uptake of Immunisations, Guideline PH21 2009. Published by National Institute for Care and Excellence.</a:t>
            </a:r>
          </a:p>
        </p:txBody>
      </p:sp>
    </p:spTree>
    <p:extLst>
      <p:ext uri="{BB962C8B-B14F-4D97-AF65-F5344CB8AC3E}">
        <p14:creationId xmlns:p14="http://schemas.microsoft.com/office/powerpoint/2010/main" val="398549521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B82CFF-DE69-414A-B4CF-679A88C586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2114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Reference list.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926C85-920D-4927-BD4C-22D246546E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886266"/>
            <a:ext cx="10515600" cy="5866226"/>
          </a:xfrm>
        </p:spPr>
        <p:txBody>
          <a:bodyPr>
            <a:normAutofit fontScale="25000" lnSpcReduction="20000"/>
          </a:bodyPr>
          <a:lstStyle/>
          <a:p>
            <a:pPr lvl="0"/>
            <a:endParaRPr lang="en-GB" dirty="0"/>
          </a:p>
          <a:p>
            <a:pPr lvl="0"/>
            <a:r>
              <a:rPr lang="en-GB" sz="7200" b="1" dirty="0"/>
              <a:t>National Institute for Health and Care Excellence (2012) </a:t>
            </a:r>
            <a:r>
              <a:rPr lang="en-GB" sz="7200" dirty="0"/>
              <a:t>Identifying and Managing Tuberculosis among hard-to-reach groups. Published by Public Health England guidance number 37.</a:t>
            </a:r>
          </a:p>
          <a:p>
            <a:pPr lvl="0"/>
            <a:r>
              <a:rPr lang="en-GB" sz="7200" b="1" dirty="0"/>
              <a:t>National Institute for Health and Care Excellence (2016) </a:t>
            </a:r>
            <a:r>
              <a:rPr lang="en-GB" sz="7200" dirty="0"/>
              <a:t>Costing Report: Tuberculosis, Prevention, Diagnosis, Management and Service Organisation.  Implementation of the National Institute for Health and Care Excellence on Tuberculosis guidance (NG33). Published by Public Health England. </a:t>
            </a:r>
          </a:p>
          <a:p>
            <a:pPr lvl="0"/>
            <a:r>
              <a:rPr lang="en-GB" sz="7200" b="1" dirty="0"/>
              <a:t>Office for National Statistics (2014) </a:t>
            </a:r>
            <a:r>
              <a:rPr lang="en-GB" sz="7200" dirty="0"/>
              <a:t>Annual Report of the Chief Medical Officer, Volume Two, Infections and the Rise of Antimicrobial Resistance, 2011 Sickness Absence in the Labour Market, February 2014.</a:t>
            </a:r>
          </a:p>
          <a:p>
            <a:pPr lvl="0"/>
            <a:r>
              <a:rPr lang="en-GB" sz="7200" b="1" dirty="0"/>
              <a:t>Parliamentary Office of Science and Technology (2015) </a:t>
            </a:r>
            <a:r>
              <a:rPr lang="en-GB" sz="7200" dirty="0"/>
              <a:t>Childhood Vaccination Programme. Published by Public Health England. </a:t>
            </a:r>
          </a:p>
          <a:p>
            <a:pPr lvl="0"/>
            <a:r>
              <a:rPr lang="en-GB" sz="7200" b="1" dirty="0"/>
              <a:t>Paulson, T. (2013) </a:t>
            </a:r>
            <a:r>
              <a:rPr lang="en-GB" sz="7200" dirty="0"/>
              <a:t>The Burden of Tuberculosis. Nature, 2013. Published by Springer.com. </a:t>
            </a:r>
          </a:p>
          <a:p>
            <a:pPr lvl="0"/>
            <a:r>
              <a:rPr lang="en-GB" sz="7200" b="1" dirty="0"/>
              <a:t>Public Health England (2016) </a:t>
            </a:r>
            <a:r>
              <a:rPr lang="en-GB" sz="7200" dirty="0"/>
              <a:t>Tuberculosis in England 2016, report published by Public Health England.</a:t>
            </a:r>
          </a:p>
          <a:p>
            <a:pPr lvl="0"/>
            <a:r>
              <a:rPr lang="en-GB" sz="7200" b="1" dirty="0"/>
              <a:t>Public Heath Wales (2017) </a:t>
            </a:r>
            <a:r>
              <a:rPr lang="en-GB" sz="7200" dirty="0"/>
              <a:t>Tuberculosis in Wales, annual report.  Published by Health Protection Department of the Communicable Disease Surveillance Centre Cardiff. </a:t>
            </a:r>
          </a:p>
          <a:p>
            <a:pPr lvl="0"/>
            <a:r>
              <a:rPr lang="en-GB" sz="7200" b="1" dirty="0"/>
              <a:t>Webber, R. (2016) </a:t>
            </a:r>
            <a:r>
              <a:rPr lang="en-GB" sz="7200" dirty="0"/>
              <a:t>Communicable Disease, 5</a:t>
            </a:r>
            <a:r>
              <a:rPr lang="en-GB" sz="7200" baseline="30000" dirty="0"/>
              <a:t>th</a:t>
            </a:r>
            <a:r>
              <a:rPr lang="en-GB" sz="7200" dirty="0"/>
              <a:t> edition: A Global Perspective. Published by CABI, 2016. </a:t>
            </a:r>
          </a:p>
          <a:p>
            <a:pPr lvl="0"/>
            <a:r>
              <a:rPr lang="en-GB" sz="7200" b="1" dirty="0"/>
              <a:t>Welsh Government (2018</a:t>
            </a:r>
            <a:r>
              <a:rPr lang="en-GB" sz="7200" dirty="0"/>
              <a:t>) Report National Population Projections Migration statistics. Published by Welsh Assembly.  </a:t>
            </a:r>
          </a:p>
          <a:p>
            <a:pPr lvl="0"/>
            <a:r>
              <a:rPr lang="en-GB" sz="7200" b="1" dirty="0"/>
              <a:t>World Health Organisation (2009)</a:t>
            </a:r>
            <a:r>
              <a:rPr lang="en-GB" sz="7200" dirty="0"/>
              <a:t>: Global Control of Tuberculosis.  Published by World Health Organisation since 1997, annual statistics. </a:t>
            </a:r>
          </a:p>
          <a:p>
            <a:pPr lvl="0"/>
            <a:r>
              <a:rPr lang="en-GB" sz="7200" b="1" dirty="0"/>
              <a:t>World Health Organisation (2011) </a:t>
            </a:r>
            <a:r>
              <a:rPr lang="en-GB" sz="7200" dirty="0"/>
              <a:t>FACT SHEET Emergence of Multi-Drug Resistance.  Published by the World Health Organisation.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576037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B82CFF-DE69-414A-B4CF-679A88C586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71697"/>
          </a:xfrm>
        </p:spPr>
        <p:txBody>
          <a:bodyPr/>
          <a:lstStyle/>
          <a:p>
            <a:r>
              <a:rPr lang="en-GB" b="1" dirty="0"/>
              <a:t>Any questions?</a:t>
            </a:r>
          </a:p>
        </p:txBody>
      </p:sp>
      <p:pic>
        <p:nvPicPr>
          <p:cNvPr id="5" name="Content Placeholder 4" descr="A picture containing object&#10;&#10;Description automatically generated">
            <a:extLst>
              <a:ext uri="{FF2B5EF4-FFF2-40B4-BE49-F238E27FC236}">
                <a16:creationId xmlns:a16="http://schemas.microsoft.com/office/drawing/2014/main" id="{2DFA4987-EE60-4105-BBCD-FA603CB5764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38200" y="872667"/>
            <a:ext cx="10688350" cy="5620208"/>
          </a:xfrm>
        </p:spPr>
      </p:pic>
    </p:spTree>
    <p:extLst>
      <p:ext uri="{BB962C8B-B14F-4D97-AF65-F5344CB8AC3E}">
        <p14:creationId xmlns:p14="http://schemas.microsoft.com/office/powerpoint/2010/main" val="657529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elancholy abstract design templat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Century Gothic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lancholy abstract design slides.potx" id="{0C631111-0761-4095-80FF-907E1270642A}" vid="{4C722CC6-EA24-4B9B-A48E-3EC5DC6964F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Melancholy abstract design slides</Template>
  <TotalTime>752</TotalTime>
  <Words>1001</Words>
  <Application>Microsoft Office PowerPoint</Application>
  <PresentationFormat>Widescreen</PresentationFormat>
  <Paragraphs>119</Paragraphs>
  <Slides>14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9" baseType="lpstr">
      <vt:lpstr>Arial</vt:lpstr>
      <vt:lpstr>Calibri</vt:lpstr>
      <vt:lpstr>Century Gothic</vt:lpstr>
      <vt:lpstr>Verdana</vt:lpstr>
      <vt:lpstr>Melancholy abstract design template</vt:lpstr>
      <vt:lpstr>Communicable Diseases in the 21st Century.</vt:lpstr>
      <vt:lpstr>Introduction.</vt:lpstr>
      <vt:lpstr> What is TB?  Mycobacterium tuberculosis. </vt:lpstr>
      <vt:lpstr>Signs and Symptoms of Active TB</vt:lpstr>
      <vt:lpstr>Treatments and Vaccinations.</vt:lpstr>
      <vt:lpstr>Why talk about(TB)?</vt:lpstr>
      <vt:lpstr>Impact on Wales?</vt:lpstr>
      <vt:lpstr>Impact on Wales Cont.</vt:lpstr>
      <vt:lpstr>Impact on Wales Cont.</vt:lpstr>
      <vt:lpstr>Impact of TB on the Welsh National Health Service.</vt:lpstr>
      <vt:lpstr>What the answer for the future of Wales?</vt:lpstr>
      <vt:lpstr>Reference list.</vt:lpstr>
      <vt:lpstr>Reference list.</vt:lpstr>
      <vt:lpstr>Any 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Communicable Diseases and the 21st Century.</dc:title>
  <dc:creator>Tracy Howells</dc:creator>
  <cp:lastModifiedBy>Tracy Howells</cp:lastModifiedBy>
  <cp:revision>58</cp:revision>
  <cp:lastPrinted>2018-11-22T18:11:34Z</cp:lastPrinted>
  <dcterms:created xsi:type="dcterms:W3CDTF">2018-11-16T10:20:05Z</dcterms:created>
  <dcterms:modified xsi:type="dcterms:W3CDTF">2018-11-23T12:09:00Z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  <property fmtid="{D5CDD505-2E9C-101B-9397-08002B2CF9AE}" pid="3" name="Order">
    <vt:r8>74064600</vt:r8>
  </property>
  <property fmtid="{D5CDD505-2E9C-101B-9397-08002B2CF9AE}" pid="4" name="HiddenCategoryTags">
    <vt:lpwstr/>
  </property>
  <property fmtid="{D5CDD505-2E9C-101B-9397-08002B2CF9AE}" pid="5" name="InternalTags">
    <vt:lpwstr/>
  </property>
  <property fmtid="{D5CDD505-2E9C-101B-9397-08002B2CF9AE}" pid="6" name="FeatureTags">
    <vt:lpwstr/>
  </property>
  <property fmtid="{D5CDD505-2E9C-101B-9397-08002B2CF9AE}" pid="7" name="LocalizationTags">
    <vt:lpwstr/>
  </property>
  <property fmtid="{D5CDD505-2E9C-101B-9397-08002B2CF9AE}" pid="8" name="CategoryTags">
    <vt:lpwstr/>
  </property>
  <property fmtid="{D5CDD505-2E9C-101B-9397-08002B2CF9AE}" pid="9" name="Applications">
    <vt:lpwstr/>
  </property>
  <property fmtid="{D5CDD505-2E9C-101B-9397-08002B2CF9AE}" pid="10" name="CampaignTags">
    <vt:lpwstr/>
  </property>
  <property fmtid="{D5CDD505-2E9C-101B-9397-08002B2CF9AE}" pid="11" name="ScenarioTags">
    <vt:lpwstr/>
  </property>
</Properties>
</file>