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662" autoAdjust="0"/>
    <p:restoredTop sz="94660"/>
  </p:normalViewPr>
  <p:slideViewPr>
    <p:cSldViewPr snapToGrid="0">
      <p:cViewPr>
        <p:scale>
          <a:sx n="85" d="100"/>
          <a:sy n="85" d="100"/>
        </p:scale>
        <p:origin x="55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9E076-6CFA-4CFC-AA2C-977328C31E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B1EEC9-C110-43A2-9BA6-9367651B91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4FE72B-851A-4D17-8BCB-EF207A0B4AAE}"/>
              </a:ext>
            </a:extLst>
          </p:cNvPr>
          <p:cNvSpPr>
            <a:spLocks noGrp="1"/>
          </p:cNvSpPr>
          <p:nvPr>
            <p:ph type="dt" sz="half" idx="10"/>
          </p:nvPr>
        </p:nvSpPr>
        <p:spPr/>
        <p:txBody>
          <a:bodyPr/>
          <a:lstStyle/>
          <a:p>
            <a:fld id="{803A6E73-D71F-4841-8CBB-FE6A3498DDDA}" type="datetimeFigureOut">
              <a:rPr lang="en-GB" smtClean="0"/>
              <a:t>11/01/2020</a:t>
            </a:fld>
            <a:endParaRPr lang="en-GB"/>
          </a:p>
        </p:txBody>
      </p:sp>
      <p:sp>
        <p:nvSpPr>
          <p:cNvPr id="5" name="Footer Placeholder 4">
            <a:extLst>
              <a:ext uri="{FF2B5EF4-FFF2-40B4-BE49-F238E27FC236}">
                <a16:creationId xmlns:a16="http://schemas.microsoft.com/office/drawing/2014/main" id="{4B5D63C3-7B22-4E66-9A7F-94081E9681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755F25-880F-4990-9B84-3705A8ADEE5F}"/>
              </a:ext>
            </a:extLst>
          </p:cNvPr>
          <p:cNvSpPr>
            <a:spLocks noGrp="1"/>
          </p:cNvSpPr>
          <p:nvPr>
            <p:ph type="sldNum" sz="quarter" idx="12"/>
          </p:nvPr>
        </p:nvSpPr>
        <p:spPr/>
        <p:txBody>
          <a:bodyPr/>
          <a:lstStyle/>
          <a:p>
            <a:fld id="{9C77B0C8-4178-45FF-B200-8B1984A484F0}" type="slidenum">
              <a:rPr lang="en-GB" smtClean="0"/>
              <a:t>‹#›</a:t>
            </a:fld>
            <a:endParaRPr lang="en-GB"/>
          </a:p>
        </p:txBody>
      </p:sp>
    </p:spTree>
    <p:extLst>
      <p:ext uri="{BB962C8B-B14F-4D97-AF65-F5344CB8AC3E}">
        <p14:creationId xmlns:p14="http://schemas.microsoft.com/office/powerpoint/2010/main" val="958247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604EB-F7F1-4173-BCF7-57E81BFB7E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A86563-4B9C-443A-9482-F6480E1270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C8D0D0-FA03-47F0-BF8A-E76A5E31E8C5}"/>
              </a:ext>
            </a:extLst>
          </p:cNvPr>
          <p:cNvSpPr>
            <a:spLocks noGrp="1"/>
          </p:cNvSpPr>
          <p:nvPr>
            <p:ph type="dt" sz="half" idx="10"/>
          </p:nvPr>
        </p:nvSpPr>
        <p:spPr/>
        <p:txBody>
          <a:bodyPr/>
          <a:lstStyle/>
          <a:p>
            <a:fld id="{803A6E73-D71F-4841-8CBB-FE6A3498DDDA}" type="datetimeFigureOut">
              <a:rPr lang="en-GB" smtClean="0"/>
              <a:t>11/01/2020</a:t>
            </a:fld>
            <a:endParaRPr lang="en-GB"/>
          </a:p>
        </p:txBody>
      </p:sp>
      <p:sp>
        <p:nvSpPr>
          <p:cNvPr id="5" name="Footer Placeholder 4">
            <a:extLst>
              <a:ext uri="{FF2B5EF4-FFF2-40B4-BE49-F238E27FC236}">
                <a16:creationId xmlns:a16="http://schemas.microsoft.com/office/drawing/2014/main" id="{3242F479-EC9F-4986-B73B-D7153600B3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4D01BF-DBD4-47B2-A512-44983AF6C1A5}"/>
              </a:ext>
            </a:extLst>
          </p:cNvPr>
          <p:cNvSpPr>
            <a:spLocks noGrp="1"/>
          </p:cNvSpPr>
          <p:nvPr>
            <p:ph type="sldNum" sz="quarter" idx="12"/>
          </p:nvPr>
        </p:nvSpPr>
        <p:spPr/>
        <p:txBody>
          <a:bodyPr/>
          <a:lstStyle/>
          <a:p>
            <a:fld id="{9C77B0C8-4178-45FF-B200-8B1984A484F0}" type="slidenum">
              <a:rPr lang="en-GB" smtClean="0"/>
              <a:t>‹#›</a:t>
            </a:fld>
            <a:endParaRPr lang="en-GB"/>
          </a:p>
        </p:txBody>
      </p:sp>
    </p:spTree>
    <p:extLst>
      <p:ext uri="{BB962C8B-B14F-4D97-AF65-F5344CB8AC3E}">
        <p14:creationId xmlns:p14="http://schemas.microsoft.com/office/powerpoint/2010/main" val="2363379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18A0E-42D2-4E03-9873-9A4A7971D8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CF83A19-25D9-4EFA-A8AF-AD48ED2234B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264B8D-0C87-4E1A-9FF5-D9E82C010523}"/>
              </a:ext>
            </a:extLst>
          </p:cNvPr>
          <p:cNvSpPr>
            <a:spLocks noGrp="1"/>
          </p:cNvSpPr>
          <p:nvPr>
            <p:ph type="dt" sz="half" idx="10"/>
          </p:nvPr>
        </p:nvSpPr>
        <p:spPr/>
        <p:txBody>
          <a:bodyPr/>
          <a:lstStyle/>
          <a:p>
            <a:fld id="{803A6E73-D71F-4841-8CBB-FE6A3498DDDA}" type="datetimeFigureOut">
              <a:rPr lang="en-GB" smtClean="0"/>
              <a:t>11/01/2020</a:t>
            </a:fld>
            <a:endParaRPr lang="en-GB"/>
          </a:p>
        </p:txBody>
      </p:sp>
      <p:sp>
        <p:nvSpPr>
          <p:cNvPr id="5" name="Footer Placeholder 4">
            <a:extLst>
              <a:ext uri="{FF2B5EF4-FFF2-40B4-BE49-F238E27FC236}">
                <a16:creationId xmlns:a16="http://schemas.microsoft.com/office/drawing/2014/main" id="{1D10C1A6-022B-4902-8F0D-40E3AA6A1E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118E05-048B-401C-B193-428D39D9F15D}"/>
              </a:ext>
            </a:extLst>
          </p:cNvPr>
          <p:cNvSpPr>
            <a:spLocks noGrp="1"/>
          </p:cNvSpPr>
          <p:nvPr>
            <p:ph type="sldNum" sz="quarter" idx="12"/>
          </p:nvPr>
        </p:nvSpPr>
        <p:spPr/>
        <p:txBody>
          <a:bodyPr/>
          <a:lstStyle/>
          <a:p>
            <a:fld id="{9C77B0C8-4178-45FF-B200-8B1984A484F0}" type="slidenum">
              <a:rPr lang="en-GB" smtClean="0"/>
              <a:t>‹#›</a:t>
            </a:fld>
            <a:endParaRPr lang="en-GB"/>
          </a:p>
        </p:txBody>
      </p:sp>
    </p:spTree>
    <p:extLst>
      <p:ext uri="{BB962C8B-B14F-4D97-AF65-F5344CB8AC3E}">
        <p14:creationId xmlns:p14="http://schemas.microsoft.com/office/powerpoint/2010/main" val="4180314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0828F-4AA5-40A5-988B-F16D4663B1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702E6F-2C9B-4272-979A-4A1A67EC892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B8AEC4-1391-4EA5-8E58-3BE450FEB0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908F6F2-AD3B-42FA-BC08-88CA6B81BAAF}"/>
              </a:ext>
            </a:extLst>
          </p:cNvPr>
          <p:cNvSpPr>
            <a:spLocks noGrp="1"/>
          </p:cNvSpPr>
          <p:nvPr>
            <p:ph type="dt" sz="half" idx="10"/>
          </p:nvPr>
        </p:nvSpPr>
        <p:spPr/>
        <p:txBody>
          <a:bodyPr/>
          <a:lstStyle/>
          <a:p>
            <a:fld id="{803A6E73-D71F-4841-8CBB-FE6A3498DDDA}" type="datetimeFigureOut">
              <a:rPr lang="en-GB" smtClean="0"/>
              <a:t>11/01/2020</a:t>
            </a:fld>
            <a:endParaRPr lang="en-GB"/>
          </a:p>
        </p:txBody>
      </p:sp>
      <p:sp>
        <p:nvSpPr>
          <p:cNvPr id="6" name="Footer Placeholder 5">
            <a:extLst>
              <a:ext uri="{FF2B5EF4-FFF2-40B4-BE49-F238E27FC236}">
                <a16:creationId xmlns:a16="http://schemas.microsoft.com/office/drawing/2014/main" id="{85883ED5-0A35-4E98-8966-93092CBA9E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093A9B-6277-4E68-9ECD-7DEA3293031D}"/>
              </a:ext>
            </a:extLst>
          </p:cNvPr>
          <p:cNvSpPr>
            <a:spLocks noGrp="1"/>
          </p:cNvSpPr>
          <p:nvPr>
            <p:ph type="sldNum" sz="quarter" idx="12"/>
          </p:nvPr>
        </p:nvSpPr>
        <p:spPr/>
        <p:txBody>
          <a:bodyPr/>
          <a:lstStyle/>
          <a:p>
            <a:fld id="{9C77B0C8-4178-45FF-B200-8B1984A484F0}" type="slidenum">
              <a:rPr lang="en-GB" smtClean="0"/>
              <a:t>‹#›</a:t>
            </a:fld>
            <a:endParaRPr lang="en-GB"/>
          </a:p>
        </p:txBody>
      </p:sp>
    </p:spTree>
    <p:extLst>
      <p:ext uri="{BB962C8B-B14F-4D97-AF65-F5344CB8AC3E}">
        <p14:creationId xmlns:p14="http://schemas.microsoft.com/office/powerpoint/2010/main" val="3855279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7C0C0-0D99-4C67-B762-3A7B2ADFD5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4173DB-0044-464B-894E-EE55D3FAE7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889B60-B11B-4323-8791-34FA78085E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4FC6E8-AEDD-4538-A1C2-C4DF5A09075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4809002-DDFF-4E39-8ED2-4B7A1D029EB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A1C4116-4020-4EE9-85D7-F017FC9C3355}"/>
              </a:ext>
            </a:extLst>
          </p:cNvPr>
          <p:cNvSpPr>
            <a:spLocks noGrp="1"/>
          </p:cNvSpPr>
          <p:nvPr>
            <p:ph type="dt" sz="half" idx="10"/>
          </p:nvPr>
        </p:nvSpPr>
        <p:spPr/>
        <p:txBody>
          <a:bodyPr/>
          <a:lstStyle/>
          <a:p>
            <a:fld id="{803A6E73-D71F-4841-8CBB-FE6A3498DDDA}" type="datetimeFigureOut">
              <a:rPr lang="en-GB" smtClean="0"/>
              <a:t>11/01/2020</a:t>
            </a:fld>
            <a:endParaRPr lang="en-GB"/>
          </a:p>
        </p:txBody>
      </p:sp>
      <p:sp>
        <p:nvSpPr>
          <p:cNvPr id="8" name="Footer Placeholder 7">
            <a:extLst>
              <a:ext uri="{FF2B5EF4-FFF2-40B4-BE49-F238E27FC236}">
                <a16:creationId xmlns:a16="http://schemas.microsoft.com/office/drawing/2014/main" id="{37DDDA75-D17A-47E6-9C4C-DEE1CD8C5B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83ECFA-DADF-420F-8519-7DB0A740F054}"/>
              </a:ext>
            </a:extLst>
          </p:cNvPr>
          <p:cNvSpPr>
            <a:spLocks noGrp="1"/>
          </p:cNvSpPr>
          <p:nvPr>
            <p:ph type="sldNum" sz="quarter" idx="12"/>
          </p:nvPr>
        </p:nvSpPr>
        <p:spPr/>
        <p:txBody>
          <a:bodyPr/>
          <a:lstStyle/>
          <a:p>
            <a:fld id="{9C77B0C8-4178-45FF-B200-8B1984A484F0}" type="slidenum">
              <a:rPr lang="en-GB" smtClean="0"/>
              <a:t>‹#›</a:t>
            </a:fld>
            <a:endParaRPr lang="en-GB"/>
          </a:p>
        </p:txBody>
      </p:sp>
    </p:spTree>
    <p:extLst>
      <p:ext uri="{BB962C8B-B14F-4D97-AF65-F5344CB8AC3E}">
        <p14:creationId xmlns:p14="http://schemas.microsoft.com/office/powerpoint/2010/main" val="2588267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45635-8DC6-42CF-9087-95557AE431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338DDA-6F3B-414F-AF9F-AD4394948938}"/>
              </a:ext>
            </a:extLst>
          </p:cNvPr>
          <p:cNvSpPr>
            <a:spLocks noGrp="1"/>
          </p:cNvSpPr>
          <p:nvPr>
            <p:ph type="dt" sz="half" idx="10"/>
          </p:nvPr>
        </p:nvSpPr>
        <p:spPr/>
        <p:txBody>
          <a:bodyPr/>
          <a:lstStyle/>
          <a:p>
            <a:fld id="{803A6E73-D71F-4841-8CBB-FE6A3498DDDA}" type="datetimeFigureOut">
              <a:rPr lang="en-GB" smtClean="0"/>
              <a:t>11/01/2020</a:t>
            </a:fld>
            <a:endParaRPr lang="en-GB"/>
          </a:p>
        </p:txBody>
      </p:sp>
      <p:sp>
        <p:nvSpPr>
          <p:cNvPr id="4" name="Footer Placeholder 3">
            <a:extLst>
              <a:ext uri="{FF2B5EF4-FFF2-40B4-BE49-F238E27FC236}">
                <a16:creationId xmlns:a16="http://schemas.microsoft.com/office/drawing/2014/main" id="{5F4B69BD-0366-4C81-9D59-42267010E03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63439AA-304E-4FB1-9077-45D9645B07BB}"/>
              </a:ext>
            </a:extLst>
          </p:cNvPr>
          <p:cNvSpPr>
            <a:spLocks noGrp="1"/>
          </p:cNvSpPr>
          <p:nvPr>
            <p:ph type="sldNum" sz="quarter" idx="12"/>
          </p:nvPr>
        </p:nvSpPr>
        <p:spPr/>
        <p:txBody>
          <a:bodyPr/>
          <a:lstStyle/>
          <a:p>
            <a:fld id="{9C77B0C8-4178-45FF-B200-8B1984A484F0}" type="slidenum">
              <a:rPr lang="en-GB" smtClean="0"/>
              <a:t>‹#›</a:t>
            </a:fld>
            <a:endParaRPr lang="en-GB"/>
          </a:p>
        </p:txBody>
      </p:sp>
    </p:spTree>
    <p:extLst>
      <p:ext uri="{BB962C8B-B14F-4D97-AF65-F5344CB8AC3E}">
        <p14:creationId xmlns:p14="http://schemas.microsoft.com/office/powerpoint/2010/main" val="382549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5FF778-A621-4ACF-BBCB-621C253E873B}"/>
              </a:ext>
            </a:extLst>
          </p:cNvPr>
          <p:cNvSpPr>
            <a:spLocks noGrp="1"/>
          </p:cNvSpPr>
          <p:nvPr>
            <p:ph type="dt" sz="half" idx="10"/>
          </p:nvPr>
        </p:nvSpPr>
        <p:spPr/>
        <p:txBody>
          <a:bodyPr/>
          <a:lstStyle/>
          <a:p>
            <a:fld id="{803A6E73-D71F-4841-8CBB-FE6A3498DDDA}" type="datetimeFigureOut">
              <a:rPr lang="en-GB" smtClean="0"/>
              <a:t>11/01/2020</a:t>
            </a:fld>
            <a:endParaRPr lang="en-GB"/>
          </a:p>
        </p:txBody>
      </p:sp>
      <p:sp>
        <p:nvSpPr>
          <p:cNvPr id="3" name="Footer Placeholder 2">
            <a:extLst>
              <a:ext uri="{FF2B5EF4-FFF2-40B4-BE49-F238E27FC236}">
                <a16:creationId xmlns:a16="http://schemas.microsoft.com/office/drawing/2014/main" id="{0F263556-283F-4B50-B379-BFBB73CD11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12580E9-CD86-4BC8-8F80-D5BB2171B355}"/>
              </a:ext>
            </a:extLst>
          </p:cNvPr>
          <p:cNvSpPr>
            <a:spLocks noGrp="1"/>
          </p:cNvSpPr>
          <p:nvPr>
            <p:ph type="sldNum" sz="quarter" idx="12"/>
          </p:nvPr>
        </p:nvSpPr>
        <p:spPr/>
        <p:txBody>
          <a:bodyPr/>
          <a:lstStyle/>
          <a:p>
            <a:fld id="{9C77B0C8-4178-45FF-B200-8B1984A484F0}" type="slidenum">
              <a:rPr lang="en-GB" smtClean="0"/>
              <a:t>‹#›</a:t>
            </a:fld>
            <a:endParaRPr lang="en-GB"/>
          </a:p>
        </p:txBody>
      </p:sp>
    </p:spTree>
    <p:extLst>
      <p:ext uri="{BB962C8B-B14F-4D97-AF65-F5344CB8AC3E}">
        <p14:creationId xmlns:p14="http://schemas.microsoft.com/office/powerpoint/2010/main" val="34689219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104FC-8577-4A63-BFEB-B2FF36CF7D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186E73B-4EEA-4EC9-879D-1A12E253E0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F7CD779-F967-40AD-8655-B6CB6CB80C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177F37-37A2-4CC1-89FC-D53051BA4548}"/>
              </a:ext>
            </a:extLst>
          </p:cNvPr>
          <p:cNvSpPr>
            <a:spLocks noGrp="1"/>
          </p:cNvSpPr>
          <p:nvPr>
            <p:ph type="dt" sz="half" idx="10"/>
          </p:nvPr>
        </p:nvSpPr>
        <p:spPr/>
        <p:txBody>
          <a:bodyPr/>
          <a:lstStyle/>
          <a:p>
            <a:fld id="{803A6E73-D71F-4841-8CBB-FE6A3498DDDA}" type="datetimeFigureOut">
              <a:rPr lang="en-GB" smtClean="0"/>
              <a:t>11/01/2020</a:t>
            </a:fld>
            <a:endParaRPr lang="en-GB"/>
          </a:p>
        </p:txBody>
      </p:sp>
      <p:sp>
        <p:nvSpPr>
          <p:cNvPr id="6" name="Footer Placeholder 5">
            <a:extLst>
              <a:ext uri="{FF2B5EF4-FFF2-40B4-BE49-F238E27FC236}">
                <a16:creationId xmlns:a16="http://schemas.microsoft.com/office/drawing/2014/main" id="{9A962366-F66F-4D78-8D63-0A3595D7C4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E6C559-D6CF-45EE-9BDE-97DFF42B4F86}"/>
              </a:ext>
            </a:extLst>
          </p:cNvPr>
          <p:cNvSpPr>
            <a:spLocks noGrp="1"/>
          </p:cNvSpPr>
          <p:nvPr>
            <p:ph type="sldNum" sz="quarter" idx="12"/>
          </p:nvPr>
        </p:nvSpPr>
        <p:spPr/>
        <p:txBody>
          <a:bodyPr/>
          <a:lstStyle/>
          <a:p>
            <a:fld id="{9C77B0C8-4178-45FF-B200-8B1984A484F0}" type="slidenum">
              <a:rPr lang="en-GB" smtClean="0"/>
              <a:t>‹#›</a:t>
            </a:fld>
            <a:endParaRPr lang="en-GB"/>
          </a:p>
        </p:txBody>
      </p:sp>
    </p:spTree>
    <p:extLst>
      <p:ext uri="{BB962C8B-B14F-4D97-AF65-F5344CB8AC3E}">
        <p14:creationId xmlns:p14="http://schemas.microsoft.com/office/powerpoint/2010/main" val="1959103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0BBC9-92E5-45E2-B194-FF8CCECC03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253B8F8-C002-41F5-A32F-F4AD314D92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7087038-FF48-43F7-8E6E-158269C2AC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CBF646-C33B-44B1-921F-7706032B2832}"/>
              </a:ext>
            </a:extLst>
          </p:cNvPr>
          <p:cNvSpPr>
            <a:spLocks noGrp="1"/>
          </p:cNvSpPr>
          <p:nvPr>
            <p:ph type="dt" sz="half" idx="10"/>
          </p:nvPr>
        </p:nvSpPr>
        <p:spPr/>
        <p:txBody>
          <a:bodyPr/>
          <a:lstStyle/>
          <a:p>
            <a:fld id="{803A6E73-D71F-4841-8CBB-FE6A3498DDDA}" type="datetimeFigureOut">
              <a:rPr lang="en-GB" smtClean="0"/>
              <a:t>11/01/2020</a:t>
            </a:fld>
            <a:endParaRPr lang="en-GB"/>
          </a:p>
        </p:txBody>
      </p:sp>
      <p:sp>
        <p:nvSpPr>
          <p:cNvPr id="6" name="Footer Placeholder 5">
            <a:extLst>
              <a:ext uri="{FF2B5EF4-FFF2-40B4-BE49-F238E27FC236}">
                <a16:creationId xmlns:a16="http://schemas.microsoft.com/office/drawing/2014/main" id="{032D5C06-43EA-4A5C-BCED-15F5CABAA3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806D2E-7CA7-4B9D-B2A0-D6B00AA2D42D}"/>
              </a:ext>
            </a:extLst>
          </p:cNvPr>
          <p:cNvSpPr>
            <a:spLocks noGrp="1"/>
          </p:cNvSpPr>
          <p:nvPr>
            <p:ph type="sldNum" sz="quarter" idx="12"/>
          </p:nvPr>
        </p:nvSpPr>
        <p:spPr/>
        <p:txBody>
          <a:bodyPr/>
          <a:lstStyle/>
          <a:p>
            <a:fld id="{9C77B0C8-4178-45FF-B200-8B1984A484F0}" type="slidenum">
              <a:rPr lang="en-GB" smtClean="0"/>
              <a:t>‹#›</a:t>
            </a:fld>
            <a:endParaRPr lang="en-GB"/>
          </a:p>
        </p:txBody>
      </p:sp>
    </p:spTree>
    <p:extLst>
      <p:ext uri="{BB962C8B-B14F-4D97-AF65-F5344CB8AC3E}">
        <p14:creationId xmlns:p14="http://schemas.microsoft.com/office/powerpoint/2010/main" val="1789407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906AD-10D5-4EF3-B668-052D2FA86F3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43977A-881A-4CB6-AA99-B3B33E3C57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80BD34-0C31-45DC-ADCC-10811506AE7F}"/>
              </a:ext>
            </a:extLst>
          </p:cNvPr>
          <p:cNvSpPr>
            <a:spLocks noGrp="1"/>
          </p:cNvSpPr>
          <p:nvPr>
            <p:ph type="dt" sz="half" idx="10"/>
          </p:nvPr>
        </p:nvSpPr>
        <p:spPr/>
        <p:txBody>
          <a:bodyPr/>
          <a:lstStyle/>
          <a:p>
            <a:fld id="{803A6E73-D71F-4841-8CBB-FE6A3498DDDA}" type="datetimeFigureOut">
              <a:rPr lang="en-GB" smtClean="0"/>
              <a:t>11/01/2020</a:t>
            </a:fld>
            <a:endParaRPr lang="en-GB"/>
          </a:p>
        </p:txBody>
      </p:sp>
      <p:sp>
        <p:nvSpPr>
          <p:cNvPr id="5" name="Footer Placeholder 4">
            <a:extLst>
              <a:ext uri="{FF2B5EF4-FFF2-40B4-BE49-F238E27FC236}">
                <a16:creationId xmlns:a16="http://schemas.microsoft.com/office/drawing/2014/main" id="{039B52B4-2224-45C6-85F9-A7AA81D5CB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874DD0-F507-40BA-BAA4-D045EDBB4D9A}"/>
              </a:ext>
            </a:extLst>
          </p:cNvPr>
          <p:cNvSpPr>
            <a:spLocks noGrp="1"/>
          </p:cNvSpPr>
          <p:nvPr>
            <p:ph type="sldNum" sz="quarter" idx="12"/>
          </p:nvPr>
        </p:nvSpPr>
        <p:spPr/>
        <p:txBody>
          <a:bodyPr/>
          <a:lstStyle/>
          <a:p>
            <a:fld id="{9C77B0C8-4178-45FF-B200-8B1984A484F0}" type="slidenum">
              <a:rPr lang="en-GB" smtClean="0"/>
              <a:t>‹#›</a:t>
            </a:fld>
            <a:endParaRPr lang="en-GB"/>
          </a:p>
        </p:txBody>
      </p:sp>
    </p:spTree>
    <p:extLst>
      <p:ext uri="{BB962C8B-B14F-4D97-AF65-F5344CB8AC3E}">
        <p14:creationId xmlns:p14="http://schemas.microsoft.com/office/powerpoint/2010/main" val="1246655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06BDC8-7802-4EC6-AAD2-569B3AF519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052DB3-FC90-4E2A-B267-01FCFC599C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1C32A6-480E-4574-BD6E-440FD4B2E7DA}"/>
              </a:ext>
            </a:extLst>
          </p:cNvPr>
          <p:cNvSpPr>
            <a:spLocks noGrp="1"/>
          </p:cNvSpPr>
          <p:nvPr>
            <p:ph type="dt" sz="half" idx="10"/>
          </p:nvPr>
        </p:nvSpPr>
        <p:spPr/>
        <p:txBody>
          <a:bodyPr/>
          <a:lstStyle/>
          <a:p>
            <a:fld id="{803A6E73-D71F-4841-8CBB-FE6A3498DDDA}" type="datetimeFigureOut">
              <a:rPr lang="en-GB" smtClean="0"/>
              <a:t>11/01/2020</a:t>
            </a:fld>
            <a:endParaRPr lang="en-GB"/>
          </a:p>
        </p:txBody>
      </p:sp>
      <p:sp>
        <p:nvSpPr>
          <p:cNvPr id="5" name="Footer Placeholder 4">
            <a:extLst>
              <a:ext uri="{FF2B5EF4-FFF2-40B4-BE49-F238E27FC236}">
                <a16:creationId xmlns:a16="http://schemas.microsoft.com/office/drawing/2014/main" id="{EA2F4CCF-E76E-46B3-AB0D-593863F593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435A39-9E1B-43C4-B620-B7F22CC9D128}"/>
              </a:ext>
            </a:extLst>
          </p:cNvPr>
          <p:cNvSpPr>
            <a:spLocks noGrp="1"/>
          </p:cNvSpPr>
          <p:nvPr>
            <p:ph type="sldNum" sz="quarter" idx="12"/>
          </p:nvPr>
        </p:nvSpPr>
        <p:spPr/>
        <p:txBody>
          <a:bodyPr/>
          <a:lstStyle/>
          <a:p>
            <a:fld id="{9C77B0C8-4178-45FF-B200-8B1984A484F0}" type="slidenum">
              <a:rPr lang="en-GB" smtClean="0"/>
              <a:t>‹#›</a:t>
            </a:fld>
            <a:endParaRPr lang="en-GB"/>
          </a:p>
        </p:txBody>
      </p:sp>
    </p:spTree>
    <p:extLst>
      <p:ext uri="{BB962C8B-B14F-4D97-AF65-F5344CB8AC3E}">
        <p14:creationId xmlns:p14="http://schemas.microsoft.com/office/powerpoint/2010/main" val="21665313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48EC5E-42CC-425E-BC85-191ED4D3C3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C65F4C-5A7A-419F-BFFF-3F59F82444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CCB670-2C9D-4465-8294-0AF5EA3C4A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3A6E73-D71F-4841-8CBB-FE6A3498DDDA}" type="datetimeFigureOut">
              <a:rPr lang="en-GB" smtClean="0"/>
              <a:t>11/01/2020</a:t>
            </a:fld>
            <a:endParaRPr lang="en-GB"/>
          </a:p>
        </p:txBody>
      </p:sp>
      <p:sp>
        <p:nvSpPr>
          <p:cNvPr id="5" name="Footer Placeholder 4">
            <a:extLst>
              <a:ext uri="{FF2B5EF4-FFF2-40B4-BE49-F238E27FC236}">
                <a16:creationId xmlns:a16="http://schemas.microsoft.com/office/drawing/2014/main" id="{A4AD814C-A184-428D-ABEA-3A889F51AA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BB39D27-7CD8-44C9-9FB1-F6C9BB76C8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77B0C8-4178-45FF-B200-8B1984A484F0}" type="slidenum">
              <a:rPr lang="en-GB" smtClean="0"/>
              <a:t>‹#›</a:t>
            </a:fld>
            <a:endParaRPr lang="en-GB"/>
          </a:p>
        </p:txBody>
      </p:sp>
    </p:spTree>
    <p:extLst>
      <p:ext uri="{BB962C8B-B14F-4D97-AF65-F5344CB8AC3E}">
        <p14:creationId xmlns:p14="http://schemas.microsoft.com/office/powerpoint/2010/main" val="18535446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7030A0"/>
            </a:gs>
            <a:gs pos="47000">
              <a:schemeClr val="accent1">
                <a:lumMod val="92000"/>
                <a:lumOff val="8000"/>
              </a:schemeClr>
            </a:gs>
            <a:gs pos="63000">
              <a:schemeClr val="accent1">
                <a:lumMod val="92000"/>
                <a:lumOff val="8000"/>
              </a:schemeClr>
            </a:gs>
            <a:gs pos="100000">
              <a:srgbClr val="7030A0"/>
            </a:gs>
          </a:gsLst>
          <a:lin ang="5400000" scaled="1"/>
        </a:gradFill>
        <a:effectLst/>
      </p:bgPr>
    </p:bg>
    <p:spTree>
      <p:nvGrpSpPr>
        <p:cNvPr id="1" name=""/>
        <p:cNvGrpSpPr/>
        <p:nvPr/>
      </p:nvGrpSpPr>
      <p:grpSpPr>
        <a:xfrm>
          <a:off x="0" y="0"/>
          <a:ext cx="0" cy="0"/>
          <a:chOff x="0" y="0"/>
          <a:chExt cx="0" cy="0"/>
        </a:xfrm>
      </p:grpSpPr>
      <p:sp>
        <p:nvSpPr>
          <p:cNvPr id="4" name="Flowchart: Alternate Process 3">
            <a:extLst>
              <a:ext uri="{FF2B5EF4-FFF2-40B4-BE49-F238E27FC236}">
                <a16:creationId xmlns:a16="http://schemas.microsoft.com/office/drawing/2014/main" id="{E3CE8A29-E13D-4FD2-86A6-773E4FEA5438}"/>
              </a:ext>
            </a:extLst>
          </p:cNvPr>
          <p:cNvSpPr/>
          <p:nvPr/>
        </p:nvSpPr>
        <p:spPr>
          <a:xfrm>
            <a:off x="406002" y="169337"/>
            <a:ext cx="11379993" cy="756356"/>
          </a:xfrm>
          <a:prstGeom prst="flowChartAlternateProcess">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2000" dirty="0">
                <a:solidFill>
                  <a:schemeClr val="tx1"/>
                </a:solidFill>
                <a:latin typeface="Times New Roman" panose="02020603050405020304" pitchFamily="18" charset="0"/>
                <a:cs typeface="Times New Roman" panose="02020603050405020304" pitchFamily="18" charset="0"/>
              </a:rPr>
              <a:t>Critical Thinking for Psychology Students</a:t>
            </a:r>
            <a:endParaRPr lang="en-GB" sz="1600" dirty="0">
              <a:solidFill>
                <a:schemeClr val="tx1"/>
              </a:solidFill>
              <a:latin typeface="Times New Roman" panose="02020603050405020304" pitchFamily="18" charset="0"/>
              <a:cs typeface="Times New Roman" panose="02020603050405020304" pitchFamily="18" charset="0"/>
            </a:endParaRPr>
          </a:p>
          <a:p>
            <a:pPr algn="ctr"/>
            <a:r>
              <a:rPr lang="en-GB" sz="1600" dirty="0">
                <a:solidFill>
                  <a:schemeClr val="tx1"/>
                </a:solidFill>
                <a:latin typeface="Times New Roman" panose="02020603050405020304" pitchFamily="18" charset="0"/>
                <a:cs typeface="Times New Roman" panose="02020603050405020304" pitchFamily="18" charset="0"/>
              </a:rPr>
              <a:t>Prifysgol Cymru Y Drindod Dewi Sant /University of Wales Trinity St David</a:t>
            </a:r>
          </a:p>
          <a:p>
            <a:pPr algn="ctr"/>
            <a:endParaRPr lang="en-GB" sz="2000" dirty="0">
              <a:solidFill>
                <a:schemeClr val="tx1"/>
              </a:solidFill>
              <a:latin typeface="Times New Roman" panose="02020603050405020304" pitchFamily="18" charset="0"/>
              <a:cs typeface="Times New Roman" panose="02020603050405020304" pitchFamily="18" charset="0"/>
            </a:endParaRPr>
          </a:p>
        </p:txBody>
      </p:sp>
      <p:sp>
        <p:nvSpPr>
          <p:cNvPr id="9" name="Flowchart: Alternate Process 8">
            <a:extLst>
              <a:ext uri="{FF2B5EF4-FFF2-40B4-BE49-F238E27FC236}">
                <a16:creationId xmlns:a16="http://schemas.microsoft.com/office/drawing/2014/main" id="{E160C26D-6515-4411-9D47-41291F2061D8}"/>
              </a:ext>
            </a:extLst>
          </p:cNvPr>
          <p:cNvSpPr/>
          <p:nvPr/>
        </p:nvSpPr>
        <p:spPr>
          <a:xfrm>
            <a:off x="406002" y="1133473"/>
            <a:ext cx="3499952" cy="5634214"/>
          </a:xfrm>
          <a:prstGeom prst="flowChartAlternateProcess">
            <a:avLst/>
          </a:prstGeom>
          <a:gradFill flip="none" rotWithShape="1">
            <a:gsLst>
              <a:gs pos="0">
                <a:schemeClr val="accent1">
                  <a:tint val="66000"/>
                  <a:satMod val="160000"/>
                </a:schemeClr>
              </a:gs>
              <a:gs pos="100000">
                <a:schemeClr val="accent1">
                  <a:tint val="23500"/>
                  <a:satMod val="160000"/>
                </a:schemeClr>
              </a:gs>
            </a:gsLst>
            <a:lin ang="81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a:solidFill>
                  <a:schemeClr val="tx1"/>
                </a:solidFill>
                <a:latin typeface="Times New Roman" panose="02020603050405020304" pitchFamily="18" charset="0"/>
                <a:cs typeface="Times New Roman" panose="02020603050405020304" pitchFamily="18" charset="0"/>
              </a:rPr>
              <a:t>What is Critical Thinking?</a:t>
            </a:r>
          </a:p>
          <a:p>
            <a:pPr algn="ctr"/>
            <a:endParaRPr lang="en-GB" sz="1200" dirty="0">
              <a:solidFill>
                <a:schemeClr val="tx1"/>
              </a:solidFill>
              <a:latin typeface="Times New Roman" panose="02020603050405020304" pitchFamily="18" charset="0"/>
              <a:cs typeface="Times New Roman" panose="02020603050405020304" pitchFamily="18" charset="0"/>
            </a:endParaRPr>
          </a:p>
          <a:p>
            <a:pPr algn="ctr"/>
            <a:r>
              <a:rPr lang="en-GB" sz="1200" dirty="0">
                <a:solidFill>
                  <a:schemeClr val="tx1"/>
                </a:solidFill>
                <a:latin typeface="Times New Roman" panose="02020603050405020304" pitchFamily="18" charset="0"/>
                <a:cs typeface="Times New Roman" panose="02020603050405020304" pitchFamily="18" charset="0"/>
              </a:rPr>
              <a:t>“…It’s one of those things everyone understands don’t they, it’s obvious isn’t it?” (Lecturer 3 Cited in Duro, Elander, Maratos, Stupple, &amp; Aubeeluck, 2013 ) </a:t>
            </a:r>
          </a:p>
          <a:p>
            <a:pPr algn="ctr"/>
            <a:endParaRPr lang="en-GB" sz="1200" dirty="0">
              <a:solidFill>
                <a:schemeClr val="tx1"/>
              </a:solidFill>
              <a:latin typeface="Times New Roman" panose="02020603050405020304" pitchFamily="18" charset="0"/>
              <a:cs typeface="Times New Roman" panose="02020603050405020304" pitchFamily="18" charset="0"/>
            </a:endParaRPr>
          </a:p>
          <a:p>
            <a:r>
              <a:rPr lang="en-GB" sz="1200" dirty="0">
                <a:solidFill>
                  <a:schemeClr val="tx1"/>
                </a:solidFill>
              </a:rPr>
              <a:t>The definition of Critical Thinking has much debated over the centuries, ever since the classical Greek philosophers debated their theories of thinking about thinking (one of the philosophical definitions) through to modern descriptions of Critical thinking. There has been no agreement on a single definition has, with each author commenting on the topic giving their own definition (Elmouhtarim, 2018; Forshaw, 2012).</a:t>
            </a:r>
          </a:p>
          <a:p>
            <a:endParaRPr lang="en-GB" sz="1200" dirty="0">
              <a:solidFill>
                <a:schemeClr val="tx1"/>
              </a:solidFill>
            </a:endParaRPr>
          </a:p>
          <a:p>
            <a:r>
              <a:rPr lang="en-GB" sz="1200" dirty="0">
                <a:solidFill>
                  <a:schemeClr val="tx1"/>
                </a:solidFill>
              </a:rPr>
              <a:t>One explanation to the differences put forward in definitions of Critical Thinking, is it involves a working knowledge of the terminology and principals of the subject, as well as the application of a range of general metacognitive (higher thinking)  skills and techniques to form an argument about an argument, supported by a foundation of empirical evidence and reasoning  (Elmouhtarim, 2018; Forshaw, 2012).</a:t>
            </a:r>
          </a:p>
          <a:p>
            <a:endParaRPr lang="en-GB" sz="1100" dirty="0">
              <a:solidFill>
                <a:schemeClr val="tx1"/>
              </a:solidFill>
            </a:endParaRPr>
          </a:p>
          <a:p>
            <a:pPr algn="ctr"/>
            <a:endParaRPr lang="en-GB" sz="1100" dirty="0">
              <a:solidFill>
                <a:schemeClr val="tx1"/>
              </a:solidFill>
            </a:endParaRPr>
          </a:p>
        </p:txBody>
      </p:sp>
      <p:sp>
        <p:nvSpPr>
          <p:cNvPr id="10" name="Flowchart: Alternate Process 9">
            <a:extLst>
              <a:ext uri="{FF2B5EF4-FFF2-40B4-BE49-F238E27FC236}">
                <a16:creationId xmlns:a16="http://schemas.microsoft.com/office/drawing/2014/main" id="{2A29A747-C922-40A4-8AA7-A509157E6C07}"/>
              </a:ext>
            </a:extLst>
          </p:cNvPr>
          <p:cNvSpPr/>
          <p:nvPr/>
        </p:nvSpPr>
        <p:spPr>
          <a:xfrm>
            <a:off x="4300965" y="1133473"/>
            <a:ext cx="3590066" cy="5555190"/>
          </a:xfrm>
          <a:prstGeom prst="flowChartAlternateProcess">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a:solidFill>
                  <a:schemeClr val="tx1"/>
                </a:solidFill>
                <a:latin typeface="Times New Roman" panose="02020603050405020304" pitchFamily="18" charset="0"/>
                <a:cs typeface="Times New Roman" panose="02020603050405020304" pitchFamily="18" charset="0"/>
              </a:rPr>
              <a:t>The importance of Critical Thinking in the discipline of Psychology.</a:t>
            </a:r>
          </a:p>
          <a:p>
            <a:pPr algn="ctr"/>
            <a:r>
              <a:rPr lang="en-GB" sz="1400" dirty="0">
                <a:solidFill>
                  <a:schemeClr val="tx1"/>
                </a:solidFill>
                <a:latin typeface="Times New Roman" panose="02020603050405020304" pitchFamily="18" charset="0"/>
                <a:cs typeface="Times New Roman" panose="02020603050405020304" pitchFamily="18" charset="0"/>
              </a:rPr>
              <a:t> </a:t>
            </a:r>
          </a:p>
          <a:p>
            <a:r>
              <a:rPr lang="en-GB" sz="1600" dirty="0">
                <a:solidFill>
                  <a:schemeClr val="tx1"/>
                </a:solidFill>
                <a:latin typeface="Times New Roman" panose="02020603050405020304" pitchFamily="18" charset="0"/>
                <a:cs typeface="Times New Roman" panose="02020603050405020304" pitchFamily="18" charset="0"/>
              </a:rPr>
              <a:t> </a:t>
            </a:r>
            <a:r>
              <a:rPr lang="en-GB" sz="1200" dirty="0">
                <a:solidFill>
                  <a:schemeClr val="tx1"/>
                </a:solidFill>
                <a:latin typeface="Times New Roman" panose="02020603050405020304" pitchFamily="18" charset="0"/>
                <a:cs typeface="Times New Roman" panose="02020603050405020304" pitchFamily="18" charset="0"/>
              </a:rPr>
              <a:t>With Psychology being a scientific discipline one of its main aims is that of advancing the scientific understanding of how and why the human mind works. This is achieved through the formulation, testing and publication of theories supported by empirical evidence and the academic review and defence of proposed hypotheses (Burke, Sears, Kraus, &amp; Roberts-Cady, 2014: Forshaw, 2012).</a:t>
            </a:r>
          </a:p>
          <a:p>
            <a:endParaRPr lang="en-GB" sz="1200" dirty="0">
              <a:solidFill>
                <a:schemeClr val="tx1"/>
              </a:solidFill>
              <a:latin typeface="Times New Roman" panose="02020603050405020304" pitchFamily="18" charset="0"/>
              <a:cs typeface="Times New Roman" panose="02020603050405020304" pitchFamily="18" charset="0"/>
            </a:endParaRPr>
          </a:p>
          <a:p>
            <a:r>
              <a:rPr lang="en-GB" sz="1200" u="sng" dirty="0">
                <a:solidFill>
                  <a:schemeClr val="tx1"/>
                </a:solidFill>
                <a:latin typeface="Times New Roman" panose="02020603050405020304" pitchFamily="18" charset="0"/>
                <a:cs typeface="Times New Roman" panose="02020603050405020304" pitchFamily="18" charset="0"/>
              </a:rPr>
              <a:t>Examples of the application of Critical Thinking. </a:t>
            </a:r>
          </a:p>
          <a:p>
            <a:pPr marL="171450" indent="-171450">
              <a:buFont typeface="Wingdings" panose="05000000000000000000" pitchFamily="2" charset="2"/>
              <a:buChar char="Ø"/>
            </a:pPr>
            <a:r>
              <a:rPr lang="en-GB" sz="1200" dirty="0">
                <a:solidFill>
                  <a:schemeClr val="tx1"/>
                </a:solidFill>
                <a:latin typeface="Times New Roman" panose="02020603050405020304" pitchFamily="18" charset="0"/>
                <a:cs typeface="Times New Roman" panose="02020603050405020304" pitchFamily="18" charset="0"/>
              </a:rPr>
              <a:t>While researching evidence to form and support a question, evaluating how relevant of information can insure a hypothesis is built on a strong foundation of evidence.</a:t>
            </a:r>
          </a:p>
          <a:p>
            <a:pPr marL="171450" indent="-171450">
              <a:buFont typeface="Wingdings" panose="05000000000000000000" pitchFamily="2" charset="2"/>
              <a:buChar char="Ø"/>
            </a:pPr>
            <a:r>
              <a:rPr lang="en-GB" sz="1200" dirty="0">
                <a:solidFill>
                  <a:schemeClr val="tx1"/>
                </a:solidFill>
                <a:latin typeface="Times New Roman" panose="02020603050405020304" pitchFamily="18" charset="0"/>
                <a:cs typeface="Times New Roman" panose="02020603050405020304" pitchFamily="18" charset="0"/>
              </a:rPr>
              <a:t>While constructing a paradigm adopting Socratic questioning can assist in insuring the right questions and methods are used.</a:t>
            </a:r>
          </a:p>
          <a:p>
            <a:pPr marL="171450" indent="-171450">
              <a:buFont typeface="Wingdings" panose="05000000000000000000" pitchFamily="2" charset="2"/>
              <a:buChar char="Ø"/>
            </a:pPr>
            <a:r>
              <a:rPr lang="en-GB" sz="1200" dirty="0">
                <a:solidFill>
                  <a:schemeClr val="tx1"/>
                </a:solidFill>
                <a:latin typeface="Times New Roman" panose="02020603050405020304" pitchFamily="18" charset="0"/>
                <a:cs typeface="Times New Roman" panose="02020603050405020304" pitchFamily="18" charset="0"/>
              </a:rPr>
              <a:t>Wean conducting a paradigm and analysing the data produced a reflective Critical Thinking can identify any bias the researcher </a:t>
            </a:r>
            <a:r>
              <a:rPr lang="en-GB" sz="1200" u="sng" dirty="0">
                <a:solidFill>
                  <a:schemeClr val="tx1"/>
                </a:solidFill>
                <a:latin typeface="Times New Roman" panose="02020603050405020304" pitchFamily="18" charset="0"/>
                <a:cs typeface="Times New Roman" panose="02020603050405020304" pitchFamily="18" charset="0"/>
              </a:rPr>
              <a:t>has that can affect the results _____________</a:t>
            </a:r>
          </a:p>
          <a:p>
            <a:r>
              <a:rPr lang="en-GB" sz="1200" dirty="0">
                <a:solidFill>
                  <a:schemeClr val="tx1"/>
                </a:solidFill>
                <a:latin typeface="Times New Roman" panose="02020603050405020304" pitchFamily="18" charset="0"/>
                <a:cs typeface="Times New Roman" panose="02020603050405020304" pitchFamily="18" charset="0"/>
              </a:rPr>
              <a:t>    Adapted from Forshaw (2012).</a:t>
            </a:r>
            <a:endParaRPr lang="en-GB" sz="1200" u="sng" dirty="0">
              <a:solidFill>
                <a:schemeClr val="tx1"/>
              </a:solidFill>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Ø"/>
            </a:pPr>
            <a:endParaRPr lang="en-GB" sz="1200" dirty="0">
              <a:solidFill>
                <a:schemeClr val="tx1"/>
              </a:solidFill>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Ø"/>
            </a:pPr>
            <a:endParaRPr lang="en-GB" sz="1100" dirty="0">
              <a:solidFill>
                <a:schemeClr val="tx1"/>
              </a:solidFill>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Ø"/>
            </a:pPr>
            <a:endParaRPr lang="en-GB" sz="1200" dirty="0">
              <a:solidFill>
                <a:schemeClr val="tx1"/>
              </a:solidFill>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Ø"/>
            </a:pPr>
            <a:endParaRPr lang="en-GB" sz="1200" dirty="0">
              <a:solidFill>
                <a:schemeClr val="tx1"/>
              </a:solidFill>
              <a:latin typeface="Times New Roman" panose="02020603050405020304" pitchFamily="18" charset="0"/>
              <a:cs typeface="Times New Roman" panose="02020603050405020304" pitchFamily="18" charset="0"/>
            </a:endParaRPr>
          </a:p>
        </p:txBody>
      </p:sp>
      <p:sp>
        <p:nvSpPr>
          <p:cNvPr id="11" name="Flowchart: Alternate Process 10">
            <a:extLst>
              <a:ext uri="{FF2B5EF4-FFF2-40B4-BE49-F238E27FC236}">
                <a16:creationId xmlns:a16="http://schemas.microsoft.com/office/drawing/2014/main" id="{3967819A-E6F7-4E14-8664-B94F12788171}"/>
              </a:ext>
            </a:extLst>
          </p:cNvPr>
          <p:cNvSpPr/>
          <p:nvPr/>
        </p:nvSpPr>
        <p:spPr>
          <a:xfrm>
            <a:off x="8286042" y="1133475"/>
            <a:ext cx="3499952" cy="5634212"/>
          </a:xfrm>
          <a:prstGeom prst="flowChartAlternateProcess">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a:solidFill>
                  <a:schemeClr val="tx1"/>
                </a:solidFill>
                <a:latin typeface="Times New Roman" panose="02020603050405020304" pitchFamily="18" charset="0"/>
                <a:cs typeface="Times New Roman" panose="02020603050405020304" pitchFamily="18" charset="0"/>
              </a:rPr>
              <a:t>Why Critical Thinking is important for students?</a:t>
            </a:r>
          </a:p>
          <a:p>
            <a:pPr algn="ctr"/>
            <a:endParaRPr lang="en-GB" sz="1200" dirty="0">
              <a:solidFill>
                <a:schemeClr val="tx1"/>
              </a:solidFill>
              <a:latin typeface="Times New Roman" panose="02020603050405020304" pitchFamily="18" charset="0"/>
              <a:cs typeface="Times New Roman" panose="02020603050405020304" pitchFamily="18" charset="0"/>
            </a:endParaRPr>
          </a:p>
          <a:p>
            <a:r>
              <a:rPr lang="en-GB" sz="1200" dirty="0">
                <a:solidFill>
                  <a:schemeClr val="tx1"/>
                </a:solidFill>
                <a:latin typeface="Times New Roman" panose="02020603050405020304" pitchFamily="18" charset="0"/>
                <a:cs typeface="Times New Roman" panose="02020603050405020304" pitchFamily="18" charset="0"/>
              </a:rPr>
              <a:t>The one obvious answer would be that student who can demonstrate the application of critical thinking in their work have been shown to receive better grades (Elmouhtarim, 2018; Forshaw, 2012).</a:t>
            </a:r>
          </a:p>
          <a:p>
            <a:endParaRPr lang="en-GB" sz="1200" dirty="0">
              <a:solidFill>
                <a:schemeClr val="tx1"/>
              </a:solidFill>
              <a:latin typeface="Times New Roman" panose="02020603050405020304" pitchFamily="18" charset="0"/>
              <a:cs typeface="Times New Roman" panose="02020603050405020304" pitchFamily="18" charset="0"/>
            </a:endParaRPr>
          </a:p>
          <a:p>
            <a:r>
              <a:rPr lang="en-GB" sz="1200" dirty="0">
                <a:solidFill>
                  <a:schemeClr val="tx1"/>
                </a:solidFill>
                <a:latin typeface="Times New Roman" panose="02020603050405020304" pitchFamily="18" charset="0"/>
                <a:cs typeface="Times New Roman" panose="02020603050405020304" pitchFamily="18" charset="0"/>
              </a:rPr>
              <a:t>Ways to demonstrate Critical Thinking in </a:t>
            </a:r>
            <a:r>
              <a:rPr lang="en-GB" sz="1200" u="sng" dirty="0">
                <a:solidFill>
                  <a:schemeClr val="tx1"/>
                </a:solidFill>
                <a:latin typeface="Times New Roman" panose="02020603050405020304" pitchFamily="18" charset="0"/>
                <a:cs typeface="Times New Roman" panose="02020603050405020304" pitchFamily="18" charset="0"/>
              </a:rPr>
              <a:t>academia______________________________</a:t>
            </a:r>
          </a:p>
          <a:p>
            <a:pPr marL="171450" indent="-171450">
              <a:buFont typeface="Wingdings" panose="05000000000000000000" pitchFamily="2" charset="2"/>
              <a:buChar char="Ø"/>
            </a:pPr>
            <a:r>
              <a:rPr lang="en-GB" sz="1200" dirty="0">
                <a:solidFill>
                  <a:schemeClr val="tx1"/>
                </a:solidFill>
                <a:latin typeface="Times New Roman" panose="02020603050405020304" pitchFamily="18" charset="0"/>
                <a:cs typeface="Times New Roman" panose="02020603050405020304" pitchFamily="18" charset="0"/>
              </a:rPr>
              <a:t>Using technics such as Occam Razor to insure information is conveyed in a understandable manner.</a:t>
            </a:r>
          </a:p>
          <a:p>
            <a:pPr marL="171450" indent="-171450">
              <a:buFont typeface="Wingdings" panose="05000000000000000000" pitchFamily="2" charset="2"/>
              <a:buChar char="Ø"/>
            </a:pPr>
            <a:r>
              <a:rPr lang="en-GB" sz="1200" dirty="0">
                <a:solidFill>
                  <a:schemeClr val="tx1"/>
                </a:solidFill>
                <a:latin typeface="Times New Roman" panose="02020603050405020304" pitchFamily="18" charset="0"/>
                <a:cs typeface="Times New Roman" panose="02020603050405020304" pitchFamily="18" charset="0"/>
              </a:rPr>
              <a:t>Checking for logic and reasoning of the argument by applying Socratic questioning.</a:t>
            </a:r>
          </a:p>
          <a:p>
            <a:pPr marL="171450" indent="-171450">
              <a:buFont typeface="Wingdings" panose="05000000000000000000" pitchFamily="2" charset="2"/>
              <a:buChar char="Ø"/>
            </a:pPr>
            <a:r>
              <a:rPr lang="en-GB" sz="1200" dirty="0">
                <a:solidFill>
                  <a:schemeClr val="tx1"/>
                </a:solidFill>
                <a:latin typeface="Times New Roman" panose="02020603050405020304" pitchFamily="18" charset="0"/>
                <a:cs typeface="Times New Roman" panose="02020603050405020304" pitchFamily="18" charset="0"/>
              </a:rPr>
              <a:t>Insuring the validity of evidence that support the arguments, with a healthy scepticism of </a:t>
            </a:r>
            <a:r>
              <a:rPr lang="en-GB" sz="1200" u="sng" dirty="0">
                <a:solidFill>
                  <a:schemeClr val="tx1"/>
                </a:solidFill>
                <a:latin typeface="Times New Roman" panose="02020603050405020304" pitchFamily="18" charset="0"/>
                <a:cs typeface="Times New Roman" panose="02020603050405020304" pitchFamily="18" charset="0"/>
              </a:rPr>
              <a:t>source material._______________________</a:t>
            </a:r>
          </a:p>
          <a:p>
            <a:r>
              <a:rPr lang="en-GB" sz="1200" dirty="0">
                <a:solidFill>
                  <a:schemeClr val="tx1"/>
                </a:solidFill>
                <a:latin typeface="Times New Roman" panose="02020603050405020304" pitchFamily="18" charset="0"/>
                <a:cs typeface="Times New Roman" panose="02020603050405020304" pitchFamily="18" charset="0"/>
              </a:rPr>
              <a:t>     Adapted from Forshaw (2012).</a:t>
            </a:r>
          </a:p>
          <a:p>
            <a:endParaRPr lang="en-GB" sz="1200" u="sng" dirty="0">
              <a:solidFill>
                <a:schemeClr val="tx1"/>
              </a:solidFill>
              <a:latin typeface="Times New Roman" panose="02020603050405020304" pitchFamily="18" charset="0"/>
              <a:cs typeface="Times New Roman" panose="02020603050405020304" pitchFamily="18" charset="0"/>
            </a:endParaRPr>
          </a:p>
          <a:p>
            <a:r>
              <a:rPr lang="en-GB" sz="1200" dirty="0">
                <a:solidFill>
                  <a:schemeClr val="tx1"/>
                </a:solidFill>
                <a:latin typeface="Times New Roman" panose="02020603050405020304" pitchFamily="18" charset="0"/>
                <a:cs typeface="Times New Roman" panose="02020603050405020304" pitchFamily="18" charset="0"/>
              </a:rPr>
              <a:t>Critical Thinking also has importance in the wider world with employers increasingly requiring job applicants to have an ability to think critically (Forshaw, 2012).</a:t>
            </a:r>
          </a:p>
        </p:txBody>
      </p:sp>
    </p:spTree>
    <p:extLst>
      <p:ext uri="{BB962C8B-B14F-4D97-AF65-F5344CB8AC3E}">
        <p14:creationId xmlns:p14="http://schemas.microsoft.com/office/powerpoint/2010/main" val="463787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7030A0"/>
            </a:gs>
            <a:gs pos="30000">
              <a:schemeClr val="accent1">
                <a:lumMod val="92000"/>
                <a:lumOff val="8000"/>
                <a:alpha val="98000"/>
              </a:schemeClr>
            </a:gs>
            <a:gs pos="70000">
              <a:schemeClr val="accent1">
                <a:lumMod val="92000"/>
                <a:lumOff val="8000"/>
              </a:schemeClr>
            </a:gs>
            <a:gs pos="100000">
              <a:srgbClr val="7030A0"/>
            </a:gs>
          </a:gsLst>
          <a:lin ang="16200000" scaled="1"/>
          <a:tileRect/>
        </a:gradFill>
        <a:effectLst/>
      </p:bgPr>
    </p:bg>
    <p:spTree>
      <p:nvGrpSpPr>
        <p:cNvPr id="1" name=""/>
        <p:cNvGrpSpPr/>
        <p:nvPr/>
      </p:nvGrpSpPr>
      <p:grpSpPr>
        <a:xfrm>
          <a:off x="0" y="0"/>
          <a:ext cx="0" cy="0"/>
          <a:chOff x="0" y="0"/>
          <a:chExt cx="0" cy="0"/>
        </a:xfrm>
      </p:grpSpPr>
      <p:sp>
        <p:nvSpPr>
          <p:cNvPr id="2" name="Flowchart: Alternate Process 1">
            <a:extLst>
              <a:ext uri="{FF2B5EF4-FFF2-40B4-BE49-F238E27FC236}">
                <a16:creationId xmlns:a16="http://schemas.microsoft.com/office/drawing/2014/main" id="{7B94760B-B482-42D7-A804-F22B3AF26397}"/>
              </a:ext>
            </a:extLst>
          </p:cNvPr>
          <p:cNvSpPr/>
          <p:nvPr/>
        </p:nvSpPr>
        <p:spPr>
          <a:xfrm>
            <a:off x="320943" y="265158"/>
            <a:ext cx="11379993" cy="3268263"/>
          </a:xfrm>
          <a:prstGeom prst="flowChartAlternateProcess">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2000" dirty="0">
                <a:solidFill>
                  <a:schemeClr val="tx1"/>
                </a:solidFill>
                <a:latin typeface="Times New Roman" panose="02020603050405020304" pitchFamily="18" charset="0"/>
                <a:cs typeface="Times New Roman" panose="02020603050405020304" pitchFamily="18" charset="0"/>
              </a:rPr>
              <a:t>References</a:t>
            </a:r>
          </a:p>
          <a:p>
            <a:endParaRPr lang="en-GB" sz="1200" dirty="0">
              <a:solidFill>
                <a:schemeClr val="tx1"/>
              </a:solidFill>
              <a:latin typeface="Times New Roman" panose="02020603050405020304" pitchFamily="18" charset="0"/>
              <a:cs typeface="Times New Roman" panose="02020603050405020304" pitchFamily="18" charset="0"/>
            </a:endParaRPr>
          </a:p>
          <a:p>
            <a:r>
              <a:rPr lang="en-GB" sz="1200" dirty="0">
                <a:solidFill>
                  <a:schemeClr val="tx1"/>
                </a:solidFill>
                <a:latin typeface="Times New Roman" panose="02020603050405020304" pitchFamily="18" charset="0"/>
                <a:cs typeface="Times New Roman" panose="02020603050405020304" pitchFamily="18" charset="0"/>
              </a:rPr>
              <a:t>Burke, B. L., Sears, S. R., Kraus, S., &amp; Roberts-Cad, S. (2014). Critical analysis: A comparison of critical thinking changes in psychology and philosophy classes</a:t>
            </a:r>
            <a:r>
              <a:rPr lang="en-GB" sz="1200" i="1" dirty="0">
                <a:solidFill>
                  <a:schemeClr val="tx1"/>
                </a:solidFill>
                <a:latin typeface="Times New Roman" panose="02020603050405020304" pitchFamily="18" charset="0"/>
                <a:cs typeface="Times New Roman" panose="02020603050405020304" pitchFamily="18" charset="0"/>
              </a:rPr>
              <a:t>. Teaching of Psychology, 41. DOI:10.1177/0098628313514175 </a:t>
            </a:r>
          </a:p>
          <a:p>
            <a:endParaRPr lang="en-GB" sz="1200" dirty="0">
              <a:solidFill>
                <a:schemeClr val="tx1"/>
              </a:solidFill>
              <a:latin typeface="Times New Roman" panose="02020603050405020304" pitchFamily="18" charset="0"/>
              <a:cs typeface="Times New Roman" panose="02020603050405020304" pitchFamily="18" charset="0"/>
            </a:endParaRPr>
          </a:p>
          <a:p>
            <a:r>
              <a:rPr lang="en-GB" sz="1200" dirty="0">
                <a:solidFill>
                  <a:schemeClr val="tx1"/>
                </a:solidFill>
                <a:latin typeface="Times New Roman" panose="02020603050405020304" pitchFamily="18" charset="0"/>
                <a:cs typeface="Times New Roman" panose="02020603050405020304" pitchFamily="18" charset="0"/>
              </a:rPr>
              <a:t>Duro, E., Elander, J., Maratos, F. A., Stupple, E. J. N., &amp; Aubeeluck, A. (2013). In search of critical thinking in psychology: An exploration of students and lecturer understanding 	in higher education. </a:t>
            </a:r>
            <a:r>
              <a:rPr lang="en-GB" sz="1200" i="1" dirty="0">
                <a:solidFill>
                  <a:schemeClr val="tx1"/>
                </a:solidFill>
                <a:latin typeface="Times New Roman" panose="02020603050405020304" pitchFamily="18" charset="0"/>
                <a:cs typeface="Times New Roman" panose="02020603050405020304" pitchFamily="18" charset="0"/>
              </a:rPr>
              <a:t>Phycology Learning and Teaching, 12</a:t>
            </a:r>
            <a:r>
              <a:rPr lang="en-GB" sz="1200" dirty="0">
                <a:solidFill>
                  <a:schemeClr val="tx1"/>
                </a:solidFill>
                <a:latin typeface="Times New Roman" panose="02020603050405020304" pitchFamily="18" charset="0"/>
                <a:cs typeface="Times New Roman" panose="02020603050405020304" pitchFamily="18" charset="0"/>
              </a:rPr>
              <a:t>(3). Doi:10.2304/plat.2013.12.3.275</a:t>
            </a:r>
          </a:p>
          <a:p>
            <a:endParaRPr lang="en-GB" sz="1200" dirty="0">
              <a:solidFill>
                <a:schemeClr val="tx1"/>
              </a:solidFill>
              <a:latin typeface="Times New Roman" panose="02020603050405020304" pitchFamily="18" charset="0"/>
              <a:cs typeface="Times New Roman" panose="02020603050405020304" pitchFamily="18" charset="0"/>
            </a:endParaRPr>
          </a:p>
          <a:p>
            <a:r>
              <a:rPr lang="en-GB" sz="1200" dirty="0">
                <a:solidFill>
                  <a:schemeClr val="tx1"/>
                </a:solidFill>
                <a:latin typeface="Times New Roman" panose="02020603050405020304" pitchFamily="18" charset="0"/>
                <a:cs typeface="Times New Roman" panose="02020603050405020304" pitchFamily="18" charset="0"/>
              </a:rPr>
              <a:t>Elmouhtarim, S. (2018).  Integrating Critical Thinking Skills in Reading Courses at the University Level: The Case of Faculty of Letters and Humanities, Beni-</a:t>
            </a:r>
            <a:r>
              <a:rPr lang="en-GB" sz="1200" dirty="0" err="1">
                <a:solidFill>
                  <a:schemeClr val="tx1"/>
                </a:solidFill>
                <a:latin typeface="Times New Roman" panose="02020603050405020304" pitchFamily="18" charset="0"/>
                <a:cs typeface="Times New Roman" panose="02020603050405020304" pitchFamily="18" charset="0"/>
              </a:rPr>
              <a:t>Mellal</a:t>
            </a:r>
            <a:r>
              <a:rPr lang="en-GB" sz="1200" dirty="0">
                <a:solidFill>
                  <a:schemeClr val="tx1"/>
                </a:solidFill>
                <a:latin typeface="Times New Roman" panose="02020603050405020304" pitchFamily="18" charset="0"/>
                <a:cs typeface="Times New Roman" panose="02020603050405020304" pitchFamily="18" charset="0"/>
              </a:rPr>
              <a:t>, 	Morocco. </a:t>
            </a:r>
            <a:r>
              <a:rPr lang="en-GB" sz="1200" i="1" dirty="0">
                <a:solidFill>
                  <a:schemeClr val="tx1"/>
                </a:solidFill>
                <a:latin typeface="Times New Roman" panose="02020603050405020304" pitchFamily="18" charset="0"/>
                <a:cs typeface="Times New Roman" panose="02020603050405020304" pitchFamily="18" charset="0"/>
              </a:rPr>
              <a:t>Arab World English Journal, 9(3</a:t>
            </a:r>
            <a:r>
              <a:rPr lang="en-GB" sz="1200" dirty="0">
                <a:solidFill>
                  <a:schemeClr val="tx1"/>
                </a:solidFill>
                <a:latin typeface="Times New Roman" panose="02020603050405020304" pitchFamily="18" charset="0"/>
                <a:cs typeface="Times New Roman" panose="02020603050405020304" pitchFamily="18" charset="0"/>
              </a:rPr>
              <a:t>), 331-344.  DOI:10.24093/awej/vol9no3.22 </a:t>
            </a:r>
          </a:p>
          <a:p>
            <a:endParaRPr lang="en-GB" sz="1200" dirty="0">
              <a:solidFill>
                <a:schemeClr val="tx1"/>
              </a:solidFill>
              <a:latin typeface="Times New Roman" panose="02020603050405020304" pitchFamily="18" charset="0"/>
              <a:cs typeface="Times New Roman" panose="02020603050405020304" pitchFamily="18" charset="0"/>
            </a:endParaRPr>
          </a:p>
          <a:p>
            <a:r>
              <a:rPr lang="en-GB" sz="1200" dirty="0">
                <a:solidFill>
                  <a:schemeClr val="tx1"/>
                </a:solidFill>
                <a:latin typeface="Times New Roman" panose="02020603050405020304" pitchFamily="18" charset="0"/>
                <a:cs typeface="Times New Roman" panose="02020603050405020304" pitchFamily="18" charset="0"/>
              </a:rPr>
              <a:t>Forshaw, M. (2012). </a:t>
            </a:r>
            <a:r>
              <a:rPr lang="en-GB" sz="1200" i="1" dirty="0">
                <a:solidFill>
                  <a:schemeClr val="tx1"/>
                </a:solidFill>
                <a:latin typeface="Times New Roman" panose="02020603050405020304" pitchFamily="18" charset="0"/>
                <a:cs typeface="Times New Roman" panose="02020603050405020304" pitchFamily="18" charset="0"/>
              </a:rPr>
              <a:t>Critical Thinking for Psychology</a:t>
            </a:r>
            <a:r>
              <a:rPr lang="en-GB" sz="1200" dirty="0">
                <a:solidFill>
                  <a:schemeClr val="tx1"/>
                </a:solidFill>
                <a:latin typeface="Times New Roman" panose="02020603050405020304" pitchFamily="18" charset="0"/>
                <a:cs typeface="Times New Roman" panose="02020603050405020304" pitchFamily="18" charset="0"/>
              </a:rPr>
              <a:t>. Chichester, UK: British Psychological Society and John Wiley &amp; Son Ltd.</a:t>
            </a:r>
          </a:p>
          <a:p>
            <a:endParaRPr lang="en-GB" sz="1200" dirty="0">
              <a:solidFill>
                <a:schemeClr val="tx1"/>
              </a:solidFill>
              <a:latin typeface="Times New Roman" panose="02020603050405020304" pitchFamily="18" charset="0"/>
              <a:cs typeface="Times New Roman" panose="02020603050405020304" pitchFamily="18" charset="0"/>
            </a:endParaRPr>
          </a:p>
          <a:p>
            <a:endParaRPr lang="en-GB" sz="2000" dirty="0">
              <a:solidFill>
                <a:schemeClr val="tx1"/>
              </a:solidFill>
              <a:latin typeface="Times New Roman" panose="02020603050405020304" pitchFamily="18" charset="0"/>
              <a:cs typeface="Times New Roman" panose="02020603050405020304" pitchFamily="18" charset="0"/>
            </a:endParaRPr>
          </a:p>
          <a:p>
            <a:endParaRPr lang="en-GB" sz="2000" dirty="0">
              <a:solidFill>
                <a:schemeClr val="tx1"/>
              </a:solidFill>
              <a:latin typeface="Times New Roman" panose="02020603050405020304" pitchFamily="18" charset="0"/>
              <a:cs typeface="Times New Roman" panose="02020603050405020304" pitchFamily="18" charset="0"/>
            </a:endParaRPr>
          </a:p>
          <a:p>
            <a:endParaRPr lang="en-GB" sz="2000" dirty="0">
              <a:solidFill>
                <a:schemeClr val="tx1"/>
              </a:solidFill>
              <a:latin typeface="Times New Roman" panose="02020603050405020304" pitchFamily="18" charset="0"/>
              <a:cs typeface="Times New Roman" panose="02020603050405020304" pitchFamily="18" charset="0"/>
            </a:endParaRPr>
          </a:p>
          <a:p>
            <a:endParaRPr lang="en-GB" sz="2000" dirty="0">
              <a:solidFill>
                <a:schemeClr val="tx1"/>
              </a:solidFill>
              <a:latin typeface="Times New Roman" panose="02020603050405020304" pitchFamily="18" charset="0"/>
              <a:cs typeface="Times New Roman" panose="02020603050405020304" pitchFamily="18" charset="0"/>
            </a:endParaRPr>
          </a:p>
          <a:p>
            <a:endParaRPr lang="en-GB" sz="2000" dirty="0">
              <a:solidFill>
                <a:schemeClr val="tx1"/>
              </a:solidFill>
              <a:latin typeface="Times New Roman" panose="02020603050405020304" pitchFamily="18" charset="0"/>
              <a:cs typeface="Times New Roman" panose="02020603050405020304" pitchFamily="18" charset="0"/>
            </a:endParaRPr>
          </a:p>
          <a:p>
            <a:endParaRPr lang="en-GB" sz="2000" dirty="0">
              <a:solidFill>
                <a:schemeClr val="tx1"/>
              </a:solidFill>
              <a:latin typeface="Times New Roman" panose="02020603050405020304" pitchFamily="18" charset="0"/>
              <a:cs typeface="Times New Roman" panose="02020603050405020304" pitchFamily="18" charset="0"/>
            </a:endParaRPr>
          </a:p>
          <a:p>
            <a:endParaRPr lang="en-GB" sz="2000" dirty="0">
              <a:solidFill>
                <a:schemeClr val="tx1"/>
              </a:solidFill>
              <a:latin typeface="Times New Roman" panose="02020603050405020304" pitchFamily="18" charset="0"/>
              <a:cs typeface="Times New Roman" panose="02020603050405020304" pitchFamily="18" charset="0"/>
            </a:endParaRPr>
          </a:p>
          <a:p>
            <a:endParaRPr lang="en-GB" sz="2000" dirty="0">
              <a:solidFill>
                <a:schemeClr val="tx1"/>
              </a:solidFill>
              <a:latin typeface="Times New Roman" panose="02020603050405020304" pitchFamily="18" charset="0"/>
              <a:cs typeface="Times New Roman" panose="02020603050405020304" pitchFamily="18" charset="0"/>
            </a:endParaRPr>
          </a:p>
          <a:p>
            <a:endParaRPr lang="en-GB" sz="2000" dirty="0">
              <a:solidFill>
                <a:schemeClr val="tx1"/>
              </a:solidFill>
              <a:latin typeface="Times New Roman" panose="02020603050405020304" pitchFamily="18" charset="0"/>
              <a:cs typeface="Times New Roman" panose="02020603050405020304" pitchFamily="18" charset="0"/>
            </a:endParaRPr>
          </a:p>
          <a:p>
            <a:endParaRPr lang="en-GB" sz="2000" dirty="0">
              <a:solidFill>
                <a:schemeClr val="tx1"/>
              </a:solidFill>
              <a:latin typeface="Times New Roman" panose="02020603050405020304" pitchFamily="18" charset="0"/>
              <a:cs typeface="Times New Roman" panose="02020603050405020304" pitchFamily="18" charset="0"/>
            </a:endParaRPr>
          </a:p>
          <a:p>
            <a:endParaRPr lang="en-GB" sz="2000" dirty="0">
              <a:solidFill>
                <a:schemeClr val="tx1"/>
              </a:solidFill>
              <a:latin typeface="Times New Roman" panose="02020603050405020304" pitchFamily="18" charset="0"/>
              <a:cs typeface="Times New Roman" panose="02020603050405020304" pitchFamily="18" charset="0"/>
            </a:endParaRPr>
          </a:p>
          <a:p>
            <a:endParaRPr lang="en-GB" sz="2000" dirty="0">
              <a:solidFill>
                <a:schemeClr val="tx1"/>
              </a:solidFill>
              <a:latin typeface="Times New Roman" panose="02020603050405020304" pitchFamily="18" charset="0"/>
              <a:cs typeface="Times New Roman" panose="02020603050405020304" pitchFamily="18" charset="0"/>
            </a:endParaRPr>
          </a:p>
          <a:p>
            <a:endParaRPr lang="en-GB" sz="2000" dirty="0">
              <a:solidFill>
                <a:schemeClr val="tx1"/>
              </a:solidFill>
              <a:latin typeface="Times New Roman" panose="02020603050405020304" pitchFamily="18" charset="0"/>
              <a:cs typeface="Times New Roman" panose="02020603050405020304" pitchFamily="18" charset="0"/>
            </a:endParaRPr>
          </a:p>
          <a:p>
            <a:endParaRPr lang="en-GB" sz="2000" dirty="0">
              <a:solidFill>
                <a:schemeClr val="tx1"/>
              </a:solidFill>
              <a:latin typeface="Times New Roman" panose="02020603050405020304" pitchFamily="18" charset="0"/>
              <a:cs typeface="Times New Roman" panose="02020603050405020304" pitchFamily="18" charset="0"/>
            </a:endParaRPr>
          </a:p>
          <a:p>
            <a:endParaRPr lang="en-GB"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250641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8668</TotalTime>
  <Words>689</Words>
  <Application>Microsoft Office PowerPoint</Application>
  <PresentationFormat>Widescreen</PresentationFormat>
  <Paragraphs>54</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Times New Roman</vt:lpstr>
      <vt:lpstr>Wingdings</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antony grimes</dc:creator>
  <cp:lastModifiedBy>antony grimes</cp:lastModifiedBy>
  <cp:revision>47</cp:revision>
  <dcterms:created xsi:type="dcterms:W3CDTF">2019-12-18T13:22:53Z</dcterms:created>
  <dcterms:modified xsi:type="dcterms:W3CDTF">2020-01-12T12:47:48Z</dcterms:modified>
</cp:coreProperties>
</file>