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9"/>
  </p:notesMasterIdLst>
  <p:sldIdLst>
    <p:sldId id="256" r:id="rId2"/>
    <p:sldId id="311" r:id="rId3"/>
    <p:sldId id="312" r:id="rId4"/>
    <p:sldId id="309" r:id="rId5"/>
    <p:sldId id="257" r:id="rId6"/>
    <p:sldId id="258" r:id="rId7"/>
    <p:sldId id="259" r:id="rId8"/>
    <p:sldId id="260" r:id="rId9"/>
    <p:sldId id="261" r:id="rId10"/>
    <p:sldId id="262" r:id="rId11"/>
    <p:sldId id="263" r:id="rId12"/>
    <p:sldId id="307" r:id="rId13"/>
    <p:sldId id="308" r:id="rId14"/>
    <p:sldId id="265" r:id="rId15"/>
    <p:sldId id="298" r:id="rId16"/>
    <p:sldId id="299" r:id="rId17"/>
    <p:sldId id="266" r:id="rId18"/>
    <p:sldId id="300" r:id="rId19"/>
    <p:sldId id="267" r:id="rId20"/>
    <p:sldId id="268" r:id="rId21"/>
    <p:sldId id="301" r:id="rId22"/>
    <p:sldId id="302" r:id="rId23"/>
    <p:sldId id="269" r:id="rId24"/>
    <p:sldId id="273" r:id="rId25"/>
    <p:sldId id="272" r:id="rId26"/>
    <p:sldId id="304" r:id="rId27"/>
    <p:sldId id="305" r:id="rId28"/>
    <p:sldId id="306" r:id="rId29"/>
    <p:sldId id="274" r:id="rId30"/>
    <p:sldId id="275" r:id="rId31"/>
    <p:sldId id="276" r:id="rId32"/>
    <p:sldId id="283" r:id="rId33"/>
    <p:sldId id="277" r:id="rId34"/>
    <p:sldId id="279" r:id="rId35"/>
    <p:sldId id="313" r:id="rId36"/>
    <p:sldId id="314" r:id="rId37"/>
    <p:sldId id="303"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370" y="-13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DE1FF1-4C65-4056-8A3D-3129FEC9D0E5}" type="datetimeFigureOut">
              <a:rPr lang="en-GB" smtClean="0"/>
              <a:pPr/>
              <a:t>14/02/2015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730337-632B-437A-96FE-193AAB59BF20}" type="slidenum">
              <a:rPr lang="en-GB" smtClean="0"/>
              <a:pPr/>
              <a:t>‹#›</a:t>
            </a:fld>
            <a:endParaRPr lang="en-GB"/>
          </a:p>
        </p:txBody>
      </p:sp>
    </p:spTree>
    <p:extLst>
      <p:ext uri="{BB962C8B-B14F-4D97-AF65-F5344CB8AC3E}">
        <p14:creationId xmlns:p14="http://schemas.microsoft.com/office/powerpoint/2010/main" xmlns="" val="2877861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D7560F-A1A4-4776-A9B3-2CB3F5696C74}" type="slidenum">
              <a:rPr lang="en-GB" smtClean="0"/>
              <a:pPr/>
              <a:t>‹#›</a:t>
            </a:fld>
            <a:endParaRPr lang="en-GB"/>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D7560F-A1A4-4776-A9B3-2CB3F5696C7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D7560F-A1A4-4776-A9B3-2CB3F5696C74}"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D7560F-A1A4-4776-A9B3-2CB3F5696C7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D7560F-A1A4-4776-A9B3-2CB3F5696C7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D7560F-A1A4-4776-A9B3-2CB3F5696C7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D7560F-A1A4-4776-A9B3-2CB3F5696C7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D7560F-A1A4-4776-A9B3-2CB3F5696C74}" type="slidenum">
              <a:rPr lang="en-GB" smtClean="0"/>
              <a:pPr/>
              <a:t>‹#›</a:t>
            </a:fld>
            <a:endParaRPr lang="en-GB"/>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A237BC06-500C-4461-9771-E3511556338A}" type="datetimeFigureOut">
              <a:rPr lang="en-GB" smtClean="0"/>
              <a:pPr/>
              <a:t>14/02/2015</a:t>
            </a:fld>
            <a:endParaRPr lang="en-GB"/>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GB"/>
          </a:p>
        </p:txBody>
      </p:sp>
      <p:sp>
        <p:nvSpPr>
          <p:cNvPr id="7" name="Slide Number Placeholder 6"/>
          <p:cNvSpPr>
            <a:spLocks noGrp="1"/>
          </p:cNvSpPr>
          <p:nvPr>
            <p:ph type="sldNum" sz="quarter" idx="12"/>
          </p:nvPr>
        </p:nvSpPr>
        <p:spPr>
          <a:xfrm>
            <a:off x="8339328" y="1170432"/>
            <a:ext cx="733864" cy="201168"/>
          </a:xfrm>
        </p:spPr>
        <p:txBody>
          <a:bodyPr/>
          <a:lstStyle/>
          <a:p>
            <a:fld id="{97D7560F-A1A4-4776-A9B3-2CB3F5696C7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D7560F-A1A4-4776-A9B3-2CB3F5696C7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237BC06-500C-4461-9771-E3511556338A}" type="datetimeFigureOut">
              <a:rPr lang="en-GB" smtClean="0"/>
              <a:pPr/>
              <a:t>14/02/2015</a:t>
            </a:fld>
            <a:endParaRPr lang="en-GB"/>
          </a:p>
        </p:txBody>
      </p:sp>
      <p:sp>
        <p:nvSpPr>
          <p:cNvPr id="5" name="Footer Placeholder 4"/>
          <p:cNvSpPr>
            <a:spLocks noGrp="1"/>
          </p:cNvSpPr>
          <p:nvPr>
            <p:ph type="ftr" sz="quarter" idx="11"/>
          </p:nvPr>
        </p:nvSpPr>
        <p:spPr>
          <a:xfrm>
            <a:off x="2640597" y="6377459"/>
            <a:ext cx="3836404" cy="365125"/>
          </a:xfrm>
        </p:spPr>
        <p:txBody>
          <a:bodyPr/>
          <a:lstStyle/>
          <a:p>
            <a:endParaRPr lang="en-GB"/>
          </a:p>
        </p:txBody>
      </p:sp>
      <p:sp>
        <p:nvSpPr>
          <p:cNvPr id="6" name="Slide Number Placeholder 5"/>
          <p:cNvSpPr>
            <a:spLocks noGrp="1"/>
          </p:cNvSpPr>
          <p:nvPr>
            <p:ph type="sldNum" sz="quarter" idx="12"/>
          </p:nvPr>
        </p:nvSpPr>
        <p:spPr/>
        <p:txBody>
          <a:bodyPr/>
          <a:lstStyle/>
          <a:p>
            <a:fld id="{97D7560F-A1A4-4776-A9B3-2CB3F5696C7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A237BC06-500C-4461-9771-E3511556338A}" type="datetimeFigureOut">
              <a:rPr lang="en-GB" smtClean="0"/>
              <a:pPr/>
              <a:t>14/02/2015</a:t>
            </a:fld>
            <a:endParaRPr lang="en-GB"/>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97D7560F-A1A4-4776-A9B3-2CB3F5696C7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nationalarchives.gov.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discovery.nationalarchives.gov.uk/SearchUI/Details?uri=C9209112"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discovery.nationalarchives.gov.uk/searchui/orders/download/?o=I/14/03366576F&amp;a=C9209112"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nationalarchives.gov.uk/a2a/"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29.xml.rels><?xml version="1.0" encoding="UTF-8" standalone="yes"?>
<Relationships xmlns="http://schemas.openxmlformats.org/package/2006/relationships"><Relationship Id="rId2" Type="http://schemas.openxmlformats.org/officeDocument/2006/relationships/hyperlink" Target="http://www.tsd.ac.uk/en/strataflorida/"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monasticwales.org/" TargetMode="External"/><Relationship Id="rId2" Type="http://schemas.openxmlformats.org/officeDocument/2006/relationships/hyperlink" Target="http://www.wac6.org/livesite/posters/poster_files/WAC_008_Bezant.pdf" TargetMode="External"/><Relationship Id="rId1" Type="http://schemas.openxmlformats.org/officeDocument/2006/relationships/slideLayout" Target="../slideLayouts/slideLayout6.xml"/><Relationship Id="rId4" Type="http://schemas.openxmlformats.org/officeDocument/2006/relationships/hyperlink" Target="http://www.tsd.ac.uk/en/strataflorid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Researching the history of an institution</a:t>
            </a:r>
            <a:endParaRPr lang="en-GB" dirty="0"/>
          </a:p>
        </p:txBody>
      </p:sp>
      <p:sp>
        <p:nvSpPr>
          <p:cNvPr id="3" name="Subtitle 2"/>
          <p:cNvSpPr>
            <a:spLocks noGrp="1"/>
          </p:cNvSpPr>
          <p:nvPr>
            <p:ph type="subTitle" idx="1"/>
          </p:nvPr>
        </p:nvSpPr>
        <p:spPr/>
        <p:txBody>
          <a:bodyPr>
            <a:normAutofit/>
          </a:bodyPr>
          <a:lstStyle/>
          <a:p>
            <a:endParaRPr lang="en-GB" sz="4000" dirty="0"/>
          </a:p>
        </p:txBody>
      </p:sp>
    </p:spTree>
    <p:extLst>
      <p:ext uri="{BB962C8B-B14F-4D97-AF65-F5344CB8AC3E}">
        <p14:creationId xmlns:p14="http://schemas.microsoft.com/office/powerpoint/2010/main" xmlns="" val="13978122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Where to start even before we ask about archives and records?</a:t>
            </a:r>
            <a:endParaRPr lang="en-GB" dirty="0"/>
          </a:p>
        </p:txBody>
      </p:sp>
      <p:sp>
        <p:nvSpPr>
          <p:cNvPr id="3" name="Content Placeholder 2"/>
          <p:cNvSpPr>
            <a:spLocks noGrp="1"/>
          </p:cNvSpPr>
          <p:nvPr>
            <p:ph idx="1"/>
          </p:nvPr>
        </p:nvSpPr>
        <p:spPr/>
        <p:txBody>
          <a:bodyPr/>
          <a:lstStyle/>
          <a:p>
            <a:r>
              <a:rPr lang="en-GB" dirty="0" smtClean="0"/>
              <a:t>What kind of institution</a:t>
            </a:r>
          </a:p>
          <a:p>
            <a:r>
              <a:rPr lang="en-GB" dirty="0" smtClean="0"/>
              <a:t>Was it independent (autonomous)</a:t>
            </a:r>
          </a:p>
          <a:p>
            <a:r>
              <a:rPr lang="en-GB" dirty="0" smtClean="0"/>
              <a:t>Was it linked to any other institution?</a:t>
            </a:r>
          </a:p>
          <a:p>
            <a:r>
              <a:rPr lang="en-GB" dirty="0" smtClean="0"/>
              <a:t>Was it part of a larger organization?</a:t>
            </a:r>
            <a:endParaRPr lang="en-GB" dirty="0"/>
          </a:p>
        </p:txBody>
      </p:sp>
    </p:spTree>
    <p:extLst>
      <p:ext uri="{BB962C8B-B14F-4D97-AF65-F5344CB8AC3E}">
        <p14:creationId xmlns:p14="http://schemas.microsoft.com/office/powerpoint/2010/main" xmlns="" val="346975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does this affect how we begin research into its history?</a:t>
            </a:r>
            <a:endParaRPr lang="en-GB" dirty="0"/>
          </a:p>
        </p:txBody>
      </p:sp>
      <p:sp>
        <p:nvSpPr>
          <p:cNvPr id="3" name="Content Placeholder 2"/>
          <p:cNvSpPr>
            <a:spLocks noGrp="1"/>
          </p:cNvSpPr>
          <p:nvPr>
            <p:ph idx="1"/>
          </p:nvPr>
        </p:nvSpPr>
        <p:spPr/>
        <p:txBody>
          <a:bodyPr/>
          <a:lstStyle/>
          <a:p>
            <a:r>
              <a:rPr lang="en-GB" dirty="0" smtClean="0"/>
              <a:t>The archive that the institution generates</a:t>
            </a:r>
          </a:p>
          <a:p>
            <a:r>
              <a:rPr lang="en-GB" dirty="0" smtClean="0"/>
              <a:t>The archive generated by the institutions or organization with which it is linked</a:t>
            </a:r>
            <a:endParaRPr lang="en-GB" dirty="0"/>
          </a:p>
        </p:txBody>
      </p:sp>
    </p:spTree>
    <p:extLst>
      <p:ext uri="{BB962C8B-B14F-4D97-AF65-F5344CB8AC3E}">
        <p14:creationId xmlns:p14="http://schemas.microsoft.com/office/powerpoint/2010/main" xmlns="" val="70197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Researching the history of an institution</a:t>
            </a:r>
            <a:endParaRPr lang="en-GB" dirty="0"/>
          </a:p>
        </p:txBody>
      </p:sp>
      <p:sp>
        <p:nvSpPr>
          <p:cNvPr id="3" name="Subtitle 2"/>
          <p:cNvSpPr>
            <a:spLocks noGrp="1"/>
          </p:cNvSpPr>
          <p:nvPr>
            <p:ph type="subTitle" idx="1"/>
          </p:nvPr>
        </p:nvSpPr>
        <p:spPr/>
        <p:txBody>
          <a:bodyPr>
            <a:normAutofit/>
          </a:bodyPr>
          <a:lstStyle/>
          <a:p>
            <a:r>
              <a:rPr lang="en-GB" sz="4000" dirty="0" smtClean="0"/>
              <a:t>Strata Florida Abbey</a:t>
            </a:r>
            <a:endParaRPr lang="en-GB" sz="4000" dirty="0"/>
          </a:p>
        </p:txBody>
      </p:sp>
    </p:spTree>
    <p:extLst>
      <p:ext uri="{BB962C8B-B14F-4D97-AF65-F5344CB8AC3E}">
        <p14:creationId xmlns:p14="http://schemas.microsoft.com/office/powerpoint/2010/main" xmlns="" val="4244330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Strata Florida</a:t>
            </a:r>
            <a:endParaRPr lang="en-GB" dirty="0"/>
          </a:p>
        </p:txBody>
      </p:sp>
      <p:pic>
        <p:nvPicPr>
          <p:cNvPr id="6" name="Content Placeholder 5"/>
          <p:cNvPicPr>
            <a:picLocks noGrp="1" noChangeAspect="1"/>
          </p:cNvPicPr>
          <p:nvPr>
            <p:ph idx="1"/>
          </p:nvPr>
        </p:nvPicPr>
        <p:blipFill>
          <a:blip r:embed="rId2" cstate="email">
            <a:extLst>
              <a:ext uri="{28A0092B-C50C-407E-A947-70E740481C1C}">
                <a14:useLocalDpi xmlns:a14="http://schemas.microsoft.com/office/drawing/2010/main" xmlns=""/>
              </a:ext>
            </a:extLst>
          </a:blip>
          <a:stretch>
            <a:fillRect/>
          </a:stretch>
        </p:blipFill>
        <p:spPr>
          <a:xfrm>
            <a:off x="1495681" y="1774825"/>
            <a:ext cx="6152638" cy="4625975"/>
          </a:xfrm>
        </p:spPr>
      </p:pic>
    </p:spTree>
    <p:extLst>
      <p:ext uri="{BB962C8B-B14F-4D97-AF65-F5344CB8AC3E}">
        <p14:creationId xmlns:p14="http://schemas.microsoft.com/office/powerpoint/2010/main" xmlns="" val="544718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When? Why?</a:t>
            </a:r>
            <a:endParaRPr lang="en-GB" dirty="0"/>
          </a:p>
        </p:txBody>
      </p:sp>
      <p:sp>
        <p:nvSpPr>
          <p:cNvPr id="3" name="Content Placeholder 2"/>
          <p:cNvSpPr>
            <a:spLocks noGrp="1"/>
          </p:cNvSpPr>
          <p:nvPr>
            <p:ph idx="1"/>
          </p:nvPr>
        </p:nvSpPr>
        <p:spPr/>
        <p:txBody>
          <a:bodyPr>
            <a:normAutofit/>
          </a:bodyPr>
          <a:lstStyle/>
          <a:p>
            <a:r>
              <a:rPr lang="en-GB" sz="3600" dirty="0" smtClean="0"/>
              <a:t>What was Strata Florida?</a:t>
            </a:r>
          </a:p>
          <a:p>
            <a:r>
              <a:rPr lang="en-GB" sz="3600" dirty="0" smtClean="0"/>
              <a:t>It is now a ruin, but at what period was it active?</a:t>
            </a:r>
          </a:p>
          <a:p>
            <a:r>
              <a:rPr lang="en-GB" sz="3600" dirty="0" smtClean="0"/>
              <a:t>As an institution, what did it do?</a:t>
            </a:r>
          </a:p>
          <a:p>
            <a:r>
              <a:rPr lang="en-GB" sz="3600" dirty="0" smtClean="0"/>
              <a:t>What was its role locally? Regionally? Further afield?</a:t>
            </a:r>
          </a:p>
        </p:txBody>
      </p:sp>
    </p:spTree>
    <p:extLst>
      <p:ext uri="{BB962C8B-B14F-4D97-AF65-F5344CB8AC3E}">
        <p14:creationId xmlns:p14="http://schemas.microsoft.com/office/powerpoint/2010/main" xmlns="" val="41173358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a:t>
            </a:r>
            <a:endParaRPr lang="en-GB" dirty="0"/>
          </a:p>
        </p:txBody>
      </p:sp>
      <p:sp>
        <p:nvSpPr>
          <p:cNvPr id="7" name="Text Placeholder 6"/>
          <p:cNvSpPr>
            <a:spLocks noGrp="1"/>
          </p:cNvSpPr>
          <p:nvPr>
            <p:ph type="body" idx="1"/>
          </p:nvPr>
        </p:nvSpPr>
        <p:spPr/>
        <p:txBody>
          <a:bodyPr/>
          <a:lstStyle/>
          <a:p>
            <a:r>
              <a:rPr lang="en-GB" sz="2400" dirty="0"/>
              <a:t>Documentary</a:t>
            </a:r>
          </a:p>
          <a:p>
            <a:endParaRPr lang="en-GB" dirty="0"/>
          </a:p>
        </p:txBody>
      </p:sp>
      <p:pic>
        <p:nvPicPr>
          <p:cNvPr id="10" name="Content Placeholder 9"/>
          <p:cNvPicPr>
            <a:picLocks noGrp="1" noChangeAspect="1"/>
          </p:cNvPicPr>
          <p:nvPr>
            <p:ph sz="half" idx="2"/>
          </p:nvPr>
        </p:nvPicPr>
        <p:blipFill>
          <a:blip r:embed="rId2" cstate="print">
            <a:extLst>
              <a:ext uri="{28A0092B-C50C-407E-A947-70E740481C1C}">
                <a14:useLocalDpi xmlns:a14="http://schemas.microsoft.com/office/drawing/2010/main" xmlns="" val="0"/>
              </a:ext>
            </a:extLst>
          </a:blip>
          <a:stretch>
            <a:fillRect/>
          </a:stretch>
        </p:blipFill>
        <p:spPr>
          <a:xfrm>
            <a:off x="1231321" y="2449513"/>
            <a:ext cx="2491945" cy="3951287"/>
          </a:xfrm>
        </p:spPr>
      </p:pic>
      <p:sp>
        <p:nvSpPr>
          <p:cNvPr id="8" name="Text Placeholder 7"/>
          <p:cNvSpPr>
            <a:spLocks noGrp="1"/>
          </p:cNvSpPr>
          <p:nvPr>
            <p:ph type="body" sz="quarter" idx="3"/>
          </p:nvPr>
        </p:nvSpPr>
        <p:spPr/>
        <p:txBody>
          <a:bodyPr/>
          <a:lstStyle/>
          <a:p>
            <a:r>
              <a:rPr lang="en-GB" sz="2400" dirty="0"/>
              <a:t>Physical</a:t>
            </a:r>
          </a:p>
          <a:p>
            <a:endParaRPr lang="en-GB" dirty="0"/>
          </a:p>
        </p:txBody>
      </p:sp>
      <p:pic>
        <p:nvPicPr>
          <p:cNvPr id="9" name="Content Placeholder 8"/>
          <p:cNvPicPr>
            <a:picLocks noGrp="1" noChangeAspect="1"/>
          </p:cNvPicPr>
          <p:nvPr>
            <p:ph sz="quarter" idx="4"/>
          </p:nvPr>
        </p:nvPicPr>
        <p:blipFill>
          <a:blip r:embed="rId3" cstate="print">
            <a:extLst>
              <a:ext uri="{28A0092B-C50C-407E-A947-70E740481C1C}">
                <a14:useLocalDpi xmlns:a14="http://schemas.microsoft.com/office/drawing/2010/main" xmlns="" val="0"/>
              </a:ext>
            </a:extLst>
          </a:blip>
          <a:stretch>
            <a:fillRect/>
          </a:stretch>
        </p:blipFill>
        <p:spPr>
          <a:xfrm>
            <a:off x="4645025" y="2909491"/>
            <a:ext cx="4041775" cy="3031331"/>
          </a:xfrm>
        </p:spPr>
      </p:pic>
    </p:spTree>
    <p:extLst>
      <p:ext uri="{BB962C8B-B14F-4D97-AF65-F5344CB8AC3E}">
        <p14:creationId xmlns:p14="http://schemas.microsoft.com/office/powerpoint/2010/main" xmlns="" val="3560197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Documentary Sources</a:t>
            </a:r>
            <a:endParaRPr lang="en-GB" dirty="0"/>
          </a:p>
        </p:txBody>
      </p:sp>
      <p:sp>
        <p:nvSpPr>
          <p:cNvPr id="3" name="Content Placeholder 2"/>
          <p:cNvSpPr>
            <a:spLocks noGrp="1"/>
          </p:cNvSpPr>
          <p:nvPr>
            <p:ph sz="half" idx="1"/>
          </p:nvPr>
        </p:nvSpPr>
        <p:spPr>
          <a:xfrm>
            <a:off x="395536" y="1988840"/>
            <a:ext cx="4038600" cy="4623816"/>
          </a:xfrm>
        </p:spPr>
        <p:txBody>
          <a:bodyPr>
            <a:normAutofit/>
          </a:bodyPr>
          <a:lstStyle/>
          <a:p>
            <a:r>
              <a:rPr lang="en-GB" sz="3200" dirty="0" smtClean="0"/>
              <a:t>Archives</a:t>
            </a:r>
          </a:p>
          <a:p>
            <a:endParaRPr lang="en-GB" sz="3200" dirty="0" smtClean="0"/>
          </a:p>
          <a:p>
            <a:pPr lvl="1"/>
            <a:r>
              <a:rPr lang="en-GB" dirty="0" smtClean="0"/>
              <a:t>records created by an institution in the course of its everyday business</a:t>
            </a:r>
            <a:endParaRPr lang="en-GB" dirty="0"/>
          </a:p>
        </p:txBody>
      </p:sp>
      <p:sp>
        <p:nvSpPr>
          <p:cNvPr id="4" name="Content Placeholder 3"/>
          <p:cNvSpPr>
            <a:spLocks noGrp="1"/>
          </p:cNvSpPr>
          <p:nvPr>
            <p:ph sz="half" idx="2"/>
          </p:nvPr>
        </p:nvSpPr>
        <p:spPr/>
        <p:txBody>
          <a:bodyPr>
            <a:normAutofit/>
          </a:bodyPr>
          <a:lstStyle/>
          <a:p>
            <a:r>
              <a:rPr lang="en-GB" sz="3200" dirty="0" smtClean="0"/>
              <a:t>Records</a:t>
            </a:r>
          </a:p>
          <a:p>
            <a:endParaRPr lang="en-GB" sz="3200" dirty="0"/>
          </a:p>
          <a:p>
            <a:pPr lvl="1"/>
            <a:r>
              <a:rPr lang="en-GB" dirty="0" smtClean="0"/>
              <a:t>A term often used more generically to denote written or documentary evidence</a:t>
            </a:r>
            <a:endParaRPr lang="en-GB" dirty="0"/>
          </a:p>
        </p:txBody>
      </p:sp>
    </p:spTree>
    <p:extLst>
      <p:ext uri="{BB962C8B-B14F-4D97-AF65-F5344CB8AC3E}">
        <p14:creationId xmlns:p14="http://schemas.microsoft.com/office/powerpoint/2010/main" xmlns="" val="9601160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548408"/>
          </a:xfrm>
        </p:spPr>
        <p:txBody>
          <a:bodyPr/>
          <a:lstStyle/>
          <a:p>
            <a:r>
              <a:rPr lang="en-GB" dirty="0" smtClean="0"/>
              <a:t>Physical sources</a:t>
            </a:r>
            <a:endParaRPr lang="en-GB" dirty="0"/>
          </a:p>
        </p:txBody>
      </p:sp>
      <p:sp>
        <p:nvSpPr>
          <p:cNvPr id="3" name="Content Placeholder 2"/>
          <p:cNvSpPr>
            <a:spLocks noGrp="1"/>
          </p:cNvSpPr>
          <p:nvPr>
            <p:ph sz="half" idx="1"/>
          </p:nvPr>
        </p:nvSpPr>
        <p:spPr/>
        <p:txBody>
          <a:bodyPr>
            <a:normAutofit/>
          </a:bodyPr>
          <a:lstStyle/>
          <a:p>
            <a:r>
              <a:rPr lang="en-GB" sz="3200" dirty="0" smtClean="0"/>
              <a:t>Buildings: surviving and below ground</a:t>
            </a:r>
            <a:endParaRPr lang="en-GB" sz="3200" dirty="0"/>
          </a:p>
        </p:txBody>
      </p:sp>
      <p:sp>
        <p:nvSpPr>
          <p:cNvPr id="4" name="Content Placeholder 3"/>
          <p:cNvSpPr>
            <a:spLocks noGrp="1"/>
          </p:cNvSpPr>
          <p:nvPr>
            <p:ph sz="half" idx="2"/>
          </p:nvPr>
        </p:nvSpPr>
        <p:spPr/>
        <p:txBody>
          <a:bodyPr>
            <a:normAutofit/>
          </a:bodyPr>
          <a:lstStyle/>
          <a:p>
            <a:r>
              <a:rPr lang="en-GB" sz="3200" dirty="0" smtClean="0"/>
              <a:t>Landscape: the abbey in its wider environment</a:t>
            </a:r>
            <a:endParaRPr lang="en-GB" sz="3200" dirty="0"/>
          </a:p>
        </p:txBody>
      </p:sp>
    </p:spTree>
    <p:extLst>
      <p:ext uri="{BB962C8B-B14F-4D97-AF65-F5344CB8AC3E}">
        <p14:creationId xmlns:p14="http://schemas.microsoft.com/office/powerpoint/2010/main" xmlns="" val="19261224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Strata Florida</a:t>
            </a:r>
            <a:endParaRPr lang="en-GB" dirty="0"/>
          </a:p>
        </p:txBody>
      </p:sp>
      <p:sp>
        <p:nvSpPr>
          <p:cNvPr id="6" name="Content Placeholder 5"/>
          <p:cNvSpPr>
            <a:spLocks noGrp="1"/>
          </p:cNvSpPr>
          <p:nvPr>
            <p:ph sz="half" idx="1"/>
          </p:nvPr>
        </p:nvSpPr>
        <p:spPr>
          <a:xfrm>
            <a:off x="251520" y="1536192"/>
            <a:ext cx="2376264" cy="4590288"/>
          </a:xfrm>
        </p:spPr>
        <p:txBody>
          <a:bodyPr>
            <a:normAutofit/>
          </a:bodyPr>
          <a:lstStyle/>
          <a:p>
            <a:r>
              <a:rPr lang="en-GB" sz="2400" dirty="0" smtClean="0"/>
              <a:t>A Cistercian monastery</a:t>
            </a:r>
          </a:p>
          <a:p>
            <a:endParaRPr lang="en-GB" sz="2400" dirty="0" smtClean="0"/>
          </a:p>
          <a:p>
            <a:r>
              <a:rPr lang="en-GB" sz="2400" dirty="0" smtClean="0"/>
              <a:t>The Cistercian Order</a:t>
            </a:r>
          </a:p>
          <a:p>
            <a:endParaRPr lang="en-GB" sz="2400" dirty="0" smtClean="0"/>
          </a:p>
          <a:p>
            <a:r>
              <a:rPr lang="en-GB" sz="2400" dirty="0" smtClean="0"/>
              <a:t>A European phenomenon </a:t>
            </a:r>
            <a:endParaRPr lang="en-GB" sz="2400" dirty="0"/>
          </a:p>
        </p:txBody>
      </p:sp>
      <p:pic>
        <p:nvPicPr>
          <p:cNvPr id="3" name="Content Placeholder 2"/>
          <p:cNvPicPr>
            <a:picLocks noGrp="1" noChangeAspect="1"/>
          </p:cNvPicPr>
          <p:nvPr>
            <p:ph sz="half" idx="2"/>
          </p:nvPr>
        </p:nvPicPr>
        <p:blipFill>
          <a:blip r:embed="rId2" cstate="print">
            <a:extLst>
              <a:ext uri="{28A0092B-C50C-407E-A947-70E740481C1C}">
                <a14:useLocalDpi xmlns:a14="http://schemas.microsoft.com/office/drawing/2010/main" xmlns="" val="0"/>
              </a:ext>
            </a:extLst>
          </a:blip>
          <a:stretch>
            <a:fillRect/>
          </a:stretch>
        </p:blipFill>
        <p:spPr>
          <a:xfrm>
            <a:off x="2637233" y="1484784"/>
            <a:ext cx="6246119" cy="5112568"/>
          </a:xfrm>
        </p:spPr>
      </p:pic>
    </p:spTree>
    <p:extLst>
      <p:ext uri="{BB962C8B-B14F-4D97-AF65-F5344CB8AC3E}">
        <p14:creationId xmlns:p14="http://schemas.microsoft.com/office/powerpoint/2010/main" xmlns="" val="2286000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foundation of Strata Florida</a:t>
            </a:r>
            <a:endParaRPr lang="en-GB" dirty="0"/>
          </a:p>
        </p:txBody>
      </p:sp>
      <p:sp>
        <p:nvSpPr>
          <p:cNvPr id="3" name="Content Placeholder 2"/>
          <p:cNvSpPr>
            <a:spLocks noGrp="1"/>
          </p:cNvSpPr>
          <p:nvPr>
            <p:ph idx="1"/>
          </p:nvPr>
        </p:nvSpPr>
        <p:spPr/>
        <p:txBody>
          <a:bodyPr>
            <a:normAutofit/>
          </a:bodyPr>
          <a:lstStyle/>
          <a:p>
            <a:pPr marL="118872" indent="0">
              <a:buNone/>
            </a:pPr>
            <a:r>
              <a:rPr lang="en-GB" dirty="0" smtClean="0"/>
              <a:t>Narrative  histories</a:t>
            </a:r>
          </a:p>
          <a:p>
            <a:r>
              <a:rPr lang="en-GB" sz="3200" dirty="0" smtClean="0"/>
              <a:t>The </a:t>
            </a:r>
            <a:r>
              <a:rPr lang="en-GB" sz="3200" i="1" dirty="0" smtClean="0"/>
              <a:t>Brut y </a:t>
            </a:r>
            <a:r>
              <a:rPr lang="en-GB" sz="3200" i="1" dirty="0" err="1" smtClean="0"/>
              <a:t>Tywysogion</a:t>
            </a:r>
            <a:endParaRPr lang="en-GB" sz="3200" i="1" dirty="0" smtClean="0"/>
          </a:p>
          <a:p>
            <a:pPr lvl="1"/>
            <a:r>
              <a:rPr lang="en-GB" sz="3200" dirty="0" smtClean="0"/>
              <a:t>1164: ‘In that year through the will of God … a community of monks came to the place called Strata Florida’</a:t>
            </a:r>
          </a:p>
          <a:p>
            <a:pPr lvl="1"/>
            <a:endParaRPr lang="en-GB" sz="3200" dirty="0"/>
          </a:p>
          <a:p>
            <a:pPr marL="457200" lvl="1" indent="0">
              <a:buNone/>
            </a:pPr>
            <a:endParaRPr lang="en-GB" sz="3200" dirty="0" smtClean="0"/>
          </a:p>
        </p:txBody>
      </p:sp>
    </p:spTree>
    <p:extLst>
      <p:ext uri="{BB962C8B-B14F-4D97-AF65-F5344CB8AC3E}">
        <p14:creationId xmlns:p14="http://schemas.microsoft.com/office/powerpoint/2010/main" xmlns="" val="40937110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questions do we ask?</a:t>
            </a:r>
            <a:endParaRPr lang="en-GB" dirty="0"/>
          </a:p>
        </p:txBody>
      </p:sp>
      <p:sp>
        <p:nvSpPr>
          <p:cNvPr id="3" name="Content Placeholder 2"/>
          <p:cNvSpPr>
            <a:spLocks noGrp="1"/>
          </p:cNvSpPr>
          <p:nvPr>
            <p:ph idx="1"/>
          </p:nvPr>
        </p:nvSpPr>
        <p:spPr/>
        <p:txBody>
          <a:bodyPr/>
          <a:lstStyle/>
          <a:p>
            <a:r>
              <a:rPr lang="en-GB" dirty="0" smtClean="0"/>
              <a:t>Who? What? When? Where? Why?</a:t>
            </a:r>
            <a:endParaRPr lang="en-GB" dirty="0"/>
          </a:p>
        </p:txBody>
      </p:sp>
    </p:spTree>
    <p:extLst>
      <p:ext uri="{BB962C8B-B14F-4D97-AF65-F5344CB8AC3E}">
        <p14:creationId xmlns:p14="http://schemas.microsoft.com/office/powerpoint/2010/main" xmlns="" val="30173910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Brut y </a:t>
            </a:r>
            <a:r>
              <a:rPr lang="en-GB" dirty="0" err="1" smtClean="0"/>
              <a:t>Tywysogion</a:t>
            </a:r>
            <a:endParaRPr lang="en-GB" dirty="0"/>
          </a:p>
        </p:txBody>
      </p:sp>
      <p:sp>
        <p:nvSpPr>
          <p:cNvPr id="3" name="Content Placeholder 2"/>
          <p:cNvSpPr>
            <a:spLocks noGrp="1"/>
          </p:cNvSpPr>
          <p:nvPr>
            <p:ph idx="1"/>
          </p:nvPr>
        </p:nvSpPr>
        <p:spPr>
          <a:xfrm>
            <a:off x="457200" y="1412777"/>
            <a:ext cx="8229600" cy="4988024"/>
          </a:xfrm>
        </p:spPr>
        <p:txBody>
          <a:bodyPr>
            <a:normAutofit lnSpcReduction="10000"/>
          </a:bodyPr>
          <a:lstStyle/>
          <a:p>
            <a:pPr marL="438912" lvl="1" indent="-320040">
              <a:spcBef>
                <a:spcPts val="0"/>
              </a:spcBef>
              <a:buClr>
                <a:schemeClr val="accent1"/>
              </a:buClr>
              <a:buSzPct val="80000"/>
              <a:buFont typeface="Wingdings 2"/>
              <a:buChar char=""/>
            </a:pPr>
            <a:r>
              <a:rPr lang="en-GB" sz="3200" dirty="0"/>
              <a:t>What is the </a:t>
            </a:r>
            <a:r>
              <a:rPr lang="en-GB" sz="3200" i="1" dirty="0" smtClean="0"/>
              <a:t>Brut</a:t>
            </a:r>
            <a:r>
              <a:rPr lang="en-GB" sz="3200" dirty="0" smtClean="0"/>
              <a:t>?</a:t>
            </a:r>
          </a:p>
          <a:p>
            <a:pPr marL="438912" lvl="1" indent="-320040">
              <a:spcBef>
                <a:spcPts val="0"/>
              </a:spcBef>
              <a:buClr>
                <a:schemeClr val="accent1"/>
              </a:buClr>
              <a:buSzPct val="80000"/>
              <a:buFont typeface="Wingdings 2"/>
              <a:buChar char=""/>
            </a:pPr>
            <a:endParaRPr lang="en-GB" sz="3200" dirty="0"/>
          </a:p>
          <a:p>
            <a:pPr marL="438912" lvl="1" indent="-320040">
              <a:spcBef>
                <a:spcPts val="0"/>
              </a:spcBef>
              <a:buClr>
                <a:schemeClr val="accent1"/>
              </a:buClr>
              <a:buSzPct val="80000"/>
              <a:buFont typeface="Wingdings 2"/>
              <a:buChar char=""/>
            </a:pPr>
            <a:r>
              <a:rPr lang="en-GB" sz="3200" dirty="0" smtClean="0"/>
              <a:t>The </a:t>
            </a:r>
            <a:r>
              <a:rPr lang="en-GB" sz="3200" dirty="0"/>
              <a:t>chronicle of the Princes, which, for a while, was maintained at Strata Florida</a:t>
            </a:r>
            <a:r>
              <a:rPr lang="en-GB" sz="3200" dirty="0" smtClean="0"/>
              <a:t>.</a:t>
            </a:r>
          </a:p>
          <a:p>
            <a:pPr marL="438912" lvl="1" indent="-320040">
              <a:spcBef>
                <a:spcPts val="0"/>
              </a:spcBef>
              <a:buClr>
                <a:schemeClr val="accent1"/>
              </a:buClr>
              <a:buSzPct val="80000"/>
              <a:buFont typeface="Wingdings 2"/>
              <a:buChar char=""/>
            </a:pPr>
            <a:endParaRPr lang="en-GB" sz="3200" dirty="0"/>
          </a:p>
          <a:p>
            <a:pPr marL="438912" lvl="1" indent="-320040">
              <a:spcBef>
                <a:spcPts val="0"/>
              </a:spcBef>
              <a:buClr>
                <a:schemeClr val="accent1"/>
              </a:buClr>
              <a:buSzPct val="80000"/>
              <a:buFont typeface="Wingdings 2"/>
              <a:buChar char=""/>
            </a:pPr>
            <a:r>
              <a:rPr lang="en-GB" sz="3200" dirty="0" smtClean="0"/>
              <a:t>Gives prominence to the house of </a:t>
            </a:r>
            <a:r>
              <a:rPr lang="en-GB" sz="3200" dirty="0" err="1" smtClean="0"/>
              <a:t>Deheubarth</a:t>
            </a:r>
            <a:r>
              <a:rPr lang="en-GB" sz="3200" dirty="0" smtClean="0"/>
              <a:t> BUT does not mention the Lord Rhys in connection with the foundation</a:t>
            </a:r>
          </a:p>
          <a:p>
            <a:pPr marL="438912" lvl="1" indent="-320040">
              <a:spcBef>
                <a:spcPts val="0"/>
              </a:spcBef>
              <a:buClr>
                <a:schemeClr val="accent1"/>
              </a:buClr>
              <a:buSzPct val="80000"/>
              <a:buFont typeface="Wingdings 2"/>
              <a:buChar char=""/>
            </a:pPr>
            <a:endParaRPr lang="en-GB" sz="3200" dirty="0"/>
          </a:p>
          <a:p>
            <a:pPr marL="438912" lvl="1" indent="-320040">
              <a:spcBef>
                <a:spcPts val="0"/>
              </a:spcBef>
              <a:buClr>
                <a:schemeClr val="accent1"/>
              </a:buClr>
              <a:buSzPct val="80000"/>
              <a:buFont typeface="Wingdings 2"/>
              <a:buChar char=""/>
            </a:pPr>
            <a:r>
              <a:rPr lang="en-GB" sz="3200" dirty="0" smtClean="0"/>
              <a:t>Is </a:t>
            </a:r>
            <a:r>
              <a:rPr lang="en-GB" sz="3200" dirty="0"/>
              <a:t>this an part of the archive? Or a record?</a:t>
            </a:r>
          </a:p>
          <a:p>
            <a:pPr marL="457200" lvl="1" indent="0">
              <a:buNone/>
            </a:pPr>
            <a:endParaRPr lang="en-GB" sz="3200" dirty="0"/>
          </a:p>
          <a:p>
            <a:pPr marL="438912" lvl="1" indent="-320040">
              <a:spcBef>
                <a:spcPts val="0"/>
              </a:spcBef>
              <a:buClr>
                <a:schemeClr val="accent1"/>
              </a:buClr>
              <a:buSzPct val="80000"/>
              <a:buFont typeface="Wingdings 2"/>
              <a:buChar char=""/>
            </a:pPr>
            <a:endParaRPr lang="en-GB" sz="3200" dirty="0"/>
          </a:p>
          <a:p>
            <a:pPr marL="438912" lvl="1" indent="-320040">
              <a:spcBef>
                <a:spcPts val="0"/>
              </a:spcBef>
              <a:buClr>
                <a:schemeClr val="accent1"/>
              </a:buClr>
              <a:buSzPct val="80000"/>
              <a:buFont typeface="Wingdings 2"/>
              <a:buChar char=""/>
            </a:pPr>
            <a:endParaRPr lang="en-GB" sz="3200" dirty="0"/>
          </a:p>
          <a:p>
            <a:endParaRPr lang="en-GB" dirty="0"/>
          </a:p>
        </p:txBody>
      </p:sp>
    </p:spTree>
    <p:extLst>
      <p:ext uri="{BB962C8B-B14F-4D97-AF65-F5344CB8AC3E}">
        <p14:creationId xmlns:p14="http://schemas.microsoft.com/office/powerpoint/2010/main" xmlns="" val="39471327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1761384"/>
          </a:xfrm>
        </p:spPr>
        <p:txBody>
          <a:bodyPr>
            <a:normAutofit/>
          </a:bodyPr>
          <a:lstStyle/>
          <a:p>
            <a:r>
              <a:rPr lang="en-GB" sz="3200" dirty="0" smtClean="0"/>
              <a:t>Types of records often found in monastic archives</a:t>
            </a:r>
            <a:endParaRPr lang="en-GB" sz="3200" dirty="0"/>
          </a:p>
        </p:txBody>
      </p:sp>
      <p:sp>
        <p:nvSpPr>
          <p:cNvPr id="3" name="Content Placeholder 2"/>
          <p:cNvSpPr>
            <a:spLocks noGrp="1"/>
          </p:cNvSpPr>
          <p:nvPr>
            <p:ph idx="1"/>
          </p:nvPr>
        </p:nvSpPr>
        <p:spPr>
          <a:xfrm>
            <a:off x="457200" y="1700808"/>
            <a:ext cx="8229600" cy="4699993"/>
          </a:xfrm>
        </p:spPr>
        <p:txBody>
          <a:bodyPr>
            <a:normAutofit fontScale="92500" lnSpcReduction="20000"/>
          </a:bodyPr>
          <a:lstStyle/>
          <a:p>
            <a:r>
              <a:rPr lang="en-GB" sz="3200" dirty="0" smtClean="0"/>
              <a:t>Charters</a:t>
            </a:r>
          </a:p>
          <a:p>
            <a:r>
              <a:rPr lang="en-GB" sz="3200" dirty="0" smtClean="0"/>
              <a:t>Cartularies</a:t>
            </a:r>
          </a:p>
          <a:p>
            <a:pPr lvl="2"/>
            <a:r>
              <a:rPr lang="en-GB" sz="3200" dirty="0" smtClean="0"/>
              <a:t>i.e. records associated with the acquisition of lands</a:t>
            </a:r>
          </a:p>
          <a:p>
            <a:r>
              <a:rPr lang="en-GB" sz="3200" dirty="0" smtClean="0"/>
              <a:t>Estate records</a:t>
            </a:r>
          </a:p>
          <a:p>
            <a:pPr lvl="1"/>
            <a:r>
              <a:rPr lang="en-GB" sz="3200" dirty="0" smtClean="0"/>
              <a:t>Rentals</a:t>
            </a:r>
          </a:p>
          <a:p>
            <a:pPr lvl="1"/>
            <a:r>
              <a:rPr lang="en-GB" sz="3200" dirty="0" smtClean="0"/>
              <a:t>Leases</a:t>
            </a:r>
          </a:p>
          <a:p>
            <a:pPr lvl="1"/>
            <a:r>
              <a:rPr lang="en-GB" sz="3200" dirty="0" smtClean="0"/>
              <a:t>Manorial records</a:t>
            </a:r>
          </a:p>
          <a:p>
            <a:pPr lvl="2"/>
            <a:r>
              <a:rPr lang="en-GB" sz="3200" dirty="0" smtClean="0"/>
              <a:t>i.e. records associated with the administration of lands</a:t>
            </a:r>
          </a:p>
          <a:p>
            <a:pPr lvl="1"/>
            <a:endParaRPr lang="en-GB" dirty="0" smtClean="0"/>
          </a:p>
          <a:p>
            <a:pPr marL="457200" lvl="1" indent="0">
              <a:buNone/>
            </a:pPr>
            <a:endParaRPr lang="en-GB" dirty="0"/>
          </a:p>
        </p:txBody>
      </p:sp>
    </p:spTree>
    <p:extLst>
      <p:ext uri="{BB962C8B-B14F-4D97-AF65-F5344CB8AC3E}">
        <p14:creationId xmlns:p14="http://schemas.microsoft.com/office/powerpoint/2010/main" xmlns="" val="27550581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Charter of the Lord Rhys, 1184</a:t>
            </a:r>
            <a:endParaRPr lang="en-GB" dirty="0"/>
          </a:p>
        </p:txBody>
      </p:sp>
      <p:sp>
        <p:nvSpPr>
          <p:cNvPr id="3" name="Content Placeholder 2"/>
          <p:cNvSpPr>
            <a:spLocks noGrp="1"/>
          </p:cNvSpPr>
          <p:nvPr>
            <p:ph idx="1"/>
          </p:nvPr>
        </p:nvSpPr>
        <p:spPr/>
        <p:txBody>
          <a:bodyPr/>
          <a:lstStyle/>
          <a:p>
            <a:pPr marL="118872" indent="0">
              <a:buNone/>
            </a:pPr>
            <a:r>
              <a:rPr lang="en-GB" dirty="0" smtClean="0"/>
              <a:t>Notification that he began to build the monastery called </a:t>
            </a:r>
            <a:r>
              <a:rPr lang="en-GB" dirty="0" err="1" smtClean="0"/>
              <a:t>Ystrad</a:t>
            </a:r>
            <a:r>
              <a:rPr lang="en-GB" dirty="0" smtClean="0"/>
              <a:t> </a:t>
            </a:r>
            <a:r>
              <a:rPr lang="en-GB" dirty="0" err="1" smtClean="0"/>
              <a:t>Fflur</a:t>
            </a:r>
            <a:r>
              <a:rPr lang="en-GB" dirty="0" smtClean="0"/>
              <a:t> (Strata Florida) since it has been constructed he has cherished it, and  has endowed it with lands, pastures, agricultural land, and mountains pasture. These grants he now reaffirms, and they have been confirmed by this three sons. The lands are named, and detailed boundaries given.  </a:t>
            </a:r>
            <a:endParaRPr lang="en-GB" dirty="0"/>
          </a:p>
        </p:txBody>
      </p:sp>
    </p:spTree>
    <p:extLst>
      <p:ext uri="{BB962C8B-B14F-4D97-AF65-F5344CB8AC3E}">
        <p14:creationId xmlns:p14="http://schemas.microsoft.com/office/powerpoint/2010/main" xmlns="" val="29738312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this tell us?</a:t>
            </a:r>
            <a:endParaRPr lang="en-GB" dirty="0"/>
          </a:p>
        </p:txBody>
      </p:sp>
      <p:sp>
        <p:nvSpPr>
          <p:cNvPr id="3" name="Content Placeholder 2"/>
          <p:cNvSpPr>
            <a:spLocks noGrp="1"/>
          </p:cNvSpPr>
          <p:nvPr>
            <p:ph idx="1"/>
          </p:nvPr>
        </p:nvSpPr>
        <p:spPr/>
        <p:txBody>
          <a:bodyPr/>
          <a:lstStyle/>
          <a:p>
            <a:r>
              <a:rPr lang="en-GB" dirty="0" smtClean="0"/>
              <a:t>That Lord Rhys saw himself as the main founder and patron of Strata Florida</a:t>
            </a:r>
          </a:p>
          <a:p>
            <a:r>
              <a:rPr lang="en-GB" dirty="0" smtClean="0"/>
              <a:t>That he associated his sons with his grant</a:t>
            </a:r>
          </a:p>
          <a:p>
            <a:r>
              <a:rPr lang="en-GB" dirty="0" smtClean="0"/>
              <a:t>Where the lands of Strata Florida lay</a:t>
            </a:r>
          </a:p>
          <a:p>
            <a:r>
              <a:rPr lang="en-GB" dirty="0" smtClean="0"/>
              <a:t>What kind of lands they were</a:t>
            </a:r>
          </a:p>
          <a:p>
            <a:r>
              <a:rPr lang="en-GB" dirty="0" smtClean="0"/>
              <a:t>Why the boundaries?</a:t>
            </a:r>
            <a:endParaRPr lang="en-GB" dirty="0"/>
          </a:p>
        </p:txBody>
      </p:sp>
    </p:spTree>
    <p:extLst>
      <p:ext uri="{BB962C8B-B14F-4D97-AF65-F5344CB8AC3E}">
        <p14:creationId xmlns:p14="http://schemas.microsoft.com/office/powerpoint/2010/main" xmlns="" val="281219279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36904" cy="1484784"/>
          </a:xfrm>
        </p:spPr>
        <p:txBody>
          <a:bodyPr/>
          <a:lstStyle/>
          <a:p>
            <a:r>
              <a:rPr lang="en-GB" dirty="0" smtClean="0"/>
              <a:t>Where would you look for archives?</a:t>
            </a:r>
            <a:endParaRPr lang="en-GB" dirty="0"/>
          </a:p>
        </p:txBody>
      </p:sp>
      <p:sp>
        <p:nvSpPr>
          <p:cNvPr id="3" name="Content Placeholder 2"/>
          <p:cNvSpPr>
            <a:spLocks noGrp="1"/>
          </p:cNvSpPr>
          <p:nvPr>
            <p:ph idx="1"/>
          </p:nvPr>
        </p:nvSpPr>
        <p:spPr>
          <a:xfrm>
            <a:off x="457200" y="1340768"/>
            <a:ext cx="7620000" cy="5040560"/>
          </a:xfrm>
        </p:spPr>
        <p:txBody>
          <a:bodyPr>
            <a:noAutofit/>
          </a:bodyPr>
          <a:lstStyle/>
          <a:p>
            <a:r>
              <a:rPr lang="en-GB" sz="3200" dirty="0" smtClean="0"/>
              <a:t>The descent of monastic records after the Dissolution: some possibilities</a:t>
            </a:r>
          </a:p>
          <a:p>
            <a:pPr lvl="1"/>
            <a:r>
              <a:rPr lang="en-GB" sz="3200" dirty="0" smtClean="0"/>
              <a:t>Get lost</a:t>
            </a:r>
          </a:p>
          <a:p>
            <a:pPr lvl="1"/>
            <a:r>
              <a:rPr lang="en-GB" sz="3200" dirty="0" smtClean="0"/>
              <a:t>Pass to new owners – and get lost</a:t>
            </a:r>
          </a:p>
          <a:p>
            <a:pPr lvl="1"/>
            <a:r>
              <a:rPr lang="en-GB" sz="3200" dirty="0" smtClean="0"/>
              <a:t>Pass to new owners and down the generations until they end up in an archive repository, perhaps a local record office, as deposited records</a:t>
            </a:r>
          </a:p>
          <a:p>
            <a:pPr lvl="1"/>
            <a:r>
              <a:rPr lang="en-GB" sz="3200" dirty="0" smtClean="0"/>
              <a:t>Pass to the crown and end up at TNA</a:t>
            </a:r>
            <a:endParaRPr lang="en-GB" sz="3200" dirty="0"/>
          </a:p>
        </p:txBody>
      </p:sp>
    </p:spTree>
    <p:extLst>
      <p:ext uri="{BB962C8B-B14F-4D97-AF65-F5344CB8AC3E}">
        <p14:creationId xmlns:p14="http://schemas.microsoft.com/office/powerpoint/2010/main" xmlns="" val="39211762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about records?</a:t>
            </a:r>
            <a:endParaRPr lang="en-GB" dirty="0"/>
          </a:p>
        </p:txBody>
      </p:sp>
      <p:sp>
        <p:nvSpPr>
          <p:cNvPr id="3" name="Content Placeholder 2"/>
          <p:cNvSpPr>
            <a:spLocks noGrp="1"/>
          </p:cNvSpPr>
          <p:nvPr>
            <p:ph idx="1"/>
          </p:nvPr>
        </p:nvSpPr>
        <p:spPr/>
        <p:txBody>
          <a:bodyPr>
            <a:normAutofit lnSpcReduction="10000"/>
          </a:bodyPr>
          <a:lstStyle/>
          <a:p>
            <a:r>
              <a:rPr lang="en-GB" dirty="0" smtClean="0"/>
              <a:t>That is, records generated by other institutions?</a:t>
            </a:r>
          </a:p>
          <a:p>
            <a:pPr lvl="1"/>
            <a:r>
              <a:rPr lang="en-GB" dirty="0" smtClean="0"/>
              <a:t>They may be preserved among the archives of the creating institution</a:t>
            </a:r>
          </a:p>
          <a:p>
            <a:pPr lvl="1"/>
            <a:r>
              <a:rPr lang="en-GB" dirty="0" smtClean="0"/>
              <a:t>Rhys’s 1184 charter survives in six copies dating between the late thirteenth and the early sixteenth century</a:t>
            </a:r>
          </a:p>
          <a:p>
            <a:pPr lvl="1"/>
            <a:r>
              <a:rPr lang="en-GB" dirty="0" smtClean="0"/>
              <a:t>These are copies of later confirmations by the king and are kept among the records of government </a:t>
            </a:r>
            <a:endParaRPr lang="en-GB" dirty="0"/>
          </a:p>
        </p:txBody>
      </p:sp>
    </p:spTree>
    <p:extLst>
      <p:ext uri="{BB962C8B-B14F-4D97-AF65-F5344CB8AC3E}">
        <p14:creationId xmlns:p14="http://schemas.microsoft.com/office/powerpoint/2010/main" xmlns="" val="19805830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Records generated</a:t>
            </a:r>
            <a:br>
              <a:rPr lang="en-GB" dirty="0" smtClean="0"/>
            </a:br>
            <a:r>
              <a:rPr lang="en-GB" dirty="0" smtClean="0"/>
              <a:t>Records received</a:t>
            </a:r>
            <a:endParaRPr lang="en-GB" dirty="0"/>
          </a:p>
        </p:txBody>
      </p:sp>
      <p:sp>
        <p:nvSpPr>
          <p:cNvPr id="3" name="Content Placeholder 2"/>
          <p:cNvSpPr>
            <a:spLocks noGrp="1"/>
          </p:cNvSpPr>
          <p:nvPr>
            <p:ph idx="1"/>
          </p:nvPr>
        </p:nvSpPr>
        <p:spPr>
          <a:xfrm>
            <a:off x="457200" y="1700808"/>
            <a:ext cx="7620000" cy="4699992"/>
          </a:xfrm>
        </p:spPr>
        <p:txBody>
          <a:bodyPr>
            <a:normAutofit/>
          </a:bodyPr>
          <a:lstStyle/>
          <a:p>
            <a:r>
              <a:rPr lang="en-GB" sz="3200" dirty="0" smtClean="0"/>
              <a:t>The archive of an institution</a:t>
            </a:r>
          </a:p>
          <a:p>
            <a:r>
              <a:rPr lang="en-GB" sz="3200" dirty="0" smtClean="0"/>
              <a:t>Local institutions come into the orbit of government</a:t>
            </a:r>
          </a:p>
          <a:p>
            <a:r>
              <a:rPr lang="en-GB" sz="3200" dirty="0" smtClean="0"/>
              <a:t>Where are these records likely to be?</a:t>
            </a:r>
            <a:endParaRPr lang="en-GB" sz="3200" dirty="0"/>
          </a:p>
        </p:txBody>
      </p:sp>
    </p:spTree>
    <p:extLst>
      <p:ext uri="{BB962C8B-B14F-4D97-AF65-F5344CB8AC3E}">
        <p14:creationId xmlns:p14="http://schemas.microsoft.com/office/powerpoint/2010/main" xmlns="" val="11853653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Searching the National Archives</a:t>
            </a:r>
            <a:endParaRPr lang="en-GB" dirty="0"/>
          </a:p>
        </p:txBody>
      </p:sp>
      <p:sp>
        <p:nvSpPr>
          <p:cNvPr id="3" name="Content Placeholder 2"/>
          <p:cNvSpPr>
            <a:spLocks noGrp="1"/>
          </p:cNvSpPr>
          <p:nvPr>
            <p:ph idx="1"/>
          </p:nvPr>
        </p:nvSpPr>
        <p:spPr/>
        <p:txBody>
          <a:bodyPr/>
          <a:lstStyle/>
          <a:p>
            <a:endParaRPr lang="en-GB" dirty="0" smtClean="0"/>
          </a:p>
          <a:p>
            <a:r>
              <a:rPr lang="en-GB" dirty="0" smtClean="0">
                <a:hlinkClick r:id="rId2"/>
              </a:rPr>
              <a:t>www.nationalarchives.gov.uk</a:t>
            </a:r>
            <a:endParaRPr lang="en-GB" dirty="0" smtClean="0"/>
          </a:p>
          <a:p>
            <a:endParaRPr lang="en-GB" dirty="0" smtClean="0"/>
          </a:p>
          <a:p>
            <a:endParaRPr lang="en-GB" dirty="0" smtClean="0"/>
          </a:p>
          <a:p>
            <a:endParaRPr lang="en-GB" dirty="0"/>
          </a:p>
          <a:p>
            <a:endParaRPr lang="en-GB" dirty="0"/>
          </a:p>
        </p:txBody>
      </p:sp>
    </p:spTree>
    <p:extLst>
      <p:ext uri="{BB962C8B-B14F-4D97-AF65-F5344CB8AC3E}">
        <p14:creationId xmlns:p14="http://schemas.microsoft.com/office/powerpoint/2010/main" xmlns="" val="39723054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Conflict and Authority</a:t>
            </a:r>
            <a:endParaRPr lang="en-GB" dirty="0"/>
          </a:p>
        </p:txBody>
      </p:sp>
      <p:sp>
        <p:nvSpPr>
          <p:cNvPr id="3" name="Content Placeholder 2"/>
          <p:cNvSpPr>
            <a:spLocks noGrp="1"/>
          </p:cNvSpPr>
          <p:nvPr>
            <p:ph idx="1"/>
          </p:nvPr>
        </p:nvSpPr>
        <p:spPr/>
        <p:txBody>
          <a:bodyPr/>
          <a:lstStyle/>
          <a:p>
            <a:r>
              <a:rPr lang="en-GB" dirty="0">
                <a:hlinkClick r:id="rId2"/>
              </a:rPr>
              <a:t>http://</a:t>
            </a:r>
            <a:r>
              <a:rPr lang="en-GB" dirty="0" smtClean="0">
                <a:hlinkClick r:id="rId2"/>
              </a:rPr>
              <a:t>discovery.nationalarchives.gov.uk/SearchUI/Details?uri=C9209112</a:t>
            </a:r>
            <a:endParaRPr lang="en-GB" dirty="0" smtClean="0"/>
          </a:p>
          <a:p>
            <a:endParaRPr lang="en-GB" dirty="0"/>
          </a:p>
        </p:txBody>
      </p:sp>
    </p:spTree>
    <p:extLst>
      <p:ext uri="{BB962C8B-B14F-4D97-AF65-F5344CB8AC3E}">
        <p14:creationId xmlns:p14="http://schemas.microsoft.com/office/powerpoint/2010/main" xmlns="" val="5099041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u="sng" dirty="0">
                <a:hlinkClick r:id="rId2"/>
              </a:rPr>
              <a:t>Click here to download your order item</a:t>
            </a:r>
            <a:endParaRPr lang="en-GB" dirty="0"/>
          </a:p>
        </p:txBody>
      </p:sp>
    </p:spTree>
    <p:extLst>
      <p:ext uri="{BB962C8B-B14F-4D97-AF65-F5344CB8AC3E}">
        <p14:creationId xmlns:p14="http://schemas.microsoft.com/office/powerpoint/2010/main" xmlns="" val="16022662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else to look</a:t>
            </a:r>
            <a:endParaRPr lang="en-GB" dirty="0"/>
          </a:p>
        </p:txBody>
      </p:sp>
      <p:sp>
        <p:nvSpPr>
          <p:cNvPr id="3" name="Content Placeholder 2"/>
          <p:cNvSpPr>
            <a:spLocks noGrp="1"/>
          </p:cNvSpPr>
          <p:nvPr>
            <p:ph idx="1"/>
          </p:nvPr>
        </p:nvSpPr>
        <p:spPr/>
        <p:txBody>
          <a:bodyPr/>
          <a:lstStyle/>
          <a:p>
            <a:r>
              <a:rPr lang="en-GB" i="1" dirty="0" smtClean="0"/>
              <a:t>National Library of Wales?</a:t>
            </a:r>
          </a:p>
          <a:p>
            <a:r>
              <a:rPr lang="en-GB" i="1" dirty="0" smtClean="0"/>
              <a:t>Local record offices?</a:t>
            </a:r>
          </a:p>
          <a:p>
            <a:endParaRPr lang="en-GB" dirty="0"/>
          </a:p>
        </p:txBody>
      </p:sp>
    </p:spTree>
    <p:extLst>
      <p:ext uri="{BB962C8B-B14F-4D97-AF65-F5344CB8AC3E}">
        <p14:creationId xmlns:p14="http://schemas.microsoft.com/office/powerpoint/2010/main" xmlns="" val="26123223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Try ‘Access to Archives’</a:t>
            </a:r>
            <a:endParaRPr lang="en-GB" dirty="0"/>
          </a:p>
        </p:txBody>
      </p:sp>
      <p:sp>
        <p:nvSpPr>
          <p:cNvPr id="3" name="Content Placeholder 2"/>
          <p:cNvSpPr>
            <a:spLocks noGrp="1"/>
          </p:cNvSpPr>
          <p:nvPr>
            <p:ph idx="1"/>
          </p:nvPr>
        </p:nvSpPr>
        <p:spPr/>
        <p:txBody>
          <a:bodyPr/>
          <a:lstStyle/>
          <a:p>
            <a:pPr marL="114300" indent="0">
              <a:buNone/>
            </a:pPr>
            <a:r>
              <a:rPr lang="en-GB" dirty="0">
                <a:hlinkClick r:id="rId2"/>
              </a:rPr>
              <a:t>http://www.nationalarchives.gov.uk/a2a</a:t>
            </a:r>
            <a:r>
              <a:rPr lang="en-GB" dirty="0" smtClean="0">
                <a:hlinkClick r:id="rId2"/>
              </a:rPr>
              <a:t>/</a:t>
            </a:r>
            <a:endParaRPr lang="en-GB" dirty="0" smtClean="0"/>
          </a:p>
          <a:p>
            <a:pPr marL="114300" indent="0">
              <a:buNone/>
            </a:pPr>
            <a:endParaRPr lang="en-GB" dirty="0" smtClean="0"/>
          </a:p>
          <a:p>
            <a:endParaRPr lang="en-GB" dirty="0"/>
          </a:p>
        </p:txBody>
      </p:sp>
    </p:spTree>
    <p:extLst>
      <p:ext uri="{BB962C8B-B14F-4D97-AF65-F5344CB8AC3E}">
        <p14:creationId xmlns:p14="http://schemas.microsoft.com/office/powerpoint/2010/main" xmlns="" val="10054952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Strata Florida as part of the Cistercian Order</a:t>
            </a:r>
            <a:endParaRPr lang="en-GB" dirty="0"/>
          </a:p>
        </p:txBody>
      </p:sp>
      <p:sp>
        <p:nvSpPr>
          <p:cNvPr id="3" name="Content Placeholder 2"/>
          <p:cNvSpPr>
            <a:spLocks noGrp="1"/>
          </p:cNvSpPr>
          <p:nvPr>
            <p:ph idx="1"/>
          </p:nvPr>
        </p:nvSpPr>
        <p:spPr/>
        <p:txBody>
          <a:bodyPr/>
          <a:lstStyle/>
          <a:p>
            <a:endParaRPr lang="en-GB" dirty="0" smtClean="0"/>
          </a:p>
          <a:p>
            <a:r>
              <a:rPr lang="en-GB" sz="3200" dirty="0" smtClean="0"/>
              <a:t>How did the order operate?</a:t>
            </a:r>
          </a:p>
          <a:p>
            <a:pPr lvl="1"/>
            <a:r>
              <a:rPr lang="en-GB" sz="3200" dirty="0" smtClean="0"/>
              <a:t>Remember: understand the administration and you can understand the records</a:t>
            </a:r>
          </a:p>
          <a:p>
            <a:pPr lvl="1"/>
            <a:endParaRPr lang="en-GB" sz="3200" dirty="0"/>
          </a:p>
          <a:p>
            <a:pPr lvl="1"/>
            <a:r>
              <a:rPr lang="en-GB" sz="3200" dirty="0" smtClean="0"/>
              <a:t>Visitation and the General Chapter</a:t>
            </a:r>
            <a:endParaRPr lang="en-GB" sz="3200" dirty="0"/>
          </a:p>
        </p:txBody>
      </p:sp>
    </p:spTree>
    <p:extLst>
      <p:ext uri="{BB962C8B-B14F-4D97-AF65-F5344CB8AC3E}">
        <p14:creationId xmlns:p14="http://schemas.microsoft.com/office/powerpoint/2010/main" xmlns="" val="39282776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International? Or local / regional?</a:t>
            </a:r>
            <a:endParaRPr lang="en-GB" dirty="0"/>
          </a:p>
        </p:txBody>
      </p:sp>
      <p:sp>
        <p:nvSpPr>
          <p:cNvPr id="3" name="Content Placeholder 2"/>
          <p:cNvSpPr>
            <a:spLocks noGrp="1"/>
          </p:cNvSpPr>
          <p:nvPr>
            <p:ph idx="1"/>
          </p:nvPr>
        </p:nvSpPr>
        <p:spPr/>
        <p:txBody>
          <a:bodyPr/>
          <a:lstStyle/>
          <a:p>
            <a:r>
              <a:rPr lang="en-GB" dirty="0" smtClean="0"/>
              <a:t>Strata Florida as a member of the Order, which placed certain expectations on it</a:t>
            </a:r>
          </a:p>
          <a:p>
            <a:endParaRPr lang="en-GB" dirty="0"/>
          </a:p>
          <a:p>
            <a:r>
              <a:rPr lang="en-GB" dirty="0" smtClean="0"/>
              <a:t>But did the monks think of themselves as Cistercian? Or part of </a:t>
            </a:r>
            <a:r>
              <a:rPr lang="en-GB" i="1" dirty="0" err="1" smtClean="0"/>
              <a:t>Pura</a:t>
            </a:r>
            <a:r>
              <a:rPr lang="en-GB" i="1" dirty="0" smtClean="0"/>
              <a:t> </a:t>
            </a:r>
            <a:r>
              <a:rPr lang="en-GB" i="1" dirty="0" err="1" smtClean="0"/>
              <a:t>Wallia</a:t>
            </a:r>
            <a:r>
              <a:rPr lang="en-GB" dirty="0" smtClean="0"/>
              <a:t>?</a:t>
            </a:r>
            <a:endParaRPr lang="en-GB" dirty="0"/>
          </a:p>
        </p:txBody>
      </p:sp>
    </p:spTree>
    <p:extLst>
      <p:ext uri="{BB962C8B-B14F-4D97-AF65-F5344CB8AC3E}">
        <p14:creationId xmlns:p14="http://schemas.microsoft.com/office/powerpoint/2010/main" xmlns="" val="32707733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We need to look beyond the documents</a:t>
            </a:r>
            <a:endParaRPr lang="en-GB"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xmlns="" val="0"/>
              </a:ext>
            </a:extLst>
          </a:blip>
          <a:stretch>
            <a:fillRect/>
          </a:stretch>
        </p:blipFill>
        <p:spPr>
          <a:xfrm>
            <a:off x="6156176" y="1571700"/>
            <a:ext cx="2016224" cy="2003623"/>
          </a:xfrm>
        </p:spPr>
      </p:pic>
      <p:pic>
        <p:nvPicPr>
          <p:cNvPr id="8" name="Picture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220072" y="3789040"/>
            <a:ext cx="3478122" cy="2304256"/>
          </a:xfrm>
          <a:prstGeom prst="rect">
            <a:avLst/>
          </a:prstGeom>
        </p:spPr>
      </p:pic>
      <p:pic>
        <p:nvPicPr>
          <p:cNvPr id="10" name="Content Placeholder 9"/>
          <p:cNvPicPr>
            <a:picLocks noGrp="1" noChangeAspect="1"/>
          </p:cNvPicPr>
          <p:nvPr>
            <p:ph sz="half" idx="1"/>
          </p:nvPr>
        </p:nvPicPr>
        <p:blipFill>
          <a:blip r:embed="rId4" cstate="print">
            <a:extLst>
              <a:ext uri="{28A0092B-C50C-407E-A947-70E740481C1C}">
                <a14:useLocalDpi xmlns:a14="http://schemas.microsoft.com/office/drawing/2010/main" xmlns="" val="0"/>
              </a:ext>
            </a:extLst>
          </a:blip>
          <a:stretch>
            <a:fillRect/>
          </a:stretch>
        </p:blipFill>
        <p:spPr>
          <a:xfrm>
            <a:off x="539552" y="1916782"/>
            <a:ext cx="4038600" cy="3028950"/>
          </a:xfrm>
        </p:spPr>
      </p:pic>
    </p:spTree>
    <p:extLst>
      <p:ext uri="{BB962C8B-B14F-4D97-AF65-F5344CB8AC3E}">
        <p14:creationId xmlns:p14="http://schemas.microsoft.com/office/powerpoint/2010/main" xmlns="" val="157645064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4294967295"/>
          </p:nvPr>
        </p:nvPicPr>
        <p:blipFill>
          <a:blip r:embed="rId2" cstate="print">
            <a:extLst>
              <a:ext uri="{28A0092B-C50C-407E-A947-70E740481C1C}">
                <a14:useLocalDpi xmlns:a14="http://schemas.microsoft.com/office/drawing/2010/main" xmlns="" val="0"/>
              </a:ext>
            </a:extLst>
          </a:blip>
          <a:stretch>
            <a:fillRect/>
          </a:stretch>
        </p:blipFill>
        <p:spPr>
          <a:xfrm>
            <a:off x="179512" y="-315416"/>
            <a:ext cx="5478760" cy="4109070"/>
          </a:xfrm>
        </p:spPr>
      </p:pic>
      <p:pic>
        <p:nvPicPr>
          <p:cNvPr id="8" name="Content Placeholder 7"/>
          <p:cNvPicPr>
            <a:picLocks noGrp="1" noChangeAspect="1"/>
          </p:cNvPicPr>
          <p:nvPr>
            <p:ph sz="half" idx="4294967295"/>
          </p:nvPr>
        </p:nvPicPr>
        <p:blipFill>
          <a:blip r:embed="rId3" cstate="print">
            <a:extLst>
              <a:ext uri="{28A0092B-C50C-407E-A947-70E740481C1C}">
                <a14:useLocalDpi xmlns:a14="http://schemas.microsoft.com/office/drawing/2010/main" xmlns="" val="0"/>
              </a:ext>
            </a:extLst>
          </a:blip>
          <a:stretch>
            <a:fillRect/>
          </a:stretch>
        </p:blipFill>
        <p:spPr>
          <a:xfrm>
            <a:off x="755576" y="3501008"/>
            <a:ext cx="4038600" cy="3028950"/>
          </a:xfrm>
        </p:spPr>
      </p:pic>
      <p:pic>
        <p:nvPicPr>
          <p:cNvPr id="10" name="Picture 9"/>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932040" y="2348880"/>
            <a:ext cx="3003798" cy="4005064"/>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568954" y="-171400"/>
            <a:ext cx="2409732" cy="3212976"/>
          </a:xfrm>
          <a:prstGeom prst="rect">
            <a:avLst/>
          </a:prstGeom>
        </p:spPr>
      </p:pic>
    </p:spTree>
    <p:extLst>
      <p:ext uri="{BB962C8B-B14F-4D97-AF65-F5344CB8AC3E}">
        <p14:creationId xmlns:p14="http://schemas.microsoft.com/office/powerpoint/2010/main" xmlns="" val="24222221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Archaeology at Strata Florida</a:t>
            </a:r>
            <a:endParaRPr lang="en-GB" dirty="0"/>
          </a:p>
        </p:txBody>
      </p:sp>
      <p:sp>
        <p:nvSpPr>
          <p:cNvPr id="3" name="Content Placeholder 2"/>
          <p:cNvSpPr>
            <a:spLocks noGrp="1"/>
          </p:cNvSpPr>
          <p:nvPr>
            <p:ph idx="1"/>
          </p:nvPr>
        </p:nvSpPr>
        <p:spPr/>
        <p:txBody>
          <a:bodyPr>
            <a:normAutofit fontScale="92500"/>
          </a:bodyPr>
          <a:lstStyle/>
          <a:p>
            <a:r>
              <a:rPr lang="en-GB" sz="3200" dirty="0" smtClean="0"/>
              <a:t>‘The Strata Florida Project’ umbrella term</a:t>
            </a:r>
            <a:endParaRPr lang="en-GB" sz="3200" dirty="0"/>
          </a:p>
          <a:p>
            <a:pPr lvl="1"/>
            <a:endParaRPr lang="en-GB" dirty="0" smtClean="0"/>
          </a:p>
          <a:p>
            <a:pPr lvl="1"/>
            <a:r>
              <a:rPr lang="en-GB" dirty="0" smtClean="0"/>
              <a:t>Multidisciplinary (as part of Medieval research cluster)</a:t>
            </a:r>
          </a:p>
          <a:p>
            <a:pPr marL="114300" indent="0">
              <a:buNone/>
            </a:pPr>
            <a:r>
              <a:rPr lang="en-GB" sz="1800" dirty="0" smtClean="0"/>
              <a:t>Archaeology, History, Welsh </a:t>
            </a:r>
            <a:r>
              <a:rPr lang="en-GB" sz="1800" dirty="0"/>
              <a:t>language and </a:t>
            </a:r>
            <a:r>
              <a:rPr lang="en-GB" sz="1800" dirty="0" smtClean="0"/>
              <a:t>culture, Geography </a:t>
            </a:r>
            <a:r>
              <a:rPr lang="en-GB" sz="1800" dirty="0"/>
              <a:t>and Earth </a:t>
            </a:r>
            <a:r>
              <a:rPr lang="en-GB" sz="1800" dirty="0" smtClean="0"/>
              <a:t>Sciences, Religious Studies, Art </a:t>
            </a:r>
            <a:r>
              <a:rPr lang="en-GB" sz="1800" dirty="0"/>
              <a:t>and Architectural </a:t>
            </a:r>
            <a:r>
              <a:rPr lang="en-GB" sz="1800" dirty="0" smtClean="0"/>
              <a:t>History, Anthropology, Creative </a:t>
            </a:r>
            <a:r>
              <a:rPr lang="en-GB" sz="1800" dirty="0"/>
              <a:t>Arts and Design </a:t>
            </a:r>
            <a:endParaRPr lang="en-GB" sz="1800" dirty="0" smtClean="0"/>
          </a:p>
          <a:p>
            <a:pPr lvl="1"/>
            <a:r>
              <a:rPr lang="en-GB" dirty="0" smtClean="0"/>
              <a:t>Started in 2004</a:t>
            </a:r>
          </a:p>
          <a:p>
            <a:pPr lvl="1"/>
            <a:r>
              <a:rPr lang="en-GB" dirty="0" smtClean="0"/>
              <a:t>‘trained’ hundreds of students</a:t>
            </a:r>
          </a:p>
          <a:p>
            <a:pPr lvl="1"/>
            <a:r>
              <a:rPr lang="en-GB" dirty="0" smtClean="0"/>
              <a:t>Flagship sustainability and heritage project for TSD</a:t>
            </a:r>
          </a:p>
          <a:p>
            <a:pPr lvl="1"/>
            <a:r>
              <a:rPr lang="en-GB" dirty="0" smtClean="0"/>
              <a:t>Partnerships with RCAHMW, </a:t>
            </a:r>
            <a:r>
              <a:rPr lang="en-GB" dirty="0" err="1" smtClean="0"/>
              <a:t>Cadw</a:t>
            </a:r>
            <a:r>
              <a:rPr lang="en-GB" dirty="0" smtClean="0"/>
              <a:t>, DAT and CAWCS</a:t>
            </a:r>
          </a:p>
          <a:p>
            <a:pPr lvl="1"/>
            <a:r>
              <a:rPr lang="en-GB" dirty="0">
                <a:hlinkClick r:id="rId2"/>
              </a:rPr>
              <a:t>http://www.tsd.ac.uk/en/strataflorida</a:t>
            </a:r>
            <a:r>
              <a:rPr lang="en-GB" dirty="0" smtClean="0">
                <a:hlinkClick r:id="rId2"/>
              </a:rPr>
              <a:t>/</a:t>
            </a:r>
            <a:endParaRPr lang="en-GB" dirty="0" smtClean="0"/>
          </a:p>
          <a:p>
            <a:pPr lvl="1"/>
            <a:endParaRPr lang="en-GB" dirty="0" smtClean="0"/>
          </a:p>
          <a:p>
            <a:pPr marL="777240" lvl="2" indent="0">
              <a:buNone/>
            </a:pPr>
            <a:endParaRPr lang="en-GB" sz="2400" dirty="0" smtClean="0"/>
          </a:p>
          <a:p>
            <a:pPr lvl="2"/>
            <a:endParaRPr lang="en-GB" dirty="0"/>
          </a:p>
        </p:txBody>
      </p:sp>
    </p:spTree>
    <p:extLst>
      <p:ext uri="{BB962C8B-B14F-4D97-AF65-F5344CB8AC3E}">
        <p14:creationId xmlns:p14="http://schemas.microsoft.com/office/powerpoint/2010/main" xmlns="" val="16614345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Archaeology at Strata Florida</a:t>
            </a:r>
          </a:p>
        </p:txBody>
      </p:sp>
      <p:sp>
        <p:nvSpPr>
          <p:cNvPr id="4" name="Content Placeholder 2"/>
          <p:cNvSpPr txBox="1">
            <a:spLocks/>
          </p:cNvSpPr>
          <p:nvPr/>
        </p:nvSpPr>
        <p:spPr>
          <a:xfrm>
            <a:off x="609600" y="1752600"/>
            <a:ext cx="7620000" cy="48006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r>
              <a:rPr lang="en-GB" sz="3200" smtClean="0"/>
              <a:t>What do we already know?</a:t>
            </a:r>
          </a:p>
          <a:p>
            <a:pPr lvl="2"/>
            <a:endParaRPr lang="en-GB" sz="2400" smtClean="0"/>
          </a:p>
          <a:p>
            <a:pPr lvl="2"/>
            <a:endParaRPr lang="en-GB" sz="2400" smtClean="0"/>
          </a:p>
          <a:p>
            <a:pPr lvl="2"/>
            <a:r>
              <a:rPr lang="en-GB" sz="2400" smtClean="0"/>
              <a:t>Historic Environment Record</a:t>
            </a:r>
          </a:p>
          <a:p>
            <a:pPr lvl="2"/>
            <a:r>
              <a:rPr lang="en-GB" sz="2400" smtClean="0"/>
              <a:t>National Monument Record</a:t>
            </a:r>
          </a:p>
          <a:p>
            <a:pPr marL="777240" lvl="2" indent="0">
              <a:buFont typeface="Arial" pitchFamily="34" charset="0"/>
              <a:buNone/>
            </a:pPr>
            <a:endParaRPr lang="en-GB" sz="2400" smtClean="0"/>
          </a:p>
          <a:p>
            <a:pPr lvl="2"/>
            <a:endParaRPr lang="en-GB" dirty="0"/>
          </a:p>
        </p:txBody>
      </p:sp>
    </p:spTree>
    <p:extLst>
      <p:ext uri="{BB962C8B-B14F-4D97-AF65-F5344CB8AC3E}">
        <p14:creationId xmlns:p14="http://schemas.microsoft.com/office/powerpoint/2010/main" xmlns="" val="5640905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National Monuments Record</a:t>
            </a:r>
            <a:endParaRPr lang="en-GB" dirty="0"/>
          </a:p>
        </p:txBody>
      </p:sp>
      <p:pic>
        <p:nvPicPr>
          <p:cNvPr id="4" name="Content Placeholder 3"/>
          <p:cNvPicPr>
            <a:picLocks noGrp="1" noChangeAspect="1"/>
          </p:cNvPicPr>
          <p:nvPr>
            <p:ph idx="1"/>
          </p:nvPr>
        </p:nvPicPr>
        <p:blipFill rotWithShape="1">
          <a:blip r:embed="rId2" cstate="email">
            <a:extLst>
              <a:ext uri="{28A0092B-C50C-407E-A947-70E740481C1C}">
                <a14:useLocalDpi xmlns:a14="http://schemas.microsoft.com/office/drawing/2010/main" xmlns=""/>
              </a:ext>
            </a:extLst>
          </a:blip>
          <a:srcRect/>
          <a:stretch/>
        </p:blipFill>
        <p:spPr>
          <a:xfrm>
            <a:off x="323528" y="1484784"/>
            <a:ext cx="7892614" cy="4824536"/>
          </a:xfrm>
        </p:spPr>
      </p:pic>
    </p:spTree>
    <p:extLst>
      <p:ext uri="{BB962C8B-B14F-4D97-AF65-F5344CB8AC3E}">
        <p14:creationId xmlns:p14="http://schemas.microsoft.com/office/powerpoint/2010/main" xmlns="" val="14488116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cstate="email">
            <a:extLst>
              <a:ext uri="{28A0092B-C50C-407E-A947-70E740481C1C}">
                <a14:useLocalDpi xmlns:a14="http://schemas.microsoft.com/office/drawing/2010/main" xmlns=""/>
              </a:ext>
            </a:extLst>
          </a:blip>
          <a:srcRect/>
          <a:stretch>
            <a:fillRect/>
          </a:stretch>
        </p:blipFill>
        <p:spPr bwMode="auto">
          <a:xfrm>
            <a:off x="2033364" y="0"/>
            <a:ext cx="7110636" cy="71734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3" cstate="email">
            <a:extLst>
              <a:ext uri="{28A0092B-C50C-407E-A947-70E740481C1C}">
                <a14:useLocalDpi xmlns:a14="http://schemas.microsoft.com/office/drawing/2010/main" xmlns=""/>
              </a:ext>
            </a:extLst>
          </a:blip>
          <a:srcRect/>
          <a:stretch/>
        </p:blipFill>
        <p:spPr bwMode="auto">
          <a:xfrm>
            <a:off x="1" y="0"/>
            <a:ext cx="4646054"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13361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a:ext>
            </a:extLst>
          </a:blip>
          <a:srcRect/>
          <a:stretch>
            <a:fillRect/>
          </a:stretch>
        </p:blipFill>
        <p:spPr bwMode="auto">
          <a:xfrm>
            <a:off x="899592" y="9624"/>
            <a:ext cx="10276848" cy="68483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3" cstate="email">
            <a:extLst>
              <a:ext uri="{28A0092B-C50C-407E-A947-70E740481C1C}">
                <a14:useLocalDpi xmlns:a14="http://schemas.microsoft.com/office/drawing/2010/main" xmlns=""/>
              </a:ext>
            </a:extLst>
          </a:blip>
          <a:srcRect/>
          <a:stretch/>
        </p:blipFill>
        <p:spPr bwMode="auto">
          <a:xfrm>
            <a:off x="-372" y="9624"/>
            <a:ext cx="4772549" cy="68483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01831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Precinct: The Layout?</a:t>
            </a:r>
            <a:endParaRPr lang="en-GB" dirty="0"/>
          </a:p>
        </p:txBody>
      </p:sp>
      <p:pic>
        <p:nvPicPr>
          <p:cNvPr id="4" name="Content Placeholder 3"/>
          <p:cNvPicPr>
            <a:picLocks noGrp="1" noChangeAspect="1"/>
          </p:cNvPicPr>
          <p:nvPr>
            <p:ph idx="1"/>
          </p:nvPr>
        </p:nvPicPr>
        <p:blipFill>
          <a:blip r:embed="rId2" cstate="email">
            <a:extLst>
              <a:ext uri="{28A0092B-C50C-407E-A947-70E740481C1C}">
                <a14:useLocalDpi xmlns:a14="http://schemas.microsoft.com/office/drawing/2010/main" xmlns=""/>
              </a:ext>
            </a:extLst>
          </a:blip>
          <a:stretch>
            <a:fillRect/>
          </a:stretch>
        </p:blipFill>
        <p:spPr>
          <a:xfrm>
            <a:off x="987787" y="1774825"/>
            <a:ext cx="7168425" cy="4625975"/>
          </a:xfrm>
        </p:spPr>
      </p:pic>
    </p:spTree>
    <p:extLst>
      <p:ext uri="{BB962C8B-B14F-4D97-AF65-F5344CB8AC3E}">
        <p14:creationId xmlns:p14="http://schemas.microsoft.com/office/powerpoint/2010/main" xmlns="" val="15842385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Later history</a:t>
            </a:r>
            <a:endParaRPr lang="en-GB" dirty="0"/>
          </a:p>
        </p:txBody>
      </p:sp>
      <p:sp>
        <p:nvSpPr>
          <p:cNvPr id="3" name="Content Placeholder 2"/>
          <p:cNvSpPr>
            <a:spLocks noGrp="1"/>
          </p:cNvSpPr>
          <p:nvPr>
            <p:ph idx="1"/>
          </p:nvPr>
        </p:nvSpPr>
        <p:spPr/>
        <p:txBody>
          <a:bodyPr/>
          <a:lstStyle/>
          <a:p>
            <a:r>
              <a:rPr lang="en-GB" dirty="0" smtClean="0"/>
              <a:t>The abbey passed into secular hands at its dissolution under Henry VIII, and only the ruins of the church and part of the cloister remain.</a:t>
            </a:r>
          </a:p>
          <a:p>
            <a:endParaRPr lang="en-GB" dirty="0"/>
          </a:p>
          <a:p>
            <a:r>
              <a:rPr lang="en-GB" dirty="0" smtClean="0"/>
              <a:t>We are learning much from archaeological excavation</a:t>
            </a:r>
            <a:endParaRPr lang="en-GB" dirty="0"/>
          </a:p>
        </p:txBody>
      </p:sp>
    </p:spTree>
    <p:extLst>
      <p:ext uri="{BB962C8B-B14F-4D97-AF65-F5344CB8AC3E}">
        <p14:creationId xmlns:p14="http://schemas.microsoft.com/office/powerpoint/2010/main" xmlns="" val="41610855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abbey estates</a:t>
            </a:r>
            <a:endParaRPr lang="en-GB" dirty="0"/>
          </a:p>
        </p:txBody>
      </p:sp>
      <p:sp>
        <p:nvSpPr>
          <p:cNvPr id="3" name="Content Placeholder 2"/>
          <p:cNvSpPr>
            <a:spLocks noGrp="1"/>
          </p:cNvSpPr>
          <p:nvPr>
            <p:ph idx="1"/>
          </p:nvPr>
        </p:nvSpPr>
        <p:spPr/>
        <p:txBody>
          <a:bodyPr/>
          <a:lstStyle/>
          <a:p>
            <a:r>
              <a:rPr lang="en-GB" dirty="0"/>
              <a:t>a</a:t>
            </a:r>
            <a:r>
              <a:rPr lang="en-GB" dirty="0" smtClean="0"/>
              <a:t>lso passed from monastic into secular hands</a:t>
            </a:r>
          </a:p>
          <a:p>
            <a:endParaRPr lang="en-GB" dirty="0"/>
          </a:p>
          <a:p>
            <a:r>
              <a:rPr lang="en-GB" dirty="0" smtClean="0"/>
              <a:t>We can investigation later ownership, and how much difference change of ownership made through estate records</a:t>
            </a:r>
          </a:p>
          <a:p>
            <a:endParaRPr lang="en-GB" dirty="0"/>
          </a:p>
          <a:p>
            <a:r>
              <a:rPr lang="en-GB" dirty="0" smtClean="0"/>
              <a:t>We can look at what Strata Florida </a:t>
            </a:r>
            <a:r>
              <a:rPr lang="en-GB" smtClean="0"/>
              <a:t>means today</a:t>
            </a:r>
            <a:endParaRPr lang="en-GB" dirty="0"/>
          </a:p>
        </p:txBody>
      </p:sp>
    </p:spTree>
    <p:extLst>
      <p:ext uri="{BB962C8B-B14F-4D97-AF65-F5344CB8AC3E}">
        <p14:creationId xmlns:p14="http://schemas.microsoft.com/office/powerpoint/2010/main" xmlns="" val="625069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dirty="0" smtClean="0"/>
              <a:t>Sources</a:t>
            </a:r>
            <a:endParaRPr lang="en-GB" dirty="0"/>
          </a:p>
        </p:txBody>
      </p:sp>
      <p:sp>
        <p:nvSpPr>
          <p:cNvPr id="7" name="Rectangle 6"/>
          <p:cNvSpPr/>
          <p:nvPr/>
        </p:nvSpPr>
        <p:spPr>
          <a:xfrm>
            <a:off x="467544" y="1772817"/>
            <a:ext cx="6390456" cy="2862322"/>
          </a:xfrm>
          <a:prstGeom prst="rect">
            <a:avLst/>
          </a:prstGeom>
        </p:spPr>
        <p:txBody>
          <a:bodyPr wrap="square">
            <a:spAutoFit/>
          </a:bodyPr>
          <a:lstStyle/>
          <a:p>
            <a:r>
              <a:rPr lang="en-GB" dirty="0">
                <a:hlinkClick r:id="rId2"/>
              </a:rPr>
              <a:t>http://</a:t>
            </a:r>
            <a:r>
              <a:rPr lang="en-GB" dirty="0" smtClean="0">
                <a:hlinkClick r:id="rId2"/>
              </a:rPr>
              <a:t>www.wac6.org/livesite/posters/poster_files/WAC_008_Bezant.pdf</a:t>
            </a:r>
            <a:endParaRPr lang="en-GB" dirty="0" smtClean="0"/>
          </a:p>
          <a:p>
            <a:endParaRPr lang="en-GB" dirty="0"/>
          </a:p>
          <a:p>
            <a:r>
              <a:rPr lang="en-GB" dirty="0" smtClean="0">
                <a:hlinkClick r:id="rId3"/>
              </a:rPr>
              <a:t>www.monasticwales.org</a:t>
            </a:r>
            <a:endParaRPr lang="en-GB" dirty="0" smtClean="0"/>
          </a:p>
          <a:p>
            <a:pPr lvl="1"/>
            <a:endParaRPr lang="en-GB" dirty="0" smtClean="0">
              <a:hlinkClick r:id="rId4"/>
            </a:endParaRPr>
          </a:p>
          <a:p>
            <a:pPr lvl="1"/>
            <a:endParaRPr lang="en-GB" dirty="0">
              <a:hlinkClick r:id="rId4"/>
            </a:endParaRPr>
          </a:p>
          <a:p>
            <a:pPr lvl="1"/>
            <a:r>
              <a:rPr lang="en-GB" dirty="0" smtClean="0">
                <a:hlinkClick r:id="rId4"/>
              </a:rPr>
              <a:t>http</a:t>
            </a:r>
            <a:r>
              <a:rPr lang="en-GB" dirty="0">
                <a:hlinkClick r:id="rId4"/>
              </a:rPr>
              <a:t>://www.tsd.ac.uk/en/strataflorida/</a:t>
            </a:r>
            <a:endParaRPr lang="en-GB" dirty="0"/>
          </a:p>
          <a:p>
            <a:pPr lvl="1"/>
            <a:endParaRPr lang="en-GB" dirty="0"/>
          </a:p>
          <a:p>
            <a:endParaRPr lang="en-GB" dirty="0"/>
          </a:p>
          <a:p>
            <a:endParaRPr lang="en-GB" dirty="0"/>
          </a:p>
        </p:txBody>
      </p:sp>
    </p:spTree>
    <p:extLst>
      <p:ext uri="{BB962C8B-B14F-4D97-AF65-F5344CB8AC3E}">
        <p14:creationId xmlns:p14="http://schemas.microsoft.com/office/powerpoint/2010/main" xmlns="" val="40745618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1470</TotalTime>
  <Words>894</Words>
  <Application>Microsoft Office PowerPoint</Application>
  <PresentationFormat>On-screen Show (4:3)</PresentationFormat>
  <Paragraphs>145</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Module</vt:lpstr>
      <vt:lpstr>Researching the history of an institution</vt:lpstr>
      <vt:lpstr>Where to start even before we ask about archives and records?</vt:lpstr>
      <vt:lpstr>How does this affect how we begin research into its history?</vt:lpstr>
      <vt:lpstr>Researching the history of an institution</vt:lpstr>
      <vt:lpstr>Strata Florida</vt:lpstr>
      <vt:lpstr>What? When? Why?</vt:lpstr>
      <vt:lpstr>Sources</vt:lpstr>
      <vt:lpstr>Documentary Sources</vt:lpstr>
      <vt:lpstr>Physical sources</vt:lpstr>
      <vt:lpstr>Strata Florida</vt:lpstr>
      <vt:lpstr>The foundation of Strata Florida</vt:lpstr>
      <vt:lpstr>What questions do we ask?</vt:lpstr>
      <vt:lpstr>The Brut y Tywysogion</vt:lpstr>
      <vt:lpstr>Types of records often found in monastic archives</vt:lpstr>
      <vt:lpstr>Charter of the Lord Rhys, 1184</vt:lpstr>
      <vt:lpstr>What can this tell us?</vt:lpstr>
      <vt:lpstr>Where would you look for archives?</vt:lpstr>
      <vt:lpstr>What about records?</vt:lpstr>
      <vt:lpstr>Records generated Records received</vt:lpstr>
      <vt:lpstr>Searching the National Archives</vt:lpstr>
      <vt:lpstr>Conflict and Authority</vt:lpstr>
      <vt:lpstr>Slide 22</vt:lpstr>
      <vt:lpstr>Where else to look</vt:lpstr>
      <vt:lpstr>Try ‘Access to Archives’</vt:lpstr>
      <vt:lpstr>Strata Florida as part of the Cistercian Order</vt:lpstr>
      <vt:lpstr>International? Or local / regional?</vt:lpstr>
      <vt:lpstr>We need to look beyond the documents</vt:lpstr>
      <vt:lpstr>Slide 28</vt:lpstr>
      <vt:lpstr>Archaeology at Strata Florida</vt:lpstr>
      <vt:lpstr>Archaeology at Strata Florida</vt:lpstr>
      <vt:lpstr>National Monuments Record</vt:lpstr>
      <vt:lpstr>Slide 32</vt:lpstr>
      <vt:lpstr>Slide 33</vt:lpstr>
      <vt:lpstr>Precinct: The Layout?</vt:lpstr>
      <vt:lpstr>Later history</vt:lpstr>
      <vt:lpstr>The abbey estates</vt:lpstr>
      <vt:lpstr>Sources</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Researching the history of an institution</dc:title>
  <dc:creator>Janet</dc:creator>
  <cp:lastModifiedBy>Bryn Willcock</cp:lastModifiedBy>
  <cp:revision>31</cp:revision>
  <dcterms:created xsi:type="dcterms:W3CDTF">2013-02-13T12:47:34Z</dcterms:created>
  <dcterms:modified xsi:type="dcterms:W3CDTF">2015-02-14T21:53:41Z</dcterms:modified>
</cp:coreProperties>
</file>