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&amp;ehk=tHTKyEbmKFs0YPvXhI" ContentType="image/jpeg"/>
  <Default Extension="png" ContentType="image/png"/>
  <Default Extension="rels" ContentType="application/vnd.openxmlformats-package.relationships+xml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  <p:sldId id="265" r:id="rId12"/>
    <p:sldId id="267" r:id="rId13"/>
    <p:sldId id="278" r:id="rId14"/>
    <p:sldId id="279" r:id="rId15"/>
    <p:sldId id="270" r:id="rId16"/>
    <p:sldId id="272" r:id="rId17"/>
    <p:sldId id="273" r:id="rId18"/>
    <p:sldId id="281" r:id="rId19"/>
    <p:sldId id="282" r:id="rId20"/>
    <p:sldId id="280" r:id="rId21"/>
    <p:sldId id="277" r:id="rId22"/>
    <p:sldId id="275" r:id="rId23"/>
    <p:sldId id="276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0040" autoAdjust="0"/>
  </p:normalViewPr>
  <p:slideViewPr>
    <p:cSldViewPr>
      <p:cViewPr varScale="1">
        <p:scale>
          <a:sx n="51" d="100"/>
          <a:sy n="51" d="100"/>
        </p:scale>
        <p:origin x="195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64D82A-4F0D-48DC-A29D-3FDD5FF404E5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EEACC9-36CA-4170-B814-D23262271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2749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0045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7581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1690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7534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0933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957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4218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6B854B-29BF-4836-8063-80D23EC2F7F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5018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6B854B-29BF-4836-8063-80D23EC2F7F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1221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9721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5811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EEACC9-36CA-4170-B814-D2326227168E}" type="slidenum">
              <a:rPr lang="en-GB" smtClean="0">
                <a:solidFill>
                  <a:prstClr val="black"/>
                </a:solidFill>
              </a:rPr>
              <a:pPr/>
              <a:t>15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40344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EEACC9-36CA-4170-B814-D2326227168E}" type="slidenum">
              <a:rPr lang="en-GB" smtClean="0">
                <a:solidFill>
                  <a:prstClr val="black"/>
                </a:solidFill>
              </a:rPr>
              <a:pPr/>
              <a:t>16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88874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7345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85834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36112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535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&amp;ehk=tHTKyEbmKFs0YPvXhI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toes.wordpress.com/2012/01/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dirty="0">
                <a:solidFill>
                  <a:schemeClr val="bg1"/>
                </a:solidFill>
              </a:rPr>
            </a:br>
            <a:r>
              <a:rPr lang="en-GB" altLang="en-US" dirty="0">
                <a:solidFill>
                  <a:schemeClr val="bg1"/>
                </a:solidFill>
              </a:rPr>
              <a:t>Module: BMSK4002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Effective Team Working and Communication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altLang="en-US" sz="1600" dirty="0">
                <a:solidFill>
                  <a:schemeClr val="bg1"/>
                </a:solidFill>
              </a:rPr>
            </a:br>
            <a:r>
              <a:rPr lang="en-GB" altLang="en-US" sz="2000" b="1" dirty="0">
                <a:solidFill>
                  <a:schemeClr val="bg1"/>
                </a:solidFill>
              </a:rPr>
              <a:t>Lecture 2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Overview of Lecture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Groups v Teams recap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Tuckman’s Stages of Group Development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Other Models</a:t>
            </a: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B6435-87E1-421F-ADF1-1FC38E664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Groups v Teams Recap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99DC2CB-DB04-4D46-82C4-9C5FC2C276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0056028"/>
              </p:ext>
            </p:extLst>
          </p:nvPr>
        </p:nvGraphicFramePr>
        <p:xfrm>
          <a:off x="2420888" y="1268760"/>
          <a:ext cx="4302224" cy="44198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02224">
                  <a:extLst>
                    <a:ext uri="{9D8B030D-6E8A-4147-A177-3AD203B41FA5}">
                      <a16:colId xmlns:a16="http://schemas.microsoft.com/office/drawing/2014/main" val="2665541312"/>
                    </a:ext>
                  </a:extLst>
                </a:gridCol>
              </a:tblGrid>
              <a:tr h="43204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GROUPS  V </a:t>
                      </a:r>
                      <a:r>
                        <a:rPr lang="en-GB" sz="2400" baseline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TEAMS</a:t>
                      </a:r>
                      <a:endParaRPr lang="en-US" sz="24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415916306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INTERDEPENDENCE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285912550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SHARED VALUES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473253589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EXPRESSED FEELINGS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838752799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VISION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609369799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COMMITMENT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3666301702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TRUST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2181851632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INTERPERSONAL SKILLS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678505225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CONSENSUS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338786915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OWNERSHIP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3401732525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COMMON GOALS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933517823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LISTENING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3328548204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CONFLICT RESOLUTION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672079666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TASK FOCUSED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141264844"/>
                  </a:ext>
                </a:extLst>
              </a:tr>
            </a:tbl>
          </a:graphicData>
        </a:graphic>
      </p:graphicFrame>
      <p:sp>
        <p:nvSpPr>
          <p:cNvPr id="7" name="Right Arrow 4">
            <a:extLst>
              <a:ext uri="{FF2B5EF4-FFF2-40B4-BE49-F238E27FC236}">
                <a16:creationId xmlns:a16="http://schemas.microsoft.com/office/drawing/2014/main" id="{D2ADD231-E5D6-4F51-8D72-B4D94EC96F05}"/>
              </a:ext>
            </a:extLst>
          </p:cNvPr>
          <p:cNvSpPr/>
          <p:nvPr/>
        </p:nvSpPr>
        <p:spPr>
          <a:xfrm rot="10800000">
            <a:off x="500034" y="1214422"/>
            <a:ext cx="1643074" cy="4500594"/>
          </a:xfrm>
          <a:prstGeom prst="rightArrow">
            <a:avLst>
              <a:gd name="adj1" fmla="val 50655"/>
              <a:gd name="adj2" fmla="val 50000"/>
            </a:avLst>
          </a:prstGeom>
        </p:spPr>
        <p:style>
          <a:lnRef idx="1">
            <a:schemeClr val="accent6"/>
          </a:lnRef>
          <a:fillRef idx="1003">
            <a:schemeClr val="lt1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US" b="1">
              <a:ln w="12700">
                <a:solidFill>
                  <a:srgbClr val="1F497D">
                    <a:satMod val="155000"/>
                  </a:srgbClr>
                </a:solidFill>
                <a:prstDash val="solid"/>
              </a:ln>
              <a:solidFill>
                <a:srgbClr val="EEECE1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Box 6">
            <a:extLst>
              <a:ext uri="{FF2B5EF4-FFF2-40B4-BE49-F238E27FC236}">
                <a16:creationId xmlns:a16="http://schemas.microsoft.com/office/drawing/2014/main" id="{5D1CF69F-879A-4C99-9B89-9573FCBDE3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5813" y="3357563"/>
            <a:ext cx="1143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2000" dirty="0">
                <a:solidFill>
                  <a:prstClr val="black"/>
                </a:solidFill>
                <a:latin typeface="Franklin Gothic Book" pitchFamily="34" charset="0"/>
                <a:cs typeface="Arial" pitchFamily="34" charset="0"/>
              </a:rPr>
              <a:t>WEAK</a:t>
            </a:r>
            <a:endParaRPr lang="en-US" altLang="en-US" sz="2000" dirty="0">
              <a:solidFill>
                <a:prstClr val="black"/>
              </a:solidFill>
              <a:latin typeface="Franklin Gothic Book" pitchFamily="34" charset="0"/>
              <a:cs typeface="Arial" pitchFamily="34" charset="0"/>
            </a:endParaRPr>
          </a:p>
        </p:txBody>
      </p:sp>
      <p:sp>
        <p:nvSpPr>
          <p:cNvPr id="9" name="Right Arrow 3">
            <a:extLst>
              <a:ext uri="{FF2B5EF4-FFF2-40B4-BE49-F238E27FC236}">
                <a16:creationId xmlns:a16="http://schemas.microsoft.com/office/drawing/2014/main" id="{3FD283B9-40B6-456B-BE8C-C8CF93DE9A6A}"/>
              </a:ext>
            </a:extLst>
          </p:cNvPr>
          <p:cNvSpPr/>
          <p:nvPr/>
        </p:nvSpPr>
        <p:spPr>
          <a:xfrm>
            <a:off x="7000890" y="1187990"/>
            <a:ext cx="1685909" cy="4500594"/>
          </a:xfrm>
          <a:prstGeom prst="rightArrow">
            <a:avLst/>
          </a:prstGeom>
        </p:spPr>
        <p:style>
          <a:lnRef idx="1">
            <a:schemeClr val="accent6"/>
          </a:lnRef>
          <a:fillRef idx="1003">
            <a:schemeClr val="lt1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2000" dirty="0">
                <a:solidFill>
                  <a:prstClr val="black">
                    <a:lumMod val="95000"/>
                    <a:lumOff val="5000"/>
                  </a:prstClr>
                </a:solidFill>
                <a:latin typeface="Franklin Gothic Book" pitchFamily="34" charset="0"/>
                <a:cs typeface="Arial" charset="0"/>
              </a:rPr>
              <a:t>STRONG</a:t>
            </a:r>
            <a:endParaRPr lang="en-US" sz="2000" dirty="0">
              <a:solidFill>
                <a:prstClr val="black">
                  <a:lumMod val="95000"/>
                  <a:lumOff val="5000"/>
                </a:prstClr>
              </a:solidFill>
              <a:latin typeface="Franklin Gothic Book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244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DD603-B896-4BFF-9A55-3AC501B8B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b="1" dirty="0"/>
              <a:t>Tuckman's Team Development (1965) </a:t>
            </a:r>
            <a:endParaRPr lang="en-GB" sz="3600" b="1" dirty="0"/>
          </a:p>
        </p:txBody>
      </p:sp>
      <p:sp>
        <p:nvSpPr>
          <p:cNvPr id="4" name="Text Box 6">
            <a:extLst>
              <a:ext uri="{FF2B5EF4-FFF2-40B4-BE49-F238E27FC236}">
                <a16:creationId xmlns:a16="http://schemas.microsoft.com/office/drawing/2014/main" id="{6C891182-8810-4287-9204-53B8B5E790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528" y="1417638"/>
            <a:ext cx="5410200" cy="4214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8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Bruce Tuckman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Professor in Philosophical, Psychological, and Comparative Studies Ohio State University</a:t>
            </a:r>
            <a:r>
              <a:rPr lang="en-GB" altLang="en-US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endParaRPr lang="en-GB" altLang="en-US" sz="9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1600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Tuckman, Bruce W. (1965) 'Developmental sequence in small groups',  </a:t>
            </a:r>
            <a:r>
              <a:rPr lang="en-GB" altLang="en-US" sz="1600" i="1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Psychological Bulletin</a:t>
            </a:r>
            <a:r>
              <a:rPr lang="en-GB" altLang="en-US" sz="1600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, 63, 384-399. Tuckman, Bruce W. (1972) </a:t>
            </a:r>
            <a:r>
              <a:rPr lang="en-GB" altLang="en-US" sz="1600" i="1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Conducting Educational Research</a:t>
            </a:r>
            <a:r>
              <a:rPr lang="en-GB" altLang="en-US" sz="1600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, New York: Harcourt Brace Jovanovich. Fifth edition 1999 by Wadsworth. Tuckman, Bruce W. (1979) </a:t>
            </a:r>
            <a:r>
              <a:rPr lang="en-GB" altLang="en-US" sz="1600" i="1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Evaluating Instructional Programs</a:t>
            </a:r>
            <a:r>
              <a:rPr lang="en-GB" altLang="en-US" sz="1600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, Boston: </a:t>
            </a:r>
            <a:r>
              <a:rPr lang="en-GB" altLang="en-US" sz="1600" dirty="0" err="1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Allyn</a:t>
            </a:r>
            <a:r>
              <a:rPr lang="en-GB" altLang="en-US" sz="1600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 &amp; Bacon </a:t>
            </a:r>
            <a:endParaRPr lang="en-GB" altLang="en-US" sz="1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endParaRPr lang="en-GB" altLang="en-US" sz="1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5" descr="brucetuckman01">
            <a:extLst>
              <a:ext uri="{FF2B5EF4-FFF2-40B4-BE49-F238E27FC236}">
                <a16:creationId xmlns:a16="http://schemas.microsoft.com/office/drawing/2014/main" id="{ED8368EF-E541-4B9D-B6D3-08E919761E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675" y="1628800"/>
            <a:ext cx="2270125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67364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FE543-7965-4761-BAC1-1941CE19C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Stages Teams Go Through</a:t>
            </a:r>
            <a:endParaRPr lang="en-GB" sz="4000" b="1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4BB6010-FF7B-4128-9EC2-2D9202E5E188}"/>
              </a:ext>
            </a:extLst>
          </p:cNvPr>
          <p:cNvSpPr/>
          <p:nvPr/>
        </p:nvSpPr>
        <p:spPr>
          <a:xfrm>
            <a:off x="179512" y="4149080"/>
            <a:ext cx="1954560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Forming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2CE93D8-5EB6-477D-917D-2EA86F590E61}"/>
              </a:ext>
            </a:extLst>
          </p:cNvPr>
          <p:cNvSpPr/>
          <p:nvPr/>
        </p:nvSpPr>
        <p:spPr>
          <a:xfrm>
            <a:off x="2438654" y="3140968"/>
            <a:ext cx="1954560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Storming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A2D6405-3396-4665-9419-54392417B560}"/>
              </a:ext>
            </a:extLst>
          </p:cNvPr>
          <p:cNvSpPr/>
          <p:nvPr/>
        </p:nvSpPr>
        <p:spPr>
          <a:xfrm>
            <a:off x="4697796" y="2135287"/>
            <a:ext cx="1954560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Norming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38C20EA-D721-411A-B016-E55C98423B89}"/>
              </a:ext>
            </a:extLst>
          </p:cNvPr>
          <p:cNvSpPr/>
          <p:nvPr/>
        </p:nvSpPr>
        <p:spPr>
          <a:xfrm>
            <a:off x="6980166" y="1128391"/>
            <a:ext cx="1954560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Performing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4B48456-C35D-47C6-91C2-B7BE83804D9F}"/>
              </a:ext>
            </a:extLst>
          </p:cNvPr>
          <p:cNvCxnSpPr/>
          <p:nvPr/>
        </p:nvCxnSpPr>
        <p:spPr>
          <a:xfrm flipV="1">
            <a:off x="1998331" y="4149080"/>
            <a:ext cx="57606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5591999-099D-404E-BDF7-A7965BEC7006}"/>
              </a:ext>
            </a:extLst>
          </p:cNvPr>
          <p:cNvCxnSpPr/>
          <p:nvPr/>
        </p:nvCxnSpPr>
        <p:spPr>
          <a:xfrm flipV="1">
            <a:off x="4245805" y="3146702"/>
            <a:ext cx="57606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D6470CF-A4DB-47E3-81B5-3A8744D7CA64}"/>
              </a:ext>
            </a:extLst>
          </p:cNvPr>
          <p:cNvCxnSpPr/>
          <p:nvPr/>
        </p:nvCxnSpPr>
        <p:spPr>
          <a:xfrm flipV="1">
            <a:off x="6494491" y="2114752"/>
            <a:ext cx="57606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9999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A9D01-E945-4A0B-935D-D35DDFBAB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60648"/>
            <a:ext cx="8892480" cy="1143000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Tuckman’s stages of team formation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8E3A4-6405-41FF-AFF0-66BD347F54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altLang="en-US" b="1" dirty="0">
                <a:solidFill>
                  <a:srgbClr val="FF0000"/>
                </a:solidFill>
              </a:rPr>
              <a:t>Forming</a:t>
            </a:r>
          </a:p>
          <a:p>
            <a:pPr lvl="1" algn="just" fontAlgn="base"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Team members meet for the first time</a:t>
            </a:r>
          </a:p>
          <a:p>
            <a:pPr lvl="1" algn="just" fontAlgn="base"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Relationships have not yet formed</a:t>
            </a:r>
          </a:p>
          <a:p>
            <a:pPr lvl="1" algn="just" fontAlgn="base"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People are “weighing” each other up</a:t>
            </a:r>
          </a:p>
          <a:p>
            <a:pPr lvl="1" algn="just" fontAlgn="base"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People wonder what is expected of them and how to behave</a:t>
            </a:r>
          </a:p>
          <a:p>
            <a:pPr lvl="1" algn="just" fontAlgn="base"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Communications will be formal and perhaps brief</a:t>
            </a:r>
          </a:p>
          <a:p>
            <a:pPr lvl="1" algn="just" fontAlgn="base"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Introductions will be important</a:t>
            </a:r>
          </a:p>
          <a:p>
            <a:pPr lvl="1" algn="just" fontAlgn="base"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Outgoing characters may dominate</a:t>
            </a:r>
          </a:p>
          <a:p>
            <a:pPr lvl="1" fontAlgn="base"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There is a need for some formal leadership</a:t>
            </a:r>
            <a:r>
              <a:rPr lang="en-GB" altLang="en-US" dirty="0">
                <a:solidFill>
                  <a:prstClr val="white"/>
                </a:solidFill>
                <a:latin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0645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6AB2D-BD09-4802-9E77-C63BB1FDC4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Tuckman’s stages of team formation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F4F1D-C6FF-49D3-8DC7-70FC494270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90538" indent="-490538">
              <a:lnSpc>
                <a:spcPct val="90000"/>
              </a:lnSpc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Forming</a:t>
            </a:r>
          </a:p>
          <a:p>
            <a:pPr marL="490538" indent="-490538">
              <a:lnSpc>
                <a:spcPct val="90000"/>
              </a:lnSpc>
              <a:buClr>
                <a:srgbClr val="FF5050"/>
              </a:buClr>
            </a:pPr>
            <a:r>
              <a:rPr lang="en-GB" altLang="en-US" b="1" dirty="0">
                <a:solidFill>
                  <a:srgbClr val="FF0000"/>
                </a:solidFill>
              </a:rPr>
              <a:t>Storming</a:t>
            </a:r>
          </a:p>
          <a:p>
            <a:pPr lvl="1" algn="just">
              <a:buClr>
                <a:srgbClr val="FF5050"/>
              </a:buClr>
              <a:buFontTx/>
              <a:buChar char="–"/>
            </a:pPr>
            <a:r>
              <a:rPr lang="en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Team members are vying for positions</a:t>
            </a:r>
          </a:p>
          <a:p>
            <a:pPr lvl="1">
              <a:buClr>
                <a:srgbClr val="FF5050"/>
              </a:buClr>
              <a:buFontTx/>
              <a:buChar char="–"/>
            </a:pPr>
            <a:r>
              <a:rPr lang="en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Conflict occurs whilst establishing roles and allocating responsibilities</a:t>
            </a:r>
          </a:p>
          <a:p>
            <a:pPr lvl="1">
              <a:buClr>
                <a:srgbClr val="FF5050"/>
              </a:buClr>
              <a:buFontTx/>
              <a:buChar char="–"/>
            </a:pPr>
            <a:r>
              <a:rPr lang="en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Team members may resist the task at an emotional level</a:t>
            </a:r>
            <a:endParaRPr lang="en-GB" altLang="en-US" sz="2400" dirty="0">
              <a:latin typeface="Arial" panose="020B0604020202020204" pitchFamily="34" charset="0"/>
            </a:endParaRPr>
          </a:p>
          <a:p>
            <a:pPr lvl="1">
              <a:buClr>
                <a:srgbClr val="FF5050"/>
              </a:buClr>
              <a:buFontTx/>
              <a:buChar char="–"/>
            </a:pPr>
            <a:r>
              <a:rPr lang="en-GB" altLang="en-US" sz="2400" dirty="0">
                <a:latin typeface="Arial" panose="020B0604020202020204" pitchFamily="34" charset="0"/>
              </a:rPr>
              <a:t>Competing ideas as to how to go about team task emerge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98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3CC32-719A-40CF-9B41-B874C15FF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" y="451521"/>
            <a:ext cx="8686478" cy="1143000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Tuckman’s stages of team formation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9F9CD-F7C4-402F-92EC-AF13A5639B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90538" indent="-490538"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Forming</a:t>
            </a:r>
            <a:endParaRPr lang="en-GB" altLang="en-US" sz="16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Storming</a:t>
            </a:r>
            <a:endParaRPr lang="en-GB" altLang="en-US" sz="16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b="1" dirty="0">
                <a:solidFill>
                  <a:srgbClr val="FF0000"/>
                </a:solidFill>
              </a:rPr>
              <a:t>Norming</a:t>
            </a:r>
          </a:p>
          <a:p>
            <a:pPr lvl="1" algn="just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Co-operation develops</a:t>
            </a:r>
          </a:p>
          <a:p>
            <a:pPr lvl="1" algn="just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The team’s “norms” are developed</a:t>
            </a:r>
          </a:p>
          <a:p>
            <a:pPr lvl="1" algn="just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Conflicts are settled</a:t>
            </a:r>
          </a:p>
          <a:p>
            <a:pPr lvl="1" algn="just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Views are exchanged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873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B83E2-1698-484C-98CE-495186CD4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Tuckman’s stages of team formation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18B93-6DA9-4701-86F9-DD271EC2C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92488"/>
          </a:xfrm>
        </p:spPr>
        <p:txBody>
          <a:bodyPr>
            <a:normAutofit fontScale="92500"/>
          </a:bodyPr>
          <a:lstStyle/>
          <a:p>
            <a:pPr marL="490538" indent="-490538">
              <a:buClr>
                <a:srgbClr val="FF5050"/>
              </a:buClr>
            </a:pPr>
            <a:r>
              <a:rPr lang="en-GB" altLang="en-US" sz="3600" dirty="0">
                <a:solidFill>
                  <a:srgbClr val="FF0000"/>
                </a:solidFill>
              </a:rPr>
              <a:t>Forming</a:t>
            </a:r>
            <a:endParaRPr lang="en-GB" altLang="en-US" sz="18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3600" dirty="0">
                <a:solidFill>
                  <a:srgbClr val="FF0000"/>
                </a:solidFill>
              </a:rPr>
              <a:t>Storming</a:t>
            </a:r>
            <a:endParaRPr lang="en-GB" altLang="en-US" sz="18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3600" dirty="0">
                <a:solidFill>
                  <a:srgbClr val="FF0000"/>
                </a:solidFill>
              </a:rPr>
              <a:t>Norming</a:t>
            </a:r>
            <a:endParaRPr lang="en-GB" altLang="en-US" sz="18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3600" b="1" dirty="0">
                <a:solidFill>
                  <a:srgbClr val="FF0000"/>
                </a:solidFill>
              </a:rPr>
              <a:t>Performing</a:t>
            </a:r>
            <a:endParaRPr lang="en-GB" altLang="en-US" b="1" dirty="0"/>
          </a:p>
          <a:p>
            <a:pPr lvl="1" algn="just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Teamwork is achieved</a:t>
            </a:r>
          </a:p>
          <a:p>
            <a:pPr lvl="1" algn="just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Roles are flexible and fully supported</a:t>
            </a:r>
          </a:p>
          <a:p>
            <a:pPr lvl="1" algn="just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Solutions are found and implemented</a:t>
            </a:r>
          </a:p>
          <a:p>
            <a:pPr lvl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Excellence is achieved in standards of working</a:t>
            </a:r>
          </a:p>
          <a:p>
            <a:pPr lvl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External leadership is minimised as team self-manages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2272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99DDB-721C-416C-A93F-20E58A0BFB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Tuckman’s stages of team formation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6EBD7-C060-4211-8600-3553CA39A7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124" y="1311276"/>
            <a:ext cx="8229600" cy="4277964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One more stage… </a:t>
            </a:r>
          </a:p>
          <a:p>
            <a:r>
              <a:rPr lang="en-GB" dirty="0"/>
              <a:t>In 1977, Tuckman added Adjourning (mourning)</a:t>
            </a:r>
          </a:p>
          <a:p>
            <a:pPr marL="490538" indent="-490538"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Forming</a:t>
            </a:r>
            <a:endParaRPr lang="en-GB" altLang="en-US" sz="16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Storming</a:t>
            </a:r>
            <a:endParaRPr lang="en-GB" altLang="en-US" sz="16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Norming</a:t>
            </a:r>
            <a:endParaRPr lang="en-GB" altLang="en-US" sz="16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Performing</a:t>
            </a:r>
          </a:p>
          <a:p>
            <a:pPr marL="490538" indent="-490538">
              <a:buClr>
                <a:srgbClr val="FF5050"/>
              </a:buClr>
            </a:pPr>
            <a:r>
              <a:rPr lang="en-GB" altLang="en-US" b="1" dirty="0">
                <a:solidFill>
                  <a:srgbClr val="FF0000"/>
                </a:solidFill>
              </a:rPr>
              <a:t>Adjourning</a:t>
            </a:r>
            <a:endParaRPr lang="en-GB" b="1" dirty="0"/>
          </a:p>
          <a:p>
            <a:pPr lvl="1" algn="just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dirty="0"/>
              <a:t>bittersweet sense of accomplishment</a:t>
            </a:r>
            <a:r>
              <a:rPr lang="en-US" altLang="en-US" dirty="0"/>
              <a:t> </a:t>
            </a:r>
            <a:endParaRPr lang="en-GB" altLang="en-US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dirty="0"/>
              <a:t>reluctance to say good-bye</a:t>
            </a:r>
            <a:r>
              <a:rPr lang="en-US" altLang="en-US" dirty="0"/>
              <a:t> </a:t>
            </a:r>
            <a:endParaRPr lang="en-GB" altLang="en-US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dirty="0"/>
              <a:t>Many personal relationships formed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EEE8DE9-C71B-44E4-BAD9-E13C218190EC}"/>
              </a:ext>
            </a:extLst>
          </p:cNvPr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D4633E8-0948-4992-8A4C-C47EC7D3BAF0}"/>
              </a:ext>
            </a:extLst>
          </p:cNvPr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2760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856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Exercise:</a:t>
            </a:r>
            <a:br>
              <a:rPr lang="en-GB" b="1" dirty="0"/>
            </a:br>
            <a:r>
              <a:rPr lang="en-GB" b="1" dirty="0"/>
              <a:t>What’s wrong with Tuckman?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28800"/>
            <a:ext cx="8291264" cy="406819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Use the internet to research criticisms of Tuckman’s theory:</a:t>
            </a:r>
          </a:p>
          <a:p>
            <a:r>
              <a:rPr lang="en-GB" sz="1800" dirty="0"/>
              <a:t>List the basis of the critique and how compelling you think the argument is</a:t>
            </a:r>
          </a:p>
          <a:p>
            <a:r>
              <a:rPr lang="en-GB" sz="1800" dirty="0"/>
              <a:t>How does this affect your perception of how useful the theory would be in practice?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395300"/>
            <a:ext cx="6192688" cy="2537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570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Exercise:</a:t>
            </a:r>
            <a:br>
              <a:rPr lang="en-GB" b="1" dirty="0"/>
            </a:br>
            <a:r>
              <a:rPr lang="en-GB" b="1" dirty="0"/>
              <a:t>What’s wrong with Tuckman?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28800"/>
            <a:ext cx="7886700" cy="3951329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dirty="0"/>
              <a:t>Forming, Storming, Norming, Performing, Adjourning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b="1" dirty="0"/>
              <a:t>1. </a:t>
            </a:r>
            <a:r>
              <a:rPr lang="en-GB" sz="2100" b="1" dirty="0"/>
              <a:t>What criticisms have you found?</a:t>
            </a:r>
          </a:p>
          <a:p>
            <a:pPr marL="0" indent="0">
              <a:buNone/>
            </a:pPr>
            <a:r>
              <a:rPr lang="en-GB" sz="2100" b="1" dirty="0"/>
              <a:t>2. How reliable are the critiques? Do you trust them?</a:t>
            </a:r>
          </a:p>
          <a:p>
            <a:pPr marL="0" indent="0">
              <a:buNone/>
            </a:pPr>
            <a:r>
              <a:rPr lang="en-GB" sz="2100" b="1" dirty="0"/>
              <a:t>3. Criticisms:</a:t>
            </a:r>
          </a:p>
          <a:p>
            <a:r>
              <a:rPr lang="en-GB" sz="2100" dirty="0"/>
              <a:t>Tuckman’s model is hierarchical/linear, so that the following step cannot be reached if the previous one is not accomplished</a:t>
            </a:r>
          </a:p>
          <a:p>
            <a:r>
              <a:rPr lang="en-GB" sz="2100" dirty="0"/>
              <a:t>Limited context, dated discovery, experimental approach</a:t>
            </a:r>
          </a:p>
          <a:p>
            <a:r>
              <a:rPr lang="en-GB" sz="2100" dirty="0"/>
              <a:t>Suggests linear approach to group formation and not repetition of stages</a:t>
            </a:r>
          </a:p>
          <a:p>
            <a:r>
              <a:rPr lang="en-GB" sz="2100" dirty="0"/>
              <a:t>Does not sufficiently account for the task of the team</a:t>
            </a:r>
          </a:p>
          <a:p>
            <a:r>
              <a:rPr lang="en-GB" sz="2100" dirty="0"/>
              <a:t>For a group to progress satisfactorily through Tuckman’s stages it is implicit that the group has a cohesive relationship</a:t>
            </a:r>
          </a:p>
          <a:p>
            <a:r>
              <a:rPr lang="en-GB" sz="2100" dirty="0"/>
              <a:t>Overly simple language has led to unthinking adoption by practitioners</a:t>
            </a:r>
          </a:p>
          <a:p>
            <a:pPr marL="0" indent="0">
              <a:buNone/>
            </a:pPr>
            <a:r>
              <a:rPr lang="en-GB" sz="2100" b="1" dirty="0"/>
              <a:t>4. How does this affect your perception of how useful the theory would be in practice?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99626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9167F-CDAB-44E1-89FC-874D204F6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Exercise: Remember the Titans</a:t>
            </a:r>
            <a:endParaRPr lang="en-GB" b="1" dirty="0"/>
          </a:p>
        </p:txBody>
      </p:sp>
      <p:pic>
        <p:nvPicPr>
          <p:cNvPr id="4" name="Remember The Titans - Forming, Storming, Norming, Performing, Adjourning.wmv">
            <a:hlinkClick r:id="" action="ppaction://media"/>
            <a:extLst>
              <a:ext uri="{FF2B5EF4-FFF2-40B4-BE49-F238E27FC236}">
                <a16:creationId xmlns:a16="http://schemas.microsoft.com/office/drawing/2014/main" id="{593370A9-FD85-4130-90A6-B2B734EC1737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61091" y="1340768"/>
            <a:ext cx="5221817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500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6E39-0A3C-43DB-A7F5-08CD46C07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Exercise: Remember the Titans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3744D-184E-4A8F-B70D-32D8D5827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886199"/>
          </a:xfrm>
        </p:spPr>
        <p:txBody>
          <a:bodyPr>
            <a:normAutofit/>
          </a:bodyPr>
          <a:lstStyle/>
          <a:p>
            <a:r>
              <a:rPr lang="en-GB" dirty="0"/>
              <a:t>What stage/s did you see represented?</a:t>
            </a:r>
          </a:p>
          <a:p>
            <a:r>
              <a:rPr lang="en-GB" dirty="0"/>
              <a:t>What evidence was there?</a:t>
            </a:r>
          </a:p>
          <a:p>
            <a:r>
              <a:rPr lang="en-GB" dirty="0"/>
              <a:t>How easy/difficult is it to spot the stage/s?</a:t>
            </a:r>
          </a:p>
          <a:p>
            <a:r>
              <a:rPr lang="en-GB" dirty="0"/>
              <a:t>What role does leadership play?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4620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Punctuated Equilibrium Model </a:t>
            </a:r>
            <a:r>
              <a:rPr lang="en-US" b="1" dirty="0" err="1"/>
              <a:t>Gersick</a:t>
            </a:r>
            <a:r>
              <a:rPr lang="en-US" b="1" dirty="0"/>
              <a:t> 1988</a:t>
            </a:r>
            <a:endParaRPr lang="en-US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992" y="1476488"/>
            <a:ext cx="7116376" cy="4472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39018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err="1"/>
              <a:t>Wheelan's</a:t>
            </a:r>
            <a:r>
              <a:rPr lang="en-US" b="1" dirty="0"/>
              <a:t> integrated model of group development</a:t>
            </a:r>
            <a:endParaRPr lang="en-US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781" y="1412776"/>
            <a:ext cx="7547667" cy="5096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97252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7B28E-4A70-4672-B881-EE68E4C26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Some other viewpoints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7C582D4-BCA0-475F-8CDF-E91F2C4A7B9E}"/>
              </a:ext>
            </a:extLst>
          </p:cNvPr>
          <p:cNvGraphicFramePr>
            <a:graphicFrameLocks noGrp="1"/>
          </p:cNvGraphicFramePr>
          <p:nvPr/>
        </p:nvGraphicFramePr>
        <p:xfrm>
          <a:off x="899592" y="1397000"/>
          <a:ext cx="7200801" cy="35441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00267">
                  <a:extLst>
                    <a:ext uri="{9D8B030D-6E8A-4147-A177-3AD203B41FA5}">
                      <a16:colId xmlns:a16="http://schemas.microsoft.com/office/drawing/2014/main" val="2229015309"/>
                    </a:ext>
                  </a:extLst>
                </a:gridCol>
                <a:gridCol w="2400267">
                  <a:extLst>
                    <a:ext uri="{9D8B030D-6E8A-4147-A177-3AD203B41FA5}">
                      <a16:colId xmlns:a16="http://schemas.microsoft.com/office/drawing/2014/main" val="4068786785"/>
                    </a:ext>
                  </a:extLst>
                </a:gridCol>
                <a:gridCol w="2400267">
                  <a:extLst>
                    <a:ext uri="{9D8B030D-6E8A-4147-A177-3AD203B41FA5}">
                      <a16:colId xmlns:a16="http://schemas.microsoft.com/office/drawing/2014/main" val="1308809238"/>
                    </a:ext>
                  </a:extLst>
                </a:gridCol>
              </a:tblGrid>
              <a:tr h="448396">
                <a:tc>
                  <a:txBody>
                    <a:bodyPr/>
                    <a:lstStyle/>
                    <a:p>
                      <a:r>
                        <a:rPr lang="en-GB" dirty="0"/>
                        <a:t>Tuckman (1965)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Whelan (1999)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Gersick (1988)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9501502"/>
                  </a:ext>
                </a:extLst>
              </a:tr>
              <a:tr h="773943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Forming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Dependency and inclusion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Phase 1 (stability)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5567025"/>
                  </a:ext>
                </a:extLst>
              </a:tr>
              <a:tr h="773943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Storming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Counter-dependency and fight</a:t>
                      </a:r>
                    </a:p>
                  </a:txBody>
                  <a:tcPr anchor="ctr"/>
                </a:tc>
                <a:tc rowSpan="2">
                  <a:txBody>
                    <a:bodyPr/>
                    <a:lstStyle/>
                    <a:p>
                      <a:pPr algn="l"/>
                      <a:r>
                        <a:rPr lang="en-GB" dirty="0"/>
                        <a:t>Phase 2 (instability)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71033283"/>
                  </a:ext>
                </a:extLst>
              </a:tr>
              <a:tr h="773943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Norming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Trust and structure</a:t>
                      </a: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0827036"/>
                  </a:ext>
                </a:extLst>
              </a:tr>
              <a:tr h="773943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Performing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Work and productivity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Phase 2 (stability)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3752986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2C3C29F-0B53-4540-A367-5B0561F8121B}"/>
              </a:ext>
            </a:extLst>
          </p:cNvPr>
          <p:cNvSpPr txBox="1"/>
          <p:nvPr/>
        </p:nvSpPr>
        <p:spPr>
          <a:xfrm>
            <a:off x="971599" y="4951929"/>
            <a:ext cx="70567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Also, investigate </a:t>
            </a:r>
            <a:r>
              <a:rPr lang="en-GB" i="1" dirty="0"/>
              <a:t>Morgan, Salas &amp; Glickman’s </a:t>
            </a:r>
            <a:r>
              <a:rPr lang="en-GB" dirty="0"/>
              <a:t>TEAM model, </a:t>
            </a:r>
            <a:r>
              <a:rPr lang="en-GB" i="1" dirty="0"/>
              <a:t>Hackman’s</a:t>
            </a:r>
            <a:r>
              <a:rPr lang="en-GB" dirty="0"/>
              <a:t> Multilevel Perspective, and others</a:t>
            </a:r>
          </a:p>
        </p:txBody>
      </p:sp>
    </p:spTree>
    <p:extLst>
      <p:ext uri="{BB962C8B-B14F-4D97-AF65-F5344CB8AC3E}">
        <p14:creationId xmlns:p14="http://schemas.microsoft.com/office/powerpoint/2010/main" val="2772248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B4C0279-4959-41C8-AF19-6894D520E7C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228184" y="2006274"/>
            <a:ext cx="2767461" cy="2142806"/>
          </a:xfrm>
          <a:prstGeom prst="rect">
            <a:avLst/>
          </a:prstGeom>
          <a:effectLst>
            <a:softEdge rad="127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719D36-D1A7-473E-86DB-8EDA13432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545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role of leadership in teamwork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ABF2F-CE41-44BC-AAD7-9DE65A3CB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5"/>
            <a:ext cx="5770984" cy="4320479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buNone/>
            </a:pPr>
            <a:r>
              <a:rPr lang="en-GB" dirty="0"/>
              <a:t>1) How can a team leader help the team move through the various stages of Tuckman effectively and efficiently?</a:t>
            </a:r>
          </a:p>
          <a:p>
            <a:pPr marL="0" indent="0" algn="just">
              <a:buNone/>
            </a:pPr>
            <a:r>
              <a:rPr lang="en-GB" dirty="0"/>
              <a:t>2) What specific things should they do at each stage?</a:t>
            </a:r>
          </a:p>
          <a:p>
            <a:pPr algn="just"/>
            <a:endParaRPr lang="en-GB" dirty="0"/>
          </a:p>
          <a:p>
            <a:pPr marL="0" indent="0" algn="just">
              <a:buNone/>
            </a:pPr>
            <a:r>
              <a:rPr lang="en-GB" dirty="0"/>
              <a:t>Identify the key leadership activities at each stage, and </a:t>
            </a:r>
            <a:r>
              <a:rPr lang="en-GB" b="1" dirty="0"/>
              <a:t>prepare to feedback and discuss.</a:t>
            </a:r>
          </a:p>
        </p:txBody>
      </p:sp>
    </p:spTree>
    <p:extLst>
      <p:ext uri="{BB962C8B-B14F-4D97-AF65-F5344CB8AC3E}">
        <p14:creationId xmlns:p14="http://schemas.microsoft.com/office/powerpoint/2010/main" val="3214722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3964D-F850-4545-856E-891595321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75CD9-6CEF-40C4-85E2-64071340B2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Tuckman’s theory </a:t>
            </a:r>
          </a:p>
          <a:p>
            <a:r>
              <a:rPr lang="en-GB" dirty="0"/>
              <a:t>1965</a:t>
            </a:r>
          </a:p>
          <a:p>
            <a:r>
              <a:rPr lang="en-GB" dirty="0"/>
              <a:t>Forming</a:t>
            </a:r>
          </a:p>
          <a:p>
            <a:r>
              <a:rPr lang="en-GB" dirty="0"/>
              <a:t>Storming</a:t>
            </a:r>
          </a:p>
          <a:p>
            <a:r>
              <a:rPr lang="en-GB" dirty="0"/>
              <a:t>Norming</a:t>
            </a:r>
          </a:p>
          <a:p>
            <a:r>
              <a:rPr lang="en-GB" dirty="0"/>
              <a:t>Performing</a:t>
            </a:r>
          </a:p>
          <a:p>
            <a:r>
              <a:rPr lang="en-GB" dirty="0"/>
              <a:t>Adjourning</a:t>
            </a:r>
          </a:p>
          <a:p>
            <a:r>
              <a:rPr lang="en-GB" dirty="0"/>
              <a:t>1977</a:t>
            </a:r>
          </a:p>
          <a:p>
            <a:r>
              <a:rPr lang="en-GB" dirty="0"/>
              <a:t>Other models available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0156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4726F-293E-48CD-BA45-7E14B09EC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Preparation work: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B78D9-497D-44EC-AF09-84F9B64514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Investigate Belbin’s work on Team Roles, and be prepared to discuss next week</a:t>
            </a:r>
          </a:p>
          <a:p>
            <a:r>
              <a:rPr lang="en-GB" dirty="0"/>
              <a:t>Complete the Belbin Questionnaire and identify your preferred Team Role(s)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rachel.cook@uwtsd.ac.uk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3364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9" ma:contentTypeDescription="Create a new document." ma:contentTypeScope="" ma:versionID="142fd32927fab01806cdd50cf4adbc7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c36eac7e71a9b171dd4dade9fcdf8e4b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a908d394-d138-480e-87a3-ff44c37f991a"/>
    <ds:schemaRef ds:uri="http://purl.org/dc/terms/"/>
    <ds:schemaRef ds:uri="f66716c4-314f-46c1-b01e-5a44c61897d8"/>
    <ds:schemaRef ds:uri="http://purl.org/dc/elements/1.1/"/>
    <ds:schemaRef ds:uri="http://schemas.microsoft.com/office/2006/metadata/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AE66F796-7380-410B-B517-AB5EE1EF171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1831</TotalTime>
  <Words>687</Words>
  <Application>Microsoft Office PowerPoint</Application>
  <PresentationFormat>On-screen Show (4:3)</PresentationFormat>
  <Paragraphs>170</Paragraphs>
  <Slides>20</Slides>
  <Notes>17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Franklin Gothic Book</vt:lpstr>
      <vt:lpstr>Myriad Pro</vt:lpstr>
      <vt:lpstr>Times New Roman</vt:lpstr>
      <vt:lpstr>20140311PresentationUWTSDTemplate</vt:lpstr>
      <vt:lpstr>CertHE Skills for the Workplace Module: BMSK4002</vt:lpstr>
      <vt:lpstr>Overview of Lecture 2</vt:lpstr>
      <vt:lpstr>Groups v Teams Recap</vt:lpstr>
      <vt:lpstr>Tuckman's Team Development (1965) </vt:lpstr>
      <vt:lpstr>Stages Teams Go Through</vt:lpstr>
      <vt:lpstr>Tuckman’s stages of team formation</vt:lpstr>
      <vt:lpstr>Tuckman’s stages of team formation</vt:lpstr>
      <vt:lpstr>Tuckman’s stages of team formation</vt:lpstr>
      <vt:lpstr>Tuckman’s stages of team formation</vt:lpstr>
      <vt:lpstr>Tuckman’s stages of team formation</vt:lpstr>
      <vt:lpstr>Exercise: What’s wrong with Tuckman?</vt:lpstr>
      <vt:lpstr>Exercise: What’s wrong with Tuckman?</vt:lpstr>
      <vt:lpstr>Exercise: Remember the Titans</vt:lpstr>
      <vt:lpstr>Exercise: Remember the Titans</vt:lpstr>
      <vt:lpstr>Punctuated Equilibrium Model Gersick 1988</vt:lpstr>
      <vt:lpstr>Wheelan's integrated model of group development</vt:lpstr>
      <vt:lpstr>Some other viewpoints</vt:lpstr>
      <vt:lpstr>The role of leadership in teamwork</vt:lpstr>
      <vt:lpstr>Summary</vt:lpstr>
      <vt:lpstr>Preparation work: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Rachel Cook</cp:lastModifiedBy>
  <cp:revision>37</cp:revision>
  <dcterms:created xsi:type="dcterms:W3CDTF">2015-04-14T15:21:28Z</dcterms:created>
  <dcterms:modified xsi:type="dcterms:W3CDTF">2019-09-24T12:20:01Z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