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6" r:id="rId4"/>
    <p:sldId id="280" r:id="rId5"/>
    <p:sldId id="281" r:id="rId6"/>
    <p:sldId id="282" r:id="rId7"/>
    <p:sldId id="283" r:id="rId8"/>
    <p:sldId id="284" r:id="rId9"/>
    <p:sldId id="285" r:id="rId10"/>
    <p:sldId id="286" r:id="rId11"/>
    <p:sldId id="287" r:id="rId12"/>
    <p:sldId id="288" r:id="rId13"/>
    <p:sldId id="289" r:id="rId14"/>
    <p:sldId id="290" r:id="rId15"/>
    <p:sldId id="278" r:id="rId16"/>
    <p:sldId id="302" r:id="rId17"/>
    <p:sldId id="279" r:id="rId18"/>
    <p:sldId id="303" r:id="rId19"/>
    <p:sldId id="304" r:id="rId20"/>
    <p:sldId id="305" r:id="rId21"/>
    <p:sldId id="306" r:id="rId22"/>
    <p:sldId id="266" r:id="rId23"/>
    <p:sldId id="263" r:id="rId24"/>
    <p:sldId id="264" r:id="rId25"/>
    <p:sldId id="265" r:id="rId26"/>
    <p:sldId id="262" r:id="rId27"/>
    <p:sldId id="267" r:id="rId28"/>
    <p:sldId id="268" r:id="rId29"/>
    <p:sldId id="269" r:id="rId30"/>
    <p:sldId id="270" r:id="rId31"/>
    <p:sldId id="271" r:id="rId32"/>
    <p:sldId id="272" r:id="rId33"/>
    <p:sldId id="273" r:id="rId34"/>
    <p:sldId id="274" r:id="rId35"/>
    <p:sldId id="275" r:id="rId36"/>
    <p:sldId id="277" r:id="rId37"/>
    <p:sldId id="301" r:id="rId38"/>
    <p:sldId id="295" r:id="rId39"/>
    <p:sldId id="296" r:id="rId40"/>
    <p:sldId id="297" r:id="rId41"/>
    <p:sldId id="298" r:id="rId42"/>
    <p:sldId id="299" r:id="rId43"/>
    <p:sldId id="300" r:id="rId44"/>
    <p:sldId id="291" r:id="rId45"/>
    <p:sldId id="292" r:id="rId46"/>
    <p:sldId id="293" r:id="rId47"/>
    <p:sldId id="294" r:id="rId48"/>
    <p:sldId id="258" r:id="rId49"/>
    <p:sldId id="260" r:id="rId50"/>
    <p:sldId id="261" r:id="rId51"/>
    <p:sldId id="307"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559" autoAdjust="0"/>
    <p:restoredTop sz="94660"/>
  </p:normalViewPr>
  <p:slideViewPr>
    <p:cSldViewPr snapToGrid="0">
      <p:cViewPr varScale="1">
        <p:scale>
          <a:sx n="91" d="100"/>
          <a:sy n="91" d="100"/>
        </p:scale>
        <p:origin x="76" y="41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12/12/2018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12/12/2018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12/12/2018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12/12/2018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12/12/2018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12/12/2018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12/12/2018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12/12/2018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b9mJyz7Uyi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95288-EE81-40C1-B1DB-D945B64A6529}"/>
              </a:ext>
            </a:extLst>
          </p:cNvPr>
          <p:cNvSpPr>
            <a:spLocks noGrp="1"/>
          </p:cNvSpPr>
          <p:nvPr>
            <p:ph type="ctrTitle"/>
          </p:nvPr>
        </p:nvSpPr>
        <p:spPr/>
        <p:txBody>
          <a:bodyPr/>
          <a:lstStyle/>
          <a:p>
            <a:r>
              <a:rPr lang="en-GB" dirty="0"/>
              <a:t>Welcome – Procurements Routes &amp; Contracts</a:t>
            </a:r>
          </a:p>
        </p:txBody>
      </p:sp>
      <p:sp>
        <p:nvSpPr>
          <p:cNvPr id="3" name="Subtitle 2">
            <a:extLst>
              <a:ext uri="{FF2B5EF4-FFF2-40B4-BE49-F238E27FC236}">
                <a16:creationId xmlns:a16="http://schemas.microsoft.com/office/drawing/2014/main" id="{32A7E47E-9E7C-431D-8D1F-2897C4373925}"/>
              </a:ext>
            </a:extLst>
          </p:cNvPr>
          <p:cNvSpPr>
            <a:spLocks noGrp="1"/>
          </p:cNvSpPr>
          <p:nvPr>
            <p:ph type="subTitle" idx="1"/>
          </p:nvPr>
        </p:nvSpPr>
        <p:spPr/>
        <p:txBody>
          <a:bodyPr/>
          <a:lstStyle/>
          <a:p>
            <a:r>
              <a:rPr lang="en-GB" dirty="0"/>
              <a:t>Zoe Morgan</a:t>
            </a:r>
          </a:p>
          <a:p>
            <a:endParaRPr lang="en-GB" dirty="0"/>
          </a:p>
        </p:txBody>
      </p:sp>
    </p:spTree>
    <p:extLst>
      <p:ext uri="{BB962C8B-B14F-4D97-AF65-F5344CB8AC3E}">
        <p14:creationId xmlns:p14="http://schemas.microsoft.com/office/powerpoint/2010/main" val="38242610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49263-F0CC-4848-8987-CD1A7064CB0D}"/>
              </a:ext>
            </a:extLst>
          </p:cNvPr>
          <p:cNvSpPr>
            <a:spLocks noGrp="1"/>
          </p:cNvSpPr>
          <p:nvPr>
            <p:ph type="title"/>
          </p:nvPr>
        </p:nvSpPr>
        <p:spPr/>
        <p:txBody>
          <a:bodyPr/>
          <a:lstStyle/>
          <a:p>
            <a:r>
              <a:rPr lang="en-GB" dirty="0"/>
              <a:t>Ice Breaker Activity </a:t>
            </a:r>
            <a:br>
              <a:rPr lang="en-GB" dirty="0"/>
            </a:br>
            <a:endParaRPr lang="en-GB" dirty="0"/>
          </a:p>
        </p:txBody>
      </p:sp>
      <p:pic>
        <p:nvPicPr>
          <p:cNvPr id="7" name="Picture 6">
            <a:extLst>
              <a:ext uri="{FF2B5EF4-FFF2-40B4-BE49-F238E27FC236}">
                <a16:creationId xmlns:a16="http://schemas.microsoft.com/office/drawing/2014/main" id="{6AEF56B3-93A4-4316-A479-F0632FF3027A}"/>
              </a:ext>
            </a:extLst>
          </p:cNvPr>
          <p:cNvPicPr>
            <a:picLocks noChangeAspect="1"/>
          </p:cNvPicPr>
          <p:nvPr/>
        </p:nvPicPr>
        <p:blipFill>
          <a:blip r:embed="rId2"/>
          <a:stretch>
            <a:fillRect/>
          </a:stretch>
        </p:blipFill>
        <p:spPr>
          <a:xfrm>
            <a:off x="1208432" y="1853248"/>
            <a:ext cx="9565585" cy="4160374"/>
          </a:xfrm>
          <a:prstGeom prst="rect">
            <a:avLst/>
          </a:prstGeom>
        </p:spPr>
      </p:pic>
    </p:spTree>
    <p:extLst>
      <p:ext uri="{BB962C8B-B14F-4D97-AF65-F5344CB8AC3E}">
        <p14:creationId xmlns:p14="http://schemas.microsoft.com/office/powerpoint/2010/main" val="18426832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D2281-202F-49EA-BE0E-ED49BA61DEE0}"/>
              </a:ext>
            </a:extLst>
          </p:cNvPr>
          <p:cNvSpPr>
            <a:spLocks noGrp="1"/>
          </p:cNvSpPr>
          <p:nvPr>
            <p:ph type="title"/>
          </p:nvPr>
        </p:nvSpPr>
        <p:spPr/>
        <p:txBody>
          <a:bodyPr/>
          <a:lstStyle/>
          <a:p>
            <a:r>
              <a:rPr lang="en-GB" dirty="0"/>
              <a:t>Contracts - NEC v JCT</a:t>
            </a:r>
            <a:br>
              <a:rPr lang="en-GB" dirty="0"/>
            </a:br>
            <a:r>
              <a:rPr lang="en-GB" dirty="0"/>
              <a:t/>
            </a:r>
            <a:br>
              <a:rPr lang="en-GB" dirty="0"/>
            </a:br>
            <a:r>
              <a:rPr lang="en-GB" dirty="0"/>
              <a:t/>
            </a:r>
            <a:br>
              <a:rPr lang="en-GB" dirty="0"/>
            </a:br>
            <a:r>
              <a:rPr lang="en-GB" dirty="0"/>
              <a:t/>
            </a:r>
            <a:br>
              <a:rPr lang="en-GB" dirty="0"/>
            </a:br>
            <a:r>
              <a:rPr lang="en-GB" dirty="0">
                <a:hlinkClick r:id="rId2"/>
              </a:rPr>
              <a:t>Overview of the NEC - What sets it apart from other contracts? - YouTube</a:t>
            </a:r>
            <a:endParaRPr lang="en-GB" dirty="0"/>
          </a:p>
        </p:txBody>
      </p:sp>
      <p:sp>
        <p:nvSpPr>
          <p:cNvPr id="5" name="Content Placeholder 4">
            <a:extLst>
              <a:ext uri="{FF2B5EF4-FFF2-40B4-BE49-F238E27FC236}">
                <a16:creationId xmlns:a16="http://schemas.microsoft.com/office/drawing/2014/main" id="{16D39C3A-595A-4256-9B3B-45AA68081040}"/>
              </a:ext>
            </a:extLst>
          </p:cNvPr>
          <p:cNvSpPr>
            <a:spLocks noGrp="1"/>
          </p:cNvSpPr>
          <p:nvPr>
            <p:ph idx="1"/>
          </p:nvPr>
        </p:nvSpPr>
        <p:spPr/>
        <p:txBody>
          <a:bodyPr/>
          <a:lstStyle/>
          <a:p>
            <a:r>
              <a:rPr lang="en-GB" dirty="0"/>
              <a:t>https://www.youtube.com/watch?v=b9mJyz7Uyis</a:t>
            </a:r>
          </a:p>
        </p:txBody>
      </p:sp>
    </p:spTree>
    <p:extLst>
      <p:ext uri="{BB962C8B-B14F-4D97-AF65-F5344CB8AC3E}">
        <p14:creationId xmlns:p14="http://schemas.microsoft.com/office/powerpoint/2010/main" val="34767183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5F681-6143-4B6F-BBD0-750D95D90937}"/>
              </a:ext>
            </a:extLst>
          </p:cNvPr>
          <p:cNvSpPr>
            <a:spLocks noGrp="1"/>
          </p:cNvSpPr>
          <p:nvPr>
            <p:ph type="title"/>
          </p:nvPr>
        </p:nvSpPr>
        <p:spPr/>
        <p:txBody>
          <a:bodyPr/>
          <a:lstStyle/>
          <a:p>
            <a:r>
              <a:rPr lang="en-GB" dirty="0"/>
              <a:t>JCT Minor Works</a:t>
            </a:r>
          </a:p>
        </p:txBody>
      </p:sp>
      <p:sp>
        <p:nvSpPr>
          <p:cNvPr id="3" name="Content Placeholder 2">
            <a:extLst>
              <a:ext uri="{FF2B5EF4-FFF2-40B4-BE49-F238E27FC236}">
                <a16:creationId xmlns:a16="http://schemas.microsoft.com/office/drawing/2014/main" id="{42C6886B-AC59-4F38-B322-A340E35AD221}"/>
              </a:ext>
            </a:extLst>
          </p:cNvPr>
          <p:cNvSpPr>
            <a:spLocks noGrp="1"/>
          </p:cNvSpPr>
          <p:nvPr>
            <p:ph idx="1"/>
          </p:nvPr>
        </p:nvSpPr>
        <p:spPr>
          <a:xfrm>
            <a:off x="441685" y="1377056"/>
            <a:ext cx="9404723" cy="4935460"/>
          </a:xfrm>
        </p:spPr>
        <p:txBody>
          <a:bodyPr>
            <a:normAutofit fontScale="92500" lnSpcReduction="20000"/>
          </a:bodyPr>
          <a:lstStyle/>
          <a:p>
            <a:r>
              <a:rPr lang="en-GB" dirty="0"/>
              <a:t>The phrase ‘minor works’ refers to small, relatively straight-forward construction projects, typically less than £500,000 in value.</a:t>
            </a:r>
          </a:p>
          <a:p>
            <a:r>
              <a:rPr lang="en-GB" dirty="0"/>
              <a:t>In particular the phrase is used in relation to the Joint Contracts Tribunal (JCT) Minor Works Building Contract. This contract follows the traditional procurement route, where first the design is completed, and then a contractor is appointed to construct the works. JCT do not set a limit for the minor works building contract in terms of value, but typically it will be used on projects of less than £250,000.</a:t>
            </a:r>
          </a:p>
          <a:p>
            <a:r>
              <a:rPr lang="en-GB" dirty="0"/>
              <a:t>More important than value in determining whether this is an appropriate form of contract is the nature of the project.</a:t>
            </a:r>
          </a:p>
          <a:p>
            <a:pPr marL="0" indent="0">
              <a:buNone/>
            </a:pPr>
            <a:r>
              <a:rPr lang="en-GB" dirty="0"/>
              <a:t>It can be used for projects where:</a:t>
            </a:r>
          </a:p>
          <a:p>
            <a:r>
              <a:rPr lang="en-GB" dirty="0"/>
              <a:t>The project is fairly simple.</a:t>
            </a:r>
          </a:p>
          <a:p>
            <a:r>
              <a:rPr lang="en-GB" dirty="0"/>
              <a:t>The project should last no more than 12 months.</a:t>
            </a:r>
          </a:p>
          <a:p>
            <a:r>
              <a:rPr lang="en-GB" dirty="0"/>
              <a:t>The client is responsible for procuring the design, including drawings, a specification, or work schedules.</a:t>
            </a:r>
          </a:p>
          <a:p>
            <a:r>
              <a:rPr lang="en-GB" dirty="0"/>
              <a:t>Or the contractor is responsible for designing specific parts of the works (Minor Works Building Contract with contractor’s design).</a:t>
            </a:r>
          </a:p>
        </p:txBody>
      </p:sp>
    </p:spTree>
    <p:extLst>
      <p:ext uri="{BB962C8B-B14F-4D97-AF65-F5344CB8AC3E}">
        <p14:creationId xmlns:p14="http://schemas.microsoft.com/office/powerpoint/2010/main" val="1004566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F97DA-C803-405E-B493-1371A732998B}"/>
              </a:ext>
            </a:extLst>
          </p:cNvPr>
          <p:cNvSpPr>
            <a:spLocks noGrp="1"/>
          </p:cNvSpPr>
          <p:nvPr>
            <p:ph type="title"/>
          </p:nvPr>
        </p:nvSpPr>
        <p:spPr/>
        <p:txBody>
          <a:bodyPr/>
          <a:lstStyle/>
          <a:p>
            <a:r>
              <a:rPr lang="en-GB" dirty="0"/>
              <a:t>What are the main features of the contracts?</a:t>
            </a:r>
            <a:br>
              <a:rPr lang="en-GB" dirty="0"/>
            </a:br>
            <a:endParaRPr lang="en-GB" dirty="0"/>
          </a:p>
        </p:txBody>
      </p:sp>
      <p:sp>
        <p:nvSpPr>
          <p:cNvPr id="3" name="Content Placeholder 2">
            <a:extLst>
              <a:ext uri="{FF2B5EF4-FFF2-40B4-BE49-F238E27FC236}">
                <a16:creationId xmlns:a16="http://schemas.microsoft.com/office/drawing/2014/main" id="{A7A3EC20-B46D-4B21-A586-558C8E0788A1}"/>
              </a:ext>
            </a:extLst>
          </p:cNvPr>
          <p:cNvSpPr>
            <a:spLocks noGrp="1"/>
          </p:cNvSpPr>
          <p:nvPr>
            <p:ph idx="1"/>
          </p:nvPr>
        </p:nvSpPr>
        <p:spPr/>
        <p:txBody>
          <a:bodyPr/>
          <a:lstStyle/>
          <a:p>
            <a:endParaRPr lang="en-GB" dirty="0"/>
          </a:p>
          <a:p>
            <a:r>
              <a:rPr lang="en-GB" dirty="0"/>
              <a:t>JCT11 is a ‘traditional’ (or ‘master and servant’) style of contract, whereby money is paid in consideration for works and/or services rendered.</a:t>
            </a:r>
          </a:p>
          <a:p>
            <a:endParaRPr lang="en-GB" dirty="0"/>
          </a:p>
          <a:p>
            <a:r>
              <a:rPr lang="en-GB" dirty="0"/>
              <a:t>NEC3 is, philosophically at least, different from JCT11. NEC3 aims to create a partnering ethos through a careful choice of terminology, and a specific collaboration clause. However, it is not a true partnering contract - it sets out rights, obligations and consequences like JCT11 does.</a:t>
            </a:r>
          </a:p>
        </p:txBody>
      </p:sp>
    </p:spTree>
    <p:extLst>
      <p:ext uri="{BB962C8B-B14F-4D97-AF65-F5344CB8AC3E}">
        <p14:creationId xmlns:p14="http://schemas.microsoft.com/office/powerpoint/2010/main" val="36648533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B1D60-27CD-4B1D-95CE-BED7FE35D48C}"/>
              </a:ext>
            </a:extLst>
          </p:cNvPr>
          <p:cNvSpPr>
            <a:spLocks noGrp="1"/>
          </p:cNvSpPr>
          <p:nvPr>
            <p:ph type="title"/>
          </p:nvPr>
        </p:nvSpPr>
        <p:spPr/>
        <p:txBody>
          <a:bodyPr/>
          <a:lstStyle/>
          <a:p>
            <a:r>
              <a:rPr lang="en-GB" dirty="0"/>
              <a:t>With whom, and for what purpose, are the contracts popular?</a:t>
            </a:r>
            <a:br>
              <a:rPr lang="en-GB" dirty="0"/>
            </a:br>
            <a:endParaRPr lang="en-GB" dirty="0"/>
          </a:p>
        </p:txBody>
      </p:sp>
      <p:sp>
        <p:nvSpPr>
          <p:cNvPr id="3" name="Content Placeholder 2">
            <a:extLst>
              <a:ext uri="{FF2B5EF4-FFF2-40B4-BE49-F238E27FC236}">
                <a16:creationId xmlns:a16="http://schemas.microsoft.com/office/drawing/2014/main" id="{F8810F35-88EE-4F94-A84E-8E3D88AF79E5}"/>
              </a:ext>
            </a:extLst>
          </p:cNvPr>
          <p:cNvSpPr>
            <a:spLocks noGrp="1"/>
          </p:cNvSpPr>
          <p:nvPr>
            <p:ph idx="1"/>
          </p:nvPr>
        </p:nvSpPr>
        <p:spPr/>
        <p:txBody>
          <a:bodyPr>
            <a:normAutofit fontScale="92500" lnSpcReduction="10000"/>
          </a:bodyPr>
          <a:lstStyle/>
          <a:p>
            <a:endParaRPr lang="en-GB" dirty="0"/>
          </a:p>
          <a:p>
            <a:r>
              <a:rPr lang="en-GB" dirty="0"/>
              <a:t>Surveys repeatedly confirm that JCT11 remains the most popular form of contract by volume. It is the contract of choice for the private sector by a long way. People are used to it and the industry’s set up complements its use.</a:t>
            </a:r>
          </a:p>
          <a:p>
            <a:pPr marL="0" indent="0">
              <a:buNone/>
            </a:pPr>
            <a:endParaRPr lang="en-GB" dirty="0"/>
          </a:p>
          <a:p>
            <a:r>
              <a:rPr lang="en-GB" dirty="0"/>
              <a:t>By contrast, NEC3 is all but mandated for public sector projects (following the Cabinet Office’s endorsement in 2008), but is rarely used in the private sector. Given that around 45% of the industry’s annual spend comes from the public sector purse, and given that the nature of public projects tends to be social benefit infrastructure, the volume is significantly smaller but the value is several zeros bigger. The challenge for NEC3 is achieving value to the taxpayer, as the industry and its client base are still relatively inexperienced in using it.</a:t>
            </a:r>
          </a:p>
        </p:txBody>
      </p:sp>
    </p:spTree>
    <p:extLst>
      <p:ext uri="{BB962C8B-B14F-4D97-AF65-F5344CB8AC3E}">
        <p14:creationId xmlns:p14="http://schemas.microsoft.com/office/powerpoint/2010/main" val="28778688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A194-25D8-4B25-9812-3664DA931384}"/>
              </a:ext>
            </a:extLst>
          </p:cNvPr>
          <p:cNvSpPr>
            <a:spLocks noGrp="1"/>
          </p:cNvSpPr>
          <p:nvPr>
            <p:ph type="title"/>
          </p:nvPr>
        </p:nvSpPr>
        <p:spPr>
          <a:xfrm>
            <a:off x="646111" y="452718"/>
            <a:ext cx="9942376" cy="1389334"/>
          </a:xfrm>
        </p:spPr>
        <p:txBody>
          <a:bodyPr/>
          <a:lstStyle/>
          <a:p>
            <a:r>
              <a:rPr lang="en-GB" sz="2400" dirty="0"/>
              <a:t>Focussing on the strategy and procurement phase, what contractual issues of practical significance should industry professionals be aware of as between JCT11 and NEC3?</a:t>
            </a:r>
          </a:p>
        </p:txBody>
      </p:sp>
      <p:sp>
        <p:nvSpPr>
          <p:cNvPr id="3" name="Content Placeholder 2">
            <a:extLst>
              <a:ext uri="{FF2B5EF4-FFF2-40B4-BE49-F238E27FC236}">
                <a16:creationId xmlns:a16="http://schemas.microsoft.com/office/drawing/2014/main" id="{C8EF23FE-4536-4435-86EE-56A7A2D31950}"/>
              </a:ext>
            </a:extLst>
          </p:cNvPr>
          <p:cNvSpPr>
            <a:spLocks noGrp="1"/>
          </p:cNvSpPr>
          <p:nvPr>
            <p:ph idx="1"/>
          </p:nvPr>
        </p:nvSpPr>
        <p:spPr>
          <a:xfrm>
            <a:off x="1010547" y="2377596"/>
            <a:ext cx="9942376" cy="4480404"/>
          </a:xfrm>
        </p:spPr>
        <p:txBody>
          <a:bodyPr>
            <a:normAutofit/>
          </a:bodyPr>
          <a:lstStyle/>
          <a:p>
            <a:pPr marL="0" indent="0" fontAlgn="base">
              <a:buNone/>
            </a:pPr>
            <a:r>
              <a:rPr lang="en-GB" dirty="0"/>
              <a:t>1. Beware of additional clauses</a:t>
            </a:r>
          </a:p>
          <a:p>
            <a:pPr fontAlgn="base"/>
            <a:r>
              <a:rPr lang="en-GB" dirty="0"/>
              <a:t>Watch out for additional clauses (Z clauses in NEC3 and Schedules of Amendments in JCT11). There is a place for carefully thought through project­ or industry specific additional clauses, but they are often ‘dumped’ in without being properly considered, which can create interpretation problems, import risk and upset the balance of the standard contracting position. Ask if the clause is really needed, and if the other party says it is, ask why. They may not be sure when pressed.</a:t>
            </a:r>
          </a:p>
          <a:p>
            <a:endParaRPr lang="en-GB" sz="1800" dirty="0"/>
          </a:p>
        </p:txBody>
      </p:sp>
    </p:spTree>
    <p:extLst>
      <p:ext uri="{BB962C8B-B14F-4D97-AF65-F5344CB8AC3E}">
        <p14:creationId xmlns:p14="http://schemas.microsoft.com/office/powerpoint/2010/main" val="2719194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A194-25D8-4B25-9812-3664DA931384}"/>
              </a:ext>
            </a:extLst>
          </p:cNvPr>
          <p:cNvSpPr>
            <a:spLocks noGrp="1"/>
          </p:cNvSpPr>
          <p:nvPr>
            <p:ph type="title"/>
          </p:nvPr>
        </p:nvSpPr>
        <p:spPr>
          <a:xfrm>
            <a:off x="646111" y="452718"/>
            <a:ext cx="9942376" cy="1389334"/>
          </a:xfrm>
        </p:spPr>
        <p:txBody>
          <a:bodyPr/>
          <a:lstStyle/>
          <a:p>
            <a:r>
              <a:rPr lang="en-GB" sz="2400" dirty="0"/>
              <a:t>Focussing on the strategy and procurement phase, what contractual issues of practical significance should industry professionals be aware of as between JCT11 and NEC3?</a:t>
            </a:r>
          </a:p>
        </p:txBody>
      </p:sp>
      <p:sp>
        <p:nvSpPr>
          <p:cNvPr id="3" name="Content Placeholder 2">
            <a:extLst>
              <a:ext uri="{FF2B5EF4-FFF2-40B4-BE49-F238E27FC236}">
                <a16:creationId xmlns:a16="http://schemas.microsoft.com/office/drawing/2014/main" id="{C8EF23FE-4536-4435-86EE-56A7A2D31950}"/>
              </a:ext>
            </a:extLst>
          </p:cNvPr>
          <p:cNvSpPr>
            <a:spLocks noGrp="1"/>
          </p:cNvSpPr>
          <p:nvPr>
            <p:ph idx="1"/>
          </p:nvPr>
        </p:nvSpPr>
        <p:spPr/>
        <p:txBody>
          <a:bodyPr>
            <a:normAutofit/>
          </a:bodyPr>
          <a:lstStyle/>
          <a:p>
            <a:pPr marL="0" indent="0" fontAlgn="base">
              <a:buNone/>
            </a:pPr>
            <a:r>
              <a:rPr lang="en-GB" dirty="0"/>
              <a:t>2. Take time to plan</a:t>
            </a:r>
          </a:p>
          <a:p>
            <a:pPr fontAlgn="base"/>
            <a:r>
              <a:rPr lang="en-GB" dirty="0"/>
              <a:t>Take the time to invest in planning the project properly. Contracts are often hurriedly negotiated, and this leads to problems from the off. Early contractor involvement may be useful if design development is in its infancy (NEC3 produces an ECI Option, JCT offers a ‘</a:t>
            </a:r>
            <a:r>
              <a:rPr lang="en-GB" dirty="0" err="1"/>
              <a:t>Pre­Construction</a:t>
            </a:r>
            <a:r>
              <a:rPr lang="en-GB" dirty="0"/>
              <a:t> Services Agreement’).</a:t>
            </a:r>
          </a:p>
          <a:p>
            <a:endParaRPr lang="en-GB" sz="1800" dirty="0"/>
          </a:p>
        </p:txBody>
      </p:sp>
    </p:spTree>
    <p:extLst>
      <p:ext uri="{BB962C8B-B14F-4D97-AF65-F5344CB8AC3E}">
        <p14:creationId xmlns:p14="http://schemas.microsoft.com/office/powerpoint/2010/main" val="15108841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A194-25D8-4B25-9812-3664DA931384}"/>
              </a:ext>
            </a:extLst>
          </p:cNvPr>
          <p:cNvSpPr>
            <a:spLocks noGrp="1"/>
          </p:cNvSpPr>
          <p:nvPr>
            <p:ph type="title"/>
          </p:nvPr>
        </p:nvSpPr>
        <p:spPr>
          <a:xfrm>
            <a:off x="646111" y="452718"/>
            <a:ext cx="9942376" cy="1389334"/>
          </a:xfrm>
        </p:spPr>
        <p:txBody>
          <a:bodyPr/>
          <a:lstStyle/>
          <a:p>
            <a:r>
              <a:rPr lang="en-GB" sz="2400" dirty="0"/>
              <a:t>Focussing on the strategy and procurement phase, what contractual issues of practical significance should industry professionals be aware of as between JCT11 and NEC3?</a:t>
            </a:r>
          </a:p>
        </p:txBody>
      </p:sp>
      <p:sp>
        <p:nvSpPr>
          <p:cNvPr id="3" name="Content Placeholder 2">
            <a:extLst>
              <a:ext uri="{FF2B5EF4-FFF2-40B4-BE49-F238E27FC236}">
                <a16:creationId xmlns:a16="http://schemas.microsoft.com/office/drawing/2014/main" id="{C8EF23FE-4536-4435-86EE-56A7A2D31950}"/>
              </a:ext>
            </a:extLst>
          </p:cNvPr>
          <p:cNvSpPr>
            <a:spLocks noGrp="1"/>
          </p:cNvSpPr>
          <p:nvPr>
            <p:ph idx="1"/>
          </p:nvPr>
        </p:nvSpPr>
        <p:spPr/>
        <p:txBody>
          <a:bodyPr>
            <a:normAutofit fontScale="85000" lnSpcReduction="20000"/>
          </a:bodyPr>
          <a:lstStyle/>
          <a:p>
            <a:pPr fontAlgn="base"/>
            <a:r>
              <a:rPr lang="en-GB" dirty="0"/>
              <a:t>3. Measure progress Think about how you want to measure project progress and maintain an accurate account:</a:t>
            </a:r>
          </a:p>
          <a:p>
            <a:pPr fontAlgn="base"/>
            <a:r>
              <a:rPr lang="en-GB" dirty="0"/>
              <a:t>• if using NEC3, choose your project manager (PM) carefully, as the contract depends on solid project management. There are many ‘good’ PMs, who have some NEC3 experience, but not many ‘great’ ones who do. The ability of the PM to swiftly resolve early warnings, for example, can in my experience be linked directly to the perceived success of the project, and the maintenance of relationships. For more on this see my earlier analysis: Industry Insight—making project managers ‘great’</a:t>
            </a:r>
          </a:p>
          <a:p>
            <a:pPr fontAlgn="base"/>
            <a:r>
              <a:rPr lang="en-GB" dirty="0"/>
              <a:t>• JCT11’s focus is on the accounting process, so experience in measurement is important. However, I suggest that it should go further, and a contract administrator (CA) with the skill to tightly control the account throughout the project is advisable (adopting NEC3’s approach which I liken to ‘pay as you go’ (PAYG)) to facilitate the final account process. I have often seen significant value, and goodwill, disappear at this time, when the parties have unresolved claims for time and money (arising from relevant events), which are difficult to unravel, and there is pressure to close the account and switch attention to other projects</a:t>
            </a:r>
          </a:p>
          <a:p>
            <a:pPr marL="0" indent="0">
              <a:buNone/>
            </a:pPr>
            <a:endParaRPr lang="en-GB" sz="1800" dirty="0"/>
          </a:p>
        </p:txBody>
      </p:sp>
    </p:spTree>
    <p:extLst>
      <p:ext uri="{BB962C8B-B14F-4D97-AF65-F5344CB8AC3E}">
        <p14:creationId xmlns:p14="http://schemas.microsoft.com/office/powerpoint/2010/main" val="18822078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A194-25D8-4B25-9812-3664DA931384}"/>
              </a:ext>
            </a:extLst>
          </p:cNvPr>
          <p:cNvSpPr>
            <a:spLocks noGrp="1"/>
          </p:cNvSpPr>
          <p:nvPr>
            <p:ph type="title"/>
          </p:nvPr>
        </p:nvSpPr>
        <p:spPr>
          <a:xfrm>
            <a:off x="646111" y="452718"/>
            <a:ext cx="9942376" cy="1389334"/>
          </a:xfrm>
        </p:spPr>
        <p:txBody>
          <a:bodyPr/>
          <a:lstStyle/>
          <a:p>
            <a:r>
              <a:rPr lang="en-GB" sz="2400" dirty="0"/>
              <a:t>Focussing on the strategy and procurement phase, what contractual issues of practical significance should industry professionals be aware of as between JCT11 and NEC3?</a:t>
            </a:r>
          </a:p>
        </p:txBody>
      </p:sp>
      <p:sp>
        <p:nvSpPr>
          <p:cNvPr id="3" name="Content Placeholder 2">
            <a:extLst>
              <a:ext uri="{FF2B5EF4-FFF2-40B4-BE49-F238E27FC236}">
                <a16:creationId xmlns:a16="http://schemas.microsoft.com/office/drawing/2014/main" id="{C8EF23FE-4536-4435-86EE-56A7A2D31950}"/>
              </a:ext>
            </a:extLst>
          </p:cNvPr>
          <p:cNvSpPr>
            <a:spLocks noGrp="1"/>
          </p:cNvSpPr>
          <p:nvPr>
            <p:ph idx="1"/>
          </p:nvPr>
        </p:nvSpPr>
        <p:spPr/>
        <p:txBody>
          <a:bodyPr>
            <a:normAutofit/>
          </a:bodyPr>
          <a:lstStyle/>
          <a:p>
            <a:pPr marL="0" indent="0" fontAlgn="base">
              <a:buNone/>
            </a:pPr>
            <a:r>
              <a:rPr lang="en-GB" dirty="0"/>
              <a:t>4. Incentivise</a:t>
            </a:r>
          </a:p>
          <a:p>
            <a:pPr fontAlgn="base"/>
            <a:r>
              <a:rPr lang="en-GB" dirty="0"/>
              <a:t>Consider incentivisation as part of payment—NEC3 offers a sophisticated approach by motivating performance through fee entitlement, Disallowed Costs, pain gain and other contractual mechanisms. JCT offers a simple payment ­for ­work­ done mechanism.</a:t>
            </a:r>
          </a:p>
          <a:p>
            <a:endParaRPr lang="en-GB" sz="1800" dirty="0"/>
          </a:p>
        </p:txBody>
      </p:sp>
    </p:spTree>
    <p:extLst>
      <p:ext uri="{BB962C8B-B14F-4D97-AF65-F5344CB8AC3E}">
        <p14:creationId xmlns:p14="http://schemas.microsoft.com/office/powerpoint/2010/main" val="10048299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A194-25D8-4B25-9812-3664DA931384}"/>
              </a:ext>
            </a:extLst>
          </p:cNvPr>
          <p:cNvSpPr>
            <a:spLocks noGrp="1"/>
          </p:cNvSpPr>
          <p:nvPr>
            <p:ph type="title"/>
          </p:nvPr>
        </p:nvSpPr>
        <p:spPr>
          <a:xfrm>
            <a:off x="646111" y="452718"/>
            <a:ext cx="9942376" cy="1389334"/>
          </a:xfrm>
        </p:spPr>
        <p:txBody>
          <a:bodyPr/>
          <a:lstStyle/>
          <a:p>
            <a:r>
              <a:rPr lang="en-GB" sz="2400" dirty="0"/>
              <a:t>Focussing on the strategy and procurement phase, what contractual issues of practical significance should industry professionals be aware of as between JCT11 and NEC3?</a:t>
            </a:r>
          </a:p>
        </p:txBody>
      </p:sp>
      <p:sp>
        <p:nvSpPr>
          <p:cNvPr id="3" name="Content Placeholder 2">
            <a:extLst>
              <a:ext uri="{FF2B5EF4-FFF2-40B4-BE49-F238E27FC236}">
                <a16:creationId xmlns:a16="http://schemas.microsoft.com/office/drawing/2014/main" id="{C8EF23FE-4536-4435-86EE-56A7A2D31950}"/>
              </a:ext>
            </a:extLst>
          </p:cNvPr>
          <p:cNvSpPr>
            <a:spLocks noGrp="1"/>
          </p:cNvSpPr>
          <p:nvPr>
            <p:ph idx="1"/>
          </p:nvPr>
        </p:nvSpPr>
        <p:spPr/>
        <p:txBody>
          <a:bodyPr>
            <a:normAutofit lnSpcReduction="10000"/>
          </a:bodyPr>
          <a:lstStyle/>
          <a:p>
            <a:pPr fontAlgn="base"/>
            <a:r>
              <a:rPr lang="en-GB" dirty="0"/>
              <a:t>Take care to balance risk allocation between the parties. Whichever form of contract you use, if risk is too contractor ­heavy then the employer will pay for it somewhere. Engage actively by asking: which risks can best be borne by which party? For example:</a:t>
            </a:r>
          </a:p>
          <a:p>
            <a:pPr fontAlgn="base"/>
            <a:r>
              <a:rPr lang="en-GB" dirty="0"/>
              <a:t>• in NEC3 if the contractor fails to notify of an event, which he expects to be a compensation event, within eight weeks of becoming aware of it, a time bar operates to prevent a claim for time and/or money from proceeding any further (clause 61.3)—the aim is to encourage swift resolution (or close­out) of issues</a:t>
            </a:r>
          </a:p>
          <a:p>
            <a:pPr fontAlgn="base"/>
            <a:r>
              <a:rPr lang="en-GB" dirty="0"/>
              <a:t>• JCT11 is not as heavy ­handed, but it pays to be mindful of where particular risks fall (</a:t>
            </a:r>
            <a:r>
              <a:rPr lang="en-GB" dirty="0" err="1"/>
              <a:t>ie</a:t>
            </a:r>
            <a:r>
              <a:rPr lang="en-GB" dirty="0"/>
              <a:t> relevant events), so as to accurately understand the price. If necessary, consider bolstering performance through additional security such as insurance or bonds</a:t>
            </a:r>
          </a:p>
          <a:p>
            <a:endParaRPr lang="en-GB" sz="1800" dirty="0"/>
          </a:p>
        </p:txBody>
      </p:sp>
    </p:spTree>
    <p:extLst>
      <p:ext uri="{BB962C8B-B14F-4D97-AF65-F5344CB8AC3E}">
        <p14:creationId xmlns:p14="http://schemas.microsoft.com/office/powerpoint/2010/main" val="37872274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71EE3-E668-4352-9D52-F230A4E9EE8F}"/>
              </a:ext>
            </a:extLst>
          </p:cNvPr>
          <p:cNvSpPr>
            <a:spLocks noGrp="1"/>
          </p:cNvSpPr>
          <p:nvPr>
            <p:ph type="title"/>
          </p:nvPr>
        </p:nvSpPr>
        <p:spPr/>
        <p:txBody>
          <a:bodyPr/>
          <a:lstStyle/>
          <a:p>
            <a:r>
              <a:rPr lang="en-GB" sz="2800" dirty="0"/>
              <a:t>What are the key aspects of JCT11 and NEC3 for contract</a:t>
            </a:r>
            <a:r>
              <a:rPr lang="en-GB" sz="3600" dirty="0"/>
              <a:t> managers during delivery phase?</a:t>
            </a:r>
          </a:p>
        </p:txBody>
      </p:sp>
      <p:sp>
        <p:nvSpPr>
          <p:cNvPr id="3" name="Content Placeholder 2">
            <a:extLst>
              <a:ext uri="{FF2B5EF4-FFF2-40B4-BE49-F238E27FC236}">
                <a16:creationId xmlns:a16="http://schemas.microsoft.com/office/drawing/2014/main" id="{71E97E2B-E18F-434E-9A0C-9BE609F846B2}"/>
              </a:ext>
            </a:extLst>
          </p:cNvPr>
          <p:cNvSpPr>
            <a:spLocks noGrp="1"/>
          </p:cNvSpPr>
          <p:nvPr>
            <p:ph idx="1"/>
          </p:nvPr>
        </p:nvSpPr>
        <p:spPr>
          <a:xfrm>
            <a:off x="646111" y="1853248"/>
            <a:ext cx="9404723" cy="4713203"/>
          </a:xfrm>
        </p:spPr>
        <p:txBody>
          <a:bodyPr>
            <a:normAutofit fontScale="92500" lnSpcReduction="20000"/>
          </a:bodyPr>
          <a:lstStyle/>
          <a:p>
            <a:pPr fontAlgn="base"/>
            <a:r>
              <a:rPr lang="en-GB" dirty="0"/>
              <a:t>Three particular delivery phase aspects spring to mind:1. Collaboration</a:t>
            </a:r>
          </a:p>
          <a:p>
            <a:pPr fontAlgn="base"/>
            <a:r>
              <a:rPr lang="en-GB" dirty="0"/>
              <a:t>NEC3’s collaboration clause is the first clause of the contract, which I think is significant as it is hard to miss. It obliges the parties to ‘act in a spirit of mutual trust and co­operation’. It also obliges them to ‘act as stated in this contract’. Remember there is no overriding obligation to be ‘co­operative’ (</a:t>
            </a:r>
            <a:r>
              <a:rPr lang="en-GB" dirty="0" err="1"/>
              <a:t>ie</a:t>
            </a:r>
            <a:r>
              <a:rPr lang="en-GB" dirty="0"/>
              <a:t> to capitulate on your contractual rights). The clash comes when, as is inevitable, issues arise and are not resolved maturely (quickly), so people ‘retreat’ and collaboration is abandoned. To my mind, there is a gaping chasm of behaviour and culture which needs to change in order for this clause to be truly effective, even 20 years after Latham’s report.</a:t>
            </a:r>
          </a:p>
          <a:p>
            <a:pPr fontAlgn="base"/>
            <a:r>
              <a:rPr lang="en-GB" dirty="0"/>
              <a:t>The JCT introduced a collaboration clause in 2009. It may have been added simply to follow the NEC, or perhaps it was added to reflect the mood of the times, because of a wish for a more co­operative effort in getting to the (mutually desirable) end point, and to fulfil the government’s desire for parties to work together (with the aim of course of reducing taxpayer burden by requiring ‘best value’). However, in JCT the clause is buried at the back.</a:t>
            </a:r>
          </a:p>
          <a:p>
            <a:endParaRPr lang="en-GB" dirty="0"/>
          </a:p>
        </p:txBody>
      </p:sp>
    </p:spTree>
    <p:extLst>
      <p:ext uri="{BB962C8B-B14F-4D97-AF65-F5344CB8AC3E}">
        <p14:creationId xmlns:p14="http://schemas.microsoft.com/office/powerpoint/2010/main" val="18487324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7EB2C4-AF0E-4774-AACD-CF17D31241E9}"/>
              </a:ext>
            </a:extLst>
          </p:cNvPr>
          <p:cNvSpPr>
            <a:spLocks noGrp="1"/>
          </p:cNvSpPr>
          <p:nvPr>
            <p:ph idx="1"/>
          </p:nvPr>
        </p:nvSpPr>
        <p:spPr>
          <a:xfrm>
            <a:off x="1104293" y="2437232"/>
            <a:ext cx="8946541" cy="4195481"/>
          </a:xfrm>
        </p:spPr>
        <p:txBody>
          <a:bodyPr/>
          <a:lstStyle/>
          <a:p>
            <a:pPr fontAlgn="base"/>
            <a:r>
              <a:rPr lang="en-GB" dirty="0"/>
              <a:t>2. Project management and account administration</a:t>
            </a:r>
          </a:p>
          <a:p>
            <a:pPr fontAlgn="base"/>
            <a:r>
              <a:rPr lang="en-GB" dirty="0"/>
              <a:t>In JCT, the CA’s focus is on payment administration—receiving and assessing payment applications, keeping the account, and guiding the parties through procedure and process. The CA does not direct the parties in a proactive manner.</a:t>
            </a:r>
          </a:p>
          <a:p>
            <a:pPr fontAlgn="base"/>
            <a:r>
              <a:rPr lang="en-GB" dirty="0"/>
              <a:t>In focussing on active project management, NEC3 connects all of the project parties practically (if not contractually). The PM is probably the only person who speaks to everyone, so it is in a unique, privileged—and responsible—position.</a:t>
            </a:r>
          </a:p>
          <a:p>
            <a:endParaRPr lang="en-GB" dirty="0"/>
          </a:p>
        </p:txBody>
      </p:sp>
      <p:sp>
        <p:nvSpPr>
          <p:cNvPr id="4" name="Title 1">
            <a:extLst>
              <a:ext uri="{FF2B5EF4-FFF2-40B4-BE49-F238E27FC236}">
                <a16:creationId xmlns:a16="http://schemas.microsoft.com/office/drawing/2014/main" id="{84213145-C556-4E94-89FE-6984944139C3}"/>
              </a:ext>
            </a:extLst>
          </p:cNvPr>
          <p:cNvSpPr>
            <a:spLocks noGrp="1"/>
          </p:cNvSpPr>
          <p:nvPr>
            <p:ph type="title"/>
          </p:nvPr>
        </p:nvSpPr>
        <p:spPr/>
        <p:txBody>
          <a:bodyPr/>
          <a:lstStyle/>
          <a:p>
            <a:r>
              <a:rPr lang="en-GB" sz="3600" dirty="0"/>
              <a:t>What are the key aspects of JCT11 and NEC3 for contract</a:t>
            </a:r>
            <a:r>
              <a:rPr lang="en-GB" dirty="0"/>
              <a:t> managers during delivery phase?</a:t>
            </a:r>
          </a:p>
        </p:txBody>
      </p:sp>
    </p:spTree>
    <p:extLst>
      <p:ext uri="{BB962C8B-B14F-4D97-AF65-F5344CB8AC3E}">
        <p14:creationId xmlns:p14="http://schemas.microsoft.com/office/powerpoint/2010/main" val="6762484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4213145-C556-4E94-89FE-6984944139C3}"/>
              </a:ext>
            </a:extLst>
          </p:cNvPr>
          <p:cNvSpPr>
            <a:spLocks noGrp="1"/>
          </p:cNvSpPr>
          <p:nvPr>
            <p:ph type="title"/>
          </p:nvPr>
        </p:nvSpPr>
        <p:spPr/>
        <p:txBody>
          <a:bodyPr/>
          <a:lstStyle/>
          <a:p>
            <a:r>
              <a:rPr lang="en-GB" sz="3600" dirty="0"/>
              <a:t>What are the key aspects of JCT11 and NEC3 for contract</a:t>
            </a:r>
            <a:r>
              <a:rPr lang="en-GB" dirty="0"/>
              <a:t> managers during delivery phase?</a:t>
            </a:r>
          </a:p>
        </p:txBody>
      </p:sp>
      <p:sp>
        <p:nvSpPr>
          <p:cNvPr id="5" name="Content Placeholder 4">
            <a:extLst>
              <a:ext uri="{FF2B5EF4-FFF2-40B4-BE49-F238E27FC236}">
                <a16:creationId xmlns:a16="http://schemas.microsoft.com/office/drawing/2014/main" id="{28ACBB6E-9A30-4797-89AB-FC58EB6CD72A}"/>
              </a:ext>
            </a:extLst>
          </p:cNvPr>
          <p:cNvSpPr>
            <a:spLocks noGrp="1"/>
          </p:cNvSpPr>
          <p:nvPr>
            <p:ph idx="1"/>
          </p:nvPr>
        </p:nvSpPr>
        <p:spPr>
          <a:xfrm>
            <a:off x="1147431" y="2437231"/>
            <a:ext cx="8946541" cy="4195481"/>
          </a:xfrm>
        </p:spPr>
        <p:txBody>
          <a:bodyPr>
            <a:normAutofit fontScale="85000" lnSpcReduction="10000"/>
          </a:bodyPr>
          <a:lstStyle/>
          <a:p>
            <a:pPr fontAlgn="base"/>
            <a:r>
              <a:rPr lang="en-GB" dirty="0"/>
              <a:t>3. Programming and progress</a:t>
            </a:r>
          </a:p>
          <a:p>
            <a:pPr fontAlgn="base"/>
            <a:r>
              <a:rPr lang="en-GB" dirty="0"/>
              <a:t>NEC3 requires active programming input from the contractor and PM (although not from the employer, contractually, although in practice he will be involved). The programme is often described as the ‘beating heart’ of the contract. The programming obligations are very burdensome because of the requirement to periodically update the programme and submit it for acceptance, so it pays both parties to invest in the resource to support this work. This links to the ‘PAYG’ nature of obligations relating to early warnings, risk register management, assessment of compensation events and prospective analysis of expected consequences. Achievement is often less successful than the contract intends, however.</a:t>
            </a:r>
          </a:p>
          <a:p>
            <a:pPr fontAlgn="base"/>
            <a:r>
              <a:rPr lang="en-GB" dirty="0"/>
              <a:t>In JCT11, very little attention is paid to the programme, as there is no obligation to actively update it, but a secure and justifiable critical path remains the key to successful claims for relevant events, so the programme should not be overlooked, nor should the need for analysis (which is retrospective) to support the claims.</a:t>
            </a:r>
          </a:p>
          <a:p>
            <a:endParaRPr lang="en-GB" dirty="0"/>
          </a:p>
        </p:txBody>
      </p:sp>
    </p:spTree>
    <p:extLst>
      <p:ext uri="{BB962C8B-B14F-4D97-AF65-F5344CB8AC3E}">
        <p14:creationId xmlns:p14="http://schemas.microsoft.com/office/powerpoint/2010/main" val="31402950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51011-A6D7-4399-8EC1-1B5394DC3876}"/>
              </a:ext>
            </a:extLst>
          </p:cNvPr>
          <p:cNvSpPr>
            <a:spLocks noGrp="1"/>
          </p:cNvSpPr>
          <p:nvPr>
            <p:ph type="title"/>
          </p:nvPr>
        </p:nvSpPr>
        <p:spPr/>
        <p:txBody>
          <a:bodyPr/>
          <a:lstStyle/>
          <a:p>
            <a:r>
              <a:rPr lang="en-GB" dirty="0"/>
              <a:t>The Financial Effect of Procurement Process</a:t>
            </a:r>
            <a:br>
              <a:rPr lang="en-GB" dirty="0"/>
            </a:br>
            <a:endParaRPr lang="en-GB" dirty="0"/>
          </a:p>
        </p:txBody>
      </p:sp>
      <p:sp>
        <p:nvSpPr>
          <p:cNvPr id="3" name="Content Placeholder 2">
            <a:extLst>
              <a:ext uri="{FF2B5EF4-FFF2-40B4-BE49-F238E27FC236}">
                <a16:creationId xmlns:a16="http://schemas.microsoft.com/office/drawing/2014/main" id="{22D4787A-D21A-4F58-B5BD-54061AC1C7C5}"/>
              </a:ext>
            </a:extLst>
          </p:cNvPr>
          <p:cNvSpPr>
            <a:spLocks noGrp="1"/>
          </p:cNvSpPr>
          <p:nvPr>
            <p:ph idx="1"/>
          </p:nvPr>
        </p:nvSpPr>
        <p:spPr>
          <a:xfrm>
            <a:off x="1103311" y="1853248"/>
            <a:ext cx="8946541" cy="1538421"/>
          </a:xfrm>
        </p:spPr>
        <p:txBody>
          <a:bodyPr/>
          <a:lstStyle/>
          <a:p>
            <a:pPr marL="0" indent="0">
              <a:buNone/>
            </a:pPr>
            <a:r>
              <a:rPr lang="en-GB" dirty="0"/>
              <a:t>Procurement routes within construction are imperative to the delivery of a project. The construction industry is a business and the lowest price tender strategy is altering. When deciding on procurement routes these six steps provide a simple process for Clients as shown at Fig 2.2</a:t>
            </a:r>
          </a:p>
          <a:p>
            <a:endParaRPr lang="en-GB" dirty="0"/>
          </a:p>
        </p:txBody>
      </p:sp>
      <p:pic>
        <p:nvPicPr>
          <p:cNvPr id="4" name="image07.png">
            <a:extLst>
              <a:ext uri="{FF2B5EF4-FFF2-40B4-BE49-F238E27FC236}">
                <a16:creationId xmlns:a16="http://schemas.microsoft.com/office/drawing/2014/main" id="{96DB70E3-A524-46D6-BFC2-ACD18280EDF9}"/>
              </a:ext>
            </a:extLst>
          </p:cNvPr>
          <p:cNvPicPr/>
          <p:nvPr/>
        </p:nvPicPr>
        <p:blipFill>
          <a:blip r:embed="rId2"/>
          <a:srcRect l="16805" t="16871" r="19633" b="18935"/>
          <a:stretch>
            <a:fillRect/>
          </a:stretch>
        </p:blipFill>
        <p:spPr>
          <a:xfrm>
            <a:off x="2441332" y="3121257"/>
            <a:ext cx="6503886" cy="3604222"/>
          </a:xfrm>
          <a:prstGeom prst="rect">
            <a:avLst/>
          </a:prstGeom>
          <a:ln/>
        </p:spPr>
      </p:pic>
    </p:spTree>
    <p:extLst>
      <p:ext uri="{BB962C8B-B14F-4D97-AF65-F5344CB8AC3E}">
        <p14:creationId xmlns:p14="http://schemas.microsoft.com/office/powerpoint/2010/main" val="9836505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8BEE-8B45-428C-B3D9-994D9FDCA17F}"/>
              </a:ext>
            </a:extLst>
          </p:cNvPr>
          <p:cNvSpPr>
            <a:spLocks noGrp="1"/>
          </p:cNvSpPr>
          <p:nvPr>
            <p:ph type="title"/>
          </p:nvPr>
        </p:nvSpPr>
        <p:spPr/>
        <p:txBody>
          <a:bodyPr/>
          <a:lstStyle/>
          <a:p>
            <a:r>
              <a:rPr lang="en-GB" dirty="0"/>
              <a:t>The Tender Process </a:t>
            </a:r>
          </a:p>
        </p:txBody>
      </p:sp>
      <p:sp>
        <p:nvSpPr>
          <p:cNvPr id="5" name="Content Placeholder 4">
            <a:extLst>
              <a:ext uri="{FF2B5EF4-FFF2-40B4-BE49-F238E27FC236}">
                <a16:creationId xmlns:a16="http://schemas.microsoft.com/office/drawing/2014/main" id="{A4743260-36F1-4B92-8FF5-DD313006692E}"/>
              </a:ext>
            </a:extLst>
          </p:cNvPr>
          <p:cNvSpPr>
            <a:spLocks noGrp="1"/>
          </p:cNvSpPr>
          <p:nvPr>
            <p:ph idx="1"/>
          </p:nvPr>
        </p:nvSpPr>
        <p:spPr>
          <a:xfrm>
            <a:off x="1104293" y="1628849"/>
            <a:ext cx="8946541" cy="4195481"/>
          </a:xfrm>
        </p:spPr>
        <p:txBody>
          <a:bodyPr/>
          <a:lstStyle/>
          <a:p>
            <a:r>
              <a:rPr lang="en-GB" dirty="0"/>
              <a:t>The tender process is the most commonly used way to compete and win work in the construction industry. A tender is not only used for the bidding on construction works but also to supply materials, plant and sources. </a:t>
            </a:r>
          </a:p>
          <a:p>
            <a:r>
              <a:rPr lang="en-GB" dirty="0"/>
              <a:t>The most widely used tender process has traditionally been the competitive tender. There are two commonly used types which are ‘open invitation’ and ‘restricted procedure’. Open invitations are placed and advertised by the Client .The process includes a pre-qualification questionnaire (PQQ). This step allows the Client to narrow the list of competitors by identifying who has the capabilities necessary to provide the services required. Common questions that appear will be related to the Contractors Health and Safety records, financial history and previous projects undertaken. </a:t>
            </a:r>
          </a:p>
          <a:p>
            <a:endParaRPr lang="en-GB" dirty="0"/>
          </a:p>
        </p:txBody>
      </p:sp>
    </p:spTree>
    <p:extLst>
      <p:ext uri="{BB962C8B-B14F-4D97-AF65-F5344CB8AC3E}">
        <p14:creationId xmlns:p14="http://schemas.microsoft.com/office/powerpoint/2010/main" val="407564543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8BEE-8B45-428C-B3D9-994D9FDCA17F}"/>
              </a:ext>
            </a:extLst>
          </p:cNvPr>
          <p:cNvSpPr>
            <a:spLocks noGrp="1"/>
          </p:cNvSpPr>
          <p:nvPr>
            <p:ph type="title"/>
          </p:nvPr>
        </p:nvSpPr>
        <p:spPr/>
        <p:txBody>
          <a:bodyPr/>
          <a:lstStyle/>
          <a:p>
            <a:r>
              <a:rPr lang="en-GB" dirty="0"/>
              <a:t>The Tender Process </a:t>
            </a:r>
          </a:p>
        </p:txBody>
      </p:sp>
      <p:graphicFrame>
        <p:nvGraphicFramePr>
          <p:cNvPr id="4" name="Content Placeholder 3">
            <a:extLst>
              <a:ext uri="{FF2B5EF4-FFF2-40B4-BE49-F238E27FC236}">
                <a16:creationId xmlns:a16="http://schemas.microsoft.com/office/drawing/2014/main" id="{4F8427F6-980F-4A4F-9F62-7F4FEEC3E88A}"/>
              </a:ext>
            </a:extLst>
          </p:cNvPr>
          <p:cNvGraphicFramePr>
            <a:graphicFrameLocks noGrp="1"/>
          </p:cNvGraphicFramePr>
          <p:nvPr>
            <p:ph idx="1"/>
            <p:extLst>
              <p:ext uri="{D42A27DB-BD31-4B8C-83A1-F6EECF244321}">
                <p14:modId xmlns:p14="http://schemas.microsoft.com/office/powerpoint/2010/main" val="3570547281"/>
              </p:ext>
            </p:extLst>
          </p:nvPr>
        </p:nvGraphicFramePr>
        <p:xfrm>
          <a:off x="646111" y="1961322"/>
          <a:ext cx="10167663" cy="4611757"/>
        </p:xfrm>
        <a:graphic>
          <a:graphicData uri="http://schemas.openxmlformats.org/drawingml/2006/table">
            <a:tbl>
              <a:tblPr bandRow="1"/>
              <a:tblGrid>
                <a:gridCol w="2075674">
                  <a:extLst>
                    <a:ext uri="{9D8B030D-6E8A-4147-A177-3AD203B41FA5}">
                      <a16:colId xmlns:a16="http://schemas.microsoft.com/office/drawing/2014/main" val="1064640305"/>
                    </a:ext>
                  </a:extLst>
                </a:gridCol>
                <a:gridCol w="8091989">
                  <a:extLst>
                    <a:ext uri="{9D8B030D-6E8A-4147-A177-3AD203B41FA5}">
                      <a16:colId xmlns:a16="http://schemas.microsoft.com/office/drawing/2014/main" val="3213993473"/>
                    </a:ext>
                  </a:extLst>
                </a:gridCol>
              </a:tblGrid>
              <a:tr h="341423">
                <a:tc gridSpan="2">
                  <a:txBody>
                    <a:bodyPr/>
                    <a:lstStyle/>
                    <a:p>
                      <a:pPr>
                        <a:spcAft>
                          <a:spcPts val="750"/>
                        </a:spcAft>
                      </a:pPr>
                      <a:r>
                        <a:rPr lang="en-GB" sz="1050" b="1">
                          <a:solidFill>
                            <a:srgbClr val="FFFFFF"/>
                          </a:solidFill>
                          <a:effectLst/>
                          <a:latin typeface="Arial" panose="020B0604020202020204" pitchFamily="34" charset="0"/>
                          <a:ea typeface="Arial" panose="020B0604020202020204" pitchFamily="34" charset="0"/>
                        </a:rPr>
                        <a:t>Contents of a tender pack</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nchor="ctr">
                    <a:lnL>
                      <a:noFill/>
                    </a:lnL>
                    <a:lnR>
                      <a:noFill/>
                    </a:lnR>
                    <a:lnT>
                      <a:noFill/>
                    </a:lnT>
                    <a:lnB w="12700" cap="flat" cmpd="sng" algn="ctr">
                      <a:solidFill>
                        <a:srgbClr val="C0C0C0"/>
                      </a:solidFill>
                      <a:prstDash val="solid"/>
                      <a:round/>
                      <a:headEnd type="none" w="med" len="med"/>
                      <a:tailEnd type="none" w="med" len="med"/>
                    </a:lnB>
                    <a:solidFill>
                      <a:srgbClr val="DFE2E9"/>
                    </a:solidFill>
                  </a:tcPr>
                </a:tc>
                <a:tc hMerge="1">
                  <a:txBody>
                    <a:bodyPr/>
                    <a:lstStyle/>
                    <a:p>
                      <a:endParaRPr lang="en-GB"/>
                    </a:p>
                  </a:txBody>
                  <a:tcPr/>
                </a:tc>
                <a:extLst>
                  <a:ext uri="{0D108BD9-81ED-4DB2-BD59-A6C34878D82A}">
                    <a16:rowId xmlns:a16="http://schemas.microsoft.com/office/drawing/2014/main" val="1817783747"/>
                  </a:ext>
                </a:extLst>
              </a:tr>
              <a:tr h="341423">
                <a:tc>
                  <a:txBody>
                    <a:bodyPr/>
                    <a:lstStyle/>
                    <a:p>
                      <a:pPr marL="19050" marR="19050">
                        <a:spcBef>
                          <a:spcPts val="150"/>
                        </a:spcBef>
                        <a:spcAft>
                          <a:spcPts val="150"/>
                        </a:spcAft>
                      </a:pPr>
                      <a:r>
                        <a:rPr lang="en-GB" sz="1050" b="1">
                          <a:solidFill>
                            <a:srgbClr val="000000"/>
                          </a:solidFill>
                          <a:effectLst/>
                          <a:latin typeface="Arial" panose="020B0604020202020204" pitchFamily="34" charset="0"/>
                          <a:ea typeface="Arial" panose="020B0604020202020204" pitchFamily="34" charset="0"/>
                        </a:rPr>
                        <a:t>Section</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DFE2E9"/>
                    </a:solidFill>
                  </a:tcPr>
                </a:tc>
                <a:tc>
                  <a:txBody>
                    <a:bodyPr/>
                    <a:lstStyle/>
                    <a:p>
                      <a:pPr marL="19050" marR="19050">
                        <a:spcBef>
                          <a:spcPts val="150"/>
                        </a:spcBef>
                        <a:spcAft>
                          <a:spcPts val="150"/>
                        </a:spcAft>
                      </a:pPr>
                      <a:r>
                        <a:rPr lang="en-GB" sz="1050" b="1">
                          <a:solidFill>
                            <a:srgbClr val="000000"/>
                          </a:solidFill>
                          <a:effectLst/>
                          <a:latin typeface="Arial" panose="020B0604020202020204" pitchFamily="34" charset="0"/>
                          <a:ea typeface="Arial" panose="020B0604020202020204" pitchFamily="34" charset="0"/>
                        </a:rPr>
                        <a:t>Description</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DFE2E9"/>
                    </a:solidFill>
                  </a:tcPr>
                </a:tc>
                <a:extLst>
                  <a:ext uri="{0D108BD9-81ED-4DB2-BD59-A6C34878D82A}">
                    <a16:rowId xmlns:a16="http://schemas.microsoft.com/office/drawing/2014/main" val="353698749"/>
                  </a:ext>
                </a:extLst>
              </a:tr>
              <a:tr h="555449">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Instructions to Tender</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Provides important guidance for completing your tender submission and informs you of when and where tenders must be submitted</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1211003667"/>
                  </a:ext>
                </a:extLst>
              </a:tr>
              <a:tr h="555449">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Specification</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Provides details of the Council's specific requirements, for example performance standards and the outcomes we require</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4018805556"/>
                  </a:ext>
                </a:extLst>
              </a:tr>
              <a:tr h="555449">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Supplier Questionnaire</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The document which sets out the questions you are required to answer</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702838584"/>
                  </a:ext>
                </a:extLst>
              </a:tr>
              <a:tr h="341423">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Pricing Schedule</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The document where your prices/ rates are entered</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2959037150"/>
                  </a:ext>
                </a:extLst>
              </a:tr>
              <a:tr h="341423">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Terms and Conditions</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Sets out the basis of the relationship between the Council and successful tenderers</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3796221993"/>
                  </a:ext>
                </a:extLst>
              </a:tr>
              <a:tr h="341423">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Form of Tender</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Your formal offer to the Council which must be signed</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3538846420"/>
                  </a:ext>
                </a:extLst>
              </a:tr>
              <a:tr h="555449">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Other Procurement Forms</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Other forms including the Non-Collusion Certificate, Freedom of Information Notice and Declaration, all of which must be signed.</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3164275953"/>
                  </a:ext>
                </a:extLst>
              </a:tr>
              <a:tr h="341423">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Appendices</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Will include any supporting information such as plans, drawings, maps etc.</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1941026234"/>
                  </a:ext>
                </a:extLst>
              </a:tr>
              <a:tr h="341423">
                <a:tc>
                  <a:txBody>
                    <a:bodyPr/>
                    <a:lstStyle/>
                    <a:p>
                      <a:pPr marL="19050" marR="19050">
                        <a:spcBef>
                          <a:spcPts val="150"/>
                        </a:spcBef>
                        <a:spcAft>
                          <a:spcPts val="150"/>
                        </a:spcAft>
                      </a:pPr>
                      <a:r>
                        <a:rPr lang="en-GB" sz="1050">
                          <a:solidFill>
                            <a:srgbClr val="333333"/>
                          </a:solidFill>
                          <a:effectLst/>
                          <a:latin typeface="Arial" panose="020B0604020202020204" pitchFamily="34" charset="0"/>
                          <a:ea typeface="Arial" panose="020B0604020202020204" pitchFamily="34" charset="0"/>
                        </a:rPr>
                        <a:t>Tender Return Label</a:t>
                      </a:r>
                      <a:endParaRPr lang="en-GB" sz="100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tc>
                  <a:txBody>
                    <a:bodyPr/>
                    <a:lstStyle/>
                    <a:p>
                      <a:pPr marL="19050" marR="19050">
                        <a:spcBef>
                          <a:spcPts val="150"/>
                        </a:spcBef>
                        <a:spcAft>
                          <a:spcPts val="150"/>
                        </a:spcAft>
                      </a:pPr>
                      <a:r>
                        <a:rPr lang="en-GB" sz="1050" dirty="0">
                          <a:solidFill>
                            <a:srgbClr val="333333"/>
                          </a:solidFill>
                          <a:effectLst/>
                          <a:latin typeface="Arial" panose="020B0604020202020204" pitchFamily="34" charset="0"/>
                          <a:ea typeface="Arial" panose="020B0604020202020204" pitchFamily="34" charset="0"/>
                        </a:rPr>
                        <a:t>To be fixed to the envelope/ package in which you return your submission</a:t>
                      </a:r>
                      <a:endParaRPr lang="en-GB" sz="1000" dirty="0">
                        <a:solidFill>
                          <a:srgbClr val="000000"/>
                        </a:solidFill>
                        <a:effectLst/>
                        <a:latin typeface="Times New Roman" panose="02020603050405020304" pitchFamily="18" charset="0"/>
                        <a:ea typeface="Times New Roman" panose="02020603050405020304" pitchFamily="18" charset="0"/>
                      </a:endParaRPr>
                    </a:p>
                  </a:txBody>
                  <a:tcPr marL="47625" marR="47625" marT="47625" marB="47625">
                    <a:lnL w="12700" cap="flat" cmpd="sng" algn="ctr">
                      <a:solidFill>
                        <a:srgbClr val="C0C0C0"/>
                      </a:solidFill>
                      <a:prstDash val="solid"/>
                      <a:round/>
                      <a:headEnd type="none" w="med" len="med"/>
                      <a:tailEnd type="none" w="med" len="med"/>
                    </a:lnL>
                    <a:lnR w="12700" cap="flat" cmpd="sng" algn="ctr">
                      <a:solidFill>
                        <a:srgbClr val="C0C0C0"/>
                      </a:solidFill>
                      <a:prstDash val="solid"/>
                      <a:round/>
                      <a:headEnd type="none" w="med" len="med"/>
                      <a:tailEnd type="none" w="med" len="med"/>
                    </a:lnR>
                    <a:lnT w="12700" cap="flat" cmpd="sng" algn="ctr">
                      <a:solidFill>
                        <a:srgbClr val="C0C0C0"/>
                      </a:solidFill>
                      <a:prstDash val="solid"/>
                      <a:round/>
                      <a:headEnd type="none" w="med" len="med"/>
                      <a:tailEnd type="none" w="med" len="med"/>
                    </a:lnT>
                    <a:lnB w="12700" cap="flat" cmpd="sng" algn="ctr">
                      <a:solidFill>
                        <a:srgbClr val="C0C0C0"/>
                      </a:solidFill>
                      <a:prstDash val="solid"/>
                      <a:round/>
                      <a:headEnd type="none" w="med" len="med"/>
                      <a:tailEnd type="none" w="med" len="med"/>
                    </a:lnB>
                    <a:solidFill>
                      <a:srgbClr val="EFF2F9"/>
                    </a:solidFill>
                  </a:tcPr>
                </a:tc>
                <a:extLst>
                  <a:ext uri="{0D108BD9-81ED-4DB2-BD59-A6C34878D82A}">
                    <a16:rowId xmlns:a16="http://schemas.microsoft.com/office/drawing/2014/main" val="3597600927"/>
                  </a:ext>
                </a:extLst>
              </a:tr>
            </a:tbl>
          </a:graphicData>
        </a:graphic>
      </p:graphicFrame>
    </p:spTree>
    <p:extLst>
      <p:ext uri="{BB962C8B-B14F-4D97-AF65-F5344CB8AC3E}">
        <p14:creationId xmlns:p14="http://schemas.microsoft.com/office/powerpoint/2010/main" val="12236836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8BEE-8B45-428C-B3D9-994D9FDCA17F}"/>
              </a:ext>
            </a:extLst>
          </p:cNvPr>
          <p:cNvSpPr>
            <a:spLocks noGrp="1"/>
          </p:cNvSpPr>
          <p:nvPr>
            <p:ph type="title"/>
          </p:nvPr>
        </p:nvSpPr>
        <p:spPr/>
        <p:txBody>
          <a:bodyPr/>
          <a:lstStyle/>
          <a:p>
            <a:r>
              <a:rPr lang="en-GB" dirty="0"/>
              <a:t>The Tender Process </a:t>
            </a:r>
          </a:p>
        </p:txBody>
      </p:sp>
      <p:sp>
        <p:nvSpPr>
          <p:cNvPr id="5" name="Content Placeholder 4">
            <a:extLst>
              <a:ext uri="{FF2B5EF4-FFF2-40B4-BE49-F238E27FC236}">
                <a16:creationId xmlns:a16="http://schemas.microsoft.com/office/drawing/2014/main" id="{7CFA076B-5A8B-4FEB-B586-3D6ACBF1E21B}"/>
              </a:ext>
            </a:extLst>
          </p:cNvPr>
          <p:cNvSpPr>
            <a:spLocks noGrp="1"/>
          </p:cNvSpPr>
          <p:nvPr>
            <p:ph idx="1"/>
          </p:nvPr>
        </p:nvSpPr>
        <p:spPr/>
        <p:txBody>
          <a:bodyPr/>
          <a:lstStyle/>
          <a:p>
            <a:r>
              <a:rPr lang="en-GB" dirty="0"/>
              <a:t>The area that is difficult as a direct comparison are the preliminaries. Each tenderers preliminary section will differ as they will be specific to the company and to the project. The NBS describe the preliminaries as “general information and information relating to the Works as a whole; items for the Contractor’s general costs; provisional sums and other items for work by others or subject to later instruction” NBS. (No date).  </a:t>
            </a:r>
          </a:p>
          <a:p>
            <a:r>
              <a:rPr lang="en-GB" dirty="0"/>
              <a:t>Whereas The Code of Estimating Practice refers to the preliminary section as '...the cost of administering a project and providing general plant, site staff, facilities, and site based services and other items not included in the rates.'</a:t>
            </a:r>
          </a:p>
          <a:p>
            <a:endParaRPr lang="en-GB" dirty="0"/>
          </a:p>
        </p:txBody>
      </p:sp>
    </p:spTree>
    <p:extLst>
      <p:ext uri="{BB962C8B-B14F-4D97-AF65-F5344CB8AC3E}">
        <p14:creationId xmlns:p14="http://schemas.microsoft.com/office/powerpoint/2010/main" val="27791057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8BEE-8B45-428C-B3D9-994D9FDCA17F}"/>
              </a:ext>
            </a:extLst>
          </p:cNvPr>
          <p:cNvSpPr>
            <a:spLocks noGrp="1"/>
          </p:cNvSpPr>
          <p:nvPr>
            <p:ph type="title"/>
          </p:nvPr>
        </p:nvSpPr>
        <p:spPr/>
        <p:txBody>
          <a:bodyPr/>
          <a:lstStyle/>
          <a:p>
            <a:r>
              <a:rPr lang="en-GB" dirty="0"/>
              <a:t>The Tender Process </a:t>
            </a:r>
          </a:p>
        </p:txBody>
      </p:sp>
      <p:sp>
        <p:nvSpPr>
          <p:cNvPr id="4" name="Content Placeholder 3">
            <a:extLst>
              <a:ext uri="{FF2B5EF4-FFF2-40B4-BE49-F238E27FC236}">
                <a16:creationId xmlns:a16="http://schemas.microsoft.com/office/drawing/2014/main" id="{3505ADAB-1FB3-4692-AA62-708A18F2FA36}"/>
              </a:ext>
            </a:extLst>
          </p:cNvPr>
          <p:cNvSpPr>
            <a:spLocks noGrp="1"/>
          </p:cNvSpPr>
          <p:nvPr>
            <p:ph idx="1"/>
          </p:nvPr>
        </p:nvSpPr>
        <p:spPr>
          <a:xfrm>
            <a:off x="996220" y="1426842"/>
            <a:ext cx="8946541" cy="4195481"/>
          </a:xfrm>
        </p:spPr>
        <p:txBody>
          <a:bodyPr>
            <a:normAutofit fontScale="62500" lnSpcReduction="20000"/>
          </a:bodyPr>
          <a:lstStyle/>
          <a:p>
            <a:r>
              <a:rPr lang="en-GB" dirty="0"/>
              <a:t>The preliminaries often include the following;</a:t>
            </a:r>
          </a:p>
          <a:p>
            <a:r>
              <a:rPr lang="en-GB" dirty="0"/>
              <a:t>●	“A general summary.</a:t>
            </a:r>
          </a:p>
          <a:p>
            <a:r>
              <a:rPr lang="en-GB" dirty="0"/>
              <a:t>●	Method statements.</a:t>
            </a:r>
          </a:p>
          <a:p>
            <a:r>
              <a:rPr lang="en-GB" dirty="0"/>
              <a:t>●	Pre-construction information.</a:t>
            </a:r>
          </a:p>
          <a:p>
            <a:r>
              <a:rPr lang="en-GB" dirty="0"/>
              <a:t>●	Details of any alternative options to be put forward by tenderers.</a:t>
            </a:r>
          </a:p>
          <a:p>
            <a:r>
              <a:rPr lang="en-GB" dirty="0"/>
              <a:t>●	A description of any planning conditions or other conditions that may affect the work to be carried out by the contractor.</a:t>
            </a:r>
          </a:p>
          <a:p>
            <a:r>
              <a:rPr lang="en-GB" dirty="0"/>
              <a:t>●	A description of any outstanding statutory approvals that may fall to the contractor to satisfy.</a:t>
            </a:r>
          </a:p>
          <a:p>
            <a:r>
              <a:rPr lang="en-GB" dirty="0"/>
              <a:t>●	Party wall requirements or other agreements with, or rights of, neighbours (such as rights to light).</a:t>
            </a:r>
          </a:p>
          <a:p>
            <a:r>
              <a:rPr lang="en-GB" dirty="0"/>
              <a:t>●	Any emergency services obligations.</a:t>
            </a:r>
          </a:p>
          <a:p>
            <a:r>
              <a:rPr lang="en-GB" dirty="0"/>
              <a:t>●	A description of the reporting information that the contractor will be required to submit (often on a monthly basis) describing construction progress (including a detailed critical path programme, key performance indicators and earned value analysis). NB See construction progress reports for more information.</a:t>
            </a:r>
          </a:p>
          <a:p>
            <a:r>
              <a:rPr lang="en-GB" dirty="0"/>
              <a:t>●	A description of the commissioning strategy, separating setting to work and balancing tasks from independent verification by the consultant team.</a:t>
            </a:r>
          </a:p>
          <a:p>
            <a:r>
              <a:rPr lang="en-GB" dirty="0"/>
              <a:t>●	Relevant reports (such as soil reports).</a:t>
            </a:r>
          </a:p>
          <a:p>
            <a:endParaRPr lang="en-GB" dirty="0"/>
          </a:p>
        </p:txBody>
      </p:sp>
    </p:spTree>
    <p:extLst>
      <p:ext uri="{BB962C8B-B14F-4D97-AF65-F5344CB8AC3E}">
        <p14:creationId xmlns:p14="http://schemas.microsoft.com/office/powerpoint/2010/main" val="21201534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8B93B-EE61-47C2-BAB8-E707F77EB9D9}"/>
              </a:ext>
            </a:extLst>
          </p:cNvPr>
          <p:cNvSpPr>
            <a:spLocks noGrp="1"/>
          </p:cNvSpPr>
          <p:nvPr>
            <p:ph type="title"/>
          </p:nvPr>
        </p:nvSpPr>
        <p:spPr/>
        <p:txBody>
          <a:bodyPr/>
          <a:lstStyle/>
          <a:p>
            <a:r>
              <a:rPr lang="en-GB" dirty="0"/>
              <a:t>The Tender Process </a:t>
            </a:r>
          </a:p>
        </p:txBody>
      </p:sp>
      <p:sp>
        <p:nvSpPr>
          <p:cNvPr id="3" name="Content Placeholder 2">
            <a:extLst>
              <a:ext uri="{FF2B5EF4-FFF2-40B4-BE49-F238E27FC236}">
                <a16:creationId xmlns:a16="http://schemas.microsoft.com/office/drawing/2014/main" id="{BEE6AEEA-D332-40FD-91F9-F871FB6BC91C}"/>
              </a:ext>
            </a:extLst>
          </p:cNvPr>
          <p:cNvSpPr>
            <a:spLocks noGrp="1"/>
          </p:cNvSpPr>
          <p:nvPr>
            <p:ph idx="1"/>
          </p:nvPr>
        </p:nvSpPr>
        <p:spPr>
          <a:xfrm>
            <a:off x="646110" y="1392195"/>
            <a:ext cx="10310213" cy="5239263"/>
          </a:xfrm>
        </p:spPr>
        <p:txBody>
          <a:bodyPr>
            <a:normAutofit fontScale="70000" lnSpcReduction="20000"/>
          </a:bodyPr>
          <a:lstStyle/>
          <a:p>
            <a:endParaRPr lang="en-GB" dirty="0"/>
          </a:p>
          <a:p>
            <a:r>
              <a:rPr lang="en-GB" dirty="0"/>
              <a:t>Perhaps an information release schedule.</a:t>
            </a:r>
          </a:p>
          <a:p>
            <a:r>
              <a:rPr lang="en-GB" dirty="0"/>
              <a:t>Quality management procedures.</a:t>
            </a:r>
          </a:p>
          <a:p>
            <a:r>
              <a:rPr lang="en-GB" dirty="0"/>
              <a:t>Labour relations.</a:t>
            </a:r>
          </a:p>
          <a:p>
            <a:r>
              <a:rPr lang="en-GB" dirty="0"/>
              <a:t>A declaration of non-collusion.</a:t>
            </a:r>
          </a:p>
          <a:p>
            <a:r>
              <a:rPr lang="en-GB" dirty="0"/>
              <a:t>Schedules of mock-ups, testing and samples required from the contractor.</a:t>
            </a:r>
          </a:p>
          <a:p>
            <a:r>
              <a:rPr lang="en-GB" dirty="0"/>
              <a:t>The method of sub-contracting.</a:t>
            </a:r>
          </a:p>
          <a:p>
            <a:r>
              <a:rPr lang="en-GB" dirty="0"/>
              <a:t>Requirements for insurance, performance bonds, warranties and product guarantees (for the contractor and sub-contractors).</a:t>
            </a:r>
          </a:p>
          <a:p>
            <a:r>
              <a:rPr lang="en-GB" dirty="0"/>
              <a:t>Requirements for the operating and maintenance manual (the client's facilities management team may wish to comment on this).</a:t>
            </a:r>
          </a:p>
          <a:p>
            <a:r>
              <a:rPr lang="en-GB" dirty="0"/>
              <a:t>Requirement for progress photos to be taken on site during construction and off-site during fabrication.</a:t>
            </a:r>
          </a:p>
          <a:p>
            <a:r>
              <a:rPr lang="en-GB" dirty="0"/>
              <a:t>Dates for partial possession.</a:t>
            </a:r>
          </a:p>
          <a:p>
            <a:r>
              <a:rPr lang="en-GB" dirty="0"/>
              <a:t>Collaborative practices.</a:t>
            </a:r>
          </a:p>
          <a:p>
            <a:r>
              <a:rPr lang="en-GB" dirty="0"/>
              <a:t>Building information modelling (BIM) requirement and protocols (including requirement for BIM in sub-contracts).</a:t>
            </a:r>
          </a:p>
          <a:p>
            <a:r>
              <a:rPr lang="en-GB" dirty="0"/>
              <a:t>Site waste management plan.</a:t>
            </a:r>
          </a:p>
          <a:p>
            <a:r>
              <a:rPr lang="en-GB" dirty="0"/>
              <a:t>Contractor's site preliminaries, such as; staff, welfare provisions, site offices, plant, site waste clearance, water, electricity</a:t>
            </a:r>
          </a:p>
        </p:txBody>
      </p:sp>
    </p:spTree>
    <p:extLst>
      <p:ext uri="{BB962C8B-B14F-4D97-AF65-F5344CB8AC3E}">
        <p14:creationId xmlns:p14="http://schemas.microsoft.com/office/powerpoint/2010/main" val="115069750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34243-6E3B-4466-B474-03AEE8ACACD4}"/>
              </a:ext>
            </a:extLst>
          </p:cNvPr>
          <p:cNvSpPr>
            <a:spLocks noGrp="1"/>
          </p:cNvSpPr>
          <p:nvPr>
            <p:ph type="title"/>
          </p:nvPr>
        </p:nvSpPr>
        <p:spPr/>
        <p:txBody>
          <a:bodyPr/>
          <a:lstStyle/>
          <a:p>
            <a:r>
              <a:rPr lang="en-GB" dirty="0"/>
              <a:t>The basics of Procurement </a:t>
            </a:r>
          </a:p>
        </p:txBody>
      </p:sp>
      <p:pic>
        <p:nvPicPr>
          <p:cNvPr id="4" name="Content Placeholder 3">
            <a:extLst>
              <a:ext uri="{FF2B5EF4-FFF2-40B4-BE49-F238E27FC236}">
                <a16:creationId xmlns:a16="http://schemas.microsoft.com/office/drawing/2014/main" id="{C6AE1FA6-23CD-42AD-BFEB-182079E84906}"/>
              </a:ext>
            </a:extLst>
          </p:cNvPr>
          <p:cNvPicPr>
            <a:picLocks noGrp="1" noChangeAspect="1"/>
          </p:cNvPicPr>
          <p:nvPr>
            <p:ph idx="1"/>
          </p:nvPr>
        </p:nvPicPr>
        <p:blipFill>
          <a:blip r:embed="rId2"/>
          <a:stretch>
            <a:fillRect/>
          </a:stretch>
        </p:blipFill>
        <p:spPr>
          <a:xfrm>
            <a:off x="3169681" y="1754394"/>
            <a:ext cx="5704357" cy="4899036"/>
          </a:xfrm>
          <a:prstGeom prst="rect">
            <a:avLst/>
          </a:prstGeom>
        </p:spPr>
      </p:pic>
    </p:spTree>
    <p:extLst>
      <p:ext uri="{BB962C8B-B14F-4D97-AF65-F5344CB8AC3E}">
        <p14:creationId xmlns:p14="http://schemas.microsoft.com/office/powerpoint/2010/main" val="53714406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7F1C3-79D7-4505-A2B2-7F5D2467C5CB}"/>
              </a:ext>
            </a:extLst>
          </p:cNvPr>
          <p:cNvSpPr>
            <a:spLocks noGrp="1"/>
          </p:cNvSpPr>
          <p:nvPr>
            <p:ph type="title"/>
          </p:nvPr>
        </p:nvSpPr>
        <p:spPr/>
        <p:txBody>
          <a:bodyPr/>
          <a:lstStyle/>
          <a:p>
            <a:r>
              <a:rPr lang="en-GB" dirty="0"/>
              <a:t>Traditional </a:t>
            </a:r>
          </a:p>
        </p:txBody>
      </p:sp>
      <p:pic>
        <p:nvPicPr>
          <p:cNvPr id="8" name="Picture 7">
            <a:extLst>
              <a:ext uri="{FF2B5EF4-FFF2-40B4-BE49-F238E27FC236}">
                <a16:creationId xmlns:a16="http://schemas.microsoft.com/office/drawing/2014/main" id="{78E8B9BE-A3B0-465C-8900-36B804748BA9}"/>
              </a:ext>
            </a:extLst>
          </p:cNvPr>
          <p:cNvPicPr>
            <a:picLocks noChangeAspect="1"/>
          </p:cNvPicPr>
          <p:nvPr/>
        </p:nvPicPr>
        <p:blipFill>
          <a:blip r:embed="rId2"/>
          <a:stretch>
            <a:fillRect/>
          </a:stretch>
        </p:blipFill>
        <p:spPr>
          <a:xfrm>
            <a:off x="1932505" y="1477618"/>
            <a:ext cx="7468037" cy="4613144"/>
          </a:xfrm>
          <a:prstGeom prst="rect">
            <a:avLst/>
          </a:prstGeom>
        </p:spPr>
      </p:pic>
    </p:spTree>
    <p:extLst>
      <p:ext uri="{BB962C8B-B14F-4D97-AF65-F5344CB8AC3E}">
        <p14:creationId xmlns:p14="http://schemas.microsoft.com/office/powerpoint/2010/main" val="412077231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32633-49AF-4F77-9B79-6FF2BDCFD20F}"/>
              </a:ext>
            </a:extLst>
          </p:cNvPr>
          <p:cNvSpPr>
            <a:spLocks noGrp="1"/>
          </p:cNvSpPr>
          <p:nvPr>
            <p:ph type="title"/>
          </p:nvPr>
        </p:nvSpPr>
        <p:spPr/>
        <p:txBody>
          <a:bodyPr/>
          <a:lstStyle/>
          <a:p>
            <a:r>
              <a:rPr lang="en-GB" dirty="0"/>
              <a:t>Good for:</a:t>
            </a:r>
            <a:br>
              <a:rPr lang="en-GB" dirty="0"/>
            </a:br>
            <a:endParaRPr lang="en-GB" dirty="0"/>
          </a:p>
        </p:txBody>
      </p:sp>
      <p:sp>
        <p:nvSpPr>
          <p:cNvPr id="3" name="Content Placeholder 2">
            <a:extLst>
              <a:ext uri="{FF2B5EF4-FFF2-40B4-BE49-F238E27FC236}">
                <a16:creationId xmlns:a16="http://schemas.microsoft.com/office/drawing/2014/main" id="{8C3DEC0E-E09E-40F9-B7BA-40A54954F6C8}"/>
              </a:ext>
            </a:extLst>
          </p:cNvPr>
          <p:cNvSpPr>
            <a:spLocks noGrp="1"/>
          </p:cNvSpPr>
          <p:nvPr>
            <p:ph idx="1"/>
          </p:nvPr>
        </p:nvSpPr>
        <p:spPr/>
        <p:txBody>
          <a:bodyPr>
            <a:normAutofit/>
          </a:bodyPr>
          <a:lstStyle/>
          <a:p>
            <a:r>
              <a:rPr lang="en-GB" dirty="0"/>
              <a:t>Quality – full design pre tender</a:t>
            </a:r>
          </a:p>
          <a:p>
            <a:r>
              <a:rPr lang="en-GB" dirty="0"/>
              <a:t>Design flexibility – variations &amp; instructions</a:t>
            </a:r>
          </a:p>
          <a:p>
            <a:r>
              <a:rPr lang="en-GB" dirty="0"/>
              <a:t>Specialist subcontractors – Named specialist update to standard building contract sbc11</a:t>
            </a:r>
          </a:p>
          <a:p>
            <a:r>
              <a:rPr lang="en-GB" dirty="0"/>
              <a:t>Design control – through the architect / contract administrator</a:t>
            </a:r>
          </a:p>
          <a:p>
            <a:r>
              <a:rPr lang="en-GB" dirty="0"/>
              <a:t>Contractor's Designed Portion – such as mechanical and electrical engineering</a:t>
            </a:r>
          </a:p>
          <a:p>
            <a:r>
              <a:rPr lang="en-GB" dirty="0"/>
              <a:t>Cost – there may be lump sum cost benefits unless are multiple changes made</a:t>
            </a:r>
          </a:p>
        </p:txBody>
      </p:sp>
    </p:spTree>
    <p:extLst>
      <p:ext uri="{BB962C8B-B14F-4D97-AF65-F5344CB8AC3E}">
        <p14:creationId xmlns:p14="http://schemas.microsoft.com/office/powerpoint/2010/main" val="248928012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D22AE-DB24-4EC9-93D6-3799EF009857}"/>
              </a:ext>
            </a:extLst>
          </p:cNvPr>
          <p:cNvSpPr>
            <a:spLocks noGrp="1"/>
          </p:cNvSpPr>
          <p:nvPr>
            <p:ph type="title"/>
          </p:nvPr>
        </p:nvSpPr>
        <p:spPr/>
        <p:txBody>
          <a:bodyPr/>
          <a:lstStyle/>
          <a:p>
            <a:r>
              <a:rPr lang="en-GB" dirty="0"/>
              <a:t>Not suited for:</a:t>
            </a:r>
            <a:br>
              <a:rPr lang="en-GB" dirty="0"/>
            </a:br>
            <a:endParaRPr lang="en-GB" dirty="0"/>
          </a:p>
        </p:txBody>
      </p:sp>
      <p:sp>
        <p:nvSpPr>
          <p:cNvPr id="3" name="Content Placeholder 2">
            <a:extLst>
              <a:ext uri="{FF2B5EF4-FFF2-40B4-BE49-F238E27FC236}">
                <a16:creationId xmlns:a16="http://schemas.microsoft.com/office/drawing/2014/main" id="{E8C00DE8-A948-4F23-90F8-7869A6C89753}"/>
              </a:ext>
            </a:extLst>
          </p:cNvPr>
          <p:cNvSpPr>
            <a:spLocks noGrp="1"/>
          </p:cNvSpPr>
          <p:nvPr>
            <p:ph idx="1"/>
          </p:nvPr>
        </p:nvSpPr>
        <p:spPr/>
        <p:txBody>
          <a:bodyPr/>
          <a:lstStyle/>
          <a:p>
            <a:r>
              <a:rPr lang="en-GB" dirty="0"/>
              <a:t>Time – require full detailed pack pre tender</a:t>
            </a:r>
          </a:p>
          <a:p>
            <a:r>
              <a:rPr lang="en-GB" dirty="0"/>
              <a:t>Cost – not a benefit if many changes made</a:t>
            </a:r>
          </a:p>
          <a:p>
            <a:r>
              <a:rPr lang="en-GB" dirty="0"/>
              <a:t>Incomplete drawings – lead to delay, costs and claims of negligence</a:t>
            </a:r>
          </a:p>
        </p:txBody>
      </p:sp>
    </p:spTree>
    <p:extLst>
      <p:ext uri="{BB962C8B-B14F-4D97-AF65-F5344CB8AC3E}">
        <p14:creationId xmlns:p14="http://schemas.microsoft.com/office/powerpoint/2010/main" val="162428599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F719F-D52D-4AD3-8F6C-D3179A398C0A}"/>
              </a:ext>
            </a:extLst>
          </p:cNvPr>
          <p:cNvSpPr>
            <a:spLocks noGrp="1"/>
          </p:cNvSpPr>
          <p:nvPr>
            <p:ph type="title"/>
          </p:nvPr>
        </p:nvSpPr>
        <p:spPr/>
        <p:txBody>
          <a:bodyPr/>
          <a:lstStyle/>
          <a:p>
            <a:r>
              <a:rPr lang="en-GB" dirty="0"/>
              <a:t>Contract must include;</a:t>
            </a:r>
            <a:br>
              <a:rPr lang="en-GB" dirty="0"/>
            </a:br>
            <a:endParaRPr lang="en-GB" dirty="0"/>
          </a:p>
        </p:txBody>
      </p:sp>
      <p:sp>
        <p:nvSpPr>
          <p:cNvPr id="3" name="Content Placeholder 2">
            <a:extLst>
              <a:ext uri="{FF2B5EF4-FFF2-40B4-BE49-F238E27FC236}">
                <a16:creationId xmlns:a16="http://schemas.microsoft.com/office/drawing/2014/main" id="{65AC8CAE-8632-4C63-ADD8-FA2E422D629E}"/>
              </a:ext>
            </a:extLst>
          </p:cNvPr>
          <p:cNvSpPr>
            <a:spLocks noGrp="1"/>
          </p:cNvSpPr>
          <p:nvPr>
            <p:ph idx="1"/>
          </p:nvPr>
        </p:nvSpPr>
        <p:spPr>
          <a:xfrm>
            <a:off x="1104293" y="1853248"/>
            <a:ext cx="8946541" cy="4195481"/>
          </a:xfrm>
        </p:spPr>
        <p:txBody>
          <a:bodyPr>
            <a:normAutofit/>
          </a:bodyPr>
          <a:lstStyle/>
          <a:p>
            <a:endParaRPr lang="en-GB" dirty="0"/>
          </a:p>
          <a:p>
            <a:r>
              <a:rPr lang="en-GB" dirty="0"/>
              <a:t>CDM</a:t>
            </a:r>
          </a:p>
          <a:p>
            <a:r>
              <a:rPr lang="en-GB" dirty="0"/>
              <a:t>Contractor's Designed Portion</a:t>
            </a:r>
          </a:p>
          <a:p>
            <a:r>
              <a:rPr lang="en-GB" dirty="0"/>
              <a:t>Named subcontractors</a:t>
            </a:r>
          </a:p>
          <a:p>
            <a:r>
              <a:rPr lang="en-GB" dirty="0"/>
              <a:t>Variations / instructions</a:t>
            </a:r>
          </a:p>
          <a:p>
            <a:r>
              <a:rPr lang="en-GB" dirty="0"/>
              <a:t>Retention</a:t>
            </a:r>
          </a:p>
          <a:p>
            <a:r>
              <a:rPr lang="en-GB" dirty="0"/>
              <a:t>Collateral warranties</a:t>
            </a:r>
          </a:p>
          <a:p>
            <a:r>
              <a:rPr lang="en-GB" dirty="0"/>
              <a:t>Termination provisions</a:t>
            </a:r>
          </a:p>
          <a:p>
            <a:r>
              <a:rPr lang="en-GB" dirty="0"/>
              <a:t>Pre-agreed alternative dispute resolution procedures.</a:t>
            </a:r>
          </a:p>
        </p:txBody>
      </p:sp>
    </p:spTree>
    <p:extLst>
      <p:ext uri="{BB962C8B-B14F-4D97-AF65-F5344CB8AC3E}">
        <p14:creationId xmlns:p14="http://schemas.microsoft.com/office/powerpoint/2010/main" val="16396888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2C14E-C1C5-49D9-8741-1CC148C37671}"/>
              </a:ext>
            </a:extLst>
          </p:cNvPr>
          <p:cNvSpPr>
            <a:spLocks noGrp="1"/>
          </p:cNvSpPr>
          <p:nvPr>
            <p:ph type="title"/>
          </p:nvPr>
        </p:nvSpPr>
        <p:spPr/>
        <p:txBody>
          <a:bodyPr/>
          <a:lstStyle/>
          <a:p>
            <a:r>
              <a:rPr lang="en-GB" dirty="0"/>
              <a:t>Design &amp; Build</a:t>
            </a:r>
            <a:br>
              <a:rPr lang="en-GB" dirty="0"/>
            </a:br>
            <a:endParaRPr lang="en-GB" dirty="0"/>
          </a:p>
        </p:txBody>
      </p:sp>
      <p:pic>
        <p:nvPicPr>
          <p:cNvPr id="2050" name="Picture 2" descr="Image result for design and build procurement route">
            <a:extLst>
              <a:ext uri="{FF2B5EF4-FFF2-40B4-BE49-F238E27FC236}">
                <a16:creationId xmlns:a16="http://schemas.microsoft.com/office/drawing/2014/main" id="{EEDD4092-4083-4824-8094-BDB174AB1A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82442" y="1696278"/>
            <a:ext cx="7760599" cy="4371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853113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D6226-BE6B-4A53-A498-1FAAA4606929}"/>
              </a:ext>
            </a:extLst>
          </p:cNvPr>
          <p:cNvSpPr>
            <a:spLocks noGrp="1"/>
          </p:cNvSpPr>
          <p:nvPr>
            <p:ph type="title"/>
          </p:nvPr>
        </p:nvSpPr>
        <p:spPr/>
        <p:txBody>
          <a:bodyPr/>
          <a:lstStyle/>
          <a:p>
            <a:r>
              <a:rPr lang="en-GB" dirty="0"/>
              <a:t>Good for; </a:t>
            </a:r>
          </a:p>
        </p:txBody>
      </p:sp>
      <p:sp>
        <p:nvSpPr>
          <p:cNvPr id="3" name="Content Placeholder 2">
            <a:extLst>
              <a:ext uri="{FF2B5EF4-FFF2-40B4-BE49-F238E27FC236}">
                <a16:creationId xmlns:a16="http://schemas.microsoft.com/office/drawing/2014/main" id="{055127F7-249F-45E7-AFFA-137A7A74993F}"/>
              </a:ext>
            </a:extLst>
          </p:cNvPr>
          <p:cNvSpPr>
            <a:spLocks noGrp="1"/>
          </p:cNvSpPr>
          <p:nvPr>
            <p:ph idx="1"/>
          </p:nvPr>
        </p:nvSpPr>
        <p:spPr/>
        <p:txBody>
          <a:bodyPr/>
          <a:lstStyle/>
          <a:p>
            <a:r>
              <a:rPr lang="en-GB" dirty="0"/>
              <a:t>Time – Fast track, overlap of design and construction</a:t>
            </a:r>
          </a:p>
          <a:p>
            <a:r>
              <a:rPr lang="en-GB" dirty="0"/>
              <a:t>Cost – lump sum / Guaranteed maximum price</a:t>
            </a:r>
          </a:p>
          <a:p>
            <a:r>
              <a:rPr lang="en-GB" dirty="0"/>
              <a:t>Single point of responsibility – Contractor design and build responsibility</a:t>
            </a:r>
          </a:p>
          <a:p>
            <a:r>
              <a:rPr lang="en-GB" dirty="0"/>
              <a:t>Has good price certainty</a:t>
            </a:r>
          </a:p>
          <a:p>
            <a:r>
              <a:rPr lang="en-GB" dirty="0"/>
              <a:t>Easy to arrange changes in the design</a:t>
            </a:r>
          </a:p>
          <a:p>
            <a:r>
              <a:rPr lang="en-GB" dirty="0"/>
              <a:t>Novation – can benefit quality.</a:t>
            </a:r>
          </a:p>
          <a:p>
            <a:r>
              <a:rPr lang="en-GB" dirty="0"/>
              <a:t>Low risk for the client</a:t>
            </a:r>
          </a:p>
          <a:p>
            <a:r>
              <a:rPr lang="en-GB" dirty="0"/>
              <a:t>Variations can be accurately valued</a:t>
            </a:r>
          </a:p>
        </p:txBody>
      </p:sp>
    </p:spTree>
    <p:extLst>
      <p:ext uri="{BB962C8B-B14F-4D97-AF65-F5344CB8AC3E}">
        <p14:creationId xmlns:p14="http://schemas.microsoft.com/office/powerpoint/2010/main" val="392012869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0B008-31D1-4121-AD58-8AD6FF9EC733}"/>
              </a:ext>
            </a:extLst>
          </p:cNvPr>
          <p:cNvSpPr>
            <a:spLocks noGrp="1"/>
          </p:cNvSpPr>
          <p:nvPr>
            <p:ph type="title"/>
          </p:nvPr>
        </p:nvSpPr>
        <p:spPr/>
        <p:txBody>
          <a:bodyPr/>
          <a:lstStyle/>
          <a:p>
            <a:r>
              <a:rPr lang="en-GB" dirty="0"/>
              <a:t>Not suited for;</a:t>
            </a:r>
          </a:p>
        </p:txBody>
      </p:sp>
      <p:sp>
        <p:nvSpPr>
          <p:cNvPr id="3" name="Content Placeholder 2">
            <a:extLst>
              <a:ext uri="{FF2B5EF4-FFF2-40B4-BE49-F238E27FC236}">
                <a16:creationId xmlns:a16="http://schemas.microsoft.com/office/drawing/2014/main" id="{800DCA94-13DC-4FB4-BA5E-D7D58D7F5DA1}"/>
              </a:ext>
            </a:extLst>
          </p:cNvPr>
          <p:cNvSpPr>
            <a:spLocks noGrp="1"/>
          </p:cNvSpPr>
          <p:nvPr>
            <p:ph idx="1"/>
          </p:nvPr>
        </p:nvSpPr>
        <p:spPr/>
        <p:txBody>
          <a:bodyPr/>
          <a:lstStyle/>
          <a:p>
            <a:r>
              <a:rPr lang="en-GB" dirty="0"/>
              <a:t>Quality – cheapest route to meet contract specification can lead to low quality products/ build quality.</a:t>
            </a:r>
          </a:p>
          <a:p>
            <a:r>
              <a:rPr lang="en-GB" dirty="0"/>
              <a:t>Design flexibility – request for changes will have cost/time implications</a:t>
            </a:r>
          </a:p>
          <a:p>
            <a:r>
              <a:rPr lang="en-GB" dirty="0"/>
              <a:t>Contractor carries risk for construction</a:t>
            </a:r>
          </a:p>
          <a:p>
            <a:r>
              <a:rPr lang="en-GB" dirty="0"/>
              <a:t>Client exposed to claims for buildability</a:t>
            </a:r>
          </a:p>
          <a:p>
            <a:r>
              <a:rPr lang="en-GB" dirty="0"/>
              <a:t>Design could affect the buildability of the project</a:t>
            </a:r>
          </a:p>
        </p:txBody>
      </p:sp>
    </p:spTree>
    <p:extLst>
      <p:ext uri="{BB962C8B-B14F-4D97-AF65-F5344CB8AC3E}">
        <p14:creationId xmlns:p14="http://schemas.microsoft.com/office/powerpoint/2010/main" val="139685536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EA8AD-1436-4A1F-8DBD-D055A48AB0BB}"/>
              </a:ext>
            </a:extLst>
          </p:cNvPr>
          <p:cNvSpPr>
            <a:spLocks noGrp="1"/>
          </p:cNvSpPr>
          <p:nvPr>
            <p:ph type="title"/>
          </p:nvPr>
        </p:nvSpPr>
        <p:spPr/>
        <p:txBody>
          <a:bodyPr/>
          <a:lstStyle/>
          <a:p>
            <a:r>
              <a:rPr lang="en-GB" dirty="0"/>
              <a:t>Contract must include; </a:t>
            </a:r>
          </a:p>
        </p:txBody>
      </p:sp>
      <p:sp>
        <p:nvSpPr>
          <p:cNvPr id="3" name="Content Placeholder 2">
            <a:extLst>
              <a:ext uri="{FF2B5EF4-FFF2-40B4-BE49-F238E27FC236}">
                <a16:creationId xmlns:a16="http://schemas.microsoft.com/office/drawing/2014/main" id="{8545DFAD-1633-4D14-80D5-FED6A38D0500}"/>
              </a:ext>
            </a:extLst>
          </p:cNvPr>
          <p:cNvSpPr>
            <a:spLocks noGrp="1"/>
          </p:cNvSpPr>
          <p:nvPr>
            <p:ph idx="1"/>
          </p:nvPr>
        </p:nvSpPr>
        <p:spPr/>
        <p:txBody>
          <a:bodyPr/>
          <a:lstStyle/>
          <a:p>
            <a:r>
              <a:rPr lang="en-GB" dirty="0"/>
              <a:t>Contractor to complete design and carry out the works.</a:t>
            </a:r>
          </a:p>
          <a:p>
            <a:r>
              <a:rPr lang="en-GB" dirty="0"/>
              <a:t>Lump sum / Guaranteed maximum price</a:t>
            </a:r>
          </a:p>
          <a:p>
            <a:r>
              <a:rPr lang="en-GB" dirty="0"/>
              <a:t>CDM</a:t>
            </a:r>
          </a:p>
          <a:p>
            <a:r>
              <a:rPr lang="en-GB" dirty="0"/>
              <a:t>Collateral warranties</a:t>
            </a:r>
          </a:p>
          <a:p>
            <a:r>
              <a:rPr lang="en-GB" dirty="0"/>
              <a:t>Termination provisions</a:t>
            </a:r>
          </a:p>
          <a:p>
            <a:r>
              <a:rPr lang="en-GB" dirty="0"/>
              <a:t>Retention</a:t>
            </a:r>
          </a:p>
          <a:p>
            <a:r>
              <a:rPr lang="en-GB" dirty="0"/>
              <a:t>Pre-agreed dispute resolution procedures</a:t>
            </a:r>
          </a:p>
        </p:txBody>
      </p:sp>
    </p:spTree>
    <p:extLst>
      <p:ext uri="{BB962C8B-B14F-4D97-AF65-F5344CB8AC3E}">
        <p14:creationId xmlns:p14="http://schemas.microsoft.com/office/powerpoint/2010/main" val="385670552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E42DF-BBB0-41E7-A3F0-F9A3C51302DF}"/>
              </a:ext>
            </a:extLst>
          </p:cNvPr>
          <p:cNvSpPr>
            <a:spLocks noGrp="1"/>
          </p:cNvSpPr>
          <p:nvPr>
            <p:ph type="title"/>
          </p:nvPr>
        </p:nvSpPr>
        <p:spPr/>
        <p:txBody>
          <a:bodyPr/>
          <a:lstStyle/>
          <a:p>
            <a:r>
              <a:rPr lang="en-GB" dirty="0"/>
              <a:t>Management contracting</a:t>
            </a:r>
          </a:p>
        </p:txBody>
      </p:sp>
      <p:pic>
        <p:nvPicPr>
          <p:cNvPr id="4098" name="Picture 2" descr="Image result for management contracting procurement route">
            <a:extLst>
              <a:ext uri="{FF2B5EF4-FFF2-40B4-BE49-F238E27FC236}">
                <a16:creationId xmlns:a16="http://schemas.microsoft.com/office/drawing/2014/main" id="{42044413-6E35-451B-A830-B8D89D425D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042" y="1457783"/>
            <a:ext cx="8179837" cy="5110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93674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68EAE-75CA-425E-AA7E-D07993ACEC8A}"/>
              </a:ext>
            </a:extLst>
          </p:cNvPr>
          <p:cNvSpPr>
            <a:spLocks noGrp="1"/>
          </p:cNvSpPr>
          <p:nvPr>
            <p:ph type="title"/>
          </p:nvPr>
        </p:nvSpPr>
        <p:spPr/>
        <p:txBody>
          <a:bodyPr/>
          <a:lstStyle/>
          <a:p>
            <a:r>
              <a:rPr lang="en-GB" dirty="0"/>
              <a:t>Good for;</a:t>
            </a:r>
          </a:p>
        </p:txBody>
      </p:sp>
      <p:sp>
        <p:nvSpPr>
          <p:cNvPr id="3" name="Content Placeholder 2">
            <a:extLst>
              <a:ext uri="{FF2B5EF4-FFF2-40B4-BE49-F238E27FC236}">
                <a16:creationId xmlns:a16="http://schemas.microsoft.com/office/drawing/2014/main" id="{6679FB1C-2340-4F40-8454-33AADDDD4D96}"/>
              </a:ext>
            </a:extLst>
          </p:cNvPr>
          <p:cNvSpPr>
            <a:spLocks noGrp="1"/>
          </p:cNvSpPr>
          <p:nvPr>
            <p:ph idx="1"/>
          </p:nvPr>
        </p:nvSpPr>
        <p:spPr/>
        <p:txBody>
          <a:bodyPr/>
          <a:lstStyle/>
          <a:p>
            <a:r>
              <a:rPr lang="en-GB" dirty="0"/>
              <a:t>Complex / specialist projects – individually appointed packages to best suited sub-contractor</a:t>
            </a:r>
          </a:p>
          <a:p>
            <a:r>
              <a:rPr lang="en-GB" dirty="0"/>
              <a:t>Potential cost saving – competitive tender</a:t>
            </a:r>
          </a:p>
          <a:p>
            <a:r>
              <a:rPr lang="en-GB" dirty="0"/>
              <a:t>Time - it is possible to overlap design and construction</a:t>
            </a:r>
          </a:p>
          <a:p>
            <a:r>
              <a:rPr lang="en-GB" dirty="0"/>
              <a:t>Quality – each package subcontracted to specialist</a:t>
            </a:r>
          </a:p>
          <a:p>
            <a:r>
              <a:rPr lang="en-GB" dirty="0"/>
              <a:t>Design flexibility – changes can be made throughout construction, although there are potential cost implications.</a:t>
            </a:r>
          </a:p>
        </p:txBody>
      </p:sp>
    </p:spTree>
    <p:extLst>
      <p:ext uri="{BB962C8B-B14F-4D97-AF65-F5344CB8AC3E}">
        <p14:creationId xmlns:p14="http://schemas.microsoft.com/office/powerpoint/2010/main" val="398826755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BD17E-A5DC-4A84-8D2F-7B5D4D5747A0}"/>
              </a:ext>
            </a:extLst>
          </p:cNvPr>
          <p:cNvSpPr>
            <a:spLocks noGrp="1"/>
          </p:cNvSpPr>
          <p:nvPr>
            <p:ph type="title"/>
          </p:nvPr>
        </p:nvSpPr>
        <p:spPr/>
        <p:txBody>
          <a:bodyPr/>
          <a:lstStyle/>
          <a:p>
            <a:r>
              <a:rPr lang="en-GB" dirty="0"/>
              <a:t>Not suitable for;</a:t>
            </a:r>
            <a:br>
              <a:rPr lang="en-GB" dirty="0"/>
            </a:br>
            <a:endParaRPr lang="en-GB" dirty="0"/>
          </a:p>
        </p:txBody>
      </p:sp>
      <p:sp>
        <p:nvSpPr>
          <p:cNvPr id="3" name="Content Placeholder 2">
            <a:extLst>
              <a:ext uri="{FF2B5EF4-FFF2-40B4-BE49-F238E27FC236}">
                <a16:creationId xmlns:a16="http://schemas.microsoft.com/office/drawing/2014/main" id="{BFF3F767-6444-422B-96EF-C934A15F9BBB}"/>
              </a:ext>
            </a:extLst>
          </p:cNvPr>
          <p:cNvSpPr>
            <a:spLocks noGrp="1"/>
          </p:cNvSpPr>
          <p:nvPr>
            <p:ph idx="1"/>
          </p:nvPr>
        </p:nvSpPr>
        <p:spPr/>
        <p:txBody>
          <a:bodyPr/>
          <a:lstStyle/>
          <a:p>
            <a:r>
              <a:rPr lang="en-GB" dirty="0"/>
              <a:t>Inexperienced clients – risk high</a:t>
            </a:r>
          </a:p>
          <a:p>
            <a:r>
              <a:rPr lang="en-GB" dirty="0"/>
              <a:t>Fixed cost - Prime cost basis per package.</a:t>
            </a:r>
          </a:p>
          <a:p>
            <a:r>
              <a:rPr lang="en-GB" dirty="0"/>
              <a:t>Lack of available specialists – would leave gaps in work to be undertaken.</a:t>
            </a:r>
          </a:p>
        </p:txBody>
      </p:sp>
    </p:spTree>
    <p:extLst>
      <p:ext uri="{BB962C8B-B14F-4D97-AF65-F5344CB8AC3E}">
        <p14:creationId xmlns:p14="http://schemas.microsoft.com/office/powerpoint/2010/main" val="23418650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B0E67-53B8-4ED7-BDB4-A8735222F8CC}"/>
              </a:ext>
            </a:extLst>
          </p:cNvPr>
          <p:cNvSpPr>
            <a:spLocks noGrp="1"/>
          </p:cNvSpPr>
          <p:nvPr>
            <p:ph type="title"/>
          </p:nvPr>
        </p:nvSpPr>
        <p:spPr/>
        <p:txBody>
          <a:bodyPr/>
          <a:lstStyle/>
          <a:p>
            <a:r>
              <a:rPr lang="en-GB" dirty="0"/>
              <a:t>Contract must allow;</a:t>
            </a:r>
          </a:p>
        </p:txBody>
      </p:sp>
      <p:sp>
        <p:nvSpPr>
          <p:cNvPr id="3" name="Content Placeholder 2">
            <a:extLst>
              <a:ext uri="{FF2B5EF4-FFF2-40B4-BE49-F238E27FC236}">
                <a16:creationId xmlns:a16="http://schemas.microsoft.com/office/drawing/2014/main" id="{C0782F0B-E0B1-49AD-A9F6-E5B8A7717B4F}"/>
              </a:ext>
            </a:extLst>
          </p:cNvPr>
          <p:cNvSpPr>
            <a:spLocks noGrp="1"/>
          </p:cNvSpPr>
          <p:nvPr>
            <p:ph idx="1"/>
          </p:nvPr>
        </p:nvSpPr>
        <p:spPr/>
        <p:txBody>
          <a:bodyPr/>
          <a:lstStyle/>
          <a:p>
            <a:pPr marL="0" indent="0">
              <a:buNone/>
            </a:pPr>
            <a:endParaRPr lang="en-GB" dirty="0"/>
          </a:p>
          <a:p>
            <a:r>
              <a:rPr lang="en-GB" dirty="0"/>
              <a:t>Prime cost contract</a:t>
            </a:r>
          </a:p>
          <a:p>
            <a:r>
              <a:rPr lang="en-GB" dirty="0"/>
              <a:t>Collateral warranties</a:t>
            </a:r>
          </a:p>
          <a:p>
            <a:r>
              <a:rPr lang="en-GB" dirty="0"/>
              <a:t>Sustainability</a:t>
            </a:r>
          </a:p>
          <a:p>
            <a:r>
              <a:rPr lang="en-GB" dirty="0"/>
              <a:t>Collaborative working</a:t>
            </a:r>
          </a:p>
          <a:p>
            <a:r>
              <a:rPr lang="en-GB" dirty="0"/>
              <a:t>Third party rights – such as the funder / contractor</a:t>
            </a:r>
          </a:p>
        </p:txBody>
      </p:sp>
    </p:spTree>
    <p:extLst>
      <p:ext uri="{BB962C8B-B14F-4D97-AF65-F5344CB8AC3E}">
        <p14:creationId xmlns:p14="http://schemas.microsoft.com/office/powerpoint/2010/main" val="350956031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45ED4-6CD2-46AD-9B17-2B889C73BB63}"/>
              </a:ext>
            </a:extLst>
          </p:cNvPr>
          <p:cNvSpPr>
            <a:spLocks noGrp="1"/>
          </p:cNvSpPr>
          <p:nvPr>
            <p:ph type="title"/>
          </p:nvPr>
        </p:nvSpPr>
        <p:spPr/>
        <p:txBody>
          <a:bodyPr/>
          <a:lstStyle/>
          <a:p>
            <a:r>
              <a:rPr lang="en-GB" dirty="0"/>
              <a:t>Construction Management</a:t>
            </a:r>
          </a:p>
        </p:txBody>
      </p:sp>
      <p:pic>
        <p:nvPicPr>
          <p:cNvPr id="4" name="Content Placeholder 3">
            <a:extLst>
              <a:ext uri="{FF2B5EF4-FFF2-40B4-BE49-F238E27FC236}">
                <a16:creationId xmlns:a16="http://schemas.microsoft.com/office/drawing/2014/main" id="{2D98789C-1125-4AD0-8B83-6E39882718F3}"/>
              </a:ext>
            </a:extLst>
          </p:cNvPr>
          <p:cNvPicPr>
            <a:picLocks noGrp="1" noChangeAspect="1"/>
          </p:cNvPicPr>
          <p:nvPr>
            <p:ph idx="1"/>
          </p:nvPr>
        </p:nvPicPr>
        <p:blipFill>
          <a:blip r:embed="rId2"/>
          <a:stretch>
            <a:fillRect/>
          </a:stretch>
        </p:blipFill>
        <p:spPr>
          <a:xfrm>
            <a:off x="1993557" y="2675774"/>
            <a:ext cx="6977835" cy="3251671"/>
          </a:xfrm>
          <a:prstGeom prst="rect">
            <a:avLst/>
          </a:prstGeom>
        </p:spPr>
      </p:pic>
    </p:spTree>
    <p:extLst>
      <p:ext uri="{BB962C8B-B14F-4D97-AF65-F5344CB8AC3E}">
        <p14:creationId xmlns:p14="http://schemas.microsoft.com/office/powerpoint/2010/main" val="87901727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C198A-D11F-4F57-AB5D-20EE0C104CDF}"/>
              </a:ext>
            </a:extLst>
          </p:cNvPr>
          <p:cNvSpPr>
            <a:spLocks noGrp="1"/>
          </p:cNvSpPr>
          <p:nvPr>
            <p:ph type="title"/>
          </p:nvPr>
        </p:nvSpPr>
        <p:spPr/>
        <p:txBody>
          <a:bodyPr/>
          <a:lstStyle/>
          <a:p>
            <a:r>
              <a:rPr lang="en-GB" dirty="0"/>
              <a:t>Good for;</a:t>
            </a:r>
          </a:p>
        </p:txBody>
      </p:sp>
      <p:sp>
        <p:nvSpPr>
          <p:cNvPr id="3" name="Content Placeholder 2">
            <a:extLst>
              <a:ext uri="{FF2B5EF4-FFF2-40B4-BE49-F238E27FC236}">
                <a16:creationId xmlns:a16="http://schemas.microsoft.com/office/drawing/2014/main" id="{B52B9F6E-B507-4264-89C1-3C8CAD0E4978}"/>
              </a:ext>
            </a:extLst>
          </p:cNvPr>
          <p:cNvSpPr>
            <a:spLocks noGrp="1"/>
          </p:cNvSpPr>
          <p:nvPr>
            <p:ph idx="1"/>
          </p:nvPr>
        </p:nvSpPr>
        <p:spPr/>
        <p:txBody>
          <a:bodyPr>
            <a:normAutofit fontScale="85000" lnSpcReduction="10000"/>
          </a:bodyPr>
          <a:lstStyle/>
          <a:p>
            <a:r>
              <a:rPr lang="en-GB" dirty="0"/>
              <a:t>Complex / specialist projects – individually appointed packages to best suited sub-contractor</a:t>
            </a:r>
          </a:p>
          <a:p>
            <a:r>
              <a:rPr lang="en-GB" dirty="0"/>
              <a:t>Time - It is possible to overlap design and construction</a:t>
            </a:r>
          </a:p>
          <a:p>
            <a:r>
              <a:rPr lang="en-GB" dirty="0"/>
              <a:t>Design flexibility – changes can be made throughout construction, although there are potential cost implications.</a:t>
            </a:r>
          </a:p>
          <a:p>
            <a:r>
              <a:rPr lang="en-GB" dirty="0"/>
              <a:t>Potential cost saving – competitive tender</a:t>
            </a:r>
          </a:p>
          <a:p>
            <a:r>
              <a:rPr lang="en-GB" dirty="0"/>
              <a:t>Quality – each package subcontracted to specialist</a:t>
            </a:r>
          </a:p>
          <a:p>
            <a:r>
              <a:rPr lang="en-GB" dirty="0"/>
              <a:t>All building types</a:t>
            </a:r>
          </a:p>
          <a:p>
            <a:r>
              <a:rPr lang="en-GB" dirty="0"/>
              <a:t>Efficiency – Early appointment of the construction manager to aid programme</a:t>
            </a:r>
          </a:p>
          <a:p>
            <a:r>
              <a:rPr lang="en-GB" dirty="0"/>
              <a:t>Inexperienced client – risk high as appointing trade contractors</a:t>
            </a:r>
          </a:p>
          <a:p>
            <a:r>
              <a:rPr lang="en-GB" dirty="0"/>
              <a:t>Fixed cost - Prime cost basis per package.</a:t>
            </a:r>
          </a:p>
          <a:p>
            <a:r>
              <a:rPr lang="en-GB" dirty="0"/>
              <a:t>Lack of available specialists</a:t>
            </a:r>
          </a:p>
        </p:txBody>
      </p:sp>
    </p:spTree>
    <p:extLst>
      <p:ext uri="{BB962C8B-B14F-4D97-AF65-F5344CB8AC3E}">
        <p14:creationId xmlns:p14="http://schemas.microsoft.com/office/powerpoint/2010/main" val="155113353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09528-5B88-4F96-B036-2CBBE9E52464}"/>
              </a:ext>
            </a:extLst>
          </p:cNvPr>
          <p:cNvSpPr>
            <a:spLocks noGrp="1"/>
          </p:cNvSpPr>
          <p:nvPr>
            <p:ph type="title"/>
          </p:nvPr>
        </p:nvSpPr>
        <p:spPr/>
        <p:txBody>
          <a:bodyPr/>
          <a:lstStyle/>
          <a:p>
            <a:r>
              <a:rPr lang="en-GB" dirty="0"/>
              <a:t>PPP/ PFI</a:t>
            </a:r>
          </a:p>
        </p:txBody>
      </p:sp>
      <p:sp>
        <p:nvSpPr>
          <p:cNvPr id="3" name="Content Placeholder 2">
            <a:extLst>
              <a:ext uri="{FF2B5EF4-FFF2-40B4-BE49-F238E27FC236}">
                <a16:creationId xmlns:a16="http://schemas.microsoft.com/office/drawing/2014/main" id="{AF52D7A1-7A5F-4A70-99D5-C40CDF14E780}"/>
              </a:ext>
            </a:extLst>
          </p:cNvPr>
          <p:cNvSpPr>
            <a:spLocks noGrp="1"/>
          </p:cNvSpPr>
          <p:nvPr>
            <p:ph idx="1"/>
          </p:nvPr>
        </p:nvSpPr>
        <p:spPr>
          <a:xfrm>
            <a:off x="745503" y="1331259"/>
            <a:ext cx="10439332" cy="5175558"/>
          </a:xfrm>
        </p:spPr>
        <p:txBody>
          <a:bodyPr>
            <a:normAutofit lnSpcReduction="10000"/>
          </a:bodyPr>
          <a:lstStyle/>
          <a:p>
            <a:r>
              <a:rPr lang="en-GB" dirty="0"/>
              <a:t>Private Finance Initiatives (PFI), where a private sector company finances and provides a public service that might include construction, maintenance and operation, for which they are paid by a public authority.</a:t>
            </a:r>
          </a:p>
          <a:p>
            <a:r>
              <a:rPr lang="en-GB" dirty="0"/>
              <a:t>Institutional PPP where a joint venture company is established jointly by a public authority and a private company to provide a public service.</a:t>
            </a:r>
          </a:p>
          <a:p>
            <a:r>
              <a:rPr lang="en-GB" dirty="0"/>
              <a:t>PFI is the most common form of PPP (ref. HM Treasury: Public private partnerships), and is one of the three procurement routes preferred by the Government Construction Strategy for central civil government projects. Generally it is only suitable for large-scale projects, i.e. those with a capital cost of over £20 million (ref. Achieving Excellence Guide 6 - Procurement and Contract Strategies P6), such as hospitals and schools.</a:t>
            </a:r>
          </a:p>
          <a:p>
            <a:r>
              <a:rPr lang="en-GB" dirty="0"/>
              <a:t>However, in the 2018 Autumn Budget, Chancellor Philip Hammond confirmed that the government would be scrapping both PFI and PF2 contracts, with no more being signed. Addressing the House of Commons, Hammond said: "I'm committed to PPP where it delivers value to the taxpayer and shifts risk to the private sector. There is compelling evidence that PFI does neither."</a:t>
            </a:r>
          </a:p>
        </p:txBody>
      </p:sp>
    </p:spTree>
    <p:extLst>
      <p:ext uri="{BB962C8B-B14F-4D97-AF65-F5344CB8AC3E}">
        <p14:creationId xmlns:p14="http://schemas.microsoft.com/office/powerpoint/2010/main" val="310330252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2AA0C-F57A-47D4-A3AB-22E73EC5387F}"/>
              </a:ext>
            </a:extLst>
          </p:cNvPr>
          <p:cNvSpPr>
            <a:spLocks noGrp="1"/>
          </p:cNvSpPr>
          <p:nvPr>
            <p:ph type="title"/>
          </p:nvPr>
        </p:nvSpPr>
        <p:spPr>
          <a:xfrm>
            <a:off x="858145" y="2028470"/>
            <a:ext cx="9404723" cy="1400530"/>
          </a:xfrm>
        </p:spPr>
        <p:txBody>
          <a:bodyPr/>
          <a:lstStyle/>
          <a:p>
            <a:r>
              <a:rPr lang="en-GB" dirty="0"/>
              <a:t>NOTE – DON’T BE AFRAID TO RESEARCH YOURSELF! USE A PROCUREMENT ROUTE YOU’VE FOUND ONLINE. SHOW INICITIVE. </a:t>
            </a:r>
          </a:p>
        </p:txBody>
      </p:sp>
    </p:spTree>
    <p:extLst>
      <p:ext uri="{BB962C8B-B14F-4D97-AF65-F5344CB8AC3E}">
        <p14:creationId xmlns:p14="http://schemas.microsoft.com/office/powerpoint/2010/main" val="37398992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116A7-86A3-4A4E-A418-D5F13BDEE95F}"/>
              </a:ext>
            </a:extLst>
          </p:cNvPr>
          <p:cNvSpPr>
            <a:spLocks noGrp="1"/>
          </p:cNvSpPr>
          <p:nvPr>
            <p:ph type="title"/>
          </p:nvPr>
        </p:nvSpPr>
        <p:spPr/>
        <p:txBody>
          <a:bodyPr/>
          <a:lstStyle/>
          <a:p>
            <a:r>
              <a:rPr lang="en-GB" dirty="0"/>
              <a:t>Question 1</a:t>
            </a:r>
          </a:p>
        </p:txBody>
      </p:sp>
      <p:sp>
        <p:nvSpPr>
          <p:cNvPr id="3" name="Content Placeholder 2">
            <a:extLst>
              <a:ext uri="{FF2B5EF4-FFF2-40B4-BE49-F238E27FC236}">
                <a16:creationId xmlns:a16="http://schemas.microsoft.com/office/drawing/2014/main" id="{0D78B926-98E1-434E-834B-AAF8BE6A8368}"/>
              </a:ext>
            </a:extLst>
          </p:cNvPr>
          <p:cNvSpPr>
            <a:spLocks noGrp="1"/>
          </p:cNvSpPr>
          <p:nvPr>
            <p:ph idx="1"/>
          </p:nvPr>
        </p:nvSpPr>
        <p:spPr>
          <a:xfrm>
            <a:off x="875201" y="1720726"/>
            <a:ext cx="8946541" cy="1260125"/>
          </a:xfrm>
        </p:spPr>
        <p:txBody>
          <a:bodyPr/>
          <a:lstStyle/>
          <a:p>
            <a:r>
              <a:rPr lang="en-GB" i="1" dirty="0"/>
              <a:t>United biscuits have decided that they need to increase production capacity in South Wales and require a new 4000m2 facility to be opened as soon as practicable. </a:t>
            </a:r>
            <a:endParaRPr lang="en-GB" dirty="0"/>
          </a:p>
          <a:p>
            <a:endParaRPr lang="en-GB" dirty="0"/>
          </a:p>
        </p:txBody>
      </p:sp>
      <p:sp>
        <p:nvSpPr>
          <p:cNvPr id="4" name="Content Placeholder 2">
            <a:extLst>
              <a:ext uri="{FF2B5EF4-FFF2-40B4-BE49-F238E27FC236}">
                <a16:creationId xmlns:a16="http://schemas.microsoft.com/office/drawing/2014/main" id="{6AA3581E-BB25-44EA-A9BE-A32557748CA6}"/>
              </a:ext>
            </a:extLst>
          </p:cNvPr>
          <p:cNvSpPr txBox="1">
            <a:spLocks/>
          </p:cNvSpPr>
          <p:nvPr/>
        </p:nvSpPr>
        <p:spPr>
          <a:xfrm>
            <a:off x="917781" y="3286907"/>
            <a:ext cx="9882741" cy="309886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None/>
            </a:pPr>
            <a:r>
              <a:rPr lang="en-GB" dirty="0"/>
              <a:t>In this situation the speed of construction is critical. The contactor-led design and build route with a lump sum contract is best suited. This puts all responsibility to the contractor to achieve the standard that United Biscuits require. The contractor will have submitted a bid on the basis of the Client specifications, from this the cost, quality and time will be made clear. The contract best suited would be NEC as the contractor has full control of the Design and Build. When using Design and Build the quality is not guaranteed but United Biscuits require low cost and fast track construction.  </a:t>
            </a:r>
          </a:p>
          <a:p>
            <a:endParaRPr lang="en-GB" dirty="0"/>
          </a:p>
        </p:txBody>
      </p:sp>
    </p:spTree>
    <p:extLst>
      <p:ext uri="{BB962C8B-B14F-4D97-AF65-F5344CB8AC3E}">
        <p14:creationId xmlns:p14="http://schemas.microsoft.com/office/powerpoint/2010/main" val="2700683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C7E9B-ECDD-4A94-863C-A7BBDDC7868D}"/>
              </a:ext>
            </a:extLst>
          </p:cNvPr>
          <p:cNvSpPr>
            <a:spLocks noGrp="1"/>
          </p:cNvSpPr>
          <p:nvPr>
            <p:ph type="title"/>
          </p:nvPr>
        </p:nvSpPr>
        <p:spPr/>
        <p:txBody>
          <a:bodyPr/>
          <a:lstStyle/>
          <a:p>
            <a:r>
              <a:rPr lang="en-GB" dirty="0"/>
              <a:t>Question 2</a:t>
            </a:r>
          </a:p>
        </p:txBody>
      </p:sp>
      <p:sp>
        <p:nvSpPr>
          <p:cNvPr id="3" name="Content Placeholder 2">
            <a:extLst>
              <a:ext uri="{FF2B5EF4-FFF2-40B4-BE49-F238E27FC236}">
                <a16:creationId xmlns:a16="http://schemas.microsoft.com/office/drawing/2014/main" id="{094C1BD1-83D8-4F50-A5BE-4ECA75115996}"/>
              </a:ext>
            </a:extLst>
          </p:cNvPr>
          <p:cNvSpPr>
            <a:spLocks noGrp="1"/>
          </p:cNvSpPr>
          <p:nvPr>
            <p:ph idx="1"/>
          </p:nvPr>
        </p:nvSpPr>
        <p:spPr>
          <a:xfrm>
            <a:off x="1103312" y="2052919"/>
            <a:ext cx="8946541" cy="1180612"/>
          </a:xfrm>
        </p:spPr>
        <p:txBody>
          <a:bodyPr/>
          <a:lstStyle/>
          <a:p>
            <a:r>
              <a:rPr lang="en-GB" i="1" dirty="0"/>
              <a:t>Following a recent fire at New Street Station Birmingham Network Rail require a contractor to carry out works to restore the station to it’s full capacity.</a:t>
            </a:r>
            <a:endParaRPr lang="en-GB" dirty="0"/>
          </a:p>
          <a:p>
            <a:endParaRPr lang="en-GB" dirty="0"/>
          </a:p>
        </p:txBody>
      </p:sp>
      <p:sp>
        <p:nvSpPr>
          <p:cNvPr id="4" name="Content Placeholder 2">
            <a:extLst>
              <a:ext uri="{FF2B5EF4-FFF2-40B4-BE49-F238E27FC236}">
                <a16:creationId xmlns:a16="http://schemas.microsoft.com/office/drawing/2014/main" id="{BFDB96C9-FDCE-4610-8630-9F81BC1B4DF9}"/>
              </a:ext>
            </a:extLst>
          </p:cNvPr>
          <p:cNvSpPr txBox="1">
            <a:spLocks/>
          </p:cNvSpPr>
          <p:nvPr/>
        </p:nvSpPr>
        <p:spPr>
          <a:xfrm>
            <a:off x="917781" y="3286907"/>
            <a:ext cx="9882741" cy="3098866"/>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None/>
            </a:pPr>
            <a:r>
              <a:rPr lang="en-GB" i="1" dirty="0"/>
              <a:t> </a:t>
            </a:r>
            <a:r>
              <a:rPr lang="en-GB" dirty="0"/>
              <a:t>To restore the works to its full capacity quality is important in this build, therefore the method I would recommend would be Construction Management. Construction Management assures a high quality of work and good cost control. The construction manager will be appointed early on in the design stage and can then influence the design as it is approached. A benefit to this process is that the manager can then start to appoint contractors and start the build whilst the design stage is still being done. This can affect the cost but it speeds up the process. The project ideally would be finished as soon as possible to avoid any delays and further cost. Until the final work is completed there is no knowledge of the final bill, therefore this a disadvantage to this process. </a:t>
            </a:r>
          </a:p>
          <a:p>
            <a:endParaRPr lang="en-GB" dirty="0"/>
          </a:p>
        </p:txBody>
      </p:sp>
    </p:spTree>
    <p:extLst>
      <p:ext uri="{BB962C8B-B14F-4D97-AF65-F5344CB8AC3E}">
        <p14:creationId xmlns:p14="http://schemas.microsoft.com/office/powerpoint/2010/main" val="3220044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07D83-2FFF-4656-A047-E4B4A059CB25}"/>
              </a:ext>
            </a:extLst>
          </p:cNvPr>
          <p:cNvSpPr>
            <a:spLocks noGrp="1"/>
          </p:cNvSpPr>
          <p:nvPr>
            <p:ph type="title"/>
          </p:nvPr>
        </p:nvSpPr>
        <p:spPr/>
        <p:txBody>
          <a:bodyPr/>
          <a:lstStyle/>
          <a:p>
            <a:r>
              <a:rPr lang="en-GB" dirty="0"/>
              <a:t>Question 3</a:t>
            </a:r>
          </a:p>
        </p:txBody>
      </p:sp>
      <p:sp>
        <p:nvSpPr>
          <p:cNvPr id="3" name="Content Placeholder 2">
            <a:extLst>
              <a:ext uri="{FF2B5EF4-FFF2-40B4-BE49-F238E27FC236}">
                <a16:creationId xmlns:a16="http://schemas.microsoft.com/office/drawing/2014/main" id="{530BB329-1A9B-486B-9104-295B764AA81D}"/>
              </a:ext>
            </a:extLst>
          </p:cNvPr>
          <p:cNvSpPr>
            <a:spLocks noGrp="1"/>
          </p:cNvSpPr>
          <p:nvPr>
            <p:ph idx="1"/>
          </p:nvPr>
        </p:nvSpPr>
        <p:spPr>
          <a:xfrm>
            <a:off x="1103312" y="1744361"/>
            <a:ext cx="8946541" cy="1670943"/>
          </a:xfrm>
        </p:spPr>
        <p:txBody>
          <a:bodyPr/>
          <a:lstStyle/>
          <a:p>
            <a:r>
              <a:rPr lang="en-GB" i="1" dirty="0"/>
              <a:t>The Welsh Government have decided to provide a new district Hospital to combine the current hospitals situated in Newport and Caerphilly. It is anticipated that the new hospital will be located in Pontypool.</a:t>
            </a:r>
            <a:endParaRPr lang="en-GB" dirty="0"/>
          </a:p>
          <a:p>
            <a:endParaRPr lang="en-GB" dirty="0"/>
          </a:p>
        </p:txBody>
      </p:sp>
      <p:sp>
        <p:nvSpPr>
          <p:cNvPr id="5" name="Content Placeholder 2">
            <a:extLst>
              <a:ext uri="{FF2B5EF4-FFF2-40B4-BE49-F238E27FC236}">
                <a16:creationId xmlns:a16="http://schemas.microsoft.com/office/drawing/2014/main" id="{DF359292-6BE3-40EA-B3A5-4C1E724170CF}"/>
              </a:ext>
            </a:extLst>
          </p:cNvPr>
          <p:cNvSpPr txBox="1">
            <a:spLocks/>
          </p:cNvSpPr>
          <p:nvPr/>
        </p:nvSpPr>
        <p:spPr>
          <a:xfrm>
            <a:off x="1103312" y="3306416"/>
            <a:ext cx="9882741" cy="3098866"/>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None/>
            </a:pPr>
            <a:r>
              <a:rPr lang="en-GB" i="1" dirty="0"/>
              <a:t> </a:t>
            </a:r>
            <a:r>
              <a:rPr lang="en-GB" dirty="0"/>
              <a:t>When constructing a district hospital the quality of work is very important and the building is to be considered as a whole life cycle. The best approach would be PFI, although the Welsh Government to do not favour this route. PFI will have the process completed on budget and on time but the design stage and setting up contracts is long and costly. Another benefit is the facilities of the hospital are provided without impacting on the Public Finances. There isn’t room for changes therefore the design is critical. After the Hospital is built PFI can include some equipment such as MRI Scanners and hospital beds.  The Government have stated that we would not have such high quality buildings without the Private Finance as there isn’t enough funding in the Government. The hospital will be maintained by the company after being built, again not impacting on the Public Finances.  </a:t>
            </a:r>
          </a:p>
          <a:p>
            <a:pPr marL="0" indent="0">
              <a:buNone/>
            </a:pPr>
            <a:endParaRPr lang="en-GB" dirty="0"/>
          </a:p>
        </p:txBody>
      </p:sp>
    </p:spTree>
    <p:extLst>
      <p:ext uri="{BB962C8B-B14F-4D97-AF65-F5344CB8AC3E}">
        <p14:creationId xmlns:p14="http://schemas.microsoft.com/office/powerpoint/2010/main" val="1613074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4FA33-F00E-4790-AF78-B55F9BB8062C}"/>
              </a:ext>
            </a:extLst>
          </p:cNvPr>
          <p:cNvSpPr>
            <a:spLocks noGrp="1"/>
          </p:cNvSpPr>
          <p:nvPr>
            <p:ph type="title"/>
          </p:nvPr>
        </p:nvSpPr>
        <p:spPr/>
        <p:txBody>
          <a:bodyPr/>
          <a:lstStyle/>
          <a:p>
            <a:r>
              <a:rPr lang="en-GB" dirty="0"/>
              <a:t>Question 4</a:t>
            </a:r>
          </a:p>
        </p:txBody>
      </p:sp>
      <p:sp>
        <p:nvSpPr>
          <p:cNvPr id="3" name="Content Placeholder 2">
            <a:extLst>
              <a:ext uri="{FF2B5EF4-FFF2-40B4-BE49-F238E27FC236}">
                <a16:creationId xmlns:a16="http://schemas.microsoft.com/office/drawing/2014/main" id="{840552D0-23B1-4A6E-8F60-F5712B0F5074}"/>
              </a:ext>
            </a:extLst>
          </p:cNvPr>
          <p:cNvSpPr>
            <a:spLocks noGrp="1"/>
          </p:cNvSpPr>
          <p:nvPr>
            <p:ph idx="1"/>
          </p:nvPr>
        </p:nvSpPr>
        <p:spPr>
          <a:xfrm>
            <a:off x="1103312" y="2052918"/>
            <a:ext cx="8946541" cy="1074595"/>
          </a:xfrm>
        </p:spPr>
        <p:txBody>
          <a:bodyPr/>
          <a:lstStyle/>
          <a:p>
            <a:r>
              <a:rPr lang="en-GB" i="1" dirty="0" err="1"/>
              <a:t>Center</a:t>
            </a:r>
            <a:r>
              <a:rPr lang="en-GB" i="1" dirty="0"/>
              <a:t> </a:t>
            </a:r>
            <a:r>
              <a:rPr lang="en-GB" i="1" dirty="0" err="1"/>
              <a:t>Parcs</a:t>
            </a:r>
            <a:r>
              <a:rPr lang="en-GB" i="1" dirty="0"/>
              <a:t> have decided to open a new holiday resort consisting of 320 cabins with central facilities in the Avon Valley/ </a:t>
            </a:r>
            <a:r>
              <a:rPr lang="en-GB" i="1" dirty="0" err="1"/>
              <a:t>Center</a:t>
            </a:r>
            <a:r>
              <a:rPr lang="en-GB" i="1" dirty="0"/>
              <a:t> </a:t>
            </a:r>
            <a:r>
              <a:rPr lang="en-GB" i="1" dirty="0" err="1"/>
              <a:t>Parcs</a:t>
            </a:r>
            <a:r>
              <a:rPr lang="en-GB" i="1" dirty="0"/>
              <a:t> want the new resort to be open by Easter 2017.</a:t>
            </a:r>
            <a:endParaRPr lang="en-GB" dirty="0"/>
          </a:p>
          <a:p>
            <a:endParaRPr lang="en-GB" dirty="0"/>
          </a:p>
        </p:txBody>
      </p:sp>
      <p:sp>
        <p:nvSpPr>
          <p:cNvPr id="5" name="Content Placeholder 2">
            <a:extLst>
              <a:ext uri="{FF2B5EF4-FFF2-40B4-BE49-F238E27FC236}">
                <a16:creationId xmlns:a16="http://schemas.microsoft.com/office/drawing/2014/main" id="{298E1088-CFE4-4B9C-A91B-01913F38355B}"/>
              </a:ext>
            </a:extLst>
          </p:cNvPr>
          <p:cNvSpPr txBox="1">
            <a:spLocks/>
          </p:cNvSpPr>
          <p:nvPr/>
        </p:nvSpPr>
        <p:spPr>
          <a:xfrm>
            <a:off x="917781" y="3127513"/>
            <a:ext cx="10041766" cy="3306419"/>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r>
              <a:rPr lang="en-GB" i="1" dirty="0"/>
              <a:t> </a:t>
            </a:r>
            <a:r>
              <a:rPr lang="en-GB" dirty="0"/>
              <a:t>When constructing a new holiday resort to the scale of 320 cabins then cost and time are the two critical factors to this project. Whilst researching into Centre </a:t>
            </a:r>
            <a:r>
              <a:rPr lang="en-GB" dirty="0" err="1"/>
              <a:t>Parcs</a:t>
            </a:r>
            <a:r>
              <a:rPr lang="en-GB" dirty="0"/>
              <a:t> I have found that they use a Purchase to Pay system. “Procure to pay (purchase to pay or P2P) is the process of obtaining and managing the raw materials needed for manufacturing a product or providing a service. It involves the transactional flow of data that is sent to a supplier as well as the data that surrounds the fulfilment of the actual order and payment for the product or service. According to the Chartered Institute of Purchasing and Supply, procure to pay should be a seamless process from point of order to payment. Technology can assist this process.” </a:t>
            </a:r>
            <a:r>
              <a:rPr lang="en-GB" b="1" dirty="0"/>
              <a:t>: </a:t>
            </a:r>
            <a:r>
              <a:rPr lang="en-GB" dirty="0" err="1"/>
              <a:t>SearchFinancialApplications</a:t>
            </a:r>
            <a:r>
              <a:rPr lang="en-GB" dirty="0"/>
              <a:t>,. 'What Is Procure To Pay (P2P) ? - Definition From </a:t>
            </a:r>
            <a:r>
              <a:rPr lang="en-GB" dirty="0" err="1"/>
              <a:t>Whatis.Com</a:t>
            </a:r>
            <a:r>
              <a:rPr lang="en-GB" dirty="0"/>
              <a:t>'. </a:t>
            </a:r>
            <a:r>
              <a:rPr lang="en-GB" dirty="0" err="1"/>
              <a:t>N.p</a:t>
            </a:r>
            <a:r>
              <a:rPr lang="en-GB" dirty="0"/>
              <a:t>., 2015. Web. 23 Nov. 2015.</a:t>
            </a:r>
          </a:p>
          <a:p>
            <a:pPr marL="0" indent="0">
              <a:buNone/>
            </a:pPr>
            <a:endParaRPr lang="en-GB" dirty="0"/>
          </a:p>
        </p:txBody>
      </p:sp>
    </p:spTree>
    <p:extLst>
      <p:ext uri="{BB962C8B-B14F-4D97-AF65-F5344CB8AC3E}">
        <p14:creationId xmlns:p14="http://schemas.microsoft.com/office/powerpoint/2010/main" val="970572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87311-D8CC-456F-9EF7-C6188371D8BF}"/>
              </a:ext>
            </a:extLst>
          </p:cNvPr>
          <p:cNvSpPr>
            <a:spLocks noGrp="1"/>
          </p:cNvSpPr>
          <p:nvPr>
            <p:ph type="title"/>
          </p:nvPr>
        </p:nvSpPr>
        <p:spPr/>
        <p:txBody>
          <a:bodyPr/>
          <a:lstStyle/>
          <a:p>
            <a:r>
              <a:rPr lang="en-GB" dirty="0"/>
              <a:t>Question 5</a:t>
            </a:r>
          </a:p>
        </p:txBody>
      </p:sp>
      <p:sp>
        <p:nvSpPr>
          <p:cNvPr id="3" name="Content Placeholder 2">
            <a:extLst>
              <a:ext uri="{FF2B5EF4-FFF2-40B4-BE49-F238E27FC236}">
                <a16:creationId xmlns:a16="http://schemas.microsoft.com/office/drawing/2014/main" id="{85DF6E17-AFE9-459A-8CC3-C78C0AE6AAED}"/>
              </a:ext>
            </a:extLst>
          </p:cNvPr>
          <p:cNvSpPr>
            <a:spLocks noGrp="1"/>
          </p:cNvSpPr>
          <p:nvPr>
            <p:ph idx="1"/>
          </p:nvPr>
        </p:nvSpPr>
        <p:spPr>
          <a:xfrm>
            <a:off x="1103312" y="2052919"/>
            <a:ext cx="8946541" cy="1376082"/>
          </a:xfrm>
        </p:spPr>
        <p:txBody>
          <a:bodyPr/>
          <a:lstStyle/>
          <a:p>
            <a:r>
              <a:rPr lang="en-GB" i="1" dirty="0"/>
              <a:t>Alton Towers require a new white knuckle ride to be installed in the park, it has to be faster and scarier than all the others that are currently working. This too has to be installed by Easter 2017.</a:t>
            </a:r>
            <a:endParaRPr lang="en-GB" dirty="0"/>
          </a:p>
          <a:p>
            <a:endParaRPr lang="en-GB" dirty="0"/>
          </a:p>
        </p:txBody>
      </p:sp>
      <p:sp>
        <p:nvSpPr>
          <p:cNvPr id="4" name="Content Placeholder 2">
            <a:extLst>
              <a:ext uri="{FF2B5EF4-FFF2-40B4-BE49-F238E27FC236}">
                <a16:creationId xmlns:a16="http://schemas.microsoft.com/office/drawing/2014/main" id="{D5CEDB26-0B81-41E3-9CEB-7408D59227FF}"/>
              </a:ext>
            </a:extLst>
          </p:cNvPr>
          <p:cNvSpPr txBox="1">
            <a:spLocks/>
          </p:cNvSpPr>
          <p:nvPr/>
        </p:nvSpPr>
        <p:spPr>
          <a:xfrm>
            <a:off x="917781" y="3127513"/>
            <a:ext cx="10041766" cy="330641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r>
              <a:rPr lang="en-GB" i="1" dirty="0"/>
              <a:t> </a:t>
            </a:r>
            <a:r>
              <a:rPr lang="en-GB" dirty="0"/>
              <a:t>A ride at Alton Towers is a high risk build, therefore when designing a new white knuckle ride the method I would use is management contracting. The price is not a priority but the quality and speed of construction is. Management contracting is different to construction management because there is a direct contract between the works contractor and the clients. It is a procurement route that has high flexibility and allows for change throughout the process with a minimum cost to changes. It is a fast track build as you are able to start the process while the design is still being confirmed, ensuring that the 2017 deadline is met. </a:t>
            </a:r>
          </a:p>
          <a:p>
            <a:pPr marL="0" indent="0">
              <a:buNone/>
            </a:pPr>
            <a:endParaRPr lang="en-GB" dirty="0"/>
          </a:p>
        </p:txBody>
      </p:sp>
    </p:spTree>
    <p:extLst>
      <p:ext uri="{BB962C8B-B14F-4D97-AF65-F5344CB8AC3E}">
        <p14:creationId xmlns:p14="http://schemas.microsoft.com/office/powerpoint/2010/main" val="3937975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36F67-A089-4DD1-84ED-01C6432B9314}"/>
              </a:ext>
            </a:extLst>
          </p:cNvPr>
          <p:cNvSpPr>
            <a:spLocks noGrp="1"/>
          </p:cNvSpPr>
          <p:nvPr>
            <p:ph type="title"/>
          </p:nvPr>
        </p:nvSpPr>
        <p:spPr/>
        <p:txBody>
          <a:bodyPr/>
          <a:lstStyle/>
          <a:p>
            <a:r>
              <a:rPr lang="en-GB" dirty="0"/>
              <a:t>Question 6</a:t>
            </a:r>
          </a:p>
        </p:txBody>
      </p:sp>
      <p:sp>
        <p:nvSpPr>
          <p:cNvPr id="3" name="Content Placeholder 2">
            <a:extLst>
              <a:ext uri="{FF2B5EF4-FFF2-40B4-BE49-F238E27FC236}">
                <a16:creationId xmlns:a16="http://schemas.microsoft.com/office/drawing/2014/main" id="{6672E70D-2CF8-4F77-BBDC-B2BDDC5AAD7B}"/>
              </a:ext>
            </a:extLst>
          </p:cNvPr>
          <p:cNvSpPr>
            <a:spLocks noGrp="1"/>
          </p:cNvSpPr>
          <p:nvPr>
            <p:ph idx="1"/>
          </p:nvPr>
        </p:nvSpPr>
        <p:spPr>
          <a:xfrm>
            <a:off x="1103312" y="2052918"/>
            <a:ext cx="8946541" cy="1048091"/>
          </a:xfrm>
        </p:spPr>
        <p:txBody>
          <a:bodyPr/>
          <a:lstStyle/>
          <a:p>
            <a:r>
              <a:rPr lang="en-GB" i="1" dirty="0"/>
              <a:t>The City and County of Swansea wish to provide a new 300m2 science block for </a:t>
            </a:r>
            <a:r>
              <a:rPr lang="en-GB" i="1" dirty="0" err="1"/>
              <a:t>Birchgrove</a:t>
            </a:r>
            <a:r>
              <a:rPr lang="en-GB" i="1" dirty="0"/>
              <a:t> Comprehensive School. </a:t>
            </a:r>
            <a:endParaRPr lang="en-GB" dirty="0"/>
          </a:p>
        </p:txBody>
      </p:sp>
      <p:sp>
        <p:nvSpPr>
          <p:cNvPr id="4" name="Content Placeholder 2">
            <a:extLst>
              <a:ext uri="{FF2B5EF4-FFF2-40B4-BE49-F238E27FC236}">
                <a16:creationId xmlns:a16="http://schemas.microsoft.com/office/drawing/2014/main" id="{0D8998EC-900A-4885-ABA7-03E55AD5FDE9}"/>
              </a:ext>
            </a:extLst>
          </p:cNvPr>
          <p:cNvSpPr txBox="1">
            <a:spLocks/>
          </p:cNvSpPr>
          <p:nvPr/>
        </p:nvSpPr>
        <p:spPr>
          <a:xfrm>
            <a:off x="917781" y="3127513"/>
            <a:ext cx="10041766" cy="330641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r>
              <a:rPr lang="en-GB" i="1" dirty="0"/>
              <a:t> </a:t>
            </a:r>
            <a:r>
              <a:rPr lang="en-GB" dirty="0"/>
              <a:t>The procurement most suited for </a:t>
            </a:r>
            <a:r>
              <a:rPr lang="en-GB" dirty="0" err="1"/>
              <a:t>Birchgrove</a:t>
            </a:r>
            <a:r>
              <a:rPr lang="en-GB" dirty="0"/>
              <a:t> science block would be the traditional route. The cost and quality are the two major factors that play in this build. When using the traditional route the work will be competitively tendered giving the best price for the job. As the client is able to appoint the desired contractor and nominated sub-contractor the quality of the build will be high. </a:t>
            </a:r>
          </a:p>
          <a:p>
            <a:endParaRPr lang="en-GB" dirty="0"/>
          </a:p>
        </p:txBody>
      </p:sp>
    </p:spTree>
    <p:extLst>
      <p:ext uri="{BB962C8B-B14F-4D97-AF65-F5344CB8AC3E}">
        <p14:creationId xmlns:p14="http://schemas.microsoft.com/office/powerpoint/2010/main" val="385752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87B6F-9B38-49CB-B842-F3409AF4BFC5}"/>
              </a:ext>
            </a:extLst>
          </p:cNvPr>
          <p:cNvSpPr>
            <a:spLocks noGrp="1"/>
          </p:cNvSpPr>
          <p:nvPr>
            <p:ph type="title"/>
          </p:nvPr>
        </p:nvSpPr>
        <p:spPr/>
        <p:txBody>
          <a:bodyPr/>
          <a:lstStyle/>
          <a:p>
            <a:r>
              <a:rPr lang="en-GB" dirty="0"/>
              <a:t>Question 1 </a:t>
            </a:r>
            <a:br>
              <a:rPr lang="en-GB" dirty="0"/>
            </a:br>
            <a:endParaRPr lang="en-GB" dirty="0"/>
          </a:p>
        </p:txBody>
      </p:sp>
      <p:sp>
        <p:nvSpPr>
          <p:cNvPr id="3" name="Content Placeholder 2">
            <a:extLst>
              <a:ext uri="{FF2B5EF4-FFF2-40B4-BE49-F238E27FC236}">
                <a16:creationId xmlns:a16="http://schemas.microsoft.com/office/drawing/2014/main" id="{62E8698A-EC5E-495A-80A7-55532961113A}"/>
              </a:ext>
            </a:extLst>
          </p:cNvPr>
          <p:cNvSpPr>
            <a:spLocks noGrp="1"/>
          </p:cNvSpPr>
          <p:nvPr>
            <p:ph idx="1"/>
          </p:nvPr>
        </p:nvSpPr>
        <p:spPr/>
        <p:txBody>
          <a:bodyPr/>
          <a:lstStyle/>
          <a:p>
            <a:r>
              <a:rPr lang="en-GB" i="1" dirty="0"/>
              <a:t>The construction of a new doctor’s surgery to accommodate four GP’s, three nurses and two dentists. The new surgery is required to provide accommodation following the amalgamation of three different national health practices. It will be funded by the local authority.</a:t>
            </a:r>
            <a:endParaRPr lang="en-GB" dirty="0"/>
          </a:p>
          <a:p>
            <a:endParaRPr lang="en-GB" dirty="0"/>
          </a:p>
        </p:txBody>
      </p:sp>
    </p:spTree>
    <p:extLst>
      <p:ext uri="{BB962C8B-B14F-4D97-AF65-F5344CB8AC3E}">
        <p14:creationId xmlns:p14="http://schemas.microsoft.com/office/powerpoint/2010/main" val="394110447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662A8-9960-44C0-B6BD-05A976CA9C6C}"/>
              </a:ext>
            </a:extLst>
          </p:cNvPr>
          <p:cNvSpPr>
            <a:spLocks noGrp="1"/>
          </p:cNvSpPr>
          <p:nvPr>
            <p:ph type="title"/>
          </p:nvPr>
        </p:nvSpPr>
        <p:spPr/>
        <p:txBody>
          <a:bodyPr/>
          <a:lstStyle/>
          <a:p>
            <a:r>
              <a:rPr lang="en-GB" dirty="0"/>
              <a:t>Question 2 </a:t>
            </a:r>
          </a:p>
        </p:txBody>
      </p:sp>
      <p:sp>
        <p:nvSpPr>
          <p:cNvPr id="3" name="Content Placeholder 2">
            <a:extLst>
              <a:ext uri="{FF2B5EF4-FFF2-40B4-BE49-F238E27FC236}">
                <a16:creationId xmlns:a16="http://schemas.microsoft.com/office/drawing/2014/main" id="{AB4A2B2E-737A-43A3-B913-E185CA9669ED}"/>
              </a:ext>
            </a:extLst>
          </p:cNvPr>
          <p:cNvSpPr>
            <a:spLocks noGrp="1"/>
          </p:cNvSpPr>
          <p:nvPr>
            <p:ph idx="1"/>
          </p:nvPr>
        </p:nvSpPr>
        <p:spPr/>
        <p:txBody>
          <a:bodyPr/>
          <a:lstStyle/>
          <a:p>
            <a:r>
              <a:rPr lang="en-GB" i="1" dirty="0"/>
              <a:t>A new Tesco superstore for the town of </a:t>
            </a:r>
            <a:r>
              <a:rPr lang="en-GB" i="1" dirty="0" err="1"/>
              <a:t>Skewen</a:t>
            </a:r>
            <a:r>
              <a:rPr lang="en-GB" i="1" dirty="0"/>
              <a:t> it is to have a total floor area of 400m2 of which 1800 m2 will be sales area. Tesco wish the store to comply with their corporate image and to be open by September 2016.</a:t>
            </a:r>
            <a:endParaRPr lang="en-GB" dirty="0"/>
          </a:p>
          <a:p>
            <a:endParaRPr lang="en-GB" dirty="0"/>
          </a:p>
        </p:txBody>
      </p:sp>
    </p:spTree>
    <p:extLst>
      <p:ext uri="{BB962C8B-B14F-4D97-AF65-F5344CB8AC3E}">
        <p14:creationId xmlns:p14="http://schemas.microsoft.com/office/powerpoint/2010/main" val="96239637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CECE0-FA71-4048-98FC-5E871EFD45A4}"/>
              </a:ext>
            </a:extLst>
          </p:cNvPr>
          <p:cNvSpPr>
            <a:spLocks noGrp="1"/>
          </p:cNvSpPr>
          <p:nvPr>
            <p:ph type="title"/>
          </p:nvPr>
        </p:nvSpPr>
        <p:spPr/>
        <p:txBody>
          <a:bodyPr/>
          <a:lstStyle/>
          <a:p>
            <a:r>
              <a:rPr lang="en-GB" dirty="0"/>
              <a:t>Question 3</a:t>
            </a:r>
          </a:p>
        </p:txBody>
      </p:sp>
      <p:sp>
        <p:nvSpPr>
          <p:cNvPr id="3" name="Content Placeholder 2">
            <a:extLst>
              <a:ext uri="{FF2B5EF4-FFF2-40B4-BE49-F238E27FC236}">
                <a16:creationId xmlns:a16="http://schemas.microsoft.com/office/drawing/2014/main" id="{8A2604BB-F7B9-4260-A89E-DF79D2FC5FD2}"/>
              </a:ext>
            </a:extLst>
          </p:cNvPr>
          <p:cNvSpPr>
            <a:spLocks noGrp="1"/>
          </p:cNvSpPr>
          <p:nvPr>
            <p:ph idx="1"/>
          </p:nvPr>
        </p:nvSpPr>
        <p:spPr/>
        <p:txBody>
          <a:bodyPr/>
          <a:lstStyle/>
          <a:p>
            <a:pPr lvl="0"/>
            <a:r>
              <a:rPr lang="en-GB" i="1" dirty="0"/>
              <a:t>The construction of a new boutique hotel for Hilton Hotels in Swansea Marina. The project is to be privately financed by a merchant bank which has set a firm cost limit for the project.</a:t>
            </a:r>
            <a:endParaRPr lang="en-GB" dirty="0"/>
          </a:p>
          <a:p>
            <a:endParaRPr lang="en-GB" dirty="0"/>
          </a:p>
        </p:txBody>
      </p:sp>
    </p:spTree>
    <p:extLst>
      <p:ext uri="{BB962C8B-B14F-4D97-AF65-F5344CB8AC3E}">
        <p14:creationId xmlns:p14="http://schemas.microsoft.com/office/powerpoint/2010/main" val="264938097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CBD09-6E8C-4983-9D20-3C204C1D64B8}"/>
              </a:ext>
            </a:extLst>
          </p:cNvPr>
          <p:cNvSpPr>
            <a:spLocks noGrp="1"/>
          </p:cNvSpPr>
          <p:nvPr>
            <p:ph type="title"/>
          </p:nvPr>
        </p:nvSpPr>
        <p:spPr/>
        <p:txBody>
          <a:bodyPr/>
          <a:lstStyle/>
          <a:p>
            <a:r>
              <a:rPr lang="en-GB" dirty="0"/>
              <a:t>Question 4</a:t>
            </a:r>
          </a:p>
        </p:txBody>
      </p:sp>
      <p:sp>
        <p:nvSpPr>
          <p:cNvPr id="3" name="Content Placeholder 2">
            <a:extLst>
              <a:ext uri="{FF2B5EF4-FFF2-40B4-BE49-F238E27FC236}">
                <a16:creationId xmlns:a16="http://schemas.microsoft.com/office/drawing/2014/main" id="{2BE973E1-DD21-4B8E-B3B8-D89BF613FDF5}"/>
              </a:ext>
            </a:extLst>
          </p:cNvPr>
          <p:cNvSpPr>
            <a:spLocks noGrp="1"/>
          </p:cNvSpPr>
          <p:nvPr>
            <p:ph idx="1"/>
          </p:nvPr>
        </p:nvSpPr>
        <p:spPr/>
        <p:txBody>
          <a:bodyPr/>
          <a:lstStyle/>
          <a:p>
            <a:r>
              <a:rPr lang="en-GB" i="1" dirty="0"/>
              <a:t>Upgrading a small community Theatre in Merthyr Tydfil, the theatre is managed by a group of volunteers who control the Theatre though a company limited by guarantee. This means that they might be liable for any losses that the Theatre makes. The extent of the works is to refurbish the floor finishes, provided disabled toilet facilities and install a new kitchen that meets current hygiene standards.</a:t>
            </a:r>
            <a:endParaRPr lang="en-GB" dirty="0"/>
          </a:p>
          <a:p>
            <a:endParaRPr lang="en-GB" dirty="0"/>
          </a:p>
        </p:txBody>
      </p:sp>
    </p:spTree>
    <p:extLst>
      <p:ext uri="{BB962C8B-B14F-4D97-AF65-F5344CB8AC3E}">
        <p14:creationId xmlns:p14="http://schemas.microsoft.com/office/powerpoint/2010/main" val="99185021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BBCE4-FFB3-41E3-B058-CD93E57CDEC3}"/>
              </a:ext>
            </a:extLst>
          </p:cNvPr>
          <p:cNvSpPr>
            <a:spLocks noGrp="1"/>
          </p:cNvSpPr>
          <p:nvPr>
            <p:ph type="title"/>
          </p:nvPr>
        </p:nvSpPr>
        <p:spPr>
          <a:xfrm>
            <a:off x="1618534" y="2180729"/>
            <a:ext cx="8036570" cy="741768"/>
          </a:xfrm>
        </p:spPr>
        <p:txBody>
          <a:bodyPr/>
          <a:lstStyle/>
          <a:p>
            <a:r>
              <a:rPr lang="en-GB" sz="1600" dirty="0"/>
              <a:t>The need for competitive tendering in a construction partnering industry.</a:t>
            </a:r>
            <a:r>
              <a:rPr lang="en-GB" dirty="0"/>
              <a:t>	</a:t>
            </a:r>
          </a:p>
        </p:txBody>
      </p:sp>
      <p:sp>
        <p:nvSpPr>
          <p:cNvPr id="8" name="Content Placeholder 7">
            <a:extLst>
              <a:ext uri="{FF2B5EF4-FFF2-40B4-BE49-F238E27FC236}">
                <a16:creationId xmlns:a16="http://schemas.microsoft.com/office/drawing/2014/main" id="{AD13167C-2E7C-4201-8163-0D146A28DBDA}"/>
              </a:ext>
            </a:extLst>
          </p:cNvPr>
          <p:cNvSpPr>
            <a:spLocks noGrp="1"/>
          </p:cNvSpPr>
          <p:nvPr>
            <p:ph sz="half" idx="2"/>
          </p:nvPr>
        </p:nvSpPr>
        <p:spPr>
          <a:xfrm>
            <a:off x="1292982" y="3070778"/>
            <a:ext cx="8362122" cy="2608673"/>
          </a:xfrm>
        </p:spPr>
        <p:txBody>
          <a:bodyPr/>
          <a:lstStyle/>
          <a:p>
            <a:r>
              <a:rPr lang="en-GB" sz="2000" dirty="0"/>
              <a:t>What are the benefits of two-stage tendering in comparison to a traditional competitive tender? The author will explore the disadvantages and advantages to both side using case studies provided by Kier Construction (Western and Wales)</a:t>
            </a:r>
          </a:p>
          <a:p>
            <a:endParaRPr lang="en-GB" dirty="0"/>
          </a:p>
        </p:txBody>
      </p:sp>
      <p:sp>
        <p:nvSpPr>
          <p:cNvPr id="3" name="Rectangle 2">
            <a:extLst>
              <a:ext uri="{FF2B5EF4-FFF2-40B4-BE49-F238E27FC236}">
                <a16:creationId xmlns:a16="http://schemas.microsoft.com/office/drawing/2014/main" id="{F2017A46-7B28-45E4-948F-24A68CD65FA3}"/>
              </a:ext>
            </a:extLst>
          </p:cNvPr>
          <p:cNvSpPr/>
          <p:nvPr/>
        </p:nvSpPr>
        <p:spPr>
          <a:xfrm>
            <a:off x="1153296" y="537172"/>
            <a:ext cx="9308757" cy="1384995"/>
          </a:xfrm>
          <a:prstGeom prst="rect">
            <a:avLst/>
          </a:prstGeom>
        </p:spPr>
        <p:txBody>
          <a:bodyPr wrap="square">
            <a:spAutoFit/>
          </a:bodyPr>
          <a:lstStyle/>
          <a:p>
            <a:r>
              <a:rPr lang="en-GB" sz="2800" dirty="0"/>
              <a:t>Further to the Latham (1994) &amp; Egan (1998) reports - which party benefits from a two stage construction partnering agreement? </a:t>
            </a:r>
          </a:p>
        </p:txBody>
      </p:sp>
    </p:spTree>
    <p:extLst>
      <p:ext uri="{BB962C8B-B14F-4D97-AF65-F5344CB8AC3E}">
        <p14:creationId xmlns:p14="http://schemas.microsoft.com/office/powerpoint/2010/main" val="361465940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018AB-8409-46C8-82B6-122E40178370}"/>
              </a:ext>
            </a:extLst>
          </p:cNvPr>
          <p:cNvSpPr>
            <a:spLocks noGrp="1"/>
          </p:cNvSpPr>
          <p:nvPr>
            <p:ph type="title"/>
          </p:nvPr>
        </p:nvSpPr>
        <p:spPr/>
        <p:txBody>
          <a:bodyPr/>
          <a:lstStyle/>
          <a:p>
            <a:r>
              <a:rPr lang="en-GB" dirty="0"/>
              <a:t>Research Proposal </a:t>
            </a:r>
            <a:br>
              <a:rPr lang="en-GB" dirty="0"/>
            </a:br>
            <a:endParaRPr lang="en-GB" dirty="0"/>
          </a:p>
        </p:txBody>
      </p:sp>
      <p:sp>
        <p:nvSpPr>
          <p:cNvPr id="3" name="Content Placeholder 2">
            <a:extLst>
              <a:ext uri="{FF2B5EF4-FFF2-40B4-BE49-F238E27FC236}">
                <a16:creationId xmlns:a16="http://schemas.microsoft.com/office/drawing/2014/main" id="{F42D4046-897B-44D5-8FC9-272CA5CD0766}"/>
              </a:ext>
            </a:extLst>
          </p:cNvPr>
          <p:cNvSpPr>
            <a:spLocks noGrp="1"/>
          </p:cNvSpPr>
          <p:nvPr>
            <p:ph idx="1"/>
          </p:nvPr>
        </p:nvSpPr>
        <p:spPr/>
        <p:txBody>
          <a:bodyPr>
            <a:normAutofit fontScale="92500" lnSpcReduction="20000"/>
          </a:bodyPr>
          <a:lstStyle/>
          <a:p>
            <a:pPr marL="0" indent="0">
              <a:buNone/>
            </a:pPr>
            <a:r>
              <a:rPr lang="en-GB" dirty="0"/>
              <a:t>Sir John Egan stated in Rethinking Construction (1998) that Partnering between Contractor and Client was the future of the industry. </a:t>
            </a:r>
          </a:p>
          <a:p>
            <a:pPr marL="0" indent="0">
              <a:buNone/>
            </a:pPr>
            <a:r>
              <a:rPr lang="en-GB" i="1" dirty="0"/>
              <a:t>“The criteria for the selection of partners is ultimately about best overall value for money, not about lowest price. All players in the team share in success with proper incentive arrangements to enable cost savings.” </a:t>
            </a:r>
            <a:endParaRPr lang="en-GB" dirty="0"/>
          </a:p>
          <a:p>
            <a:pPr marL="0" indent="0">
              <a:buNone/>
            </a:pPr>
            <a:r>
              <a:rPr lang="en-GB" dirty="0"/>
              <a:t>Construction is a business lead industry and although a Partnering is an ideal situation the Author will identify if two stage tendering can sustain the business cash flow in construction. </a:t>
            </a:r>
          </a:p>
          <a:p>
            <a:pPr marL="0" indent="0">
              <a:buNone/>
            </a:pPr>
            <a:r>
              <a:rPr lang="en-GB" dirty="0"/>
              <a:t>Swansea Waterfront Innovation Quarter Phase 1 was used as a Case study under the Construction Partnering NEC Option A. St Fagan’s was selected under Traditional JCT Design and Build.</a:t>
            </a:r>
          </a:p>
          <a:p>
            <a:pPr marL="0" indent="0">
              <a:buNone/>
            </a:pPr>
            <a:r>
              <a:rPr lang="en-GB" dirty="0"/>
              <a:t>The dissertation title was strengthened by her observations in her role as a Assistant Quantity Surveyor working on the Swansea Waterfront Innovation Quarter for Kier Construction. </a:t>
            </a:r>
          </a:p>
          <a:p>
            <a:endParaRPr lang="en-GB" dirty="0"/>
          </a:p>
        </p:txBody>
      </p:sp>
    </p:spTree>
    <p:extLst>
      <p:ext uri="{BB962C8B-B14F-4D97-AF65-F5344CB8AC3E}">
        <p14:creationId xmlns:p14="http://schemas.microsoft.com/office/powerpoint/2010/main" val="339801370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8EE2-F06C-4AAB-BEF8-0482650079CF}"/>
              </a:ext>
            </a:extLst>
          </p:cNvPr>
          <p:cNvSpPr>
            <a:spLocks noGrp="1"/>
          </p:cNvSpPr>
          <p:nvPr>
            <p:ph type="title"/>
          </p:nvPr>
        </p:nvSpPr>
        <p:spPr/>
        <p:txBody>
          <a:bodyPr/>
          <a:lstStyle/>
          <a:p>
            <a:r>
              <a:rPr lang="en-GB" dirty="0"/>
              <a:t>Aim</a:t>
            </a:r>
          </a:p>
        </p:txBody>
      </p:sp>
      <p:sp>
        <p:nvSpPr>
          <p:cNvPr id="3" name="Content Placeholder 2">
            <a:extLst>
              <a:ext uri="{FF2B5EF4-FFF2-40B4-BE49-F238E27FC236}">
                <a16:creationId xmlns:a16="http://schemas.microsoft.com/office/drawing/2014/main" id="{51AB3794-FE94-483A-9F6D-B6300CD97DCE}"/>
              </a:ext>
            </a:extLst>
          </p:cNvPr>
          <p:cNvSpPr>
            <a:spLocks noGrp="1"/>
          </p:cNvSpPr>
          <p:nvPr>
            <p:ph idx="1"/>
          </p:nvPr>
        </p:nvSpPr>
        <p:spPr/>
        <p:txBody>
          <a:bodyPr/>
          <a:lstStyle/>
          <a:p>
            <a:r>
              <a:rPr lang="en-GB" dirty="0"/>
              <a:t>The aim is to establish whether a Contractor can sustain a healthy business with only working as a Construction partner, or is there still a need for traditional competitive tenders in the industry?</a:t>
            </a:r>
          </a:p>
          <a:p>
            <a:endParaRPr lang="en-GB" dirty="0"/>
          </a:p>
        </p:txBody>
      </p:sp>
    </p:spTree>
    <p:extLst>
      <p:ext uri="{BB962C8B-B14F-4D97-AF65-F5344CB8AC3E}">
        <p14:creationId xmlns:p14="http://schemas.microsoft.com/office/powerpoint/2010/main" val="140490222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6AA4F-30D9-4B4C-8310-E57CB8BB06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AEBFC1-58F2-4B3E-B59E-525EE09AEE3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9958308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4281</TotalTime>
  <Words>3691</Words>
  <Application>Microsoft Office PowerPoint</Application>
  <PresentationFormat>Widescreen</PresentationFormat>
  <Paragraphs>232</Paragraphs>
  <Slides>51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Century Gothic</vt:lpstr>
      <vt:lpstr>Times New Roman</vt:lpstr>
      <vt:lpstr>Wingdings 3</vt:lpstr>
      <vt:lpstr>Ion</vt:lpstr>
      <vt:lpstr>Welcome – Procurements Routes &amp; Contracts</vt:lpstr>
      <vt:lpstr>Ice Breaker Activity  </vt:lpstr>
      <vt:lpstr>Contracts - NEC v JCT    Overview of the NEC - What sets it apart from other contracts? - YouTube</vt:lpstr>
      <vt:lpstr>JCT Minor Works</vt:lpstr>
      <vt:lpstr>What are the main features of the contracts? </vt:lpstr>
      <vt:lpstr>With whom, and for what purpose, are the contracts popular? </vt:lpstr>
      <vt:lpstr>Focussing on the strategy and procurement phase, what contractual issues of practical significance should industry professionals be aware of as between JCT11 and NEC3?</vt:lpstr>
      <vt:lpstr>Focussing on the strategy and procurement phase, what contractual issues of practical significance should industry professionals be aware of as between JCT11 and NEC3?</vt:lpstr>
      <vt:lpstr>Focussing on the strategy and procurement phase, what contractual issues of practical significance should industry professionals be aware of as between JCT11 and NEC3?</vt:lpstr>
      <vt:lpstr>Focussing on the strategy and procurement phase, what contractual issues of practical significance should industry professionals be aware of as between JCT11 and NEC3?</vt:lpstr>
      <vt:lpstr>Focussing on the strategy and procurement phase, what contractual issues of practical significance should industry professionals be aware of as between JCT11 and NEC3?</vt:lpstr>
      <vt:lpstr>What are the key aspects of JCT11 and NEC3 for contract managers during delivery phase?</vt:lpstr>
      <vt:lpstr>What are the key aspects of JCT11 and NEC3 for contract managers during delivery phase?</vt:lpstr>
      <vt:lpstr>What are the key aspects of JCT11 and NEC3 for contract managers during delivery phase?</vt:lpstr>
      <vt:lpstr>The Financial Effect of Procurement Process </vt:lpstr>
      <vt:lpstr>The Tender Process </vt:lpstr>
      <vt:lpstr>The Tender Process </vt:lpstr>
      <vt:lpstr>The Tender Process </vt:lpstr>
      <vt:lpstr>The Tender Process </vt:lpstr>
      <vt:lpstr>The Tender Process </vt:lpstr>
      <vt:lpstr>The basics of Procurement </vt:lpstr>
      <vt:lpstr>Traditional </vt:lpstr>
      <vt:lpstr>Good for: </vt:lpstr>
      <vt:lpstr>Not suited for: </vt:lpstr>
      <vt:lpstr>Contract must include; </vt:lpstr>
      <vt:lpstr>Design &amp; Build </vt:lpstr>
      <vt:lpstr>Good for; </vt:lpstr>
      <vt:lpstr>Not suited for;</vt:lpstr>
      <vt:lpstr>Contract must include; </vt:lpstr>
      <vt:lpstr>Management contracting</vt:lpstr>
      <vt:lpstr>Good for;</vt:lpstr>
      <vt:lpstr>Not suitable for; </vt:lpstr>
      <vt:lpstr>Contract must allow;</vt:lpstr>
      <vt:lpstr>Construction Management</vt:lpstr>
      <vt:lpstr>Good for;</vt:lpstr>
      <vt:lpstr>PPP/ PFI</vt:lpstr>
      <vt:lpstr>NOTE – DON’T BE AFRAID TO RESEARCH YOURSELF! USE A PROCUREMENT ROUTE YOU’VE FOUND ONLINE. SHOW INICITIVE. </vt:lpstr>
      <vt:lpstr>Question 1</vt:lpstr>
      <vt:lpstr>Question 2</vt:lpstr>
      <vt:lpstr>Question 3</vt:lpstr>
      <vt:lpstr>Question 4</vt:lpstr>
      <vt:lpstr>Question 5</vt:lpstr>
      <vt:lpstr>Question 6</vt:lpstr>
      <vt:lpstr>Question 1  </vt:lpstr>
      <vt:lpstr>Question 2 </vt:lpstr>
      <vt:lpstr>Question 3</vt:lpstr>
      <vt:lpstr>Question 4</vt:lpstr>
      <vt:lpstr>The need for competitive tendering in a construction partnering industry. </vt:lpstr>
      <vt:lpstr>Research Proposal  </vt:lpstr>
      <vt:lpstr>Aim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 Changes within a Contract</dc:title>
  <dc:creator>Morgan, Zoe</dc:creator>
  <cp:lastModifiedBy>Lara Hopkinson</cp:lastModifiedBy>
  <cp:revision>62</cp:revision>
  <dcterms:created xsi:type="dcterms:W3CDTF">2018-11-23T10:27:30Z</dcterms:created>
  <dcterms:modified xsi:type="dcterms:W3CDTF">2018-12-12T11:17:37Z</dcterms:modified>
</cp:coreProperties>
</file>