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77" r:id="rId2"/>
    <p:sldId id="258" r:id="rId3"/>
    <p:sldId id="259" r:id="rId4"/>
    <p:sldId id="260" r:id="rId5"/>
    <p:sldId id="261" r:id="rId6"/>
    <p:sldId id="262" r:id="rId7"/>
    <p:sldId id="264" r:id="rId8"/>
    <p:sldId id="273" r:id="rId9"/>
    <p:sldId id="265" r:id="rId10"/>
    <p:sldId id="266" r:id="rId11"/>
    <p:sldId id="267" r:id="rId12"/>
    <p:sldId id="268" r:id="rId13"/>
    <p:sldId id="274" r:id="rId14"/>
    <p:sldId id="269" r:id="rId15"/>
    <p:sldId id="275" r:id="rId16"/>
    <p:sldId id="272" r:id="rId17"/>
    <p:sldId id="276" r:id="rId18"/>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96" y="49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9/27/2012</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 xmlns:p14="http://schemas.microsoft.com/office/powerpoint/2010/main" val="1406131337"/>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9/27/2012</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 xmlns:p14="http://schemas.microsoft.com/office/powerpoint/2010/main" val="888186456"/>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57500" y="514350"/>
            <a:ext cx="3429000" cy="257175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DBD18BD-32CB-4AF2-B023-6C96FA81C777}" type="slidenum">
              <a:rPr lang="en-US" smtClean="0"/>
              <a:pPr/>
              <a:t>1</a:t>
            </a:fld>
            <a:endParaRPr lang="en-US"/>
          </a:p>
        </p:txBody>
      </p:sp>
      <p:sp>
        <p:nvSpPr>
          <p:cNvPr id="5" name="Footer Placeholder 4"/>
          <p:cNvSpPr>
            <a:spLocks noGrp="1"/>
          </p:cNvSpPr>
          <p:nvPr>
            <p:ph type="ftr" sz="quarter" idx="11"/>
          </p:nvPr>
        </p:nvSpPr>
        <p:spPr/>
        <p:txBody>
          <a:bodyPr/>
          <a:lstStyle/>
          <a:p>
            <a:r>
              <a:rPr lang="en-US" smtClean="0"/>
              <a:t>© 2012 John Wiley &amp; Sons, Ltd, Accounting for Managers, 4th edition, 978XXXXXXXXXX, Chapter X</a:t>
            </a: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B8574284-A43C-4B13-8412-5A198AFAE85D}"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0268F82B-1FEA-4B9C-A6F5-B3E101794130}"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78FE752D-EDEB-46AC-97F7-9C2F5B5D5E13}"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EF83B435-402E-4FA6-9AE3-1C81D6D62D12}"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00AE6C81-4105-4D8A-9533-73FBCC7EC0F3}" type="datetime1">
              <a:rPr lang="en-US" smtClean="0"/>
              <a:t>9/27/2012</a:t>
            </a:fld>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263C656B-DC93-4AFA-8AEF-7B3667E43BC3}" type="datetime1">
              <a:rPr lang="en-US" smtClean="0"/>
              <a:t>9/27/2012</a:t>
            </a:fld>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1FEEFF5F-2D11-4667-A4EA-3B5E1B5A7996}" type="datetime1">
              <a:rPr lang="en-US" smtClean="0"/>
              <a:t>9/27/2012</a:t>
            </a:fld>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BD7EA0F-2831-47DA-8CDD-EBAC7C664A47}"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52BDD6E-6BDD-43BD-B659-361610B81FCA}"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42A056C-8ADB-4086-895C-59BF6A927BB9}"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EF7DB6DE-6CB8-495F-97EB-190779E00C8D}"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DB7780E3-8021-48B9-8CEB-C6D9153F0308}" type="datetime1">
              <a:rPr lang="en-US" smtClean="0"/>
              <a:t>9/27/2012</a:t>
            </a:fld>
            <a:endParaRPr lang="en-US"/>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endParaRPr lang="en-US"/>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82AA575-3A2F-47FF-843C-F9856FBBA3EC}" type="slidenum">
              <a:rPr lang="en-US" smtClean="0"/>
              <a:pPr/>
              <a:t>1</a:t>
            </a:fld>
            <a:endParaRPr lang="en-US" dirty="0"/>
          </a:p>
        </p:txBody>
      </p:sp>
      <p:sp>
        <p:nvSpPr>
          <p:cNvPr id="9" name="Rectangle 2"/>
          <p:cNvSpPr txBox="1">
            <a:spLocks noChangeArrowheads="1"/>
          </p:cNvSpPr>
          <p:nvPr/>
        </p:nvSpPr>
        <p:spPr>
          <a:xfrm>
            <a:off x="0" y="5038140"/>
            <a:ext cx="9144000" cy="1143000"/>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Chapter 4</a:t>
            </a:r>
          </a:p>
          <a:p>
            <a:r>
              <a:rPr lang="en-GB" dirty="0" smtClean="0"/>
              <a:t>Management Control, Accounting and </a:t>
            </a:r>
          </a:p>
          <a:p>
            <a:r>
              <a:rPr lang="en-GB" dirty="0" smtClean="0"/>
              <a:t>its Rational-Economic Assumptions</a:t>
            </a:r>
            <a:endParaRPr lang="en-GB" dirty="0"/>
          </a:p>
        </p:txBody>
      </p:sp>
    </p:spTree>
    <p:extLst>
      <p:ext uri="{BB962C8B-B14F-4D97-AF65-F5344CB8AC3E}">
        <p14:creationId xmlns="" xmlns:p14="http://schemas.microsoft.com/office/powerpoint/2010/main" val="508471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dirty="0" smtClean="0"/>
              <a:t>Overview</a:t>
            </a:r>
            <a:endParaRPr lang="en-GB" dirty="0"/>
          </a:p>
        </p:txBody>
      </p:sp>
      <p:sp>
        <p:nvSpPr>
          <p:cNvPr id="2051" name="Rectangle 3"/>
          <p:cNvSpPr>
            <a:spLocks noGrp="1" noChangeArrowheads="1"/>
          </p:cNvSpPr>
          <p:nvPr>
            <p:ph idx="1"/>
          </p:nvPr>
        </p:nvSpPr>
        <p:spPr/>
        <p:txBody>
          <a:bodyPr/>
          <a:lstStyle/>
          <a:p>
            <a:r>
              <a:rPr lang="en-GB" dirty="0" smtClean="0"/>
              <a:t>Accounting and management control systems</a:t>
            </a:r>
            <a:endParaRPr lang="en-GB" dirty="0"/>
          </a:p>
          <a:p>
            <a:r>
              <a:rPr lang="en-GB" dirty="0" smtClean="0"/>
              <a:t>Cybernetic forms of control</a:t>
            </a:r>
          </a:p>
          <a:p>
            <a:r>
              <a:rPr lang="en-GB" dirty="0" smtClean="0"/>
              <a:t>Non</a:t>
            </a:r>
            <a:r>
              <a:rPr lang="en-GB" dirty="0"/>
              <a:t>-financial performance measurement</a:t>
            </a:r>
          </a:p>
          <a:p>
            <a:r>
              <a:rPr lang="en-GB" dirty="0" smtClean="0"/>
              <a:t>Theoretical </a:t>
            </a:r>
            <a:r>
              <a:rPr lang="en-GB" dirty="0"/>
              <a:t>framework</a:t>
            </a:r>
          </a:p>
        </p:txBody>
      </p:sp>
      <p:sp>
        <p:nvSpPr>
          <p:cNvPr id="6" name="Slide Number Placeholder 5"/>
          <p:cNvSpPr>
            <a:spLocks noGrp="1"/>
          </p:cNvSpPr>
          <p:nvPr>
            <p:ph type="sldNum" sz="quarter" idx="12"/>
          </p:nvPr>
        </p:nvSpPr>
        <p:spPr/>
        <p:txBody>
          <a:bodyPr/>
          <a:lstStyle/>
          <a:p>
            <a:fld id="{082AA575-3A2F-47FF-843C-F9856FBBA3EC}" type="slidenum">
              <a:rPr lang="en-US" smtClean="0"/>
              <a:pPr/>
              <a:t>2</a:t>
            </a:fld>
            <a:endParaRPr lang="en-US" dirty="0"/>
          </a:p>
        </p:txBody>
      </p:sp>
    </p:spTree>
    <p:extLst>
      <p:ext uri="{BB962C8B-B14F-4D97-AF65-F5344CB8AC3E}">
        <p14:creationId xmlns="" xmlns:p14="http://schemas.microsoft.com/office/powerpoint/2010/main" val="477862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Management control &amp; strategy</a:t>
            </a:r>
          </a:p>
        </p:txBody>
      </p:sp>
      <p:sp>
        <p:nvSpPr>
          <p:cNvPr id="3075" name="Rectangle 3"/>
          <p:cNvSpPr>
            <a:spLocks noGrp="1" noChangeArrowheads="1"/>
          </p:cNvSpPr>
          <p:nvPr>
            <p:ph sz="half" idx="1"/>
          </p:nvPr>
        </p:nvSpPr>
        <p:spPr>
          <a:xfrm>
            <a:off x="457200" y="1981200"/>
            <a:ext cx="4033838" cy="3886200"/>
          </a:xfrm>
        </p:spPr>
        <p:txBody>
          <a:bodyPr>
            <a:normAutofit fontScale="92500"/>
          </a:bodyPr>
          <a:lstStyle/>
          <a:p>
            <a:r>
              <a:rPr lang="en-GB" i="1">
                <a:effectLst>
                  <a:outerShdw blurRad="38100" dist="38100" dir="2700000" algn="tl">
                    <a:srgbClr val="C0C0C0"/>
                  </a:outerShdw>
                </a:effectLst>
              </a:rPr>
              <a:t>‘the process by which managers assure that resources are obtained and used effectively and efficiently in the accomplishment of the organization’s objectives’</a:t>
            </a:r>
          </a:p>
          <a:p>
            <a:pPr lvl="1"/>
            <a:r>
              <a:rPr lang="en-GB">
                <a:effectLst>
                  <a:outerShdw blurRad="38100" dist="38100" dir="2700000" algn="tl">
                    <a:srgbClr val="C0C0C0"/>
                  </a:outerShdw>
                </a:effectLst>
              </a:rPr>
              <a:t>Anthony</a:t>
            </a:r>
          </a:p>
        </p:txBody>
      </p:sp>
      <p:sp>
        <p:nvSpPr>
          <p:cNvPr id="3078" name="Rectangle 6"/>
          <p:cNvSpPr>
            <a:spLocks noGrp="1" noChangeArrowheads="1"/>
          </p:cNvSpPr>
          <p:nvPr>
            <p:ph sz="half" idx="2"/>
          </p:nvPr>
        </p:nvSpPr>
        <p:spPr>
          <a:xfrm>
            <a:off x="4652963" y="1981200"/>
            <a:ext cx="4033837" cy="3886200"/>
          </a:xfrm>
        </p:spPr>
        <p:txBody>
          <a:bodyPr/>
          <a:lstStyle/>
          <a:p>
            <a:pPr algn="ctr">
              <a:buFont typeface="Wingdings" pitchFamily="2" charset="2"/>
              <a:buNone/>
            </a:pPr>
            <a:r>
              <a:rPr lang="en-GB" dirty="0"/>
              <a:t>Strategy formulation</a:t>
            </a:r>
          </a:p>
          <a:p>
            <a:pPr algn="ctr">
              <a:buFont typeface="Wingdings" pitchFamily="2" charset="2"/>
              <a:buNone/>
            </a:pPr>
            <a:endParaRPr lang="en-GB" dirty="0"/>
          </a:p>
          <a:p>
            <a:pPr algn="ctr">
              <a:buFont typeface="Wingdings" pitchFamily="2" charset="2"/>
              <a:buNone/>
            </a:pPr>
            <a:r>
              <a:rPr lang="en-GB" dirty="0"/>
              <a:t>Management control</a:t>
            </a:r>
          </a:p>
          <a:p>
            <a:pPr algn="ctr">
              <a:buFont typeface="Wingdings" pitchFamily="2" charset="2"/>
              <a:buNone/>
            </a:pPr>
            <a:endParaRPr lang="en-GB" dirty="0"/>
          </a:p>
          <a:p>
            <a:pPr algn="ctr">
              <a:buFont typeface="Wingdings" pitchFamily="2" charset="2"/>
              <a:buNone/>
            </a:pPr>
            <a:r>
              <a:rPr lang="en-GB" dirty="0"/>
              <a:t>Task control</a:t>
            </a:r>
          </a:p>
          <a:p>
            <a:pPr>
              <a:buFont typeface="Wingdings" pitchFamily="2" charset="2"/>
              <a:buNone/>
            </a:pPr>
            <a:endParaRPr lang="en-GB" dirty="0"/>
          </a:p>
        </p:txBody>
      </p:sp>
      <p:sp>
        <p:nvSpPr>
          <p:cNvPr id="9" name="Slide Number Placeholder 5"/>
          <p:cNvSpPr>
            <a:spLocks noGrp="1"/>
          </p:cNvSpPr>
          <p:nvPr>
            <p:ph type="sldNum" sz="quarter" idx="12"/>
          </p:nvPr>
        </p:nvSpPr>
        <p:spPr/>
        <p:txBody>
          <a:bodyPr/>
          <a:lstStyle/>
          <a:p>
            <a:fld id="{082AA575-3A2F-47FF-843C-F9856FBBA3EC}" type="slidenum">
              <a:rPr lang="en-US" smtClean="0"/>
              <a:pPr/>
              <a:t>3</a:t>
            </a:fld>
            <a:endParaRPr lang="en-US" dirty="0"/>
          </a:p>
        </p:txBody>
      </p:sp>
      <p:sp>
        <p:nvSpPr>
          <p:cNvPr id="3079" name="Line 7"/>
          <p:cNvSpPr>
            <a:spLocks noChangeShapeType="1"/>
          </p:cNvSpPr>
          <p:nvPr/>
        </p:nvSpPr>
        <p:spPr bwMode="auto">
          <a:xfrm>
            <a:off x="6588224" y="2492896"/>
            <a:ext cx="0" cy="533400"/>
          </a:xfrm>
          <a:prstGeom prst="line">
            <a:avLst/>
          </a:prstGeom>
          <a:noFill/>
          <a:ln w="28575">
            <a:solidFill>
              <a:schemeClr val="tx1"/>
            </a:solidFill>
            <a:round/>
            <a:headEnd/>
            <a:tailEnd type="triangle" w="med" len="med"/>
          </a:ln>
          <a:effectLst/>
        </p:spPr>
        <p:txBody>
          <a:bodyPr wrap="none" anchor="ctr"/>
          <a:lstStyle/>
          <a:p>
            <a:endParaRPr lang="en-AU"/>
          </a:p>
        </p:txBody>
      </p:sp>
      <p:sp>
        <p:nvSpPr>
          <p:cNvPr id="3080" name="Line 8"/>
          <p:cNvSpPr>
            <a:spLocks noChangeShapeType="1"/>
          </p:cNvSpPr>
          <p:nvPr/>
        </p:nvSpPr>
        <p:spPr bwMode="auto">
          <a:xfrm>
            <a:off x="6660232" y="3501008"/>
            <a:ext cx="0" cy="609600"/>
          </a:xfrm>
          <a:prstGeom prst="line">
            <a:avLst/>
          </a:prstGeom>
          <a:noFill/>
          <a:ln w="28575">
            <a:solidFill>
              <a:schemeClr val="tx1"/>
            </a:solidFill>
            <a:round/>
            <a:headEnd/>
            <a:tailEnd type="triangle" w="med" len="med"/>
          </a:ln>
          <a:effectLst/>
        </p:spPr>
        <p:txBody>
          <a:bodyPr wrap="none" anchor="ctr"/>
          <a:lstStyle/>
          <a:p>
            <a:endParaRPr lang="en-AU"/>
          </a:p>
        </p:txBody>
      </p:sp>
    </p:spTree>
    <p:extLst>
      <p:ext uri="{BB962C8B-B14F-4D97-AF65-F5344CB8AC3E}">
        <p14:creationId xmlns="" xmlns:p14="http://schemas.microsoft.com/office/powerpoint/2010/main" val="224828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Management control &amp; behaviour</a:t>
            </a:r>
          </a:p>
        </p:txBody>
      </p:sp>
      <p:sp>
        <p:nvSpPr>
          <p:cNvPr id="4099" name="Rectangle 3"/>
          <p:cNvSpPr>
            <a:spLocks noGrp="1" noChangeArrowheads="1"/>
          </p:cNvSpPr>
          <p:nvPr>
            <p:ph sz="half" idx="1"/>
          </p:nvPr>
        </p:nvSpPr>
        <p:spPr>
          <a:xfrm>
            <a:off x="457200" y="1981200"/>
            <a:ext cx="4033838" cy="3886200"/>
          </a:xfrm>
        </p:spPr>
        <p:txBody>
          <a:bodyPr>
            <a:normAutofit lnSpcReduction="10000"/>
          </a:bodyPr>
          <a:lstStyle/>
          <a:p>
            <a:r>
              <a:rPr lang="en-GB" sz="2400">
                <a:effectLst>
                  <a:outerShdw blurRad="38100" dist="38100" dir="2700000" algn="tl">
                    <a:srgbClr val="C0C0C0"/>
                  </a:outerShdw>
                </a:effectLst>
              </a:rPr>
              <a:t>‘</a:t>
            </a:r>
            <a:r>
              <a:rPr lang="en-GB" sz="2400" i="1">
                <a:effectLst>
                  <a:outerShdw blurRad="38100" dist="38100" dir="2700000" algn="tl">
                    <a:srgbClr val="C0C0C0"/>
                  </a:outerShdw>
                </a:effectLst>
              </a:rPr>
              <a:t>the process of guiding organizations into viable patterns of activity in a changing environment … managers are concerned to influence the behaviour of other organizational participants so that some overall organizational goals are achieved’</a:t>
            </a:r>
            <a:r>
              <a:rPr lang="en-GB" sz="2400">
                <a:effectLst>
                  <a:outerShdw blurRad="38100" dist="38100" dir="2700000" algn="tl">
                    <a:srgbClr val="C0C0C0"/>
                  </a:outerShdw>
                </a:effectLst>
              </a:rPr>
              <a:t> </a:t>
            </a:r>
          </a:p>
          <a:p>
            <a:pPr lvl="1"/>
            <a:r>
              <a:rPr lang="en-GB">
                <a:effectLst>
                  <a:outerShdw blurRad="38100" dist="38100" dir="2700000" algn="tl">
                    <a:srgbClr val="C0C0C0"/>
                  </a:outerShdw>
                </a:effectLst>
              </a:rPr>
              <a:t>Berry et al.</a:t>
            </a:r>
          </a:p>
        </p:txBody>
      </p:sp>
      <p:sp>
        <p:nvSpPr>
          <p:cNvPr id="4100" name="Rectangle 4"/>
          <p:cNvSpPr>
            <a:spLocks noGrp="1" noChangeArrowheads="1"/>
          </p:cNvSpPr>
          <p:nvPr>
            <p:ph sz="half" idx="2"/>
          </p:nvPr>
        </p:nvSpPr>
        <p:spPr>
          <a:xfrm>
            <a:off x="4652963" y="1981200"/>
            <a:ext cx="4033837" cy="3886200"/>
          </a:xfrm>
        </p:spPr>
        <p:txBody>
          <a:bodyPr/>
          <a:lstStyle/>
          <a:p>
            <a:r>
              <a:rPr lang="en-GB"/>
              <a:t>Market</a:t>
            </a:r>
          </a:p>
          <a:p>
            <a:r>
              <a:rPr lang="en-GB"/>
              <a:t>Bureaucracy</a:t>
            </a:r>
          </a:p>
          <a:p>
            <a:r>
              <a:rPr lang="en-GB"/>
              <a:t>Clan</a:t>
            </a:r>
          </a:p>
          <a:p>
            <a:pPr lvl="1"/>
            <a:r>
              <a:rPr lang="en-GB"/>
              <a:t>Ouchi</a:t>
            </a:r>
          </a:p>
          <a:p>
            <a:endParaRPr lang="en-GB"/>
          </a:p>
        </p:txBody>
      </p:sp>
      <p:sp>
        <p:nvSpPr>
          <p:cNvPr id="7" name="Slide Number Placeholder 5"/>
          <p:cNvSpPr>
            <a:spLocks noGrp="1"/>
          </p:cNvSpPr>
          <p:nvPr>
            <p:ph type="sldNum" sz="quarter" idx="12"/>
          </p:nvPr>
        </p:nvSpPr>
        <p:spPr/>
        <p:txBody>
          <a:bodyPr/>
          <a:lstStyle/>
          <a:p>
            <a:fld id="{082AA575-3A2F-47FF-843C-F9856FBBA3EC}" type="slidenum">
              <a:rPr lang="en-US" smtClean="0"/>
              <a:pPr/>
              <a:t>4</a:t>
            </a:fld>
            <a:endParaRPr lang="en-US" dirty="0"/>
          </a:p>
        </p:txBody>
      </p:sp>
    </p:spTree>
    <p:extLst>
      <p:ext uri="{BB962C8B-B14F-4D97-AF65-F5344CB8AC3E}">
        <p14:creationId xmlns="" xmlns:p14="http://schemas.microsoft.com/office/powerpoint/2010/main" val="411824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Management control &amp; accounting</a:t>
            </a:r>
          </a:p>
        </p:txBody>
      </p:sp>
      <p:sp>
        <p:nvSpPr>
          <p:cNvPr id="5123" name="Rectangle 3"/>
          <p:cNvSpPr>
            <a:spLocks noGrp="1" noChangeArrowheads="1"/>
          </p:cNvSpPr>
          <p:nvPr>
            <p:ph sz="half" idx="1"/>
          </p:nvPr>
        </p:nvSpPr>
        <p:spPr>
          <a:xfrm>
            <a:off x="457200" y="1981200"/>
            <a:ext cx="4033838" cy="3886200"/>
          </a:xfrm>
        </p:spPr>
        <p:txBody>
          <a:bodyPr/>
          <a:lstStyle/>
          <a:p>
            <a:r>
              <a:rPr lang="en-GB" sz="2400" i="1">
                <a:effectLst>
                  <a:outerShdw blurRad="38100" dist="38100" dir="2700000" algn="tl">
                    <a:srgbClr val="C0C0C0"/>
                  </a:outerShdw>
                </a:effectLst>
              </a:rPr>
              <a:t>‘the formal, information-based routines and procedures used by managers to maintain or alter patterns in organizational activities ... potentially significant levers of organizational change’</a:t>
            </a:r>
            <a:endParaRPr lang="en-GB" sz="2400">
              <a:effectLst>
                <a:outerShdw blurRad="38100" dist="38100" dir="2700000" algn="tl">
                  <a:srgbClr val="C0C0C0"/>
                </a:outerShdw>
              </a:effectLst>
            </a:endParaRPr>
          </a:p>
          <a:p>
            <a:pPr lvl="1"/>
            <a:r>
              <a:rPr lang="en-GB">
                <a:effectLst>
                  <a:outerShdw blurRad="38100" dist="38100" dir="2700000" algn="tl">
                    <a:srgbClr val="C0C0C0"/>
                  </a:outerShdw>
                </a:effectLst>
              </a:rPr>
              <a:t>Simons</a:t>
            </a:r>
          </a:p>
        </p:txBody>
      </p:sp>
      <p:sp>
        <p:nvSpPr>
          <p:cNvPr id="5124" name="Rectangle 4"/>
          <p:cNvSpPr>
            <a:spLocks noGrp="1" noChangeArrowheads="1"/>
          </p:cNvSpPr>
          <p:nvPr>
            <p:ph sz="half" idx="2"/>
          </p:nvPr>
        </p:nvSpPr>
        <p:spPr>
          <a:xfrm>
            <a:off x="4652963" y="1981200"/>
            <a:ext cx="4033837" cy="3886200"/>
          </a:xfrm>
        </p:spPr>
        <p:txBody>
          <a:bodyPr/>
          <a:lstStyle/>
          <a:p>
            <a:r>
              <a:rPr lang="en-GB" sz="2400">
                <a:effectLst>
                  <a:outerShdw blurRad="38100" dist="38100" dir="2700000" algn="tl">
                    <a:srgbClr val="C0C0C0"/>
                  </a:outerShdw>
                </a:effectLst>
              </a:rPr>
              <a:t>‘</a:t>
            </a:r>
            <a:r>
              <a:rPr lang="en-GB" sz="2400" i="1"/>
              <a:t>accounting is still seen as a pre-eminent technology by which to integrate diverse activities from strategy to operations and with which to render accountability’</a:t>
            </a:r>
            <a:endParaRPr lang="en-GB" sz="2400">
              <a:effectLst>
                <a:outerShdw blurRad="38100" dist="38100" dir="2700000" algn="tl">
                  <a:srgbClr val="C0C0C0"/>
                </a:outerShdw>
              </a:effectLst>
            </a:endParaRPr>
          </a:p>
          <a:p>
            <a:pPr lvl="1"/>
            <a:r>
              <a:rPr lang="en-GB">
                <a:effectLst>
                  <a:outerShdw blurRad="38100" dist="38100" dir="2700000" algn="tl">
                    <a:srgbClr val="C0C0C0"/>
                  </a:outerShdw>
                </a:effectLst>
              </a:rPr>
              <a:t>Otley et al.</a:t>
            </a:r>
          </a:p>
        </p:txBody>
      </p:sp>
      <p:sp>
        <p:nvSpPr>
          <p:cNvPr id="7" name="Slide Number Placeholder 5"/>
          <p:cNvSpPr>
            <a:spLocks noGrp="1"/>
          </p:cNvSpPr>
          <p:nvPr>
            <p:ph type="sldNum" sz="quarter" idx="12"/>
          </p:nvPr>
        </p:nvSpPr>
        <p:spPr/>
        <p:txBody>
          <a:bodyPr/>
          <a:lstStyle/>
          <a:p>
            <a:fld id="{082AA575-3A2F-47FF-843C-F9856FBBA3EC}" type="slidenum">
              <a:rPr lang="en-US" smtClean="0"/>
              <a:pPr/>
              <a:t>5</a:t>
            </a:fld>
            <a:endParaRPr lang="en-US" dirty="0"/>
          </a:p>
        </p:txBody>
      </p:sp>
    </p:spTree>
    <p:extLst>
      <p:ext uri="{BB962C8B-B14F-4D97-AF65-F5344CB8AC3E}">
        <p14:creationId xmlns="" xmlns:p14="http://schemas.microsoft.com/office/powerpoint/2010/main" val="1102446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Elements of a control system</a:t>
            </a:r>
          </a:p>
        </p:txBody>
      </p:sp>
      <p:sp>
        <p:nvSpPr>
          <p:cNvPr id="10244" name="Rectangle 4"/>
          <p:cNvSpPr>
            <a:spLocks noGrp="1" noChangeArrowheads="1"/>
          </p:cNvSpPr>
          <p:nvPr>
            <p:ph idx="1"/>
          </p:nvPr>
        </p:nvSpPr>
        <p:spPr/>
        <p:txBody>
          <a:bodyPr>
            <a:normAutofit/>
          </a:bodyPr>
          <a:lstStyle/>
          <a:p>
            <a:pPr>
              <a:lnSpc>
                <a:spcPct val="90000"/>
              </a:lnSpc>
            </a:pPr>
            <a:r>
              <a:rPr lang="en-GB" dirty="0"/>
              <a:t>Control systems - feedback control </a:t>
            </a:r>
          </a:p>
          <a:p>
            <a:pPr lvl="1">
              <a:lnSpc>
                <a:spcPct val="90000"/>
              </a:lnSpc>
            </a:pPr>
            <a:r>
              <a:rPr lang="en-GB" i="1" dirty="0"/>
              <a:t>‘the observed error is fed back into the process to instigate action to cause its reduction’</a:t>
            </a:r>
          </a:p>
          <a:p>
            <a:pPr>
              <a:lnSpc>
                <a:spcPct val="90000"/>
              </a:lnSpc>
            </a:pPr>
            <a:r>
              <a:rPr lang="en-GB" dirty="0"/>
              <a:t>Planning systems - feed forward control </a:t>
            </a:r>
          </a:p>
          <a:p>
            <a:pPr lvl="1">
              <a:lnSpc>
                <a:spcPct val="90000"/>
              </a:lnSpc>
            </a:pPr>
            <a:r>
              <a:rPr lang="en-GB" i="1" dirty="0"/>
              <a:t>‘because it is only an expected error that is used to stimulate the control process’ </a:t>
            </a:r>
            <a:r>
              <a:rPr lang="en-GB" sz="1600" i="1" dirty="0" smtClean="0"/>
              <a:t>(</a:t>
            </a:r>
            <a:r>
              <a:rPr lang="en-GB" sz="1600" i="1" dirty="0" err="1" smtClean="0"/>
              <a:t>Otley</a:t>
            </a:r>
            <a:r>
              <a:rPr lang="en-GB" sz="1600" i="1" dirty="0" smtClean="0"/>
              <a:t>, 1987)</a:t>
            </a:r>
            <a:endParaRPr lang="en-GB" sz="16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6</a:t>
            </a:fld>
            <a:endParaRPr lang="en-US" dirty="0"/>
          </a:p>
        </p:txBody>
      </p:sp>
    </p:spTree>
    <p:extLst>
      <p:ext uri="{BB962C8B-B14F-4D97-AF65-F5344CB8AC3E}">
        <p14:creationId xmlns="" xmlns:p14="http://schemas.microsoft.com/office/powerpoint/2010/main" val="2530059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ChangeArrowheads="1"/>
          </p:cNvSpPr>
          <p:nvPr/>
        </p:nvSpPr>
        <p:spPr bwMode="auto">
          <a:xfrm>
            <a:off x="971550" y="2349500"/>
            <a:ext cx="2016125" cy="792163"/>
          </a:xfrm>
          <a:prstGeom prst="rect">
            <a:avLst/>
          </a:prstGeom>
          <a:noFill/>
          <a:ln w="9525">
            <a:solidFill>
              <a:schemeClr val="bg2"/>
            </a:solidFill>
            <a:miter lim="800000"/>
            <a:headEnd/>
            <a:tailEnd/>
          </a:ln>
          <a:effectLst/>
        </p:spPr>
        <p:txBody>
          <a:bodyPr wrap="none" anchor="ctr"/>
          <a:lstStyle/>
          <a:p>
            <a:endParaRPr lang="en-AU"/>
          </a:p>
        </p:txBody>
      </p:sp>
      <p:sp>
        <p:nvSpPr>
          <p:cNvPr id="8198" name="Rectangle 6"/>
          <p:cNvSpPr>
            <a:spLocks noChangeArrowheads="1"/>
          </p:cNvSpPr>
          <p:nvPr/>
        </p:nvSpPr>
        <p:spPr bwMode="auto">
          <a:xfrm>
            <a:off x="6372225" y="2349500"/>
            <a:ext cx="2016125" cy="792163"/>
          </a:xfrm>
          <a:prstGeom prst="rect">
            <a:avLst/>
          </a:prstGeom>
          <a:noFill/>
          <a:ln w="9525">
            <a:solidFill>
              <a:schemeClr val="bg2"/>
            </a:solidFill>
            <a:miter lim="800000"/>
            <a:headEnd/>
            <a:tailEnd/>
          </a:ln>
          <a:effectLst/>
        </p:spPr>
        <p:txBody>
          <a:bodyPr wrap="none" anchor="ctr"/>
          <a:lstStyle/>
          <a:p>
            <a:endParaRPr lang="en-AU"/>
          </a:p>
        </p:txBody>
      </p:sp>
      <p:sp>
        <p:nvSpPr>
          <p:cNvPr id="8" name="Slide Number Placeholder 5"/>
          <p:cNvSpPr>
            <a:spLocks noGrp="1"/>
          </p:cNvSpPr>
          <p:nvPr>
            <p:ph type="sldNum" sz="quarter" idx="12"/>
          </p:nvPr>
        </p:nvSpPr>
        <p:spPr/>
        <p:txBody>
          <a:bodyPr/>
          <a:lstStyle/>
          <a:p>
            <a:fld id="{082AA575-3A2F-47FF-843C-F9856FBBA3EC}" type="slidenum">
              <a:rPr lang="en-US" smtClean="0"/>
              <a:pPr/>
              <a:t>7</a:t>
            </a:fld>
            <a:endParaRPr lang="en-US" dirty="0"/>
          </a:p>
        </p:txBody>
      </p:sp>
      <p:pic>
        <p:nvPicPr>
          <p:cNvPr id="1026"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817010" y="692696"/>
            <a:ext cx="7553486" cy="475252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56666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a:t>Standards against which performance can be compared</a:t>
            </a:r>
          </a:p>
        </p:txBody>
      </p:sp>
      <p:sp>
        <p:nvSpPr>
          <p:cNvPr id="11267" name="Rectangle 3"/>
          <p:cNvSpPr>
            <a:spLocks noGrp="1" noChangeArrowheads="1"/>
          </p:cNvSpPr>
          <p:nvPr>
            <p:ph idx="1"/>
          </p:nvPr>
        </p:nvSpPr>
        <p:spPr/>
        <p:txBody>
          <a:bodyPr>
            <a:normAutofit lnSpcReduction="10000"/>
          </a:bodyPr>
          <a:lstStyle/>
          <a:p>
            <a:pPr lvl="1"/>
            <a:r>
              <a:rPr lang="en-GB" sz="3200" dirty="0">
                <a:effectLst>
                  <a:outerShdw blurRad="38100" dist="38100" dir="2700000" algn="tl">
                    <a:srgbClr val="C0C0C0"/>
                  </a:outerShdw>
                </a:effectLst>
              </a:rPr>
              <a:t>Previous time periods;</a:t>
            </a:r>
          </a:p>
          <a:p>
            <a:pPr lvl="1"/>
            <a:r>
              <a:rPr lang="en-GB" sz="3200" dirty="0">
                <a:effectLst>
                  <a:outerShdw blurRad="38100" dist="38100" dir="2700000" algn="tl">
                    <a:srgbClr val="C0C0C0"/>
                  </a:outerShdw>
                </a:effectLst>
              </a:rPr>
              <a:t>Similar organizations;</a:t>
            </a:r>
          </a:p>
          <a:p>
            <a:pPr lvl="1"/>
            <a:r>
              <a:rPr lang="en-GB" sz="3200" dirty="0">
                <a:effectLst>
                  <a:outerShdw blurRad="38100" dist="38100" dir="2700000" algn="tl">
                    <a:srgbClr val="C0C0C0"/>
                  </a:outerShdw>
                </a:effectLst>
              </a:rPr>
              <a:t>Estimates of future organizational performance </a:t>
            </a:r>
            <a:r>
              <a:rPr lang="en-GB" sz="3200" i="1" dirty="0">
                <a:effectLst>
                  <a:outerShdw blurRad="38100" dist="38100" dir="2700000" algn="tl">
                    <a:srgbClr val="C0C0C0"/>
                  </a:outerShdw>
                </a:effectLst>
              </a:rPr>
              <a:t>ex ante </a:t>
            </a:r>
            <a:r>
              <a:rPr lang="en-GB" sz="3200" dirty="0">
                <a:effectLst>
                  <a:outerShdw blurRad="38100" dist="38100" dir="2700000" algn="tl">
                    <a:srgbClr val="C0C0C0"/>
                  </a:outerShdw>
                </a:effectLst>
              </a:rPr>
              <a:t>(before the event);</a:t>
            </a:r>
          </a:p>
          <a:p>
            <a:pPr lvl="1"/>
            <a:r>
              <a:rPr lang="en-GB" sz="3200" dirty="0">
                <a:effectLst>
                  <a:outerShdw blurRad="38100" dist="38100" dir="2700000" algn="tl">
                    <a:srgbClr val="C0C0C0"/>
                  </a:outerShdw>
                </a:effectLst>
              </a:rPr>
              <a:t>Estimates of what might have been achieved </a:t>
            </a:r>
            <a:r>
              <a:rPr lang="en-GB" sz="3200" i="1" dirty="0">
                <a:effectLst>
                  <a:outerShdw blurRad="38100" dist="38100" dir="2700000" algn="tl">
                    <a:srgbClr val="C0C0C0"/>
                  </a:outerShdw>
                </a:effectLst>
              </a:rPr>
              <a:t>ex post </a:t>
            </a:r>
            <a:r>
              <a:rPr lang="en-GB" sz="3200" dirty="0">
                <a:effectLst>
                  <a:outerShdw blurRad="38100" dist="38100" dir="2700000" algn="tl">
                    <a:srgbClr val="C0C0C0"/>
                  </a:outerShdw>
                </a:effectLst>
              </a:rPr>
              <a:t>(after the event);</a:t>
            </a:r>
          </a:p>
          <a:p>
            <a:pPr lvl="1"/>
            <a:r>
              <a:rPr lang="en-GB" sz="3200" dirty="0">
                <a:effectLst>
                  <a:outerShdw blurRad="38100" dist="38100" dir="2700000" algn="tl">
                    <a:srgbClr val="C0C0C0"/>
                  </a:outerShdw>
                </a:effectLst>
              </a:rPr>
              <a:t>The performance necessary to achieve defined goals.</a:t>
            </a:r>
            <a:endParaRPr lang="en-GB" dirty="0">
              <a:effectLst>
                <a:outerShdw blurRad="38100" dist="38100" dir="2700000" algn="tl">
                  <a:srgbClr val="C0C0C0"/>
                </a:outerShdw>
              </a:effectLst>
            </a:endParaRPr>
          </a:p>
          <a:p>
            <a:pPr lvl="2"/>
            <a:r>
              <a:rPr lang="en-GB" dirty="0">
                <a:effectLst>
                  <a:outerShdw blurRad="38100" dist="38100" dir="2700000" algn="tl">
                    <a:srgbClr val="C0C0C0"/>
                  </a:outerShdw>
                </a:effectLst>
              </a:rPr>
              <a:t>Emmanuel et al.</a:t>
            </a:r>
          </a:p>
          <a:p>
            <a:endParaRPr lang="en-GB"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8</a:t>
            </a:fld>
            <a:endParaRPr lang="en-US" dirty="0"/>
          </a:p>
        </p:txBody>
      </p:sp>
    </p:spTree>
    <p:extLst>
      <p:ext uri="{BB962C8B-B14F-4D97-AF65-F5344CB8AC3E}">
        <p14:creationId xmlns="" xmlns:p14="http://schemas.microsoft.com/office/powerpoint/2010/main" val="3895156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Cybernetic control</a:t>
            </a:r>
          </a:p>
        </p:txBody>
      </p:sp>
      <p:sp>
        <p:nvSpPr>
          <p:cNvPr id="12291" name="Rectangle 3"/>
          <p:cNvSpPr>
            <a:spLocks noGrp="1" noChangeArrowheads="1"/>
          </p:cNvSpPr>
          <p:nvPr>
            <p:ph sz="half" idx="1"/>
          </p:nvPr>
        </p:nvSpPr>
        <p:spPr>
          <a:xfrm>
            <a:off x="457200" y="1981200"/>
            <a:ext cx="4033838" cy="3886200"/>
          </a:xfrm>
        </p:spPr>
        <p:txBody>
          <a:bodyPr/>
          <a:lstStyle/>
          <a:p>
            <a:r>
              <a:rPr lang="en-GB" dirty="0">
                <a:effectLst>
                  <a:outerShdw blurRad="38100" dist="38100" dir="2700000" algn="tl">
                    <a:srgbClr val="C0C0C0"/>
                  </a:outerShdw>
                </a:effectLst>
              </a:rPr>
              <a:t>Four conditions:</a:t>
            </a:r>
          </a:p>
          <a:p>
            <a:pPr marL="914400" lvl="1" indent="-457200">
              <a:buFont typeface="+mj-lt"/>
              <a:buAutoNum type="arabicPeriod"/>
            </a:pPr>
            <a:r>
              <a:rPr lang="en-GB" dirty="0">
                <a:effectLst>
                  <a:outerShdw blurRad="38100" dist="38100" dir="2700000" algn="tl">
                    <a:srgbClr val="C0C0C0"/>
                  </a:outerShdw>
                </a:effectLst>
              </a:rPr>
              <a:t>Objective</a:t>
            </a:r>
          </a:p>
          <a:p>
            <a:pPr marL="914400" lvl="1" indent="-457200">
              <a:buFont typeface="+mj-lt"/>
              <a:buAutoNum type="arabicPeriod"/>
            </a:pPr>
            <a:r>
              <a:rPr lang="en-GB" dirty="0">
                <a:effectLst>
                  <a:outerShdw blurRad="38100" dist="38100" dir="2700000" algn="tl">
                    <a:srgbClr val="C0C0C0"/>
                  </a:outerShdw>
                </a:effectLst>
              </a:rPr>
              <a:t>Measuring outputs</a:t>
            </a:r>
          </a:p>
          <a:p>
            <a:pPr marL="914400" lvl="1" indent="-457200">
              <a:buFont typeface="+mj-lt"/>
              <a:buAutoNum type="arabicPeriod"/>
            </a:pPr>
            <a:r>
              <a:rPr lang="en-GB" dirty="0">
                <a:effectLst>
                  <a:outerShdw blurRad="38100" dist="38100" dir="2700000" algn="tl">
                    <a:srgbClr val="C0C0C0"/>
                  </a:outerShdw>
                </a:effectLst>
              </a:rPr>
              <a:t>Predict the effect of control actions</a:t>
            </a:r>
          </a:p>
          <a:p>
            <a:pPr marL="914400" lvl="1" indent="-457200">
              <a:buFont typeface="+mj-lt"/>
              <a:buAutoNum type="arabicPeriod"/>
            </a:pPr>
            <a:r>
              <a:rPr lang="en-GB" dirty="0"/>
              <a:t>Ability</a:t>
            </a:r>
            <a:r>
              <a:rPr lang="en-GB" dirty="0">
                <a:effectLst>
                  <a:outerShdw blurRad="38100" dist="38100" dir="2700000" algn="tl">
                    <a:srgbClr val="C0C0C0"/>
                  </a:outerShdw>
                </a:effectLst>
              </a:rPr>
              <a:t> to reduce deviations </a:t>
            </a:r>
          </a:p>
          <a:p>
            <a:pPr lvl="2"/>
            <a:r>
              <a:rPr lang="en-GB" dirty="0"/>
              <a:t>Berry et al.</a:t>
            </a:r>
          </a:p>
        </p:txBody>
      </p:sp>
      <p:sp>
        <p:nvSpPr>
          <p:cNvPr id="12292" name="Rectangle 4"/>
          <p:cNvSpPr>
            <a:spLocks noGrp="1" noChangeArrowheads="1"/>
          </p:cNvSpPr>
          <p:nvPr>
            <p:ph sz="half" idx="2"/>
          </p:nvPr>
        </p:nvSpPr>
        <p:spPr>
          <a:xfrm>
            <a:off x="4652963" y="1981200"/>
            <a:ext cx="4033837" cy="3886200"/>
          </a:xfrm>
        </p:spPr>
        <p:txBody>
          <a:bodyPr>
            <a:normAutofit fontScale="92500" lnSpcReduction="10000"/>
          </a:bodyPr>
          <a:lstStyle/>
          <a:p>
            <a:r>
              <a:rPr lang="en-GB" dirty="0"/>
              <a:t>Four types of control:</a:t>
            </a:r>
          </a:p>
          <a:p>
            <a:pPr lvl="1"/>
            <a:r>
              <a:rPr lang="en-GB" sz="2000" dirty="0">
                <a:effectLst>
                  <a:outerShdw blurRad="38100" dist="38100" dir="2700000" algn="tl">
                    <a:srgbClr val="C0C0C0"/>
                  </a:outerShdw>
                </a:effectLst>
              </a:rPr>
              <a:t>First-order control adjusts system inputs and causes behaviour to alter; </a:t>
            </a:r>
          </a:p>
          <a:p>
            <a:pPr lvl="1"/>
            <a:r>
              <a:rPr lang="en-GB" sz="2000" dirty="0">
                <a:effectLst>
                  <a:outerShdw blurRad="38100" dist="38100" dir="2700000" algn="tl">
                    <a:srgbClr val="C0C0C0"/>
                  </a:outerShdw>
                </a:effectLst>
              </a:rPr>
              <a:t>Second-order control alters system objectives or the standards to be attained; </a:t>
            </a:r>
          </a:p>
          <a:p>
            <a:pPr lvl="1"/>
            <a:r>
              <a:rPr lang="en-GB" sz="2000" dirty="0">
                <a:effectLst>
                  <a:outerShdw blurRad="38100" dist="38100" dir="2700000" algn="tl">
                    <a:srgbClr val="C0C0C0"/>
                  </a:outerShdw>
                </a:effectLst>
              </a:rPr>
              <a:t>Internal learning amends the predictive model on the basis of past experience </a:t>
            </a:r>
          </a:p>
          <a:p>
            <a:pPr lvl="1"/>
            <a:r>
              <a:rPr lang="en-GB" sz="2000" dirty="0">
                <a:effectLst>
                  <a:outerShdw blurRad="38100" dist="38100" dir="2700000" algn="tl">
                    <a:srgbClr val="C0C0C0"/>
                  </a:outerShdw>
                </a:effectLst>
              </a:rPr>
              <a:t>Systemic learning or adaptation changes the nature of the system itself</a:t>
            </a:r>
          </a:p>
        </p:txBody>
      </p:sp>
      <p:sp>
        <p:nvSpPr>
          <p:cNvPr id="8" name="Slide Number Placeholder 5"/>
          <p:cNvSpPr>
            <a:spLocks noGrp="1"/>
          </p:cNvSpPr>
          <p:nvPr>
            <p:ph type="sldNum" sz="quarter" idx="12"/>
          </p:nvPr>
        </p:nvSpPr>
        <p:spPr/>
        <p:txBody>
          <a:bodyPr/>
          <a:lstStyle/>
          <a:p>
            <a:fld id="{082AA575-3A2F-47FF-843C-F9856FBBA3EC}" type="slidenum">
              <a:rPr lang="en-US" smtClean="0"/>
              <a:pPr/>
              <a:t>9</a:t>
            </a:fld>
            <a:endParaRPr lang="en-US" dirty="0"/>
          </a:p>
        </p:txBody>
      </p:sp>
    </p:spTree>
    <p:extLst>
      <p:ext uri="{BB962C8B-B14F-4D97-AF65-F5344CB8AC3E}">
        <p14:creationId xmlns="" xmlns:p14="http://schemas.microsoft.com/office/powerpoint/2010/main" val="2763591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82AA575-3A2F-47FF-843C-F9856FBBA3EC}" type="slidenum">
              <a:rPr lang="en-US" smtClean="0"/>
              <a:pPr/>
              <a:t>10</a:t>
            </a:fld>
            <a:endParaRPr lang="en-US" dirty="0"/>
          </a:p>
        </p:txBody>
      </p:sp>
      <p:pic>
        <p:nvPicPr>
          <p:cNvPr id="205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747713"/>
            <a:ext cx="9144000" cy="462956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079541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Do these conditions exist?</a:t>
            </a:r>
          </a:p>
        </p:txBody>
      </p:sp>
      <p:sp>
        <p:nvSpPr>
          <p:cNvPr id="13315" name="Rectangle 3"/>
          <p:cNvSpPr>
            <a:spLocks noGrp="1" noChangeArrowheads="1"/>
          </p:cNvSpPr>
          <p:nvPr>
            <p:ph idx="1"/>
          </p:nvPr>
        </p:nvSpPr>
        <p:spPr/>
        <p:txBody>
          <a:bodyPr/>
          <a:lstStyle/>
          <a:p>
            <a:pPr>
              <a:lnSpc>
                <a:spcPct val="90000"/>
              </a:lnSpc>
            </a:pPr>
            <a:r>
              <a:rPr lang="en-GB" sz="2800" dirty="0">
                <a:effectLst>
                  <a:outerShdw blurRad="38100" dist="38100" dir="2700000" algn="tl">
                    <a:srgbClr val="C0C0C0"/>
                  </a:outerShdw>
                </a:effectLst>
              </a:rPr>
              <a:t>‘</a:t>
            </a:r>
            <a:r>
              <a:rPr lang="en-GB" sz="2800" i="1" dirty="0">
                <a:effectLst>
                  <a:outerShdw blurRad="38100" dist="38100" dir="2700000" algn="tl">
                    <a:srgbClr val="C0C0C0"/>
                  </a:outerShdw>
                </a:effectLst>
              </a:rPr>
              <a:t>organizational objectives are often vague, ambiguous and change with time ... measures of achievement are possible only in correspondingly vague and often subjective terms ... predictive models of organizational behaviour are partial and unreliable, and ... different models may be held by different participants ... the ability to act is highly constrained for most groups of participants</a:t>
            </a:r>
            <a:r>
              <a:rPr lang="en-GB" sz="2800" dirty="0">
                <a:effectLst>
                  <a:outerShdw blurRad="38100" dist="38100" dir="2700000" algn="tl">
                    <a:srgbClr val="C0C0C0"/>
                  </a:outerShdw>
                </a:effectLst>
              </a:rPr>
              <a:t>’</a:t>
            </a:r>
          </a:p>
          <a:p>
            <a:pPr lvl="1">
              <a:lnSpc>
                <a:spcPct val="90000"/>
              </a:lnSpc>
            </a:pPr>
            <a:r>
              <a:rPr lang="en-GB" sz="2400" dirty="0" err="1">
                <a:effectLst>
                  <a:outerShdw blurRad="38100" dist="38100" dir="2700000" algn="tl">
                    <a:srgbClr val="C0C0C0"/>
                  </a:outerShdw>
                </a:effectLst>
              </a:rPr>
              <a:t>Otley</a:t>
            </a:r>
            <a:r>
              <a:rPr lang="en-GB" sz="2400" dirty="0">
                <a:effectLst>
                  <a:outerShdw blurRad="38100" dist="38100" dir="2700000" algn="tl">
                    <a:srgbClr val="C0C0C0"/>
                  </a:outerShdw>
                </a:effectLst>
              </a:rPr>
              <a:t> &amp; </a:t>
            </a:r>
            <a:r>
              <a:rPr lang="en-GB" sz="2400" dirty="0" smtClean="0">
                <a:effectLst>
                  <a:outerShdw blurRad="38100" dist="38100" dir="2700000" algn="tl">
                    <a:srgbClr val="C0C0C0"/>
                  </a:outerShdw>
                </a:effectLst>
              </a:rPr>
              <a:t>Berry (1980)</a:t>
            </a:r>
            <a:endParaRPr lang="en-GB" sz="2400" dirty="0">
              <a:effectLst>
                <a:outerShdw blurRad="38100" dist="38100" dir="2700000" algn="tl">
                  <a:srgbClr val="C0C0C0"/>
                </a:outerShdw>
              </a:effectLst>
            </a:endParaRPr>
          </a:p>
        </p:txBody>
      </p:sp>
      <p:sp>
        <p:nvSpPr>
          <p:cNvPr id="7" name="Slide Number Placeholder 5"/>
          <p:cNvSpPr>
            <a:spLocks noGrp="1"/>
          </p:cNvSpPr>
          <p:nvPr>
            <p:ph type="sldNum" sz="quarter" idx="12"/>
          </p:nvPr>
        </p:nvSpPr>
        <p:spPr/>
        <p:txBody>
          <a:bodyPr/>
          <a:lstStyle/>
          <a:p>
            <a:fld id="{082AA575-3A2F-47FF-843C-F9856FBBA3EC}" type="slidenum">
              <a:rPr lang="en-US" smtClean="0"/>
              <a:pPr/>
              <a:t>11</a:t>
            </a:fld>
            <a:endParaRPr lang="en-US" dirty="0"/>
          </a:p>
        </p:txBody>
      </p:sp>
    </p:spTree>
    <p:extLst>
      <p:ext uri="{BB962C8B-B14F-4D97-AF65-F5344CB8AC3E}">
        <p14:creationId xmlns="" xmlns:p14="http://schemas.microsoft.com/office/powerpoint/2010/main" val="3516536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dirty="0" smtClean="0"/>
              <a:t>Accounting and management </a:t>
            </a:r>
            <a:r>
              <a:rPr lang="en-GB" dirty="0"/>
              <a:t>control</a:t>
            </a:r>
          </a:p>
        </p:txBody>
      </p:sp>
      <p:sp>
        <p:nvSpPr>
          <p:cNvPr id="15363" name="Rectangle 3"/>
          <p:cNvSpPr>
            <a:spLocks noGrp="1" noChangeArrowheads="1"/>
          </p:cNvSpPr>
          <p:nvPr>
            <p:ph idx="1"/>
          </p:nvPr>
        </p:nvSpPr>
        <p:spPr/>
        <p:txBody>
          <a:bodyPr/>
          <a:lstStyle/>
          <a:p>
            <a:pPr indent="0">
              <a:lnSpc>
                <a:spcPct val="150000"/>
              </a:lnSpc>
              <a:spcBef>
                <a:spcPts val="576"/>
              </a:spcBef>
            </a:pPr>
            <a:r>
              <a:rPr lang="en-GB" sz="2400" i="1" dirty="0">
                <a:effectLst>
                  <a:outerShdw blurRad="38100" dist="38100" dir="2700000" algn="tl">
                    <a:srgbClr val="C0C0C0"/>
                  </a:outerShdw>
                </a:effectLst>
              </a:rPr>
              <a:t>‘accounting information provides a window through which the real activities of the organization may be monitored, but it should be noted also that other windows are used that do </a:t>
            </a:r>
            <a:r>
              <a:rPr lang="en-GB" sz="2400" i="1" dirty="0" smtClean="0">
                <a:effectLst>
                  <a:outerShdw blurRad="38100" dist="38100" dir="2700000" algn="tl">
                    <a:srgbClr val="C0C0C0"/>
                  </a:outerShdw>
                </a:effectLst>
              </a:rPr>
              <a:t>not rely </a:t>
            </a:r>
            <a:r>
              <a:rPr lang="en-GB" sz="2400" i="1" dirty="0">
                <a:effectLst>
                  <a:outerShdw blurRad="38100" dist="38100" dir="2700000" algn="tl">
                    <a:srgbClr val="C0C0C0"/>
                  </a:outerShdw>
                </a:effectLst>
              </a:rPr>
              <a:t>upon accounting information’</a:t>
            </a:r>
            <a:r>
              <a:rPr lang="en-GB" dirty="0">
                <a:effectLst>
                  <a:outerShdw blurRad="38100" dist="38100" dir="2700000" algn="tl">
                    <a:srgbClr val="C0C0C0"/>
                  </a:outerShdw>
                </a:effectLst>
              </a:rPr>
              <a:t> </a:t>
            </a:r>
          </a:p>
          <a:p>
            <a:pPr lvl="1"/>
            <a:r>
              <a:rPr lang="en-GB" sz="2000" dirty="0" err="1">
                <a:effectLst>
                  <a:outerShdw blurRad="38100" dist="38100" dir="2700000" algn="tl">
                    <a:srgbClr val="C0C0C0"/>
                  </a:outerShdw>
                </a:effectLst>
              </a:rPr>
              <a:t>Otley</a:t>
            </a:r>
            <a:r>
              <a:rPr lang="en-GB" sz="2000" dirty="0">
                <a:effectLst>
                  <a:outerShdw blurRad="38100" dist="38100" dir="2700000" algn="tl">
                    <a:srgbClr val="C0C0C0"/>
                  </a:outerShdw>
                </a:effectLst>
              </a:rPr>
              <a:t> &amp; </a:t>
            </a:r>
            <a:r>
              <a:rPr lang="en-GB" sz="2000" dirty="0" smtClean="0">
                <a:effectLst>
                  <a:outerShdw blurRad="38100" dist="38100" dir="2700000" algn="tl">
                    <a:srgbClr val="C0C0C0"/>
                  </a:outerShdw>
                </a:effectLst>
              </a:rPr>
              <a:t>Berry (1994)</a:t>
            </a:r>
            <a:endParaRPr lang="en-GB" dirty="0">
              <a:effectLst>
                <a:outerShdw blurRad="38100" dist="38100" dir="2700000" algn="tl">
                  <a:srgbClr val="C0C0C0"/>
                </a:outerShdw>
              </a:effectLst>
            </a:endParaRPr>
          </a:p>
        </p:txBody>
      </p:sp>
      <p:sp>
        <p:nvSpPr>
          <p:cNvPr id="8" name="Slide Number Placeholder 5"/>
          <p:cNvSpPr>
            <a:spLocks noGrp="1"/>
          </p:cNvSpPr>
          <p:nvPr>
            <p:ph type="sldNum" sz="quarter" idx="12"/>
          </p:nvPr>
        </p:nvSpPr>
        <p:spPr/>
        <p:txBody>
          <a:bodyPr/>
          <a:lstStyle/>
          <a:p>
            <a:fld id="{082AA575-3A2F-47FF-843C-F9856FBBA3EC}" type="slidenum">
              <a:rPr lang="en-US" smtClean="0"/>
              <a:pPr/>
              <a:t>12</a:t>
            </a:fld>
            <a:endParaRPr lang="en-US" dirty="0"/>
          </a:p>
        </p:txBody>
      </p:sp>
    </p:spTree>
    <p:extLst>
      <p:ext uri="{BB962C8B-B14F-4D97-AF65-F5344CB8AC3E}">
        <p14:creationId xmlns="" xmlns:p14="http://schemas.microsoft.com/office/powerpoint/2010/main" val="1209667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sz="4000"/>
              <a:t>Non-financial performance measurement</a:t>
            </a:r>
          </a:p>
        </p:txBody>
      </p:sp>
      <p:sp>
        <p:nvSpPr>
          <p:cNvPr id="20483" name="Rectangle 3"/>
          <p:cNvSpPr>
            <a:spLocks noGrp="1" noChangeArrowheads="1"/>
          </p:cNvSpPr>
          <p:nvPr>
            <p:ph sz="half" idx="1"/>
          </p:nvPr>
        </p:nvSpPr>
        <p:spPr>
          <a:xfrm>
            <a:off x="457200" y="1981200"/>
            <a:ext cx="4033838" cy="3886200"/>
          </a:xfrm>
        </p:spPr>
        <p:txBody>
          <a:bodyPr/>
          <a:lstStyle/>
          <a:p>
            <a:r>
              <a:rPr lang="en-GB" sz="2400" i="1"/>
              <a:t>Tableaux de bord</a:t>
            </a:r>
          </a:p>
          <a:p>
            <a:pPr lvl="1"/>
            <a:r>
              <a:rPr lang="en-GB" sz="2000"/>
              <a:t>Innes</a:t>
            </a:r>
          </a:p>
          <a:p>
            <a:r>
              <a:rPr lang="en-GB" sz="2400"/>
              <a:t>Performance Pyramid</a:t>
            </a:r>
          </a:p>
          <a:p>
            <a:pPr lvl="1"/>
            <a:r>
              <a:rPr lang="en-GB" sz="2000"/>
              <a:t>Lynch &amp; Cross</a:t>
            </a:r>
          </a:p>
          <a:p>
            <a:r>
              <a:rPr lang="en-GB" sz="2400"/>
              <a:t>Results &amp; Determinants Framework</a:t>
            </a:r>
          </a:p>
          <a:p>
            <a:pPr lvl="1"/>
            <a:r>
              <a:rPr lang="en-GB" sz="2000"/>
              <a:t>Fitzgerald et al.</a:t>
            </a:r>
          </a:p>
          <a:p>
            <a:r>
              <a:rPr lang="en-GB" sz="2400"/>
              <a:t>Performance Prism</a:t>
            </a:r>
          </a:p>
          <a:p>
            <a:pPr lvl="1"/>
            <a:r>
              <a:rPr lang="en-GB" sz="2000"/>
              <a:t>Neely et al.</a:t>
            </a:r>
          </a:p>
          <a:p>
            <a:endParaRPr lang="en-GB" sz="2400"/>
          </a:p>
        </p:txBody>
      </p:sp>
      <p:sp>
        <p:nvSpPr>
          <p:cNvPr id="20484" name="Rectangle 4"/>
          <p:cNvSpPr>
            <a:spLocks noGrp="1" noChangeArrowheads="1"/>
          </p:cNvSpPr>
          <p:nvPr>
            <p:ph sz="half" idx="2"/>
          </p:nvPr>
        </p:nvSpPr>
        <p:spPr>
          <a:xfrm>
            <a:off x="4652963" y="1981200"/>
            <a:ext cx="4033837" cy="3886200"/>
          </a:xfrm>
        </p:spPr>
        <p:txBody>
          <a:bodyPr/>
          <a:lstStyle/>
          <a:p>
            <a:r>
              <a:rPr lang="en-GB" sz="2400" dirty="0"/>
              <a:t>Business Excellence Model</a:t>
            </a:r>
          </a:p>
          <a:p>
            <a:pPr lvl="1"/>
            <a:r>
              <a:rPr lang="en-GB" sz="2000" dirty="0"/>
              <a:t>European Foundation for Quality Management</a:t>
            </a:r>
          </a:p>
          <a:p>
            <a:r>
              <a:rPr lang="en-GB" sz="2400" dirty="0"/>
              <a:t>ISO 9000</a:t>
            </a:r>
          </a:p>
          <a:p>
            <a:pPr>
              <a:buClr>
                <a:schemeClr val="tx1"/>
              </a:buClr>
              <a:buFont typeface="Wingdings" pitchFamily="2" charset="2"/>
              <a:buChar char="Ø"/>
            </a:pPr>
            <a:r>
              <a:rPr lang="en-GB" sz="2400" dirty="0"/>
              <a:t>Overwhelming emphasis on financial </a:t>
            </a:r>
            <a:r>
              <a:rPr lang="en-GB" sz="2400" dirty="0" smtClean="0"/>
              <a:t>measures</a:t>
            </a:r>
            <a:endParaRPr lang="en-GB" sz="2400" dirty="0"/>
          </a:p>
        </p:txBody>
      </p:sp>
      <p:sp>
        <p:nvSpPr>
          <p:cNvPr id="8" name="Slide Number Placeholder 5"/>
          <p:cNvSpPr>
            <a:spLocks noGrp="1"/>
          </p:cNvSpPr>
          <p:nvPr>
            <p:ph type="sldNum" sz="quarter" idx="12"/>
          </p:nvPr>
        </p:nvSpPr>
        <p:spPr/>
        <p:txBody>
          <a:bodyPr/>
          <a:lstStyle/>
          <a:p>
            <a:fld id="{082AA575-3A2F-47FF-843C-F9856FBBA3EC}" type="slidenum">
              <a:rPr lang="en-US" smtClean="0"/>
              <a:pPr/>
              <a:t>13</a:t>
            </a:fld>
            <a:endParaRPr lang="en-US" dirty="0"/>
          </a:p>
        </p:txBody>
      </p:sp>
    </p:spTree>
    <p:extLst>
      <p:ext uri="{BB962C8B-B14F-4D97-AF65-F5344CB8AC3E}">
        <p14:creationId xmlns="" xmlns:p14="http://schemas.microsoft.com/office/powerpoint/2010/main" val="508510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27384"/>
            <a:ext cx="7772400" cy="733425"/>
          </a:xfrm>
        </p:spPr>
        <p:txBody>
          <a:bodyPr>
            <a:normAutofit/>
          </a:bodyPr>
          <a:lstStyle/>
          <a:p>
            <a:r>
              <a:rPr lang="en-GB" sz="4000" dirty="0"/>
              <a:t>The Balanced </a:t>
            </a:r>
            <a:r>
              <a:rPr lang="en-GB" sz="4000" dirty="0" smtClean="0"/>
              <a:t>Scorecard </a:t>
            </a:r>
            <a:r>
              <a:rPr lang="en-GB" sz="1800" dirty="0" smtClean="0"/>
              <a:t>(Kaplan &amp; Norton, 1996)</a:t>
            </a:r>
            <a:endParaRPr lang="en-GB" sz="1800" dirty="0"/>
          </a:p>
        </p:txBody>
      </p:sp>
      <p:pic>
        <p:nvPicPr>
          <p:cNvPr id="18435" name="Picture 3"/>
          <p:cNvPicPr>
            <a:picLocks noGrp="1" noChangeAspect="1" noChangeArrowheads="1"/>
          </p:cNvPicPr>
          <p:nvPr>
            <p:ph idx="1"/>
          </p:nvPr>
        </p:nvPicPr>
        <p:blipFill>
          <a:blip r:embed="rId2" cstate="print"/>
          <a:srcRect/>
          <a:stretch>
            <a:fillRect/>
          </a:stretch>
        </p:blipFill>
        <p:spPr>
          <a:xfrm>
            <a:off x="457200" y="836712"/>
            <a:ext cx="8305800" cy="5486400"/>
          </a:xfrm>
        </p:spPr>
      </p:pic>
      <p:sp>
        <p:nvSpPr>
          <p:cNvPr id="6" name="Slide Number Placeholder 4"/>
          <p:cNvSpPr>
            <a:spLocks noGrp="1"/>
          </p:cNvSpPr>
          <p:nvPr>
            <p:ph type="sldNum" sz="quarter" idx="12"/>
          </p:nvPr>
        </p:nvSpPr>
        <p:spPr>
          <a:xfrm>
            <a:off x="3124200" y="5821463"/>
            <a:ext cx="2895600" cy="365125"/>
          </a:xfrm>
        </p:spPr>
        <p:txBody>
          <a:bodyPr/>
          <a:lstStyle/>
          <a:p>
            <a:fld id="{74F8CFE5-B9D9-4E9E-960B-8AD5B4235192}" type="slidenum">
              <a:rPr lang="en-AU"/>
              <a:pPr/>
              <a:t>14</a:t>
            </a:fld>
            <a:endParaRPr lang="en-AU"/>
          </a:p>
        </p:txBody>
      </p:sp>
      <p:sp>
        <p:nvSpPr>
          <p:cNvPr id="8" name="Slide Number Placeholder 5"/>
          <p:cNvSpPr>
            <a:spLocks noGrp="1"/>
          </p:cNvSpPr>
          <p:nvPr>
            <p:ph type="sldNum" sz="quarter" idx="4294967295"/>
          </p:nvPr>
        </p:nvSpPr>
        <p:spPr>
          <a:xfrm>
            <a:off x="7010400" y="6356350"/>
            <a:ext cx="2133600" cy="365125"/>
          </a:xfrm>
        </p:spPr>
        <p:txBody>
          <a:bodyPr/>
          <a:lstStyle/>
          <a:p>
            <a:fld id="{082AA575-3A2F-47FF-843C-F9856FBBA3EC}" type="slidenum">
              <a:rPr lang="en-US" smtClean="0"/>
              <a:pPr/>
              <a:t>14</a:t>
            </a:fld>
            <a:endParaRPr lang="en-US" dirty="0"/>
          </a:p>
        </p:txBody>
      </p:sp>
      <p:sp>
        <p:nvSpPr>
          <p:cNvPr id="7" name="Footer Placeholder 6"/>
          <p:cNvSpPr txBox="1">
            <a:spLocks/>
          </p:cNvSpPr>
          <p:nvPr/>
        </p:nvSpPr>
        <p:spPr>
          <a:xfrm>
            <a:off x="3124200" y="6356351"/>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2012 John Wiley &amp; Sons, Ltd, </a:t>
            </a:r>
          </a:p>
          <a:p>
            <a:r>
              <a:rPr lang="en-US" smtClean="0"/>
              <a:t>Accounting for Managers, 4th edition, </a:t>
            </a:r>
          </a:p>
          <a:p>
            <a:r>
              <a:rPr lang="en-US" smtClean="0"/>
              <a:t>9781119979678</a:t>
            </a:r>
            <a:endParaRPr lang="en-US" dirty="0"/>
          </a:p>
        </p:txBody>
      </p:sp>
    </p:spTree>
    <p:extLst>
      <p:ext uri="{BB962C8B-B14F-4D97-AF65-F5344CB8AC3E}">
        <p14:creationId xmlns="" xmlns:p14="http://schemas.microsoft.com/office/powerpoint/2010/main" val="39044517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Strategy mapping </a:t>
            </a:r>
            <a:r>
              <a:rPr lang="en-US" sz="2000" dirty="0" smtClean="0"/>
              <a:t>(Kaplan &amp; Norton, 2001)</a:t>
            </a:r>
            <a:endParaRPr lang="en-US" sz="2000" dirty="0"/>
          </a:p>
        </p:txBody>
      </p:sp>
      <p:sp>
        <p:nvSpPr>
          <p:cNvPr id="3" name="Content Placeholder 2"/>
          <p:cNvSpPr>
            <a:spLocks noGrp="1"/>
          </p:cNvSpPr>
          <p:nvPr>
            <p:ph idx="1"/>
          </p:nvPr>
        </p:nvSpPr>
        <p:spPr/>
        <p:txBody>
          <a:bodyPr>
            <a:normAutofit fontScale="85000" lnSpcReduction="20000"/>
          </a:bodyPr>
          <a:lstStyle/>
          <a:p>
            <a:r>
              <a:rPr lang="en-US" dirty="0"/>
              <a:t>A strategy map identifies the </a:t>
            </a:r>
            <a:r>
              <a:rPr lang="en-US" dirty="0" smtClean="0"/>
              <a:t>assumed cause-effect </a:t>
            </a:r>
            <a:r>
              <a:rPr lang="en-US" dirty="0"/>
              <a:t>relationships</a:t>
            </a:r>
            <a:r>
              <a:rPr lang="en-US" dirty="0" smtClean="0"/>
              <a:t>.</a:t>
            </a:r>
          </a:p>
          <a:p>
            <a:r>
              <a:rPr lang="en-US" dirty="0" smtClean="0"/>
              <a:t>Performance </a:t>
            </a:r>
            <a:r>
              <a:rPr lang="en-US" dirty="0"/>
              <a:t>targets are developed for each of the elements in the strategy map</a:t>
            </a:r>
            <a:r>
              <a:rPr lang="en-US" dirty="0" smtClean="0"/>
              <a:t>, and </a:t>
            </a:r>
            <a:r>
              <a:rPr lang="en-US" dirty="0"/>
              <a:t>financial resources are allocated (through the budget process) to support the achievement of </a:t>
            </a:r>
            <a:r>
              <a:rPr lang="en-US" dirty="0" smtClean="0"/>
              <a:t>those targets</a:t>
            </a:r>
            <a:r>
              <a:rPr lang="en-US" dirty="0"/>
              <a:t>. </a:t>
            </a:r>
            <a:endParaRPr lang="en-US" dirty="0" smtClean="0"/>
          </a:p>
          <a:p>
            <a:r>
              <a:rPr lang="en-US" dirty="0" smtClean="0"/>
              <a:t>Regular </a:t>
            </a:r>
            <a:r>
              <a:rPr lang="en-US" dirty="0"/>
              <a:t>monitoring and review of performance takes place through comparing actual </a:t>
            </a:r>
            <a:r>
              <a:rPr lang="en-US" dirty="0" smtClean="0"/>
              <a:t>performance against </a:t>
            </a:r>
            <a:r>
              <a:rPr lang="en-US" dirty="0"/>
              <a:t>targets. </a:t>
            </a:r>
            <a:endParaRPr lang="en-US" dirty="0" smtClean="0"/>
          </a:p>
          <a:p>
            <a:r>
              <a:rPr lang="en-US" dirty="0" smtClean="0"/>
              <a:t>Where </a:t>
            </a:r>
            <a:r>
              <a:rPr lang="en-US" dirty="0"/>
              <a:t>performance needs to be improved, the strategy mapping process involves </a:t>
            </a:r>
            <a:r>
              <a:rPr lang="en-US" dirty="0" smtClean="0"/>
              <a:t>making resource </a:t>
            </a:r>
            <a:r>
              <a:rPr lang="en-US" dirty="0"/>
              <a:t>reallocations through changing budgets.</a:t>
            </a:r>
          </a:p>
        </p:txBody>
      </p:sp>
      <p:sp>
        <p:nvSpPr>
          <p:cNvPr id="8" name="Slide Number Placeholder 5"/>
          <p:cNvSpPr>
            <a:spLocks noGrp="1"/>
          </p:cNvSpPr>
          <p:nvPr>
            <p:ph type="sldNum" sz="quarter" idx="12"/>
          </p:nvPr>
        </p:nvSpPr>
        <p:spPr/>
        <p:txBody>
          <a:bodyPr/>
          <a:lstStyle/>
          <a:p>
            <a:fld id="{082AA575-3A2F-47FF-843C-F9856FBBA3EC}" type="slidenum">
              <a:rPr lang="en-US" smtClean="0"/>
              <a:pPr/>
              <a:t>15</a:t>
            </a:fld>
            <a:endParaRPr lang="en-US" dirty="0"/>
          </a:p>
        </p:txBody>
      </p:sp>
    </p:spTree>
    <p:extLst>
      <p:ext uri="{BB962C8B-B14F-4D97-AF65-F5344CB8AC3E}">
        <p14:creationId xmlns="" xmlns:p14="http://schemas.microsoft.com/office/powerpoint/2010/main" val="1757404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Theoretical framework</a:t>
            </a:r>
          </a:p>
        </p:txBody>
      </p:sp>
      <p:sp>
        <p:nvSpPr>
          <p:cNvPr id="24579" name="Rectangle 3"/>
          <p:cNvSpPr>
            <a:spLocks noGrp="1" noChangeArrowheads="1"/>
          </p:cNvSpPr>
          <p:nvPr>
            <p:ph sz="half" idx="1"/>
          </p:nvPr>
        </p:nvSpPr>
        <p:spPr>
          <a:xfrm>
            <a:off x="457200" y="1981200"/>
            <a:ext cx="4033838" cy="3886200"/>
          </a:xfrm>
        </p:spPr>
        <p:txBody>
          <a:bodyPr>
            <a:normAutofit lnSpcReduction="10000"/>
          </a:bodyPr>
          <a:lstStyle/>
          <a:p>
            <a:r>
              <a:rPr lang="en-GB" sz="2400" dirty="0" smtClean="0"/>
              <a:t>‘Rational paradigm</a:t>
            </a:r>
            <a:endParaRPr lang="en-GB" sz="2400" dirty="0"/>
          </a:p>
          <a:p>
            <a:pPr lvl="1"/>
            <a:r>
              <a:rPr lang="en-GB" sz="2000" dirty="0"/>
              <a:t>Driven by goals &amp; strategy</a:t>
            </a:r>
          </a:p>
          <a:p>
            <a:pPr lvl="1"/>
            <a:r>
              <a:rPr lang="en-GB" sz="2000" dirty="0"/>
              <a:t>Cybernetic control</a:t>
            </a:r>
          </a:p>
          <a:p>
            <a:pPr lvl="1"/>
            <a:r>
              <a:rPr lang="en-GB" sz="2000" dirty="0"/>
              <a:t>Bounded rationality (March &amp; Simon)</a:t>
            </a:r>
          </a:p>
          <a:p>
            <a:r>
              <a:rPr lang="en-GB" sz="2400" dirty="0">
                <a:effectLst>
                  <a:outerShdw blurRad="38100" dist="38100" dir="2700000" algn="tl">
                    <a:srgbClr val="C0C0C0"/>
                  </a:outerShdw>
                </a:effectLst>
              </a:rPr>
              <a:t>Organizations are highly formalised </a:t>
            </a:r>
          </a:p>
          <a:p>
            <a:pPr lvl="1"/>
            <a:r>
              <a:rPr lang="en-GB" sz="2000" dirty="0">
                <a:effectLst>
                  <a:outerShdw blurRad="38100" dist="38100" dir="2700000" algn="tl">
                    <a:srgbClr val="C0C0C0"/>
                  </a:outerShdw>
                </a:effectLst>
              </a:rPr>
              <a:t>Role of </a:t>
            </a:r>
            <a:r>
              <a:rPr lang="en-GB" sz="2000" dirty="0" smtClean="0">
                <a:effectLst>
                  <a:outerShdw blurRad="38100" dist="38100" dir="2700000" algn="tl">
                    <a:srgbClr val="C0C0C0"/>
                  </a:outerShdw>
                </a:effectLst>
              </a:rPr>
              <a:t>accounting </a:t>
            </a:r>
            <a:r>
              <a:rPr lang="en-GB" sz="2000" dirty="0">
                <a:effectLst>
                  <a:outerShdw blurRad="38100" dist="38100" dir="2700000" algn="tl">
                    <a:srgbClr val="C0C0C0"/>
                  </a:outerShdw>
                </a:effectLst>
              </a:rPr>
              <a:t>&amp; control in managing a ‘contract</a:t>
            </a:r>
            <a:r>
              <a:rPr lang="en-GB" sz="2000" dirty="0" smtClean="0">
                <a:effectLst>
                  <a:outerShdw blurRad="38100" dist="38100" dir="2700000" algn="tl">
                    <a:srgbClr val="C0C0C0"/>
                  </a:outerShdw>
                </a:effectLst>
              </a:rPr>
              <a:t>’ between shareholders and managers</a:t>
            </a:r>
            <a:endParaRPr lang="en-GB" sz="2000" dirty="0"/>
          </a:p>
          <a:p>
            <a:pPr>
              <a:buFont typeface="Wingdings" pitchFamily="2" charset="2"/>
              <a:buNone/>
            </a:pPr>
            <a:endParaRPr lang="en-GB" sz="2400" dirty="0">
              <a:effectLst>
                <a:outerShdw blurRad="38100" dist="38100" dir="2700000" algn="tl">
                  <a:srgbClr val="C0C0C0"/>
                </a:outerShdw>
              </a:effectLst>
            </a:endParaRPr>
          </a:p>
        </p:txBody>
      </p:sp>
      <p:sp>
        <p:nvSpPr>
          <p:cNvPr id="24580" name="Rectangle 4"/>
          <p:cNvSpPr>
            <a:spLocks noGrp="1" noChangeArrowheads="1"/>
          </p:cNvSpPr>
          <p:nvPr>
            <p:ph sz="half" idx="2"/>
          </p:nvPr>
        </p:nvSpPr>
        <p:spPr>
          <a:xfrm>
            <a:off x="4652963" y="1981200"/>
            <a:ext cx="4033837" cy="3886200"/>
          </a:xfrm>
        </p:spPr>
        <p:txBody>
          <a:bodyPr/>
          <a:lstStyle/>
          <a:p>
            <a:pPr lvl="1">
              <a:buClr>
                <a:schemeClr val="tx1"/>
              </a:buClr>
              <a:buFont typeface="Wingdings" pitchFamily="2" charset="2"/>
              <a:buChar char="Ø"/>
            </a:pPr>
            <a:r>
              <a:rPr lang="en-GB" sz="2000" dirty="0">
                <a:effectLst>
                  <a:outerShdw blurRad="38100" dist="38100" dir="2700000" algn="tl">
                    <a:srgbClr val="C0C0C0"/>
                  </a:outerShdw>
                </a:effectLst>
              </a:rPr>
              <a:t>Rules governing behaviour and roles </a:t>
            </a:r>
            <a:r>
              <a:rPr lang="en-GB" sz="2000" dirty="0" smtClean="0">
                <a:effectLst>
                  <a:outerShdw blurRad="38100" dist="38100" dir="2700000" algn="tl">
                    <a:srgbClr val="C0C0C0"/>
                  </a:outerShdw>
                </a:effectLst>
              </a:rPr>
              <a:t>are determined </a:t>
            </a:r>
            <a:r>
              <a:rPr lang="en-GB" sz="2000" dirty="0">
                <a:effectLst>
                  <a:outerShdw blurRad="38100" dist="38100" dir="2700000" algn="tl">
                    <a:srgbClr val="C0C0C0"/>
                  </a:outerShdw>
                </a:effectLst>
              </a:rPr>
              <a:t>independent of the attributes of the people occupying those roles</a:t>
            </a:r>
            <a:r>
              <a:rPr lang="en-GB" sz="2000" dirty="0"/>
              <a:t> </a:t>
            </a:r>
          </a:p>
          <a:p>
            <a:pPr lvl="1">
              <a:buClr>
                <a:schemeClr val="tx1"/>
              </a:buClr>
              <a:buFont typeface="Wingdings" pitchFamily="2" charset="2"/>
              <a:buChar char="Ø"/>
            </a:pPr>
            <a:r>
              <a:rPr lang="en-GB" sz="2000" dirty="0">
                <a:effectLst>
                  <a:outerShdw blurRad="38100" dist="38100" dir="2700000" algn="tl">
                    <a:srgbClr val="C0C0C0"/>
                  </a:outerShdw>
                </a:effectLst>
              </a:rPr>
              <a:t>Division of labour and specialization of tasks, reducing transaction costs, efficiently processing information and monitoring the work of agents</a:t>
            </a:r>
          </a:p>
        </p:txBody>
      </p:sp>
      <p:sp>
        <p:nvSpPr>
          <p:cNvPr id="8" name="Slide Number Placeholder 5"/>
          <p:cNvSpPr>
            <a:spLocks noGrp="1"/>
          </p:cNvSpPr>
          <p:nvPr>
            <p:ph type="sldNum" sz="quarter" idx="12"/>
          </p:nvPr>
        </p:nvSpPr>
        <p:spPr/>
        <p:txBody>
          <a:bodyPr/>
          <a:lstStyle/>
          <a:p>
            <a:fld id="{082AA575-3A2F-47FF-843C-F9856FBBA3EC}" type="slidenum">
              <a:rPr lang="en-US" smtClean="0"/>
              <a:pPr/>
              <a:t>16</a:t>
            </a:fld>
            <a:endParaRPr lang="en-US" dirty="0"/>
          </a:p>
        </p:txBody>
      </p:sp>
    </p:spTree>
    <p:extLst>
      <p:ext uri="{BB962C8B-B14F-4D97-AF65-F5344CB8AC3E}">
        <p14:creationId xmlns="" xmlns:p14="http://schemas.microsoft.com/office/powerpoint/2010/main" val="1503774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Key points</a:t>
            </a:r>
            <a:endParaRPr lang="en-US" dirty="0"/>
          </a:p>
        </p:txBody>
      </p:sp>
      <p:sp>
        <p:nvSpPr>
          <p:cNvPr id="9" name="Content Placeholder 8"/>
          <p:cNvSpPr>
            <a:spLocks noGrp="1"/>
          </p:cNvSpPr>
          <p:nvPr>
            <p:ph idx="1"/>
          </p:nvPr>
        </p:nvSpPr>
        <p:spPr/>
        <p:txBody>
          <a:bodyPr/>
          <a:lstStyle/>
          <a:p>
            <a:r>
              <a:rPr lang="en-GB"/>
              <a:t>Accounting </a:t>
            </a:r>
            <a:r>
              <a:rPr lang="en-GB" smtClean="0"/>
              <a:t>as part of a </a:t>
            </a:r>
            <a:r>
              <a:rPr lang="en-GB" dirty="0"/>
              <a:t>management </a:t>
            </a:r>
            <a:r>
              <a:rPr lang="en-GB"/>
              <a:t>control </a:t>
            </a:r>
            <a:r>
              <a:rPr lang="en-GB" smtClean="0"/>
              <a:t>system</a:t>
            </a:r>
            <a:endParaRPr lang="en-GB" dirty="0"/>
          </a:p>
          <a:p>
            <a:r>
              <a:rPr lang="en-GB" dirty="0"/>
              <a:t>Cybernetic forms of control</a:t>
            </a:r>
          </a:p>
          <a:p>
            <a:r>
              <a:rPr lang="en-GB" dirty="0"/>
              <a:t>Non-financial performance </a:t>
            </a:r>
            <a:r>
              <a:rPr lang="en-GB" dirty="0" smtClean="0"/>
              <a:t>measurement</a:t>
            </a:r>
          </a:p>
          <a:p>
            <a:pPr lvl="1"/>
            <a:r>
              <a:rPr lang="en-GB" dirty="0" smtClean="0"/>
              <a:t>the Balanced Scorecard and strategy mapping</a:t>
            </a:r>
            <a:endParaRPr lang="en-GB" dirty="0"/>
          </a:p>
          <a:p>
            <a:r>
              <a:rPr lang="en-GB" dirty="0"/>
              <a:t>Theoretical </a:t>
            </a:r>
            <a:r>
              <a:rPr lang="en-GB" dirty="0" smtClean="0"/>
              <a:t>framework: the rational paradigm</a:t>
            </a:r>
            <a:endParaRPr lang="en-GB" dirty="0"/>
          </a:p>
          <a:p>
            <a:endParaRPr lang="en-US" dirty="0"/>
          </a:p>
        </p:txBody>
      </p:sp>
      <p:sp>
        <p:nvSpPr>
          <p:cNvPr id="11" name="Slide Number Placeholder 5"/>
          <p:cNvSpPr>
            <a:spLocks noGrp="1"/>
          </p:cNvSpPr>
          <p:nvPr>
            <p:ph type="sldNum" sz="quarter" idx="12"/>
          </p:nvPr>
        </p:nvSpPr>
        <p:spPr/>
        <p:txBody>
          <a:bodyPr/>
          <a:lstStyle/>
          <a:p>
            <a:fld id="{082AA575-3A2F-47FF-843C-F9856FBBA3EC}" type="slidenum">
              <a:rPr lang="en-US" smtClean="0"/>
              <a:pPr/>
              <a:t>17</a:t>
            </a:fld>
            <a:endParaRPr lang="en-US" dirty="0"/>
          </a:p>
        </p:txBody>
      </p:sp>
    </p:spTree>
    <p:extLst>
      <p:ext uri="{BB962C8B-B14F-4D97-AF65-F5344CB8AC3E}">
        <p14:creationId xmlns="" xmlns:p14="http://schemas.microsoft.com/office/powerpoint/2010/main" val="469613808"/>
      </p:ext>
    </p:extLst>
  </p:cSld>
  <p:clrMapOvr>
    <a:masterClrMapping/>
  </p:clrMapOvr>
</p:sld>
</file>

<file path=ppt/theme/theme1.xml><?xml version="1.0" encoding="utf-8"?>
<a:theme xmlns:a="http://schemas.openxmlformats.org/drawingml/2006/main" name="Theme2">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Theme2</Template>
  <TotalTime>24</TotalTime>
  <Words>767</Words>
  <Application>Microsoft Office PowerPoint</Application>
  <PresentationFormat>On-screen Show (4:3)</PresentationFormat>
  <Paragraphs>115</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Theme2</vt:lpstr>
      <vt:lpstr>Slide 1</vt:lpstr>
      <vt:lpstr>Overview</vt:lpstr>
      <vt:lpstr>Management control &amp; strategy</vt:lpstr>
      <vt:lpstr>Management control &amp; behaviour</vt:lpstr>
      <vt:lpstr>Management control &amp; accounting</vt:lpstr>
      <vt:lpstr>Elements of a control system</vt:lpstr>
      <vt:lpstr>Slide 7</vt:lpstr>
      <vt:lpstr>Standards against which performance can be compared</vt:lpstr>
      <vt:lpstr>Cybernetic control</vt:lpstr>
      <vt:lpstr>Slide 10</vt:lpstr>
      <vt:lpstr>Do these conditions exist?</vt:lpstr>
      <vt:lpstr>Accounting and management control</vt:lpstr>
      <vt:lpstr>Non-financial performance measurement</vt:lpstr>
      <vt:lpstr>The Balanced Scorecard (Kaplan &amp; Norton, 1996)</vt:lpstr>
      <vt:lpstr>Strategy mapping (Kaplan &amp; Norton, 2001)</vt:lpstr>
      <vt:lpstr>Theoretical framework</vt:lpstr>
      <vt:lpstr>Key points</vt:lpstr>
    </vt:vector>
  </TitlesOfParts>
  <Company>John Wiley and Sons,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sa016</cp:lastModifiedBy>
  <cp:revision>12</cp:revision>
  <dcterms:created xsi:type="dcterms:W3CDTF">2011-03-17T09:17:02Z</dcterms:created>
  <dcterms:modified xsi:type="dcterms:W3CDTF">2012-09-27T15:57:16Z</dcterms:modified>
</cp:coreProperties>
</file>