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theme/themeOverride1.xml" ContentType="application/vnd.openxmlformats-officedocument.themeOverr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4" r:id="rId8"/>
    <p:sldId id="266" r:id="rId9"/>
    <p:sldId id="267" r:id="rId10"/>
    <p:sldId id="26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5004EC-A310-3DDC-F32F-A591BCFE551B}" v="271" dt="2024-12-13T22:52:32.7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0" d="100"/>
          <a:sy n="60" d="100"/>
        </p:scale>
        <p:origin x="96" y="2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BB1DC1-404B-4477-ADDF-067AAD48D5CA}" type="datetimeFigureOut">
              <a:t>12/15/2024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4CE326-DCEE-42AA-AC32-6DB1A1D395AA}" type="slidenum">
              <a:t>‹#›</a:t>
            </a:fld>
            <a:endParaRPr lang="en-US"/>
          </a:p>
        </p:txBody>
      </p:sp>
    </p:spTree>
    <p:extLst>
      <p:ext uri="{BB962C8B-B14F-4D97-AF65-F5344CB8AC3E}">
        <p14:creationId xmlns:p14="http://schemas.microsoft.com/office/powerpoint/2010/main" val="29739127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EcoThreads</a:t>
            </a:r>
            <a:r>
              <a:rPr lang="en-US" dirty="0"/>
              <a:t> aims to occupy a gap in the market for trendy, sustainable clothes and leverage the growing global demand for ethical fashion products.</a:t>
            </a:r>
          </a:p>
        </p:txBody>
      </p:sp>
      <p:sp>
        <p:nvSpPr>
          <p:cNvPr id="4" name="Slide Number Placeholder 3"/>
          <p:cNvSpPr>
            <a:spLocks noGrp="1"/>
          </p:cNvSpPr>
          <p:nvPr>
            <p:ph type="sldNum" sz="quarter" idx="5"/>
          </p:nvPr>
        </p:nvSpPr>
        <p:spPr/>
        <p:txBody>
          <a:bodyPr/>
          <a:lstStyle/>
          <a:p>
            <a:fld id="{6D4CE326-DCEE-42AA-AC32-6DB1A1D395AA}" type="slidenum">
              <a:t>2</a:t>
            </a:fld>
            <a:endParaRPr lang="en-US"/>
          </a:p>
        </p:txBody>
      </p:sp>
    </p:spTree>
    <p:extLst>
      <p:ext uri="{BB962C8B-B14F-4D97-AF65-F5344CB8AC3E}">
        <p14:creationId xmlns:p14="http://schemas.microsoft.com/office/powerpoint/2010/main" val="39210733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Positioning itself as a mid-market brand, </a:t>
            </a:r>
            <a:r>
              <a:rPr lang="en-US" dirty="0" err="1"/>
              <a:t>EcoThreads</a:t>
            </a:r>
            <a:r>
              <a:rPr lang="en-US" dirty="0"/>
              <a:t> aims to serve environmentally and socially conscious young professionals. Its commitment to transparent supply chains, meticulous sourcing with an environmental focus, and simple designs that fit the urban lifestyle give it an edge (Brown, 2022).</a:t>
            </a:r>
          </a:p>
        </p:txBody>
      </p:sp>
      <p:sp>
        <p:nvSpPr>
          <p:cNvPr id="4" name="Slide Number Placeholder 3"/>
          <p:cNvSpPr>
            <a:spLocks noGrp="1"/>
          </p:cNvSpPr>
          <p:nvPr>
            <p:ph type="sldNum" sz="quarter" idx="5"/>
          </p:nvPr>
        </p:nvSpPr>
        <p:spPr/>
        <p:txBody>
          <a:bodyPr/>
          <a:lstStyle/>
          <a:p>
            <a:fld id="{6D4CE326-DCEE-42AA-AC32-6DB1A1D395AA}" type="slidenum">
              <a:t>3</a:t>
            </a:fld>
            <a:endParaRPr lang="en-US"/>
          </a:p>
        </p:txBody>
      </p:sp>
    </p:spTree>
    <p:extLst>
      <p:ext uri="{BB962C8B-B14F-4D97-AF65-F5344CB8AC3E}">
        <p14:creationId xmlns:p14="http://schemas.microsoft.com/office/powerpoint/2010/main" val="18965408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More importantly, being an LLC provides both credibility and tax benefits, which play a crucial role in garnering trust with partners and clients alike. The simple but effective structure will set the foundation of growth into international markets (Jones, 2021).</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6D4CE326-DCEE-42AA-AC32-6DB1A1D395AA}" type="slidenum">
              <a:t>4</a:t>
            </a:fld>
            <a:endParaRPr lang="en-US"/>
          </a:p>
        </p:txBody>
      </p:sp>
    </p:spTree>
    <p:extLst>
      <p:ext uri="{BB962C8B-B14F-4D97-AF65-F5344CB8AC3E}">
        <p14:creationId xmlns:p14="http://schemas.microsoft.com/office/powerpoint/2010/main" val="11740496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Every position is designed to be as efficient as possible; operations, for example, manages supplier relationships and inventory, while the marketing team focuses exclusively on digital campaigns and brand building. This kind of division of </a:t>
            </a:r>
            <a:r>
              <a:rPr lang="en-US" dirty="0" err="1"/>
              <a:t>labour</a:t>
            </a:r>
            <a:r>
              <a:rPr lang="en-US" dirty="0"/>
              <a:t> is crucial for small enterprises to achieve scalability (Taylor, 2020).</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6D4CE326-DCEE-42AA-AC32-6DB1A1D395AA}" type="slidenum">
              <a:t>5</a:t>
            </a:fld>
            <a:endParaRPr lang="en-US"/>
          </a:p>
        </p:txBody>
      </p:sp>
    </p:spTree>
    <p:extLst>
      <p:ext uri="{BB962C8B-B14F-4D97-AF65-F5344CB8AC3E}">
        <p14:creationId xmlns:p14="http://schemas.microsoft.com/office/powerpoint/2010/main" val="15092345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focus on simple designs ensures that the items will never go out of style nor will they be impractical, which is why one of the brand's main target customers is young professionals needing clothing that is both practical and fashionable. </a:t>
            </a:r>
          </a:p>
        </p:txBody>
      </p:sp>
      <p:sp>
        <p:nvSpPr>
          <p:cNvPr id="4" name="Slide Number Placeholder 3"/>
          <p:cNvSpPr>
            <a:spLocks noGrp="1"/>
          </p:cNvSpPr>
          <p:nvPr>
            <p:ph type="sldNum" sz="quarter" idx="5"/>
          </p:nvPr>
        </p:nvSpPr>
        <p:spPr/>
        <p:txBody>
          <a:bodyPr/>
          <a:lstStyle/>
          <a:p>
            <a:fld id="{6D4CE326-DCEE-42AA-AC32-6DB1A1D395AA}" type="slidenum">
              <a:t>6</a:t>
            </a:fld>
            <a:endParaRPr lang="en-US"/>
          </a:p>
        </p:txBody>
      </p:sp>
    </p:spTree>
    <p:extLst>
      <p:ext uri="{BB962C8B-B14F-4D97-AF65-F5344CB8AC3E}">
        <p14:creationId xmlns:p14="http://schemas.microsoft.com/office/powerpoint/2010/main" val="30934489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12/15/2024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12/15/2024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12/15/2024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12/15/2024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12/15/2024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open.lib.umn.edu/exploringbusiness/chapter/6-3-organizing/"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themeOverride" Target="../theme/themeOverride1.xml"/><Relationship Id="rId4" Type="http://schemas.openxmlformats.org/officeDocument/2006/relationships/hyperlink" Target="https://www.frontiersin.org/articles/10.3389/fsufs.2021.564900/full"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robgreenfield.tv/sustainablebusinesses/" TargetMode="External"/><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3BA513B0-82FF-4F41-8178-885375D1C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table with bread and pastries&#10;&#10;Description automatically generated">
            <a:extLst>
              <a:ext uri="{FF2B5EF4-FFF2-40B4-BE49-F238E27FC236}">
                <a16:creationId xmlns:a16="http://schemas.microsoft.com/office/drawing/2014/main" id="{74C24EF5-C62E-C1A3-2647-EB5CFE07A405}"/>
              </a:ext>
            </a:extLst>
          </p:cNvPr>
          <p:cNvPicPr>
            <a:picLocks noChangeAspect="1"/>
          </p:cNvPicPr>
          <p:nvPr/>
        </p:nvPicPr>
        <p:blipFill>
          <a:blip r:embed="rId2">
            <a:extLst>
              <a:ext uri="{28A0092B-C50C-407E-A947-70E740481C1C}">
                <a14:useLocalDpi xmlns:a14="http://schemas.microsoft.com/office/drawing/2010/main" val="0"/>
              </a:ext>
            </a:extLst>
          </a:blip>
          <a:srcRect t="17600" r="-1" b="15734"/>
          <a:stretch/>
        </p:blipFill>
        <p:spPr>
          <a:xfrm>
            <a:off x="-1" y="10"/>
            <a:ext cx="12228129" cy="4666928"/>
          </a:xfrm>
          <a:prstGeom prst="rect">
            <a:avLst/>
          </a:prstGeom>
        </p:spPr>
      </p:pic>
      <p:grpSp>
        <p:nvGrpSpPr>
          <p:cNvPr id="43" name="Group 42">
            <a:extLst>
              <a:ext uri="{FF2B5EF4-FFF2-40B4-BE49-F238E27FC236}">
                <a16:creationId xmlns:a16="http://schemas.microsoft.com/office/drawing/2014/main" id="{93DB8501-F9F2-4ACD-B56A-9019CD500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2987478"/>
            <a:ext cx="12228128" cy="1828800"/>
            <a:chOff x="-305" y="2987478"/>
            <a:chExt cx="12188952" cy="1828800"/>
          </a:xfrm>
        </p:grpSpPr>
        <p:sp>
          <p:nvSpPr>
            <p:cNvPr id="38" name="Freeform: Shape 37">
              <a:extLst>
                <a:ext uri="{FF2B5EF4-FFF2-40B4-BE49-F238E27FC236}">
                  <a16:creationId xmlns:a16="http://schemas.microsoft.com/office/drawing/2014/main" id="{DD03A94A-ADF5-4334-86B1-DBA5F70AC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385A18E1-CBE3-4BBD-B1B7-CDBCA685E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133EDCAA-1D6C-4710-9DA1-C7FC946D8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41" name="Freeform: Shape 40">
              <a:extLst>
                <a:ext uri="{FF2B5EF4-FFF2-40B4-BE49-F238E27FC236}">
                  <a16:creationId xmlns:a16="http://schemas.microsoft.com/office/drawing/2014/main" id="{3916FBF2-1CC9-460D-A42B-FB77E515E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grpSp>
      <p:sp>
        <p:nvSpPr>
          <p:cNvPr id="2" name="Title 1"/>
          <p:cNvSpPr>
            <a:spLocks noGrp="1"/>
          </p:cNvSpPr>
          <p:nvPr>
            <p:ph type="ctrTitle"/>
          </p:nvPr>
        </p:nvSpPr>
        <p:spPr>
          <a:xfrm>
            <a:off x="804672" y="4551037"/>
            <a:ext cx="5021782" cy="1509931"/>
          </a:xfrm>
        </p:spPr>
        <p:txBody>
          <a:bodyPr vert="horz" lIns="91440" tIns="45720" rIns="91440" bIns="45720" rtlCol="0" anchor="ctr">
            <a:normAutofit/>
          </a:bodyPr>
          <a:lstStyle/>
          <a:p>
            <a:pPr algn="l"/>
            <a:r>
              <a:rPr lang="en-US" sz="3600">
                <a:solidFill>
                  <a:schemeClr val="tx2"/>
                </a:solidFill>
              </a:rPr>
              <a:t>Business Plan</a:t>
            </a:r>
          </a:p>
        </p:txBody>
      </p:sp>
      <p:sp>
        <p:nvSpPr>
          <p:cNvPr id="3" name="Subtitle 2"/>
          <p:cNvSpPr>
            <a:spLocks noGrp="1"/>
          </p:cNvSpPr>
          <p:nvPr>
            <p:ph type="subTitle" idx="1"/>
          </p:nvPr>
        </p:nvSpPr>
        <p:spPr>
          <a:xfrm>
            <a:off x="6470247" y="4551037"/>
            <a:ext cx="4926411" cy="1509935"/>
          </a:xfrm>
        </p:spPr>
        <p:txBody>
          <a:bodyPr vert="horz" lIns="91440" tIns="45720" rIns="91440" bIns="45720" rtlCol="0" anchor="ctr">
            <a:normAutofit/>
          </a:bodyPr>
          <a:lstStyle/>
          <a:p>
            <a:pPr indent="-228600" algn="l">
              <a:buFont typeface="Arial" panose="020B0604020202020204" pitchFamily="34" charset="0"/>
              <a:buChar char="•"/>
            </a:pPr>
            <a:r>
              <a:rPr lang="en-US" sz="1300" i="1">
                <a:solidFill>
                  <a:schemeClr val="tx2"/>
                </a:solidFill>
              </a:rPr>
              <a:t>Title:</a:t>
            </a:r>
            <a:r>
              <a:rPr lang="en-US" sz="1300">
                <a:solidFill>
                  <a:schemeClr val="tx2"/>
                </a:solidFill>
              </a:rPr>
              <a:t> "Orke Bake: A Sustainable Organic Bakery Business Idea"</a:t>
            </a:r>
          </a:p>
          <a:p>
            <a:pPr indent="-228600" algn="l">
              <a:buFont typeface="Arial" panose="020B0604020202020204" pitchFamily="34" charset="0"/>
              <a:buChar char="•"/>
            </a:pPr>
            <a:r>
              <a:rPr lang="en-US" sz="1300" i="1">
                <a:solidFill>
                  <a:schemeClr val="tx2"/>
                </a:solidFill>
              </a:rPr>
              <a:t>Program of Study:</a:t>
            </a:r>
            <a:r>
              <a:rPr lang="en-US" sz="1300">
                <a:solidFill>
                  <a:schemeClr val="tx2"/>
                </a:solidFill>
              </a:rPr>
              <a:t> BA (Hons) Business Management</a:t>
            </a:r>
          </a:p>
          <a:p>
            <a:pPr indent="-228600" algn="l">
              <a:buFont typeface="Arial" panose="020B0604020202020204" pitchFamily="34" charset="0"/>
              <a:buChar char="•"/>
            </a:pPr>
            <a:r>
              <a:rPr lang="en-US" sz="1300" i="1">
                <a:solidFill>
                  <a:schemeClr val="tx2"/>
                </a:solidFill>
              </a:rPr>
              <a:t>Module Name &amp; Code:</a:t>
            </a:r>
            <a:r>
              <a:rPr lang="en-US" sz="1300">
                <a:solidFill>
                  <a:schemeClr val="tx2"/>
                </a:solidFill>
              </a:rPr>
              <a:t> Entrepreneurship (LCBB5001)</a:t>
            </a:r>
          </a:p>
          <a:p>
            <a:pPr indent="-228600" algn="l">
              <a:buFont typeface="Arial" panose="020B0604020202020204" pitchFamily="34" charset="0"/>
              <a:buChar char="•"/>
            </a:pPr>
            <a:r>
              <a:rPr lang="en-US" sz="1300" i="1">
                <a:solidFill>
                  <a:schemeClr val="tx2"/>
                </a:solidFill>
              </a:rPr>
              <a:t>Lecturer:</a:t>
            </a:r>
            <a:r>
              <a:rPr lang="en-US" sz="1300">
                <a:solidFill>
                  <a:schemeClr val="tx2"/>
                </a:solidFill>
              </a:rPr>
              <a:t> Amer Kareem</a:t>
            </a:r>
          </a:p>
          <a:p>
            <a:pPr indent="-228600" algn="l">
              <a:buFont typeface="Arial" panose="020B0604020202020204" pitchFamily="34" charset="0"/>
              <a:buChar char="•"/>
            </a:pPr>
            <a:r>
              <a:rPr lang="en-US" sz="1300" i="1">
                <a:solidFill>
                  <a:schemeClr val="tx2"/>
                </a:solidFill>
              </a:rPr>
              <a:t>Student Name &amp; ID:</a:t>
            </a:r>
            <a:r>
              <a:rPr lang="en-US" sz="1300">
                <a:solidFill>
                  <a:schemeClr val="tx2"/>
                </a:solidFill>
              </a:rPr>
              <a:t> Daniela Mihaela Visan (2247387)</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A84F07-92AF-43A6-F2D6-28F0FD804AAF}"/>
              </a:ext>
            </a:extLst>
          </p:cNvPr>
          <p:cNvSpPr>
            <a:spLocks noGrp="1"/>
          </p:cNvSpPr>
          <p:nvPr>
            <p:ph type="title"/>
          </p:nvPr>
        </p:nvSpPr>
        <p:spPr>
          <a:xfrm>
            <a:off x="640080" y="325369"/>
            <a:ext cx="4368602" cy="1956841"/>
          </a:xfrm>
        </p:spPr>
        <p:txBody>
          <a:bodyPr anchor="b">
            <a:normAutofit/>
          </a:bodyPr>
          <a:lstStyle/>
          <a:p>
            <a:r>
              <a:rPr lang="en-US" sz="5400">
                <a:latin typeface="Calibri"/>
                <a:ea typeface="Calibri"/>
                <a:cs typeface="Calibri"/>
              </a:rPr>
              <a:t>Introduction</a:t>
            </a:r>
          </a:p>
        </p:txBody>
      </p:sp>
      <p:sp>
        <p:nvSpPr>
          <p:cNvPr id="2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C67D2AD-921D-DE5F-9D52-460C8A5CC6CC}"/>
              </a:ext>
            </a:extLst>
          </p:cNvPr>
          <p:cNvSpPr>
            <a:spLocks noGrp="1"/>
          </p:cNvSpPr>
          <p:nvPr>
            <p:ph idx="1"/>
          </p:nvPr>
        </p:nvSpPr>
        <p:spPr>
          <a:xfrm>
            <a:off x="640080" y="2872899"/>
            <a:ext cx="4243589" cy="3320668"/>
          </a:xfrm>
        </p:spPr>
        <p:txBody>
          <a:bodyPr vert="horz" lIns="91440" tIns="45720" rIns="91440" bIns="45720" rtlCol="0">
            <a:normAutofit/>
          </a:bodyPr>
          <a:lstStyle/>
          <a:p>
            <a:pPr marL="0" indent="0">
              <a:buNone/>
            </a:pPr>
            <a:endParaRPr lang="en-US" sz="1700" dirty="0"/>
          </a:p>
          <a:p>
            <a:pPr>
              <a:buFont typeface="Arial" panose="020B0604020202020204" pitchFamily="34" charset="0"/>
              <a:buChar char="•"/>
            </a:pPr>
            <a:r>
              <a:rPr lang="en-US" sz="1700" i="1" dirty="0"/>
              <a:t>Who We Are:</a:t>
            </a:r>
            <a:r>
              <a:rPr lang="en-US" sz="1700" dirty="0"/>
              <a:t> </a:t>
            </a:r>
            <a:r>
              <a:rPr lang="en-US" sz="1700" dirty="0" err="1"/>
              <a:t>Orke</a:t>
            </a:r>
            <a:r>
              <a:rPr lang="en-US" sz="1700" dirty="0"/>
              <a:t> Bake is a start-up organic bakery targeting health-conscious individuals in the UK.</a:t>
            </a:r>
          </a:p>
          <a:p>
            <a:pPr>
              <a:buFont typeface="Arial" panose="020B0604020202020204" pitchFamily="34" charset="0"/>
              <a:buChar char="•"/>
            </a:pPr>
            <a:r>
              <a:rPr lang="en-US" sz="1700" i="1" dirty="0"/>
              <a:t>Mission Statement:</a:t>
            </a:r>
            <a:r>
              <a:rPr lang="en-US" sz="1700" dirty="0"/>
              <a:t> “To deliver fresh, toxin-free, and sustainably produced organic bakery items that delight and nourish.”</a:t>
            </a:r>
          </a:p>
          <a:p>
            <a:pPr>
              <a:buFont typeface="Arial" panose="020B0604020202020204" pitchFamily="34" charset="0"/>
              <a:buChar char="•"/>
            </a:pPr>
            <a:r>
              <a:rPr lang="en-US" sz="1700" i="1" dirty="0"/>
              <a:t>Why Organic?</a:t>
            </a:r>
            <a:r>
              <a:rPr lang="en-US" sz="1700" dirty="0"/>
              <a:t> Rising consumer demand for healthier, sustainable food choices, driven by increasing awareness of nutrition and eco-friendly practices.</a:t>
            </a:r>
          </a:p>
        </p:txBody>
      </p:sp>
      <p:pic>
        <p:nvPicPr>
          <p:cNvPr id="6" name="Picture 5" descr="A poster with text and images on it&#10;&#10;Description automatically generated">
            <a:extLst>
              <a:ext uri="{FF2B5EF4-FFF2-40B4-BE49-F238E27FC236}">
                <a16:creationId xmlns:a16="http://schemas.microsoft.com/office/drawing/2014/main" id="{5FF5AE0E-A30C-C7A6-E3B0-81AF6DA1F985}"/>
              </a:ext>
            </a:extLst>
          </p:cNvPr>
          <p:cNvPicPr>
            <a:picLocks noChangeAspect="1"/>
          </p:cNvPicPr>
          <p:nvPr/>
        </p:nvPicPr>
        <p:blipFill>
          <a:blip r:embed="rId3"/>
          <a:srcRect t="30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840294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1090DC-2079-CC4F-4946-DCBD95D0D4C7}"/>
              </a:ext>
            </a:extLst>
          </p:cNvPr>
          <p:cNvSpPr>
            <a:spLocks noGrp="1"/>
          </p:cNvSpPr>
          <p:nvPr>
            <p:ph type="title"/>
          </p:nvPr>
        </p:nvSpPr>
        <p:spPr>
          <a:xfrm>
            <a:off x="640080" y="325369"/>
            <a:ext cx="4368602" cy="1956841"/>
          </a:xfrm>
        </p:spPr>
        <p:txBody>
          <a:bodyPr anchor="b">
            <a:normAutofit/>
          </a:bodyPr>
          <a:lstStyle/>
          <a:p>
            <a:r>
              <a:rPr lang="en-GB" sz="5400" b="1"/>
              <a:t>Overview of Business Idea</a:t>
            </a:r>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49A1850-E013-1B88-CCF9-82A6D000F838}"/>
              </a:ext>
            </a:extLst>
          </p:cNvPr>
          <p:cNvSpPr>
            <a:spLocks noGrp="1"/>
          </p:cNvSpPr>
          <p:nvPr>
            <p:ph idx="1"/>
          </p:nvPr>
        </p:nvSpPr>
        <p:spPr>
          <a:xfrm>
            <a:off x="640080" y="2872899"/>
            <a:ext cx="4243589" cy="3320668"/>
          </a:xfrm>
        </p:spPr>
        <p:txBody>
          <a:bodyPr vert="horz" lIns="91440" tIns="45720" rIns="91440" bIns="45720" rtlCol="0">
            <a:normAutofit/>
          </a:bodyPr>
          <a:lstStyle/>
          <a:p>
            <a:pPr>
              <a:buFont typeface="Arial" panose="020B0604020202020204" pitchFamily="34" charset="0"/>
              <a:buChar char="•"/>
            </a:pPr>
            <a:r>
              <a:rPr lang="en-US" sz="1700" i="1" dirty="0"/>
              <a:t>Core Offerings:</a:t>
            </a:r>
            <a:r>
              <a:rPr lang="en-US" sz="1700" dirty="0"/>
              <a:t> A variety of organic bakery products—breads, cakes, pastries, and snacks—free from artificial additives and preservatives.</a:t>
            </a:r>
          </a:p>
          <a:p>
            <a:pPr>
              <a:buFont typeface="Arial" panose="020B0604020202020204" pitchFamily="34" charset="0"/>
              <a:buChar char="•"/>
            </a:pPr>
            <a:r>
              <a:rPr lang="en-US" sz="1700" i="1" dirty="0"/>
              <a:t>Unique Selling Points (USPs):</a:t>
            </a:r>
            <a:endParaRPr lang="en-US" sz="1700" dirty="0"/>
          </a:p>
          <a:p>
            <a:pPr marL="742950" lvl="1" indent="-285750">
              <a:buFont typeface="Arial" panose="020B0604020202020204" pitchFamily="34" charset="0"/>
              <a:buChar char="•"/>
            </a:pPr>
            <a:r>
              <a:rPr lang="en-US" sz="1700" dirty="0"/>
              <a:t>Free from artificial sweeteners and toxic chemicals.</a:t>
            </a:r>
          </a:p>
          <a:p>
            <a:pPr marL="742950" lvl="1" indent="-285750">
              <a:buFont typeface="Arial" panose="020B0604020202020204" pitchFamily="34" charset="0"/>
              <a:buChar char="•"/>
            </a:pPr>
            <a:r>
              <a:rPr lang="en-US" sz="1700" dirty="0"/>
              <a:t>Locally sourced, hormone-free dairy and ethically produced ingredients.</a:t>
            </a:r>
          </a:p>
          <a:p>
            <a:pPr>
              <a:buFont typeface="Arial" panose="020B0604020202020204" pitchFamily="34" charset="0"/>
              <a:buChar char="•"/>
            </a:pPr>
            <a:r>
              <a:rPr lang="en-US" sz="1700" i="1" dirty="0"/>
              <a:t>Target Audience:</a:t>
            </a:r>
            <a:r>
              <a:rPr lang="en-US" sz="1700" dirty="0"/>
              <a:t> Urban professionals, families, and fitness enthusiasts.</a:t>
            </a:r>
          </a:p>
        </p:txBody>
      </p:sp>
      <p:pic>
        <p:nvPicPr>
          <p:cNvPr id="6" name="Picture 5" descr="A poster of a bakery&#10;&#10;Description automatically generated">
            <a:extLst>
              <a:ext uri="{FF2B5EF4-FFF2-40B4-BE49-F238E27FC236}">
                <a16:creationId xmlns:a16="http://schemas.microsoft.com/office/drawing/2014/main" id="{71694122-F99C-19F7-BC5F-4F172912D181}"/>
              </a:ext>
            </a:extLst>
          </p:cNvPr>
          <p:cNvPicPr>
            <a:picLocks noChangeAspect="1"/>
          </p:cNvPicPr>
          <p:nvPr/>
        </p:nvPicPr>
        <p:blipFill>
          <a:blip r:embed="rId3">
            <a:extLst>
              <a:ext uri="{28A0092B-C50C-407E-A947-70E740481C1C}">
                <a14:useLocalDpi xmlns:a14="http://schemas.microsoft.com/office/drawing/2010/main" val="0"/>
              </a:ext>
            </a:extLst>
          </a:blip>
          <a:srcRect t="30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923197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235F1D-AECD-24C2-DEF0-793A23C87340}"/>
              </a:ext>
            </a:extLst>
          </p:cNvPr>
          <p:cNvSpPr>
            <a:spLocks noGrp="1"/>
          </p:cNvSpPr>
          <p:nvPr>
            <p:ph type="title"/>
          </p:nvPr>
        </p:nvSpPr>
        <p:spPr>
          <a:xfrm>
            <a:off x="640080" y="325369"/>
            <a:ext cx="4368602" cy="1956841"/>
          </a:xfrm>
        </p:spPr>
        <p:txBody>
          <a:bodyPr anchor="b">
            <a:normAutofit/>
          </a:bodyPr>
          <a:lstStyle/>
          <a:p>
            <a:r>
              <a:rPr lang="en-US" sz="5000">
                <a:latin typeface="Calibri"/>
                <a:ea typeface="Calibri"/>
                <a:cs typeface="Calibri"/>
              </a:rPr>
              <a:t>Ownership and legal format</a:t>
            </a:r>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C14D7AD-6053-922B-2F24-CEB8B9D102F9}"/>
              </a:ext>
            </a:extLst>
          </p:cNvPr>
          <p:cNvSpPr>
            <a:spLocks noGrp="1"/>
          </p:cNvSpPr>
          <p:nvPr>
            <p:ph idx="1"/>
          </p:nvPr>
        </p:nvSpPr>
        <p:spPr>
          <a:xfrm>
            <a:off x="640080" y="2872899"/>
            <a:ext cx="4243589" cy="3320668"/>
          </a:xfrm>
        </p:spPr>
        <p:txBody>
          <a:bodyPr vert="horz" lIns="91440" tIns="45720" rIns="91440" bIns="45720" rtlCol="0">
            <a:normAutofit/>
          </a:bodyPr>
          <a:lstStyle/>
          <a:p>
            <a:pPr>
              <a:buFont typeface="Arial" panose="020B0604020202020204" pitchFamily="34" charset="0"/>
              <a:buChar char="•"/>
            </a:pPr>
            <a:r>
              <a:rPr lang="en-US" sz="1500" i="1"/>
              <a:t>Ownership:</a:t>
            </a:r>
            <a:r>
              <a:rPr lang="en-US" sz="1500"/>
              <a:t> Sole proprietorship with one main investor providing financial backing.</a:t>
            </a:r>
          </a:p>
          <a:p>
            <a:pPr>
              <a:buFont typeface="Arial" panose="020B0604020202020204" pitchFamily="34" charset="0"/>
              <a:buChar char="•"/>
            </a:pPr>
            <a:r>
              <a:rPr lang="en-US" sz="1500" i="1"/>
              <a:t>Legal Compliance Checklist:</a:t>
            </a:r>
            <a:endParaRPr lang="en-US" sz="1500"/>
          </a:p>
          <a:p>
            <a:pPr marL="742950" lvl="1" indent="-285750">
              <a:buFont typeface="Arial" panose="020B0604020202020204" pitchFamily="34" charset="0"/>
              <a:buChar char="•"/>
            </a:pPr>
            <a:r>
              <a:rPr lang="en-US" sz="1500"/>
              <a:t>Registration with Companies House.</a:t>
            </a:r>
          </a:p>
          <a:p>
            <a:pPr marL="742950" lvl="1" indent="-285750">
              <a:buFont typeface="Arial" panose="020B0604020202020204" pitchFamily="34" charset="0"/>
              <a:buChar char="•"/>
            </a:pPr>
            <a:r>
              <a:rPr lang="en-US" sz="1500"/>
              <a:t>Setup with HMRC for tax compliance and payroll.</a:t>
            </a:r>
          </a:p>
          <a:p>
            <a:pPr marL="742950" lvl="1" indent="-285750">
              <a:buFont typeface="Arial" panose="020B0604020202020204" pitchFamily="34" charset="0"/>
              <a:buChar char="•"/>
            </a:pPr>
            <a:r>
              <a:rPr lang="en-US" sz="1500"/>
              <a:t>Certification under the Food Safety Act 1990 and Hygiene Regulations 2013.</a:t>
            </a:r>
          </a:p>
          <a:p>
            <a:pPr marL="742950" lvl="1" indent="-285750">
              <a:buFont typeface="Arial" panose="020B0604020202020204" pitchFamily="34" charset="0"/>
              <a:buChar char="•"/>
            </a:pPr>
            <a:r>
              <a:rPr lang="en-US" sz="1500"/>
              <a:t>OF&amp;G certification for sourcing raw materials and compliance with FSA standards.</a:t>
            </a:r>
          </a:p>
          <a:p>
            <a:pPr marL="0" indent="0">
              <a:buNone/>
            </a:pPr>
            <a:endParaRPr lang="en-US" sz="1500">
              <a:latin typeface="Calibri"/>
            </a:endParaRPr>
          </a:p>
        </p:txBody>
      </p:sp>
      <p:pic>
        <p:nvPicPr>
          <p:cNvPr id="6" name="Picture 5" descr="A diagram of a bakery&#10;&#10;Description automatically generated">
            <a:extLst>
              <a:ext uri="{FF2B5EF4-FFF2-40B4-BE49-F238E27FC236}">
                <a16:creationId xmlns:a16="http://schemas.microsoft.com/office/drawing/2014/main" id="{FB620E89-DFCA-A68B-FFC6-F375D664EC18}"/>
              </a:ext>
            </a:extLst>
          </p:cNvPr>
          <p:cNvPicPr>
            <a:picLocks noChangeAspect="1"/>
          </p:cNvPicPr>
          <p:nvPr/>
        </p:nvPicPr>
        <p:blipFill>
          <a:blip r:embed="rId3">
            <a:extLst>
              <a:ext uri="{28A0092B-C50C-407E-A947-70E740481C1C}">
                <a14:useLocalDpi xmlns:a14="http://schemas.microsoft.com/office/drawing/2010/main" val="0"/>
              </a:ext>
            </a:extLst>
          </a:blip>
          <a:srcRect b="30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8908049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C431F5-DA31-3301-D4C8-610E2173A2A4}"/>
              </a:ext>
            </a:extLst>
          </p:cNvPr>
          <p:cNvSpPr>
            <a:spLocks noGrp="1"/>
          </p:cNvSpPr>
          <p:nvPr>
            <p:ph type="title"/>
          </p:nvPr>
        </p:nvSpPr>
        <p:spPr>
          <a:xfrm>
            <a:off x="761803" y="350196"/>
            <a:ext cx="4646904" cy="1624520"/>
          </a:xfrm>
        </p:spPr>
        <p:txBody>
          <a:bodyPr anchor="ctr">
            <a:normAutofit/>
          </a:bodyPr>
          <a:lstStyle/>
          <a:p>
            <a:r>
              <a:rPr lang="en-US" sz="4000">
                <a:latin typeface="Calibri"/>
                <a:ea typeface="Calibri"/>
                <a:cs typeface="Calibri"/>
              </a:rPr>
              <a:t>Management structure</a:t>
            </a:r>
          </a:p>
        </p:txBody>
      </p:sp>
      <p:sp>
        <p:nvSpPr>
          <p:cNvPr id="3" name="Content Placeholder 2">
            <a:extLst>
              <a:ext uri="{FF2B5EF4-FFF2-40B4-BE49-F238E27FC236}">
                <a16:creationId xmlns:a16="http://schemas.microsoft.com/office/drawing/2014/main" id="{9D102BE6-FE4F-3F13-F37C-49C151398E97}"/>
              </a:ext>
            </a:extLst>
          </p:cNvPr>
          <p:cNvSpPr>
            <a:spLocks noGrp="1"/>
          </p:cNvSpPr>
          <p:nvPr>
            <p:ph idx="1"/>
          </p:nvPr>
        </p:nvSpPr>
        <p:spPr>
          <a:xfrm>
            <a:off x="761802" y="2743200"/>
            <a:ext cx="4646905" cy="3613149"/>
          </a:xfrm>
        </p:spPr>
        <p:txBody>
          <a:bodyPr vert="horz" lIns="91440" tIns="45720" rIns="91440" bIns="45720" rtlCol="0" anchor="ctr">
            <a:normAutofit fontScale="70000" lnSpcReduction="20000"/>
          </a:bodyPr>
          <a:lstStyle/>
          <a:p>
            <a:pPr>
              <a:buFont typeface="Arial" panose="020B0604020202020204" pitchFamily="34" charset="0"/>
              <a:buChar char="•"/>
            </a:pPr>
            <a:r>
              <a:rPr lang="en-US" i="1" dirty="0"/>
              <a:t>Team Structure and Roles:</a:t>
            </a:r>
            <a:endParaRPr lang="en-US" dirty="0"/>
          </a:p>
          <a:p>
            <a:pPr marL="742950" lvl="1" indent="-285750">
              <a:buFont typeface="Arial" panose="020B0604020202020204" pitchFamily="34" charset="0"/>
              <a:buChar char="•"/>
            </a:pPr>
            <a:r>
              <a:rPr lang="en-US" b="1" dirty="0"/>
              <a:t>Owner:</a:t>
            </a:r>
            <a:r>
              <a:rPr lang="en-US" dirty="0"/>
              <a:t> Visionary leader and decision-maker with experience in Tesco operations.</a:t>
            </a:r>
          </a:p>
          <a:p>
            <a:pPr marL="742950" lvl="1" indent="-285750">
              <a:buFont typeface="Arial" panose="020B0604020202020204" pitchFamily="34" charset="0"/>
              <a:buChar char="•"/>
            </a:pPr>
            <a:r>
              <a:rPr lang="en-US" b="1" dirty="0"/>
              <a:t>Investor:</a:t>
            </a:r>
            <a:r>
              <a:rPr lang="en-US" dirty="0"/>
              <a:t> Financial backbone and organic farm owner.</a:t>
            </a:r>
          </a:p>
          <a:p>
            <a:pPr marL="742950" lvl="1" indent="-285750">
              <a:buFont typeface="Arial" panose="020B0604020202020204" pitchFamily="34" charset="0"/>
              <a:buChar char="•"/>
            </a:pPr>
            <a:r>
              <a:rPr lang="en-US" b="1" dirty="0"/>
              <a:t>Employees:</a:t>
            </a:r>
            <a:r>
              <a:rPr lang="en-US" dirty="0"/>
              <a:t> Skilled bakers ensuring product quality and innovation.</a:t>
            </a:r>
          </a:p>
          <a:p>
            <a:pPr marL="742950" lvl="1" indent="-285750">
              <a:buFont typeface="Arial" panose="020B0604020202020204" pitchFamily="34" charset="0"/>
              <a:buChar char="•"/>
            </a:pPr>
            <a:r>
              <a:rPr lang="en-US" b="1" dirty="0"/>
              <a:t>Quality Controller:</a:t>
            </a:r>
            <a:r>
              <a:rPr lang="en-US" dirty="0"/>
              <a:t> Maintains high food safety and organic standards.</a:t>
            </a:r>
          </a:p>
          <a:p>
            <a:pPr marL="742950" lvl="1" indent="-285750">
              <a:buFont typeface="Arial" panose="020B0604020202020204" pitchFamily="34" charset="0"/>
              <a:buChar char="•"/>
            </a:pPr>
            <a:r>
              <a:rPr lang="en-US" b="1" dirty="0"/>
              <a:t>Marketing Manager:</a:t>
            </a:r>
            <a:r>
              <a:rPr lang="en-US" dirty="0"/>
              <a:t> Drives customer engagement through innovative campaigns.</a:t>
            </a:r>
          </a:p>
          <a:p>
            <a:pPr>
              <a:buFont typeface="Arial" panose="020B0604020202020204" pitchFamily="34" charset="0"/>
              <a:buChar char="•"/>
            </a:pPr>
            <a:r>
              <a:rPr lang="en-US" i="1" dirty="0"/>
              <a:t>Why This Team?</a:t>
            </a:r>
            <a:r>
              <a:rPr lang="en-US" dirty="0"/>
              <a:t> Blend of industry experience and passion for organic food production.</a:t>
            </a:r>
          </a:p>
          <a:p>
            <a:pPr marL="0" indent="0">
              <a:buNone/>
            </a:pPr>
            <a:endParaRPr lang="en-US" sz="2000" dirty="0">
              <a:latin typeface="Calibri"/>
            </a:endParaRPr>
          </a:p>
        </p:txBody>
      </p:sp>
      <p:pic>
        <p:nvPicPr>
          <p:cNvPr id="4" name="Picture 3" descr="A diagram of a company&amp;#39;s management&#10;&#10;Description automatically generated">
            <a:extLst>
              <a:ext uri="{FF2B5EF4-FFF2-40B4-BE49-F238E27FC236}">
                <a16:creationId xmlns:a16="http://schemas.microsoft.com/office/drawing/2014/main" id="{314E85B6-657A-F307-D668-87CD3233622B}"/>
              </a:ext>
            </a:extLst>
          </p:cNvPr>
          <p:cNvPicPr>
            <a:picLocks noChangeAspect="1"/>
          </p:cNvPicPr>
          <p:nvPr/>
        </p:nvPicPr>
        <p:blipFill>
          <a:blip r:embed="rId3">
            <a:extLst>
              <a:ext uri="{837473B0-CC2E-450A-ABE3-18F120FF3D39}">
                <a1611:picAttrSrcUrl xmlns:a1611="http://schemas.microsoft.com/office/drawing/2016/11/main" r:id="rId4"/>
              </a:ext>
            </a:extLst>
          </a:blip>
          <a:srcRect l="15879" r="16267" b="-1"/>
          <a:stretch/>
        </p:blipFill>
        <p:spPr>
          <a:xfrm>
            <a:off x="6096000" y="1"/>
            <a:ext cx="6102825" cy="6858000"/>
          </a:xfrm>
          <a:prstGeom prst="rect">
            <a:avLst/>
          </a:prstGeom>
        </p:spPr>
      </p:pic>
    </p:spTree>
    <p:extLst>
      <p:ext uri="{BB962C8B-B14F-4D97-AF65-F5344CB8AC3E}">
        <p14:creationId xmlns:p14="http://schemas.microsoft.com/office/powerpoint/2010/main" val="18507136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430296-5EF0-8146-45FE-EE275F9D43AE}"/>
              </a:ext>
            </a:extLst>
          </p:cNvPr>
          <p:cNvSpPr>
            <a:spLocks noGrp="1"/>
          </p:cNvSpPr>
          <p:nvPr>
            <p:ph type="title"/>
          </p:nvPr>
        </p:nvSpPr>
        <p:spPr>
          <a:xfrm>
            <a:off x="572493" y="238539"/>
            <a:ext cx="11018520" cy="1434415"/>
          </a:xfrm>
        </p:spPr>
        <p:txBody>
          <a:bodyPr anchor="b">
            <a:normAutofit/>
          </a:bodyPr>
          <a:lstStyle/>
          <a:p>
            <a:r>
              <a:rPr lang="en-US" sz="5400"/>
              <a:t>SWOT Analysis</a:t>
            </a:r>
          </a:p>
        </p:txBody>
      </p:sp>
      <p:sp>
        <p:nvSpPr>
          <p:cNvPr id="3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C5E2335-12F2-A3A7-08A6-3253159DD90A}"/>
              </a:ext>
            </a:extLst>
          </p:cNvPr>
          <p:cNvSpPr>
            <a:spLocks noGrp="1"/>
          </p:cNvSpPr>
          <p:nvPr>
            <p:ph idx="1"/>
          </p:nvPr>
        </p:nvSpPr>
        <p:spPr>
          <a:xfrm>
            <a:off x="572493" y="2071316"/>
            <a:ext cx="6713552" cy="4119172"/>
          </a:xfrm>
        </p:spPr>
        <p:txBody>
          <a:bodyPr vert="horz" lIns="91440" tIns="45720" rIns="91440" bIns="45720" rtlCol="0" anchor="t">
            <a:normAutofit/>
          </a:bodyPr>
          <a:lstStyle/>
          <a:p>
            <a:pPr>
              <a:buFont typeface="Arial" panose="020B0604020202020204" pitchFamily="34" charset="0"/>
              <a:buChar char="•"/>
            </a:pPr>
            <a:r>
              <a:rPr lang="en-US" sz="1700" i="1"/>
              <a:t>Strengths:</a:t>
            </a:r>
            <a:endParaRPr lang="en-US" sz="1700"/>
          </a:p>
          <a:p>
            <a:pPr marL="742950" lvl="1" indent="-285750">
              <a:buFont typeface="Arial" panose="020B0604020202020204" pitchFamily="34" charset="0"/>
              <a:buChar char="•"/>
            </a:pPr>
            <a:r>
              <a:rPr lang="en-US" sz="1700"/>
              <a:t>Niche market focus on health-conscious consumers.</a:t>
            </a:r>
          </a:p>
          <a:p>
            <a:pPr marL="742950" lvl="1" indent="-285750">
              <a:buFont typeface="Arial" panose="020B0604020202020204" pitchFamily="34" charset="0"/>
              <a:buChar char="•"/>
            </a:pPr>
            <a:r>
              <a:rPr lang="en-US" sz="1700"/>
              <a:t>Strong emphasis on sustainability and toxin-free products.</a:t>
            </a:r>
          </a:p>
          <a:p>
            <a:pPr>
              <a:buFont typeface="Arial" panose="020B0604020202020204" pitchFamily="34" charset="0"/>
              <a:buChar char="•"/>
            </a:pPr>
            <a:r>
              <a:rPr lang="en-US" sz="1700" i="1"/>
              <a:t>Weaknesses:</a:t>
            </a:r>
            <a:endParaRPr lang="en-US" sz="1700"/>
          </a:p>
          <a:p>
            <a:pPr marL="742950" lvl="1" indent="-285750">
              <a:buFont typeface="Arial" panose="020B0604020202020204" pitchFamily="34" charset="0"/>
              <a:buChar char="•"/>
            </a:pPr>
            <a:r>
              <a:rPr lang="en-US" sz="1700"/>
              <a:t>Limited initial capital of £25,000.</a:t>
            </a:r>
          </a:p>
          <a:p>
            <a:pPr marL="742950" lvl="1" indent="-285750">
              <a:buFont typeface="Arial" panose="020B0604020202020204" pitchFamily="34" charset="0"/>
              <a:buChar char="•"/>
            </a:pPr>
            <a:r>
              <a:rPr lang="en-US" sz="1700"/>
              <a:t>Potential supply chain complexities for organic ingredients.</a:t>
            </a:r>
          </a:p>
          <a:p>
            <a:pPr>
              <a:buFont typeface="Arial" panose="020B0604020202020204" pitchFamily="34" charset="0"/>
              <a:buChar char="•"/>
            </a:pPr>
            <a:r>
              <a:rPr lang="en-US" sz="1700" i="1"/>
              <a:t>Opportunities:</a:t>
            </a:r>
            <a:endParaRPr lang="en-US" sz="1700"/>
          </a:p>
          <a:p>
            <a:pPr marL="742950" lvl="1" indent="-285750">
              <a:buFont typeface="Arial" panose="020B0604020202020204" pitchFamily="34" charset="0"/>
              <a:buChar char="•"/>
            </a:pPr>
            <a:r>
              <a:rPr lang="en-US" sz="1700"/>
              <a:t>Growing market demand for organic products.</a:t>
            </a:r>
          </a:p>
          <a:p>
            <a:pPr marL="742950" lvl="1" indent="-285750">
              <a:buFont typeface="Arial" panose="020B0604020202020204" pitchFamily="34" charset="0"/>
              <a:buChar char="•"/>
            </a:pPr>
            <a:r>
              <a:rPr lang="en-US" sz="1700"/>
              <a:t>Expansion into wholesale supply and subscription delivery.</a:t>
            </a:r>
          </a:p>
          <a:p>
            <a:pPr>
              <a:buFont typeface="Arial" panose="020B0604020202020204" pitchFamily="34" charset="0"/>
              <a:buChar char="•"/>
            </a:pPr>
            <a:r>
              <a:rPr lang="en-US" sz="1700" i="1"/>
              <a:t>Threats:</a:t>
            </a:r>
            <a:endParaRPr lang="en-US" sz="1700"/>
          </a:p>
          <a:p>
            <a:pPr marL="742950" lvl="1" indent="-285750">
              <a:buFont typeface="Arial" panose="020B0604020202020204" pitchFamily="34" charset="0"/>
              <a:buChar char="•"/>
            </a:pPr>
            <a:r>
              <a:rPr lang="en-US" sz="1700"/>
              <a:t>Competition from established organic bakeries.</a:t>
            </a:r>
          </a:p>
          <a:p>
            <a:pPr marL="742950" lvl="1" indent="-285750">
              <a:buFont typeface="Arial" panose="020B0604020202020204" pitchFamily="34" charset="0"/>
              <a:buChar char="•"/>
            </a:pPr>
            <a:r>
              <a:rPr lang="en-US" sz="1700"/>
              <a:t>Economic challenges affecting consumer spending.</a:t>
            </a:r>
          </a:p>
          <a:p>
            <a:endParaRPr lang="en-US" sz="1700" dirty="0"/>
          </a:p>
        </p:txBody>
      </p:sp>
      <p:pic>
        <p:nvPicPr>
          <p:cNvPr id="6" name="Picture 5" descr="A poster of a bakery&#10;&#10;Description automatically generated">
            <a:extLst>
              <a:ext uri="{FF2B5EF4-FFF2-40B4-BE49-F238E27FC236}">
                <a16:creationId xmlns:a16="http://schemas.microsoft.com/office/drawing/2014/main" id="{7CAF3A9C-CB36-4948-827D-28578A33D60B}"/>
              </a:ext>
            </a:extLst>
          </p:cNvPr>
          <p:cNvPicPr>
            <a:picLocks noChangeAspect="1"/>
          </p:cNvPicPr>
          <p:nvPr/>
        </p:nvPicPr>
        <p:blipFill>
          <a:blip r:embed="rId3" cstate="print">
            <a:extLst>
              <a:ext uri="{28A0092B-C50C-407E-A947-70E740481C1C}">
                <a14:useLocalDpi xmlns:a14="http://schemas.microsoft.com/office/drawing/2010/main" val="0"/>
              </a:ext>
            </a:extLst>
          </a:blip>
          <a:srcRect l="1551" r="2241" b="-3"/>
          <a:stretch/>
        </p:blipFill>
        <p:spPr>
          <a:xfrm>
            <a:off x="7675658" y="2093976"/>
            <a:ext cx="3941064" cy="4096512"/>
          </a:xfrm>
          <a:prstGeom prst="rect">
            <a:avLst/>
          </a:prstGeom>
        </p:spPr>
      </p:pic>
    </p:spTree>
    <p:extLst>
      <p:ext uri="{BB962C8B-B14F-4D97-AF65-F5344CB8AC3E}">
        <p14:creationId xmlns:p14="http://schemas.microsoft.com/office/powerpoint/2010/main" val="31290720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4FDAC8-2CFD-30D2-3F29-CDE832D5A38C}"/>
              </a:ext>
            </a:extLst>
          </p:cNvPr>
          <p:cNvSpPr>
            <a:spLocks noGrp="1"/>
          </p:cNvSpPr>
          <p:nvPr>
            <p:ph type="title"/>
          </p:nvPr>
        </p:nvSpPr>
        <p:spPr>
          <a:xfrm>
            <a:off x="836679" y="723898"/>
            <a:ext cx="6002110" cy="1495425"/>
          </a:xfrm>
        </p:spPr>
        <p:txBody>
          <a:bodyPr>
            <a:normAutofit/>
          </a:bodyPr>
          <a:lstStyle/>
          <a:p>
            <a:r>
              <a:rPr lang="en-GB" sz="4000" b="1" dirty="0"/>
              <a:t>Cash Flow Forecast</a:t>
            </a:r>
          </a:p>
        </p:txBody>
      </p:sp>
      <p:sp>
        <p:nvSpPr>
          <p:cNvPr id="3" name="Content Placeholder 2">
            <a:extLst>
              <a:ext uri="{FF2B5EF4-FFF2-40B4-BE49-F238E27FC236}">
                <a16:creationId xmlns:a16="http://schemas.microsoft.com/office/drawing/2014/main" id="{04DD5B8D-CC99-B7FC-E5DB-0F8C99BD75D0}"/>
              </a:ext>
            </a:extLst>
          </p:cNvPr>
          <p:cNvSpPr>
            <a:spLocks noGrp="1"/>
          </p:cNvSpPr>
          <p:nvPr>
            <p:ph idx="1"/>
          </p:nvPr>
        </p:nvSpPr>
        <p:spPr>
          <a:xfrm>
            <a:off x="497941" y="2219323"/>
            <a:ext cx="6002110" cy="3729034"/>
          </a:xfrm>
        </p:spPr>
        <p:txBody>
          <a:bodyPr vert="horz" lIns="91440" tIns="45720" rIns="91440" bIns="45720" rtlCol="0">
            <a:normAutofit/>
          </a:bodyPr>
          <a:lstStyle/>
          <a:p>
            <a:pPr>
              <a:buFont typeface="Arial" panose="020B0604020202020204" pitchFamily="34" charset="0"/>
              <a:buChar char="•"/>
            </a:pPr>
            <a:r>
              <a:rPr lang="en-US" sz="2000" i="1" dirty="0"/>
              <a:t>Overview:</a:t>
            </a:r>
            <a:r>
              <a:rPr lang="en-US" sz="2000" dirty="0"/>
              <a:t> Starting with £25,000 investment; revenue generation begins in February with steady growth.</a:t>
            </a:r>
          </a:p>
          <a:p>
            <a:pPr>
              <a:buFont typeface="Arial" panose="020B0604020202020204" pitchFamily="34" charset="0"/>
              <a:buChar char="•"/>
            </a:pPr>
            <a:r>
              <a:rPr lang="en-US" sz="2000" i="1" dirty="0"/>
              <a:t>Key Figures:</a:t>
            </a:r>
            <a:endParaRPr lang="en-US" sz="2000" dirty="0"/>
          </a:p>
          <a:p>
            <a:pPr marL="742950" lvl="1" indent="-285750">
              <a:buFont typeface="Arial" panose="020B0604020202020204" pitchFamily="34" charset="0"/>
              <a:buChar char="•"/>
            </a:pPr>
            <a:r>
              <a:rPr lang="en-US" sz="1800" b="1" dirty="0"/>
              <a:t>Revenue:</a:t>
            </a:r>
            <a:r>
              <a:rPr lang="en-US" sz="1800" dirty="0"/>
              <a:t> £1,050 in February, rising to £1,665 by November.</a:t>
            </a:r>
          </a:p>
          <a:p>
            <a:pPr marL="742950" lvl="1" indent="-285750">
              <a:buFont typeface="Arial" panose="020B0604020202020204" pitchFamily="34" charset="0"/>
              <a:buChar char="•"/>
            </a:pPr>
            <a:r>
              <a:rPr lang="en-US" sz="1800" b="1" dirty="0"/>
              <a:t>Expenses:</a:t>
            </a:r>
            <a:r>
              <a:rPr lang="en-US" sz="1800" dirty="0"/>
              <a:t> Monthly costs include rent (£1,200–£1,400), salaries (£1,500–£2,000), and utilities.</a:t>
            </a:r>
          </a:p>
          <a:p>
            <a:pPr marL="742950" lvl="1" indent="-285750">
              <a:buFont typeface="Arial" panose="020B0604020202020204" pitchFamily="34" charset="0"/>
              <a:buChar char="•"/>
            </a:pPr>
            <a:r>
              <a:rPr lang="en-US" sz="1800" b="1" dirty="0"/>
              <a:t>Closing Balance:</a:t>
            </a:r>
            <a:r>
              <a:rPr lang="en-US" sz="1800" dirty="0"/>
              <a:t> £2,005 by December.</a:t>
            </a:r>
          </a:p>
          <a:p>
            <a:pPr>
              <a:buFont typeface="Arial" panose="020B0604020202020204" pitchFamily="34" charset="0"/>
              <a:buChar char="•"/>
            </a:pPr>
            <a:r>
              <a:rPr lang="en-US" sz="2000" i="1" dirty="0"/>
              <a:t>Strategies for Growth:</a:t>
            </a:r>
            <a:r>
              <a:rPr lang="en-US" sz="2000" dirty="0"/>
              <a:t> Reinvest profits, streamline operations, and increase customer acquisition through digital marketing.</a:t>
            </a:r>
          </a:p>
        </p:txBody>
      </p:sp>
      <p:sp>
        <p:nvSpPr>
          <p:cNvPr id="43" name="TextBox 42">
            <a:extLst>
              <a:ext uri="{FF2B5EF4-FFF2-40B4-BE49-F238E27FC236}">
                <a16:creationId xmlns:a16="http://schemas.microsoft.com/office/drawing/2014/main" id="{0D419852-2F8F-D8EE-E63F-C14451FBE0C1}"/>
              </a:ext>
            </a:extLst>
          </p:cNvPr>
          <p:cNvSpPr txBox="1"/>
          <p:nvPr/>
        </p:nvSpPr>
        <p:spPr>
          <a:xfrm>
            <a:off x="1524000" y="6000750"/>
            <a:ext cx="9144000" cy="317500"/>
          </a:xfrm>
          <a:prstGeom prst="rect">
            <a:avLst/>
          </a:prstGeom>
        </p:spPr>
        <p:txBody>
          <a:bodyPr>
            <a:normAutofit lnSpcReduction="10000"/>
          </a:bodyPr>
          <a:lstStyle/>
          <a:p>
            <a:pPr>
              <a:lnSpc>
                <a:spcPct val="90000"/>
              </a:lnSpc>
              <a:spcAft>
                <a:spcPts val="600"/>
              </a:spcAft>
            </a:pPr>
            <a:r>
              <a:rPr lang="en-US" sz="1700"/>
              <a:t>ThePhoto by PhotoAuthor is licensed under CCYYSA.</a:t>
            </a:r>
          </a:p>
        </p:txBody>
      </p:sp>
      <p:pic>
        <p:nvPicPr>
          <p:cNvPr id="9" name="Picture 8">
            <a:extLst>
              <a:ext uri="{FF2B5EF4-FFF2-40B4-BE49-F238E27FC236}">
                <a16:creationId xmlns:a16="http://schemas.microsoft.com/office/drawing/2014/main" id="{8A56AFAF-80AB-5CB6-1205-FB1EE327453D}"/>
              </a:ext>
              <a:ext uri="{C183D7F6-B498-43B3-948B-1728B52AA6E4}">
                <adec:decorative xmlns:adec="http://schemas.microsoft.com/office/drawing/2017/decorative" val="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00051" y="329746"/>
            <a:ext cx="5319486" cy="5319486"/>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12670758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D679D3-529A-ADB2-C40F-2F9248EB8F32}"/>
              </a:ext>
            </a:extLst>
          </p:cNvPr>
          <p:cNvSpPr>
            <a:spLocks noGrp="1"/>
          </p:cNvSpPr>
          <p:nvPr>
            <p:ph type="title"/>
          </p:nvPr>
        </p:nvSpPr>
        <p:spPr>
          <a:xfrm>
            <a:off x="640080" y="325369"/>
            <a:ext cx="4368602" cy="1956841"/>
          </a:xfrm>
        </p:spPr>
        <p:txBody>
          <a:bodyPr anchor="b">
            <a:normAutofit/>
          </a:bodyPr>
          <a:lstStyle/>
          <a:p>
            <a:r>
              <a:rPr lang="en-US" sz="5400">
                <a:latin typeface="Calibri"/>
                <a:ea typeface="Calibri"/>
                <a:cs typeface="Calibri"/>
              </a:rPr>
              <a:t>Conclusion</a:t>
            </a:r>
          </a:p>
        </p:txBody>
      </p:sp>
      <p:sp>
        <p:nvSpPr>
          <p:cNvPr id="2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E2D7EC-8942-2EEA-FDC4-80B7D88EC979}"/>
              </a:ext>
            </a:extLst>
          </p:cNvPr>
          <p:cNvSpPr>
            <a:spLocks noGrp="1"/>
          </p:cNvSpPr>
          <p:nvPr>
            <p:ph idx="1"/>
          </p:nvPr>
        </p:nvSpPr>
        <p:spPr>
          <a:xfrm>
            <a:off x="640080" y="2872899"/>
            <a:ext cx="4243589" cy="3320668"/>
          </a:xfrm>
        </p:spPr>
        <p:txBody>
          <a:bodyPr vert="horz" lIns="91440" tIns="45720" rIns="91440" bIns="45720" rtlCol="0">
            <a:normAutofit/>
          </a:bodyPr>
          <a:lstStyle/>
          <a:p>
            <a:pPr>
              <a:buFont typeface="Arial" panose="020B0604020202020204" pitchFamily="34" charset="0"/>
              <a:buChar char="•"/>
            </a:pPr>
            <a:r>
              <a:rPr lang="en-US" sz="1700" i="1" dirty="0"/>
              <a:t>Summary:</a:t>
            </a:r>
            <a:r>
              <a:rPr lang="en-US" sz="1700" dirty="0"/>
              <a:t> </a:t>
            </a:r>
            <a:r>
              <a:rPr lang="en-US" sz="1700" dirty="0" err="1"/>
              <a:t>Orke</a:t>
            </a:r>
            <a:r>
              <a:rPr lang="en-US" sz="1700" dirty="0"/>
              <a:t> Bake’s unique positioning in the organic food market presents strong growth potential.</a:t>
            </a:r>
          </a:p>
          <a:p>
            <a:pPr>
              <a:buFont typeface="Arial" panose="020B0604020202020204" pitchFamily="34" charset="0"/>
              <a:buChar char="•"/>
            </a:pPr>
            <a:r>
              <a:rPr lang="en-US" sz="1700" i="1" dirty="0"/>
              <a:t>Key Points:</a:t>
            </a:r>
            <a:endParaRPr lang="en-US" sz="1700" dirty="0"/>
          </a:p>
          <a:p>
            <a:pPr marL="742950" lvl="1" indent="-285750">
              <a:buFont typeface="Arial" panose="020B0604020202020204" pitchFamily="34" charset="0"/>
              <a:buChar char="•"/>
            </a:pPr>
            <a:r>
              <a:rPr lang="en-US" sz="1700" dirty="0"/>
              <a:t>Niche focus with high demand.</a:t>
            </a:r>
          </a:p>
          <a:p>
            <a:pPr marL="742950" lvl="1" indent="-285750">
              <a:buFont typeface="Arial" panose="020B0604020202020204" pitchFamily="34" charset="0"/>
              <a:buChar char="•"/>
            </a:pPr>
            <a:r>
              <a:rPr lang="en-US" sz="1700" dirty="0"/>
              <a:t>Strong branding and customer-centric approach.</a:t>
            </a:r>
          </a:p>
          <a:p>
            <a:pPr marL="742950" lvl="1" indent="-285750">
              <a:buFont typeface="Arial" panose="020B0604020202020204" pitchFamily="34" charset="0"/>
              <a:buChar char="•"/>
            </a:pPr>
            <a:r>
              <a:rPr lang="en-US" sz="1700" dirty="0"/>
              <a:t>Commitment to sustainability.</a:t>
            </a:r>
          </a:p>
          <a:p>
            <a:pPr>
              <a:buFont typeface="Arial" panose="020B0604020202020204" pitchFamily="34" charset="0"/>
              <a:buChar char="•"/>
            </a:pPr>
            <a:r>
              <a:rPr lang="en-US" sz="1700" i="1" dirty="0"/>
              <a:t>Future Vision:</a:t>
            </a:r>
            <a:r>
              <a:rPr lang="en-US" sz="1700" dirty="0"/>
              <a:t> Expand product range, open additional locations, and implement subscription-based delivery.</a:t>
            </a:r>
          </a:p>
        </p:txBody>
      </p:sp>
      <p:pic>
        <p:nvPicPr>
          <p:cNvPr id="4" name="Picture 3" descr="A diagram of a farm&#10;&#10;Description automatically generated">
            <a:extLst>
              <a:ext uri="{FF2B5EF4-FFF2-40B4-BE49-F238E27FC236}">
                <a16:creationId xmlns:a16="http://schemas.microsoft.com/office/drawing/2014/main" id="{C8151EE5-C7BD-C632-0730-628F404F4EBC}"/>
              </a:ext>
            </a:extLst>
          </p:cNvPr>
          <p:cNvPicPr>
            <a:picLocks noChangeAspect="1"/>
          </p:cNvPicPr>
          <p:nvPr/>
        </p:nvPicPr>
        <p:blipFill>
          <a:blip r:embed="rId3">
            <a:extLst>
              <a:ext uri="{837473B0-CC2E-450A-ABE3-18F120FF3D39}">
                <a1611:picAttrSrcUrl xmlns:a1611="http://schemas.microsoft.com/office/drawing/2016/11/main" r:id="rId4"/>
              </a:ext>
            </a:extLst>
          </a:blip>
          <a:srcRect l="4237" r="4237"/>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1391999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ee on a flower&#10;&#10;Description automatically generated">
            <a:extLst>
              <a:ext uri="{FF2B5EF4-FFF2-40B4-BE49-F238E27FC236}">
                <a16:creationId xmlns:a16="http://schemas.microsoft.com/office/drawing/2014/main" id="{5EE77EA2-0F98-4734-35A0-543743BE215B}"/>
              </a:ext>
            </a:extLst>
          </p:cNvPr>
          <p:cNvPicPr>
            <a:picLocks noChangeAspect="1"/>
          </p:cNvPicPr>
          <p:nvPr/>
        </p:nvPicPr>
        <p:blipFill>
          <a:blip r:embed="rId2">
            <a:extLst>
              <a:ext uri="{837473B0-CC2E-450A-ABE3-18F120FF3D39}">
                <a1611:picAttrSrcUrl xmlns:a1611="http://schemas.microsoft.com/office/drawing/2016/11/main" r:id="rId3"/>
              </a:ext>
            </a:extLst>
          </a:blip>
          <a:srcRect l="21282" r="3285" b="1"/>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EFC1672-A8F7-0A84-E4C7-022785F652EB}"/>
              </a:ext>
            </a:extLst>
          </p:cNvPr>
          <p:cNvSpPr>
            <a:spLocks noGrp="1"/>
          </p:cNvSpPr>
          <p:nvPr>
            <p:ph type="title"/>
          </p:nvPr>
        </p:nvSpPr>
        <p:spPr>
          <a:xfrm>
            <a:off x="838200" y="365125"/>
            <a:ext cx="3822189" cy="1899912"/>
          </a:xfrm>
        </p:spPr>
        <p:txBody>
          <a:bodyPr>
            <a:normAutofit/>
          </a:bodyPr>
          <a:lstStyle/>
          <a:p>
            <a:r>
              <a:rPr lang="en-US" sz="4000">
                <a:latin typeface="Calibri"/>
                <a:ea typeface="Calibri"/>
                <a:cs typeface="Calibri"/>
              </a:rPr>
              <a:t>References</a:t>
            </a:r>
          </a:p>
        </p:txBody>
      </p:sp>
      <p:sp>
        <p:nvSpPr>
          <p:cNvPr id="3" name="Content Placeholder 2">
            <a:extLst>
              <a:ext uri="{FF2B5EF4-FFF2-40B4-BE49-F238E27FC236}">
                <a16:creationId xmlns:a16="http://schemas.microsoft.com/office/drawing/2014/main" id="{916B5510-1D2A-0943-9C4A-F6EDB0191C8A}"/>
              </a:ext>
            </a:extLst>
          </p:cNvPr>
          <p:cNvSpPr>
            <a:spLocks noGrp="1"/>
          </p:cNvSpPr>
          <p:nvPr>
            <p:ph idx="1"/>
          </p:nvPr>
        </p:nvSpPr>
        <p:spPr>
          <a:xfrm>
            <a:off x="292042" y="2047164"/>
            <a:ext cx="5658382" cy="4285396"/>
          </a:xfrm>
        </p:spPr>
        <p:txBody>
          <a:bodyPr vert="horz" lIns="91440" tIns="45720" rIns="91440" bIns="45720" rtlCol="0">
            <a:normAutofit fontScale="85000" lnSpcReduction="20000"/>
          </a:bodyPr>
          <a:lstStyle/>
          <a:p>
            <a:r>
              <a:rPr lang="en-US" sz="1400" dirty="0">
                <a:latin typeface="Calibri"/>
                <a:ea typeface="+mn-lt"/>
                <a:cs typeface="+mn-lt"/>
              </a:rPr>
              <a:t>Fill, C., Page, K., and Baines, P. (2019). Oxford: Oxford University Press, 5th ed., Marketing.</a:t>
            </a:r>
            <a:endParaRPr lang="en-US" sz="1400" dirty="0">
              <a:latin typeface="Calibri"/>
              <a:ea typeface="Calibri"/>
              <a:cs typeface="Calibri"/>
            </a:endParaRPr>
          </a:p>
          <a:p>
            <a:r>
              <a:rPr lang="en-US" sz="1400" dirty="0">
                <a:latin typeface="Calibri"/>
                <a:ea typeface="+mn-lt"/>
                <a:cs typeface="+mn-lt"/>
              </a:rPr>
              <a:t>Ellis-Chadwick, F. and Chaffey, D. (2020). Digital Marketing: Planning, Execution, and Application. 8th edition. Pearson Education, Harlow.</a:t>
            </a:r>
            <a:endParaRPr lang="en-US" sz="1400" dirty="0">
              <a:latin typeface="Calibri"/>
              <a:ea typeface="Calibri"/>
              <a:cs typeface="Calibri"/>
            </a:endParaRPr>
          </a:p>
          <a:p>
            <a:r>
              <a:rPr lang="en-US" sz="1400" dirty="0">
                <a:latin typeface="Calibri"/>
                <a:ea typeface="+mn-lt"/>
                <a:cs typeface="+mn-lt"/>
              </a:rPr>
              <a:t>P.F. Drucker (2015). Practice and Principles of Innovation and Entrepreneurship. Second edition. The Routledge, Abingdon.</a:t>
            </a:r>
            <a:endParaRPr lang="en-US" sz="1400" dirty="0">
              <a:latin typeface="Calibri"/>
              <a:ea typeface="Calibri"/>
              <a:cs typeface="Calibri"/>
            </a:endParaRPr>
          </a:p>
          <a:p>
            <a:r>
              <a:rPr lang="en-US" sz="1400" dirty="0">
                <a:latin typeface="Calibri"/>
                <a:ea typeface="+mn-lt"/>
                <a:cs typeface="+mn-lt"/>
              </a:rPr>
              <a:t>(2021) Galloway, L. The fundamentals of entrepreneurship. Sage, London.</a:t>
            </a:r>
            <a:endParaRPr lang="en-US" sz="1400" dirty="0">
              <a:latin typeface="Calibri"/>
              <a:ea typeface="Calibri"/>
              <a:cs typeface="Calibri"/>
            </a:endParaRPr>
          </a:p>
          <a:p>
            <a:r>
              <a:rPr lang="en-US" sz="1400" dirty="0">
                <a:latin typeface="Calibri"/>
                <a:ea typeface="+mn-lt"/>
                <a:cs typeface="+mn-lt"/>
              </a:rPr>
              <a:t>Shepherd, D.A., Peters, M.P., and R.D. </a:t>
            </a:r>
            <a:r>
              <a:rPr lang="en-US" sz="1400" dirty="0" err="1">
                <a:latin typeface="Calibri"/>
                <a:ea typeface="+mn-lt"/>
                <a:cs typeface="+mn-lt"/>
              </a:rPr>
              <a:t>Hisrich</a:t>
            </a:r>
            <a:r>
              <a:rPr lang="en-US" sz="1400" dirty="0">
                <a:latin typeface="Calibri"/>
                <a:ea typeface="+mn-lt"/>
                <a:cs typeface="+mn-lt"/>
              </a:rPr>
              <a:t> (2020). Entrepreneurship. McGraw-Hill Education, New York, 11th ed.</a:t>
            </a:r>
            <a:endParaRPr lang="en-US" sz="1400" dirty="0">
              <a:latin typeface="Calibri"/>
              <a:ea typeface="Calibri"/>
              <a:cs typeface="Calibri"/>
            </a:endParaRPr>
          </a:p>
          <a:p>
            <a:r>
              <a:rPr lang="en-US" sz="1400" dirty="0">
                <a:latin typeface="Calibri"/>
                <a:ea typeface="+mn-lt"/>
                <a:cs typeface="+mn-lt"/>
              </a:rPr>
              <a:t>Keller, K.L., and P. Kotler (2019). 15th edition of Marketing Management. Pearson Education, Harlow.</a:t>
            </a:r>
            <a:endParaRPr lang="en-US" sz="1400" dirty="0">
              <a:latin typeface="Calibri"/>
              <a:ea typeface="Calibri"/>
              <a:cs typeface="Calibri"/>
            </a:endParaRPr>
          </a:p>
          <a:p>
            <a:r>
              <a:rPr lang="en-US" sz="1400" dirty="0">
                <a:latin typeface="Calibri"/>
                <a:ea typeface="+mn-lt"/>
                <a:cs typeface="+mn-lt"/>
              </a:rPr>
              <a:t>Hair, J.F., McDaniel, C., and Lamb, C.W. (2020). MKTG. Boston: Cengage Learning, 12th ed.</a:t>
            </a:r>
            <a:endParaRPr lang="en-US" sz="1400" dirty="0">
              <a:latin typeface="Calibri"/>
              <a:ea typeface="Calibri"/>
              <a:cs typeface="Calibri"/>
            </a:endParaRPr>
          </a:p>
          <a:p>
            <a:r>
              <a:rPr lang="en-US" sz="1400" dirty="0">
                <a:latin typeface="Calibri"/>
                <a:ea typeface="+mn-lt"/>
                <a:cs typeface="+mn-lt"/>
              </a:rPr>
              <a:t>N.M. Scarborough (2020). Essentials of Small Business Management and Entrepreneurship, 9th ed. Pearson, Harlow.</a:t>
            </a:r>
            <a:endParaRPr lang="en-US" sz="1400" dirty="0">
              <a:latin typeface="Calibri"/>
              <a:ea typeface="Calibri"/>
              <a:cs typeface="Calibri"/>
            </a:endParaRPr>
          </a:p>
          <a:p>
            <a:r>
              <a:rPr lang="en-US" sz="1400" dirty="0">
                <a:latin typeface="Calibri"/>
                <a:ea typeface="+mn-lt"/>
                <a:cs typeface="+mn-lt"/>
              </a:rPr>
              <a:t>Gibson, B., Weber, P., Schaper, M., and Volery, T. (2021). Wiley, Milton, 5th ed., Entrepreneurship and Small Business.</a:t>
            </a:r>
            <a:endParaRPr lang="en-US" sz="1400" dirty="0">
              <a:latin typeface="Calibri"/>
              <a:ea typeface="Calibri"/>
              <a:cs typeface="Calibri"/>
            </a:endParaRPr>
          </a:p>
          <a:p>
            <a:r>
              <a:rPr lang="en-US" sz="1400" dirty="0">
                <a:latin typeface="Calibri"/>
                <a:ea typeface="+mn-lt"/>
                <a:cs typeface="+mn-lt"/>
              </a:rPr>
              <a:t>Wilson, N., and Stokes, D. (2020). Small Business Management and Entrepreneurship. Cengage Learning, Andover, 8th ed.</a:t>
            </a:r>
            <a:endParaRPr lang="en-US" sz="1400" dirty="0">
              <a:latin typeface="Calibri"/>
              <a:ea typeface="Calibri"/>
              <a:cs typeface="Calibri"/>
            </a:endParaRPr>
          </a:p>
          <a:p>
            <a:r>
              <a:rPr lang="en-US" sz="1400" dirty="0">
                <a:latin typeface="Calibri"/>
                <a:ea typeface="+mn-lt"/>
                <a:cs typeface="+mn-lt"/>
              </a:rPr>
              <a:t>Wilson, A. and Thomas, R. (2021). Knowing the Markets for Organic Foods. Wickham, P.A. (2020). Strategic Entrepreneurship. Sixth ed., Oxford: Wiley-Blackwell. Pearson Education, Harlow.</a:t>
            </a:r>
            <a:endParaRPr lang="en-US" sz="1400" dirty="0">
              <a:latin typeface="Calibri"/>
            </a:endParaRPr>
          </a:p>
        </p:txBody>
      </p:sp>
    </p:spTree>
    <p:extLst>
      <p:ext uri="{BB962C8B-B14F-4D97-AF65-F5344CB8AC3E}">
        <p14:creationId xmlns:p14="http://schemas.microsoft.com/office/powerpoint/2010/main" val="34433781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094FE04-CF33-4548-6E32-870316D490C1}"/>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E6019A-6ED5-2668-B5FB-DDDEEC50060F}"/>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4600"/>
              <a:t>Thank you for your attention! </a:t>
            </a:r>
            <a:br>
              <a:rPr lang="en-US" sz="4600"/>
            </a:br>
            <a:r>
              <a:rPr lang="en-US" sz="4600"/>
              <a:t>Please feel free to ask questions.</a:t>
            </a:r>
          </a:p>
        </p:txBody>
      </p:sp>
      <p:sp>
        <p:nvSpPr>
          <p:cNvPr id="19"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table with different types of bread on it&#10;&#10;Description automatically generated">
            <a:extLst>
              <a:ext uri="{FF2B5EF4-FFF2-40B4-BE49-F238E27FC236}">
                <a16:creationId xmlns:a16="http://schemas.microsoft.com/office/drawing/2014/main" id="{E58ADDE6-4982-C3E9-CA15-B2BD8A6B02F3}"/>
              </a:ext>
            </a:extLst>
          </p:cNvPr>
          <p:cNvPicPr>
            <a:picLocks noChangeAspect="1"/>
          </p:cNvPicPr>
          <p:nvPr/>
        </p:nvPicPr>
        <p:blipFill>
          <a:blip r:embed="rId2">
            <a:extLst>
              <a:ext uri="{28A0092B-C50C-407E-A947-70E740481C1C}">
                <a14:useLocalDpi xmlns:a14="http://schemas.microsoft.com/office/drawing/2010/main" val="0"/>
              </a:ext>
            </a:extLst>
          </a:blip>
          <a:srcRect t="30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91689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themeOverride>
</file>

<file path=docProps/app.xml><?xml version="1.0" encoding="utf-8"?>
<Properties xmlns="http://schemas.openxmlformats.org/officeDocument/2006/extended-properties" xmlns:vt="http://schemas.openxmlformats.org/officeDocument/2006/docPropsVTypes">
  <Template/>
  <TotalTime>51</TotalTime>
  <Words>1066</Words>
  <Application>Microsoft Office PowerPoint</Application>
  <PresentationFormat>Widescreen</PresentationFormat>
  <Paragraphs>83</Paragraphs>
  <Slides>10</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Aptos Display</vt:lpstr>
      <vt:lpstr>Arial</vt:lpstr>
      <vt:lpstr>Calibri</vt:lpstr>
      <vt:lpstr>office theme</vt:lpstr>
      <vt:lpstr>Business Plan</vt:lpstr>
      <vt:lpstr>Introduction</vt:lpstr>
      <vt:lpstr>Overview of Business Idea</vt:lpstr>
      <vt:lpstr>Ownership and legal format</vt:lpstr>
      <vt:lpstr>Management structure</vt:lpstr>
      <vt:lpstr>SWOT Analysis</vt:lpstr>
      <vt:lpstr>Cash Flow Forecast</vt:lpstr>
      <vt:lpstr>Conclusion</vt:lpstr>
      <vt:lpstr>References</vt:lpstr>
      <vt:lpstr>Thank you for your attention!  Please feel free to ask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Florin Visan</cp:lastModifiedBy>
  <cp:revision>120</cp:revision>
  <dcterms:created xsi:type="dcterms:W3CDTF">2024-12-13T20:52:56Z</dcterms:created>
  <dcterms:modified xsi:type="dcterms:W3CDTF">2024-12-15T11:47:32Z</dcterms:modified>
</cp:coreProperties>
</file>