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4"/>
  </p:notesMasterIdLst>
  <p:sldIdLst>
    <p:sldId id="256" r:id="rId2"/>
    <p:sldId id="257" r:id="rId3"/>
    <p:sldId id="258" r:id="rId4"/>
    <p:sldId id="259" r:id="rId5"/>
    <p:sldId id="260" r:id="rId6"/>
    <p:sldId id="280" r:id="rId7"/>
    <p:sldId id="279" r:id="rId8"/>
    <p:sldId id="278" r:id="rId9"/>
    <p:sldId id="282" r:id="rId10"/>
    <p:sldId id="281" r:id="rId11"/>
    <p:sldId id="274" r:id="rId12"/>
    <p:sldId id="273" r:id="rId13"/>
    <p:sldId id="262" r:id="rId14"/>
    <p:sldId id="276" r:id="rId15"/>
    <p:sldId id="277" r:id="rId16"/>
    <p:sldId id="261" r:id="rId17"/>
    <p:sldId id="283" r:id="rId18"/>
    <p:sldId id="284" r:id="rId19"/>
    <p:sldId id="285" r:id="rId20"/>
    <p:sldId id="286" r:id="rId21"/>
    <p:sldId id="293" r:id="rId22"/>
    <p:sldId id="275"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577" autoAdjust="0"/>
    <p:restoredTop sz="94660"/>
  </p:normalViewPr>
  <p:slideViewPr>
    <p:cSldViewPr snapToGrid="0">
      <p:cViewPr varScale="1">
        <p:scale>
          <a:sx n="76" d="100"/>
          <a:sy n="76" d="100"/>
        </p:scale>
        <p:origin x="67"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8932D6-CF31-4819-9B24-6C7A5FCF5215}" type="datetimeFigureOut">
              <a:rPr lang="en-GB" smtClean="0"/>
              <a:t>20/03/2020</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F60F9C-45FC-40DE-939D-E05B7008A3AD}" type="slidenum">
              <a:rPr lang="en-GB" smtClean="0"/>
              <a:t>‹#›</a:t>
            </a:fld>
            <a:endParaRPr lang="en-GB" dirty="0"/>
          </a:p>
        </p:txBody>
      </p:sp>
    </p:spTree>
    <p:extLst>
      <p:ext uri="{BB962C8B-B14F-4D97-AF65-F5344CB8AC3E}">
        <p14:creationId xmlns:p14="http://schemas.microsoft.com/office/powerpoint/2010/main" val="30681440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Development of Montessori Schools within mainstream schools by the Government has awarded more parents more influence and manage state funded primary and secondary schools</a:t>
            </a:r>
          </a:p>
        </p:txBody>
      </p:sp>
      <p:sp>
        <p:nvSpPr>
          <p:cNvPr id="4" name="Slide Number Placeholder 3"/>
          <p:cNvSpPr>
            <a:spLocks noGrp="1"/>
          </p:cNvSpPr>
          <p:nvPr>
            <p:ph type="sldNum" sz="quarter" idx="5"/>
          </p:nvPr>
        </p:nvSpPr>
        <p:spPr/>
        <p:txBody>
          <a:bodyPr/>
          <a:lstStyle/>
          <a:p>
            <a:fld id="{FDF60F9C-45FC-40DE-939D-E05B7008A3AD}" type="slidenum">
              <a:rPr lang="en-GB" smtClean="0"/>
              <a:t>6</a:t>
            </a:fld>
            <a:endParaRPr lang="en-GB" dirty="0"/>
          </a:p>
        </p:txBody>
      </p:sp>
    </p:spTree>
    <p:extLst>
      <p:ext uri="{BB962C8B-B14F-4D97-AF65-F5344CB8AC3E}">
        <p14:creationId xmlns:p14="http://schemas.microsoft.com/office/powerpoint/2010/main" val="18681408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principles applied across the range of age groups in all Montessori schools</a:t>
            </a:r>
          </a:p>
          <a:p>
            <a:r>
              <a:rPr lang="en-GB" dirty="0"/>
              <a:t>The structure of the schools are also guided by the culture and regulatory requirements of the country in which the school is based.</a:t>
            </a:r>
          </a:p>
          <a:p>
            <a:r>
              <a:rPr lang="en-GB" dirty="0"/>
              <a:t>Combination of age groups working together influenced by Montessori’s commitment  to learning communities with various ages grouped together to reflect a family and the awareness that children learn from each other. </a:t>
            </a:r>
          </a:p>
          <a:p>
            <a:r>
              <a:rPr lang="en-GB" dirty="0"/>
              <a:t>Two fold benefit with younger generation benefitting and inspired by older age group; older age group benefit from conveying their knowledge and experience to the younger age group, gaining responsibility and problem solving skills from the interaction, with a growth in self-esteem as they act as teachers.</a:t>
            </a:r>
          </a:p>
          <a:p>
            <a:r>
              <a:rPr lang="en-GB" dirty="0"/>
              <a:t>  </a:t>
            </a:r>
          </a:p>
        </p:txBody>
      </p:sp>
      <p:sp>
        <p:nvSpPr>
          <p:cNvPr id="4" name="Slide Number Placeholder 3"/>
          <p:cNvSpPr>
            <a:spLocks noGrp="1"/>
          </p:cNvSpPr>
          <p:nvPr>
            <p:ph type="sldNum" sz="quarter" idx="5"/>
          </p:nvPr>
        </p:nvSpPr>
        <p:spPr/>
        <p:txBody>
          <a:bodyPr/>
          <a:lstStyle/>
          <a:p>
            <a:fld id="{FDF60F9C-45FC-40DE-939D-E05B7008A3AD}" type="slidenum">
              <a:rPr lang="en-GB" smtClean="0"/>
              <a:t>7</a:t>
            </a:fld>
            <a:endParaRPr lang="en-GB" dirty="0"/>
          </a:p>
        </p:txBody>
      </p:sp>
    </p:spTree>
    <p:extLst>
      <p:ext uri="{BB962C8B-B14F-4D97-AF65-F5344CB8AC3E}">
        <p14:creationId xmlns:p14="http://schemas.microsoft.com/office/powerpoint/2010/main" val="23737647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Montessori believed that students if given autonomy and supplemented by a range of resources would evolve and reveal their true capabilities,</a:t>
            </a:r>
          </a:p>
          <a:p>
            <a:r>
              <a:rPr lang="en-GB" dirty="0"/>
              <a:t>Engaging in these activities would meet the children’s needs, indicating their concentration levels and also enable d them to develop their self discipline and awareness of others </a:t>
            </a:r>
          </a:p>
          <a:p>
            <a:r>
              <a:rPr lang="en-GB" dirty="0"/>
              <a:t> </a:t>
            </a:r>
          </a:p>
        </p:txBody>
      </p:sp>
      <p:sp>
        <p:nvSpPr>
          <p:cNvPr id="4" name="Slide Number Placeholder 3"/>
          <p:cNvSpPr>
            <a:spLocks noGrp="1"/>
          </p:cNvSpPr>
          <p:nvPr>
            <p:ph type="sldNum" sz="quarter" idx="5"/>
          </p:nvPr>
        </p:nvSpPr>
        <p:spPr/>
        <p:txBody>
          <a:bodyPr/>
          <a:lstStyle/>
          <a:p>
            <a:fld id="{FDF60F9C-45FC-40DE-939D-E05B7008A3AD}" type="slidenum">
              <a:rPr lang="en-GB" smtClean="0"/>
              <a:t>8</a:t>
            </a:fld>
            <a:endParaRPr lang="en-GB" dirty="0"/>
          </a:p>
        </p:txBody>
      </p:sp>
    </p:spTree>
    <p:extLst>
      <p:ext uri="{BB962C8B-B14F-4D97-AF65-F5344CB8AC3E}">
        <p14:creationId xmlns:p14="http://schemas.microsoft.com/office/powerpoint/2010/main" val="25553763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 are equally aware of the constraints placed upon them to respect their environment and tidy away after themselves.</a:t>
            </a:r>
          </a:p>
          <a:p>
            <a:r>
              <a:rPr lang="en-GB" dirty="0"/>
              <a:t>Teaching practice and older students are required to demonstrate exemplary behaviour to model and support the understanding of expectations by the younger pupils.</a:t>
            </a:r>
          </a:p>
          <a:p>
            <a:r>
              <a:rPr lang="en-GB" dirty="0"/>
              <a:t> </a:t>
            </a:r>
          </a:p>
        </p:txBody>
      </p:sp>
      <p:sp>
        <p:nvSpPr>
          <p:cNvPr id="4" name="Slide Number Placeholder 3"/>
          <p:cNvSpPr>
            <a:spLocks noGrp="1"/>
          </p:cNvSpPr>
          <p:nvPr>
            <p:ph type="sldNum" sz="quarter" idx="5"/>
          </p:nvPr>
        </p:nvSpPr>
        <p:spPr/>
        <p:txBody>
          <a:bodyPr/>
          <a:lstStyle/>
          <a:p>
            <a:fld id="{FDF60F9C-45FC-40DE-939D-E05B7008A3AD}" type="slidenum">
              <a:rPr lang="en-GB" smtClean="0"/>
              <a:t>9</a:t>
            </a:fld>
            <a:endParaRPr lang="en-GB" dirty="0"/>
          </a:p>
        </p:txBody>
      </p:sp>
    </p:spTree>
    <p:extLst>
      <p:ext uri="{BB962C8B-B14F-4D97-AF65-F5344CB8AC3E}">
        <p14:creationId xmlns:p14="http://schemas.microsoft.com/office/powerpoint/2010/main" val="12476531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Infant community offers full time care from 8 a, until 6pm, for parents and also offer Mother Toddler groups as a pre-introduction to the Montessori setting, and are offered twice a week for 2 hours at a time.</a:t>
            </a:r>
          </a:p>
          <a:p>
            <a:r>
              <a:rPr lang="en-GB" dirty="0"/>
              <a:t>The structure to the day involves a 3 hour timeframe during which children will be allowed the opportunity to explore independently, matters that catch their interest deemed as the ‘work cycle’.</a:t>
            </a:r>
          </a:p>
          <a:p>
            <a:r>
              <a:rPr lang="en-GB" dirty="0"/>
              <a:t>Children will engage in a number of working arrangements covering a number of different cycles. Those perceived to engage favourably in these arrangements is considered to have gained self control. </a:t>
            </a:r>
          </a:p>
          <a:p>
            <a:r>
              <a:rPr lang="en-GB" dirty="0"/>
              <a:t>The learning is a holistic approach and not subject specific to enable children the opportunity to observe, explore, investigate, and ask questions when they are ready.</a:t>
            </a:r>
          </a:p>
          <a:p>
            <a:r>
              <a:rPr lang="en-GB" dirty="0"/>
              <a:t>The areas of learning covered by this flexible approach include practical life skills, refinement of the senses, communication and literacy, mathematics, knowledge and understanding of the world and creativity, with greater emphasis placed on outdoor learning. </a:t>
            </a:r>
          </a:p>
          <a:p>
            <a:r>
              <a:rPr lang="en-GB" dirty="0"/>
              <a:t>Teacher acts as a facilitator guiding the learning and only intervening when direction is lost, whilst also engaging in reflective practice with both the student, colleagues and families.</a:t>
            </a:r>
          </a:p>
          <a:p>
            <a:r>
              <a:rPr lang="en-GB" dirty="0"/>
              <a:t>The baby stage focuses primarily on establishing routines for sleep and feeding for this age group which is equally adopted by the families. Exposure to language is capitalised upon recognising the benefit this has for early development, with influence to song and rhyme, with outdoor experiences incorporated into their routines.</a:t>
            </a:r>
          </a:p>
          <a:p>
            <a:r>
              <a:rPr lang="en-GB" dirty="0"/>
              <a:t>The toddler stage will focus upon the physical development of the child with equal attention paid to preparation of snack and self care. Access to learning opportunities are made available through ease of access to resources and materials, supporting independence of choices and freedom to explore. </a:t>
            </a:r>
          </a:p>
          <a:p>
            <a:r>
              <a:rPr lang="en-GB" dirty="0"/>
              <a:t>The upper secondary age group share their learning but tend to follow individual paths, academic and practical pathways.</a:t>
            </a:r>
          </a:p>
          <a:p>
            <a:endParaRPr lang="en-GB" dirty="0"/>
          </a:p>
        </p:txBody>
      </p:sp>
      <p:sp>
        <p:nvSpPr>
          <p:cNvPr id="4" name="Slide Number Placeholder 3"/>
          <p:cNvSpPr>
            <a:spLocks noGrp="1"/>
          </p:cNvSpPr>
          <p:nvPr>
            <p:ph type="sldNum" sz="quarter" idx="5"/>
          </p:nvPr>
        </p:nvSpPr>
        <p:spPr/>
        <p:txBody>
          <a:bodyPr/>
          <a:lstStyle/>
          <a:p>
            <a:fld id="{FDF60F9C-45FC-40DE-939D-E05B7008A3AD}" type="slidenum">
              <a:rPr lang="en-GB" smtClean="0"/>
              <a:t>10</a:t>
            </a:fld>
            <a:endParaRPr lang="en-GB" dirty="0"/>
          </a:p>
        </p:txBody>
      </p:sp>
    </p:spTree>
    <p:extLst>
      <p:ext uri="{BB962C8B-B14F-4D97-AF65-F5344CB8AC3E}">
        <p14:creationId xmlns:p14="http://schemas.microsoft.com/office/powerpoint/2010/main" val="6100804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A.S. Neill majority of the pupils attending Summerhill School required additional support, with psychological intervention.</a:t>
            </a:r>
          </a:p>
          <a:p>
            <a:r>
              <a:rPr lang="en-GB" dirty="0"/>
              <a:t>Teaching practice functions merely as a facilitator.</a:t>
            </a:r>
          </a:p>
          <a:p>
            <a:r>
              <a:rPr lang="en-GB" dirty="0"/>
              <a:t>Outdoor activities are available to the children to include bikes, gardening, playing cowboys and Indians and football.</a:t>
            </a:r>
          </a:p>
          <a:p>
            <a:r>
              <a:rPr lang="en-GB" dirty="0"/>
              <a:t>The school offers a democratic approach to its functioning, with pupils helping to devise the rules of the school</a:t>
            </a:r>
          </a:p>
          <a:p>
            <a:r>
              <a:rPr lang="en-GB" dirty="0"/>
              <a:t>A school based upon democracy which both staff and pupils treated with the same mutual respect</a:t>
            </a:r>
          </a:p>
        </p:txBody>
      </p:sp>
      <p:sp>
        <p:nvSpPr>
          <p:cNvPr id="4" name="Slide Number Placeholder 3"/>
          <p:cNvSpPr>
            <a:spLocks noGrp="1"/>
          </p:cNvSpPr>
          <p:nvPr>
            <p:ph type="sldNum" sz="quarter" idx="5"/>
          </p:nvPr>
        </p:nvSpPr>
        <p:spPr/>
        <p:txBody>
          <a:bodyPr/>
          <a:lstStyle/>
          <a:p>
            <a:fld id="{6B4BE9B3-EFF2-4AA8-9A0E-CC52EB2F31C2}" type="slidenum">
              <a:rPr lang="en-GB" smtClean="0"/>
              <a:t>12</a:t>
            </a:fld>
            <a:endParaRPr lang="en-GB" dirty="0"/>
          </a:p>
        </p:txBody>
      </p:sp>
    </p:spTree>
    <p:extLst>
      <p:ext uri="{BB962C8B-B14F-4D97-AF65-F5344CB8AC3E}">
        <p14:creationId xmlns:p14="http://schemas.microsoft.com/office/powerpoint/2010/main" val="5488716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Neill (1960) the traditional school functions by creating passive learners who are happy to be docile uncreative individuals who are moulded to be citizens whose sole purpose is to make ‘money’.</a:t>
            </a:r>
          </a:p>
          <a:p>
            <a:r>
              <a:rPr lang="en-GB" dirty="0"/>
              <a:t>Main aim of the founders of the school was to create an environment in which students could flourish under their own esteem, instead of being governed by an institute where the child was expected to fit the school.</a:t>
            </a:r>
          </a:p>
          <a:p>
            <a:r>
              <a:rPr lang="en-GB" dirty="0"/>
              <a:t>School culture based around freedom of the child, with all restraints removed,, relinquishing discipline, direction, moral training,  and religious instruction. </a:t>
            </a:r>
          </a:p>
          <a:p>
            <a:r>
              <a:rPr lang="en-GB" dirty="0"/>
              <a:t>Behaviour is exemplary due to the lack of oppression and on account of the respect awarded to children, treating them as equals.</a:t>
            </a:r>
          </a:p>
          <a:p>
            <a:endParaRPr lang="en-GB" dirty="0"/>
          </a:p>
          <a:p>
            <a:endParaRPr lang="en-GB" dirty="0"/>
          </a:p>
          <a:p>
            <a:endParaRPr lang="en-GB" dirty="0"/>
          </a:p>
          <a:p>
            <a:r>
              <a:rPr lang="en-GB" dirty="0"/>
              <a:t>   </a:t>
            </a:r>
          </a:p>
        </p:txBody>
      </p:sp>
      <p:sp>
        <p:nvSpPr>
          <p:cNvPr id="4" name="Slide Number Placeholder 3"/>
          <p:cNvSpPr>
            <a:spLocks noGrp="1"/>
          </p:cNvSpPr>
          <p:nvPr>
            <p:ph type="sldNum" sz="quarter" idx="5"/>
          </p:nvPr>
        </p:nvSpPr>
        <p:spPr/>
        <p:txBody>
          <a:bodyPr/>
          <a:lstStyle/>
          <a:p>
            <a:fld id="{FDF60F9C-45FC-40DE-939D-E05B7008A3AD}" type="slidenum">
              <a:rPr lang="en-GB" smtClean="0"/>
              <a:t>13</a:t>
            </a:fld>
            <a:endParaRPr lang="en-GB" dirty="0"/>
          </a:p>
        </p:txBody>
      </p:sp>
    </p:spTree>
    <p:extLst>
      <p:ext uri="{BB962C8B-B14F-4D97-AF65-F5344CB8AC3E}">
        <p14:creationId xmlns:p14="http://schemas.microsoft.com/office/powerpoint/2010/main" val="32214362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younger age groups are supervised/escorted with far greater intensity than other age groups, although similar scope for self discovery applies.</a:t>
            </a:r>
          </a:p>
          <a:p>
            <a:r>
              <a:rPr lang="en-GB" dirty="0"/>
              <a:t>Non attendance to lessons which although non compulsory will suffer the condemnation from their peers, due to the democratic approach adopted by whole school for governance and regulations.</a:t>
            </a:r>
          </a:p>
        </p:txBody>
      </p:sp>
      <p:sp>
        <p:nvSpPr>
          <p:cNvPr id="4" name="Slide Number Placeholder 3"/>
          <p:cNvSpPr>
            <a:spLocks noGrp="1"/>
          </p:cNvSpPr>
          <p:nvPr>
            <p:ph type="sldNum" sz="quarter" idx="5"/>
          </p:nvPr>
        </p:nvSpPr>
        <p:spPr/>
        <p:txBody>
          <a:bodyPr/>
          <a:lstStyle/>
          <a:p>
            <a:fld id="{FDF60F9C-45FC-40DE-939D-E05B7008A3AD}" type="slidenum">
              <a:rPr lang="en-GB" smtClean="0"/>
              <a:t>14</a:t>
            </a:fld>
            <a:endParaRPr lang="en-GB" dirty="0"/>
          </a:p>
        </p:txBody>
      </p:sp>
    </p:spTree>
    <p:extLst>
      <p:ext uri="{BB962C8B-B14F-4D97-AF65-F5344CB8AC3E}">
        <p14:creationId xmlns:p14="http://schemas.microsoft.com/office/powerpoint/2010/main" val="26129062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According to the founders of Summerhill, the need for obedience is only required where there is a matter of life or death.</a:t>
            </a:r>
          </a:p>
          <a:p>
            <a:r>
              <a:rPr lang="en-GB" dirty="0"/>
              <a:t>Incidences of disobedience are only cases where individual is merely expressing their own wishes.</a:t>
            </a:r>
          </a:p>
          <a:p>
            <a:r>
              <a:rPr lang="en-GB" dirty="0"/>
              <a:t>Operates on a basis of mutual respect for each other and each other’s property, permitted free will so long as one is not trespassing on the freedom of others. </a:t>
            </a:r>
          </a:p>
          <a:p>
            <a:r>
              <a:rPr lang="en-GB" dirty="0"/>
              <a:t>Recognising what their children are capable of without harbouring ulterior motives or resentment.</a:t>
            </a:r>
          </a:p>
          <a:p>
            <a:r>
              <a:rPr lang="en-GB" dirty="0"/>
              <a:t>Advocate that the discipline administered within school serve merely to dominate others, with the parents preferring for the teaching practice to administer the punishments sparing the parents the anguish, which they themselves were subjected to in accordance with group discipline. Students decide upon the punishment and where appropriate the reparation.</a:t>
            </a:r>
          </a:p>
          <a:p>
            <a:endParaRPr lang="en-GB" dirty="0"/>
          </a:p>
          <a:p>
            <a:r>
              <a:rPr lang="en-GB" dirty="0"/>
              <a:t>Equally, is the repressed feeling from the parent that their children will not get more out of life than he, the parent, got.</a:t>
            </a:r>
          </a:p>
          <a:p>
            <a:r>
              <a:rPr lang="en-GB" dirty="0"/>
              <a:t>According to Neill, the apparent difference between Summerhill and the traditional school is the faith Summerhill has in the child’s ability and personality. </a:t>
            </a:r>
          </a:p>
          <a:p>
            <a:r>
              <a:rPr lang="en-GB" dirty="0"/>
              <a:t>The overriding principle of the school is that love that cures and its approval and freedom to be true to oneself that achieves results.</a:t>
            </a:r>
          </a:p>
        </p:txBody>
      </p:sp>
      <p:sp>
        <p:nvSpPr>
          <p:cNvPr id="4" name="Slide Number Placeholder 3"/>
          <p:cNvSpPr>
            <a:spLocks noGrp="1"/>
          </p:cNvSpPr>
          <p:nvPr>
            <p:ph type="sldNum" sz="quarter" idx="5"/>
          </p:nvPr>
        </p:nvSpPr>
        <p:spPr/>
        <p:txBody>
          <a:bodyPr/>
          <a:lstStyle/>
          <a:p>
            <a:fld id="{FDF60F9C-45FC-40DE-939D-E05B7008A3AD}" type="slidenum">
              <a:rPr lang="en-GB" smtClean="0"/>
              <a:t>15</a:t>
            </a:fld>
            <a:endParaRPr lang="en-GB" dirty="0"/>
          </a:p>
        </p:txBody>
      </p:sp>
    </p:spTree>
    <p:extLst>
      <p:ext uri="{BB962C8B-B14F-4D97-AF65-F5344CB8AC3E}">
        <p14:creationId xmlns:p14="http://schemas.microsoft.com/office/powerpoint/2010/main" val="18158373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Steiner was concerned with social reform and advocated that governance impinged on our lives in 3 different areas.: economically; culturally and politically.</a:t>
            </a:r>
          </a:p>
          <a:p>
            <a:r>
              <a:rPr lang="en-GB" dirty="0"/>
              <a:t>Although the curriculum was different to that offered by the state schools, there was an option to transfer to the state run schools at key point.</a:t>
            </a:r>
          </a:p>
          <a:p>
            <a:r>
              <a:rPr lang="en-GB" dirty="0"/>
              <a:t>Waldorf school curriculum addressed the same subjects and the same skills as those offered by the state schools..</a:t>
            </a:r>
          </a:p>
          <a:p>
            <a:r>
              <a:rPr lang="en-GB" dirty="0"/>
              <a:t>Arsing from the interaction between Steiner and Grunelius, the kindergartens and teacher training programmes developed all over the world, to now include home and centred based childcare and parent-child groups and family centres.</a:t>
            </a:r>
          </a:p>
          <a:p>
            <a:endParaRPr lang="en-GB" dirty="0"/>
          </a:p>
        </p:txBody>
      </p:sp>
      <p:sp>
        <p:nvSpPr>
          <p:cNvPr id="4" name="Slide Number Placeholder 3"/>
          <p:cNvSpPr>
            <a:spLocks noGrp="1"/>
          </p:cNvSpPr>
          <p:nvPr>
            <p:ph type="sldNum" sz="quarter" idx="5"/>
          </p:nvPr>
        </p:nvSpPr>
        <p:spPr/>
        <p:txBody>
          <a:bodyPr/>
          <a:lstStyle/>
          <a:p>
            <a:fld id="{FDF60F9C-45FC-40DE-939D-E05B7008A3AD}" type="slidenum">
              <a:rPr lang="en-GB" smtClean="0"/>
              <a:t>17</a:t>
            </a:fld>
            <a:endParaRPr lang="en-GB" dirty="0"/>
          </a:p>
        </p:txBody>
      </p:sp>
    </p:spTree>
    <p:extLst>
      <p:ext uri="{BB962C8B-B14F-4D97-AF65-F5344CB8AC3E}">
        <p14:creationId xmlns:p14="http://schemas.microsoft.com/office/powerpoint/2010/main" val="38557963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Emphasis upon how environmental factors impact upon the well being of the child., indicating that the environment needs to be aesthetically pleasing. </a:t>
            </a:r>
          </a:p>
          <a:p>
            <a:r>
              <a:rPr lang="en-GB" dirty="0"/>
              <a:t>Need for the learning to occur both inside and outside, appreciating nature.</a:t>
            </a:r>
          </a:p>
          <a:p>
            <a:r>
              <a:rPr lang="en-GB" dirty="0"/>
              <a:t>Encompassing artistic and creative flair of the children, attention paid to the life skills, the essentials needed to take care of ourselves </a:t>
            </a:r>
            <a:r>
              <a:rPr lang="en-GB" dirty="0" err="1"/>
              <a:t>i.e</a:t>
            </a:r>
            <a:r>
              <a:rPr lang="en-GB" dirty="0"/>
              <a:t> personal care, food preparation, laundry etc. which if done with care will nurture care of nature and the environment and mankind.</a:t>
            </a:r>
          </a:p>
          <a:p>
            <a:r>
              <a:rPr lang="en-GB" dirty="0"/>
              <a:t>Child initiated play is centrally important by providing an opportunity to integrate socially and problem solve situations through a  collaborative approach.. The play is child led with no interference from adults.</a:t>
            </a:r>
          </a:p>
          <a:p>
            <a:r>
              <a:rPr lang="en-GB" dirty="0"/>
              <a:t>Steiner approach nurtures and develops the moral substance of the child through the promotion of self regulatory action., encouraging children to develop at their own pace and interests.</a:t>
            </a:r>
          </a:p>
          <a:p>
            <a:r>
              <a:rPr lang="en-GB" dirty="0"/>
              <a:t>The role of the adult is to function as a role model. Formal learning and direction is delayed until the 7</a:t>
            </a:r>
            <a:r>
              <a:rPr lang="en-GB" baseline="30000" dirty="0"/>
              <a:t>th</a:t>
            </a:r>
            <a:r>
              <a:rPr lang="en-GB" dirty="0"/>
              <a:t> year.</a:t>
            </a:r>
          </a:p>
          <a:p>
            <a:r>
              <a:rPr lang="en-GB" dirty="0"/>
              <a:t>Any practical activity undertaken is created to encourage children to imitate the same activity through play.</a:t>
            </a:r>
          </a:p>
          <a:p>
            <a:r>
              <a:rPr lang="en-GB" dirty="0"/>
              <a:t>The core subjects English, Maths and Science are addressed discreetly through play.</a:t>
            </a:r>
          </a:p>
          <a:p>
            <a:r>
              <a:rPr lang="en-GB" dirty="0"/>
              <a:t>Steiner believe that the human being development is underpinned by addressing the body, soul and spirit, and within the Steiner educational provision will promote self discovery and development. .  </a:t>
            </a:r>
          </a:p>
          <a:p>
            <a:r>
              <a:rPr lang="en-GB" dirty="0"/>
              <a:t>Emphasis is placed upon human development without compromising the environment or others.</a:t>
            </a:r>
          </a:p>
          <a:p>
            <a:r>
              <a:rPr lang="en-GB" dirty="0"/>
              <a:t> </a:t>
            </a:r>
          </a:p>
        </p:txBody>
      </p:sp>
      <p:sp>
        <p:nvSpPr>
          <p:cNvPr id="4" name="Slide Number Placeholder 3"/>
          <p:cNvSpPr>
            <a:spLocks noGrp="1"/>
          </p:cNvSpPr>
          <p:nvPr>
            <p:ph type="sldNum" sz="quarter" idx="5"/>
          </p:nvPr>
        </p:nvSpPr>
        <p:spPr/>
        <p:txBody>
          <a:bodyPr/>
          <a:lstStyle/>
          <a:p>
            <a:fld id="{FDF60F9C-45FC-40DE-939D-E05B7008A3AD}" type="slidenum">
              <a:rPr lang="en-GB" smtClean="0"/>
              <a:t>18</a:t>
            </a:fld>
            <a:endParaRPr lang="en-GB"/>
          </a:p>
        </p:txBody>
      </p:sp>
    </p:spTree>
    <p:extLst>
      <p:ext uri="{BB962C8B-B14F-4D97-AF65-F5344CB8AC3E}">
        <p14:creationId xmlns:p14="http://schemas.microsoft.com/office/powerpoint/2010/main" val="35303628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educators are required to intercept any unwarranted behaviours before they arise.</a:t>
            </a:r>
          </a:p>
          <a:p>
            <a:r>
              <a:rPr lang="en-GB" dirty="0"/>
              <a:t>The children like to be heard and the providing of responsibilities to the older children, keep them engaged.</a:t>
            </a:r>
          </a:p>
          <a:p>
            <a:r>
              <a:rPr lang="en-GB" dirty="0"/>
              <a:t>Direction for the children is towards practical activities and not intellectual ones.</a:t>
            </a:r>
          </a:p>
          <a:p>
            <a:r>
              <a:rPr lang="en-GB" dirty="0"/>
              <a:t>Significant amount of observations and reflective practice undertaken on the children to create/develop a holistic view of the child. </a:t>
            </a:r>
          </a:p>
        </p:txBody>
      </p:sp>
      <p:sp>
        <p:nvSpPr>
          <p:cNvPr id="4" name="Slide Number Placeholder 3"/>
          <p:cNvSpPr>
            <a:spLocks noGrp="1"/>
          </p:cNvSpPr>
          <p:nvPr>
            <p:ph type="sldNum" sz="quarter" idx="5"/>
          </p:nvPr>
        </p:nvSpPr>
        <p:spPr/>
        <p:txBody>
          <a:bodyPr/>
          <a:lstStyle/>
          <a:p>
            <a:fld id="{FDF60F9C-45FC-40DE-939D-E05B7008A3AD}" type="slidenum">
              <a:rPr lang="en-GB" smtClean="0"/>
              <a:t>19</a:t>
            </a:fld>
            <a:endParaRPr lang="en-GB"/>
          </a:p>
        </p:txBody>
      </p:sp>
    </p:spTree>
    <p:extLst>
      <p:ext uri="{BB962C8B-B14F-4D97-AF65-F5344CB8AC3E}">
        <p14:creationId xmlns:p14="http://schemas.microsoft.com/office/powerpoint/2010/main" val="3573763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BDF68E2-58F2-4D09-BE8B-E3BD06533059}" type="datetimeFigureOut">
              <a:rPr lang="en-US" dirty="0"/>
              <a:t>3/20/2020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8FC5F6-F338-4AE4-BB23-26385BCFC423}" type="datetimeFigureOut">
              <a:rPr lang="en-US" dirty="0"/>
              <a:t>3/20/2020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113E31D-E2AB-40D1-8B51-AFA5AFEF393A}"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0EBB0C4-6273-4C6E-B9BD-2EDC30F1CD52}" type="datetimeFigureOut">
              <a:rPr lang="en-US" dirty="0"/>
              <a:t>3/20/2020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9AB4D41-86C1-4908-B66A-0B50CEB3BF29}" type="datetimeFigureOut">
              <a:rPr lang="en-US" dirty="0"/>
              <a:t>3/20/2020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6426E2C-56C1-4E0D-A793-0088A7FDD37E}" type="datetimeFigureOut">
              <a:rPr lang="en-US" dirty="0"/>
              <a:t>3/20/2020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8C39B41-D8B5-4052-B551-9B5525EAA8B6}" type="datetimeFigureOut">
              <a:rPr lang="en-US" dirty="0"/>
              <a:t>3/20/2020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D94136C-8742-45B2-AF27-D93DF72833A9}" type="datetimeFigureOut">
              <a:rPr lang="en-US" dirty="0"/>
              <a:t>3/20/2020</a:t>
            </a:fld>
            <a:endParaRPr lang="en-US" dirty="0"/>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32ABBEA6-7C60-4B02-AE87-00D78D8422AF}" type="datetimeFigureOut">
              <a:rPr lang="en-US" dirty="0"/>
              <a:t>3/20/2020</a:t>
            </a:fld>
            <a:endParaRPr lang="en-US" dirty="0"/>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9CAD897-D46E-4AD2-BD9B-49DD3E640873}" type="datetimeFigureOut">
              <a:rPr lang="en-US" dirty="0"/>
              <a:t>3/20/2020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E2D6473-DF6D-4702-B328-E0DD40540A4E}" type="datetimeFigureOut">
              <a:rPr lang="en-US" dirty="0"/>
              <a:t>3/20/2020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26F7E3A-B166-407D-9866-32884E7D5B37}" type="datetimeFigureOut">
              <a:rPr lang="en-US" dirty="0"/>
              <a:t>3/20/2020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98624D31-43A5-475A-80CF-332C9F6DCF35}" type="datetimeFigureOut">
              <a:rPr lang="en-US" dirty="0"/>
              <a:t>3/20/2020</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dirty="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6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hyperlink" Target="https://www.polleverywhere.com/free_text_polls/LdFHanXIUcVPMUbRUiwkp" TargetMode="Externa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hyperlink" Target="https://www.polleverywhere.com/free_text_polls/LdFHanXIUcVPMUbRUiwkp" TargetMode="Externa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6.xml"/><Relationship Id="rId5" Type="http://schemas.openxmlformats.org/officeDocument/2006/relationships/hyperlink" Target="https://www.youtube.com/watch?time_continue=13&amp;v=5TyO1te4hu4&amp;feature=emb_logo" TargetMode="External"/><Relationship Id="rId4" Type="http://schemas.openxmlformats.org/officeDocument/2006/relationships/hyperlink" Target="https://www.onecommunityglobal.org/highest-good-education/"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talubrinandoescritoschapadadoarapari.blogspot.com/2013/11/o-fascinio-de-summerhill-uma-escola.html" TargetMode="External"/><Relationship Id="rId2" Type="http://schemas.openxmlformats.org/officeDocument/2006/relationships/image" Target="../media/image4.jp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6.xml"/><Relationship Id="rId5" Type="http://schemas.openxmlformats.org/officeDocument/2006/relationships/hyperlink" Target="http://www.openculture.com/2020/03/summerhill-school.html" TargetMode="External"/><Relationship Id="rId4" Type="http://schemas.openxmlformats.org/officeDocument/2006/relationships/hyperlink" Target="http://talubrinandoescritoschapadadoarapari.blogspot.com/2013/11/o-fascinio-de-summerhill-uma-escola.html"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hyperlink" Target="https://stmichaelsteiner.hounslow.sch.uk/kindergarten/" TargetMode="External"/><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hyperlink" Target="https://www-dawsonera-com.ezproxy.uwtsd.ac.uk/readonline/9781315456577" TargetMode="External"/><Relationship Id="rId2" Type="http://schemas.openxmlformats.org/officeDocument/2006/relationships/hyperlink" Target="https://www-dawsonera-com.ezproxy.uwtsd.ac.uk/readonline/9780203931769"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B5F9B-9632-4A18-8A7C-1E416E574322}"/>
              </a:ext>
            </a:extLst>
          </p:cNvPr>
          <p:cNvSpPr>
            <a:spLocks noGrp="1"/>
          </p:cNvSpPr>
          <p:nvPr>
            <p:ph type="ctrTitle"/>
          </p:nvPr>
        </p:nvSpPr>
        <p:spPr/>
        <p:txBody>
          <a:bodyPr/>
          <a:lstStyle/>
          <a:p>
            <a:pPr algn="ctr"/>
            <a:r>
              <a:rPr lang="en-GB" dirty="0">
                <a:latin typeface="Arial" panose="020B0604020202020204" pitchFamily="34" charset="0"/>
                <a:cs typeface="Arial" panose="020B0604020202020204" pitchFamily="34" charset="0"/>
              </a:rPr>
              <a:t>Radical Education</a:t>
            </a:r>
          </a:p>
        </p:txBody>
      </p:sp>
      <p:sp>
        <p:nvSpPr>
          <p:cNvPr id="3" name="Subtitle 2">
            <a:extLst>
              <a:ext uri="{FF2B5EF4-FFF2-40B4-BE49-F238E27FC236}">
                <a16:creationId xmlns:a16="http://schemas.microsoft.com/office/drawing/2014/main" id="{E6C010C5-A6AC-40CA-A3A1-232F29C6A817}"/>
              </a:ext>
            </a:extLst>
          </p:cNvPr>
          <p:cNvSpPr>
            <a:spLocks noGrp="1"/>
          </p:cNvSpPr>
          <p:nvPr>
            <p:ph type="subTitle" idx="1"/>
          </p:nvPr>
        </p:nvSpPr>
        <p:spPr/>
        <p:txBody>
          <a:bodyPr>
            <a:normAutofit/>
          </a:bodyPr>
          <a:lstStyle/>
          <a:p>
            <a:pPr algn="ctr"/>
            <a:r>
              <a:rPr lang="en-GB" sz="4000" dirty="0"/>
              <a:t>Contemporary Alternative education</a:t>
            </a:r>
          </a:p>
        </p:txBody>
      </p:sp>
    </p:spTree>
    <p:extLst>
      <p:ext uri="{BB962C8B-B14F-4D97-AF65-F5344CB8AC3E}">
        <p14:creationId xmlns:p14="http://schemas.microsoft.com/office/powerpoint/2010/main" val="24123284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9DC2F-984B-48E4-B158-F361CD71DCF3}"/>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Objectives</a:t>
            </a:r>
          </a:p>
        </p:txBody>
      </p:sp>
      <p:sp>
        <p:nvSpPr>
          <p:cNvPr id="3" name="TextBox 2">
            <a:extLst>
              <a:ext uri="{FF2B5EF4-FFF2-40B4-BE49-F238E27FC236}">
                <a16:creationId xmlns:a16="http://schemas.microsoft.com/office/drawing/2014/main" id="{7821C902-D710-478C-AF33-D789D9A442D9}"/>
              </a:ext>
            </a:extLst>
          </p:cNvPr>
          <p:cNvSpPr txBox="1"/>
          <p:nvPr/>
        </p:nvSpPr>
        <p:spPr>
          <a:xfrm>
            <a:off x="932155" y="1864311"/>
            <a:ext cx="10564428" cy="3139321"/>
          </a:xfrm>
          <a:prstGeom prst="rect">
            <a:avLst/>
          </a:prstGeom>
          <a:noFill/>
        </p:spPr>
        <p:txBody>
          <a:bodyPr wrap="square" rtlCol="0">
            <a:spAutoFit/>
          </a:bodyPr>
          <a:lstStyle/>
          <a:p>
            <a:pPr lvl="0"/>
            <a:endParaRPr lang="en-GB" b="1" dirty="0"/>
          </a:p>
          <a:p>
            <a:pPr lvl="0"/>
            <a:endParaRPr lang="en-GB" b="1" dirty="0"/>
          </a:p>
          <a:p>
            <a:pPr marL="285750" lvl="0" indent="-285750">
              <a:buFont typeface="Arial" panose="020B0604020202020204" pitchFamily="34" charset="0"/>
              <a:buChar char="•"/>
            </a:pPr>
            <a:endParaRPr lang="en-GB" b="1" dirty="0"/>
          </a:p>
          <a:p>
            <a:pPr marL="285750" lvl="0" indent="-285750">
              <a:buFont typeface="Arial" panose="020B0604020202020204" pitchFamily="34" charset="0"/>
              <a:buChar char="•"/>
            </a:pPr>
            <a:r>
              <a:rPr lang="en-GB" sz="2400" b="1" dirty="0"/>
              <a:t>Recognise the various contemporary forms of alternative education</a:t>
            </a:r>
          </a:p>
          <a:p>
            <a:pPr marL="285750" lvl="0" indent="-285750">
              <a:buFont typeface="Arial" panose="020B0604020202020204" pitchFamily="34" charset="0"/>
              <a:buChar char="•"/>
            </a:pPr>
            <a:endParaRPr lang="en-GB" sz="2400" b="1" dirty="0"/>
          </a:p>
          <a:p>
            <a:pPr marL="285750" lvl="0" indent="-285750">
              <a:buFont typeface="Arial" panose="020B0604020202020204" pitchFamily="34" charset="0"/>
              <a:buChar char="•"/>
            </a:pPr>
            <a:endParaRPr lang="en-GB" sz="2400" b="1" dirty="0"/>
          </a:p>
          <a:p>
            <a:pPr marL="285750" lvl="0" indent="-285750">
              <a:buFont typeface="Arial" panose="020B0604020202020204" pitchFamily="34" charset="0"/>
              <a:buChar char="•"/>
            </a:pPr>
            <a:endParaRPr lang="en-GB" sz="2400" dirty="0"/>
          </a:p>
          <a:p>
            <a:pPr marL="285750" lvl="0" indent="-285750">
              <a:buFont typeface="Arial" panose="020B0604020202020204" pitchFamily="34" charset="0"/>
              <a:buChar char="•"/>
            </a:pPr>
            <a:r>
              <a:rPr lang="en-GB" sz="2400" b="1" dirty="0"/>
              <a:t>Compare/contrast the alternative contemporary forms of education with the traditional mainstream provision </a:t>
            </a:r>
            <a:endParaRPr lang="en-GB" sz="2400" dirty="0"/>
          </a:p>
        </p:txBody>
      </p:sp>
    </p:spTree>
    <p:extLst>
      <p:ext uri="{BB962C8B-B14F-4D97-AF65-F5344CB8AC3E}">
        <p14:creationId xmlns:p14="http://schemas.microsoft.com/office/powerpoint/2010/main" val="3375902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4F8A9-A021-40BF-9045-10C48F403B5F}"/>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Contemporary Alternative Education </a:t>
            </a:r>
          </a:p>
        </p:txBody>
      </p:sp>
      <p:sp>
        <p:nvSpPr>
          <p:cNvPr id="3" name="TextBox 2">
            <a:extLst>
              <a:ext uri="{FF2B5EF4-FFF2-40B4-BE49-F238E27FC236}">
                <a16:creationId xmlns:a16="http://schemas.microsoft.com/office/drawing/2014/main" id="{E85187E3-C27D-4CCD-8C57-E9364DE89413}"/>
              </a:ext>
            </a:extLst>
          </p:cNvPr>
          <p:cNvSpPr txBox="1"/>
          <p:nvPr/>
        </p:nvSpPr>
        <p:spPr>
          <a:xfrm>
            <a:off x="461639" y="1737360"/>
            <a:ext cx="11611992" cy="1969770"/>
          </a:xfrm>
          <a:prstGeom prst="rect">
            <a:avLst/>
          </a:prstGeom>
          <a:noFill/>
        </p:spPr>
        <p:txBody>
          <a:bodyPr wrap="square" rtlCol="0">
            <a:spAutoFit/>
          </a:bodyPr>
          <a:lstStyle/>
          <a:p>
            <a:r>
              <a:rPr lang="en-GB" sz="3200" dirty="0"/>
              <a:t>       Task 1.</a:t>
            </a:r>
          </a:p>
          <a:p>
            <a:endParaRPr lang="en-GB" dirty="0"/>
          </a:p>
          <a:p>
            <a:endParaRPr lang="en-GB" dirty="0"/>
          </a:p>
          <a:p>
            <a:endParaRPr lang="en-GB" dirty="0"/>
          </a:p>
          <a:p>
            <a:endParaRPr lang="en-GB" dirty="0"/>
          </a:p>
          <a:p>
            <a:endParaRPr lang="en-GB" dirty="0"/>
          </a:p>
        </p:txBody>
      </p:sp>
      <p:sp>
        <p:nvSpPr>
          <p:cNvPr id="4" name="Rectangle 3">
            <a:extLst>
              <a:ext uri="{FF2B5EF4-FFF2-40B4-BE49-F238E27FC236}">
                <a16:creationId xmlns:a16="http://schemas.microsoft.com/office/drawing/2014/main" id="{443AADD6-0EBD-48EA-B034-43DF79BC02F7}"/>
              </a:ext>
            </a:extLst>
          </p:cNvPr>
          <p:cNvSpPr/>
          <p:nvPr/>
        </p:nvSpPr>
        <p:spPr>
          <a:xfrm>
            <a:off x="2539013" y="1819923"/>
            <a:ext cx="7304233" cy="4545698"/>
          </a:xfrm>
          <a:prstGeom prst="rect">
            <a:avLst/>
          </a:prstGeom>
        </p:spPr>
        <p:txBody>
          <a:bodyPr wrap="square">
            <a:spAutoFit/>
          </a:bodyPr>
          <a:lstStyle/>
          <a:p>
            <a:pPr>
              <a:lnSpc>
                <a:spcPct val="150000"/>
              </a:lnSpc>
            </a:pPr>
            <a:r>
              <a:rPr lang="en-GB" sz="2800" dirty="0">
                <a:latin typeface="Arial" panose="020B0604020202020204" pitchFamily="34" charset="0"/>
                <a:cs typeface="Arial" panose="020B0604020202020204" pitchFamily="34" charset="0"/>
              </a:rPr>
              <a:t>Individually, undertake independent research to explore the meaning of ‘Contemporary Alternative Education’ and how it is exhibited in society. Inform the class of your findings.</a:t>
            </a:r>
          </a:p>
          <a:p>
            <a:pPr algn="ctr">
              <a:lnSpc>
                <a:spcPct val="150000"/>
              </a:lnSpc>
            </a:pPr>
            <a:r>
              <a:rPr lang="en-GB" sz="2800" dirty="0">
                <a:latin typeface="Arial" panose="020B0604020202020204" pitchFamily="34" charset="0"/>
                <a:cs typeface="Arial" panose="020B0604020202020204" pitchFamily="34" charset="0"/>
                <a:hlinkClick r:id="rId2"/>
              </a:rPr>
              <a:t>https://www.polleverywhere.com/free_text_polls/LdFHanXIUcVPMUbRUiwkp</a:t>
            </a:r>
            <a:endParaRPr lang="en-GB" sz="2800" dirty="0">
              <a:latin typeface="Arial" panose="020B0604020202020204" pitchFamily="34" charset="0"/>
              <a:cs typeface="Arial" panose="020B0604020202020204" pitchFamily="34" charset="0"/>
            </a:endParaRPr>
          </a:p>
          <a:p>
            <a:pPr algn="ctr">
              <a:lnSpc>
                <a:spcPct val="150000"/>
              </a:lnSpc>
            </a:pPr>
            <a:r>
              <a:rPr lang="en-GB" sz="2800" dirty="0">
                <a:latin typeface="Arial" panose="020B0604020202020204" pitchFamily="34" charset="0"/>
                <a:cs typeface="Arial" panose="020B0604020202020204" pitchFamily="34" charset="0"/>
              </a:rPr>
              <a:t>PollEv.com/tracytaylor962</a:t>
            </a:r>
          </a:p>
        </p:txBody>
      </p:sp>
    </p:spTree>
    <p:extLst>
      <p:ext uri="{BB962C8B-B14F-4D97-AF65-F5344CB8AC3E}">
        <p14:creationId xmlns:p14="http://schemas.microsoft.com/office/powerpoint/2010/main" val="26834955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8E169-0993-49EC-97FA-898C1743460B}"/>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Findings</a:t>
            </a:r>
            <a:r>
              <a:rPr lang="en-GB" dirty="0"/>
              <a:t> </a:t>
            </a:r>
            <a:r>
              <a:rPr lang="en-GB" dirty="0">
                <a:latin typeface="Arial" panose="020B0604020202020204" pitchFamily="34" charset="0"/>
                <a:cs typeface="Arial" panose="020B0604020202020204" pitchFamily="34" charset="0"/>
              </a:rPr>
              <a:t>of the Research</a:t>
            </a:r>
          </a:p>
        </p:txBody>
      </p:sp>
      <p:sp>
        <p:nvSpPr>
          <p:cNvPr id="3" name="TextBox 2">
            <a:extLst>
              <a:ext uri="{FF2B5EF4-FFF2-40B4-BE49-F238E27FC236}">
                <a16:creationId xmlns:a16="http://schemas.microsoft.com/office/drawing/2014/main" id="{CABD19B0-4136-4AC7-823C-776DCABCA11A}"/>
              </a:ext>
            </a:extLst>
          </p:cNvPr>
          <p:cNvSpPr txBox="1"/>
          <p:nvPr/>
        </p:nvSpPr>
        <p:spPr>
          <a:xfrm>
            <a:off x="884931" y="3586852"/>
            <a:ext cx="11017188" cy="872034"/>
          </a:xfrm>
          <a:prstGeom prst="rect">
            <a:avLst/>
          </a:prstGeom>
          <a:noFill/>
        </p:spPr>
        <p:txBody>
          <a:bodyPr wrap="square" rtlCol="0">
            <a:spAutoFit/>
          </a:bodyPr>
          <a:lstStyle/>
          <a:p>
            <a:pPr algn="ctr">
              <a:lnSpc>
                <a:spcPct val="150000"/>
              </a:lnSpc>
            </a:pPr>
            <a:r>
              <a:rPr lang="en-GB" dirty="0">
                <a:latin typeface="Arial" panose="020B0604020202020204" pitchFamily="34" charset="0"/>
                <a:cs typeface="Arial" panose="020B0604020202020204" pitchFamily="34" charset="0"/>
                <a:hlinkClick r:id="rId2"/>
              </a:rPr>
              <a:t>https://www.polleverywhere.com/free_text_polls/LdFHanXIUcVPMUbRUiwkp</a:t>
            </a:r>
            <a:endParaRPr lang="en-GB" dirty="0">
              <a:latin typeface="Arial" panose="020B0604020202020204" pitchFamily="34" charset="0"/>
              <a:cs typeface="Arial" panose="020B0604020202020204" pitchFamily="34" charset="0"/>
            </a:endParaRPr>
          </a:p>
          <a:p>
            <a:pPr algn="ctr">
              <a:lnSpc>
                <a:spcPct val="150000"/>
              </a:lnSpc>
            </a:pPr>
            <a:r>
              <a:rPr lang="en-GB" dirty="0">
                <a:latin typeface="Arial" panose="020B0604020202020204" pitchFamily="34" charset="0"/>
                <a:cs typeface="Arial" panose="020B0604020202020204" pitchFamily="34" charset="0"/>
              </a:rPr>
              <a:t>PollEv.com/tracytaylor962</a:t>
            </a:r>
          </a:p>
        </p:txBody>
      </p:sp>
    </p:spTree>
    <p:extLst>
      <p:ext uri="{BB962C8B-B14F-4D97-AF65-F5344CB8AC3E}">
        <p14:creationId xmlns:p14="http://schemas.microsoft.com/office/powerpoint/2010/main" val="9649890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5C8D2C1-DA83-420D-9635-D52CE066B5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434F74C9-6A0B-409E-AD1C-45B58BE91B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F5486A9D-1265-4B57-91E6-68E666B978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90AA6468-80AC-4DDF-9CFB-C7A9507E2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6" y="0"/>
            <a:ext cx="458473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20EDFE8-32CE-488F-8376-33A809819DF9}"/>
              </a:ext>
            </a:extLst>
          </p:cNvPr>
          <p:cNvSpPr>
            <a:spLocks noGrp="1"/>
          </p:cNvSpPr>
          <p:nvPr>
            <p:ph type="title"/>
          </p:nvPr>
        </p:nvSpPr>
        <p:spPr>
          <a:xfrm>
            <a:off x="457200" y="640080"/>
            <a:ext cx="3659246" cy="2926080"/>
          </a:xfrm>
        </p:spPr>
        <p:txBody>
          <a:bodyPr vert="horz" lIns="91440" tIns="45720" rIns="91440" bIns="45720" rtlCol="0" anchor="b">
            <a:normAutofit/>
          </a:bodyPr>
          <a:lstStyle/>
          <a:p>
            <a:r>
              <a:rPr lang="en-US" sz="4400" dirty="0">
                <a:solidFill>
                  <a:srgbClr val="FFFFFF"/>
                </a:solidFill>
                <a:latin typeface="Arial" panose="020B0604020202020204" pitchFamily="34" charset="0"/>
                <a:cs typeface="Arial" panose="020B0604020202020204" pitchFamily="34" charset="0"/>
              </a:rPr>
              <a:t>Montessori</a:t>
            </a:r>
          </a:p>
        </p:txBody>
      </p:sp>
      <p:pic>
        <p:nvPicPr>
          <p:cNvPr id="4" name="Picture 3" descr="A picture containing indoor, table, window, person&#10;&#10;Description automatically generated">
            <a:extLst>
              <a:ext uri="{FF2B5EF4-FFF2-40B4-BE49-F238E27FC236}">
                <a16:creationId xmlns:a16="http://schemas.microsoft.com/office/drawing/2014/main" id="{3A0F56C6-F7C3-4C1C-B6EE-DF64C6F95C8F}"/>
              </a:ext>
            </a:extLst>
          </p:cNvPr>
          <p:cNvPicPr>
            <a:picLocks noChangeAspect="1"/>
          </p:cNvPicPr>
          <p:nvPr/>
        </p:nvPicPr>
        <p:blipFill rotWithShape="1">
          <a:blip r:embed="rId2"/>
          <a:srcRect l="28207" r="14252" b="-1"/>
          <a:stretch/>
        </p:blipFill>
        <p:spPr>
          <a:xfrm>
            <a:off x="4639733" y="10"/>
            <a:ext cx="7552266" cy="6857990"/>
          </a:xfrm>
          <a:prstGeom prst="rect">
            <a:avLst/>
          </a:prstGeom>
        </p:spPr>
      </p:pic>
      <p:sp>
        <p:nvSpPr>
          <p:cNvPr id="17" name="Rectangle 16">
            <a:extLst>
              <a:ext uri="{FF2B5EF4-FFF2-40B4-BE49-F238E27FC236}">
                <a16:creationId xmlns:a16="http://schemas.microsoft.com/office/drawing/2014/main" id="{4AB900CC-5074-4746-A1A4-AF640455BD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475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945451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FB46B-A131-4727-A4D5-554634D94706}"/>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Montessori</a:t>
            </a:r>
          </a:p>
        </p:txBody>
      </p:sp>
      <p:sp>
        <p:nvSpPr>
          <p:cNvPr id="3" name="TextBox 2">
            <a:extLst>
              <a:ext uri="{FF2B5EF4-FFF2-40B4-BE49-F238E27FC236}">
                <a16:creationId xmlns:a16="http://schemas.microsoft.com/office/drawing/2014/main" id="{B80A960B-50BA-4712-9A7E-9B94F4D84271}"/>
              </a:ext>
            </a:extLst>
          </p:cNvPr>
          <p:cNvSpPr txBox="1"/>
          <p:nvPr/>
        </p:nvSpPr>
        <p:spPr>
          <a:xfrm>
            <a:off x="688157" y="1659119"/>
            <a:ext cx="11104775" cy="5447645"/>
          </a:xfrm>
          <a:prstGeom prst="rect">
            <a:avLst/>
          </a:prstGeom>
          <a:noFill/>
        </p:spPr>
        <p:txBody>
          <a:bodyPr wrap="square" rtlCol="0">
            <a:spAutoFit/>
          </a:bodyPr>
          <a:lstStyle/>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Montessori St Nicholas, established in London in 1946</a:t>
            </a:r>
          </a:p>
          <a:p>
            <a:r>
              <a:rPr lang="en-GB" sz="2200"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Schools around the world offer education for children aged between two and twelve years of age.</a:t>
            </a:r>
          </a:p>
          <a:p>
            <a:pPr marL="285750" indent="-28575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Most schools are private or charitable trusts</a:t>
            </a:r>
          </a:p>
          <a:p>
            <a:pPr marL="285750" indent="-28575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Own awarding body for training in curricula and assessment for Montessori schools</a:t>
            </a:r>
          </a:p>
          <a:p>
            <a:pPr marL="285750" indent="-28575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Past 5 years seen introduction of Montessori approach to education within mainstream schools in England</a:t>
            </a:r>
          </a:p>
          <a:p>
            <a:pPr marL="285750" indent="-28575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Introduction of more Free Schools authorised by Government, will see increase in Montessori schools </a:t>
            </a:r>
          </a:p>
          <a:p>
            <a:pPr marL="285750" indent="-28575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133194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16450-709D-4376-963F-33242FE1347D}"/>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Principles of Montessori</a:t>
            </a:r>
          </a:p>
        </p:txBody>
      </p:sp>
      <p:sp>
        <p:nvSpPr>
          <p:cNvPr id="3" name="TextBox 2">
            <a:extLst>
              <a:ext uri="{FF2B5EF4-FFF2-40B4-BE49-F238E27FC236}">
                <a16:creationId xmlns:a16="http://schemas.microsoft.com/office/drawing/2014/main" id="{16225A11-F90C-4507-BE2F-AB19B70C1161}"/>
              </a:ext>
            </a:extLst>
          </p:cNvPr>
          <p:cNvSpPr txBox="1"/>
          <p:nvPr/>
        </p:nvSpPr>
        <p:spPr>
          <a:xfrm>
            <a:off x="1097279" y="2394408"/>
            <a:ext cx="10450555" cy="3077766"/>
          </a:xfrm>
          <a:prstGeom prst="rect">
            <a:avLst/>
          </a:prstGeom>
          <a:noFill/>
        </p:spPr>
        <p:txBody>
          <a:bodyPr wrap="square" rtlCol="0">
            <a:spAutoFit/>
          </a:bodyPr>
          <a:lstStyle/>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Nurturing a student’s individual potential</a:t>
            </a:r>
          </a:p>
          <a:p>
            <a:pPr marL="285750" indent="-28575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Support independence</a:t>
            </a:r>
          </a:p>
          <a:p>
            <a:pPr marL="285750" indent="-28575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Offer freedom within limits to promote and foster independence</a:t>
            </a:r>
          </a:p>
          <a:p>
            <a:pPr marL="285750" indent="-28575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Pupils grouped together across a range of ages</a:t>
            </a:r>
          </a:p>
          <a:p>
            <a:pPr marL="285750" indent="-28575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r>
              <a:rPr lang="en-GB" dirty="0"/>
              <a:t>  </a:t>
            </a:r>
          </a:p>
        </p:txBody>
      </p:sp>
    </p:spTree>
    <p:extLst>
      <p:ext uri="{BB962C8B-B14F-4D97-AF65-F5344CB8AC3E}">
        <p14:creationId xmlns:p14="http://schemas.microsoft.com/office/powerpoint/2010/main" val="25838864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1A762-BB6F-47DB-BDD6-46BCC5499416}"/>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Montessori</a:t>
            </a:r>
          </a:p>
        </p:txBody>
      </p:sp>
      <p:sp>
        <p:nvSpPr>
          <p:cNvPr id="4" name="TextBox 3">
            <a:extLst>
              <a:ext uri="{FF2B5EF4-FFF2-40B4-BE49-F238E27FC236}">
                <a16:creationId xmlns:a16="http://schemas.microsoft.com/office/drawing/2014/main" id="{3284A7ED-80FA-4914-A025-BD0CA755078C}"/>
              </a:ext>
            </a:extLst>
          </p:cNvPr>
          <p:cNvSpPr txBox="1"/>
          <p:nvPr/>
        </p:nvSpPr>
        <p:spPr>
          <a:xfrm>
            <a:off x="886120" y="1989056"/>
            <a:ext cx="10605154" cy="4154984"/>
          </a:xfrm>
          <a:prstGeom prst="rect">
            <a:avLst/>
          </a:prstGeom>
          <a:noFill/>
        </p:spPr>
        <p:txBody>
          <a:bodyPr wrap="square" rtlCol="0">
            <a:spAutoFit/>
          </a:bodyPr>
          <a:lstStyle/>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Believed that children develop favourably by providing the appropriate learning environment, nurturing self-development under the guidance of empathetic and sensitive educators</a:t>
            </a:r>
          </a:p>
          <a:p>
            <a:pPr marL="285750" indent="-28575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Emphasis on students looking after the environment  and the development of materials for developing the senses</a:t>
            </a:r>
          </a:p>
          <a:p>
            <a:pPr marL="285750" indent="-28575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Believed that self development was achieved through engagement with carefully prepared classrooms</a:t>
            </a:r>
          </a:p>
          <a:p>
            <a:pPr marL="285750" indent="-28575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No need for incentivised rewards as the spontaneous engagement with self interested activities is sufficient to maintain interest </a:t>
            </a:r>
          </a:p>
        </p:txBody>
      </p:sp>
    </p:spTree>
    <p:extLst>
      <p:ext uri="{BB962C8B-B14F-4D97-AF65-F5344CB8AC3E}">
        <p14:creationId xmlns:p14="http://schemas.microsoft.com/office/powerpoint/2010/main" val="3985636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73F21-3A4A-4A2A-AEF9-C5D86DB5DC2A}"/>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Discipline</a:t>
            </a:r>
          </a:p>
        </p:txBody>
      </p:sp>
      <p:sp>
        <p:nvSpPr>
          <p:cNvPr id="3" name="TextBox 2">
            <a:extLst>
              <a:ext uri="{FF2B5EF4-FFF2-40B4-BE49-F238E27FC236}">
                <a16:creationId xmlns:a16="http://schemas.microsoft.com/office/drawing/2014/main" id="{B1DB1BFC-2B38-4F40-AF03-0E9FC15346E9}"/>
              </a:ext>
            </a:extLst>
          </p:cNvPr>
          <p:cNvSpPr txBox="1"/>
          <p:nvPr/>
        </p:nvSpPr>
        <p:spPr>
          <a:xfrm>
            <a:off x="810705" y="1913641"/>
            <a:ext cx="10869105" cy="4154984"/>
          </a:xfrm>
          <a:prstGeom prst="rect">
            <a:avLst/>
          </a:prstGeom>
          <a:noFill/>
        </p:spPr>
        <p:txBody>
          <a:bodyPr wrap="square" rtlCol="0">
            <a:spAutoFit/>
          </a:bodyPr>
          <a:lstStyle/>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Structure to classroom allow students the freedom to explore the environment, which reflects nature</a:t>
            </a:r>
          </a:p>
          <a:p>
            <a:pPr marL="342900" indent="-34290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Emphasis placed upon the development of the child’s communication skills</a:t>
            </a:r>
          </a:p>
          <a:p>
            <a:pPr marL="342900" indent="-34290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Collective interest of the group primary concern, therefore health and safety of all children is paramount priority</a:t>
            </a:r>
          </a:p>
          <a:p>
            <a:pPr marL="342900" indent="-34290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Positive role models of teaching practice and older peers</a:t>
            </a:r>
          </a:p>
          <a:p>
            <a:pPr marL="342900" indent="-34290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Emphasis on community cohesion, using the group dynamics to achieve the proposed outcome </a:t>
            </a:r>
          </a:p>
        </p:txBody>
      </p:sp>
    </p:spTree>
    <p:extLst>
      <p:ext uri="{BB962C8B-B14F-4D97-AF65-F5344CB8AC3E}">
        <p14:creationId xmlns:p14="http://schemas.microsoft.com/office/powerpoint/2010/main" val="36909413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AD97D-787B-4660-B8DC-0AAC01E83762}"/>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Organisation of the Setting</a:t>
            </a:r>
          </a:p>
        </p:txBody>
      </p:sp>
      <p:pic>
        <p:nvPicPr>
          <p:cNvPr id="5" name="Picture 4" descr="A picture containing device&#10;&#10;Description automatically generated">
            <a:extLst>
              <a:ext uri="{FF2B5EF4-FFF2-40B4-BE49-F238E27FC236}">
                <a16:creationId xmlns:a16="http://schemas.microsoft.com/office/drawing/2014/main" id="{997742B6-B234-4B0A-977F-EAD7E589B76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641384" y="3252246"/>
            <a:ext cx="2371428" cy="2413262"/>
          </a:xfrm>
          <a:prstGeom prst="rect">
            <a:avLst/>
          </a:prstGeom>
        </p:spPr>
      </p:pic>
      <p:sp>
        <p:nvSpPr>
          <p:cNvPr id="7" name="TextBox 6">
            <a:extLst>
              <a:ext uri="{FF2B5EF4-FFF2-40B4-BE49-F238E27FC236}">
                <a16:creationId xmlns:a16="http://schemas.microsoft.com/office/drawing/2014/main" id="{1367CAA3-0A1D-4A82-83DF-A1459E93099C}"/>
              </a:ext>
            </a:extLst>
          </p:cNvPr>
          <p:cNvSpPr txBox="1"/>
          <p:nvPr/>
        </p:nvSpPr>
        <p:spPr>
          <a:xfrm>
            <a:off x="1338607" y="4675696"/>
            <a:ext cx="2526383" cy="646331"/>
          </a:xfrm>
          <a:prstGeom prst="rect">
            <a:avLst/>
          </a:prstGeom>
          <a:noFill/>
          <a:ln w="28575">
            <a:solidFill>
              <a:schemeClr val="tx1"/>
            </a:solidFill>
          </a:ln>
        </p:spPr>
        <p:txBody>
          <a:bodyPr wrap="square" rtlCol="0">
            <a:spAutoFit/>
          </a:bodyPr>
          <a:lstStyle/>
          <a:p>
            <a:r>
              <a:rPr lang="en-GB" dirty="0">
                <a:latin typeface="Arial" panose="020B0604020202020204" pitchFamily="34" charset="0"/>
                <a:cs typeface="Arial" panose="020B0604020202020204" pitchFamily="34" charset="0"/>
              </a:rPr>
              <a:t>Infant Community</a:t>
            </a:r>
          </a:p>
          <a:p>
            <a:r>
              <a:rPr lang="en-GB" dirty="0">
                <a:latin typeface="Arial" panose="020B0604020202020204" pitchFamily="34" charset="0"/>
                <a:cs typeface="Arial" panose="020B0604020202020204" pitchFamily="34" charset="0"/>
              </a:rPr>
              <a:t>Aged birth -3 months</a:t>
            </a:r>
          </a:p>
        </p:txBody>
      </p:sp>
      <p:sp>
        <p:nvSpPr>
          <p:cNvPr id="8" name="TextBox 7">
            <a:extLst>
              <a:ext uri="{FF2B5EF4-FFF2-40B4-BE49-F238E27FC236}">
                <a16:creationId xmlns:a16="http://schemas.microsoft.com/office/drawing/2014/main" id="{FC7304A2-E02D-4920-BF49-45426911AB05}"/>
              </a:ext>
            </a:extLst>
          </p:cNvPr>
          <p:cNvSpPr txBox="1"/>
          <p:nvPr/>
        </p:nvSpPr>
        <p:spPr>
          <a:xfrm>
            <a:off x="1338607" y="3308808"/>
            <a:ext cx="2526383" cy="646331"/>
          </a:xfrm>
          <a:prstGeom prst="rect">
            <a:avLst/>
          </a:prstGeom>
          <a:noFill/>
          <a:ln w="28575">
            <a:solidFill>
              <a:schemeClr val="tx1"/>
            </a:solidFill>
          </a:ln>
        </p:spPr>
        <p:txBody>
          <a:bodyPr wrap="square" rtlCol="0">
            <a:spAutoFit/>
          </a:bodyPr>
          <a:lstStyle/>
          <a:p>
            <a:r>
              <a:rPr lang="en-GB" dirty="0">
                <a:latin typeface="Arial" panose="020B0604020202020204" pitchFamily="34" charset="0"/>
                <a:cs typeface="Arial" panose="020B0604020202020204" pitchFamily="34" charset="0"/>
              </a:rPr>
              <a:t>Casa Community</a:t>
            </a:r>
          </a:p>
          <a:p>
            <a:r>
              <a:rPr lang="en-GB" dirty="0">
                <a:latin typeface="Arial" panose="020B0604020202020204" pitchFamily="34" charset="0"/>
                <a:cs typeface="Arial" panose="020B0604020202020204" pitchFamily="34" charset="0"/>
              </a:rPr>
              <a:t>Aged 3-6 years</a:t>
            </a:r>
          </a:p>
        </p:txBody>
      </p:sp>
      <p:sp>
        <p:nvSpPr>
          <p:cNvPr id="9" name="TextBox 8">
            <a:extLst>
              <a:ext uri="{FF2B5EF4-FFF2-40B4-BE49-F238E27FC236}">
                <a16:creationId xmlns:a16="http://schemas.microsoft.com/office/drawing/2014/main" id="{C74CEE48-23D0-4A05-9345-5DA26BC99539}"/>
              </a:ext>
            </a:extLst>
          </p:cNvPr>
          <p:cNvSpPr txBox="1"/>
          <p:nvPr/>
        </p:nvSpPr>
        <p:spPr>
          <a:xfrm>
            <a:off x="1602556" y="2507530"/>
            <a:ext cx="2526383" cy="369332"/>
          </a:xfrm>
          <a:prstGeom prst="rect">
            <a:avLst/>
          </a:prstGeom>
          <a:noFill/>
        </p:spPr>
        <p:txBody>
          <a:bodyPr wrap="square" rtlCol="0">
            <a:spAutoFit/>
          </a:bodyPr>
          <a:lstStyle/>
          <a:p>
            <a:r>
              <a:rPr lang="en-GB" u="sng" dirty="0">
                <a:latin typeface="Arial" panose="020B0604020202020204" pitchFamily="34" charset="0"/>
                <a:cs typeface="Arial" panose="020B0604020202020204" pitchFamily="34" charset="0"/>
              </a:rPr>
              <a:t>Pre-school Age Group</a:t>
            </a:r>
          </a:p>
        </p:txBody>
      </p:sp>
      <p:sp>
        <p:nvSpPr>
          <p:cNvPr id="10" name="TextBox 9">
            <a:extLst>
              <a:ext uri="{FF2B5EF4-FFF2-40B4-BE49-F238E27FC236}">
                <a16:creationId xmlns:a16="http://schemas.microsoft.com/office/drawing/2014/main" id="{D156F57B-03CB-404B-93CE-99EACE00B845}"/>
              </a:ext>
            </a:extLst>
          </p:cNvPr>
          <p:cNvSpPr txBox="1"/>
          <p:nvPr/>
        </p:nvSpPr>
        <p:spPr>
          <a:xfrm>
            <a:off x="7993931" y="4675696"/>
            <a:ext cx="2290712" cy="646331"/>
          </a:xfrm>
          <a:prstGeom prst="rect">
            <a:avLst/>
          </a:prstGeom>
          <a:noFill/>
          <a:ln w="28575">
            <a:solidFill>
              <a:schemeClr val="tx1"/>
            </a:solidFill>
          </a:ln>
        </p:spPr>
        <p:txBody>
          <a:bodyPr wrap="square" rtlCol="0">
            <a:spAutoFit/>
          </a:bodyPr>
          <a:lstStyle/>
          <a:p>
            <a:r>
              <a:rPr lang="en-GB" dirty="0">
                <a:latin typeface="Arial" panose="020B0604020202020204" pitchFamily="34" charset="0"/>
                <a:cs typeface="Arial" panose="020B0604020202020204" pitchFamily="34" charset="0"/>
              </a:rPr>
              <a:t>Six to nine year olds</a:t>
            </a:r>
          </a:p>
          <a:p>
            <a:endParaRPr lang="en-GB"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AA081470-6DF6-46E8-BA29-40C2DE2364B0}"/>
              </a:ext>
            </a:extLst>
          </p:cNvPr>
          <p:cNvSpPr txBox="1"/>
          <p:nvPr/>
        </p:nvSpPr>
        <p:spPr>
          <a:xfrm>
            <a:off x="7993931" y="3308808"/>
            <a:ext cx="1970202" cy="646331"/>
          </a:xfrm>
          <a:prstGeom prst="rect">
            <a:avLst/>
          </a:prstGeom>
          <a:noFill/>
          <a:ln w="28575">
            <a:solidFill>
              <a:schemeClr val="tx1"/>
            </a:solidFill>
          </a:ln>
        </p:spPr>
        <p:txBody>
          <a:bodyPr wrap="square" rtlCol="0">
            <a:spAutoFit/>
          </a:bodyPr>
          <a:lstStyle/>
          <a:p>
            <a:r>
              <a:rPr lang="en-GB" dirty="0">
                <a:latin typeface="Arial" panose="020B0604020202020204" pitchFamily="34" charset="0"/>
                <a:cs typeface="Arial" panose="020B0604020202020204" pitchFamily="34" charset="0"/>
              </a:rPr>
              <a:t>Nine to twelve year olds</a:t>
            </a:r>
          </a:p>
        </p:txBody>
      </p:sp>
      <p:sp>
        <p:nvSpPr>
          <p:cNvPr id="12" name="TextBox 11">
            <a:extLst>
              <a:ext uri="{FF2B5EF4-FFF2-40B4-BE49-F238E27FC236}">
                <a16:creationId xmlns:a16="http://schemas.microsoft.com/office/drawing/2014/main" id="{1FB519A3-DE94-4995-8C59-DBFC3C266BEA}"/>
              </a:ext>
            </a:extLst>
          </p:cNvPr>
          <p:cNvSpPr txBox="1"/>
          <p:nvPr/>
        </p:nvSpPr>
        <p:spPr>
          <a:xfrm>
            <a:off x="7946032" y="2507530"/>
            <a:ext cx="2338611" cy="369332"/>
          </a:xfrm>
          <a:prstGeom prst="rect">
            <a:avLst/>
          </a:prstGeom>
          <a:noFill/>
        </p:spPr>
        <p:txBody>
          <a:bodyPr wrap="square" rtlCol="0">
            <a:spAutoFit/>
          </a:bodyPr>
          <a:lstStyle/>
          <a:p>
            <a:r>
              <a:rPr lang="en-GB" u="sng" dirty="0">
                <a:latin typeface="Arial" panose="020B0604020202020204" pitchFamily="34" charset="0"/>
                <a:cs typeface="Arial" panose="020B0604020202020204" pitchFamily="34" charset="0"/>
              </a:rPr>
              <a:t>Primary/Elementary</a:t>
            </a:r>
          </a:p>
        </p:txBody>
      </p:sp>
      <p:sp>
        <p:nvSpPr>
          <p:cNvPr id="13" name="TextBox 12">
            <a:extLst>
              <a:ext uri="{FF2B5EF4-FFF2-40B4-BE49-F238E27FC236}">
                <a16:creationId xmlns:a16="http://schemas.microsoft.com/office/drawing/2014/main" id="{94513C0E-B562-4420-902A-54223045DD95}"/>
              </a:ext>
            </a:extLst>
          </p:cNvPr>
          <p:cNvSpPr txBox="1"/>
          <p:nvPr/>
        </p:nvSpPr>
        <p:spPr>
          <a:xfrm>
            <a:off x="5053532" y="2394407"/>
            <a:ext cx="2290712" cy="369332"/>
          </a:xfrm>
          <a:prstGeom prst="rect">
            <a:avLst/>
          </a:prstGeom>
          <a:noFill/>
        </p:spPr>
        <p:txBody>
          <a:bodyPr wrap="square" rtlCol="0">
            <a:spAutoFit/>
          </a:bodyPr>
          <a:lstStyle/>
          <a:p>
            <a:r>
              <a:rPr lang="en-GB" u="sng" dirty="0">
                <a:latin typeface="Arial" panose="020B0604020202020204" pitchFamily="34" charset="0"/>
                <a:cs typeface="Arial" panose="020B0604020202020204" pitchFamily="34" charset="0"/>
              </a:rPr>
              <a:t>Secondary Stage</a:t>
            </a:r>
          </a:p>
        </p:txBody>
      </p:sp>
      <p:sp>
        <p:nvSpPr>
          <p:cNvPr id="14" name="TextBox 13">
            <a:extLst>
              <a:ext uri="{FF2B5EF4-FFF2-40B4-BE49-F238E27FC236}">
                <a16:creationId xmlns:a16="http://schemas.microsoft.com/office/drawing/2014/main" id="{7222144A-89FF-4D52-8F7E-3D1804A7EF8F}"/>
              </a:ext>
            </a:extLst>
          </p:cNvPr>
          <p:cNvSpPr txBox="1"/>
          <p:nvPr/>
        </p:nvSpPr>
        <p:spPr>
          <a:xfrm>
            <a:off x="5213023" y="2794517"/>
            <a:ext cx="1472349" cy="369332"/>
          </a:xfrm>
          <a:prstGeom prst="rect">
            <a:avLst/>
          </a:prstGeom>
          <a:noFill/>
          <a:ln w="28575">
            <a:solidFill>
              <a:schemeClr val="tx1"/>
            </a:solidFill>
          </a:ln>
        </p:spPr>
        <p:txBody>
          <a:bodyPr wrap="square" rtlCol="0">
            <a:spAutoFit/>
          </a:bodyPr>
          <a:lstStyle/>
          <a:p>
            <a:pPr algn="ctr"/>
            <a:r>
              <a:rPr lang="en-GB" dirty="0">
                <a:latin typeface="Arial" panose="020B0604020202020204" pitchFamily="34" charset="0"/>
                <a:cs typeface="Arial" panose="020B0604020202020204" pitchFamily="34" charset="0"/>
              </a:rPr>
              <a:t>Erdkinder</a:t>
            </a:r>
          </a:p>
        </p:txBody>
      </p:sp>
      <p:sp>
        <p:nvSpPr>
          <p:cNvPr id="3" name="TextBox 2">
            <a:extLst>
              <a:ext uri="{FF2B5EF4-FFF2-40B4-BE49-F238E27FC236}">
                <a16:creationId xmlns:a16="http://schemas.microsoft.com/office/drawing/2014/main" id="{6FF9868B-9588-4783-AEF9-94EF4C567010}"/>
              </a:ext>
            </a:extLst>
          </p:cNvPr>
          <p:cNvSpPr txBox="1"/>
          <p:nvPr/>
        </p:nvSpPr>
        <p:spPr>
          <a:xfrm>
            <a:off x="9851010" y="5901179"/>
            <a:ext cx="1894788"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  (Isaacs, 2018)</a:t>
            </a:r>
          </a:p>
        </p:txBody>
      </p:sp>
      <p:sp>
        <p:nvSpPr>
          <p:cNvPr id="6" name="TextBox 5">
            <a:extLst>
              <a:ext uri="{FF2B5EF4-FFF2-40B4-BE49-F238E27FC236}">
                <a16:creationId xmlns:a16="http://schemas.microsoft.com/office/drawing/2014/main" id="{387BACD3-48F3-4E8A-8EEA-90A7FD76C8DE}"/>
              </a:ext>
            </a:extLst>
          </p:cNvPr>
          <p:cNvSpPr txBox="1"/>
          <p:nvPr/>
        </p:nvSpPr>
        <p:spPr>
          <a:xfrm>
            <a:off x="4949072" y="2055043"/>
            <a:ext cx="2063740" cy="400110"/>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Early Adulthood</a:t>
            </a:r>
          </a:p>
        </p:txBody>
      </p:sp>
      <p:sp>
        <p:nvSpPr>
          <p:cNvPr id="15" name="TextBox 14">
            <a:extLst>
              <a:ext uri="{FF2B5EF4-FFF2-40B4-BE49-F238E27FC236}">
                <a16:creationId xmlns:a16="http://schemas.microsoft.com/office/drawing/2014/main" id="{EC1B3548-B258-4869-AF12-E56654AE79EB}"/>
              </a:ext>
            </a:extLst>
          </p:cNvPr>
          <p:cNvSpPr txBox="1"/>
          <p:nvPr/>
        </p:nvSpPr>
        <p:spPr>
          <a:xfrm>
            <a:off x="4722100" y="1655247"/>
            <a:ext cx="2290712" cy="369332"/>
          </a:xfrm>
          <a:prstGeom prst="rect">
            <a:avLst/>
          </a:prstGeom>
          <a:noFill/>
        </p:spPr>
        <p:txBody>
          <a:bodyPr wrap="square" rtlCol="0">
            <a:spAutoFit/>
          </a:bodyPr>
          <a:lstStyle/>
          <a:p>
            <a:pPr algn="ctr"/>
            <a:r>
              <a:rPr lang="en-GB" u="sng" dirty="0">
                <a:latin typeface="Arial" panose="020B0604020202020204" pitchFamily="34" charset="0"/>
                <a:cs typeface="Arial" panose="020B0604020202020204" pitchFamily="34" charset="0"/>
              </a:rPr>
              <a:t>Fourth Stage</a:t>
            </a:r>
          </a:p>
        </p:txBody>
      </p:sp>
      <p:sp>
        <p:nvSpPr>
          <p:cNvPr id="4" name="TextBox 3">
            <a:extLst>
              <a:ext uri="{FF2B5EF4-FFF2-40B4-BE49-F238E27FC236}">
                <a16:creationId xmlns:a16="http://schemas.microsoft.com/office/drawing/2014/main" id="{CC1F3543-2016-4C04-AF5D-8B355B28C263}"/>
              </a:ext>
            </a:extLst>
          </p:cNvPr>
          <p:cNvSpPr txBox="1"/>
          <p:nvPr/>
        </p:nvSpPr>
        <p:spPr>
          <a:xfrm>
            <a:off x="546755" y="5526588"/>
            <a:ext cx="8851769" cy="677108"/>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Let’s have a look!</a:t>
            </a:r>
          </a:p>
          <a:p>
            <a:r>
              <a:rPr lang="en-GB" dirty="0">
                <a:hlinkClick r:id="rId5"/>
              </a:rPr>
              <a:t>https://www.youtube.com/watch?time_continue=13&amp;v=5TyO1te4hu4&amp;feature=emb_logo</a:t>
            </a:r>
            <a:endParaRPr lang="en-GB" dirty="0"/>
          </a:p>
        </p:txBody>
      </p:sp>
    </p:spTree>
    <p:extLst>
      <p:ext uri="{BB962C8B-B14F-4D97-AF65-F5344CB8AC3E}">
        <p14:creationId xmlns:p14="http://schemas.microsoft.com/office/powerpoint/2010/main" val="9693634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5C8D2C1-DA83-420D-9635-D52CE066B5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434F74C9-6A0B-409E-AD1C-45B58BE91B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F5486A9D-1265-4B57-91E6-68E666B978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90AA6468-80AC-4DDF-9CFB-C7A9507E2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6" y="0"/>
            <a:ext cx="458473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2A6137F-9663-429F-B4C4-2147C0095207}"/>
              </a:ext>
            </a:extLst>
          </p:cNvPr>
          <p:cNvSpPr>
            <a:spLocks noGrp="1"/>
          </p:cNvSpPr>
          <p:nvPr>
            <p:ph type="title"/>
          </p:nvPr>
        </p:nvSpPr>
        <p:spPr>
          <a:xfrm>
            <a:off x="457200" y="640080"/>
            <a:ext cx="3659246" cy="2926080"/>
          </a:xfrm>
        </p:spPr>
        <p:txBody>
          <a:bodyPr vert="horz" lIns="91440" tIns="45720" rIns="91440" bIns="45720" rtlCol="0" anchor="b">
            <a:normAutofit/>
          </a:bodyPr>
          <a:lstStyle/>
          <a:p>
            <a:r>
              <a:rPr lang="en-US" sz="4400" dirty="0">
                <a:solidFill>
                  <a:srgbClr val="FFFFFF"/>
                </a:solidFill>
              </a:rPr>
              <a:t>Summerhill</a:t>
            </a:r>
          </a:p>
        </p:txBody>
      </p:sp>
      <p:pic>
        <p:nvPicPr>
          <p:cNvPr id="4" name="Picture 3" descr="A group of people in front of a house&#10;&#10;Description automatically generated">
            <a:extLst>
              <a:ext uri="{FF2B5EF4-FFF2-40B4-BE49-F238E27FC236}">
                <a16:creationId xmlns:a16="http://schemas.microsoft.com/office/drawing/2014/main" id="{E4E95565-0EDA-4605-BF63-A0FE57AFAAC0}"/>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1610" r="12316"/>
          <a:stretch/>
        </p:blipFill>
        <p:spPr>
          <a:xfrm>
            <a:off x="4639733" y="10"/>
            <a:ext cx="7552266" cy="6857990"/>
          </a:xfrm>
          <a:prstGeom prst="rect">
            <a:avLst/>
          </a:prstGeom>
        </p:spPr>
      </p:pic>
      <p:sp>
        <p:nvSpPr>
          <p:cNvPr id="17" name="Rectangle 16">
            <a:extLst>
              <a:ext uri="{FF2B5EF4-FFF2-40B4-BE49-F238E27FC236}">
                <a16:creationId xmlns:a16="http://schemas.microsoft.com/office/drawing/2014/main" id="{4AB900CC-5074-4746-A1A4-AF640455BD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475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1764014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6BD6F-2D08-46F6-B153-F066C1FED3D0}"/>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Summerhill</a:t>
            </a:r>
          </a:p>
        </p:txBody>
      </p:sp>
      <p:pic>
        <p:nvPicPr>
          <p:cNvPr id="5" name="Picture 4" descr="A group of people in front of a house&#10;&#10;Description automatically generated">
            <a:extLst>
              <a:ext uri="{FF2B5EF4-FFF2-40B4-BE49-F238E27FC236}">
                <a16:creationId xmlns:a16="http://schemas.microsoft.com/office/drawing/2014/main" id="{CF8DC614-AFF1-48ED-8692-F88DC873737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9624767" y="2479017"/>
            <a:ext cx="1719507" cy="3063943"/>
          </a:xfrm>
          <a:prstGeom prst="rect">
            <a:avLst/>
          </a:prstGeom>
        </p:spPr>
      </p:pic>
      <p:sp>
        <p:nvSpPr>
          <p:cNvPr id="7" name="TextBox 6">
            <a:extLst>
              <a:ext uri="{FF2B5EF4-FFF2-40B4-BE49-F238E27FC236}">
                <a16:creationId xmlns:a16="http://schemas.microsoft.com/office/drawing/2014/main" id="{AEBC80CC-AF92-4260-AF8E-B3109BFA1F99}"/>
              </a:ext>
            </a:extLst>
          </p:cNvPr>
          <p:cNvSpPr txBox="1"/>
          <p:nvPr/>
        </p:nvSpPr>
        <p:spPr>
          <a:xfrm>
            <a:off x="1036320" y="1737360"/>
            <a:ext cx="8437618" cy="6555641"/>
          </a:xfrm>
          <a:prstGeom prst="rect">
            <a:avLst/>
          </a:prstGeom>
          <a:noFill/>
        </p:spPr>
        <p:txBody>
          <a:bodyPr wrap="square" rtlCol="0">
            <a:spAutoFit/>
          </a:bodyPr>
          <a:lstStyle/>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School raises children through the self regulatory model</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Pupils tended to be misfits from well off middle class backgrounds</a:t>
            </a: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Most of the pupils attending this school required psychological attention</a:t>
            </a: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Advocated that students be allowed to develop without adult interference</a:t>
            </a: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Students board in single sex dormitories and attend lessons as they wish </a:t>
            </a: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Pupils encouraged to live their own life at Summerhill as global citizens                                                                          (Barrow, 2012) </a:t>
            </a:r>
          </a:p>
          <a:p>
            <a:r>
              <a:rPr lang="en-GB" sz="2000" dirty="0">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Let’s to take a look ! </a:t>
            </a:r>
            <a:r>
              <a:rPr lang="en-GB" sz="2000" dirty="0">
                <a:latin typeface="Arial" panose="020B0604020202020204" pitchFamily="34" charset="0"/>
                <a:cs typeface="Arial" panose="020B0604020202020204" pitchFamily="34" charset="0"/>
                <a:hlinkClick r:id="rId5"/>
              </a:rPr>
              <a:t>http://www.openculture.com/2020/03/summerhill-school.html</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3697056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33BA6-B61F-4A3D-9DA9-3FDA08D0D620}"/>
              </a:ext>
            </a:extLst>
          </p:cNvPr>
          <p:cNvSpPr>
            <a:spLocks noGrp="1"/>
          </p:cNvSpPr>
          <p:nvPr>
            <p:ph type="title"/>
          </p:nvPr>
        </p:nvSpPr>
        <p:spPr/>
        <p:txBody>
          <a:bodyPr/>
          <a:lstStyle/>
          <a:p>
            <a:pPr algn="ctr"/>
            <a:r>
              <a:rPr lang="en-GB" dirty="0"/>
              <a:t>Summerhill</a:t>
            </a:r>
          </a:p>
        </p:txBody>
      </p:sp>
      <p:sp>
        <p:nvSpPr>
          <p:cNvPr id="4" name="TextBox 3">
            <a:extLst>
              <a:ext uri="{FF2B5EF4-FFF2-40B4-BE49-F238E27FC236}">
                <a16:creationId xmlns:a16="http://schemas.microsoft.com/office/drawing/2014/main" id="{225132BF-A24D-438D-95AC-4C33E18027A7}"/>
              </a:ext>
            </a:extLst>
          </p:cNvPr>
          <p:cNvSpPr txBox="1"/>
          <p:nvPr/>
        </p:nvSpPr>
        <p:spPr>
          <a:xfrm>
            <a:off x="989814" y="1828800"/>
            <a:ext cx="10463753" cy="5170646"/>
          </a:xfrm>
          <a:prstGeom prst="rect">
            <a:avLst/>
          </a:prstGeom>
          <a:noFill/>
        </p:spPr>
        <p:txBody>
          <a:bodyPr wrap="square" rtlCol="0">
            <a:spAutoFit/>
          </a:bodyPr>
          <a:lstStyle/>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Founded in 1921 in the village of Leiston in Suffolk</a:t>
            </a:r>
          </a:p>
          <a:p>
            <a:pPr marL="342900" indent="-34290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Age range from 5 years of age to 16 years of age and include within its cohort are some international students</a:t>
            </a:r>
          </a:p>
          <a:p>
            <a:pPr marL="342900" indent="-34290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Perceived by A. S. Neill as a ‘school which fits the child’</a:t>
            </a:r>
          </a:p>
          <a:p>
            <a:pPr marL="342900" indent="-34290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Vision that children innately wise and if left undisturbed will develop to their fullest potential</a:t>
            </a:r>
          </a:p>
          <a:p>
            <a:pPr marL="342900" indent="-34290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Lessons are optional, classes in accordance with age/interests, no examinations</a:t>
            </a:r>
          </a:p>
          <a:p>
            <a:r>
              <a:rPr lang="en-GB" sz="2200" dirty="0">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r>
              <a:rPr lang="en-GB" sz="2200" dirty="0">
                <a:latin typeface="Arial" panose="020B0604020202020204" pitchFamily="34" charset="0"/>
                <a:cs typeface="Arial" panose="020B0604020202020204" pitchFamily="34" charset="0"/>
              </a:rPr>
              <a:t> No great regard for teaching, not considered </a:t>
            </a:r>
            <a:r>
              <a:rPr lang="en-GB" sz="2000" dirty="0">
                <a:latin typeface="Arial" panose="020B0604020202020204" pitchFamily="34" charset="0"/>
                <a:cs typeface="Arial" panose="020B0604020202020204" pitchFamily="34" charset="0"/>
              </a:rPr>
              <a:t>important               (Neill, 1960)</a:t>
            </a:r>
          </a:p>
          <a:p>
            <a:pPr marL="342900" indent="-34290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304538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718045-F685-44D9-BAAD-75BD02EB6A03}"/>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A Typical Day at Summerhill</a:t>
            </a:r>
          </a:p>
        </p:txBody>
      </p:sp>
      <p:sp>
        <p:nvSpPr>
          <p:cNvPr id="3" name="TextBox 2">
            <a:extLst>
              <a:ext uri="{FF2B5EF4-FFF2-40B4-BE49-F238E27FC236}">
                <a16:creationId xmlns:a16="http://schemas.microsoft.com/office/drawing/2014/main" id="{F01C8DCA-F8A6-49E3-9ABD-CBD97DAD6452}"/>
              </a:ext>
            </a:extLst>
          </p:cNvPr>
          <p:cNvSpPr txBox="1"/>
          <p:nvPr/>
        </p:nvSpPr>
        <p:spPr>
          <a:xfrm>
            <a:off x="725864" y="1737360"/>
            <a:ext cx="10831398" cy="5016758"/>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08:15 – 09:00 Breakfast </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09:00 – 09:30 Beds made</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09:30 -  Lessons begin and continue until 13:00 for lunch, although students not compelled to attend</a:t>
            </a:r>
          </a:p>
          <a:p>
            <a:r>
              <a:rPr lang="en-GB" sz="2000" dirty="0">
                <a:latin typeface="Arial" panose="020B0604020202020204" pitchFamily="34" charset="0"/>
                <a:cs typeface="Arial" panose="020B0604020202020204" pitchFamily="34" charset="0"/>
              </a:rPr>
              <a:t>(Younger students remain with their teacher for the majority of the morning and break for lunch at 12:30)</a:t>
            </a:r>
          </a:p>
          <a:p>
            <a:r>
              <a:rPr lang="en-GB" sz="2000" dirty="0">
                <a:latin typeface="Arial" panose="020B0604020202020204" pitchFamily="34" charset="0"/>
                <a:cs typeface="Arial" panose="020B0604020202020204" pitchFamily="34" charset="0"/>
              </a:rPr>
              <a:t>Afternoons are for leisure</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16:00 – 17:00 Tea</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1700     Creative activities</a:t>
            </a:r>
          </a:p>
          <a:p>
            <a:r>
              <a:rPr lang="en-GB" sz="2000" dirty="0">
                <a:latin typeface="Arial" panose="020B0604020202020204" pitchFamily="34" charset="0"/>
                <a:cs typeface="Arial" panose="020B0604020202020204" pitchFamily="34" charset="0"/>
              </a:rPr>
              <a:t>Evenings are spent undertaking recreational activities, i.e. arts, drama, reading and cinema for the older age groups</a:t>
            </a: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701744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CFE16-47A6-49BA-A26E-09A9A9C7B799}"/>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Discipline</a:t>
            </a:r>
          </a:p>
        </p:txBody>
      </p:sp>
      <p:sp>
        <p:nvSpPr>
          <p:cNvPr id="3" name="TextBox 2">
            <a:extLst>
              <a:ext uri="{FF2B5EF4-FFF2-40B4-BE49-F238E27FC236}">
                <a16:creationId xmlns:a16="http://schemas.microsoft.com/office/drawing/2014/main" id="{61FF4972-C300-4EC0-A833-CAE75B6ED5D5}"/>
              </a:ext>
            </a:extLst>
          </p:cNvPr>
          <p:cNvSpPr txBox="1"/>
          <p:nvPr/>
        </p:nvSpPr>
        <p:spPr>
          <a:xfrm>
            <a:off x="807396" y="1643974"/>
            <a:ext cx="10844134" cy="4925478"/>
          </a:xfrm>
          <a:prstGeom prst="rect">
            <a:avLst/>
          </a:prstGeom>
          <a:noFill/>
        </p:spPr>
        <p:txBody>
          <a:bodyPr wrap="square" rtlCol="0">
            <a:spAutoFit/>
          </a:bodyPr>
          <a:lstStyle/>
          <a:p>
            <a:r>
              <a:rPr lang="en-GB" sz="2200" dirty="0">
                <a:latin typeface="Arial" panose="020B0604020202020204" pitchFamily="34" charset="0"/>
                <a:cs typeface="Arial" panose="020B0604020202020204" pitchFamily="34" charset="0"/>
              </a:rPr>
              <a:t>Attitude regarding obedience lends itself to the adult’s desire for power and domination, not supported by Summerhill School  </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Parental engagement with their children based upon realising capabilities/limitations of their children</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Summerhill believes in the strength, capability of the personality of a child  to achieve.</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Conformity in Summerhill for any misdemeanour is expressed through social disapproval</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Pupils make the rules themselves and decide upon punishments</a:t>
            </a:r>
          </a:p>
          <a:p>
            <a:r>
              <a:rPr lang="en-GB" sz="2200" dirty="0">
                <a:latin typeface="Arial" panose="020B0604020202020204" pitchFamily="34" charset="0"/>
                <a:cs typeface="Arial" panose="020B0604020202020204" pitchFamily="34" charset="0"/>
              </a:rPr>
              <a:t>Aim for students to exhaust their anti social behaviour, to enter society empathetic</a:t>
            </a:r>
          </a:p>
          <a:p>
            <a:r>
              <a:rPr lang="en-GB" sz="2200"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(Barrow, 2014)</a:t>
            </a:r>
          </a:p>
        </p:txBody>
      </p:sp>
    </p:spTree>
    <p:extLst>
      <p:ext uri="{BB962C8B-B14F-4D97-AF65-F5344CB8AC3E}">
        <p14:creationId xmlns:p14="http://schemas.microsoft.com/office/powerpoint/2010/main" val="31159002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7" name="Rectangle 76">
            <a:extLst>
              <a:ext uri="{FF2B5EF4-FFF2-40B4-BE49-F238E27FC236}">
                <a16:creationId xmlns:a16="http://schemas.microsoft.com/office/drawing/2014/main" id="{25C8D2C1-DA83-420D-9635-D52CE066B5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a:extLst>
              <a:ext uri="{FF2B5EF4-FFF2-40B4-BE49-F238E27FC236}">
                <a16:creationId xmlns:a16="http://schemas.microsoft.com/office/drawing/2014/main" id="{434F74C9-6A0B-409E-AD1C-45B58BE91B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81" name="Straight Connector 80">
            <a:extLst>
              <a:ext uri="{FF2B5EF4-FFF2-40B4-BE49-F238E27FC236}">
                <a16:creationId xmlns:a16="http://schemas.microsoft.com/office/drawing/2014/main" id="{F5486A9D-1265-4B57-91E6-68E666B978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83" name="Rectangle 82">
            <a:extLst>
              <a:ext uri="{FF2B5EF4-FFF2-40B4-BE49-F238E27FC236}">
                <a16:creationId xmlns:a16="http://schemas.microsoft.com/office/drawing/2014/main" id="{9549EB89-5BFB-4E1E-AEEA-87C343D805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p>
        </p:txBody>
      </p:sp>
      <p:pic>
        <p:nvPicPr>
          <p:cNvPr id="1032" name="Picture 8" descr="Image result for steiner school">
            <a:extLst>
              <a:ext uri="{FF2B5EF4-FFF2-40B4-BE49-F238E27FC236}">
                <a16:creationId xmlns:a16="http://schemas.microsoft.com/office/drawing/2014/main" id="{789382C4-D0DA-441B-8D60-717E3FDA1B7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0260" r="4869"/>
          <a:stretch/>
        </p:blipFill>
        <p:spPr bwMode="auto">
          <a:xfrm>
            <a:off x="633999" y="640080"/>
            <a:ext cx="6275667" cy="5577840"/>
          </a:xfrm>
          <a:prstGeom prst="rect">
            <a:avLst/>
          </a:prstGeom>
          <a:noFill/>
          <a:extLst>
            <a:ext uri="{909E8E84-426E-40DD-AFC4-6F175D3DCCD1}">
              <a14:hiddenFill xmlns:a14="http://schemas.microsoft.com/office/drawing/2010/main">
                <a:solidFill>
                  <a:srgbClr val="FFFFFF"/>
                </a:solidFill>
              </a14:hiddenFill>
            </a:ext>
          </a:extLst>
        </p:spPr>
      </p:pic>
      <p:sp>
        <p:nvSpPr>
          <p:cNvPr id="85" name="Rectangle 84">
            <a:extLst>
              <a:ext uri="{FF2B5EF4-FFF2-40B4-BE49-F238E27FC236}">
                <a16:creationId xmlns:a16="http://schemas.microsoft.com/office/drawing/2014/main" id="{3D1FA295-BDF6-44B9-90C5-FE3E2CE352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7613486" y="0"/>
            <a:ext cx="458473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A806FD6-E884-42EC-9973-48E905EF0E0D}"/>
              </a:ext>
            </a:extLst>
          </p:cNvPr>
          <p:cNvSpPr>
            <a:spLocks noGrp="1"/>
          </p:cNvSpPr>
          <p:nvPr>
            <p:ph type="title"/>
          </p:nvPr>
        </p:nvSpPr>
        <p:spPr>
          <a:xfrm>
            <a:off x="8096885" y="640080"/>
            <a:ext cx="3659246" cy="2926080"/>
          </a:xfrm>
        </p:spPr>
        <p:txBody>
          <a:bodyPr vert="horz" lIns="91440" tIns="45720" rIns="91440" bIns="45720" rtlCol="0" anchor="b">
            <a:normAutofit/>
          </a:bodyPr>
          <a:lstStyle/>
          <a:p>
            <a:r>
              <a:rPr lang="en-US" sz="4400" dirty="0">
                <a:solidFill>
                  <a:srgbClr val="FFFFFF"/>
                </a:solidFill>
              </a:rPr>
              <a:t>Steiner</a:t>
            </a:r>
          </a:p>
        </p:txBody>
      </p:sp>
      <p:sp>
        <p:nvSpPr>
          <p:cNvPr id="87" name="Rectangle 86">
            <a:extLst>
              <a:ext uri="{FF2B5EF4-FFF2-40B4-BE49-F238E27FC236}">
                <a16:creationId xmlns:a16="http://schemas.microsoft.com/office/drawing/2014/main" id="{81A36F1F-EEAE-48D1-A1FB-BD6FC8506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6906"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086470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C8726-06E2-4276-9056-02BF4FDDD405}"/>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Steiner</a:t>
            </a:r>
          </a:p>
        </p:txBody>
      </p:sp>
      <p:sp>
        <p:nvSpPr>
          <p:cNvPr id="3" name="TextBox 2">
            <a:extLst>
              <a:ext uri="{FF2B5EF4-FFF2-40B4-BE49-F238E27FC236}">
                <a16:creationId xmlns:a16="http://schemas.microsoft.com/office/drawing/2014/main" id="{1FDBCCEF-CFB9-469C-9C1D-BFCEE40FC8F2}"/>
              </a:ext>
            </a:extLst>
          </p:cNvPr>
          <p:cNvSpPr txBox="1"/>
          <p:nvPr/>
        </p:nvSpPr>
        <p:spPr>
          <a:xfrm>
            <a:off x="886120" y="1894788"/>
            <a:ext cx="10680569" cy="4154984"/>
          </a:xfrm>
          <a:prstGeom prst="rect">
            <a:avLst/>
          </a:prstGeom>
          <a:noFill/>
        </p:spPr>
        <p:txBody>
          <a:bodyPr wrap="square" rtlCol="0">
            <a:spAutoFit/>
          </a:bodyPr>
          <a:lstStyle/>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First ‘Free Waldorf School opened in 1919, a combination of primary/secondary education</a:t>
            </a:r>
          </a:p>
          <a:p>
            <a:pPr marL="285750" indent="-28575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Class comprised of 256 children from all cultural backgrounds</a:t>
            </a:r>
          </a:p>
          <a:p>
            <a:pPr marL="285750" indent="-28575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Created a Waldorf School curriculum different to that offered by the state schools Grunelius</a:t>
            </a:r>
          </a:p>
          <a:p>
            <a:pPr marL="285750" indent="-28575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Developed from relations between Steiner and Grunelius, which led to the creation of the Waldorf kindergartens</a:t>
            </a:r>
          </a:p>
          <a:p>
            <a:pPr marL="285750" indent="-28575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Let’s take a look! </a:t>
            </a:r>
          </a:p>
        </p:txBody>
      </p:sp>
      <p:sp>
        <p:nvSpPr>
          <p:cNvPr id="4" name="TextBox 3">
            <a:extLst>
              <a:ext uri="{FF2B5EF4-FFF2-40B4-BE49-F238E27FC236}">
                <a16:creationId xmlns:a16="http://schemas.microsoft.com/office/drawing/2014/main" id="{F6D736FD-571B-4883-ADDE-572827E74105}"/>
              </a:ext>
            </a:extLst>
          </p:cNvPr>
          <p:cNvSpPr txBox="1"/>
          <p:nvPr/>
        </p:nvSpPr>
        <p:spPr>
          <a:xfrm>
            <a:off x="4185500" y="5530091"/>
            <a:ext cx="5637230" cy="369332"/>
          </a:xfrm>
          <a:prstGeom prst="rect">
            <a:avLst/>
          </a:prstGeom>
          <a:noFill/>
          <a:ln w="28575">
            <a:solidFill>
              <a:schemeClr val="bg1"/>
            </a:solidFill>
          </a:ln>
        </p:spPr>
        <p:txBody>
          <a:bodyPr wrap="square" rtlCol="0">
            <a:spAutoFit/>
          </a:bodyPr>
          <a:lstStyle/>
          <a:p>
            <a:r>
              <a:rPr lang="en-GB" dirty="0">
                <a:hlinkClick r:id="rId3"/>
              </a:rPr>
              <a:t>https://stmichaelsteiner.hounslow.sch.uk/kindergarten/</a:t>
            </a:r>
            <a:endParaRPr lang="en-GB" dirty="0"/>
          </a:p>
        </p:txBody>
      </p:sp>
    </p:spTree>
    <p:extLst>
      <p:ext uri="{BB962C8B-B14F-4D97-AF65-F5344CB8AC3E}">
        <p14:creationId xmlns:p14="http://schemas.microsoft.com/office/powerpoint/2010/main" val="17458736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AFCA9-DAD2-4ED8-AA8B-D8724154795F}"/>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Principles</a:t>
            </a:r>
          </a:p>
        </p:txBody>
      </p:sp>
      <p:sp>
        <p:nvSpPr>
          <p:cNvPr id="3" name="TextBox 2">
            <a:extLst>
              <a:ext uri="{FF2B5EF4-FFF2-40B4-BE49-F238E27FC236}">
                <a16:creationId xmlns:a16="http://schemas.microsoft.com/office/drawing/2014/main" id="{4126FF7A-3287-4B77-B942-B8A9978F4DD9}"/>
              </a:ext>
            </a:extLst>
          </p:cNvPr>
          <p:cNvSpPr txBox="1"/>
          <p:nvPr/>
        </p:nvSpPr>
        <p:spPr>
          <a:xfrm>
            <a:off x="914400" y="1637881"/>
            <a:ext cx="10614581" cy="5386090"/>
          </a:xfrm>
          <a:prstGeom prst="rect">
            <a:avLst/>
          </a:prstGeom>
          <a:noFill/>
        </p:spPr>
        <p:txBody>
          <a:bodyPr wrap="square" rtlCol="0">
            <a:spAutoFit/>
          </a:bodyPr>
          <a:lstStyle/>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Role of the educator is to act as a facilitator, and mediator  between school and family</a:t>
            </a:r>
          </a:p>
          <a:p>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Emphasis upon self- development for the teacher</a:t>
            </a:r>
          </a:p>
          <a:p>
            <a:pPr marL="285750" indent="-28575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Care for the environment and for supplementing the senses</a:t>
            </a:r>
          </a:p>
          <a:p>
            <a:pPr marL="285750" indent="-28575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Child initiated free play</a:t>
            </a:r>
          </a:p>
          <a:p>
            <a:pPr marL="285750" indent="-28575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Creative, artistic experiences through domestic, artistic activities </a:t>
            </a:r>
          </a:p>
          <a:p>
            <a:pPr marL="285750" indent="-28575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Imitation</a:t>
            </a:r>
          </a:p>
          <a:p>
            <a:pPr marL="285750" indent="-285750">
              <a:buFont typeface="Arial" panose="020B0604020202020204" pitchFamily="34" charset="0"/>
              <a:buChar char="•"/>
            </a:pPr>
            <a:endParaRPr lang="en-GB" sz="2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200" dirty="0">
                <a:latin typeface="Arial" panose="020B0604020202020204" pitchFamily="34" charset="0"/>
                <a:cs typeface="Arial" panose="020B0604020202020204" pitchFamily="34" charset="0"/>
              </a:rPr>
              <a:t>Child at the centre     </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471852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D6F01-663C-4947-82FF-5F231B845D77}"/>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Discipline</a:t>
            </a:r>
          </a:p>
        </p:txBody>
      </p:sp>
      <p:sp>
        <p:nvSpPr>
          <p:cNvPr id="3" name="TextBox 2">
            <a:extLst>
              <a:ext uri="{FF2B5EF4-FFF2-40B4-BE49-F238E27FC236}">
                <a16:creationId xmlns:a16="http://schemas.microsoft.com/office/drawing/2014/main" id="{36976D63-A7C6-4A03-B802-09979083531E}"/>
              </a:ext>
            </a:extLst>
          </p:cNvPr>
          <p:cNvSpPr txBox="1"/>
          <p:nvPr/>
        </p:nvSpPr>
        <p:spPr>
          <a:xfrm>
            <a:off x="933254" y="2036190"/>
            <a:ext cx="10595727" cy="4647426"/>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Children are encouraged to imitate the behaviour that the adult models</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Majority of the conflicts the children encounter will arise due to unconscious imitation</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Distraction for young children is a tactful way of discharging a heated situation.</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Positive time out for completing/supporting adults in the setting is a useful tool as a reward</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Adults working in close proximity to students who potentially can flare up is a good strategy</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Steiner advocates that sensitive words from the side-lines are adequate responses to challenging behaviour</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(Nicol </a:t>
            </a:r>
            <a:r>
              <a:rPr lang="en-GB" sz="1600" i="1" dirty="0">
                <a:latin typeface="Arial" panose="020B0604020202020204" pitchFamily="34" charset="0"/>
                <a:cs typeface="Arial" panose="020B0604020202020204" pitchFamily="34" charset="0"/>
              </a:rPr>
              <a:t>et al</a:t>
            </a:r>
            <a:r>
              <a:rPr lang="en-GB" sz="1600" dirty="0">
                <a:latin typeface="Arial" panose="020B0604020202020204" pitchFamily="34" charset="0"/>
                <a:cs typeface="Arial" panose="020B0604020202020204" pitchFamily="34" charset="0"/>
              </a:rPr>
              <a:t>, 2018)</a:t>
            </a:r>
          </a:p>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049331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0BA00-6ED2-4734-9C0F-5F44CBAE6E25}"/>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Compare &amp; Contrast</a:t>
            </a:r>
          </a:p>
        </p:txBody>
      </p:sp>
      <p:sp>
        <p:nvSpPr>
          <p:cNvPr id="3" name="TextBox 2">
            <a:extLst>
              <a:ext uri="{FF2B5EF4-FFF2-40B4-BE49-F238E27FC236}">
                <a16:creationId xmlns:a16="http://schemas.microsoft.com/office/drawing/2014/main" id="{AAAB80F0-3E22-4AA5-A99E-B9536FEA3441}"/>
              </a:ext>
            </a:extLst>
          </p:cNvPr>
          <p:cNvSpPr txBox="1"/>
          <p:nvPr/>
        </p:nvSpPr>
        <p:spPr>
          <a:xfrm>
            <a:off x="1008669" y="1838226"/>
            <a:ext cx="10322350" cy="4401205"/>
          </a:xfrm>
          <a:prstGeom prst="rect">
            <a:avLst/>
          </a:prstGeom>
          <a:noFill/>
          <a:ln w="28575">
            <a:solidFill>
              <a:schemeClr val="tx1"/>
            </a:solidFill>
          </a:ln>
        </p:spPr>
        <p:txBody>
          <a:bodyPr wrap="square" rtlCol="0">
            <a:spAutoFit/>
          </a:bodyPr>
          <a:lstStyle/>
          <a:p>
            <a:r>
              <a:rPr lang="en-GB" sz="2000" dirty="0">
                <a:latin typeface="Arial" panose="020B0604020202020204" pitchFamily="34" charset="0"/>
                <a:cs typeface="Arial" panose="020B0604020202020204" pitchFamily="34" charset="0"/>
              </a:rPr>
              <a:t>Task 2. Using the evidence on the alternative forms of education in the UK, complete the worksheet ‘ What are the choices?’ to indicate the advantages/ disadvantages of attending mainstream state school provision in comparison to Summerhill School, Montessori School and Steiner School. Remember to save your work to be uploaded at a later date.</a:t>
            </a:r>
          </a:p>
          <a:p>
            <a:endParaRPr lang="en-GB" sz="20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6401101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5137F-59E4-4921-8BA2-D9FE415B1174}"/>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Conclusion</a:t>
            </a:r>
          </a:p>
        </p:txBody>
      </p:sp>
      <p:sp>
        <p:nvSpPr>
          <p:cNvPr id="3" name="TextBox 2">
            <a:extLst>
              <a:ext uri="{FF2B5EF4-FFF2-40B4-BE49-F238E27FC236}">
                <a16:creationId xmlns:a16="http://schemas.microsoft.com/office/drawing/2014/main" id="{EE0669B9-A4E4-45B2-A5F2-3823B7A285A3}"/>
              </a:ext>
            </a:extLst>
          </p:cNvPr>
          <p:cNvSpPr txBox="1"/>
          <p:nvPr/>
        </p:nvSpPr>
        <p:spPr>
          <a:xfrm>
            <a:off x="1295402" y="2757268"/>
            <a:ext cx="9601196" cy="2431435"/>
          </a:xfrm>
          <a:prstGeom prst="rect">
            <a:avLst/>
          </a:prstGeom>
          <a:noFill/>
        </p:spPr>
        <p:txBody>
          <a:bodyPr wrap="square" rtlCol="0">
            <a:spAutoFit/>
          </a:bodyPr>
          <a:lstStyle/>
          <a:p>
            <a:pPr algn="ctr"/>
            <a:r>
              <a:rPr lang="en-GB" sz="4000" dirty="0">
                <a:latin typeface="Arial" panose="020B0604020202020204" pitchFamily="34" charset="0"/>
                <a:cs typeface="Arial" panose="020B0604020202020204" pitchFamily="34" charset="0"/>
              </a:rPr>
              <a:t>Question &amp; Answers</a:t>
            </a:r>
          </a:p>
          <a:p>
            <a:endParaRPr lang="en-GB" sz="2400" dirty="0">
              <a:latin typeface="Arial" panose="020B0604020202020204" pitchFamily="34" charset="0"/>
              <a:cs typeface="Arial" panose="020B0604020202020204" pitchFamily="34" charset="0"/>
            </a:endParaRPr>
          </a:p>
          <a:p>
            <a:pPr algn="ct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pPr algn="ctr"/>
            <a:r>
              <a:rPr lang="en-GB" sz="4000" dirty="0">
                <a:solidFill>
                  <a:srgbClr val="FF0000"/>
                </a:solidFill>
                <a:latin typeface="Arial" panose="020B0604020202020204" pitchFamily="34" charset="0"/>
                <a:cs typeface="Arial" panose="020B0604020202020204" pitchFamily="34" charset="0"/>
              </a:rPr>
              <a:t>Thankyou for listening. </a:t>
            </a:r>
          </a:p>
        </p:txBody>
      </p:sp>
    </p:spTree>
    <p:extLst>
      <p:ext uri="{BB962C8B-B14F-4D97-AF65-F5344CB8AC3E}">
        <p14:creationId xmlns:p14="http://schemas.microsoft.com/office/powerpoint/2010/main" val="35644892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C75FF84-2B28-49FC-BB0A-7EF2FEDD3D87}"/>
              </a:ext>
            </a:extLst>
          </p:cNvPr>
          <p:cNvSpPr txBox="1"/>
          <p:nvPr/>
        </p:nvSpPr>
        <p:spPr>
          <a:xfrm>
            <a:off x="4421171" y="603315"/>
            <a:ext cx="3157980" cy="369332"/>
          </a:xfrm>
          <a:prstGeom prst="rect">
            <a:avLst/>
          </a:prstGeom>
          <a:noFill/>
        </p:spPr>
        <p:txBody>
          <a:bodyPr wrap="square" rtlCol="0">
            <a:spAutoFit/>
          </a:bodyPr>
          <a:lstStyle/>
          <a:p>
            <a:pPr algn="ctr"/>
            <a:r>
              <a:rPr lang="en-GB" u="sng" dirty="0">
                <a:latin typeface="Arial" panose="020B0604020202020204" pitchFamily="34" charset="0"/>
                <a:cs typeface="Arial" panose="020B0604020202020204" pitchFamily="34" charset="0"/>
              </a:rPr>
              <a:t>References</a:t>
            </a:r>
          </a:p>
        </p:txBody>
      </p:sp>
      <p:sp>
        <p:nvSpPr>
          <p:cNvPr id="3" name="TextBox 2">
            <a:extLst>
              <a:ext uri="{FF2B5EF4-FFF2-40B4-BE49-F238E27FC236}">
                <a16:creationId xmlns:a16="http://schemas.microsoft.com/office/drawing/2014/main" id="{A02E35DF-4606-4DFE-85F0-539578B2F180}"/>
              </a:ext>
            </a:extLst>
          </p:cNvPr>
          <p:cNvSpPr txBox="1"/>
          <p:nvPr/>
        </p:nvSpPr>
        <p:spPr>
          <a:xfrm>
            <a:off x="722720" y="873946"/>
            <a:ext cx="10953947" cy="4384277"/>
          </a:xfrm>
          <a:prstGeom prst="rect">
            <a:avLst/>
          </a:prstGeom>
          <a:noFill/>
        </p:spPr>
        <p:txBody>
          <a:bodyPr wrap="square" rtlCol="0">
            <a:spAutoFit/>
          </a:bodyPr>
          <a:lstStyle/>
          <a:p>
            <a:endParaRPr lang="en-GB" dirty="0"/>
          </a:p>
          <a:p>
            <a:endParaRPr lang="en-GB" dirty="0"/>
          </a:p>
          <a:p>
            <a:endParaRPr lang="en-GB" dirty="0"/>
          </a:p>
          <a:p>
            <a:endParaRPr lang="en-GB" dirty="0"/>
          </a:p>
          <a:p>
            <a:pPr>
              <a:lnSpc>
                <a:spcPct val="150000"/>
              </a:lnSpc>
            </a:pPr>
            <a:r>
              <a:rPr lang="en-GB" sz="2000" dirty="0"/>
              <a:t>Isaac,  B (2007), Bringing the Montessori Approach to Your Early Years Practice, [Online] Available at: </a:t>
            </a:r>
            <a:r>
              <a:rPr lang="en-GB" sz="2000" dirty="0">
                <a:hlinkClick r:id="rId2"/>
              </a:rPr>
              <a:t>https://www-dawsonera-com.ezproxy.uwtsd.ac.uk/readonline/9780203931769</a:t>
            </a:r>
            <a:r>
              <a:rPr lang="en-GB" sz="2000" dirty="0"/>
              <a:t> (Accessed 18th March 2020)</a:t>
            </a:r>
          </a:p>
          <a:p>
            <a:pPr>
              <a:lnSpc>
                <a:spcPct val="150000"/>
              </a:lnSpc>
            </a:pPr>
            <a:r>
              <a:rPr lang="en-GB" sz="2000" dirty="0"/>
              <a:t>Neill, A (1960), Summerhill, A Radical Approach to Child Rearing, Hart Publishing Company, New York.</a:t>
            </a:r>
          </a:p>
          <a:p>
            <a:pPr>
              <a:lnSpc>
                <a:spcPct val="150000"/>
              </a:lnSpc>
            </a:pPr>
            <a:endParaRPr lang="en-GB" sz="2000" dirty="0"/>
          </a:p>
          <a:p>
            <a:pPr>
              <a:lnSpc>
                <a:spcPct val="150000"/>
              </a:lnSpc>
            </a:pPr>
            <a:r>
              <a:rPr lang="en-GB" sz="2000" dirty="0"/>
              <a:t>Nicoll, J &amp; Taplin, J (2018), Understanding the Steiner Walldorf, [Online] Available at: </a:t>
            </a:r>
            <a:r>
              <a:rPr lang="en-GB" sz="2000" dirty="0">
                <a:hlinkClick r:id="rId3"/>
              </a:rPr>
              <a:t>https://www-dawsonera-com.ezproxy.uwtsd.ac.uk/readonline/9781315456577</a:t>
            </a:r>
            <a:r>
              <a:rPr lang="en-GB" sz="2000" dirty="0"/>
              <a:t> (Accessed 18th March 2020) </a:t>
            </a:r>
          </a:p>
        </p:txBody>
      </p:sp>
    </p:spTree>
    <p:extLst>
      <p:ext uri="{BB962C8B-B14F-4D97-AF65-F5344CB8AC3E}">
        <p14:creationId xmlns:p14="http://schemas.microsoft.com/office/powerpoint/2010/main" val="4148483357"/>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420</TotalTime>
  <Words>2691</Words>
  <Application>Microsoft Office PowerPoint</Application>
  <PresentationFormat>Widescreen</PresentationFormat>
  <Paragraphs>278</Paragraphs>
  <Slides>22</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Arial</vt:lpstr>
      <vt:lpstr>Calibri</vt:lpstr>
      <vt:lpstr>Calibri Light</vt:lpstr>
      <vt:lpstr>Retrospect</vt:lpstr>
      <vt:lpstr>Radical Education</vt:lpstr>
      <vt:lpstr>Objectives</vt:lpstr>
      <vt:lpstr>Contemporary Alternative Education </vt:lpstr>
      <vt:lpstr>Findings of the Research</vt:lpstr>
      <vt:lpstr>Montessori</vt:lpstr>
      <vt:lpstr>Montessori</vt:lpstr>
      <vt:lpstr>Principles of Montessori</vt:lpstr>
      <vt:lpstr>Montessori</vt:lpstr>
      <vt:lpstr>Discipline</vt:lpstr>
      <vt:lpstr>Organisation of the Setting</vt:lpstr>
      <vt:lpstr>Summerhill</vt:lpstr>
      <vt:lpstr>Summerhill</vt:lpstr>
      <vt:lpstr>Summerhill</vt:lpstr>
      <vt:lpstr>A Typical Day at Summerhill</vt:lpstr>
      <vt:lpstr>Discipline</vt:lpstr>
      <vt:lpstr>Steiner</vt:lpstr>
      <vt:lpstr>Steiner</vt:lpstr>
      <vt:lpstr>Principles</vt:lpstr>
      <vt:lpstr>Discipline</vt:lpstr>
      <vt:lpstr>Compare &amp; Contrast</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Radical Education</dc:title>
  <dc:creator>Tracy Taylor (1804033)</dc:creator>
  <cp:lastModifiedBy>Tracy Taylor (1804033)</cp:lastModifiedBy>
  <cp:revision>23</cp:revision>
  <dcterms:created xsi:type="dcterms:W3CDTF">2020-03-19T19:12:45Z</dcterms:created>
  <dcterms:modified xsi:type="dcterms:W3CDTF">2020-03-20T02:15:00Z</dcterms:modified>
</cp:coreProperties>
</file>