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2" r:id="rId1"/>
  </p:sldMasterIdLst>
  <p:sldIdLst>
    <p:sldId id="257" r:id="rId2"/>
    <p:sldId id="258" r:id="rId3"/>
    <p:sldId id="259" r:id="rId4"/>
    <p:sldId id="260" r:id="rId5"/>
    <p:sldId id="261" r:id="rId6"/>
    <p:sldId id="262" r:id="rId7"/>
    <p:sldId id="263" r:id="rId8"/>
    <p:sldId id="264" r:id="rId9"/>
    <p:sldId id="265" r:id="rId10"/>
    <p:sldId id="266" r:id="rId11"/>
    <p:sldId id="270"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EB994B-9580-27B3-8890-E0161C62F6BD}" v="475" dt="2026-06-20T17:57:26.590"/>
    <p1510:client id="{45A38F45-910D-BB30-3B82-BA42C9417A73}" v="2529" dt="2026-06-20T19:28:08.5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6" autoAdjust="0"/>
    <p:restoredTop sz="94660"/>
  </p:normalViewPr>
  <p:slideViewPr>
    <p:cSldViewPr snapToGrid="0">
      <p:cViewPr varScale="1">
        <p:scale>
          <a:sx n="70" d="100"/>
          <a:sy n="70" d="100"/>
        </p:scale>
        <p:origin x="52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7BF224-1115-468A-B1E6-32EB20FE6DF6}"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US"/>
        </a:p>
      </dgm:t>
    </dgm:pt>
    <dgm:pt modelId="{E9BF0E78-923F-43F8-B99C-875523744CED}">
      <dgm:prSet/>
      <dgm:spPr/>
      <dgm:t>
        <a:bodyPr/>
        <a:lstStyle/>
        <a:p>
          <a:pPr algn="l">
            <a:lnSpc>
              <a:spcPct val="90000"/>
            </a:lnSpc>
          </a:pPr>
          <a:r>
            <a:rPr lang="en-GB" sz="1900" dirty="0">
              <a:latin typeface="Times New Roman"/>
              <a:cs typeface="Times New Roman"/>
            </a:rPr>
            <a:t>Student Name: </a:t>
          </a:r>
          <a:r>
            <a:rPr lang="en-GB" sz="1900" b="1" dirty="0">
              <a:latin typeface="Times New Roman"/>
              <a:cs typeface="Times New Roman"/>
            </a:rPr>
            <a:t>Nana Kwame Djan</a:t>
          </a:r>
          <a:endParaRPr lang="en-US" sz="1900" b="1" dirty="0">
            <a:latin typeface="Times New Roman"/>
            <a:cs typeface="Times New Roman"/>
          </a:endParaRPr>
        </a:p>
      </dgm:t>
    </dgm:pt>
    <dgm:pt modelId="{F034A5F7-2403-4D48-88C9-99DEB764CA18}" type="parTrans" cxnId="{BEF7FDDC-64A8-474D-A500-65141227D0C9}">
      <dgm:prSet/>
      <dgm:spPr/>
      <dgm:t>
        <a:bodyPr/>
        <a:lstStyle/>
        <a:p>
          <a:endParaRPr lang="en-US"/>
        </a:p>
      </dgm:t>
    </dgm:pt>
    <dgm:pt modelId="{C4DBEB53-27AC-4719-B362-6A140AC4C14B}" type="sibTrans" cxnId="{BEF7FDDC-64A8-474D-A500-65141227D0C9}">
      <dgm:prSet/>
      <dgm:spPr/>
      <dgm:t>
        <a:bodyPr/>
        <a:lstStyle/>
        <a:p>
          <a:endParaRPr lang="en-US"/>
        </a:p>
      </dgm:t>
    </dgm:pt>
    <dgm:pt modelId="{39B366AD-7FAD-4CD4-936A-0BE86BFD6A74}">
      <dgm:prSet/>
      <dgm:spPr/>
      <dgm:t>
        <a:bodyPr/>
        <a:lstStyle/>
        <a:p>
          <a:pPr algn="l">
            <a:lnSpc>
              <a:spcPct val="90000"/>
            </a:lnSpc>
          </a:pPr>
          <a:r>
            <a:rPr lang="en-GB" sz="1900" dirty="0">
              <a:latin typeface="Times New Roman"/>
              <a:cs typeface="Times New Roman"/>
            </a:rPr>
            <a:t>Student ID Number: </a:t>
          </a:r>
          <a:r>
            <a:rPr lang="en-GB" sz="1900" b="1" dirty="0">
              <a:latin typeface="Times New Roman"/>
              <a:cs typeface="Times New Roman"/>
            </a:rPr>
            <a:t>2504746</a:t>
          </a:r>
          <a:endParaRPr lang="en-US" sz="1900" b="1" dirty="0">
            <a:latin typeface="Times New Roman"/>
            <a:cs typeface="Times New Roman"/>
          </a:endParaRPr>
        </a:p>
      </dgm:t>
    </dgm:pt>
    <dgm:pt modelId="{EC52AF6D-3DA9-4DF0-A82A-406D06F7B53A}" type="parTrans" cxnId="{278F9BF9-24C1-4E6F-BF2A-20B5BCE167C7}">
      <dgm:prSet/>
      <dgm:spPr/>
      <dgm:t>
        <a:bodyPr/>
        <a:lstStyle/>
        <a:p>
          <a:endParaRPr lang="en-US"/>
        </a:p>
      </dgm:t>
    </dgm:pt>
    <dgm:pt modelId="{9AF713F8-7550-4694-BC94-DEBB25646C61}" type="sibTrans" cxnId="{278F9BF9-24C1-4E6F-BF2A-20B5BCE167C7}">
      <dgm:prSet/>
      <dgm:spPr/>
      <dgm:t>
        <a:bodyPr/>
        <a:lstStyle/>
        <a:p>
          <a:endParaRPr lang="en-US"/>
        </a:p>
      </dgm:t>
    </dgm:pt>
    <dgm:pt modelId="{177514DE-F202-4A01-8D75-1932BBE36A38}">
      <dgm:prSet/>
      <dgm:spPr/>
      <dgm:t>
        <a:bodyPr/>
        <a:lstStyle/>
        <a:p>
          <a:pPr algn="l">
            <a:lnSpc>
              <a:spcPct val="90000"/>
            </a:lnSpc>
          </a:pPr>
          <a:r>
            <a:rPr lang="en-GB" sz="1900" dirty="0">
              <a:latin typeface="Times New Roman"/>
              <a:cs typeface="Times New Roman"/>
            </a:rPr>
            <a:t>Model: </a:t>
          </a:r>
          <a:r>
            <a:rPr lang="en-GB" sz="1900" b="1" dirty="0">
              <a:latin typeface="Times New Roman"/>
              <a:cs typeface="Times New Roman"/>
            </a:rPr>
            <a:t>Professional Development In Health And Social Care</a:t>
          </a:r>
          <a:endParaRPr lang="en-US" sz="1900" b="1" dirty="0">
            <a:latin typeface="Times New Roman"/>
            <a:cs typeface="Times New Roman"/>
          </a:endParaRPr>
        </a:p>
      </dgm:t>
    </dgm:pt>
    <dgm:pt modelId="{7F50228C-27EF-4D57-A7CA-70228B266A50}" type="parTrans" cxnId="{394C7992-BAEC-4F06-B982-973C3471229B}">
      <dgm:prSet/>
      <dgm:spPr/>
      <dgm:t>
        <a:bodyPr/>
        <a:lstStyle/>
        <a:p>
          <a:endParaRPr lang="en-US"/>
        </a:p>
      </dgm:t>
    </dgm:pt>
    <dgm:pt modelId="{F4BF7CF2-C335-40B3-A05C-AA8304013C95}" type="sibTrans" cxnId="{394C7992-BAEC-4F06-B982-973C3471229B}">
      <dgm:prSet/>
      <dgm:spPr/>
      <dgm:t>
        <a:bodyPr/>
        <a:lstStyle/>
        <a:p>
          <a:endParaRPr lang="en-US"/>
        </a:p>
      </dgm:t>
    </dgm:pt>
    <dgm:pt modelId="{CD9F527C-5A21-42A3-99A7-3FB1E3A86398}">
      <dgm:prSet/>
      <dgm:spPr/>
      <dgm:t>
        <a:bodyPr/>
        <a:lstStyle/>
        <a:p>
          <a:pPr algn="l">
            <a:lnSpc>
              <a:spcPct val="90000"/>
            </a:lnSpc>
          </a:pPr>
          <a:r>
            <a:rPr lang="en-GB" sz="1900" dirty="0">
              <a:latin typeface="Times New Roman"/>
              <a:cs typeface="Times New Roman"/>
            </a:rPr>
            <a:t>Model Code: </a:t>
          </a:r>
          <a:r>
            <a:rPr lang="en-GB" sz="1900" b="1" dirty="0">
              <a:latin typeface="Times New Roman"/>
              <a:cs typeface="Times New Roman"/>
            </a:rPr>
            <a:t>LCHS4009</a:t>
          </a:r>
          <a:endParaRPr lang="en-US" sz="1900" b="1" dirty="0">
            <a:latin typeface="Times New Roman"/>
            <a:cs typeface="Times New Roman"/>
          </a:endParaRPr>
        </a:p>
      </dgm:t>
    </dgm:pt>
    <dgm:pt modelId="{F11A3835-DD9D-4A5A-B3E0-02031E6360AF}" type="parTrans" cxnId="{5BA15A9E-7918-4703-A739-03889A908C5C}">
      <dgm:prSet/>
      <dgm:spPr/>
      <dgm:t>
        <a:bodyPr/>
        <a:lstStyle/>
        <a:p>
          <a:endParaRPr lang="en-US"/>
        </a:p>
      </dgm:t>
    </dgm:pt>
    <dgm:pt modelId="{4D2ACC21-4E7A-466D-8670-23653B180663}" type="sibTrans" cxnId="{5BA15A9E-7918-4703-A739-03889A908C5C}">
      <dgm:prSet/>
      <dgm:spPr/>
      <dgm:t>
        <a:bodyPr/>
        <a:lstStyle/>
        <a:p>
          <a:endParaRPr lang="en-US"/>
        </a:p>
      </dgm:t>
    </dgm:pt>
    <dgm:pt modelId="{7B4AC9AC-D379-450B-BD6B-1647BCA7C33A}">
      <dgm:prSet/>
      <dgm:spPr/>
      <dgm:t>
        <a:bodyPr/>
        <a:lstStyle/>
        <a:p>
          <a:pPr algn="l">
            <a:lnSpc>
              <a:spcPct val="90000"/>
            </a:lnSpc>
          </a:pPr>
          <a:r>
            <a:rPr lang="en-GB" sz="1900" dirty="0">
              <a:latin typeface="Times New Roman"/>
              <a:cs typeface="Times New Roman"/>
            </a:rPr>
            <a:t>Lecturer: </a:t>
          </a:r>
          <a:r>
            <a:rPr lang="en-GB" sz="1900" b="1" i="0" dirty="0">
              <a:latin typeface="Times New Roman"/>
              <a:cs typeface="Times New Roman"/>
            </a:rPr>
            <a:t>Wafa Nasir</a:t>
          </a:r>
          <a:endParaRPr lang="en-US" sz="1900" b="1" dirty="0">
            <a:latin typeface="Times New Roman"/>
            <a:cs typeface="Times New Roman"/>
          </a:endParaRPr>
        </a:p>
      </dgm:t>
    </dgm:pt>
    <dgm:pt modelId="{118A69EA-5921-4C37-BD09-483D4E8786A2}" type="parTrans" cxnId="{9609F6C0-47C6-40ED-A9A3-702CA97AA213}">
      <dgm:prSet/>
      <dgm:spPr/>
      <dgm:t>
        <a:bodyPr/>
        <a:lstStyle/>
        <a:p>
          <a:endParaRPr lang="en-US"/>
        </a:p>
      </dgm:t>
    </dgm:pt>
    <dgm:pt modelId="{FB65458C-7CDD-473C-B8F8-568B85D07656}" type="sibTrans" cxnId="{9609F6C0-47C6-40ED-A9A3-702CA97AA213}">
      <dgm:prSet/>
      <dgm:spPr/>
      <dgm:t>
        <a:bodyPr/>
        <a:lstStyle/>
        <a:p>
          <a:endParaRPr lang="en-US"/>
        </a:p>
      </dgm:t>
    </dgm:pt>
    <dgm:pt modelId="{E4021124-0498-4485-B0DD-B29056FB1F03}">
      <dgm:prSet/>
      <dgm:spPr/>
      <dgm:t>
        <a:bodyPr/>
        <a:lstStyle/>
        <a:p>
          <a:pPr algn="l">
            <a:lnSpc>
              <a:spcPct val="90000"/>
            </a:lnSpc>
          </a:pPr>
          <a:r>
            <a:rPr lang="en-GB" sz="1900" dirty="0">
              <a:latin typeface="Times New Roman"/>
              <a:cs typeface="Times New Roman"/>
            </a:rPr>
            <a:t>Assignment Title: </a:t>
          </a:r>
          <a:r>
            <a:rPr lang="en-GB" sz="1900" b="1" dirty="0">
              <a:latin typeface="Times New Roman"/>
              <a:cs typeface="Times New Roman"/>
            </a:rPr>
            <a:t>Self-Awareness Presentation </a:t>
          </a:r>
          <a:endParaRPr lang="en-US" sz="1900" b="1" dirty="0">
            <a:latin typeface="Times New Roman"/>
            <a:cs typeface="Times New Roman"/>
          </a:endParaRPr>
        </a:p>
      </dgm:t>
    </dgm:pt>
    <dgm:pt modelId="{91C24F1E-3D48-46FF-94A9-AF2C80FC80E1}" type="parTrans" cxnId="{3D74B921-D8EE-4569-965B-F51992583281}">
      <dgm:prSet/>
      <dgm:spPr/>
      <dgm:t>
        <a:bodyPr/>
        <a:lstStyle/>
        <a:p>
          <a:endParaRPr lang="en-US"/>
        </a:p>
      </dgm:t>
    </dgm:pt>
    <dgm:pt modelId="{801C0150-CC89-45FB-83B7-22D26378B1D6}" type="sibTrans" cxnId="{3D74B921-D8EE-4569-965B-F51992583281}">
      <dgm:prSet/>
      <dgm:spPr/>
      <dgm:t>
        <a:bodyPr/>
        <a:lstStyle/>
        <a:p>
          <a:endParaRPr lang="en-US"/>
        </a:p>
      </dgm:t>
    </dgm:pt>
    <dgm:pt modelId="{81D1EF8C-6074-43A3-85B8-0D8602DDD408}">
      <dgm:prSet/>
      <dgm:spPr/>
      <dgm:t>
        <a:bodyPr/>
        <a:lstStyle/>
        <a:p>
          <a:pPr algn="l">
            <a:lnSpc>
              <a:spcPct val="90000"/>
            </a:lnSpc>
          </a:pPr>
          <a:r>
            <a:rPr lang="en-GB" sz="1900" dirty="0">
              <a:latin typeface="Times New Roman"/>
              <a:cs typeface="Times New Roman"/>
            </a:rPr>
            <a:t>Topic: </a:t>
          </a:r>
          <a:r>
            <a:rPr lang="en-GB" sz="1900" b="1" dirty="0">
              <a:latin typeface="Times New Roman"/>
              <a:cs typeface="Times New Roman"/>
            </a:rPr>
            <a:t>Reflection</a:t>
          </a:r>
          <a:endParaRPr lang="en-US" sz="1900" b="1" dirty="0">
            <a:latin typeface="Times New Roman"/>
            <a:cs typeface="Times New Roman"/>
          </a:endParaRPr>
        </a:p>
      </dgm:t>
    </dgm:pt>
    <dgm:pt modelId="{16570BED-F97E-45EB-8D94-A3672987D68D}" type="parTrans" cxnId="{E1373822-37B4-4A18-B51E-B4216705E211}">
      <dgm:prSet/>
      <dgm:spPr/>
      <dgm:t>
        <a:bodyPr/>
        <a:lstStyle/>
        <a:p>
          <a:endParaRPr lang="en-US"/>
        </a:p>
      </dgm:t>
    </dgm:pt>
    <dgm:pt modelId="{F511D25E-E9F6-4323-9AC7-7C1AB9FDDBDD}" type="sibTrans" cxnId="{E1373822-37B4-4A18-B51E-B4216705E211}">
      <dgm:prSet/>
      <dgm:spPr/>
      <dgm:t>
        <a:bodyPr/>
        <a:lstStyle/>
        <a:p>
          <a:endParaRPr lang="en-US"/>
        </a:p>
      </dgm:t>
    </dgm:pt>
    <dgm:pt modelId="{0A1B43DB-0E7E-4A6B-8763-78FE050C7F10}">
      <dgm:prSet phldrT="[Text]"/>
      <dgm:spPr/>
      <dgm:t>
        <a:bodyPr/>
        <a:lstStyle/>
        <a:p>
          <a:pPr algn="l">
            <a:lnSpc>
              <a:spcPct val="90000"/>
            </a:lnSpc>
          </a:pPr>
          <a:endParaRPr lang="en-GB" sz="1900" dirty="0">
            <a:latin typeface="Times New Roman"/>
            <a:cs typeface="Times New Roman"/>
          </a:endParaRPr>
        </a:p>
      </dgm:t>
    </dgm:pt>
    <dgm:pt modelId="{1FA3C7F6-F325-4549-A478-AD7327F5D919}" type="parTrans" cxnId="{531CDB95-DED5-492D-A70C-26EAF488C569}">
      <dgm:prSet/>
      <dgm:spPr/>
      <dgm:t>
        <a:bodyPr/>
        <a:lstStyle/>
        <a:p>
          <a:endParaRPr lang="en-GB"/>
        </a:p>
      </dgm:t>
    </dgm:pt>
    <dgm:pt modelId="{B539544E-C011-4ACE-A211-EB4CC8428193}" type="sibTrans" cxnId="{531CDB95-DED5-492D-A70C-26EAF488C569}">
      <dgm:prSet/>
      <dgm:spPr/>
      <dgm:t>
        <a:bodyPr/>
        <a:lstStyle/>
        <a:p>
          <a:endParaRPr lang="en-GB"/>
        </a:p>
      </dgm:t>
    </dgm:pt>
    <dgm:pt modelId="{28B1D1CA-7158-4117-8906-44B08BE6F0ED}" type="pres">
      <dgm:prSet presAssocID="{907BF224-1115-468A-B1E6-32EB20FE6DF6}" presName="linear" presStyleCnt="0">
        <dgm:presLayoutVars>
          <dgm:animLvl val="lvl"/>
          <dgm:resizeHandles val="exact"/>
        </dgm:presLayoutVars>
      </dgm:prSet>
      <dgm:spPr/>
    </dgm:pt>
    <dgm:pt modelId="{2FA075B7-8643-46A3-A4B6-9CE1AA4A864B}" type="pres">
      <dgm:prSet presAssocID="{E9BF0E78-923F-43F8-B99C-875523744CED}" presName="parentText" presStyleLbl="node1" presStyleIdx="0" presStyleCnt="8" custLinFactNeighborX="213" custLinFactNeighborY="-13539">
        <dgm:presLayoutVars>
          <dgm:chMax val="0"/>
          <dgm:bulletEnabled val="1"/>
        </dgm:presLayoutVars>
      </dgm:prSet>
      <dgm:spPr/>
    </dgm:pt>
    <dgm:pt modelId="{0FB0C2C9-9F56-4C9D-8184-E4A04D992EF5}" type="pres">
      <dgm:prSet presAssocID="{C4DBEB53-27AC-4719-B362-6A140AC4C14B}" presName="spacer" presStyleCnt="0"/>
      <dgm:spPr/>
    </dgm:pt>
    <dgm:pt modelId="{63D211BD-07A4-4EC8-882E-F6CF9B7AD3CA}" type="pres">
      <dgm:prSet presAssocID="{39B366AD-7FAD-4CD4-936A-0BE86BFD6A74}" presName="parentText" presStyleLbl="node1" presStyleIdx="1" presStyleCnt="8">
        <dgm:presLayoutVars>
          <dgm:chMax val="0"/>
          <dgm:bulletEnabled val="1"/>
        </dgm:presLayoutVars>
      </dgm:prSet>
      <dgm:spPr/>
    </dgm:pt>
    <dgm:pt modelId="{EBAB8134-DB82-40C7-9B9B-B3ED97988796}" type="pres">
      <dgm:prSet presAssocID="{9AF713F8-7550-4694-BC94-DEBB25646C61}" presName="spacer" presStyleCnt="0"/>
      <dgm:spPr/>
    </dgm:pt>
    <dgm:pt modelId="{85621DD5-D840-463F-8612-8B610FE8B929}" type="pres">
      <dgm:prSet presAssocID="{177514DE-F202-4A01-8D75-1932BBE36A38}" presName="parentText" presStyleLbl="node1" presStyleIdx="2" presStyleCnt="8">
        <dgm:presLayoutVars>
          <dgm:chMax val="0"/>
          <dgm:bulletEnabled val="1"/>
        </dgm:presLayoutVars>
      </dgm:prSet>
      <dgm:spPr/>
    </dgm:pt>
    <dgm:pt modelId="{C3A93FC9-D9F8-44A3-A916-22A196A26221}" type="pres">
      <dgm:prSet presAssocID="{F4BF7CF2-C335-40B3-A05C-AA8304013C95}" presName="spacer" presStyleCnt="0"/>
      <dgm:spPr/>
    </dgm:pt>
    <dgm:pt modelId="{29CF5B67-7D52-4B7F-B89D-71F285DF4B9C}" type="pres">
      <dgm:prSet presAssocID="{CD9F527C-5A21-42A3-99A7-3FB1E3A86398}" presName="parentText" presStyleLbl="node1" presStyleIdx="3" presStyleCnt="8">
        <dgm:presLayoutVars>
          <dgm:chMax val="0"/>
          <dgm:bulletEnabled val="1"/>
        </dgm:presLayoutVars>
      </dgm:prSet>
      <dgm:spPr/>
    </dgm:pt>
    <dgm:pt modelId="{C14EC71C-EBAF-4075-97B3-634BF7751747}" type="pres">
      <dgm:prSet presAssocID="{4D2ACC21-4E7A-466D-8670-23653B180663}" presName="spacer" presStyleCnt="0"/>
      <dgm:spPr/>
    </dgm:pt>
    <dgm:pt modelId="{46061901-8B06-4C04-B538-44DE1A3D7C61}" type="pres">
      <dgm:prSet presAssocID="{0A1B43DB-0E7E-4A6B-8763-78FE050C7F10}" presName="parentText" presStyleLbl="node1" presStyleIdx="4" presStyleCnt="8">
        <dgm:presLayoutVars>
          <dgm:chMax val="0"/>
          <dgm:bulletEnabled val="1"/>
        </dgm:presLayoutVars>
      </dgm:prSet>
      <dgm:spPr/>
    </dgm:pt>
    <dgm:pt modelId="{D85B7C62-F1D2-4EC9-89D1-7EEF2AFDAB0E}" type="pres">
      <dgm:prSet presAssocID="{B539544E-C011-4ACE-A211-EB4CC8428193}" presName="spacer" presStyleCnt="0"/>
      <dgm:spPr/>
    </dgm:pt>
    <dgm:pt modelId="{A3E833E5-5C46-482B-93C8-430D5AAA1AAB}" type="pres">
      <dgm:prSet presAssocID="{7B4AC9AC-D379-450B-BD6B-1647BCA7C33A}" presName="parentText" presStyleLbl="node1" presStyleIdx="5" presStyleCnt="8">
        <dgm:presLayoutVars>
          <dgm:chMax val="0"/>
          <dgm:bulletEnabled val="1"/>
        </dgm:presLayoutVars>
      </dgm:prSet>
      <dgm:spPr/>
    </dgm:pt>
    <dgm:pt modelId="{00923C53-D61D-46D8-8077-D125A5AE05D2}" type="pres">
      <dgm:prSet presAssocID="{FB65458C-7CDD-473C-B8F8-568B85D07656}" presName="spacer" presStyleCnt="0"/>
      <dgm:spPr/>
    </dgm:pt>
    <dgm:pt modelId="{04769028-C563-4027-8A98-2981419BD0A2}" type="pres">
      <dgm:prSet presAssocID="{E4021124-0498-4485-B0DD-B29056FB1F03}" presName="parentText" presStyleLbl="node1" presStyleIdx="6" presStyleCnt="8">
        <dgm:presLayoutVars>
          <dgm:chMax val="0"/>
          <dgm:bulletEnabled val="1"/>
        </dgm:presLayoutVars>
      </dgm:prSet>
      <dgm:spPr/>
    </dgm:pt>
    <dgm:pt modelId="{1D770E45-870B-4852-ADB8-0D19D68B7415}" type="pres">
      <dgm:prSet presAssocID="{801C0150-CC89-45FB-83B7-22D26378B1D6}" presName="spacer" presStyleCnt="0"/>
      <dgm:spPr/>
    </dgm:pt>
    <dgm:pt modelId="{7337526A-30B5-4A26-97A6-5DAC23A7CC74}" type="pres">
      <dgm:prSet presAssocID="{81D1EF8C-6074-43A3-85B8-0D8602DDD408}" presName="parentText" presStyleLbl="node1" presStyleIdx="7" presStyleCnt="8">
        <dgm:presLayoutVars>
          <dgm:chMax val="0"/>
          <dgm:bulletEnabled val="1"/>
        </dgm:presLayoutVars>
      </dgm:prSet>
      <dgm:spPr/>
    </dgm:pt>
  </dgm:ptLst>
  <dgm:cxnLst>
    <dgm:cxn modelId="{157B401D-5955-49FF-A940-9C3BEB8BA95E}" type="presOf" srcId="{7B4AC9AC-D379-450B-BD6B-1647BCA7C33A}" destId="{A3E833E5-5C46-482B-93C8-430D5AAA1AAB}" srcOrd="0" destOrd="0" presId="urn:microsoft.com/office/officeart/2005/8/layout/vList2"/>
    <dgm:cxn modelId="{3D74B921-D8EE-4569-965B-F51992583281}" srcId="{907BF224-1115-468A-B1E6-32EB20FE6DF6}" destId="{E4021124-0498-4485-B0DD-B29056FB1F03}" srcOrd="6" destOrd="0" parTransId="{91C24F1E-3D48-46FF-94A9-AF2C80FC80E1}" sibTransId="{801C0150-CC89-45FB-83B7-22D26378B1D6}"/>
    <dgm:cxn modelId="{E1373822-37B4-4A18-B51E-B4216705E211}" srcId="{907BF224-1115-468A-B1E6-32EB20FE6DF6}" destId="{81D1EF8C-6074-43A3-85B8-0D8602DDD408}" srcOrd="7" destOrd="0" parTransId="{16570BED-F97E-45EB-8D94-A3672987D68D}" sibTransId="{F511D25E-E9F6-4323-9AC7-7C1AB9FDDBDD}"/>
    <dgm:cxn modelId="{7350955B-BB37-4130-96BD-93CE99351B1B}" type="presOf" srcId="{81D1EF8C-6074-43A3-85B8-0D8602DDD408}" destId="{7337526A-30B5-4A26-97A6-5DAC23A7CC74}" srcOrd="0" destOrd="0" presId="urn:microsoft.com/office/officeart/2005/8/layout/vList2"/>
    <dgm:cxn modelId="{AFB6F245-63FD-410D-9FDE-3428997C8093}" type="presOf" srcId="{39B366AD-7FAD-4CD4-936A-0BE86BFD6A74}" destId="{63D211BD-07A4-4EC8-882E-F6CF9B7AD3CA}" srcOrd="0" destOrd="0" presId="urn:microsoft.com/office/officeart/2005/8/layout/vList2"/>
    <dgm:cxn modelId="{69A7C677-7E61-455B-A082-5FB245E86DBD}" type="presOf" srcId="{907BF224-1115-468A-B1E6-32EB20FE6DF6}" destId="{28B1D1CA-7158-4117-8906-44B08BE6F0ED}" srcOrd="0" destOrd="0" presId="urn:microsoft.com/office/officeart/2005/8/layout/vList2"/>
    <dgm:cxn modelId="{FE9A167A-52BD-44BD-B08A-1F4458CAC2EE}" type="presOf" srcId="{E4021124-0498-4485-B0DD-B29056FB1F03}" destId="{04769028-C563-4027-8A98-2981419BD0A2}" srcOrd="0" destOrd="0" presId="urn:microsoft.com/office/officeart/2005/8/layout/vList2"/>
    <dgm:cxn modelId="{FFE35390-A810-408C-916E-4606E5FE499F}" type="presOf" srcId="{E9BF0E78-923F-43F8-B99C-875523744CED}" destId="{2FA075B7-8643-46A3-A4B6-9CE1AA4A864B}" srcOrd="0" destOrd="0" presId="urn:microsoft.com/office/officeart/2005/8/layout/vList2"/>
    <dgm:cxn modelId="{394C7992-BAEC-4F06-B982-973C3471229B}" srcId="{907BF224-1115-468A-B1E6-32EB20FE6DF6}" destId="{177514DE-F202-4A01-8D75-1932BBE36A38}" srcOrd="2" destOrd="0" parTransId="{7F50228C-27EF-4D57-A7CA-70228B266A50}" sibTransId="{F4BF7CF2-C335-40B3-A05C-AA8304013C95}"/>
    <dgm:cxn modelId="{531CDB95-DED5-492D-A70C-26EAF488C569}" srcId="{907BF224-1115-468A-B1E6-32EB20FE6DF6}" destId="{0A1B43DB-0E7E-4A6B-8763-78FE050C7F10}" srcOrd="4" destOrd="0" parTransId="{1FA3C7F6-F325-4549-A478-AD7327F5D919}" sibTransId="{B539544E-C011-4ACE-A211-EB4CC8428193}"/>
    <dgm:cxn modelId="{5BA15A9E-7918-4703-A739-03889A908C5C}" srcId="{907BF224-1115-468A-B1E6-32EB20FE6DF6}" destId="{CD9F527C-5A21-42A3-99A7-3FB1E3A86398}" srcOrd="3" destOrd="0" parTransId="{F11A3835-DD9D-4A5A-B3E0-02031E6360AF}" sibTransId="{4D2ACC21-4E7A-466D-8670-23653B180663}"/>
    <dgm:cxn modelId="{6349D3A3-2BCC-4FEA-BE7D-4036E1EFD2DB}" type="presOf" srcId="{0A1B43DB-0E7E-4A6B-8763-78FE050C7F10}" destId="{46061901-8B06-4C04-B538-44DE1A3D7C61}" srcOrd="0" destOrd="0" presId="urn:microsoft.com/office/officeart/2005/8/layout/vList2"/>
    <dgm:cxn modelId="{8DBB51AD-945D-420C-99F5-AF9B3AA37B65}" type="presOf" srcId="{177514DE-F202-4A01-8D75-1932BBE36A38}" destId="{85621DD5-D840-463F-8612-8B610FE8B929}" srcOrd="0" destOrd="0" presId="urn:microsoft.com/office/officeart/2005/8/layout/vList2"/>
    <dgm:cxn modelId="{9609F6C0-47C6-40ED-A9A3-702CA97AA213}" srcId="{907BF224-1115-468A-B1E6-32EB20FE6DF6}" destId="{7B4AC9AC-D379-450B-BD6B-1647BCA7C33A}" srcOrd="5" destOrd="0" parTransId="{118A69EA-5921-4C37-BD09-483D4E8786A2}" sibTransId="{FB65458C-7CDD-473C-B8F8-568B85D07656}"/>
    <dgm:cxn modelId="{3C148DD9-AF3A-4FF0-9D9A-6CEAF42BFA2C}" type="presOf" srcId="{CD9F527C-5A21-42A3-99A7-3FB1E3A86398}" destId="{29CF5B67-7D52-4B7F-B89D-71F285DF4B9C}" srcOrd="0" destOrd="0" presId="urn:microsoft.com/office/officeart/2005/8/layout/vList2"/>
    <dgm:cxn modelId="{BEF7FDDC-64A8-474D-A500-65141227D0C9}" srcId="{907BF224-1115-468A-B1E6-32EB20FE6DF6}" destId="{E9BF0E78-923F-43F8-B99C-875523744CED}" srcOrd="0" destOrd="0" parTransId="{F034A5F7-2403-4D48-88C9-99DEB764CA18}" sibTransId="{C4DBEB53-27AC-4719-B362-6A140AC4C14B}"/>
    <dgm:cxn modelId="{278F9BF9-24C1-4E6F-BF2A-20B5BCE167C7}" srcId="{907BF224-1115-468A-B1E6-32EB20FE6DF6}" destId="{39B366AD-7FAD-4CD4-936A-0BE86BFD6A74}" srcOrd="1" destOrd="0" parTransId="{EC52AF6D-3DA9-4DF0-A82A-406D06F7B53A}" sibTransId="{9AF713F8-7550-4694-BC94-DEBB25646C61}"/>
    <dgm:cxn modelId="{AB711A20-3A42-46A4-9FAA-E495759AD83A}" type="presParOf" srcId="{28B1D1CA-7158-4117-8906-44B08BE6F0ED}" destId="{2FA075B7-8643-46A3-A4B6-9CE1AA4A864B}" srcOrd="0" destOrd="0" presId="urn:microsoft.com/office/officeart/2005/8/layout/vList2"/>
    <dgm:cxn modelId="{3D0FF2A5-634F-42F3-9DFE-C645870B4556}" type="presParOf" srcId="{28B1D1CA-7158-4117-8906-44B08BE6F0ED}" destId="{0FB0C2C9-9F56-4C9D-8184-E4A04D992EF5}" srcOrd="1" destOrd="0" presId="urn:microsoft.com/office/officeart/2005/8/layout/vList2"/>
    <dgm:cxn modelId="{B6093D48-9164-4144-98CD-CE3AD4AB53B5}" type="presParOf" srcId="{28B1D1CA-7158-4117-8906-44B08BE6F0ED}" destId="{63D211BD-07A4-4EC8-882E-F6CF9B7AD3CA}" srcOrd="2" destOrd="0" presId="urn:microsoft.com/office/officeart/2005/8/layout/vList2"/>
    <dgm:cxn modelId="{182A24B1-7FD8-4611-8BAC-A862E85F6823}" type="presParOf" srcId="{28B1D1CA-7158-4117-8906-44B08BE6F0ED}" destId="{EBAB8134-DB82-40C7-9B9B-B3ED97988796}" srcOrd="3" destOrd="0" presId="urn:microsoft.com/office/officeart/2005/8/layout/vList2"/>
    <dgm:cxn modelId="{62813203-F45C-4724-94B9-B18A84DD448C}" type="presParOf" srcId="{28B1D1CA-7158-4117-8906-44B08BE6F0ED}" destId="{85621DD5-D840-463F-8612-8B610FE8B929}" srcOrd="4" destOrd="0" presId="urn:microsoft.com/office/officeart/2005/8/layout/vList2"/>
    <dgm:cxn modelId="{9188C38F-6149-4150-9FFF-925063408161}" type="presParOf" srcId="{28B1D1CA-7158-4117-8906-44B08BE6F0ED}" destId="{C3A93FC9-D9F8-44A3-A916-22A196A26221}" srcOrd="5" destOrd="0" presId="urn:microsoft.com/office/officeart/2005/8/layout/vList2"/>
    <dgm:cxn modelId="{5557191A-564D-40F6-97A5-AD485FFC0AFF}" type="presParOf" srcId="{28B1D1CA-7158-4117-8906-44B08BE6F0ED}" destId="{29CF5B67-7D52-4B7F-B89D-71F285DF4B9C}" srcOrd="6" destOrd="0" presId="urn:microsoft.com/office/officeart/2005/8/layout/vList2"/>
    <dgm:cxn modelId="{4CCE1E06-2C39-4505-BD73-ECD795108903}" type="presParOf" srcId="{28B1D1CA-7158-4117-8906-44B08BE6F0ED}" destId="{C14EC71C-EBAF-4075-97B3-634BF7751747}" srcOrd="7" destOrd="0" presId="urn:microsoft.com/office/officeart/2005/8/layout/vList2"/>
    <dgm:cxn modelId="{7C35B6DC-A38F-422D-9736-BAEFF6121D56}" type="presParOf" srcId="{28B1D1CA-7158-4117-8906-44B08BE6F0ED}" destId="{46061901-8B06-4C04-B538-44DE1A3D7C61}" srcOrd="8" destOrd="0" presId="urn:microsoft.com/office/officeart/2005/8/layout/vList2"/>
    <dgm:cxn modelId="{6689F777-6CCF-43D5-B8C5-DDB1D7E63619}" type="presParOf" srcId="{28B1D1CA-7158-4117-8906-44B08BE6F0ED}" destId="{D85B7C62-F1D2-4EC9-89D1-7EEF2AFDAB0E}" srcOrd="9" destOrd="0" presId="urn:microsoft.com/office/officeart/2005/8/layout/vList2"/>
    <dgm:cxn modelId="{80C5C3BF-8BD2-4B4A-983E-BEA7BC5B9C5B}" type="presParOf" srcId="{28B1D1CA-7158-4117-8906-44B08BE6F0ED}" destId="{A3E833E5-5C46-482B-93C8-430D5AAA1AAB}" srcOrd="10" destOrd="0" presId="urn:microsoft.com/office/officeart/2005/8/layout/vList2"/>
    <dgm:cxn modelId="{DC024B1C-D9E2-4EFB-9FD0-027E3BC7F123}" type="presParOf" srcId="{28B1D1CA-7158-4117-8906-44B08BE6F0ED}" destId="{00923C53-D61D-46D8-8077-D125A5AE05D2}" srcOrd="11" destOrd="0" presId="urn:microsoft.com/office/officeart/2005/8/layout/vList2"/>
    <dgm:cxn modelId="{DCAA3D11-4327-42D0-AEDE-97B2AA07CA3A}" type="presParOf" srcId="{28B1D1CA-7158-4117-8906-44B08BE6F0ED}" destId="{04769028-C563-4027-8A98-2981419BD0A2}" srcOrd="12" destOrd="0" presId="urn:microsoft.com/office/officeart/2005/8/layout/vList2"/>
    <dgm:cxn modelId="{2B355B96-4A5B-477E-9C83-2E7FFCD694FC}" type="presParOf" srcId="{28B1D1CA-7158-4117-8906-44B08BE6F0ED}" destId="{1D770E45-870B-4852-ADB8-0D19D68B7415}" srcOrd="13" destOrd="0" presId="urn:microsoft.com/office/officeart/2005/8/layout/vList2"/>
    <dgm:cxn modelId="{6FD0FF48-D0DB-4893-A66E-983EB81F047B}" type="presParOf" srcId="{28B1D1CA-7158-4117-8906-44B08BE6F0ED}" destId="{7337526A-30B5-4A26-97A6-5DAC23A7CC74}"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8D207B-796E-465F-904F-7C415A7DFAF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B311EA8-0083-4A7A-BE70-4175892F5F33}">
      <dgm:prSet custT="1"/>
      <dgm:spPr/>
      <dgm:t>
        <a:bodyPr/>
        <a:lstStyle/>
        <a:p>
          <a:pPr>
            <a:lnSpc>
              <a:spcPct val="100000"/>
            </a:lnSpc>
          </a:pPr>
          <a:r>
            <a:rPr lang="en-GB" sz="2800" b="0" i="0" dirty="0">
              <a:latin typeface="Times New Roman"/>
              <a:cs typeface="Times New Roman"/>
            </a:rPr>
            <a:t>What Happened?</a:t>
          </a:r>
          <a:endParaRPr lang="en-US" sz="2800" dirty="0">
            <a:latin typeface="Times New Roman"/>
            <a:cs typeface="Times New Roman"/>
          </a:endParaRPr>
        </a:p>
      </dgm:t>
    </dgm:pt>
    <dgm:pt modelId="{C16BDF99-F425-49AD-8BBA-2C3088CBE0E9}" type="parTrans" cxnId="{C02EE3C2-A4A0-463E-9F09-3B2C00D43C45}">
      <dgm:prSet/>
      <dgm:spPr/>
      <dgm:t>
        <a:bodyPr/>
        <a:lstStyle/>
        <a:p>
          <a:endParaRPr lang="en-US"/>
        </a:p>
      </dgm:t>
    </dgm:pt>
    <dgm:pt modelId="{3C52C4AA-EC8F-4367-BA12-C55CA2F56C92}" type="sibTrans" cxnId="{C02EE3C2-A4A0-463E-9F09-3B2C00D43C45}">
      <dgm:prSet/>
      <dgm:spPr/>
      <dgm:t>
        <a:bodyPr/>
        <a:lstStyle/>
        <a:p>
          <a:pPr>
            <a:lnSpc>
              <a:spcPct val="100000"/>
            </a:lnSpc>
          </a:pPr>
          <a:endParaRPr lang="en-US"/>
        </a:p>
      </dgm:t>
    </dgm:pt>
    <dgm:pt modelId="{7C5D726C-0729-409C-8D6F-9336465A27E6}">
      <dgm:prSet custT="1"/>
      <dgm:spPr/>
      <dgm:t>
        <a:bodyPr/>
        <a:lstStyle/>
        <a:p>
          <a:pPr>
            <a:lnSpc>
              <a:spcPct val="100000"/>
            </a:lnSpc>
          </a:pPr>
          <a:r>
            <a:rPr lang="en-GB" sz="1200" b="0" i="0" dirty="0">
              <a:solidFill>
                <a:schemeClr val="tx1"/>
              </a:solidFill>
              <a:latin typeface="Times New Roman"/>
              <a:ea typeface="Calibri"/>
              <a:cs typeface="Times New Roman"/>
            </a:rPr>
            <a:t>At this stage, the practitioner objectively describes the event without making judgements.</a:t>
          </a:r>
          <a:endParaRPr lang="en-US" sz="1200" dirty="0">
            <a:solidFill>
              <a:schemeClr val="tx1"/>
            </a:solidFill>
            <a:latin typeface="Times New Roman"/>
            <a:ea typeface="Calibri"/>
            <a:cs typeface="Times New Roman"/>
          </a:endParaRPr>
        </a:p>
      </dgm:t>
    </dgm:pt>
    <dgm:pt modelId="{B2A38ACA-F2F0-4470-8048-0845DE09EED5}" type="parTrans" cxnId="{EA38F04C-5D58-4988-9A40-7059D076DCB7}">
      <dgm:prSet/>
      <dgm:spPr/>
      <dgm:t>
        <a:bodyPr/>
        <a:lstStyle/>
        <a:p>
          <a:endParaRPr lang="en-US"/>
        </a:p>
      </dgm:t>
    </dgm:pt>
    <dgm:pt modelId="{CCABFB32-9473-41DF-A672-1C9AE6074784}" type="sibTrans" cxnId="{EA38F04C-5D58-4988-9A40-7059D076DCB7}">
      <dgm:prSet/>
      <dgm:spPr/>
      <dgm:t>
        <a:bodyPr/>
        <a:lstStyle/>
        <a:p>
          <a:pPr>
            <a:lnSpc>
              <a:spcPct val="100000"/>
            </a:lnSpc>
          </a:pPr>
          <a:endParaRPr lang="en-US"/>
        </a:p>
      </dgm:t>
    </dgm:pt>
    <dgm:pt modelId="{0195C6FA-407A-430F-A1C7-00BAD0E05852}">
      <dgm:prSet/>
      <dgm:spPr/>
      <dgm:t>
        <a:bodyPr/>
        <a:lstStyle/>
        <a:p>
          <a:pPr rtl="0">
            <a:lnSpc>
              <a:spcPct val="100000"/>
            </a:lnSpc>
          </a:pPr>
          <a:r>
            <a:rPr lang="en-GB" b="0" i="0">
              <a:solidFill>
                <a:schemeClr val="tx1"/>
              </a:solidFill>
              <a:latin typeface="Times New Roman"/>
              <a:cs typeface="Times New Roman"/>
            </a:rPr>
            <a:t>Questions </a:t>
          </a:r>
          <a:r>
            <a:rPr lang="en-GB">
              <a:solidFill>
                <a:schemeClr val="tx1"/>
              </a:solidFill>
              <a:latin typeface="Times New Roman"/>
              <a:cs typeface="Times New Roman"/>
            </a:rPr>
            <a:t>to ask are:</a:t>
          </a:r>
          <a:endParaRPr lang="en-US">
            <a:solidFill>
              <a:schemeClr val="tx1"/>
            </a:solidFill>
            <a:latin typeface="Times New Roman"/>
            <a:cs typeface="Times New Roman"/>
          </a:endParaRPr>
        </a:p>
      </dgm:t>
    </dgm:pt>
    <dgm:pt modelId="{33447CF1-D765-4756-BEAC-7676BDF6E8CB}" type="parTrans" cxnId="{72082C9C-E1DD-43BF-92F6-25B57B2B81C4}">
      <dgm:prSet/>
      <dgm:spPr/>
      <dgm:t>
        <a:bodyPr/>
        <a:lstStyle/>
        <a:p>
          <a:endParaRPr lang="en-US"/>
        </a:p>
      </dgm:t>
    </dgm:pt>
    <dgm:pt modelId="{7D4C01A2-3870-4231-98B5-6605E0847625}" type="sibTrans" cxnId="{72082C9C-E1DD-43BF-92F6-25B57B2B81C4}">
      <dgm:prSet/>
      <dgm:spPr/>
      <dgm:t>
        <a:bodyPr/>
        <a:lstStyle/>
        <a:p>
          <a:endParaRPr lang="en-US"/>
        </a:p>
      </dgm:t>
    </dgm:pt>
    <dgm:pt modelId="{E35C70E8-5D2A-4B90-A24F-0E5555F83A02}" type="pres">
      <dgm:prSet presAssocID="{208D207B-796E-465F-904F-7C415A7DFAFA}" presName="root" presStyleCnt="0">
        <dgm:presLayoutVars>
          <dgm:dir/>
          <dgm:resizeHandles val="exact"/>
        </dgm:presLayoutVars>
      </dgm:prSet>
      <dgm:spPr/>
    </dgm:pt>
    <dgm:pt modelId="{21190DFE-F6A0-4C86-BD6C-3051C94CAD8F}" type="pres">
      <dgm:prSet presAssocID="{CB311EA8-0083-4A7A-BE70-4175892F5F33}" presName="compNode" presStyleCnt="0"/>
      <dgm:spPr/>
    </dgm:pt>
    <dgm:pt modelId="{B168897F-B833-49C3-8708-92CA4D169380}" type="pres">
      <dgm:prSet presAssocID="{CB311EA8-0083-4A7A-BE70-4175892F5F33}" presName="bgRect" presStyleLbl="bgShp" presStyleIdx="0" presStyleCnt="3"/>
      <dgm:spPr/>
    </dgm:pt>
    <dgm:pt modelId="{ABDAC12B-B32A-48F4-B85A-D7062557FB0F}" type="pres">
      <dgm:prSet presAssocID="{CB311EA8-0083-4A7A-BE70-4175892F5F33}"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Question mark"/>
        </a:ext>
      </dgm:extLst>
    </dgm:pt>
    <dgm:pt modelId="{9660DE68-97E8-4171-8ACE-3A4F5AB3912D}" type="pres">
      <dgm:prSet presAssocID="{CB311EA8-0083-4A7A-BE70-4175892F5F33}" presName="spaceRect" presStyleCnt="0"/>
      <dgm:spPr/>
    </dgm:pt>
    <dgm:pt modelId="{2B8E3288-7A20-4E7D-B1AB-639A57569689}" type="pres">
      <dgm:prSet presAssocID="{CB311EA8-0083-4A7A-BE70-4175892F5F33}" presName="parTx" presStyleLbl="revTx" presStyleIdx="0" presStyleCnt="3">
        <dgm:presLayoutVars>
          <dgm:chMax val="0"/>
          <dgm:chPref val="0"/>
        </dgm:presLayoutVars>
      </dgm:prSet>
      <dgm:spPr/>
    </dgm:pt>
    <dgm:pt modelId="{DA3121BB-3FA1-4E24-A444-BD1647148B62}" type="pres">
      <dgm:prSet presAssocID="{3C52C4AA-EC8F-4367-BA12-C55CA2F56C92}" presName="sibTrans" presStyleCnt="0"/>
      <dgm:spPr/>
    </dgm:pt>
    <dgm:pt modelId="{FB0A28B9-5B98-45AC-B2F9-E4BC2521824A}" type="pres">
      <dgm:prSet presAssocID="{7C5D726C-0729-409C-8D6F-9336465A27E6}" presName="compNode" presStyleCnt="0"/>
      <dgm:spPr/>
    </dgm:pt>
    <dgm:pt modelId="{58F11BFA-36F3-4415-92E5-0B61FE75120A}" type="pres">
      <dgm:prSet presAssocID="{7C5D726C-0729-409C-8D6F-9336465A27E6}" presName="bgRect" presStyleLbl="bgShp" presStyleIdx="1" presStyleCnt="3"/>
      <dgm:spPr/>
    </dgm:pt>
    <dgm:pt modelId="{BA832ACF-B1CB-4A14-8A30-B1C698496159}" type="pres">
      <dgm:prSet presAssocID="{7C5D726C-0729-409C-8D6F-9336465A27E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vel"/>
        </a:ext>
      </dgm:extLst>
    </dgm:pt>
    <dgm:pt modelId="{873BABAD-344A-4767-B3B6-D718F6F56E30}" type="pres">
      <dgm:prSet presAssocID="{7C5D726C-0729-409C-8D6F-9336465A27E6}" presName="spaceRect" presStyleCnt="0"/>
      <dgm:spPr/>
    </dgm:pt>
    <dgm:pt modelId="{6C54779D-24F4-4B6A-BA06-E2302B1C36CE}" type="pres">
      <dgm:prSet presAssocID="{7C5D726C-0729-409C-8D6F-9336465A27E6}" presName="parTx" presStyleLbl="revTx" presStyleIdx="1" presStyleCnt="3">
        <dgm:presLayoutVars>
          <dgm:chMax val="0"/>
          <dgm:chPref val="0"/>
        </dgm:presLayoutVars>
      </dgm:prSet>
      <dgm:spPr/>
    </dgm:pt>
    <dgm:pt modelId="{8F85B128-EB44-49F7-903E-8A4EDA2C5D7D}" type="pres">
      <dgm:prSet presAssocID="{CCABFB32-9473-41DF-A672-1C9AE6074784}" presName="sibTrans" presStyleCnt="0"/>
      <dgm:spPr/>
    </dgm:pt>
    <dgm:pt modelId="{785DC369-1836-400B-B6C6-8C2287F575BE}" type="pres">
      <dgm:prSet presAssocID="{0195C6FA-407A-430F-A1C7-00BAD0E05852}" presName="compNode" presStyleCnt="0"/>
      <dgm:spPr/>
    </dgm:pt>
    <dgm:pt modelId="{525DBA78-9938-47CE-B80A-B6EC0B4BBBB1}" type="pres">
      <dgm:prSet presAssocID="{0195C6FA-407A-430F-A1C7-00BAD0E05852}" presName="bgRect" presStyleLbl="bgShp" presStyleIdx="2" presStyleCnt="3"/>
      <dgm:spPr/>
    </dgm:pt>
    <dgm:pt modelId="{4639CCB9-293E-439B-A6F5-2D9085FA0E39}" type="pres">
      <dgm:prSet presAssocID="{0195C6FA-407A-430F-A1C7-00BAD0E0585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elp"/>
        </a:ext>
      </dgm:extLst>
    </dgm:pt>
    <dgm:pt modelId="{C0DA5797-720E-4EC6-A476-9BD3D4A3DFE8}" type="pres">
      <dgm:prSet presAssocID="{0195C6FA-407A-430F-A1C7-00BAD0E05852}" presName="spaceRect" presStyleCnt="0"/>
      <dgm:spPr/>
    </dgm:pt>
    <dgm:pt modelId="{896ED27B-24F1-4D6F-85E4-5A085FDFFD4D}" type="pres">
      <dgm:prSet presAssocID="{0195C6FA-407A-430F-A1C7-00BAD0E05852}" presName="parTx" presStyleLbl="revTx" presStyleIdx="2" presStyleCnt="3">
        <dgm:presLayoutVars>
          <dgm:chMax val="0"/>
          <dgm:chPref val="0"/>
        </dgm:presLayoutVars>
      </dgm:prSet>
      <dgm:spPr/>
    </dgm:pt>
  </dgm:ptLst>
  <dgm:cxnLst>
    <dgm:cxn modelId="{EA38F04C-5D58-4988-9A40-7059D076DCB7}" srcId="{208D207B-796E-465F-904F-7C415A7DFAFA}" destId="{7C5D726C-0729-409C-8D6F-9336465A27E6}" srcOrd="1" destOrd="0" parTransId="{B2A38ACA-F2F0-4470-8048-0845DE09EED5}" sibTransId="{CCABFB32-9473-41DF-A672-1C9AE6074784}"/>
    <dgm:cxn modelId="{FB1D6F55-B6FD-4E0D-B558-61375F6C4758}" type="presOf" srcId="{0195C6FA-407A-430F-A1C7-00BAD0E05852}" destId="{896ED27B-24F1-4D6F-85E4-5A085FDFFD4D}" srcOrd="0" destOrd="0" presId="urn:microsoft.com/office/officeart/2018/2/layout/IconVerticalSolidList"/>
    <dgm:cxn modelId="{6E9F4857-CC12-45A7-B3F4-1A14B6E97E33}" type="presOf" srcId="{CB311EA8-0083-4A7A-BE70-4175892F5F33}" destId="{2B8E3288-7A20-4E7D-B1AB-639A57569689}" srcOrd="0" destOrd="0" presId="urn:microsoft.com/office/officeart/2018/2/layout/IconVerticalSolidList"/>
    <dgm:cxn modelId="{B5B62A97-D62B-4943-A3DE-BA3E61FC3287}" type="presOf" srcId="{7C5D726C-0729-409C-8D6F-9336465A27E6}" destId="{6C54779D-24F4-4B6A-BA06-E2302B1C36CE}" srcOrd="0" destOrd="0" presId="urn:microsoft.com/office/officeart/2018/2/layout/IconVerticalSolidList"/>
    <dgm:cxn modelId="{72082C9C-E1DD-43BF-92F6-25B57B2B81C4}" srcId="{208D207B-796E-465F-904F-7C415A7DFAFA}" destId="{0195C6FA-407A-430F-A1C7-00BAD0E05852}" srcOrd="2" destOrd="0" parTransId="{33447CF1-D765-4756-BEAC-7676BDF6E8CB}" sibTransId="{7D4C01A2-3870-4231-98B5-6605E0847625}"/>
    <dgm:cxn modelId="{295BB2AD-9E57-4065-A2CE-C2D717A3DB38}" type="presOf" srcId="{208D207B-796E-465F-904F-7C415A7DFAFA}" destId="{E35C70E8-5D2A-4B90-A24F-0E5555F83A02}" srcOrd="0" destOrd="0" presId="urn:microsoft.com/office/officeart/2018/2/layout/IconVerticalSolidList"/>
    <dgm:cxn modelId="{C02EE3C2-A4A0-463E-9F09-3B2C00D43C45}" srcId="{208D207B-796E-465F-904F-7C415A7DFAFA}" destId="{CB311EA8-0083-4A7A-BE70-4175892F5F33}" srcOrd="0" destOrd="0" parTransId="{C16BDF99-F425-49AD-8BBA-2C3088CBE0E9}" sibTransId="{3C52C4AA-EC8F-4367-BA12-C55CA2F56C92}"/>
    <dgm:cxn modelId="{56196917-6856-4D3B-9872-4F32B2F0882C}" type="presParOf" srcId="{E35C70E8-5D2A-4B90-A24F-0E5555F83A02}" destId="{21190DFE-F6A0-4C86-BD6C-3051C94CAD8F}" srcOrd="0" destOrd="0" presId="urn:microsoft.com/office/officeart/2018/2/layout/IconVerticalSolidList"/>
    <dgm:cxn modelId="{3C8A4C20-F3DC-4E29-823D-FDF58CC8014D}" type="presParOf" srcId="{21190DFE-F6A0-4C86-BD6C-3051C94CAD8F}" destId="{B168897F-B833-49C3-8708-92CA4D169380}" srcOrd="0" destOrd="0" presId="urn:microsoft.com/office/officeart/2018/2/layout/IconVerticalSolidList"/>
    <dgm:cxn modelId="{8A4388B5-FD40-4DBA-82CA-37DB0B1FA021}" type="presParOf" srcId="{21190DFE-F6A0-4C86-BD6C-3051C94CAD8F}" destId="{ABDAC12B-B32A-48F4-B85A-D7062557FB0F}" srcOrd="1" destOrd="0" presId="urn:microsoft.com/office/officeart/2018/2/layout/IconVerticalSolidList"/>
    <dgm:cxn modelId="{CA6A6E9E-DFF0-43F0-8920-CA8B3095364C}" type="presParOf" srcId="{21190DFE-F6A0-4C86-BD6C-3051C94CAD8F}" destId="{9660DE68-97E8-4171-8ACE-3A4F5AB3912D}" srcOrd="2" destOrd="0" presId="urn:microsoft.com/office/officeart/2018/2/layout/IconVerticalSolidList"/>
    <dgm:cxn modelId="{D5625AD3-F71E-4930-A87D-D301320D34FD}" type="presParOf" srcId="{21190DFE-F6A0-4C86-BD6C-3051C94CAD8F}" destId="{2B8E3288-7A20-4E7D-B1AB-639A57569689}" srcOrd="3" destOrd="0" presId="urn:microsoft.com/office/officeart/2018/2/layout/IconVerticalSolidList"/>
    <dgm:cxn modelId="{548ED3C7-E0BF-4019-962C-984D044A1968}" type="presParOf" srcId="{E35C70E8-5D2A-4B90-A24F-0E5555F83A02}" destId="{DA3121BB-3FA1-4E24-A444-BD1647148B62}" srcOrd="1" destOrd="0" presId="urn:microsoft.com/office/officeart/2018/2/layout/IconVerticalSolidList"/>
    <dgm:cxn modelId="{9732B2C0-D98F-44A7-B52A-2D110732DE57}" type="presParOf" srcId="{E35C70E8-5D2A-4B90-A24F-0E5555F83A02}" destId="{FB0A28B9-5B98-45AC-B2F9-E4BC2521824A}" srcOrd="2" destOrd="0" presId="urn:microsoft.com/office/officeart/2018/2/layout/IconVerticalSolidList"/>
    <dgm:cxn modelId="{5B11CE3C-AE2B-4348-9CAF-BA76CBFC351B}" type="presParOf" srcId="{FB0A28B9-5B98-45AC-B2F9-E4BC2521824A}" destId="{58F11BFA-36F3-4415-92E5-0B61FE75120A}" srcOrd="0" destOrd="0" presId="urn:microsoft.com/office/officeart/2018/2/layout/IconVerticalSolidList"/>
    <dgm:cxn modelId="{0DF76AED-3D9F-4445-A8A0-68D5F8B94807}" type="presParOf" srcId="{FB0A28B9-5B98-45AC-B2F9-E4BC2521824A}" destId="{BA832ACF-B1CB-4A14-8A30-B1C698496159}" srcOrd="1" destOrd="0" presId="urn:microsoft.com/office/officeart/2018/2/layout/IconVerticalSolidList"/>
    <dgm:cxn modelId="{9F3B4895-4CBE-4AE8-8CC8-7DF5958931AC}" type="presParOf" srcId="{FB0A28B9-5B98-45AC-B2F9-E4BC2521824A}" destId="{873BABAD-344A-4767-B3B6-D718F6F56E30}" srcOrd="2" destOrd="0" presId="urn:microsoft.com/office/officeart/2018/2/layout/IconVerticalSolidList"/>
    <dgm:cxn modelId="{3565E9CA-3A10-472E-AA58-8DEADC1A7AC1}" type="presParOf" srcId="{FB0A28B9-5B98-45AC-B2F9-E4BC2521824A}" destId="{6C54779D-24F4-4B6A-BA06-E2302B1C36CE}" srcOrd="3" destOrd="0" presId="urn:microsoft.com/office/officeart/2018/2/layout/IconVerticalSolidList"/>
    <dgm:cxn modelId="{AEF8F02A-3E01-4A23-8294-3181393D8FCE}" type="presParOf" srcId="{E35C70E8-5D2A-4B90-A24F-0E5555F83A02}" destId="{8F85B128-EB44-49F7-903E-8A4EDA2C5D7D}" srcOrd="3" destOrd="0" presId="urn:microsoft.com/office/officeart/2018/2/layout/IconVerticalSolidList"/>
    <dgm:cxn modelId="{BBA08022-B71F-4DD6-8FB6-71758B26A086}" type="presParOf" srcId="{E35C70E8-5D2A-4B90-A24F-0E5555F83A02}" destId="{785DC369-1836-400B-B6C6-8C2287F575BE}" srcOrd="4" destOrd="0" presId="urn:microsoft.com/office/officeart/2018/2/layout/IconVerticalSolidList"/>
    <dgm:cxn modelId="{088BF407-8639-4980-9549-E70DF83D14AE}" type="presParOf" srcId="{785DC369-1836-400B-B6C6-8C2287F575BE}" destId="{525DBA78-9938-47CE-B80A-B6EC0B4BBBB1}" srcOrd="0" destOrd="0" presId="urn:microsoft.com/office/officeart/2018/2/layout/IconVerticalSolidList"/>
    <dgm:cxn modelId="{46C240BF-109D-47E7-A1BC-A98FF8541809}" type="presParOf" srcId="{785DC369-1836-400B-B6C6-8C2287F575BE}" destId="{4639CCB9-293E-439B-A6F5-2D9085FA0E39}" srcOrd="1" destOrd="0" presId="urn:microsoft.com/office/officeart/2018/2/layout/IconVerticalSolidList"/>
    <dgm:cxn modelId="{355AC04D-5102-4FB8-B736-FDED9D19CB92}" type="presParOf" srcId="{785DC369-1836-400B-B6C6-8C2287F575BE}" destId="{C0DA5797-720E-4EC6-A476-9BD3D4A3DFE8}" srcOrd="2" destOrd="0" presId="urn:microsoft.com/office/officeart/2018/2/layout/IconVerticalSolidList"/>
    <dgm:cxn modelId="{AFFA5916-583C-458D-8FB3-DB9D93DA1B59}" type="presParOf" srcId="{785DC369-1836-400B-B6C6-8C2287F575BE}" destId="{896ED27B-24F1-4D6F-85E4-5A085FDFFD4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61A1DF-9578-4522-9754-B0E948627BB2}"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605DA9E-6FCA-407F-AD1B-7C3423670DC3}">
      <dgm:prSet/>
      <dgm:spPr/>
      <dgm:t>
        <a:bodyPr/>
        <a:lstStyle/>
        <a:p>
          <a:pPr rtl="0">
            <a:lnSpc>
              <a:spcPct val="100000"/>
            </a:lnSpc>
          </a:pPr>
          <a:r>
            <a:rPr lang="en-GB" b="0" i="0" dirty="0">
              <a:latin typeface="Times New Roman"/>
              <a:cs typeface="Times New Roman"/>
            </a:rPr>
            <a:t>Reflection is an indispensable professional competency at the field of health and social </a:t>
          </a:r>
          <a:r>
            <a:rPr lang="en-GB" b="0" i="0">
              <a:latin typeface="Times New Roman"/>
              <a:cs typeface="Times New Roman"/>
            </a:rPr>
            <a:t>welfare</a:t>
          </a:r>
          <a:r>
            <a:rPr lang="en-GB" b="0" i="0" dirty="0">
              <a:latin typeface="Times New Roman"/>
              <a:cs typeface="Times New Roman"/>
            </a:rPr>
            <a:t>.</a:t>
          </a:r>
          <a:r>
            <a:rPr lang="en-GB" dirty="0">
              <a:latin typeface="Times New Roman"/>
              <a:cs typeface="Times New Roman"/>
            </a:rPr>
            <a:t> </a:t>
          </a:r>
          <a:endParaRPr lang="en-US" dirty="0">
            <a:latin typeface="Times New Roman"/>
            <a:cs typeface="Times New Roman"/>
          </a:endParaRPr>
        </a:p>
      </dgm:t>
    </dgm:pt>
    <dgm:pt modelId="{85AD4C4D-0E3C-49F2-B0A7-D6F009270EDA}" type="parTrans" cxnId="{29C0AD58-431A-4272-9301-B7776E9672D3}">
      <dgm:prSet/>
      <dgm:spPr/>
      <dgm:t>
        <a:bodyPr/>
        <a:lstStyle/>
        <a:p>
          <a:endParaRPr lang="en-US"/>
        </a:p>
      </dgm:t>
    </dgm:pt>
    <dgm:pt modelId="{5DE630E3-1140-4B77-B3E6-5F359CEDEE00}" type="sibTrans" cxnId="{29C0AD58-431A-4272-9301-B7776E9672D3}">
      <dgm:prSet/>
      <dgm:spPr/>
      <dgm:t>
        <a:bodyPr/>
        <a:lstStyle/>
        <a:p>
          <a:pPr>
            <a:lnSpc>
              <a:spcPct val="100000"/>
            </a:lnSpc>
          </a:pPr>
          <a:endParaRPr lang="en-US"/>
        </a:p>
      </dgm:t>
    </dgm:pt>
    <dgm:pt modelId="{A32BC585-965A-4FC6-AF3E-F6BD195992E4}">
      <dgm:prSet/>
      <dgm:spPr/>
      <dgm:t>
        <a:bodyPr/>
        <a:lstStyle/>
        <a:p>
          <a:pPr>
            <a:lnSpc>
              <a:spcPct val="100000"/>
            </a:lnSpc>
          </a:pPr>
          <a:r>
            <a:rPr lang="en-GB" b="0" i="0">
              <a:latin typeface="Times New Roman"/>
              <a:cs typeface="Times New Roman"/>
            </a:rPr>
            <a:t>Gibbs Reflective Cycle offers a methodical and organised technique to gaining knowledge from one's experiences.</a:t>
          </a:r>
          <a:r>
            <a:rPr lang="en-GB">
              <a:latin typeface="Times New Roman"/>
              <a:cs typeface="Times New Roman"/>
            </a:rPr>
            <a:t> </a:t>
          </a:r>
          <a:endParaRPr lang="en-US">
            <a:latin typeface="Times New Roman"/>
            <a:cs typeface="Times New Roman"/>
          </a:endParaRPr>
        </a:p>
      </dgm:t>
    </dgm:pt>
    <dgm:pt modelId="{795EF4C2-2DE3-465D-BB60-AD99A8EE4B76}" type="parTrans" cxnId="{BDA07FDF-789D-40FC-B793-9BC901958FFF}">
      <dgm:prSet/>
      <dgm:spPr/>
      <dgm:t>
        <a:bodyPr/>
        <a:lstStyle/>
        <a:p>
          <a:endParaRPr lang="en-US"/>
        </a:p>
      </dgm:t>
    </dgm:pt>
    <dgm:pt modelId="{578B1A0E-8540-419C-B4D5-B1929C348319}" type="sibTrans" cxnId="{BDA07FDF-789D-40FC-B793-9BC901958FFF}">
      <dgm:prSet/>
      <dgm:spPr/>
      <dgm:t>
        <a:bodyPr/>
        <a:lstStyle/>
        <a:p>
          <a:pPr>
            <a:lnSpc>
              <a:spcPct val="100000"/>
            </a:lnSpc>
          </a:pPr>
          <a:endParaRPr lang="en-US"/>
        </a:p>
      </dgm:t>
    </dgm:pt>
    <dgm:pt modelId="{4BEB2254-E337-41D6-AAA1-5D084A5E9E76}">
      <dgm:prSet/>
      <dgm:spPr/>
      <dgm:t>
        <a:bodyPr/>
        <a:lstStyle/>
        <a:p>
          <a:pPr>
            <a:lnSpc>
              <a:spcPct val="100000"/>
            </a:lnSpc>
          </a:pPr>
          <a:r>
            <a:rPr lang="en-GB" b="0" i="0">
              <a:latin typeface="Times New Roman"/>
              <a:cs typeface="Times New Roman"/>
            </a:rPr>
            <a:t>Reflective practice promotes communication, empathy, decision making and quality of service.</a:t>
          </a:r>
          <a:r>
            <a:rPr lang="en-GB">
              <a:latin typeface="Times New Roman"/>
              <a:cs typeface="Times New Roman"/>
            </a:rPr>
            <a:t> </a:t>
          </a:r>
          <a:endParaRPr lang="en-US">
            <a:latin typeface="Times New Roman"/>
            <a:cs typeface="Times New Roman"/>
          </a:endParaRPr>
        </a:p>
      </dgm:t>
    </dgm:pt>
    <dgm:pt modelId="{95D2BB40-C429-49B8-93DF-2699E95AF8CF}" type="parTrans" cxnId="{C6E675FA-E675-4671-AB6B-7918BA858037}">
      <dgm:prSet/>
      <dgm:spPr/>
      <dgm:t>
        <a:bodyPr/>
        <a:lstStyle/>
        <a:p>
          <a:endParaRPr lang="en-US"/>
        </a:p>
      </dgm:t>
    </dgm:pt>
    <dgm:pt modelId="{4643F697-8E8E-4495-AF95-7C62930518E5}" type="sibTrans" cxnId="{C6E675FA-E675-4671-AB6B-7918BA858037}">
      <dgm:prSet/>
      <dgm:spPr/>
      <dgm:t>
        <a:bodyPr/>
        <a:lstStyle/>
        <a:p>
          <a:pPr>
            <a:lnSpc>
              <a:spcPct val="100000"/>
            </a:lnSpc>
          </a:pPr>
          <a:endParaRPr lang="en-US"/>
        </a:p>
      </dgm:t>
    </dgm:pt>
    <dgm:pt modelId="{EFB77383-3C55-4B71-9025-72152A8E6311}">
      <dgm:prSet/>
      <dgm:spPr/>
      <dgm:t>
        <a:bodyPr/>
        <a:lstStyle/>
        <a:p>
          <a:pPr>
            <a:lnSpc>
              <a:spcPct val="100000"/>
            </a:lnSpc>
          </a:pPr>
          <a:r>
            <a:rPr lang="en-GB" b="0" i="0">
              <a:latin typeface="Times New Roman"/>
              <a:cs typeface="Times New Roman"/>
            </a:rPr>
            <a:t>Reflection enables continued professional development and better outcomes for service users.</a:t>
          </a:r>
          <a:endParaRPr lang="en-US">
            <a:latin typeface="Times New Roman"/>
            <a:cs typeface="Times New Roman"/>
          </a:endParaRPr>
        </a:p>
      </dgm:t>
    </dgm:pt>
    <dgm:pt modelId="{CAF013DD-ACBF-46DB-9470-E78975CC09AD}" type="parTrans" cxnId="{22895D8E-A82F-4A30-8979-9DE4CC6A5BB9}">
      <dgm:prSet/>
      <dgm:spPr/>
      <dgm:t>
        <a:bodyPr/>
        <a:lstStyle/>
        <a:p>
          <a:endParaRPr lang="en-US"/>
        </a:p>
      </dgm:t>
    </dgm:pt>
    <dgm:pt modelId="{F1F11724-CA51-45B3-91F3-7C8181FED2F2}" type="sibTrans" cxnId="{22895D8E-A82F-4A30-8979-9DE4CC6A5BB9}">
      <dgm:prSet/>
      <dgm:spPr/>
      <dgm:t>
        <a:bodyPr/>
        <a:lstStyle/>
        <a:p>
          <a:endParaRPr lang="en-US"/>
        </a:p>
      </dgm:t>
    </dgm:pt>
    <dgm:pt modelId="{0C6F6B40-AC0A-4591-8ED0-55B3E2CB17F3}" type="pres">
      <dgm:prSet presAssocID="{9861A1DF-9578-4522-9754-B0E948627BB2}" presName="root" presStyleCnt="0">
        <dgm:presLayoutVars>
          <dgm:dir/>
          <dgm:resizeHandles val="exact"/>
        </dgm:presLayoutVars>
      </dgm:prSet>
      <dgm:spPr/>
    </dgm:pt>
    <dgm:pt modelId="{AA1CA457-568B-4920-9197-A15B47BDD38A}" type="pres">
      <dgm:prSet presAssocID="{9861A1DF-9578-4522-9754-B0E948627BB2}" presName="container" presStyleCnt="0">
        <dgm:presLayoutVars>
          <dgm:dir/>
          <dgm:resizeHandles val="exact"/>
        </dgm:presLayoutVars>
      </dgm:prSet>
      <dgm:spPr/>
    </dgm:pt>
    <dgm:pt modelId="{166958B5-D3F3-4843-BFDC-DF0EA3155A5C}" type="pres">
      <dgm:prSet presAssocID="{4605DA9E-6FCA-407F-AD1B-7C3423670DC3}" presName="compNode" presStyleCnt="0"/>
      <dgm:spPr/>
    </dgm:pt>
    <dgm:pt modelId="{F729FAC6-2D48-4CB5-8AD9-3EFFD2147A89}" type="pres">
      <dgm:prSet presAssocID="{4605DA9E-6FCA-407F-AD1B-7C3423670DC3}" presName="iconBgRect" presStyleLbl="bgShp" presStyleIdx="0" presStyleCnt="4"/>
      <dgm:spPr/>
    </dgm:pt>
    <dgm:pt modelId="{423DE259-50DD-4276-ADD7-9AD706CA945D}" type="pres">
      <dgm:prSet presAssocID="{4605DA9E-6FCA-407F-AD1B-7C3423670DC3}"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Person with Idea"/>
        </a:ext>
      </dgm:extLst>
    </dgm:pt>
    <dgm:pt modelId="{9B03E000-263E-4FA1-85AE-89FABA967860}" type="pres">
      <dgm:prSet presAssocID="{4605DA9E-6FCA-407F-AD1B-7C3423670DC3}" presName="spaceRect" presStyleCnt="0"/>
      <dgm:spPr/>
    </dgm:pt>
    <dgm:pt modelId="{FBF09A6E-DB7C-4027-A918-CC2FF5F3B9A3}" type="pres">
      <dgm:prSet presAssocID="{4605DA9E-6FCA-407F-AD1B-7C3423670DC3}" presName="textRect" presStyleLbl="revTx" presStyleIdx="0" presStyleCnt="4">
        <dgm:presLayoutVars>
          <dgm:chMax val="1"/>
          <dgm:chPref val="1"/>
        </dgm:presLayoutVars>
      </dgm:prSet>
      <dgm:spPr/>
    </dgm:pt>
    <dgm:pt modelId="{E5996602-7121-46DE-A692-73B9D3CD63D6}" type="pres">
      <dgm:prSet presAssocID="{5DE630E3-1140-4B77-B3E6-5F359CEDEE00}" presName="sibTrans" presStyleLbl="sibTrans2D1" presStyleIdx="0" presStyleCnt="0"/>
      <dgm:spPr/>
    </dgm:pt>
    <dgm:pt modelId="{AFBDA137-DF9B-4D4A-8A5D-7D01C3FEA80E}" type="pres">
      <dgm:prSet presAssocID="{A32BC585-965A-4FC6-AF3E-F6BD195992E4}" presName="compNode" presStyleCnt="0"/>
      <dgm:spPr/>
    </dgm:pt>
    <dgm:pt modelId="{E12ED4DD-74F2-40B4-B1B7-CB2331E941EA}" type="pres">
      <dgm:prSet presAssocID="{A32BC585-965A-4FC6-AF3E-F6BD195992E4}" presName="iconBgRect" presStyleLbl="bgShp" presStyleIdx="1" presStyleCnt="4"/>
      <dgm:spPr/>
    </dgm:pt>
    <dgm:pt modelId="{459E4116-5A50-4415-8838-D54AEB3E6219}" type="pres">
      <dgm:prSet presAssocID="{A32BC585-965A-4FC6-AF3E-F6BD195992E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ycle with People"/>
        </a:ext>
      </dgm:extLst>
    </dgm:pt>
    <dgm:pt modelId="{A45E1C06-79B1-4F97-975C-94EC43193626}" type="pres">
      <dgm:prSet presAssocID="{A32BC585-965A-4FC6-AF3E-F6BD195992E4}" presName="spaceRect" presStyleCnt="0"/>
      <dgm:spPr/>
    </dgm:pt>
    <dgm:pt modelId="{1ABF98AC-5584-437B-8A79-BCB0A934E361}" type="pres">
      <dgm:prSet presAssocID="{A32BC585-965A-4FC6-AF3E-F6BD195992E4}" presName="textRect" presStyleLbl="revTx" presStyleIdx="1" presStyleCnt="4">
        <dgm:presLayoutVars>
          <dgm:chMax val="1"/>
          <dgm:chPref val="1"/>
        </dgm:presLayoutVars>
      </dgm:prSet>
      <dgm:spPr/>
    </dgm:pt>
    <dgm:pt modelId="{8EC7F298-6CA9-4831-88F4-E257BA03B1E2}" type="pres">
      <dgm:prSet presAssocID="{578B1A0E-8540-419C-B4D5-B1929C348319}" presName="sibTrans" presStyleLbl="sibTrans2D1" presStyleIdx="0" presStyleCnt="0"/>
      <dgm:spPr/>
    </dgm:pt>
    <dgm:pt modelId="{F9365261-9919-4799-B082-64CA342A0B3C}" type="pres">
      <dgm:prSet presAssocID="{4BEB2254-E337-41D6-AAA1-5D084A5E9E76}" presName="compNode" presStyleCnt="0"/>
      <dgm:spPr/>
    </dgm:pt>
    <dgm:pt modelId="{8C7CE800-836C-445E-A545-2CE0DCDC32E8}" type="pres">
      <dgm:prSet presAssocID="{4BEB2254-E337-41D6-AAA1-5D084A5E9E76}" presName="iconBgRect" presStyleLbl="bgShp" presStyleIdx="2" presStyleCnt="4"/>
      <dgm:spPr/>
    </dgm:pt>
    <dgm:pt modelId="{A4A0527E-F422-4F54-AC98-7151A62D41EE}" type="pres">
      <dgm:prSet presAssocID="{4BEB2254-E337-41D6-AAA1-5D084A5E9E7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Thought bubble"/>
        </a:ext>
      </dgm:extLst>
    </dgm:pt>
    <dgm:pt modelId="{C638A052-93EE-445B-9582-4FF343BFBA33}" type="pres">
      <dgm:prSet presAssocID="{4BEB2254-E337-41D6-AAA1-5D084A5E9E76}" presName="spaceRect" presStyleCnt="0"/>
      <dgm:spPr/>
    </dgm:pt>
    <dgm:pt modelId="{99CE27B5-08A4-49BC-938A-C1C36875FA83}" type="pres">
      <dgm:prSet presAssocID="{4BEB2254-E337-41D6-AAA1-5D084A5E9E76}" presName="textRect" presStyleLbl="revTx" presStyleIdx="2" presStyleCnt="4">
        <dgm:presLayoutVars>
          <dgm:chMax val="1"/>
          <dgm:chPref val="1"/>
        </dgm:presLayoutVars>
      </dgm:prSet>
      <dgm:spPr/>
    </dgm:pt>
    <dgm:pt modelId="{13691EE4-B814-4790-BF76-B8D21B8E04F8}" type="pres">
      <dgm:prSet presAssocID="{4643F697-8E8E-4495-AF95-7C62930518E5}" presName="sibTrans" presStyleLbl="sibTrans2D1" presStyleIdx="0" presStyleCnt="0"/>
      <dgm:spPr/>
    </dgm:pt>
    <dgm:pt modelId="{F7D5D484-308C-4945-AA2A-8D7E04376D9D}" type="pres">
      <dgm:prSet presAssocID="{EFB77383-3C55-4B71-9025-72152A8E6311}" presName="compNode" presStyleCnt="0"/>
      <dgm:spPr/>
    </dgm:pt>
    <dgm:pt modelId="{B66D0DAC-BD0A-4631-80CE-E2A573CB5E93}" type="pres">
      <dgm:prSet presAssocID="{EFB77383-3C55-4B71-9025-72152A8E6311}" presName="iconBgRect" presStyleLbl="bgShp" presStyleIdx="3" presStyleCnt="4"/>
      <dgm:spPr/>
    </dgm:pt>
    <dgm:pt modelId="{86191369-831F-4F22-A90C-F68B9536512F}" type="pres">
      <dgm:prSet presAssocID="{EFB77383-3C55-4B71-9025-72152A8E631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20486F18-2450-41FD-9576-74BB81C7D017}" type="pres">
      <dgm:prSet presAssocID="{EFB77383-3C55-4B71-9025-72152A8E6311}" presName="spaceRect" presStyleCnt="0"/>
      <dgm:spPr/>
    </dgm:pt>
    <dgm:pt modelId="{DA04E7DE-6779-47B9-8B89-C28D1B5D75A2}" type="pres">
      <dgm:prSet presAssocID="{EFB77383-3C55-4B71-9025-72152A8E6311}" presName="textRect" presStyleLbl="revTx" presStyleIdx="3" presStyleCnt="4">
        <dgm:presLayoutVars>
          <dgm:chMax val="1"/>
          <dgm:chPref val="1"/>
        </dgm:presLayoutVars>
      </dgm:prSet>
      <dgm:spPr/>
    </dgm:pt>
  </dgm:ptLst>
  <dgm:cxnLst>
    <dgm:cxn modelId="{0104430D-10F2-41A7-A7FD-51005A99E310}" type="presOf" srcId="{578B1A0E-8540-419C-B4D5-B1929C348319}" destId="{8EC7F298-6CA9-4831-88F4-E257BA03B1E2}" srcOrd="0" destOrd="0" presId="urn:microsoft.com/office/officeart/2018/2/layout/IconCircleList"/>
    <dgm:cxn modelId="{B8A60A2E-DE6A-4532-BE7B-3EEF9EFD78F1}" type="presOf" srcId="{9861A1DF-9578-4522-9754-B0E948627BB2}" destId="{0C6F6B40-AC0A-4591-8ED0-55B3E2CB17F3}" srcOrd="0" destOrd="0" presId="urn:microsoft.com/office/officeart/2018/2/layout/IconCircleList"/>
    <dgm:cxn modelId="{1E31B43C-19BC-428C-93D5-F7E0D5BA95EF}" type="presOf" srcId="{A32BC585-965A-4FC6-AF3E-F6BD195992E4}" destId="{1ABF98AC-5584-437B-8A79-BCB0A934E361}" srcOrd="0" destOrd="0" presId="urn:microsoft.com/office/officeart/2018/2/layout/IconCircleList"/>
    <dgm:cxn modelId="{91763A6F-9FDD-4F06-97E3-647CB0C4E2AC}" type="presOf" srcId="{4BEB2254-E337-41D6-AAA1-5D084A5E9E76}" destId="{99CE27B5-08A4-49BC-938A-C1C36875FA83}" srcOrd="0" destOrd="0" presId="urn:microsoft.com/office/officeart/2018/2/layout/IconCircleList"/>
    <dgm:cxn modelId="{29C0AD58-431A-4272-9301-B7776E9672D3}" srcId="{9861A1DF-9578-4522-9754-B0E948627BB2}" destId="{4605DA9E-6FCA-407F-AD1B-7C3423670DC3}" srcOrd="0" destOrd="0" parTransId="{85AD4C4D-0E3C-49F2-B0A7-D6F009270EDA}" sibTransId="{5DE630E3-1140-4B77-B3E6-5F359CEDEE00}"/>
    <dgm:cxn modelId="{22895D8E-A82F-4A30-8979-9DE4CC6A5BB9}" srcId="{9861A1DF-9578-4522-9754-B0E948627BB2}" destId="{EFB77383-3C55-4B71-9025-72152A8E6311}" srcOrd="3" destOrd="0" parTransId="{CAF013DD-ACBF-46DB-9470-E78975CC09AD}" sibTransId="{F1F11724-CA51-45B3-91F3-7C8181FED2F2}"/>
    <dgm:cxn modelId="{B48C5FB7-A9D5-4314-83DA-8FFC5ADA0FDE}" type="presOf" srcId="{EFB77383-3C55-4B71-9025-72152A8E6311}" destId="{DA04E7DE-6779-47B9-8B89-C28D1B5D75A2}" srcOrd="0" destOrd="0" presId="urn:microsoft.com/office/officeart/2018/2/layout/IconCircleList"/>
    <dgm:cxn modelId="{E48DCEB9-2929-4A72-83A3-A70FF630BF5A}" type="presOf" srcId="{4605DA9E-6FCA-407F-AD1B-7C3423670DC3}" destId="{FBF09A6E-DB7C-4027-A918-CC2FF5F3B9A3}" srcOrd="0" destOrd="0" presId="urn:microsoft.com/office/officeart/2018/2/layout/IconCircleList"/>
    <dgm:cxn modelId="{BBF2C1CA-E260-472D-AE94-372AB547243D}" type="presOf" srcId="{4643F697-8E8E-4495-AF95-7C62930518E5}" destId="{13691EE4-B814-4790-BF76-B8D21B8E04F8}" srcOrd="0" destOrd="0" presId="urn:microsoft.com/office/officeart/2018/2/layout/IconCircleList"/>
    <dgm:cxn modelId="{BDA07FDF-789D-40FC-B793-9BC901958FFF}" srcId="{9861A1DF-9578-4522-9754-B0E948627BB2}" destId="{A32BC585-965A-4FC6-AF3E-F6BD195992E4}" srcOrd="1" destOrd="0" parTransId="{795EF4C2-2DE3-465D-BB60-AD99A8EE4B76}" sibTransId="{578B1A0E-8540-419C-B4D5-B1929C348319}"/>
    <dgm:cxn modelId="{8D110BF4-6901-4790-AEDD-E7B34D0E5E29}" type="presOf" srcId="{5DE630E3-1140-4B77-B3E6-5F359CEDEE00}" destId="{E5996602-7121-46DE-A692-73B9D3CD63D6}" srcOrd="0" destOrd="0" presId="urn:microsoft.com/office/officeart/2018/2/layout/IconCircleList"/>
    <dgm:cxn modelId="{C6E675FA-E675-4671-AB6B-7918BA858037}" srcId="{9861A1DF-9578-4522-9754-B0E948627BB2}" destId="{4BEB2254-E337-41D6-AAA1-5D084A5E9E76}" srcOrd="2" destOrd="0" parTransId="{95D2BB40-C429-49B8-93DF-2699E95AF8CF}" sibTransId="{4643F697-8E8E-4495-AF95-7C62930518E5}"/>
    <dgm:cxn modelId="{F75EB4B6-87F4-4844-A910-D136A994459C}" type="presParOf" srcId="{0C6F6B40-AC0A-4591-8ED0-55B3E2CB17F3}" destId="{AA1CA457-568B-4920-9197-A15B47BDD38A}" srcOrd="0" destOrd="0" presId="urn:microsoft.com/office/officeart/2018/2/layout/IconCircleList"/>
    <dgm:cxn modelId="{C1DFC0EC-0530-4267-9D6D-3F91620B91F3}" type="presParOf" srcId="{AA1CA457-568B-4920-9197-A15B47BDD38A}" destId="{166958B5-D3F3-4843-BFDC-DF0EA3155A5C}" srcOrd="0" destOrd="0" presId="urn:microsoft.com/office/officeart/2018/2/layout/IconCircleList"/>
    <dgm:cxn modelId="{76EF7089-3872-4BA9-A551-9063608F3DCA}" type="presParOf" srcId="{166958B5-D3F3-4843-BFDC-DF0EA3155A5C}" destId="{F729FAC6-2D48-4CB5-8AD9-3EFFD2147A89}" srcOrd="0" destOrd="0" presId="urn:microsoft.com/office/officeart/2018/2/layout/IconCircleList"/>
    <dgm:cxn modelId="{B8511ED1-3AF1-4894-A406-CDBAFAE6AB58}" type="presParOf" srcId="{166958B5-D3F3-4843-BFDC-DF0EA3155A5C}" destId="{423DE259-50DD-4276-ADD7-9AD706CA945D}" srcOrd="1" destOrd="0" presId="urn:microsoft.com/office/officeart/2018/2/layout/IconCircleList"/>
    <dgm:cxn modelId="{6046088F-A063-4758-8F81-51A45E306CF8}" type="presParOf" srcId="{166958B5-D3F3-4843-BFDC-DF0EA3155A5C}" destId="{9B03E000-263E-4FA1-85AE-89FABA967860}" srcOrd="2" destOrd="0" presId="urn:microsoft.com/office/officeart/2018/2/layout/IconCircleList"/>
    <dgm:cxn modelId="{9437C4FE-5143-469B-8C30-A839995918FA}" type="presParOf" srcId="{166958B5-D3F3-4843-BFDC-DF0EA3155A5C}" destId="{FBF09A6E-DB7C-4027-A918-CC2FF5F3B9A3}" srcOrd="3" destOrd="0" presId="urn:microsoft.com/office/officeart/2018/2/layout/IconCircleList"/>
    <dgm:cxn modelId="{A2A94938-FEF9-4021-8EFB-7DF90D8473B8}" type="presParOf" srcId="{AA1CA457-568B-4920-9197-A15B47BDD38A}" destId="{E5996602-7121-46DE-A692-73B9D3CD63D6}" srcOrd="1" destOrd="0" presId="urn:microsoft.com/office/officeart/2018/2/layout/IconCircleList"/>
    <dgm:cxn modelId="{D5C0E56D-6015-45CF-8594-FA7101A97E4B}" type="presParOf" srcId="{AA1CA457-568B-4920-9197-A15B47BDD38A}" destId="{AFBDA137-DF9B-4D4A-8A5D-7D01C3FEA80E}" srcOrd="2" destOrd="0" presId="urn:microsoft.com/office/officeart/2018/2/layout/IconCircleList"/>
    <dgm:cxn modelId="{85056447-7F98-41E8-B84F-2534EC644123}" type="presParOf" srcId="{AFBDA137-DF9B-4D4A-8A5D-7D01C3FEA80E}" destId="{E12ED4DD-74F2-40B4-B1B7-CB2331E941EA}" srcOrd="0" destOrd="0" presId="urn:microsoft.com/office/officeart/2018/2/layout/IconCircleList"/>
    <dgm:cxn modelId="{4E1A54D4-2BE4-48A5-9D37-2A06D411D3AD}" type="presParOf" srcId="{AFBDA137-DF9B-4D4A-8A5D-7D01C3FEA80E}" destId="{459E4116-5A50-4415-8838-D54AEB3E6219}" srcOrd="1" destOrd="0" presId="urn:microsoft.com/office/officeart/2018/2/layout/IconCircleList"/>
    <dgm:cxn modelId="{F99A3485-1881-406D-9566-DD86368F5131}" type="presParOf" srcId="{AFBDA137-DF9B-4D4A-8A5D-7D01C3FEA80E}" destId="{A45E1C06-79B1-4F97-975C-94EC43193626}" srcOrd="2" destOrd="0" presId="urn:microsoft.com/office/officeart/2018/2/layout/IconCircleList"/>
    <dgm:cxn modelId="{5C41ACD3-ED8A-4B71-83E9-E1DCAA8037BB}" type="presParOf" srcId="{AFBDA137-DF9B-4D4A-8A5D-7D01C3FEA80E}" destId="{1ABF98AC-5584-437B-8A79-BCB0A934E361}" srcOrd="3" destOrd="0" presId="urn:microsoft.com/office/officeart/2018/2/layout/IconCircleList"/>
    <dgm:cxn modelId="{B9B56084-7209-4D84-9119-06BBBB3279EC}" type="presParOf" srcId="{AA1CA457-568B-4920-9197-A15B47BDD38A}" destId="{8EC7F298-6CA9-4831-88F4-E257BA03B1E2}" srcOrd="3" destOrd="0" presId="urn:microsoft.com/office/officeart/2018/2/layout/IconCircleList"/>
    <dgm:cxn modelId="{07A637E9-BCDD-49D0-B72C-F49E1D366B52}" type="presParOf" srcId="{AA1CA457-568B-4920-9197-A15B47BDD38A}" destId="{F9365261-9919-4799-B082-64CA342A0B3C}" srcOrd="4" destOrd="0" presId="urn:microsoft.com/office/officeart/2018/2/layout/IconCircleList"/>
    <dgm:cxn modelId="{A85C3BA9-59A0-4CA3-8AA4-3D2FC5C0BB74}" type="presParOf" srcId="{F9365261-9919-4799-B082-64CA342A0B3C}" destId="{8C7CE800-836C-445E-A545-2CE0DCDC32E8}" srcOrd="0" destOrd="0" presId="urn:microsoft.com/office/officeart/2018/2/layout/IconCircleList"/>
    <dgm:cxn modelId="{2392DF26-78C6-4C2E-AF8F-FF78A53A1A9D}" type="presParOf" srcId="{F9365261-9919-4799-B082-64CA342A0B3C}" destId="{A4A0527E-F422-4F54-AC98-7151A62D41EE}" srcOrd="1" destOrd="0" presId="urn:microsoft.com/office/officeart/2018/2/layout/IconCircleList"/>
    <dgm:cxn modelId="{FD1744FB-A05C-4582-AF7D-FA946776B666}" type="presParOf" srcId="{F9365261-9919-4799-B082-64CA342A0B3C}" destId="{C638A052-93EE-445B-9582-4FF343BFBA33}" srcOrd="2" destOrd="0" presId="urn:microsoft.com/office/officeart/2018/2/layout/IconCircleList"/>
    <dgm:cxn modelId="{301209E3-4178-4D60-94E1-2DA82A3091A5}" type="presParOf" srcId="{F9365261-9919-4799-B082-64CA342A0B3C}" destId="{99CE27B5-08A4-49BC-938A-C1C36875FA83}" srcOrd="3" destOrd="0" presId="urn:microsoft.com/office/officeart/2018/2/layout/IconCircleList"/>
    <dgm:cxn modelId="{38898475-3FDD-4FB8-89CB-45DE83F51E5E}" type="presParOf" srcId="{AA1CA457-568B-4920-9197-A15B47BDD38A}" destId="{13691EE4-B814-4790-BF76-B8D21B8E04F8}" srcOrd="5" destOrd="0" presId="urn:microsoft.com/office/officeart/2018/2/layout/IconCircleList"/>
    <dgm:cxn modelId="{CCDE41E0-D191-43D6-96C2-1EBC2DD000D9}" type="presParOf" srcId="{AA1CA457-568B-4920-9197-A15B47BDD38A}" destId="{F7D5D484-308C-4945-AA2A-8D7E04376D9D}" srcOrd="6" destOrd="0" presId="urn:microsoft.com/office/officeart/2018/2/layout/IconCircleList"/>
    <dgm:cxn modelId="{DD4C59E2-CFE9-4853-B602-6E3E9D5A179F}" type="presParOf" srcId="{F7D5D484-308C-4945-AA2A-8D7E04376D9D}" destId="{B66D0DAC-BD0A-4631-80CE-E2A573CB5E93}" srcOrd="0" destOrd="0" presId="urn:microsoft.com/office/officeart/2018/2/layout/IconCircleList"/>
    <dgm:cxn modelId="{ED0CCD81-2A4E-480D-BC9D-A37648232E87}" type="presParOf" srcId="{F7D5D484-308C-4945-AA2A-8D7E04376D9D}" destId="{86191369-831F-4F22-A90C-F68B9536512F}" srcOrd="1" destOrd="0" presId="urn:microsoft.com/office/officeart/2018/2/layout/IconCircleList"/>
    <dgm:cxn modelId="{DD545112-ACA5-4A0C-9BDA-498025B85C23}" type="presParOf" srcId="{F7D5D484-308C-4945-AA2A-8D7E04376D9D}" destId="{20486F18-2450-41FD-9576-74BB81C7D017}" srcOrd="2" destOrd="0" presId="urn:microsoft.com/office/officeart/2018/2/layout/IconCircleList"/>
    <dgm:cxn modelId="{9A5CF5EA-6A99-4504-BA3C-DDEE6DAC871D}" type="presParOf" srcId="{F7D5D484-308C-4945-AA2A-8D7E04376D9D}" destId="{DA04E7DE-6779-47B9-8B89-C28D1B5D75A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A075B7-8643-46A3-A4B6-9CE1AA4A864B}">
      <dsp:nvSpPr>
        <dsp:cNvPr id="0" name=""/>
        <dsp:cNvSpPr/>
      </dsp:nvSpPr>
      <dsp:spPr>
        <a:xfrm>
          <a:off x="0" y="69412"/>
          <a:ext cx="9618133" cy="44460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Times New Roman"/>
              <a:cs typeface="Times New Roman"/>
            </a:rPr>
            <a:t>Student Name: </a:t>
          </a:r>
          <a:r>
            <a:rPr lang="en-GB" sz="1900" b="1" kern="1200" dirty="0">
              <a:latin typeface="Times New Roman"/>
              <a:cs typeface="Times New Roman"/>
            </a:rPr>
            <a:t>Nana Kwame Djan</a:t>
          </a:r>
          <a:endParaRPr lang="en-US" sz="1900" b="1" kern="1200" dirty="0">
            <a:latin typeface="Times New Roman"/>
            <a:cs typeface="Times New Roman"/>
          </a:endParaRPr>
        </a:p>
      </dsp:txBody>
      <dsp:txXfrm>
        <a:off x="21704" y="91116"/>
        <a:ext cx="9574725" cy="401192"/>
      </dsp:txXfrm>
    </dsp:sp>
    <dsp:sp modelId="{63D211BD-07A4-4EC8-882E-F6CF9B7AD3CA}">
      <dsp:nvSpPr>
        <dsp:cNvPr id="0" name=""/>
        <dsp:cNvSpPr/>
      </dsp:nvSpPr>
      <dsp:spPr>
        <a:xfrm>
          <a:off x="0" y="576141"/>
          <a:ext cx="9618133" cy="44460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Times New Roman"/>
              <a:cs typeface="Times New Roman"/>
            </a:rPr>
            <a:t>Student ID Number: </a:t>
          </a:r>
          <a:r>
            <a:rPr lang="en-GB" sz="1900" b="1" kern="1200" dirty="0">
              <a:latin typeface="Times New Roman"/>
              <a:cs typeface="Times New Roman"/>
            </a:rPr>
            <a:t>2504746</a:t>
          </a:r>
          <a:endParaRPr lang="en-US" sz="1900" b="1" kern="1200" dirty="0">
            <a:latin typeface="Times New Roman"/>
            <a:cs typeface="Times New Roman"/>
          </a:endParaRPr>
        </a:p>
      </dsp:txBody>
      <dsp:txXfrm>
        <a:off x="21704" y="597845"/>
        <a:ext cx="9574725" cy="401192"/>
      </dsp:txXfrm>
    </dsp:sp>
    <dsp:sp modelId="{85621DD5-D840-463F-8612-8B610FE8B929}">
      <dsp:nvSpPr>
        <dsp:cNvPr id="0" name=""/>
        <dsp:cNvSpPr/>
      </dsp:nvSpPr>
      <dsp:spPr>
        <a:xfrm>
          <a:off x="0" y="1075461"/>
          <a:ext cx="9618133" cy="44460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Times New Roman"/>
              <a:cs typeface="Times New Roman"/>
            </a:rPr>
            <a:t>Model: </a:t>
          </a:r>
          <a:r>
            <a:rPr lang="en-GB" sz="1900" b="1" kern="1200" dirty="0">
              <a:latin typeface="Times New Roman"/>
              <a:cs typeface="Times New Roman"/>
            </a:rPr>
            <a:t>Professional Development In Health And Social Care</a:t>
          </a:r>
          <a:endParaRPr lang="en-US" sz="1900" b="1" kern="1200" dirty="0">
            <a:latin typeface="Times New Roman"/>
            <a:cs typeface="Times New Roman"/>
          </a:endParaRPr>
        </a:p>
      </dsp:txBody>
      <dsp:txXfrm>
        <a:off x="21704" y="1097165"/>
        <a:ext cx="9574725" cy="401192"/>
      </dsp:txXfrm>
    </dsp:sp>
    <dsp:sp modelId="{29CF5B67-7D52-4B7F-B89D-71F285DF4B9C}">
      <dsp:nvSpPr>
        <dsp:cNvPr id="0" name=""/>
        <dsp:cNvSpPr/>
      </dsp:nvSpPr>
      <dsp:spPr>
        <a:xfrm>
          <a:off x="0" y="1574781"/>
          <a:ext cx="9618133" cy="44460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Times New Roman"/>
              <a:cs typeface="Times New Roman"/>
            </a:rPr>
            <a:t>Model Code: </a:t>
          </a:r>
          <a:r>
            <a:rPr lang="en-GB" sz="1900" b="1" kern="1200" dirty="0">
              <a:latin typeface="Times New Roman"/>
              <a:cs typeface="Times New Roman"/>
            </a:rPr>
            <a:t>LCHS4009</a:t>
          </a:r>
          <a:endParaRPr lang="en-US" sz="1900" b="1" kern="1200" dirty="0">
            <a:latin typeface="Times New Roman"/>
            <a:cs typeface="Times New Roman"/>
          </a:endParaRPr>
        </a:p>
      </dsp:txBody>
      <dsp:txXfrm>
        <a:off x="21704" y="1596485"/>
        <a:ext cx="9574725" cy="401192"/>
      </dsp:txXfrm>
    </dsp:sp>
    <dsp:sp modelId="{46061901-8B06-4C04-B538-44DE1A3D7C61}">
      <dsp:nvSpPr>
        <dsp:cNvPr id="0" name=""/>
        <dsp:cNvSpPr/>
      </dsp:nvSpPr>
      <dsp:spPr>
        <a:xfrm>
          <a:off x="0" y="2074101"/>
          <a:ext cx="9618133" cy="44460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endParaRPr lang="en-GB" sz="1900" kern="1200" dirty="0">
            <a:latin typeface="Times New Roman"/>
            <a:cs typeface="Times New Roman"/>
          </a:endParaRPr>
        </a:p>
      </dsp:txBody>
      <dsp:txXfrm>
        <a:off x="21704" y="2095805"/>
        <a:ext cx="9574725" cy="401192"/>
      </dsp:txXfrm>
    </dsp:sp>
    <dsp:sp modelId="{A3E833E5-5C46-482B-93C8-430D5AAA1AAB}">
      <dsp:nvSpPr>
        <dsp:cNvPr id="0" name=""/>
        <dsp:cNvSpPr/>
      </dsp:nvSpPr>
      <dsp:spPr>
        <a:xfrm>
          <a:off x="0" y="2573421"/>
          <a:ext cx="9618133" cy="44460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Times New Roman"/>
              <a:cs typeface="Times New Roman"/>
            </a:rPr>
            <a:t>Lecturer: </a:t>
          </a:r>
          <a:r>
            <a:rPr lang="en-GB" sz="1900" b="1" i="0" kern="1200" dirty="0">
              <a:latin typeface="Times New Roman"/>
              <a:cs typeface="Times New Roman"/>
            </a:rPr>
            <a:t>Wafa Nasir</a:t>
          </a:r>
          <a:endParaRPr lang="en-US" sz="1900" b="1" kern="1200" dirty="0">
            <a:latin typeface="Times New Roman"/>
            <a:cs typeface="Times New Roman"/>
          </a:endParaRPr>
        </a:p>
      </dsp:txBody>
      <dsp:txXfrm>
        <a:off x="21704" y="2595125"/>
        <a:ext cx="9574725" cy="401192"/>
      </dsp:txXfrm>
    </dsp:sp>
    <dsp:sp modelId="{04769028-C563-4027-8A98-2981419BD0A2}">
      <dsp:nvSpPr>
        <dsp:cNvPr id="0" name=""/>
        <dsp:cNvSpPr/>
      </dsp:nvSpPr>
      <dsp:spPr>
        <a:xfrm>
          <a:off x="0" y="3072741"/>
          <a:ext cx="9618133" cy="44460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Times New Roman"/>
              <a:cs typeface="Times New Roman"/>
            </a:rPr>
            <a:t>Assignment Title: </a:t>
          </a:r>
          <a:r>
            <a:rPr lang="en-GB" sz="1900" b="1" kern="1200" dirty="0">
              <a:latin typeface="Times New Roman"/>
              <a:cs typeface="Times New Roman"/>
            </a:rPr>
            <a:t>Self-Awareness Presentation </a:t>
          </a:r>
          <a:endParaRPr lang="en-US" sz="1900" b="1" kern="1200" dirty="0">
            <a:latin typeface="Times New Roman"/>
            <a:cs typeface="Times New Roman"/>
          </a:endParaRPr>
        </a:p>
      </dsp:txBody>
      <dsp:txXfrm>
        <a:off x="21704" y="3094445"/>
        <a:ext cx="9574725" cy="401192"/>
      </dsp:txXfrm>
    </dsp:sp>
    <dsp:sp modelId="{7337526A-30B5-4A26-97A6-5DAC23A7CC74}">
      <dsp:nvSpPr>
        <dsp:cNvPr id="0" name=""/>
        <dsp:cNvSpPr/>
      </dsp:nvSpPr>
      <dsp:spPr>
        <a:xfrm>
          <a:off x="0" y="3572061"/>
          <a:ext cx="9618133" cy="44460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Times New Roman"/>
              <a:cs typeface="Times New Roman"/>
            </a:rPr>
            <a:t>Topic: </a:t>
          </a:r>
          <a:r>
            <a:rPr lang="en-GB" sz="1900" b="1" kern="1200" dirty="0">
              <a:latin typeface="Times New Roman"/>
              <a:cs typeface="Times New Roman"/>
            </a:rPr>
            <a:t>Reflection</a:t>
          </a:r>
          <a:endParaRPr lang="en-US" sz="1900" b="1" kern="1200" dirty="0">
            <a:latin typeface="Times New Roman"/>
            <a:cs typeface="Times New Roman"/>
          </a:endParaRPr>
        </a:p>
      </dsp:txBody>
      <dsp:txXfrm>
        <a:off x="21704" y="3593765"/>
        <a:ext cx="9574725" cy="401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68897F-B833-49C3-8708-92CA4D169380}">
      <dsp:nvSpPr>
        <dsp:cNvPr id="0" name=""/>
        <dsp:cNvSpPr/>
      </dsp:nvSpPr>
      <dsp:spPr>
        <a:xfrm>
          <a:off x="0" y="364"/>
          <a:ext cx="6656769" cy="8521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DAC12B-B32A-48F4-B85A-D7062557FB0F}">
      <dsp:nvSpPr>
        <dsp:cNvPr id="0" name=""/>
        <dsp:cNvSpPr/>
      </dsp:nvSpPr>
      <dsp:spPr>
        <a:xfrm>
          <a:off x="257786" y="192106"/>
          <a:ext cx="468702" cy="4687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8E3288-7A20-4E7D-B1AB-639A57569689}">
      <dsp:nvSpPr>
        <dsp:cNvPr id="0" name=""/>
        <dsp:cNvSpPr/>
      </dsp:nvSpPr>
      <dsp:spPr>
        <a:xfrm>
          <a:off x="984275" y="364"/>
          <a:ext cx="5672493" cy="852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90" tIns="90190" rIns="90190" bIns="90190" numCol="1" spcCol="1270" anchor="ctr" anchorCtr="0">
          <a:noAutofit/>
        </a:bodyPr>
        <a:lstStyle/>
        <a:p>
          <a:pPr marL="0" lvl="0" indent="0" algn="l" defTabSz="1244600">
            <a:lnSpc>
              <a:spcPct val="100000"/>
            </a:lnSpc>
            <a:spcBef>
              <a:spcPct val="0"/>
            </a:spcBef>
            <a:spcAft>
              <a:spcPct val="35000"/>
            </a:spcAft>
            <a:buNone/>
          </a:pPr>
          <a:r>
            <a:rPr lang="en-GB" sz="2800" b="0" i="0" kern="1200" dirty="0">
              <a:latin typeface="Times New Roman"/>
              <a:cs typeface="Times New Roman"/>
            </a:rPr>
            <a:t>What Happened?</a:t>
          </a:r>
          <a:endParaRPr lang="en-US" sz="2800" kern="1200" dirty="0">
            <a:latin typeface="Times New Roman"/>
            <a:cs typeface="Times New Roman"/>
          </a:endParaRPr>
        </a:p>
      </dsp:txBody>
      <dsp:txXfrm>
        <a:off x="984275" y="364"/>
        <a:ext cx="5672493" cy="852186"/>
      </dsp:txXfrm>
    </dsp:sp>
    <dsp:sp modelId="{58F11BFA-36F3-4415-92E5-0B61FE75120A}">
      <dsp:nvSpPr>
        <dsp:cNvPr id="0" name=""/>
        <dsp:cNvSpPr/>
      </dsp:nvSpPr>
      <dsp:spPr>
        <a:xfrm>
          <a:off x="0" y="1065597"/>
          <a:ext cx="6656769" cy="8521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832ACF-B1CB-4A14-8A30-B1C698496159}">
      <dsp:nvSpPr>
        <dsp:cNvPr id="0" name=""/>
        <dsp:cNvSpPr/>
      </dsp:nvSpPr>
      <dsp:spPr>
        <a:xfrm>
          <a:off x="257786" y="1257339"/>
          <a:ext cx="468702" cy="4687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54779D-24F4-4B6A-BA06-E2302B1C36CE}">
      <dsp:nvSpPr>
        <dsp:cNvPr id="0" name=""/>
        <dsp:cNvSpPr/>
      </dsp:nvSpPr>
      <dsp:spPr>
        <a:xfrm>
          <a:off x="984275" y="1065597"/>
          <a:ext cx="5672493" cy="852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90" tIns="90190" rIns="90190" bIns="90190" numCol="1" spcCol="1270" anchor="ctr" anchorCtr="0">
          <a:noAutofit/>
        </a:bodyPr>
        <a:lstStyle/>
        <a:p>
          <a:pPr marL="0" lvl="0" indent="0" algn="l" defTabSz="533400">
            <a:lnSpc>
              <a:spcPct val="100000"/>
            </a:lnSpc>
            <a:spcBef>
              <a:spcPct val="0"/>
            </a:spcBef>
            <a:spcAft>
              <a:spcPct val="35000"/>
            </a:spcAft>
            <a:buNone/>
          </a:pPr>
          <a:r>
            <a:rPr lang="en-GB" sz="1200" b="0" i="0" kern="1200" dirty="0">
              <a:solidFill>
                <a:schemeClr val="tx1"/>
              </a:solidFill>
              <a:latin typeface="Times New Roman"/>
              <a:ea typeface="Calibri"/>
              <a:cs typeface="Times New Roman"/>
            </a:rPr>
            <a:t>At this stage, the practitioner objectively describes the event without making judgements.</a:t>
          </a:r>
          <a:endParaRPr lang="en-US" sz="1200" kern="1200" dirty="0">
            <a:solidFill>
              <a:schemeClr val="tx1"/>
            </a:solidFill>
            <a:latin typeface="Times New Roman"/>
            <a:ea typeface="Calibri"/>
            <a:cs typeface="Times New Roman"/>
          </a:endParaRPr>
        </a:p>
      </dsp:txBody>
      <dsp:txXfrm>
        <a:off x="984275" y="1065597"/>
        <a:ext cx="5672493" cy="852186"/>
      </dsp:txXfrm>
    </dsp:sp>
    <dsp:sp modelId="{525DBA78-9938-47CE-B80A-B6EC0B4BBBB1}">
      <dsp:nvSpPr>
        <dsp:cNvPr id="0" name=""/>
        <dsp:cNvSpPr/>
      </dsp:nvSpPr>
      <dsp:spPr>
        <a:xfrm>
          <a:off x="0" y="2130830"/>
          <a:ext cx="6656769" cy="8521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39CCB9-293E-439B-A6F5-2D9085FA0E39}">
      <dsp:nvSpPr>
        <dsp:cNvPr id="0" name=""/>
        <dsp:cNvSpPr/>
      </dsp:nvSpPr>
      <dsp:spPr>
        <a:xfrm>
          <a:off x="257786" y="2322572"/>
          <a:ext cx="468702" cy="4687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6ED27B-24F1-4D6F-85E4-5A085FDFFD4D}">
      <dsp:nvSpPr>
        <dsp:cNvPr id="0" name=""/>
        <dsp:cNvSpPr/>
      </dsp:nvSpPr>
      <dsp:spPr>
        <a:xfrm>
          <a:off x="984275" y="2130830"/>
          <a:ext cx="5672493" cy="852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90" tIns="90190" rIns="90190" bIns="90190" numCol="1" spcCol="1270" anchor="ctr" anchorCtr="0">
          <a:noAutofit/>
        </a:bodyPr>
        <a:lstStyle/>
        <a:p>
          <a:pPr marL="0" lvl="0" indent="0" algn="l" defTabSz="1111250" rtl="0">
            <a:lnSpc>
              <a:spcPct val="100000"/>
            </a:lnSpc>
            <a:spcBef>
              <a:spcPct val="0"/>
            </a:spcBef>
            <a:spcAft>
              <a:spcPct val="35000"/>
            </a:spcAft>
            <a:buNone/>
          </a:pPr>
          <a:r>
            <a:rPr lang="en-GB" sz="2500" b="0" i="0" kern="1200">
              <a:solidFill>
                <a:schemeClr val="tx1"/>
              </a:solidFill>
              <a:latin typeface="Times New Roman"/>
              <a:cs typeface="Times New Roman"/>
            </a:rPr>
            <a:t>Questions </a:t>
          </a:r>
          <a:r>
            <a:rPr lang="en-GB" sz="2500" kern="1200">
              <a:solidFill>
                <a:schemeClr val="tx1"/>
              </a:solidFill>
              <a:latin typeface="Times New Roman"/>
              <a:cs typeface="Times New Roman"/>
            </a:rPr>
            <a:t>to ask are:</a:t>
          </a:r>
          <a:endParaRPr lang="en-US" sz="2500" kern="1200">
            <a:solidFill>
              <a:schemeClr val="tx1"/>
            </a:solidFill>
            <a:latin typeface="Times New Roman"/>
            <a:cs typeface="Times New Roman"/>
          </a:endParaRPr>
        </a:p>
      </dsp:txBody>
      <dsp:txXfrm>
        <a:off x="984275" y="2130830"/>
        <a:ext cx="5672493" cy="8521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29FAC6-2D48-4CB5-8AD9-3EFFD2147A89}">
      <dsp:nvSpPr>
        <dsp:cNvPr id="0" name=""/>
        <dsp:cNvSpPr/>
      </dsp:nvSpPr>
      <dsp:spPr>
        <a:xfrm>
          <a:off x="1338181" y="39657"/>
          <a:ext cx="1184395" cy="11843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3DE259-50DD-4276-ADD7-9AD706CA945D}">
      <dsp:nvSpPr>
        <dsp:cNvPr id="0" name=""/>
        <dsp:cNvSpPr/>
      </dsp:nvSpPr>
      <dsp:spPr>
        <a:xfrm>
          <a:off x="1586904" y="288380"/>
          <a:ext cx="686949" cy="6869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F09A6E-DB7C-4027-A918-CC2FF5F3B9A3}">
      <dsp:nvSpPr>
        <dsp:cNvPr id="0" name=""/>
        <dsp:cNvSpPr/>
      </dsp:nvSpPr>
      <dsp:spPr>
        <a:xfrm>
          <a:off x="2776375" y="39657"/>
          <a:ext cx="2791788" cy="1184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rtl="0">
            <a:lnSpc>
              <a:spcPct val="100000"/>
            </a:lnSpc>
            <a:spcBef>
              <a:spcPct val="0"/>
            </a:spcBef>
            <a:spcAft>
              <a:spcPct val="35000"/>
            </a:spcAft>
            <a:buNone/>
          </a:pPr>
          <a:r>
            <a:rPr lang="en-GB" sz="1700" b="0" i="0" kern="1200" dirty="0">
              <a:latin typeface="Times New Roman"/>
              <a:cs typeface="Times New Roman"/>
            </a:rPr>
            <a:t>Reflection is an indispensable professional competency at the field of health and social </a:t>
          </a:r>
          <a:r>
            <a:rPr lang="en-GB" sz="1700" b="0" i="0" kern="1200">
              <a:latin typeface="Times New Roman"/>
              <a:cs typeface="Times New Roman"/>
            </a:rPr>
            <a:t>welfare</a:t>
          </a:r>
          <a:r>
            <a:rPr lang="en-GB" sz="1700" b="0" i="0" kern="1200" dirty="0">
              <a:latin typeface="Times New Roman"/>
              <a:cs typeface="Times New Roman"/>
            </a:rPr>
            <a:t>.</a:t>
          </a:r>
          <a:r>
            <a:rPr lang="en-GB" sz="1700" kern="1200" dirty="0">
              <a:latin typeface="Times New Roman"/>
              <a:cs typeface="Times New Roman"/>
            </a:rPr>
            <a:t> </a:t>
          </a:r>
          <a:endParaRPr lang="en-US" sz="1700" kern="1200" dirty="0">
            <a:latin typeface="Times New Roman"/>
            <a:cs typeface="Times New Roman"/>
          </a:endParaRPr>
        </a:p>
      </dsp:txBody>
      <dsp:txXfrm>
        <a:off x="2776375" y="39657"/>
        <a:ext cx="2791788" cy="1184395"/>
      </dsp:txXfrm>
    </dsp:sp>
    <dsp:sp modelId="{E12ED4DD-74F2-40B4-B1B7-CB2331E941EA}">
      <dsp:nvSpPr>
        <dsp:cNvPr id="0" name=""/>
        <dsp:cNvSpPr/>
      </dsp:nvSpPr>
      <dsp:spPr>
        <a:xfrm>
          <a:off x="6054611" y="39657"/>
          <a:ext cx="1184395" cy="11843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9E4116-5A50-4415-8838-D54AEB3E6219}">
      <dsp:nvSpPr>
        <dsp:cNvPr id="0" name=""/>
        <dsp:cNvSpPr/>
      </dsp:nvSpPr>
      <dsp:spPr>
        <a:xfrm>
          <a:off x="6303334" y="288380"/>
          <a:ext cx="686949" cy="6869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BF98AC-5584-437B-8A79-BCB0A934E361}">
      <dsp:nvSpPr>
        <dsp:cNvPr id="0" name=""/>
        <dsp:cNvSpPr/>
      </dsp:nvSpPr>
      <dsp:spPr>
        <a:xfrm>
          <a:off x="7492805" y="39657"/>
          <a:ext cx="2791788" cy="1184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0" i="0" kern="1200">
              <a:latin typeface="Times New Roman"/>
              <a:cs typeface="Times New Roman"/>
            </a:rPr>
            <a:t>Gibbs Reflective Cycle offers a methodical and organised technique to gaining knowledge from one's experiences.</a:t>
          </a:r>
          <a:r>
            <a:rPr lang="en-GB" sz="1700" kern="1200">
              <a:latin typeface="Times New Roman"/>
              <a:cs typeface="Times New Roman"/>
            </a:rPr>
            <a:t> </a:t>
          </a:r>
          <a:endParaRPr lang="en-US" sz="1700" kern="1200">
            <a:latin typeface="Times New Roman"/>
            <a:cs typeface="Times New Roman"/>
          </a:endParaRPr>
        </a:p>
      </dsp:txBody>
      <dsp:txXfrm>
        <a:off x="7492805" y="39657"/>
        <a:ext cx="2791788" cy="1184395"/>
      </dsp:txXfrm>
    </dsp:sp>
    <dsp:sp modelId="{8C7CE800-836C-445E-A545-2CE0DCDC32E8}">
      <dsp:nvSpPr>
        <dsp:cNvPr id="0" name=""/>
        <dsp:cNvSpPr/>
      </dsp:nvSpPr>
      <dsp:spPr>
        <a:xfrm>
          <a:off x="1338181" y="1725472"/>
          <a:ext cx="1184395" cy="11843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A0527E-F422-4F54-AC98-7151A62D41EE}">
      <dsp:nvSpPr>
        <dsp:cNvPr id="0" name=""/>
        <dsp:cNvSpPr/>
      </dsp:nvSpPr>
      <dsp:spPr>
        <a:xfrm>
          <a:off x="1586904" y="1974195"/>
          <a:ext cx="686949" cy="6869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CE27B5-08A4-49BC-938A-C1C36875FA83}">
      <dsp:nvSpPr>
        <dsp:cNvPr id="0" name=""/>
        <dsp:cNvSpPr/>
      </dsp:nvSpPr>
      <dsp:spPr>
        <a:xfrm>
          <a:off x="2776375" y="1725472"/>
          <a:ext cx="2791788" cy="1184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0" i="0" kern="1200">
              <a:latin typeface="Times New Roman"/>
              <a:cs typeface="Times New Roman"/>
            </a:rPr>
            <a:t>Reflective practice promotes communication, empathy, decision making and quality of service.</a:t>
          </a:r>
          <a:r>
            <a:rPr lang="en-GB" sz="1700" kern="1200">
              <a:latin typeface="Times New Roman"/>
              <a:cs typeface="Times New Roman"/>
            </a:rPr>
            <a:t> </a:t>
          </a:r>
          <a:endParaRPr lang="en-US" sz="1700" kern="1200">
            <a:latin typeface="Times New Roman"/>
            <a:cs typeface="Times New Roman"/>
          </a:endParaRPr>
        </a:p>
      </dsp:txBody>
      <dsp:txXfrm>
        <a:off x="2776375" y="1725472"/>
        <a:ext cx="2791788" cy="1184395"/>
      </dsp:txXfrm>
    </dsp:sp>
    <dsp:sp modelId="{B66D0DAC-BD0A-4631-80CE-E2A573CB5E93}">
      <dsp:nvSpPr>
        <dsp:cNvPr id="0" name=""/>
        <dsp:cNvSpPr/>
      </dsp:nvSpPr>
      <dsp:spPr>
        <a:xfrm>
          <a:off x="6054611" y="1725472"/>
          <a:ext cx="1184395" cy="11843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191369-831F-4F22-A90C-F68B9536512F}">
      <dsp:nvSpPr>
        <dsp:cNvPr id="0" name=""/>
        <dsp:cNvSpPr/>
      </dsp:nvSpPr>
      <dsp:spPr>
        <a:xfrm>
          <a:off x="6303334" y="1974195"/>
          <a:ext cx="686949" cy="6869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04E7DE-6779-47B9-8B89-C28D1B5D75A2}">
      <dsp:nvSpPr>
        <dsp:cNvPr id="0" name=""/>
        <dsp:cNvSpPr/>
      </dsp:nvSpPr>
      <dsp:spPr>
        <a:xfrm>
          <a:off x="7492805" y="1725472"/>
          <a:ext cx="2791788" cy="1184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0" i="0" kern="1200">
              <a:latin typeface="Times New Roman"/>
              <a:cs typeface="Times New Roman"/>
            </a:rPr>
            <a:t>Reflection enables continued professional development and better outcomes for service users.</a:t>
          </a:r>
          <a:endParaRPr lang="en-US" sz="1700" kern="1200">
            <a:latin typeface="Times New Roman"/>
            <a:cs typeface="Times New Roman"/>
          </a:endParaRPr>
        </a:p>
      </dsp:txBody>
      <dsp:txXfrm>
        <a:off x="7492805" y="1725472"/>
        <a:ext cx="2791788" cy="118439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10T23:24:59.669"/>
    </inkml:context>
    <inkml:brush xml:id="br0">
      <inkml:brushProperty name="width" value="0.1" units="cm"/>
      <inkml:brushProperty name="height" value="0.1" units="cm"/>
      <inkml:brushProperty name="color" value="#008C3A"/>
    </inkml:brush>
  </inkml:definitions>
  <inkml:trace contextRef="#ctx0" brushRef="#br0">0 1 6553,'0'0'0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70BD705-DFEA-4CFF-9688-532F7F8EE43A}"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68683-F719-496E-B682-109963904B23}" type="slidenum">
              <a:rPr lang="en-GB" smtClean="0"/>
              <a:t>‹#›</a:t>
            </a:fld>
            <a:endParaRPr lang="en-GB"/>
          </a:p>
        </p:txBody>
      </p:sp>
    </p:spTree>
    <p:extLst>
      <p:ext uri="{BB962C8B-B14F-4D97-AF65-F5344CB8AC3E}">
        <p14:creationId xmlns:p14="http://schemas.microsoft.com/office/powerpoint/2010/main" val="20058848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0BD705-DFEA-4CFF-9688-532F7F8EE43A}"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68683-F719-496E-B682-109963904B23}" type="slidenum">
              <a:rPr lang="en-GB" smtClean="0"/>
              <a:t>‹#›</a:t>
            </a:fld>
            <a:endParaRPr lang="en-GB"/>
          </a:p>
        </p:txBody>
      </p:sp>
    </p:spTree>
    <p:extLst>
      <p:ext uri="{BB962C8B-B14F-4D97-AF65-F5344CB8AC3E}">
        <p14:creationId xmlns:p14="http://schemas.microsoft.com/office/powerpoint/2010/main" val="2756150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0BD705-DFEA-4CFF-9688-532F7F8EE43A}"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68683-F719-496E-B682-109963904B23}" type="slidenum">
              <a:rPr lang="en-GB" smtClean="0"/>
              <a:t>‹#›</a:t>
            </a:fld>
            <a:endParaRPr lang="en-GB"/>
          </a:p>
        </p:txBody>
      </p:sp>
    </p:spTree>
    <p:extLst>
      <p:ext uri="{BB962C8B-B14F-4D97-AF65-F5344CB8AC3E}">
        <p14:creationId xmlns:p14="http://schemas.microsoft.com/office/powerpoint/2010/main" val="2520451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70BD705-DFEA-4CFF-9688-532F7F8EE43A}"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68683-F719-496E-B682-109963904B23}" type="slidenum">
              <a:rPr lang="en-GB" smtClean="0"/>
              <a:t>‹#›</a:t>
            </a:fld>
            <a:endParaRPr lang="en-GB"/>
          </a:p>
        </p:txBody>
      </p:sp>
    </p:spTree>
    <p:extLst>
      <p:ext uri="{BB962C8B-B14F-4D97-AF65-F5344CB8AC3E}">
        <p14:creationId xmlns:p14="http://schemas.microsoft.com/office/powerpoint/2010/main" val="4210018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70BD705-DFEA-4CFF-9688-532F7F8EE43A}" type="datetimeFigureOut">
              <a:rPr lang="en-GB" smtClean="0"/>
              <a:t>20/06/2026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F68683-F719-496E-B682-109963904B23}" type="slidenum">
              <a:rPr lang="en-GB" smtClean="0"/>
              <a:t>‹#›</a:t>
            </a:fld>
            <a:endParaRPr lang="en-GB"/>
          </a:p>
        </p:txBody>
      </p:sp>
    </p:spTree>
    <p:extLst>
      <p:ext uri="{BB962C8B-B14F-4D97-AF65-F5344CB8AC3E}">
        <p14:creationId xmlns:p14="http://schemas.microsoft.com/office/powerpoint/2010/main" val="3507705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70BD705-DFEA-4CFF-9688-532F7F8EE43A}" type="datetimeFigureOut">
              <a:rPr lang="en-GB" smtClean="0"/>
              <a:t>20/06/2026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F68683-F719-496E-B682-109963904B23}" type="slidenum">
              <a:rPr lang="en-GB" smtClean="0"/>
              <a:t>‹#›</a:t>
            </a:fld>
            <a:endParaRPr lang="en-GB"/>
          </a:p>
        </p:txBody>
      </p:sp>
    </p:spTree>
    <p:extLst>
      <p:ext uri="{BB962C8B-B14F-4D97-AF65-F5344CB8AC3E}">
        <p14:creationId xmlns:p14="http://schemas.microsoft.com/office/powerpoint/2010/main" val="3864743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0BD705-DFEA-4CFF-9688-532F7F8EE43A}" type="datetimeFigureOut">
              <a:rPr lang="en-GB" smtClean="0"/>
              <a:t>20/06/2026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F68683-F719-496E-B682-109963904B23}" type="slidenum">
              <a:rPr lang="en-GB" smtClean="0"/>
              <a:t>‹#›</a:t>
            </a:fld>
            <a:endParaRPr lang="en-GB"/>
          </a:p>
        </p:txBody>
      </p:sp>
    </p:spTree>
    <p:extLst>
      <p:ext uri="{BB962C8B-B14F-4D97-AF65-F5344CB8AC3E}">
        <p14:creationId xmlns:p14="http://schemas.microsoft.com/office/powerpoint/2010/main" val="30537327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0BD705-DFEA-4CFF-9688-532F7F8EE43A}"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68683-F719-496E-B682-109963904B23}" type="slidenum">
              <a:rPr lang="en-GB" smtClean="0"/>
              <a:t>‹#›</a:t>
            </a:fld>
            <a:endParaRPr lang="en-GB"/>
          </a:p>
        </p:txBody>
      </p:sp>
    </p:spTree>
    <p:extLst>
      <p:ext uri="{BB962C8B-B14F-4D97-AF65-F5344CB8AC3E}">
        <p14:creationId xmlns:p14="http://schemas.microsoft.com/office/powerpoint/2010/main" val="679878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0BD705-DFEA-4CFF-9688-532F7F8EE43A}"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68683-F719-496E-B682-109963904B23}" type="slidenum">
              <a:rPr lang="en-GB" smtClean="0"/>
              <a:t>‹#›</a:t>
            </a:fld>
            <a:endParaRPr lang="en-GB"/>
          </a:p>
        </p:txBody>
      </p:sp>
    </p:spTree>
    <p:extLst>
      <p:ext uri="{BB962C8B-B14F-4D97-AF65-F5344CB8AC3E}">
        <p14:creationId xmlns:p14="http://schemas.microsoft.com/office/powerpoint/2010/main" val="2355794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0BD705-DFEA-4CFF-9688-532F7F8EE43A}"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68683-F719-496E-B682-109963904B23}" type="slidenum">
              <a:rPr lang="en-GB" smtClean="0"/>
              <a:t>‹#›</a:t>
            </a:fld>
            <a:endParaRPr lang="en-GB"/>
          </a:p>
        </p:txBody>
      </p:sp>
    </p:spTree>
    <p:extLst>
      <p:ext uri="{BB962C8B-B14F-4D97-AF65-F5344CB8AC3E}">
        <p14:creationId xmlns:p14="http://schemas.microsoft.com/office/powerpoint/2010/main" val="5198783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0BD705-DFEA-4CFF-9688-532F7F8EE43A}"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68683-F719-496E-B682-109963904B23}" type="slidenum">
              <a:rPr lang="en-GB" smtClean="0"/>
              <a:t>‹#›</a:t>
            </a:fld>
            <a:endParaRPr lang="en-GB"/>
          </a:p>
        </p:txBody>
      </p:sp>
    </p:spTree>
    <p:extLst>
      <p:ext uri="{BB962C8B-B14F-4D97-AF65-F5344CB8AC3E}">
        <p14:creationId xmlns:p14="http://schemas.microsoft.com/office/powerpoint/2010/main" val="2494862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0BD705-DFEA-4CFF-9688-532F7F8EE43A}"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68683-F719-496E-B682-109963904B23}"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985851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0BD705-DFEA-4CFF-9688-532F7F8EE43A}"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68683-F719-496E-B682-109963904B23}" type="slidenum">
              <a:rPr lang="en-GB" smtClean="0"/>
              <a:t>‹#›</a:t>
            </a:fld>
            <a:endParaRPr lang="en-GB"/>
          </a:p>
        </p:txBody>
      </p:sp>
    </p:spTree>
    <p:extLst>
      <p:ext uri="{BB962C8B-B14F-4D97-AF65-F5344CB8AC3E}">
        <p14:creationId xmlns:p14="http://schemas.microsoft.com/office/powerpoint/2010/main" val="33813648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70BD705-DFEA-4CFF-9688-532F7F8EE43A}" type="datetimeFigureOut">
              <a:rPr lang="en-GB" smtClean="0"/>
              <a:t>20/06/2026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F68683-F719-496E-B682-109963904B23}" type="slidenum">
              <a:rPr lang="en-GB" smtClean="0"/>
              <a:t>‹#›</a:t>
            </a:fld>
            <a:endParaRPr lang="en-GB"/>
          </a:p>
        </p:txBody>
      </p:sp>
    </p:spTree>
    <p:extLst>
      <p:ext uri="{BB962C8B-B14F-4D97-AF65-F5344CB8AC3E}">
        <p14:creationId xmlns:p14="http://schemas.microsoft.com/office/powerpoint/2010/main" val="36306665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70BD705-DFEA-4CFF-9688-532F7F8EE43A}" type="datetimeFigureOut">
              <a:rPr lang="en-GB" smtClean="0"/>
              <a:t>20/06/2026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F68683-F719-496E-B682-109963904B23}" type="slidenum">
              <a:rPr lang="en-GB" smtClean="0"/>
              <a:t>‹#›</a:t>
            </a:fld>
            <a:endParaRPr lang="en-GB"/>
          </a:p>
        </p:txBody>
      </p:sp>
    </p:spTree>
    <p:extLst>
      <p:ext uri="{BB962C8B-B14F-4D97-AF65-F5344CB8AC3E}">
        <p14:creationId xmlns:p14="http://schemas.microsoft.com/office/powerpoint/2010/main" val="35927121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0BD705-DFEA-4CFF-9688-532F7F8EE43A}"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68683-F719-496E-B682-109963904B23}" type="slidenum">
              <a:rPr lang="en-GB" smtClean="0"/>
              <a:t>‹#›</a:t>
            </a:fld>
            <a:endParaRPr lang="en-GB"/>
          </a:p>
        </p:txBody>
      </p:sp>
    </p:spTree>
    <p:extLst>
      <p:ext uri="{BB962C8B-B14F-4D97-AF65-F5344CB8AC3E}">
        <p14:creationId xmlns:p14="http://schemas.microsoft.com/office/powerpoint/2010/main" val="24433418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0BD705-DFEA-4CFF-9688-532F7F8EE43A}"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68683-F719-496E-B682-109963904B23}" type="slidenum">
              <a:rPr lang="en-GB" smtClean="0"/>
              <a:t>‹#›</a:t>
            </a:fld>
            <a:endParaRPr lang="en-GB"/>
          </a:p>
        </p:txBody>
      </p:sp>
    </p:spTree>
    <p:extLst>
      <p:ext uri="{BB962C8B-B14F-4D97-AF65-F5344CB8AC3E}">
        <p14:creationId xmlns:p14="http://schemas.microsoft.com/office/powerpoint/2010/main" val="3045300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A70BD705-DFEA-4CFF-9688-532F7F8EE43A}" type="datetimeFigureOut">
              <a:rPr lang="en-GB" smtClean="0"/>
              <a:t>20/06/2026</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86F68683-F719-496E-B682-109963904B23}" type="slidenum">
              <a:rPr lang="en-GB" smtClean="0"/>
              <a:t>‹#›</a:t>
            </a:fld>
            <a:endParaRPr lang="en-GB"/>
          </a:p>
        </p:txBody>
      </p:sp>
    </p:spTree>
    <p:extLst>
      <p:ext uri="{BB962C8B-B14F-4D97-AF65-F5344CB8AC3E}">
        <p14:creationId xmlns:p14="http://schemas.microsoft.com/office/powerpoint/2010/main" val="3915507562"/>
      </p:ext>
    </p:extLst>
  </p:cSld>
  <p:clrMap bg1="dk1" tx1="lt1" bg2="dk2" tx2="lt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89" r:id="rId7"/>
    <p:sldLayoutId id="2147483790" r:id="rId8"/>
    <p:sldLayoutId id="2147483791" r:id="rId9"/>
    <p:sldLayoutId id="2147483792" r:id="rId10"/>
    <p:sldLayoutId id="2147483793" r:id="rId11"/>
    <p:sldLayoutId id="2147483794" r:id="rId12"/>
    <p:sldLayoutId id="2147483795" r:id="rId13"/>
    <p:sldLayoutId id="2147483796" r:id="rId14"/>
    <p:sldLayoutId id="2147483797" r:id="rId15"/>
    <p:sldLayoutId id="2147483798" r:id="rId16"/>
    <p:sldLayoutId id="214748379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Layout" Target="../diagrams/layout1.xml"/><Relationship Id="rId7" Type="http://schemas.openxmlformats.org/officeDocument/2006/relationships/customXml" Target="../ink/ink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pracademy.co.uk/insights/toolkit-reflective-practice-and-models-of-reflection/" TargetMode="Externa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hyperlink" Target="https://en.wikipedia.org/wiki/Josiah_Willard_Gibbs"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Layout" Target="../diagrams/layout2.xml"/><Relationship Id="rId7" Type="http://schemas.openxmlformats.org/officeDocument/2006/relationships/hyperlink" Target="https://iomh.co.uk/what-is-health-and-social-care-everything-you-need-to-know/" TargetMode="Externa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locusassignments.com/solution/unit-3-quality-health-social-care-assignment"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brandontrust.org/who-we-are/news/co-producing-an-accessible-health-action-plan/"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B95FA95C-4F0F-213F-D585-D4F2837DC4E5}"/>
              </a:ext>
            </a:extLst>
          </p:cNvPr>
          <p:cNvGraphicFramePr/>
          <p:nvPr>
            <p:extLst>
              <p:ext uri="{D42A27DB-BD31-4B8C-83A1-F6EECF244321}">
                <p14:modId xmlns:p14="http://schemas.microsoft.com/office/powerpoint/2010/main" val="2947702877"/>
              </p:ext>
            </p:extLst>
          </p:nvPr>
        </p:nvGraphicFramePr>
        <p:xfrm>
          <a:off x="345237" y="1279802"/>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mc:AlternateContent xmlns:mc="http://schemas.openxmlformats.org/markup-compatibility/2006" xmlns:p14="http://schemas.microsoft.com/office/powerpoint/2010/main">
        <mc:Choice Requires="p14">
          <p:contentPart p14:bwMode="auto" r:id="rId7">
            <p14:nvContentPartPr>
              <p14:cNvPr id="3" name="Ink 2">
                <a:extLst>
                  <a:ext uri="{FF2B5EF4-FFF2-40B4-BE49-F238E27FC236}">
                    <a16:creationId xmlns:a16="http://schemas.microsoft.com/office/drawing/2014/main" id="{665E6221-B1D9-4BEB-B432-54E44E569E73}"/>
                  </a:ext>
                </a:extLst>
              </p14:cNvPr>
              <p14:cNvContentPartPr/>
              <p14:nvPr/>
            </p14:nvContentPartPr>
            <p14:xfrm>
              <a:off x="9191504" y="2639317"/>
              <a:ext cx="360" cy="360"/>
            </p14:xfrm>
          </p:contentPart>
        </mc:Choice>
        <mc:Fallback xmlns="">
          <p:pic>
            <p:nvPicPr>
              <p:cNvPr id="3" name="Ink 2">
                <a:extLst>
                  <a:ext uri="{FF2B5EF4-FFF2-40B4-BE49-F238E27FC236}">
                    <a16:creationId xmlns:a16="http://schemas.microsoft.com/office/drawing/2014/main" id="{665E6221-B1D9-4BEB-B432-54E44E569E73}"/>
                  </a:ext>
                </a:extLst>
              </p:cNvPr>
              <p:cNvPicPr/>
              <p:nvPr/>
            </p:nvPicPr>
            <p:blipFill>
              <a:blip r:embed="rId8"/>
              <a:stretch>
                <a:fillRect/>
              </a:stretch>
            </p:blipFill>
            <p:spPr>
              <a:xfrm>
                <a:off x="9173504" y="2621677"/>
                <a:ext cx="36000" cy="36000"/>
              </a:xfrm>
              <a:prstGeom prst="rect">
                <a:avLst/>
              </a:prstGeom>
            </p:spPr>
          </p:pic>
        </mc:Fallback>
      </mc:AlternateContent>
      <p:sp>
        <p:nvSpPr>
          <p:cNvPr id="55" name="TextBox 54">
            <a:extLst>
              <a:ext uri="{FF2B5EF4-FFF2-40B4-BE49-F238E27FC236}">
                <a16:creationId xmlns:a16="http://schemas.microsoft.com/office/drawing/2014/main" id="{B2C44966-E8E8-3AD5-2FAA-BC9F34E16957}"/>
              </a:ext>
            </a:extLst>
          </p:cNvPr>
          <p:cNvSpPr txBox="1"/>
          <p:nvPr/>
        </p:nvSpPr>
        <p:spPr>
          <a:xfrm>
            <a:off x="345237" y="3429000"/>
            <a:ext cx="5145206" cy="369332"/>
          </a:xfrm>
          <a:prstGeom prst="rect">
            <a:avLst/>
          </a:prstGeom>
          <a:noFill/>
        </p:spPr>
        <p:txBody>
          <a:bodyPr wrap="square" lIns="91440" tIns="45720" rIns="91440" bIns="45720" rtlCol="0" anchor="t">
            <a:spAutoFit/>
          </a:bodyPr>
          <a:lstStyle/>
          <a:p>
            <a:r>
              <a:rPr lang="en-GB" dirty="0"/>
              <a:t>Module Leader: </a:t>
            </a:r>
            <a:r>
              <a:rPr lang="en-GB" b="1" dirty="0"/>
              <a:t>Olubukola Adegbite</a:t>
            </a:r>
            <a:endParaRPr lang="en-GB" dirty="0"/>
          </a:p>
        </p:txBody>
      </p:sp>
    </p:spTree>
    <p:extLst>
      <p:ext uri="{BB962C8B-B14F-4D97-AF65-F5344CB8AC3E}">
        <p14:creationId xmlns:p14="http://schemas.microsoft.com/office/powerpoint/2010/main" val="2133777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76" name="TextBox 75">
            <a:extLst>
              <a:ext uri="{FF2B5EF4-FFF2-40B4-BE49-F238E27FC236}">
                <a16:creationId xmlns:a16="http://schemas.microsoft.com/office/drawing/2014/main" id="{EDAE5393-C3F0-CECF-D87E-6CCB249DDB96}"/>
              </a:ext>
            </a:extLst>
          </p:cNvPr>
          <p:cNvSpPr txBox="1"/>
          <p:nvPr/>
        </p:nvSpPr>
        <p:spPr>
          <a:xfrm>
            <a:off x="457457" y="1788897"/>
            <a:ext cx="355411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800" b="1" dirty="0">
                <a:latin typeface="Times New Roman"/>
                <a:cs typeface="Times New Roman"/>
              </a:rPr>
              <a:t>Intr</a:t>
            </a:r>
            <a:r>
              <a:rPr lang="en-GB" sz="4800" b="1">
                <a:latin typeface="Times New Roman"/>
                <a:cs typeface="Times New Roman"/>
              </a:rPr>
              <a:t>oduction</a:t>
            </a:r>
          </a:p>
        </p:txBody>
      </p:sp>
      <p:sp>
        <p:nvSpPr>
          <p:cNvPr id="77" name="TextBox 76">
            <a:extLst>
              <a:ext uri="{FF2B5EF4-FFF2-40B4-BE49-F238E27FC236}">
                <a16:creationId xmlns:a16="http://schemas.microsoft.com/office/drawing/2014/main" id="{260CB822-144A-14FB-C502-BD742AD70B35}"/>
              </a:ext>
            </a:extLst>
          </p:cNvPr>
          <p:cNvSpPr txBox="1"/>
          <p:nvPr/>
        </p:nvSpPr>
        <p:spPr>
          <a:xfrm>
            <a:off x="4578435" y="757623"/>
            <a:ext cx="23477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Times New Roman"/>
                <a:cs typeface="Times New Roman"/>
              </a:rPr>
              <a:t>What is Reflection?</a:t>
            </a:r>
          </a:p>
        </p:txBody>
      </p:sp>
      <p:sp>
        <p:nvSpPr>
          <p:cNvPr id="79" name="TextBox 78">
            <a:extLst>
              <a:ext uri="{FF2B5EF4-FFF2-40B4-BE49-F238E27FC236}">
                <a16:creationId xmlns:a16="http://schemas.microsoft.com/office/drawing/2014/main" id="{7A59ECF5-89F6-7D2B-FC1B-F70AEC346033}"/>
              </a:ext>
            </a:extLst>
          </p:cNvPr>
          <p:cNvSpPr txBox="1"/>
          <p:nvPr/>
        </p:nvSpPr>
        <p:spPr>
          <a:xfrm>
            <a:off x="4695567" y="1503405"/>
            <a:ext cx="701245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Times New Roman"/>
                <a:cs typeface="Times New Roman"/>
              </a:rPr>
              <a:t>Reflection is a process of thinking deeply and critically about experiences to improve future practice and professional development. It enables health and social care practitioners to evaluate actions, identify strengths and weaknesses, and enhance service delivery (Occhiuto </a:t>
            </a:r>
            <a:r>
              <a:rPr lang="en-GB">
                <a:latin typeface="Times New Roman"/>
                <a:cs typeface="Times New Roman"/>
              </a:rPr>
              <a:t>et al., 2024)</a:t>
            </a:r>
            <a:endParaRPr lang="en-GB" dirty="0">
              <a:latin typeface="Times New Roman"/>
              <a:cs typeface="Times New Roman"/>
            </a:endParaRPr>
          </a:p>
        </p:txBody>
      </p:sp>
      <p:sp>
        <p:nvSpPr>
          <p:cNvPr id="80" name="TextBox 79">
            <a:extLst>
              <a:ext uri="{FF2B5EF4-FFF2-40B4-BE49-F238E27FC236}">
                <a16:creationId xmlns:a16="http://schemas.microsoft.com/office/drawing/2014/main" id="{061645C3-EF2C-66BC-432D-D5AD6519AFCE}"/>
              </a:ext>
            </a:extLst>
          </p:cNvPr>
          <p:cNvSpPr txBox="1"/>
          <p:nvPr/>
        </p:nvSpPr>
        <p:spPr>
          <a:xfrm>
            <a:off x="4696855" y="3425138"/>
            <a:ext cx="640491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Times New Roman"/>
                <a:cs typeface="Times New Roman"/>
              </a:rPr>
              <a:t>Aim:</a:t>
            </a:r>
            <a:r>
              <a:rPr lang="en-GB" sz="1600">
                <a:latin typeface="Times New Roman"/>
                <a:cs typeface="Times New Roman"/>
              </a:rPr>
              <a:t> Is to learn from experiences and improve on service delivery professionally.</a:t>
            </a:r>
            <a:endParaRPr lang="en-GB" sz="1600" dirty="0">
              <a:latin typeface="Times New Roman"/>
              <a:cs typeface="Times New Roman"/>
            </a:endParaRPr>
          </a:p>
        </p:txBody>
      </p:sp>
      <p:sp>
        <p:nvSpPr>
          <p:cNvPr id="81" name="TextBox 80">
            <a:extLst>
              <a:ext uri="{FF2B5EF4-FFF2-40B4-BE49-F238E27FC236}">
                <a16:creationId xmlns:a16="http://schemas.microsoft.com/office/drawing/2014/main" id="{A2D4EB23-3763-F96B-A0F7-FEC9E795051A}"/>
              </a:ext>
            </a:extLst>
          </p:cNvPr>
          <p:cNvSpPr txBox="1"/>
          <p:nvPr/>
        </p:nvSpPr>
        <p:spPr>
          <a:xfrm>
            <a:off x="4664675" y="4757351"/>
            <a:ext cx="70433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Gibbs' Reflective Cycle (1988) provides a structured framework for reflection </a:t>
            </a:r>
            <a:r>
              <a:rPr lang="en-GB"/>
              <a:t>through six stages.</a:t>
            </a:r>
            <a:endParaRPr lang="en-GB" dirty="0"/>
          </a:p>
        </p:txBody>
      </p:sp>
    </p:spTree>
    <p:extLst>
      <p:ext uri="{BB962C8B-B14F-4D97-AF65-F5344CB8AC3E}">
        <p14:creationId xmlns:p14="http://schemas.microsoft.com/office/powerpoint/2010/main" val="42847905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Colorful carved figures of humans">
            <a:extLst>
              <a:ext uri="{FF2B5EF4-FFF2-40B4-BE49-F238E27FC236}">
                <a16:creationId xmlns:a16="http://schemas.microsoft.com/office/drawing/2014/main" id="{01905742-8259-61A8-D7FA-DA39A9C2BA37}"/>
              </a:ext>
            </a:extLst>
          </p:cNvPr>
          <p:cNvPicPr>
            <a:picLocks noChangeAspect="1"/>
          </p:cNvPicPr>
          <p:nvPr/>
        </p:nvPicPr>
        <p:blipFill>
          <a:blip r:embed="rId2"/>
          <a:srcRect l="22091" r="21858" b="-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5" name="TextBox 4">
            <a:extLst>
              <a:ext uri="{FF2B5EF4-FFF2-40B4-BE49-F238E27FC236}">
                <a16:creationId xmlns:a16="http://schemas.microsoft.com/office/drawing/2014/main" id="{C57228EA-39F5-170B-D826-06404B9A2491}"/>
              </a:ext>
            </a:extLst>
          </p:cNvPr>
          <p:cNvSpPr txBox="1"/>
          <p:nvPr/>
        </p:nvSpPr>
        <p:spPr>
          <a:xfrm>
            <a:off x="872605" y="5985814"/>
            <a:ext cx="3091218" cy="253916"/>
          </a:xfrm>
          <a:prstGeom prst="rect">
            <a:avLst/>
          </a:prstGeom>
          <a:noFill/>
        </p:spPr>
        <p:txBody>
          <a:bodyPr wrap="square" rtlCol="0">
            <a:spAutoFit/>
          </a:bodyPr>
          <a:lstStyle/>
          <a:p>
            <a:r>
              <a:rPr lang="en-GB" sz="1000" dirty="0">
                <a:solidFill>
                  <a:schemeClr val="bg1"/>
                </a:solidFill>
                <a:latin typeface="Times New Roman"/>
                <a:cs typeface="Times New Roman"/>
              </a:rPr>
              <a:t>Student design from PowerPoint Template</a:t>
            </a:r>
          </a:p>
        </p:txBody>
      </p:sp>
      <p:sp>
        <p:nvSpPr>
          <p:cNvPr id="7" name="TextBox 6">
            <a:extLst>
              <a:ext uri="{FF2B5EF4-FFF2-40B4-BE49-F238E27FC236}">
                <a16:creationId xmlns:a16="http://schemas.microsoft.com/office/drawing/2014/main" id="{FD2F3191-01B3-7BA5-5E08-A3CF660ACAF6}"/>
              </a:ext>
            </a:extLst>
          </p:cNvPr>
          <p:cNvSpPr txBox="1"/>
          <p:nvPr/>
        </p:nvSpPr>
        <p:spPr>
          <a:xfrm>
            <a:off x="5458855" y="799842"/>
            <a:ext cx="621081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Times New Roman"/>
                <a:cs typeface="Times New Roman"/>
              </a:rPr>
              <a:t>The Importance of Reflection i</a:t>
            </a:r>
            <a:r>
              <a:rPr lang="en-GB" sz="2000" b="1">
                <a:latin typeface="Times New Roman"/>
                <a:cs typeface="Times New Roman"/>
              </a:rPr>
              <a:t>n Health and Social care</a:t>
            </a:r>
            <a:endParaRPr lang="en-GB" sz="2000" b="1" dirty="0">
              <a:latin typeface="Times New Roman"/>
              <a:cs typeface="Times New Roman"/>
            </a:endParaRPr>
          </a:p>
        </p:txBody>
      </p:sp>
      <p:sp>
        <p:nvSpPr>
          <p:cNvPr id="8" name="TextBox 7">
            <a:extLst>
              <a:ext uri="{FF2B5EF4-FFF2-40B4-BE49-F238E27FC236}">
                <a16:creationId xmlns:a16="http://schemas.microsoft.com/office/drawing/2014/main" id="{F76C0E03-4554-6D88-400B-E793B0DB2B50}"/>
              </a:ext>
            </a:extLst>
          </p:cNvPr>
          <p:cNvSpPr txBox="1"/>
          <p:nvPr/>
        </p:nvSpPr>
        <p:spPr>
          <a:xfrm>
            <a:off x="5239007" y="2007200"/>
            <a:ext cx="6647677" cy="41088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Times New Roman"/>
                <a:cs typeface="Times New Roman"/>
              </a:rPr>
              <a:t>Practitioners can use reflection to:</a:t>
            </a:r>
          </a:p>
          <a:p>
            <a:endParaRPr lang="en-GB" dirty="0">
              <a:latin typeface="Times New Roman"/>
              <a:cs typeface="Times New Roman"/>
            </a:endParaRPr>
          </a:p>
          <a:p>
            <a:pPr marL="285750" indent="-285750">
              <a:lnSpc>
                <a:spcPct val="150000"/>
              </a:lnSpc>
              <a:buFont typeface="Wingdings"/>
              <a:buChar char="v"/>
            </a:pPr>
            <a:r>
              <a:rPr lang="en-GB" dirty="0">
                <a:latin typeface="Times New Roman"/>
                <a:cs typeface="Times New Roman"/>
              </a:rPr>
              <a:t>Improve decision making and </a:t>
            </a:r>
            <a:r>
              <a:rPr lang="en-GB">
                <a:latin typeface="Times New Roman"/>
                <a:cs typeface="Times New Roman"/>
              </a:rPr>
              <a:t>problem-solving</a:t>
            </a:r>
            <a:r>
              <a:rPr lang="en-GB" dirty="0">
                <a:latin typeface="Times New Roman"/>
                <a:cs typeface="Times New Roman"/>
              </a:rPr>
              <a:t> skills.</a:t>
            </a:r>
          </a:p>
          <a:p>
            <a:pPr marL="285750" indent="-285750">
              <a:lnSpc>
                <a:spcPct val="150000"/>
              </a:lnSpc>
              <a:buFont typeface="Wingdings"/>
              <a:buChar char="v"/>
            </a:pPr>
            <a:r>
              <a:rPr lang="en-GB" dirty="0">
                <a:latin typeface="Times New Roman"/>
                <a:cs typeface="Times New Roman"/>
              </a:rPr>
              <a:t>Improve communication and relatio</a:t>
            </a:r>
            <a:r>
              <a:rPr lang="en-GB">
                <a:latin typeface="Times New Roman"/>
                <a:cs typeface="Times New Roman"/>
              </a:rPr>
              <a:t>nships.</a:t>
            </a:r>
          </a:p>
          <a:p>
            <a:pPr marL="285750" indent="-285750">
              <a:lnSpc>
                <a:spcPct val="150000"/>
              </a:lnSpc>
              <a:buFont typeface="Wingdings"/>
              <a:buChar char="v"/>
            </a:pPr>
            <a:r>
              <a:rPr lang="en-GB" dirty="0">
                <a:latin typeface="Times New Roman"/>
                <a:cs typeface="Times New Roman"/>
              </a:rPr>
              <a:t>Encourage continued professional </a:t>
            </a:r>
            <a:r>
              <a:rPr lang="en-GB">
                <a:latin typeface="Times New Roman"/>
                <a:cs typeface="Times New Roman"/>
              </a:rPr>
              <a:t>development.</a:t>
            </a:r>
          </a:p>
          <a:p>
            <a:pPr marL="285750" indent="-285750">
              <a:lnSpc>
                <a:spcPct val="150000"/>
              </a:lnSpc>
              <a:buFont typeface="Wingdings"/>
              <a:buChar char="v"/>
            </a:pPr>
            <a:r>
              <a:rPr lang="en-GB" dirty="0">
                <a:latin typeface="Times New Roman"/>
                <a:cs typeface="Times New Roman"/>
              </a:rPr>
              <a:t>Enhance quality of </a:t>
            </a:r>
            <a:r>
              <a:rPr lang="en-GB">
                <a:latin typeface="Times New Roman"/>
                <a:cs typeface="Times New Roman"/>
              </a:rPr>
              <a:t>treatment and service outcomes.</a:t>
            </a:r>
          </a:p>
          <a:p>
            <a:pPr marL="285750" indent="-285750">
              <a:lnSpc>
                <a:spcPct val="150000"/>
              </a:lnSpc>
              <a:buFont typeface="Wingdings"/>
              <a:buChar char="v"/>
            </a:pPr>
            <a:r>
              <a:rPr lang="en-GB" dirty="0">
                <a:latin typeface="Times New Roman"/>
                <a:cs typeface="Times New Roman"/>
              </a:rPr>
              <a:t>Build self-awareness and accoun</a:t>
            </a:r>
            <a:r>
              <a:rPr lang="en-GB">
                <a:latin typeface="Times New Roman"/>
                <a:cs typeface="Times New Roman"/>
              </a:rPr>
              <a:t>tability.</a:t>
            </a:r>
          </a:p>
          <a:p>
            <a:endParaRPr lang="en-GB" dirty="0">
              <a:latin typeface="Times New Roman"/>
              <a:cs typeface="Times New Roman"/>
            </a:endParaRPr>
          </a:p>
          <a:p>
            <a:r>
              <a:rPr lang="en-GB" dirty="0">
                <a:latin typeface="Times New Roman"/>
                <a:cs typeface="Times New Roman"/>
              </a:rPr>
              <a:t>Reflection on practice helps enhance </a:t>
            </a:r>
            <a:r>
              <a:rPr lang="en-GB">
                <a:latin typeface="Times New Roman"/>
                <a:cs typeface="Times New Roman"/>
              </a:rPr>
              <a:t>evidence-based</a:t>
            </a:r>
            <a:r>
              <a:rPr lang="en-GB" dirty="0">
                <a:latin typeface="Times New Roman"/>
                <a:cs typeface="Times New Roman"/>
              </a:rPr>
              <a:t> treatment and fosters learning from positive and negative experiences</a:t>
            </a:r>
          </a:p>
          <a:p>
            <a:endParaRPr lang="en-GB" dirty="0">
              <a:latin typeface="Times New Roman"/>
              <a:cs typeface="Times New Roman"/>
            </a:endParaRPr>
          </a:p>
          <a:p>
            <a:r>
              <a:rPr lang="en-GB">
                <a:latin typeface="Times New Roman"/>
                <a:cs typeface="Times New Roman"/>
              </a:rPr>
              <a:t>(Gibbs, 1988; Ryding and Wernersson, 2019).</a:t>
            </a:r>
            <a:endParaRPr lang="en-GB" dirty="0">
              <a:latin typeface="Times New Roman"/>
              <a:cs typeface="Times New Roman"/>
            </a:endParaRPr>
          </a:p>
        </p:txBody>
      </p:sp>
    </p:spTree>
    <p:extLst>
      <p:ext uri="{BB962C8B-B14F-4D97-AF65-F5344CB8AC3E}">
        <p14:creationId xmlns:p14="http://schemas.microsoft.com/office/powerpoint/2010/main" val="22342061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EB88838-5EA2-B83B-1AC4-9716EFA120DD}"/>
              </a:ext>
            </a:extLst>
          </p:cNvPr>
          <p:cNvSpPr txBox="1"/>
          <p:nvPr/>
        </p:nvSpPr>
        <p:spPr>
          <a:xfrm>
            <a:off x="5649460" y="5140212"/>
            <a:ext cx="6097136" cy="584775"/>
          </a:xfrm>
          <a:prstGeom prst="rect">
            <a:avLst/>
          </a:prstGeom>
          <a:noFill/>
        </p:spPr>
        <p:txBody>
          <a:bodyPr wrap="square" lIns="91440" tIns="45720" rIns="91440" bIns="45720" anchor="t">
            <a:spAutoFit/>
          </a:bodyPr>
          <a:lstStyle/>
          <a:p>
            <a:r>
              <a:rPr lang="en-GB" sz="1600" b="0" i="0" u="none" strike="noStrike">
                <a:effectLst/>
                <a:latin typeface="Times New Roman"/>
                <a:ea typeface="+mn-lt"/>
                <a:cs typeface="Times New Roman"/>
              </a:rPr>
              <a:t>These stages </a:t>
            </a:r>
            <a:r>
              <a:rPr lang="en-GB" sz="1600">
                <a:latin typeface="Times New Roman"/>
                <a:ea typeface="+mn-lt"/>
                <a:cs typeface="Times New Roman"/>
              </a:rPr>
              <a:t>provide </a:t>
            </a:r>
            <a:r>
              <a:rPr lang="en-GB" sz="1600" b="0" i="0" u="none" strike="noStrike">
                <a:effectLst/>
                <a:latin typeface="Times New Roman"/>
                <a:ea typeface="+mn-lt"/>
                <a:cs typeface="Times New Roman"/>
              </a:rPr>
              <a:t>a structured </a:t>
            </a:r>
            <a:r>
              <a:rPr lang="en-GB" sz="1600">
                <a:latin typeface="Times New Roman"/>
                <a:ea typeface="+mn-lt"/>
                <a:cs typeface="Times New Roman"/>
              </a:rPr>
              <a:t>method for practitioners to reflect </a:t>
            </a:r>
            <a:r>
              <a:rPr lang="en-GB" sz="1600" b="0" i="0" u="none" strike="noStrike">
                <a:effectLst/>
                <a:latin typeface="Times New Roman"/>
                <a:ea typeface="+mn-lt"/>
                <a:cs typeface="Times New Roman"/>
              </a:rPr>
              <a:t>and </a:t>
            </a:r>
            <a:r>
              <a:rPr lang="en-GB" sz="1600">
                <a:latin typeface="Times New Roman"/>
                <a:ea typeface="+mn-lt"/>
                <a:cs typeface="Times New Roman"/>
              </a:rPr>
              <a:t>learn</a:t>
            </a:r>
            <a:r>
              <a:rPr lang="en-GB" sz="1600" b="0" i="0" u="none" strike="noStrike">
                <a:effectLst/>
                <a:latin typeface="Times New Roman"/>
                <a:ea typeface="+mn-lt"/>
                <a:cs typeface="Times New Roman"/>
              </a:rPr>
              <a:t>.</a:t>
            </a:r>
            <a:r>
              <a:rPr lang="en-GB" sz="1600">
                <a:latin typeface="Times New Roman"/>
                <a:ea typeface="+mn-lt"/>
                <a:cs typeface="Times New Roman"/>
              </a:rPr>
              <a:t> </a:t>
            </a:r>
            <a:endParaRPr lang="en-US" sz="1600">
              <a:latin typeface="Times New Roman"/>
              <a:cs typeface="Times New Roman"/>
            </a:endParaRPr>
          </a:p>
        </p:txBody>
      </p:sp>
      <p:pic>
        <p:nvPicPr>
          <p:cNvPr id="12" name="Picture 11">
            <a:hlinkClick r:id="rId2"/>
            <a:extLst>
              <a:ext uri="{FF2B5EF4-FFF2-40B4-BE49-F238E27FC236}">
                <a16:creationId xmlns:a16="http://schemas.microsoft.com/office/drawing/2014/main" id="{8FC3D221-22FF-74B0-83AB-E9FE1759C870}"/>
              </a:ext>
            </a:extLst>
          </p:cNvPr>
          <p:cNvPicPr>
            <a:picLocks noChangeAspect="1"/>
          </p:cNvPicPr>
          <p:nvPr/>
        </p:nvPicPr>
        <p:blipFill>
          <a:blip r:embed="rId3"/>
          <a:stretch>
            <a:fillRect/>
          </a:stretch>
        </p:blipFill>
        <p:spPr>
          <a:xfrm>
            <a:off x="5862279" y="888151"/>
            <a:ext cx="5070145" cy="3728234"/>
          </a:xfrm>
          <a:prstGeom prst="rect">
            <a:avLst/>
          </a:prstGeom>
        </p:spPr>
      </p:pic>
      <p:pic>
        <p:nvPicPr>
          <p:cNvPr id="14" name="Picture 13">
            <a:hlinkClick r:id="rId4"/>
            <a:extLst>
              <a:ext uri="{FF2B5EF4-FFF2-40B4-BE49-F238E27FC236}">
                <a16:creationId xmlns:a16="http://schemas.microsoft.com/office/drawing/2014/main" id="{C9BAEB06-0D40-0932-CA6E-4BA92083DF90}"/>
              </a:ext>
            </a:extLst>
          </p:cNvPr>
          <p:cNvPicPr>
            <a:picLocks noChangeAspect="1"/>
          </p:cNvPicPr>
          <p:nvPr/>
        </p:nvPicPr>
        <p:blipFill>
          <a:blip r:embed="rId5"/>
          <a:stretch>
            <a:fillRect/>
          </a:stretch>
        </p:blipFill>
        <p:spPr>
          <a:xfrm>
            <a:off x="685087" y="860209"/>
            <a:ext cx="2946353" cy="3963396"/>
          </a:xfrm>
          <a:prstGeom prst="rect">
            <a:avLst/>
          </a:prstGeom>
        </p:spPr>
      </p:pic>
      <p:sp>
        <p:nvSpPr>
          <p:cNvPr id="16" name="TextBox 15">
            <a:extLst>
              <a:ext uri="{FF2B5EF4-FFF2-40B4-BE49-F238E27FC236}">
                <a16:creationId xmlns:a16="http://schemas.microsoft.com/office/drawing/2014/main" id="{6B4313C1-5D71-AA65-E03C-8AF089C6BB47}"/>
              </a:ext>
            </a:extLst>
          </p:cNvPr>
          <p:cNvSpPr txBox="1"/>
          <p:nvPr/>
        </p:nvSpPr>
        <p:spPr>
          <a:xfrm>
            <a:off x="6982536" y="5719876"/>
            <a:ext cx="2038634" cy="369332"/>
          </a:xfrm>
          <a:prstGeom prst="rect">
            <a:avLst/>
          </a:prstGeom>
          <a:noFill/>
        </p:spPr>
        <p:txBody>
          <a:bodyPr wrap="square">
            <a:spAutoFit/>
          </a:bodyPr>
          <a:lstStyle/>
          <a:p>
            <a:r>
              <a:rPr lang="en-GB" b="1" dirty="0">
                <a:latin typeface="Times New Roman"/>
                <a:cs typeface="Times New Roman"/>
              </a:rPr>
              <a:t>Gibbs, (1988)</a:t>
            </a:r>
          </a:p>
        </p:txBody>
      </p:sp>
      <p:sp>
        <p:nvSpPr>
          <p:cNvPr id="18" name="TextBox 17">
            <a:extLst>
              <a:ext uri="{FF2B5EF4-FFF2-40B4-BE49-F238E27FC236}">
                <a16:creationId xmlns:a16="http://schemas.microsoft.com/office/drawing/2014/main" id="{6DA4EA59-2AE2-3345-9965-A2F2883D75D2}"/>
              </a:ext>
            </a:extLst>
          </p:cNvPr>
          <p:cNvSpPr txBox="1"/>
          <p:nvPr/>
        </p:nvSpPr>
        <p:spPr>
          <a:xfrm>
            <a:off x="6092588" y="4620791"/>
            <a:ext cx="4723832" cy="215444"/>
          </a:xfrm>
          <a:prstGeom prst="rect">
            <a:avLst/>
          </a:prstGeom>
          <a:noFill/>
        </p:spPr>
        <p:txBody>
          <a:bodyPr wrap="square">
            <a:spAutoFit/>
          </a:bodyPr>
          <a:lstStyle/>
          <a:p>
            <a:r>
              <a:rPr lang="en-GB" sz="800" dirty="0"/>
              <a:t>https://pracademy.co.uk/insights/toolkit-reflective-practice-and-models-of-reflection/</a:t>
            </a:r>
          </a:p>
        </p:txBody>
      </p:sp>
      <p:sp>
        <p:nvSpPr>
          <p:cNvPr id="20" name="TextBox 19">
            <a:extLst>
              <a:ext uri="{FF2B5EF4-FFF2-40B4-BE49-F238E27FC236}">
                <a16:creationId xmlns:a16="http://schemas.microsoft.com/office/drawing/2014/main" id="{5EC8CFB0-BA99-7ACC-5B1D-C8F1E3CD246F}"/>
              </a:ext>
            </a:extLst>
          </p:cNvPr>
          <p:cNvSpPr txBox="1"/>
          <p:nvPr/>
        </p:nvSpPr>
        <p:spPr>
          <a:xfrm>
            <a:off x="548327" y="4824701"/>
            <a:ext cx="3256552" cy="184666"/>
          </a:xfrm>
          <a:prstGeom prst="rect">
            <a:avLst/>
          </a:prstGeom>
          <a:noFill/>
        </p:spPr>
        <p:txBody>
          <a:bodyPr wrap="square" lIns="91440" tIns="45720" rIns="91440" bIns="45720" anchor="t">
            <a:spAutoFit/>
          </a:bodyPr>
          <a:lstStyle/>
          <a:p>
            <a:r>
              <a:rPr lang="en-GB" sz="600" dirty="0">
                <a:latin typeface="Times New Roman"/>
                <a:cs typeface="Times New Roman"/>
              </a:rPr>
              <a:t>https://upload.wikimedia.org/wikipedia/commons/c/c7/Josiah_Willard_Gibbs_-from_MMS-.jpg</a:t>
            </a:r>
            <a:endParaRPr lang="en-GB" sz="600">
              <a:latin typeface="Times New Roman"/>
              <a:cs typeface="Times New Roman"/>
            </a:endParaRPr>
          </a:p>
        </p:txBody>
      </p:sp>
      <p:sp>
        <p:nvSpPr>
          <p:cNvPr id="2" name="TextBox 1">
            <a:extLst>
              <a:ext uri="{FF2B5EF4-FFF2-40B4-BE49-F238E27FC236}">
                <a16:creationId xmlns:a16="http://schemas.microsoft.com/office/drawing/2014/main" id="{89A6F137-A407-ECF4-8718-7C1520901435}"/>
              </a:ext>
            </a:extLst>
          </p:cNvPr>
          <p:cNvSpPr txBox="1"/>
          <p:nvPr/>
        </p:nvSpPr>
        <p:spPr>
          <a:xfrm>
            <a:off x="545756" y="195649"/>
            <a:ext cx="465669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Times New Roman"/>
                <a:cs typeface="Times New Roman"/>
              </a:rPr>
              <a:t>Gibbs' </a:t>
            </a:r>
            <a:r>
              <a:rPr lang="en-GB" sz="3200" b="1">
                <a:latin typeface="Times New Roman"/>
                <a:cs typeface="Times New Roman"/>
              </a:rPr>
              <a:t>Reflective Cycle</a:t>
            </a:r>
            <a:endParaRPr lang="en-GB" sz="3200" b="1" dirty="0">
              <a:latin typeface="Times New Roman"/>
              <a:cs typeface="Times New Roman"/>
            </a:endParaRPr>
          </a:p>
        </p:txBody>
      </p:sp>
      <p:sp>
        <p:nvSpPr>
          <p:cNvPr id="4" name="TextBox 3">
            <a:extLst>
              <a:ext uri="{FF2B5EF4-FFF2-40B4-BE49-F238E27FC236}">
                <a16:creationId xmlns:a16="http://schemas.microsoft.com/office/drawing/2014/main" id="{9757732F-3796-3A4B-9C0A-0905DFC3C16A}"/>
              </a:ext>
            </a:extLst>
          </p:cNvPr>
          <p:cNvSpPr txBox="1"/>
          <p:nvPr/>
        </p:nvSpPr>
        <p:spPr>
          <a:xfrm>
            <a:off x="5900351" y="483972"/>
            <a:ext cx="48603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Six Stages Are:</a:t>
            </a:r>
          </a:p>
        </p:txBody>
      </p:sp>
    </p:spTree>
    <p:extLst>
      <p:ext uri="{BB962C8B-B14F-4D97-AF65-F5344CB8AC3E}">
        <p14:creationId xmlns:p14="http://schemas.microsoft.com/office/powerpoint/2010/main" val="4159346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66575B6-8444-EAFC-DEAD-37A4B0F9D56F}"/>
              </a:ext>
            </a:extLst>
          </p:cNvPr>
          <p:cNvSpPr txBox="1"/>
          <p:nvPr/>
        </p:nvSpPr>
        <p:spPr>
          <a:xfrm>
            <a:off x="248274" y="140688"/>
            <a:ext cx="3547581" cy="1515075"/>
          </a:xfrm>
          <a:prstGeom prst="rect">
            <a:avLst/>
          </a:prstGeom>
        </p:spPr>
        <p:txBody>
          <a:bodyPr vert="horz" lIns="91440" tIns="45720" rIns="91440" bIns="45720" rtlCol="0" anchor="ctr">
            <a:normAutofit/>
          </a:bodyPr>
          <a:lstStyle/>
          <a:p>
            <a:pPr>
              <a:spcBef>
                <a:spcPct val="0"/>
              </a:spcBef>
              <a:spcAft>
                <a:spcPts val="600"/>
              </a:spcAft>
            </a:pPr>
            <a:r>
              <a:rPr lang="en-US" sz="3200" b="1" i="0" u="none" strike="noStrike" dirty="0">
                <a:effectLst/>
                <a:latin typeface="Times New Roman"/>
                <a:ea typeface="+mj-ea"/>
                <a:cs typeface="Times New Roman"/>
              </a:rPr>
              <a:t>Stage 1: Description</a:t>
            </a:r>
            <a:endParaRPr lang="en-US" sz="3200" b="1" dirty="0">
              <a:latin typeface="Times New Roman"/>
              <a:ea typeface="+mj-ea"/>
              <a:cs typeface="Times New Roman"/>
            </a:endParaRPr>
          </a:p>
        </p:txBody>
      </p:sp>
      <p:graphicFrame>
        <p:nvGraphicFramePr>
          <p:cNvPr id="9" name="TextBox 4">
            <a:extLst>
              <a:ext uri="{FF2B5EF4-FFF2-40B4-BE49-F238E27FC236}">
                <a16:creationId xmlns:a16="http://schemas.microsoft.com/office/drawing/2014/main" id="{F98FD353-ACE7-CCEB-B8B1-D21CD8D89BA8}"/>
              </a:ext>
            </a:extLst>
          </p:cNvPr>
          <p:cNvGraphicFramePr/>
          <p:nvPr>
            <p:extLst>
              <p:ext uri="{D42A27DB-BD31-4B8C-83A1-F6EECF244321}">
                <p14:modId xmlns:p14="http://schemas.microsoft.com/office/powerpoint/2010/main" val="2791524798"/>
              </p:ext>
            </p:extLst>
          </p:nvPr>
        </p:nvGraphicFramePr>
        <p:xfrm>
          <a:off x="4583319" y="159738"/>
          <a:ext cx="6656769" cy="29833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0BBED620-F4CC-0383-22E8-6B369ACD557C}"/>
              </a:ext>
            </a:extLst>
          </p:cNvPr>
          <p:cNvSpPr txBox="1"/>
          <p:nvPr/>
        </p:nvSpPr>
        <p:spPr>
          <a:xfrm>
            <a:off x="5615736" y="5187049"/>
            <a:ext cx="6134241" cy="954107"/>
          </a:xfrm>
          <a:prstGeom prst="rect">
            <a:avLst/>
          </a:prstGeom>
          <a:noFill/>
        </p:spPr>
        <p:txBody>
          <a:bodyPr wrap="square">
            <a:spAutoFit/>
          </a:bodyPr>
          <a:lstStyle/>
          <a:p>
            <a:pPr rtl="0">
              <a:buNone/>
            </a:pPr>
            <a:r>
              <a:rPr lang="en-GB" sz="1400" b="0" i="0" u="none" strike="noStrike" dirty="0">
                <a:effectLst/>
                <a:latin typeface="Times New Roman"/>
                <a:cs typeface="Times New Roman"/>
              </a:rPr>
              <a:t>This stage establishes the context for deeper thinking when reflecting.</a:t>
            </a:r>
            <a:endParaRPr lang="en-GB" sz="1400" b="0" dirty="0">
              <a:effectLst/>
              <a:latin typeface="Times New Roman"/>
              <a:cs typeface="Times New Roman"/>
            </a:endParaRPr>
          </a:p>
          <a:p>
            <a:r>
              <a:rPr lang="en-GB" sz="1400" b="1" i="0" u="none" strike="noStrike" dirty="0">
                <a:effectLst/>
                <a:latin typeface="Times New Roman"/>
                <a:cs typeface="Times New Roman"/>
              </a:rPr>
              <a:t>(</a:t>
            </a:r>
            <a:r>
              <a:rPr lang="en-GB" sz="1400" b="1" dirty="0">
                <a:latin typeface="Times New Roman"/>
                <a:cs typeface="Times New Roman"/>
              </a:rPr>
              <a:t>Gibbs, 1988; </a:t>
            </a:r>
            <a:r>
              <a:rPr lang="en-GB" sz="1400" b="1" i="0" u="none" strike="noStrike" dirty="0">
                <a:effectLst/>
                <a:latin typeface="Times New Roman"/>
                <a:cs typeface="Times New Roman"/>
              </a:rPr>
              <a:t>Milne and Adams, 2015).</a:t>
            </a:r>
            <a:endParaRPr lang="en-GB" sz="1400" b="1" dirty="0">
              <a:effectLst/>
              <a:latin typeface="Times New Roman"/>
              <a:cs typeface="Times New Roman"/>
            </a:endParaRPr>
          </a:p>
          <a:p>
            <a:pPr>
              <a:buNone/>
            </a:pPr>
            <a:br>
              <a:rPr lang="en-GB" sz="1400" dirty="0">
                <a:latin typeface="Times New Roman"/>
                <a:cs typeface="Times New Roman"/>
              </a:rPr>
            </a:br>
            <a:endParaRPr lang="en-GB" sz="1400" dirty="0">
              <a:latin typeface="Times New Roman"/>
              <a:cs typeface="Times New Roman"/>
            </a:endParaRPr>
          </a:p>
        </p:txBody>
      </p:sp>
      <p:pic>
        <p:nvPicPr>
          <p:cNvPr id="12" name="Picture 11">
            <a:hlinkClick r:id="rId7"/>
            <a:extLst>
              <a:ext uri="{FF2B5EF4-FFF2-40B4-BE49-F238E27FC236}">
                <a16:creationId xmlns:a16="http://schemas.microsoft.com/office/drawing/2014/main" id="{0C42F443-A722-EA57-3906-F0B4DD154A1F}"/>
              </a:ext>
            </a:extLst>
          </p:cNvPr>
          <p:cNvPicPr>
            <a:picLocks noChangeAspect="1"/>
          </p:cNvPicPr>
          <p:nvPr/>
        </p:nvPicPr>
        <p:blipFill>
          <a:blip r:embed="rId8"/>
          <a:stretch>
            <a:fillRect/>
          </a:stretch>
        </p:blipFill>
        <p:spPr>
          <a:xfrm>
            <a:off x="153024" y="3429320"/>
            <a:ext cx="4431400" cy="2610378"/>
          </a:xfrm>
          <a:prstGeom prst="rect">
            <a:avLst/>
          </a:prstGeom>
        </p:spPr>
      </p:pic>
      <p:sp>
        <p:nvSpPr>
          <p:cNvPr id="26" name="TextBox 25">
            <a:extLst>
              <a:ext uri="{FF2B5EF4-FFF2-40B4-BE49-F238E27FC236}">
                <a16:creationId xmlns:a16="http://schemas.microsoft.com/office/drawing/2014/main" id="{1ED2DBA2-32AC-D794-1B56-0FAA18DE6978}"/>
              </a:ext>
            </a:extLst>
          </p:cNvPr>
          <p:cNvSpPr txBox="1"/>
          <p:nvPr/>
        </p:nvSpPr>
        <p:spPr>
          <a:xfrm>
            <a:off x="371475" y="6039698"/>
            <a:ext cx="4439218" cy="200055"/>
          </a:xfrm>
          <a:prstGeom prst="rect">
            <a:avLst/>
          </a:prstGeom>
          <a:noFill/>
        </p:spPr>
        <p:txBody>
          <a:bodyPr wrap="square">
            <a:spAutoFit/>
          </a:bodyPr>
          <a:lstStyle/>
          <a:p>
            <a:r>
              <a:rPr lang="en-GB" sz="700" dirty="0"/>
              <a:t>https://iomh.co.uk/what-is-health-and-social-care-everything-you-need-to-know/</a:t>
            </a:r>
          </a:p>
        </p:txBody>
      </p:sp>
      <p:sp>
        <p:nvSpPr>
          <p:cNvPr id="69" name="TextBox 68">
            <a:extLst>
              <a:ext uri="{FF2B5EF4-FFF2-40B4-BE49-F238E27FC236}">
                <a16:creationId xmlns:a16="http://schemas.microsoft.com/office/drawing/2014/main" id="{1E3A1E17-CDD6-9F04-F1EE-CD5431B2A40E}"/>
              </a:ext>
            </a:extLst>
          </p:cNvPr>
          <p:cNvSpPr txBox="1"/>
          <p:nvPr/>
        </p:nvSpPr>
        <p:spPr>
          <a:xfrm>
            <a:off x="5838567" y="3253946"/>
            <a:ext cx="3542270" cy="17045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Wingdings"/>
              <a:buChar char="v"/>
            </a:pPr>
            <a:r>
              <a:rPr lang="en-GB" dirty="0">
                <a:latin typeface="Times New Roman"/>
                <a:cs typeface="Times New Roman"/>
              </a:rPr>
              <a:t>What </a:t>
            </a:r>
            <a:r>
              <a:rPr lang="en-GB">
                <a:latin typeface="Times New Roman"/>
                <a:cs typeface="Times New Roman"/>
              </a:rPr>
              <a:t>happened?</a:t>
            </a:r>
            <a:endParaRPr lang="en-US"/>
          </a:p>
          <a:p>
            <a:pPr marL="285750" indent="-285750">
              <a:lnSpc>
                <a:spcPct val="150000"/>
              </a:lnSpc>
              <a:buFont typeface="Wingdings"/>
              <a:buChar char="v"/>
            </a:pPr>
            <a:r>
              <a:rPr lang="en-GB">
                <a:latin typeface="Times New Roman"/>
                <a:cs typeface="Times New Roman"/>
              </a:rPr>
              <a:t>Who was included?</a:t>
            </a:r>
          </a:p>
          <a:p>
            <a:pPr marL="285750" indent="-285750">
              <a:lnSpc>
                <a:spcPct val="150000"/>
              </a:lnSpc>
              <a:buFont typeface="Wingdings"/>
              <a:buChar char="v"/>
            </a:pPr>
            <a:r>
              <a:rPr lang="en-GB">
                <a:latin typeface="Times New Roman"/>
                <a:cs typeface="Times New Roman"/>
              </a:rPr>
              <a:t>What role was I ?</a:t>
            </a:r>
          </a:p>
          <a:p>
            <a:pPr marL="285750" indent="-285750">
              <a:lnSpc>
                <a:spcPct val="150000"/>
              </a:lnSpc>
              <a:buFont typeface="Wingdings"/>
              <a:buChar char="v"/>
            </a:pPr>
            <a:r>
              <a:rPr lang="en-GB">
                <a:latin typeface="Times New Roman"/>
                <a:cs typeface="Times New Roman"/>
              </a:rPr>
              <a:t>What was the end goal?</a:t>
            </a:r>
            <a:endParaRPr lang="en-GB" dirty="0">
              <a:latin typeface="Times New Roman"/>
              <a:cs typeface="Times New Roman"/>
            </a:endParaRPr>
          </a:p>
        </p:txBody>
      </p:sp>
    </p:spTree>
    <p:extLst>
      <p:ext uri="{BB962C8B-B14F-4D97-AF65-F5344CB8AC3E}">
        <p14:creationId xmlns:p14="http://schemas.microsoft.com/office/powerpoint/2010/main" val="1674733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887EFD-DFA4-0E83-39C0-32DDFF9CB8EC}"/>
              </a:ext>
            </a:extLst>
          </p:cNvPr>
          <p:cNvSpPr txBox="1"/>
          <p:nvPr/>
        </p:nvSpPr>
        <p:spPr>
          <a:xfrm>
            <a:off x="328816" y="176091"/>
            <a:ext cx="4705436" cy="1069146"/>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2800" b="1" u="none" strike="noStrike" cap="all" dirty="0">
                <a:effectLst>
                  <a:outerShdw blurRad="50800" dist="63500" dir="2700000" algn="tl" rotWithShape="0">
                    <a:srgbClr val="000000">
                      <a:alpha val="48000"/>
                    </a:srgbClr>
                  </a:outerShdw>
                </a:effectLst>
                <a:latin typeface="Times New Roman"/>
                <a:ea typeface="+mj-ea"/>
                <a:cs typeface="Times New Roman"/>
              </a:rPr>
              <a:t>Stage 2: Feelings</a:t>
            </a:r>
            <a:endParaRPr lang="en-US" sz="2800" b="1" cap="all" dirty="0">
              <a:effectLst>
                <a:outerShdw blurRad="50800" dist="63500" dir="2700000" algn="tl" rotWithShape="0">
                  <a:srgbClr val="000000">
                    <a:alpha val="48000"/>
                  </a:srgbClr>
                </a:outerShdw>
              </a:effectLst>
              <a:latin typeface="Times New Roman"/>
              <a:ea typeface="+mj-ea"/>
              <a:cs typeface="Times New Roman"/>
            </a:endParaRPr>
          </a:p>
        </p:txBody>
      </p:sp>
      <p:sp>
        <p:nvSpPr>
          <p:cNvPr id="5" name="TextBox 4">
            <a:extLst>
              <a:ext uri="{FF2B5EF4-FFF2-40B4-BE49-F238E27FC236}">
                <a16:creationId xmlns:a16="http://schemas.microsoft.com/office/drawing/2014/main" id="{8137B6A9-7A55-6A6E-558B-CC4E515A7049}"/>
              </a:ext>
            </a:extLst>
          </p:cNvPr>
          <p:cNvSpPr txBox="1"/>
          <p:nvPr/>
        </p:nvSpPr>
        <p:spPr>
          <a:xfrm>
            <a:off x="856397" y="1581432"/>
            <a:ext cx="6352824" cy="3695136"/>
          </a:xfrm>
          <a:prstGeom prst="rect">
            <a:avLst/>
          </a:prstGeom>
        </p:spPr>
        <p:txBody>
          <a:bodyPr vert="horz" lIns="91440" tIns="45720" rIns="91440" bIns="45720" rtlCol="0">
            <a:normAutofit/>
          </a:bodyPr>
          <a:lstStyle/>
          <a:p>
            <a:pPr defTabSz="914400">
              <a:lnSpc>
                <a:spcPct val="120000"/>
              </a:lnSpc>
              <a:spcAft>
                <a:spcPts val="600"/>
              </a:spcAft>
            </a:pPr>
            <a:r>
              <a:rPr lang="en-US" sz="1600" b="1" i="0" u="none" strike="noStrike" dirty="0">
                <a:effectLst>
                  <a:outerShdw blurRad="50800" dist="38100" dir="2700000" algn="tl" rotWithShape="0">
                    <a:srgbClr val="000000">
                      <a:alpha val="48000"/>
                    </a:srgbClr>
                  </a:outerShdw>
                </a:effectLst>
                <a:latin typeface="Times New Roman"/>
                <a:cs typeface="Times New Roman"/>
              </a:rPr>
              <a:t>What Were You Thinking and Feeling?</a:t>
            </a:r>
            <a:endParaRPr lang="en-US" sz="1600" b="1" dirty="0">
              <a:effectLst>
                <a:outerShdw blurRad="50800" dist="38100" dir="2700000" algn="tl" rotWithShape="0">
                  <a:srgbClr val="000000">
                    <a:alpha val="48000"/>
                  </a:srgbClr>
                </a:outerShdw>
              </a:effectLst>
              <a:latin typeface="Times New Roman"/>
              <a:cs typeface="Times New Roman"/>
            </a:endParaRPr>
          </a:p>
        </p:txBody>
      </p:sp>
      <p:pic>
        <p:nvPicPr>
          <p:cNvPr id="15" name="Graphic 14" descr="Head with Gears">
            <a:extLst>
              <a:ext uri="{FF2B5EF4-FFF2-40B4-BE49-F238E27FC236}">
                <a16:creationId xmlns:a16="http://schemas.microsoft.com/office/drawing/2014/main" id="{8DB3F9A1-A52D-584A-D037-51FDC6B624D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60099" y="1385245"/>
            <a:ext cx="2784638" cy="2784638"/>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
        <p:nvSpPr>
          <p:cNvPr id="7" name="TextBox 6">
            <a:extLst>
              <a:ext uri="{FF2B5EF4-FFF2-40B4-BE49-F238E27FC236}">
                <a16:creationId xmlns:a16="http://schemas.microsoft.com/office/drawing/2014/main" id="{E3A8F84D-7745-C4C6-FBB8-570DA7E443A3}"/>
              </a:ext>
            </a:extLst>
          </p:cNvPr>
          <p:cNvSpPr txBox="1"/>
          <p:nvPr/>
        </p:nvSpPr>
        <p:spPr>
          <a:xfrm>
            <a:off x="1112976" y="3080932"/>
            <a:ext cx="6100548" cy="1292662"/>
          </a:xfrm>
          <a:prstGeom prst="rect">
            <a:avLst/>
          </a:prstGeom>
          <a:noFill/>
        </p:spPr>
        <p:txBody>
          <a:bodyPr wrap="square">
            <a:spAutoFit/>
          </a:bodyPr>
          <a:lstStyle/>
          <a:p>
            <a:pPr rtl="0">
              <a:spcAft>
                <a:spcPts val="600"/>
              </a:spcAft>
              <a:buNone/>
            </a:pPr>
            <a:r>
              <a:rPr lang="en-GB" sz="1400" b="0" i="0" u="none" strike="noStrike" dirty="0">
                <a:effectLst/>
                <a:latin typeface="Times New Roman"/>
                <a:cs typeface="Times New Roman"/>
              </a:rPr>
              <a:t>Questions to ask yourself include:</a:t>
            </a:r>
            <a:endParaRPr lang="en-GB" sz="1400" b="0" dirty="0">
              <a:effectLst/>
              <a:latin typeface="Times New Roman"/>
              <a:cs typeface="Times New Roman"/>
            </a:endParaRPr>
          </a:p>
          <a:p>
            <a:pPr marL="285750" indent="-285750" rtl="0" fontAlgn="base">
              <a:spcAft>
                <a:spcPts val="600"/>
              </a:spcAft>
              <a:buFont typeface="Wingdings" panose="05000000000000000000" pitchFamily="2" charset="2"/>
              <a:buChar char="v"/>
            </a:pPr>
            <a:r>
              <a:rPr lang="en-GB" sz="1400" b="0" i="0" u="none" strike="noStrike" dirty="0">
                <a:effectLst/>
                <a:latin typeface="Times New Roman"/>
                <a:cs typeface="Times New Roman"/>
              </a:rPr>
              <a:t> How did I feel during the situation?</a:t>
            </a:r>
          </a:p>
          <a:p>
            <a:pPr marL="285750" indent="-285750" rtl="0" fontAlgn="base">
              <a:lnSpc>
                <a:spcPct val="150000"/>
              </a:lnSpc>
              <a:spcAft>
                <a:spcPts val="600"/>
              </a:spcAft>
              <a:buFont typeface="Wingdings" panose="05000000000000000000" pitchFamily="2" charset="2"/>
              <a:buChar char="v"/>
            </a:pPr>
            <a:r>
              <a:rPr lang="en-GB" sz="1400" b="0" i="0" u="none" strike="noStrike" dirty="0">
                <a:effectLst/>
                <a:latin typeface="Times New Roman"/>
                <a:cs typeface="Times New Roman"/>
              </a:rPr>
              <a:t> How did others appear to feel?</a:t>
            </a:r>
          </a:p>
          <a:p>
            <a:pPr marL="285750" indent="-285750" rtl="0" fontAlgn="base">
              <a:spcAft>
                <a:spcPts val="600"/>
              </a:spcAft>
              <a:buFont typeface="Wingdings" panose="05000000000000000000" pitchFamily="2" charset="2"/>
              <a:buChar char="v"/>
            </a:pPr>
            <a:r>
              <a:rPr lang="en-GB" sz="1400" b="0" i="0" u="none" strike="noStrike" dirty="0">
                <a:effectLst/>
                <a:latin typeface="Times New Roman"/>
                <a:cs typeface="Times New Roman"/>
              </a:rPr>
              <a:t> How did my emotions influence my actions?</a:t>
            </a:r>
          </a:p>
        </p:txBody>
      </p:sp>
      <p:sp>
        <p:nvSpPr>
          <p:cNvPr id="9" name="TextBox 8">
            <a:extLst>
              <a:ext uri="{FF2B5EF4-FFF2-40B4-BE49-F238E27FC236}">
                <a16:creationId xmlns:a16="http://schemas.microsoft.com/office/drawing/2014/main" id="{CFEB65BE-FCAB-50BC-005A-43938F4C55EB}"/>
              </a:ext>
            </a:extLst>
          </p:cNvPr>
          <p:cNvSpPr txBox="1"/>
          <p:nvPr/>
        </p:nvSpPr>
        <p:spPr>
          <a:xfrm>
            <a:off x="856397" y="4806665"/>
            <a:ext cx="7640470" cy="1246495"/>
          </a:xfrm>
          <a:prstGeom prst="rect">
            <a:avLst/>
          </a:prstGeom>
          <a:noFill/>
        </p:spPr>
        <p:txBody>
          <a:bodyPr wrap="square" lIns="91440" tIns="45720" rIns="91440" bIns="45720" anchor="t">
            <a:spAutoFit/>
          </a:bodyPr>
          <a:lstStyle/>
          <a:p>
            <a:r>
              <a:rPr lang="en-GB" sz="1400">
                <a:latin typeface="Times New Roman"/>
                <a:ea typeface="+mn-lt"/>
                <a:cs typeface="Times New Roman"/>
              </a:rPr>
              <a:t>Growing into emotional awareness </a:t>
            </a:r>
            <a:r>
              <a:rPr lang="en-GB" sz="1400" b="0" i="0" u="none" strike="noStrike">
                <a:effectLst/>
                <a:latin typeface="Times New Roman"/>
                <a:ea typeface="+mn-lt"/>
                <a:cs typeface="Times New Roman"/>
              </a:rPr>
              <a:t>can </a:t>
            </a:r>
            <a:r>
              <a:rPr lang="en-GB" sz="1400">
                <a:latin typeface="Times New Roman"/>
                <a:ea typeface="+mn-lt"/>
                <a:cs typeface="Times New Roman"/>
              </a:rPr>
              <a:t>help one become more emotionally intelligent </a:t>
            </a:r>
            <a:r>
              <a:rPr lang="en-GB" sz="1400" b="0" i="0" u="none" strike="noStrike">
                <a:effectLst/>
                <a:latin typeface="Times New Roman"/>
                <a:ea typeface="+mn-lt"/>
                <a:cs typeface="Times New Roman"/>
              </a:rPr>
              <a:t>and </a:t>
            </a:r>
            <a:r>
              <a:rPr lang="en-GB" sz="1400">
                <a:latin typeface="Times New Roman"/>
                <a:ea typeface="+mn-lt"/>
                <a:cs typeface="Times New Roman"/>
              </a:rPr>
              <a:t>empathetic</a:t>
            </a:r>
            <a:r>
              <a:rPr lang="en-GB" sz="1400" b="0" i="0" u="none" strike="noStrike">
                <a:effectLst/>
                <a:latin typeface="Times New Roman"/>
                <a:ea typeface="+mn-lt"/>
                <a:cs typeface="Times New Roman"/>
              </a:rPr>
              <a:t>.</a:t>
            </a:r>
            <a:r>
              <a:rPr lang="en-GB" sz="1400">
                <a:latin typeface="Times New Roman"/>
                <a:ea typeface="+mn-lt"/>
                <a:cs typeface="Times New Roman"/>
              </a:rPr>
              <a:t> </a:t>
            </a:r>
            <a:endParaRPr lang="en-US" sz="1400">
              <a:latin typeface="Times New Roman"/>
              <a:cs typeface="Times New Roman"/>
            </a:endParaRPr>
          </a:p>
          <a:p>
            <a:pPr>
              <a:buNone/>
            </a:pPr>
            <a:endParaRPr lang="en-US" sz="1400">
              <a:latin typeface="Times New Roman"/>
              <a:cs typeface="Times New Roman"/>
            </a:endParaRPr>
          </a:p>
          <a:p>
            <a:pPr>
              <a:spcAft>
                <a:spcPts val="600"/>
              </a:spcAft>
            </a:pPr>
            <a:r>
              <a:rPr lang="en-GB" sz="1400" i="0" u="none" strike="noStrike">
                <a:effectLst/>
                <a:latin typeface="Times New Roman"/>
                <a:ea typeface="+mn-lt"/>
                <a:cs typeface="Times New Roman"/>
              </a:rPr>
              <a:t>(</a:t>
            </a:r>
            <a:r>
              <a:rPr lang="en-GB" sz="1400">
                <a:latin typeface="Times New Roman"/>
                <a:ea typeface="+mn-lt"/>
                <a:cs typeface="Times New Roman"/>
              </a:rPr>
              <a:t>Gibbs, 1988; </a:t>
            </a:r>
            <a:r>
              <a:rPr lang="en-GB" sz="1400" i="0" u="none" strike="noStrike">
                <a:effectLst/>
                <a:latin typeface="Times New Roman"/>
                <a:ea typeface="+mn-lt"/>
                <a:cs typeface="Times New Roman"/>
              </a:rPr>
              <a:t>Ahmadpour</a:t>
            </a:r>
            <a:r>
              <a:rPr lang="en-GB" sz="1400">
                <a:latin typeface="Times New Roman"/>
                <a:ea typeface="+mn-lt"/>
                <a:cs typeface="Times New Roman"/>
              </a:rPr>
              <a:t> et al.</a:t>
            </a:r>
            <a:r>
              <a:rPr lang="en-GB" sz="1400" i="0" u="none" strike="noStrike">
                <a:effectLst/>
                <a:latin typeface="Times New Roman"/>
                <a:ea typeface="+mn-lt"/>
                <a:cs typeface="Times New Roman"/>
              </a:rPr>
              <a:t>, 2025).</a:t>
            </a:r>
            <a:r>
              <a:rPr lang="en-GB" sz="1400">
                <a:latin typeface="Times New Roman"/>
                <a:ea typeface="+mn-lt"/>
                <a:cs typeface="Times New Roman"/>
              </a:rPr>
              <a:t> </a:t>
            </a:r>
            <a:endParaRPr lang="en-GB" sz="1400">
              <a:latin typeface="Times New Roman"/>
              <a:cs typeface="Times New Roman"/>
            </a:endParaRPr>
          </a:p>
          <a:p>
            <a:pPr>
              <a:spcAft>
                <a:spcPts val="600"/>
              </a:spcAft>
              <a:buNone/>
            </a:pPr>
            <a:br>
              <a:rPr lang="en-GB" sz="1400" dirty="0">
                <a:latin typeface="Times New Roman"/>
                <a:cs typeface="Times New Roman"/>
              </a:rPr>
            </a:br>
            <a:endParaRPr lang="en-GB" sz="1400" dirty="0">
              <a:latin typeface="Times New Roman"/>
              <a:cs typeface="Times New Roman"/>
            </a:endParaRPr>
          </a:p>
        </p:txBody>
      </p:sp>
      <p:sp>
        <p:nvSpPr>
          <p:cNvPr id="11" name="TextBox 10">
            <a:extLst>
              <a:ext uri="{FF2B5EF4-FFF2-40B4-BE49-F238E27FC236}">
                <a16:creationId xmlns:a16="http://schemas.microsoft.com/office/drawing/2014/main" id="{015C0BF1-AEEE-6FF3-0F56-EFAA0AECE02C}"/>
              </a:ext>
            </a:extLst>
          </p:cNvPr>
          <p:cNvSpPr txBox="1"/>
          <p:nvPr/>
        </p:nvSpPr>
        <p:spPr>
          <a:xfrm>
            <a:off x="856397" y="2210935"/>
            <a:ext cx="6097136" cy="307777"/>
          </a:xfrm>
          <a:prstGeom prst="rect">
            <a:avLst/>
          </a:prstGeom>
          <a:noFill/>
        </p:spPr>
        <p:txBody>
          <a:bodyPr wrap="square" lIns="91440" tIns="45720" rIns="91440" bIns="45720" anchor="t">
            <a:spAutoFit/>
          </a:bodyPr>
          <a:lstStyle/>
          <a:p>
            <a:pPr>
              <a:spcAft>
                <a:spcPts val="600"/>
              </a:spcAft>
            </a:pPr>
            <a:r>
              <a:rPr lang="en-GB" sz="1400" dirty="0">
                <a:latin typeface="Times New Roman"/>
                <a:ea typeface="+mn-lt"/>
                <a:cs typeface="Times New Roman"/>
              </a:rPr>
              <a:t>Recognising one's </a:t>
            </a:r>
            <a:r>
              <a:rPr lang="en-GB" sz="1400" b="0" i="0" u="none" strike="noStrike" dirty="0">
                <a:effectLst/>
                <a:latin typeface="Times New Roman"/>
                <a:ea typeface="+mn-lt"/>
                <a:cs typeface="Times New Roman"/>
              </a:rPr>
              <a:t>emotional </a:t>
            </a:r>
            <a:r>
              <a:rPr lang="en-GB" sz="1400" dirty="0">
                <a:latin typeface="Times New Roman"/>
                <a:ea typeface="+mn-lt"/>
                <a:cs typeface="Times New Roman"/>
              </a:rPr>
              <a:t>reactions </a:t>
            </a:r>
            <a:r>
              <a:rPr lang="en-GB" sz="1400" b="0" i="0" u="none" strike="noStrike" dirty="0">
                <a:effectLst/>
                <a:latin typeface="Times New Roman"/>
                <a:ea typeface="+mn-lt"/>
                <a:cs typeface="Times New Roman"/>
              </a:rPr>
              <a:t>to </a:t>
            </a:r>
            <a:r>
              <a:rPr lang="en-GB" sz="1400" dirty="0">
                <a:latin typeface="Times New Roman"/>
                <a:ea typeface="+mn-lt"/>
                <a:cs typeface="Times New Roman"/>
              </a:rPr>
              <a:t>circumstances is necessary for </a:t>
            </a:r>
            <a:r>
              <a:rPr lang="en-GB" sz="1400">
                <a:latin typeface="Times New Roman"/>
                <a:ea typeface="+mn-lt"/>
                <a:cs typeface="Times New Roman"/>
              </a:rPr>
              <a:t>reflection</a:t>
            </a:r>
            <a:r>
              <a:rPr lang="en-GB" sz="1400" b="0" i="0" u="none" strike="noStrike">
                <a:effectLst/>
                <a:latin typeface="Times New Roman"/>
                <a:ea typeface="+mn-lt"/>
                <a:cs typeface="Times New Roman"/>
              </a:rPr>
              <a:t>.</a:t>
            </a:r>
            <a:endParaRPr lang="en-US" sz="1100">
              <a:latin typeface="Times New Roman"/>
              <a:ea typeface="+mn-lt"/>
              <a:cs typeface="Times New Roman"/>
            </a:endParaRPr>
          </a:p>
        </p:txBody>
      </p:sp>
      <p:sp>
        <p:nvSpPr>
          <p:cNvPr id="13" name="TextBox 12">
            <a:extLst>
              <a:ext uri="{FF2B5EF4-FFF2-40B4-BE49-F238E27FC236}">
                <a16:creationId xmlns:a16="http://schemas.microsoft.com/office/drawing/2014/main" id="{B7B8AE37-9256-1488-65FF-85C7C487D4C8}"/>
              </a:ext>
            </a:extLst>
          </p:cNvPr>
          <p:cNvSpPr txBox="1"/>
          <p:nvPr/>
        </p:nvSpPr>
        <p:spPr>
          <a:xfrm>
            <a:off x="8244385" y="4255951"/>
            <a:ext cx="3091218" cy="253916"/>
          </a:xfrm>
          <a:prstGeom prst="rect">
            <a:avLst/>
          </a:prstGeom>
          <a:noFill/>
        </p:spPr>
        <p:txBody>
          <a:bodyPr wrap="square" rtlCol="0">
            <a:spAutoFit/>
          </a:bodyPr>
          <a:lstStyle/>
          <a:p>
            <a:r>
              <a:rPr lang="en-GB" sz="1050" dirty="0"/>
              <a:t>Student design from PowerPoint Template</a:t>
            </a:r>
          </a:p>
        </p:txBody>
      </p:sp>
    </p:spTree>
    <p:extLst>
      <p:ext uri="{BB962C8B-B14F-4D97-AF65-F5344CB8AC3E}">
        <p14:creationId xmlns:p14="http://schemas.microsoft.com/office/powerpoint/2010/main" val="5846187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8DEB60A-2184-35A9-B10F-68752427AAA6}"/>
              </a:ext>
            </a:extLst>
          </p:cNvPr>
          <p:cNvSpPr txBox="1"/>
          <p:nvPr/>
        </p:nvSpPr>
        <p:spPr>
          <a:xfrm>
            <a:off x="722364" y="5691"/>
            <a:ext cx="5153111" cy="1202496"/>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200" b="1" u="none" strike="noStrike" cap="all" dirty="0">
                <a:effectLst>
                  <a:outerShdw blurRad="50800" dist="63500" dir="2700000" algn="tl" rotWithShape="0">
                    <a:srgbClr val="000000">
                      <a:alpha val="48000"/>
                    </a:srgbClr>
                  </a:outerShdw>
                </a:effectLst>
                <a:latin typeface="Times New Roman"/>
                <a:ea typeface="+mj-ea"/>
                <a:cs typeface="Times New Roman"/>
              </a:rPr>
              <a:t>Stage 3: Evaluation</a:t>
            </a:r>
            <a:endParaRPr lang="en-US" sz="3200" b="1" cap="all" dirty="0">
              <a:effectLst>
                <a:outerShdw blurRad="50800" dist="63500" dir="2700000" algn="tl" rotWithShape="0">
                  <a:srgbClr val="000000">
                    <a:alpha val="48000"/>
                  </a:srgbClr>
                </a:outerShdw>
              </a:effectLst>
              <a:latin typeface="Times New Roman"/>
              <a:ea typeface="+mj-ea"/>
              <a:cs typeface="Times New Roman"/>
            </a:endParaRPr>
          </a:p>
        </p:txBody>
      </p:sp>
      <p:sp>
        <p:nvSpPr>
          <p:cNvPr id="5" name="TextBox 4">
            <a:extLst>
              <a:ext uri="{FF2B5EF4-FFF2-40B4-BE49-F238E27FC236}">
                <a16:creationId xmlns:a16="http://schemas.microsoft.com/office/drawing/2014/main" id="{8F1D5F99-6CC0-91C0-F05B-A82FC7F48CDF}"/>
              </a:ext>
            </a:extLst>
          </p:cNvPr>
          <p:cNvSpPr txBox="1"/>
          <p:nvPr/>
        </p:nvSpPr>
        <p:spPr>
          <a:xfrm>
            <a:off x="2108492" y="2024503"/>
            <a:ext cx="6352824" cy="3695136"/>
          </a:xfrm>
          <a:prstGeom prst="rect">
            <a:avLst/>
          </a:prstGeom>
        </p:spPr>
        <p:txBody>
          <a:bodyPr vert="horz" lIns="91440" tIns="45720" rIns="91440" bIns="45720" rtlCol="0">
            <a:normAutofit/>
          </a:bodyPr>
          <a:lstStyle/>
          <a:p>
            <a:pPr defTabSz="914400">
              <a:lnSpc>
                <a:spcPct val="120000"/>
              </a:lnSpc>
              <a:spcAft>
                <a:spcPts val="600"/>
              </a:spcAft>
            </a:pPr>
            <a:endParaRPr lang="en-US" b="1" dirty="0">
              <a:effectLst>
                <a:outerShdw blurRad="50800" dist="38100" dir="2700000" algn="tl" rotWithShape="0">
                  <a:srgbClr val="000000">
                    <a:alpha val="48000"/>
                  </a:srgbClr>
                </a:outerShdw>
              </a:effectLst>
            </a:endParaRPr>
          </a:p>
        </p:txBody>
      </p:sp>
      <p:pic>
        <p:nvPicPr>
          <p:cNvPr id="15" name="Graphic 14" descr="Checkmark">
            <a:extLst>
              <a:ext uri="{FF2B5EF4-FFF2-40B4-BE49-F238E27FC236}">
                <a16:creationId xmlns:a16="http://schemas.microsoft.com/office/drawing/2014/main" id="{B708F8B3-14DB-5ED9-01CC-A405F796C08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27438" y="1568514"/>
            <a:ext cx="2512140" cy="251214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
        <p:nvSpPr>
          <p:cNvPr id="7" name="TextBox 6">
            <a:extLst>
              <a:ext uri="{FF2B5EF4-FFF2-40B4-BE49-F238E27FC236}">
                <a16:creationId xmlns:a16="http://schemas.microsoft.com/office/drawing/2014/main" id="{4558C2AF-674D-C42C-91F4-959B8A9369D4}"/>
              </a:ext>
            </a:extLst>
          </p:cNvPr>
          <p:cNvSpPr txBox="1"/>
          <p:nvPr/>
        </p:nvSpPr>
        <p:spPr>
          <a:xfrm>
            <a:off x="721718" y="1069095"/>
            <a:ext cx="7383296" cy="738664"/>
          </a:xfrm>
          <a:prstGeom prst="rect">
            <a:avLst/>
          </a:prstGeom>
          <a:noFill/>
        </p:spPr>
        <p:txBody>
          <a:bodyPr wrap="square" lIns="91440" tIns="45720" rIns="91440" bIns="45720" anchor="t">
            <a:spAutoFit/>
          </a:bodyPr>
          <a:lstStyle/>
          <a:p>
            <a:r>
              <a:rPr lang="en-GB" sz="1400" b="0" i="0" u="none" strike="noStrike">
                <a:effectLst/>
                <a:latin typeface="Times New Roman"/>
                <a:ea typeface="+mn-lt"/>
                <a:cs typeface="Times New Roman"/>
              </a:rPr>
              <a:t>This </a:t>
            </a:r>
            <a:r>
              <a:rPr lang="en-GB" sz="1400">
                <a:latin typeface="Times New Roman"/>
                <a:ea typeface="+mn-lt"/>
                <a:cs typeface="Times New Roman"/>
              </a:rPr>
              <a:t>phase entails the evaluation of the event's </a:t>
            </a:r>
            <a:r>
              <a:rPr lang="en-GB" sz="1400" b="0" i="0" u="none" strike="noStrike">
                <a:effectLst/>
                <a:latin typeface="Times New Roman"/>
                <a:ea typeface="+mn-lt"/>
                <a:cs typeface="Times New Roman"/>
              </a:rPr>
              <a:t>positive and negative aspects.</a:t>
            </a:r>
            <a:r>
              <a:rPr lang="en-GB" sz="1400">
                <a:latin typeface="Times New Roman"/>
                <a:ea typeface="+mn-lt"/>
                <a:cs typeface="Times New Roman"/>
              </a:rPr>
              <a:t> </a:t>
            </a:r>
            <a:endParaRPr lang="en-US" sz="1400">
              <a:latin typeface="Times New Roman"/>
              <a:cs typeface="Times New Roman"/>
            </a:endParaRPr>
          </a:p>
          <a:p>
            <a:pPr>
              <a:buNone/>
            </a:pPr>
            <a:endParaRPr lang="en-US" sz="1400">
              <a:latin typeface="Times New Roman"/>
              <a:cs typeface="Times New Roman"/>
            </a:endParaRPr>
          </a:p>
          <a:p>
            <a:pPr>
              <a:spcAft>
                <a:spcPts val="600"/>
              </a:spcAft>
              <a:buNone/>
            </a:pPr>
            <a:r>
              <a:rPr lang="en-GB" sz="1400" b="0" i="0" u="none" strike="noStrike">
                <a:effectLst/>
                <a:latin typeface="Times New Roman"/>
                <a:ea typeface="+mn-lt"/>
                <a:cs typeface="Times New Roman"/>
              </a:rPr>
              <a:t>Questions </a:t>
            </a:r>
            <a:r>
              <a:rPr lang="en-GB" sz="1400">
                <a:latin typeface="Times New Roman"/>
                <a:ea typeface="+mn-lt"/>
                <a:cs typeface="Times New Roman"/>
              </a:rPr>
              <a:t>are</a:t>
            </a:r>
            <a:r>
              <a:rPr lang="en-GB" sz="1400" b="0" i="0" u="none" strike="noStrike">
                <a:effectLst/>
                <a:latin typeface="Times New Roman"/>
                <a:ea typeface="+mn-lt"/>
                <a:cs typeface="Times New Roman"/>
              </a:rPr>
              <a:t>:</a:t>
            </a:r>
            <a:endParaRPr lang="en-GB" sz="1400">
              <a:latin typeface="Times New Roman"/>
              <a:ea typeface="+mn-lt"/>
              <a:cs typeface="Times New Roman"/>
            </a:endParaRPr>
          </a:p>
        </p:txBody>
      </p:sp>
      <p:sp>
        <p:nvSpPr>
          <p:cNvPr id="9" name="TextBox 8">
            <a:extLst>
              <a:ext uri="{FF2B5EF4-FFF2-40B4-BE49-F238E27FC236}">
                <a16:creationId xmlns:a16="http://schemas.microsoft.com/office/drawing/2014/main" id="{EE300F61-105B-7D8E-57E5-0A2104A4E702}"/>
              </a:ext>
            </a:extLst>
          </p:cNvPr>
          <p:cNvSpPr txBox="1"/>
          <p:nvPr/>
        </p:nvSpPr>
        <p:spPr>
          <a:xfrm>
            <a:off x="1360035" y="2108691"/>
            <a:ext cx="6097136" cy="1577163"/>
          </a:xfrm>
          <a:prstGeom prst="rect">
            <a:avLst/>
          </a:prstGeom>
          <a:noFill/>
        </p:spPr>
        <p:txBody>
          <a:bodyPr wrap="square">
            <a:spAutoFit/>
          </a:bodyPr>
          <a:lstStyle/>
          <a:p>
            <a:pPr marL="285750" indent="-285750" rtl="0" fontAlgn="base">
              <a:lnSpc>
                <a:spcPct val="150000"/>
              </a:lnSpc>
              <a:spcAft>
                <a:spcPts val="600"/>
              </a:spcAft>
              <a:buFont typeface="Wingdings" panose="05000000000000000000" pitchFamily="2" charset="2"/>
              <a:buChar char="v"/>
            </a:pPr>
            <a:r>
              <a:rPr lang="en-GB" sz="1400" b="0" i="0" u="none" strike="noStrike" dirty="0">
                <a:effectLst/>
                <a:latin typeface="Times New Roman"/>
                <a:cs typeface="Times New Roman"/>
              </a:rPr>
              <a:t>   What was good and bad about the experience</a:t>
            </a:r>
          </a:p>
          <a:p>
            <a:pPr marL="285750" indent="-285750" rtl="0" fontAlgn="base">
              <a:lnSpc>
                <a:spcPct val="150000"/>
              </a:lnSpc>
              <a:spcAft>
                <a:spcPts val="600"/>
              </a:spcAft>
              <a:buFont typeface="Wingdings" panose="05000000000000000000" pitchFamily="2" charset="2"/>
              <a:buChar char="v"/>
            </a:pPr>
            <a:r>
              <a:rPr lang="en-GB" sz="1400" b="0" i="0" u="none" strike="noStrike" dirty="0">
                <a:effectLst/>
                <a:latin typeface="Times New Roman"/>
                <a:cs typeface="Times New Roman"/>
              </a:rPr>
              <a:t>   What worked well?</a:t>
            </a:r>
          </a:p>
          <a:p>
            <a:pPr marL="285750" indent="-285750" rtl="0" fontAlgn="base">
              <a:lnSpc>
                <a:spcPct val="150000"/>
              </a:lnSpc>
              <a:spcAft>
                <a:spcPts val="600"/>
              </a:spcAft>
              <a:buFont typeface="Wingdings" panose="05000000000000000000" pitchFamily="2" charset="2"/>
              <a:buChar char="v"/>
            </a:pPr>
            <a:r>
              <a:rPr lang="en-GB" sz="1400" b="0" i="0" u="none" strike="noStrike" dirty="0">
                <a:effectLst/>
                <a:latin typeface="Times New Roman"/>
                <a:cs typeface="Times New Roman"/>
              </a:rPr>
              <a:t>   What could have been improved?</a:t>
            </a:r>
          </a:p>
          <a:p>
            <a:pPr marL="285750" indent="-285750" rtl="0" fontAlgn="base">
              <a:lnSpc>
                <a:spcPct val="150000"/>
              </a:lnSpc>
              <a:spcAft>
                <a:spcPts val="600"/>
              </a:spcAft>
              <a:buFont typeface="Wingdings" panose="05000000000000000000" pitchFamily="2" charset="2"/>
              <a:buChar char="v"/>
            </a:pPr>
            <a:r>
              <a:rPr lang="en-GB" sz="1400" b="0" i="0" u="none" strike="noStrike" dirty="0">
                <a:effectLst/>
                <a:latin typeface="Times New Roman"/>
                <a:cs typeface="Times New Roman"/>
              </a:rPr>
              <a:t>   What were the strengths and weaknesses?</a:t>
            </a:r>
          </a:p>
        </p:txBody>
      </p:sp>
      <p:sp>
        <p:nvSpPr>
          <p:cNvPr id="11" name="TextBox 10">
            <a:extLst>
              <a:ext uri="{FF2B5EF4-FFF2-40B4-BE49-F238E27FC236}">
                <a16:creationId xmlns:a16="http://schemas.microsoft.com/office/drawing/2014/main" id="{2FD3ADAA-9616-689F-5DF9-BC6A8526B46B}"/>
              </a:ext>
            </a:extLst>
          </p:cNvPr>
          <p:cNvSpPr txBox="1"/>
          <p:nvPr/>
        </p:nvSpPr>
        <p:spPr>
          <a:xfrm>
            <a:off x="718783" y="4403842"/>
            <a:ext cx="7374482" cy="1246495"/>
          </a:xfrm>
          <a:prstGeom prst="rect">
            <a:avLst/>
          </a:prstGeom>
          <a:noFill/>
        </p:spPr>
        <p:txBody>
          <a:bodyPr wrap="square" lIns="91440" tIns="45720" rIns="91440" bIns="45720" anchor="t">
            <a:spAutoFit/>
          </a:bodyPr>
          <a:lstStyle/>
          <a:p>
            <a:r>
              <a:rPr lang="en-GB" sz="1400" b="0" i="0" u="none" strike="noStrike">
                <a:effectLst/>
                <a:latin typeface="Times New Roman"/>
                <a:ea typeface="+mn-lt"/>
                <a:cs typeface="Times New Roman"/>
              </a:rPr>
              <a:t>Evaluation </a:t>
            </a:r>
            <a:r>
              <a:rPr lang="en-GB" sz="1400">
                <a:latin typeface="Times New Roman"/>
                <a:ea typeface="+mn-lt"/>
                <a:cs typeface="Times New Roman"/>
              </a:rPr>
              <a:t>enables </a:t>
            </a:r>
            <a:r>
              <a:rPr lang="en-GB" sz="1400" b="0" i="0" u="none" strike="noStrike">
                <a:effectLst/>
                <a:latin typeface="Times New Roman"/>
                <a:ea typeface="+mn-lt"/>
                <a:cs typeface="Times New Roman"/>
              </a:rPr>
              <a:t>practitioners </a:t>
            </a:r>
            <a:r>
              <a:rPr lang="en-GB" sz="1400">
                <a:latin typeface="Times New Roman"/>
                <a:ea typeface="+mn-lt"/>
                <a:cs typeface="Times New Roman"/>
              </a:rPr>
              <a:t>to </a:t>
            </a:r>
            <a:r>
              <a:rPr lang="en-GB" sz="1400" b="0" i="0" u="none" strike="noStrike">
                <a:effectLst/>
                <a:latin typeface="Times New Roman"/>
                <a:ea typeface="+mn-lt"/>
                <a:cs typeface="Times New Roman"/>
              </a:rPr>
              <a:t>identify </a:t>
            </a:r>
            <a:r>
              <a:rPr lang="en-GB" sz="1400">
                <a:latin typeface="Times New Roman"/>
                <a:ea typeface="+mn-lt"/>
                <a:cs typeface="Times New Roman"/>
              </a:rPr>
              <a:t>beneficial techniques as well as </a:t>
            </a:r>
            <a:r>
              <a:rPr lang="en-GB" sz="1400" b="0" i="0" u="none" strike="noStrike">
                <a:effectLst/>
                <a:latin typeface="Times New Roman"/>
                <a:ea typeface="+mn-lt"/>
                <a:cs typeface="Times New Roman"/>
              </a:rPr>
              <a:t>areas for </a:t>
            </a:r>
            <a:r>
              <a:rPr lang="en-GB" sz="1400">
                <a:latin typeface="Times New Roman"/>
                <a:ea typeface="+mn-lt"/>
                <a:cs typeface="Times New Roman"/>
              </a:rPr>
              <a:t>improvement</a:t>
            </a:r>
            <a:r>
              <a:rPr lang="en-GB" sz="1400" b="0" i="0" u="none" strike="noStrike">
                <a:effectLst/>
                <a:latin typeface="Times New Roman"/>
                <a:ea typeface="+mn-lt"/>
                <a:cs typeface="Times New Roman"/>
              </a:rPr>
              <a:t>.</a:t>
            </a:r>
            <a:r>
              <a:rPr lang="en-GB" sz="1400">
                <a:latin typeface="Times New Roman"/>
                <a:ea typeface="+mn-lt"/>
                <a:cs typeface="Times New Roman"/>
              </a:rPr>
              <a:t> </a:t>
            </a:r>
            <a:endParaRPr lang="en-US" sz="1400">
              <a:latin typeface="Times New Roman"/>
              <a:cs typeface="Times New Roman"/>
            </a:endParaRPr>
          </a:p>
          <a:p>
            <a:pPr>
              <a:buNone/>
            </a:pPr>
            <a:endParaRPr lang="en-US" sz="1400">
              <a:latin typeface="Times New Roman"/>
              <a:cs typeface="Times New Roman"/>
            </a:endParaRPr>
          </a:p>
          <a:p>
            <a:pPr>
              <a:spcAft>
                <a:spcPts val="600"/>
              </a:spcAft>
            </a:pPr>
            <a:r>
              <a:rPr lang="en-GB" sz="1400" i="0" u="none" strike="noStrike">
                <a:effectLst/>
                <a:latin typeface="Times New Roman"/>
                <a:ea typeface="+mn-lt"/>
                <a:cs typeface="Times New Roman"/>
              </a:rPr>
              <a:t>(</a:t>
            </a:r>
            <a:r>
              <a:rPr lang="en-GB" sz="1400">
                <a:latin typeface="Times New Roman"/>
                <a:ea typeface="+mn-lt"/>
                <a:cs typeface="Times New Roman"/>
              </a:rPr>
              <a:t>Gibbs, 1988; </a:t>
            </a:r>
            <a:r>
              <a:rPr lang="en-GB" sz="1400" i="0" u="none" strike="noStrike">
                <a:effectLst/>
                <a:latin typeface="Times New Roman"/>
                <a:ea typeface="+mn-lt"/>
                <a:cs typeface="Times New Roman"/>
              </a:rPr>
              <a:t>Occhiuto et al., 2024</a:t>
            </a:r>
            <a:r>
              <a:rPr lang="en-GB" sz="1400">
                <a:latin typeface="Times New Roman"/>
                <a:ea typeface="+mn-lt"/>
                <a:cs typeface="Times New Roman"/>
              </a:rPr>
              <a:t>) </a:t>
            </a:r>
            <a:endParaRPr lang="en-GB" sz="1400">
              <a:latin typeface="Times New Roman"/>
              <a:cs typeface="Times New Roman"/>
            </a:endParaRPr>
          </a:p>
          <a:p>
            <a:pPr>
              <a:spcAft>
                <a:spcPts val="600"/>
              </a:spcAft>
              <a:buNone/>
            </a:pPr>
            <a:br>
              <a:rPr lang="en-GB" sz="1400" dirty="0">
                <a:latin typeface="Times New Roman"/>
                <a:cs typeface="Times New Roman"/>
              </a:rPr>
            </a:br>
            <a:endParaRPr lang="en-GB" sz="1400" dirty="0">
              <a:latin typeface="Times New Roman"/>
              <a:cs typeface="Times New Roman"/>
            </a:endParaRPr>
          </a:p>
        </p:txBody>
      </p:sp>
      <p:sp>
        <p:nvSpPr>
          <p:cNvPr id="12" name="TextBox 11">
            <a:extLst>
              <a:ext uri="{FF2B5EF4-FFF2-40B4-BE49-F238E27FC236}">
                <a16:creationId xmlns:a16="http://schemas.microsoft.com/office/drawing/2014/main" id="{D32FA595-2B29-2E9D-A4EB-F2EB1AE9778A}"/>
              </a:ext>
            </a:extLst>
          </p:cNvPr>
          <p:cNvSpPr txBox="1"/>
          <p:nvPr/>
        </p:nvSpPr>
        <p:spPr>
          <a:xfrm>
            <a:off x="8714096" y="4145994"/>
            <a:ext cx="3091218" cy="253916"/>
          </a:xfrm>
          <a:prstGeom prst="rect">
            <a:avLst/>
          </a:prstGeom>
          <a:noFill/>
        </p:spPr>
        <p:txBody>
          <a:bodyPr wrap="square" rtlCol="0">
            <a:spAutoFit/>
          </a:bodyPr>
          <a:lstStyle/>
          <a:p>
            <a:r>
              <a:rPr lang="en-GB" sz="1050" dirty="0"/>
              <a:t>Student design from PowerPoint Template</a:t>
            </a:r>
          </a:p>
        </p:txBody>
      </p:sp>
    </p:spTree>
    <p:extLst>
      <p:ext uri="{BB962C8B-B14F-4D97-AF65-F5344CB8AC3E}">
        <p14:creationId xmlns:p14="http://schemas.microsoft.com/office/powerpoint/2010/main" val="1812562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92A060C-AF4F-1E31-8210-0FB42C5ECD81}"/>
              </a:ext>
            </a:extLst>
          </p:cNvPr>
          <p:cNvSpPr txBox="1"/>
          <p:nvPr/>
        </p:nvSpPr>
        <p:spPr>
          <a:xfrm>
            <a:off x="913795" y="509380"/>
            <a:ext cx="5181686" cy="1002471"/>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200" b="1" u="none" strike="noStrike" cap="all" dirty="0">
                <a:effectLst>
                  <a:outerShdw blurRad="50800" dist="63500" dir="2700000" algn="tl" rotWithShape="0">
                    <a:srgbClr val="000000">
                      <a:alpha val="48000"/>
                    </a:srgbClr>
                  </a:outerShdw>
                </a:effectLst>
                <a:latin typeface="Times New Roman"/>
                <a:ea typeface="+mj-ea"/>
                <a:cs typeface="Times New Roman"/>
              </a:rPr>
              <a:t>Stage 4: Analysis</a:t>
            </a:r>
            <a:endParaRPr lang="en-US" sz="3200" b="1" cap="all" dirty="0">
              <a:effectLst>
                <a:outerShdw blurRad="50800" dist="63500" dir="2700000" algn="tl" rotWithShape="0">
                  <a:srgbClr val="000000">
                    <a:alpha val="48000"/>
                  </a:srgbClr>
                </a:outerShdw>
              </a:effectLst>
              <a:latin typeface="Times New Roman"/>
              <a:ea typeface="+mj-ea"/>
              <a:cs typeface="Times New Roman"/>
            </a:endParaRPr>
          </a:p>
        </p:txBody>
      </p:sp>
      <p:sp>
        <p:nvSpPr>
          <p:cNvPr id="5" name="TextBox 4">
            <a:extLst>
              <a:ext uri="{FF2B5EF4-FFF2-40B4-BE49-F238E27FC236}">
                <a16:creationId xmlns:a16="http://schemas.microsoft.com/office/drawing/2014/main" id="{7044E3E0-6461-4884-E59F-8FF7868B6DC0}"/>
              </a:ext>
            </a:extLst>
          </p:cNvPr>
          <p:cNvSpPr txBox="1"/>
          <p:nvPr/>
        </p:nvSpPr>
        <p:spPr>
          <a:xfrm>
            <a:off x="913795" y="1522441"/>
            <a:ext cx="6352824" cy="3695136"/>
          </a:xfrm>
          <a:prstGeom prst="rect">
            <a:avLst/>
          </a:prstGeom>
        </p:spPr>
        <p:txBody>
          <a:bodyPr vert="horz" lIns="91440" tIns="45720" rIns="91440" bIns="45720" rtlCol="0" anchor="t">
            <a:normAutofit/>
          </a:bodyPr>
          <a:lstStyle/>
          <a:p>
            <a:pPr defTabSz="914400">
              <a:lnSpc>
                <a:spcPct val="120000"/>
              </a:lnSpc>
              <a:spcAft>
                <a:spcPts val="600"/>
              </a:spcAft>
            </a:pPr>
            <a:r>
              <a:rPr lang="en-US">
                <a:effectLst>
                  <a:outerShdw blurRad="50800" dist="38100" dir="2700000" algn="tl" rotWithShape="0">
                    <a:srgbClr val="000000">
                      <a:alpha val="48000"/>
                    </a:srgbClr>
                  </a:outerShdw>
                </a:effectLst>
                <a:latin typeface="Times New Roman"/>
                <a:ea typeface="+mn-lt"/>
                <a:cs typeface="Times New Roman"/>
              </a:rPr>
              <a:t>How to Make </a:t>
            </a:r>
            <a:r>
              <a:rPr lang="en-US" i="0" u="none" strike="noStrike">
                <a:effectLst>
                  <a:outerShdw blurRad="50800" dist="38100" dir="2700000" algn="tl" rotWithShape="0">
                    <a:srgbClr val="000000">
                      <a:alpha val="48000"/>
                    </a:srgbClr>
                  </a:outerShdw>
                </a:effectLst>
                <a:latin typeface="Times New Roman"/>
                <a:ea typeface="+mn-lt"/>
                <a:cs typeface="Times New Roman"/>
              </a:rPr>
              <a:t>Sense of the </a:t>
            </a:r>
            <a:r>
              <a:rPr lang="en-US">
                <a:effectLst>
                  <a:outerShdw blurRad="50800" dist="38100" dir="2700000" algn="tl" rotWithShape="0">
                    <a:srgbClr val="000000">
                      <a:alpha val="48000"/>
                    </a:srgbClr>
                  </a:outerShdw>
                </a:effectLst>
                <a:latin typeface="Times New Roman"/>
                <a:ea typeface="+mn-lt"/>
                <a:cs typeface="Times New Roman"/>
              </a:rPr>
              <a:t>Circumstances</a:t>
            </a:r>
            <a:endParaRPr lang="en-US">
              <a:latin typeface="Times New Roman"/>
              <a:cs typeface="Times New Roman"/>
            </a:endParaRPr>
          </a:p>
        </p:txBody>
      </p:sp>
      <p:pic>
        <p:nvPicPr>
          <p:cNvPr id="15" name="Graphic 14" descr="Fingerprint">
            <a:extLst>
              <a:ext uri="{FF2B5EF4-FFF2-40B4-BE49-F238E27FC236}">
                <a16:creationId xmlns:a16="http://schemas.microsoft.com/office/drawing/2014/main" id="{B491C565-3A9C-2D7B-2CA7-D54ABF8C21F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90361" y="1699144"/>
            <a:ext cx="2318149" cy="2318149"/>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
        <p:nvSpPr>
          <p:cNvPr id="7" name="TextBox 6">
            <a:extLst>
              <a:ext uri="{FF2B5EF4-FFF2-40B4-BE49-F238E27FC236}">
                <a16:creationId xmlns:a16="http://schemas.microsoft.com/office/drawing/2014/main" id="{47CF8F20-0F48-067D-EA71-3EC64796F1B2}"/>
              </a:ext>
            </a:extLst>
          </p:cNvPr>
          <p:cNvSpPr txBox="1"/>
          <p:nvPr/>
        </p:nvSpPr>
        <p:spPr>
          <a:xfrm>
            <a:off x="913795" y="2015249"/>
            <a:ext cx="7678430" cy="307777"/>
          </a:xfrm>
          <a:prstGeom prst="rect">
            <a:avLst/>
          </a:prstGeom>
          <a:noFill/>
        </p:spPr>
        <p:txBody>
          <a:bodyPr wrap="square" lIns="91440" tIns="45720" rIns="91440" bIns="45720" anchor="t">
            <a:spAutoFit/>
          </a:bodyPr>
          <a:lstStyle/>
          <a:p>
            <a:pPr>
              <a:spcAft>
                <a:spcPts val="600"/>
              </a:spcAft>
            </a:pPr>
            <a:r>
              <a:rPr lang="en-GB" sz="1400" b="0" i="0" u="none" strike="noStrike">
                <a:effectLst/>
                <a:latin typeface="Times New Roman"/>
                <a:ea typeface="+mn-lt"/>
                <a:cs typeface="Times New Roman"/>
              </a:rPr>
              <a:t>The practitioner </a:t>
            </a:r>
            <a:r>
              <a:rPr lang="en-GB" sz="1400">
                <a:latin typeface="Times New Roman"/>
                <a:ea typeface="+mn-lt"/>
                <a:cs typeface="Times New Roman"/>
              </a:rPr>
              <a:t>examines the reasons behind the </a:t>
            </a:r>
            <a:r>
              <a:rPr lang="en-GB" sz="1400" b="0" i="0" u="none" strike="noStrike">
                <a:effectLst/>
                <a:latin typeface="Times New Roman"/>
                <a:ea typeface="+mn-lt"/>
                <a:cs typeface="Times New Roman"/>
              </a:rPr>
              <a:t>events </a:t>
            </a:r>
            <a:r>
              <a:rPr lang="en-GB" sz="1400">
                <a:latin typeface="Times New Roman"/>
                <a:ea typeface="+mn-lt"/>
                <a:cs typeface="Times New Roman"/>
              </a:rPr>
              <a:t>that took place</a:t>
            </a:r>
            <a:r>
              <a:rPr lang="en-GB" sz="1400" b="0" i="0" u="none" strike="noStrike">
                <a:effectLst/>
                <a:latin typeface="Times New Roman"/>
                <a:ea typeface="+mn-lt"/>
                <a:cs typeface="Times New Roman"/>
              </a:rPr>
              <a:t>.</a:t>
            </a:r>
            <a:r>
              <a:rPr lang="en-GB" sz="1400">
                <a:latin typeface="Times New Roman"/>
                <a:ea typeface="+mn-lt"/>
                <a:cs typeface="Times New Roman"/>
              </a:rPr>
              <a:t> </a:t>
            </a:r>
            <a:endParaRPr lang="en-US" sz="1400">
              <a:latin typeface="Times New Roman"/>
              <a:cs typeface="Times New Roman"/>
            </a:endParaRPr>
          </a:p>
        </p:txBody>
      </p:sp>
      <p:sp>
        <p:nvSpPr>
          <p:cNvPr id="9" name="TextBox 8">
            <a:extLst>
              <a:ext uri="{FF2B5EF4-FFF2-40B4-BE49-F238E27FC236}">
                <a16:creationId xmlns:a16="http://schemas.microsoft.com/office/drawing/2014/main" id="{F5CE5210-0BD9-517F-AA5D-06F06636CCD1}"/>
              </a:ext>
            </a:extLst>
          </p:cNvPr>
          <p:cNvSpPr txBox="1"/>
          <p:nvPr/>
        </p:nvSpPr>
        <p:spPr>
          <a:xfrm>
            <a:off x="913795" y="2462068"/>
            <a:ext cx="7429500" cy="1396985"/>
          </a:xfrm>
          <a:prstGeom prst="rect">
            <a:avLst/>
          </a:prstGeom>
          <a:noFill/>
        </p:spPr>
        <p:txBody>
          <a:bodyPr wrap="square">
            <a:spAutoFit/>
          </a:bodyPr>
          <a:lstStyle/>
          <a:p>
            <a:pPr rtl="0">
              <a:lnSpc>
                <a:spcPct val="150000"/>
              </a:lnSpc>
              <a:spcAft>
                <a:spcPts val="600"/>
              </a:spcAft>
            </a:pPr>
            <a:r>
              <a:rPr lang="en-GB" sz="1200" b="0" i="0" u="none" strike="noStrike" dirty="0">
                <a:effectLst/>
                <a:latin typeface="Times New Roman"/>
                <a:cs typeface="Times New Roman"/>
              </a:rPr>
              <a:t>Questions include:</a:t>
            </a:r>
            <a:endParaRPr lang="en-GB" sz="1200" b="0" dirty="0">
              <a:effectLst/>
              <a:latin typeface="Times New Roman"/>
              <a:cs typeface="Times New Roman"/>
            </a:endParaRPr>
          </a:p>
          <a:p>
            <a:pPr marL="742950" lvl="1" indent="-285750" fontAlgn="base">
              <a:lnSpc>
                <a:spcPct val="150000"/>
              </a:lnSpc>
              <a:spcAft>
                <a:spcPts val="600"/>
              </a:spcAft>
              <a:buFont typeface="Wingdings" panose="05000000000000000000" pitchFamily="2" charset="2"/>
              <a:buChar char="v"/>
            </a:pPr>
            <a:r>
              <a:rPr lang="en-GB" sz="1200" b="0" i="0" u="none" strike="noStrike" dirty="0">
                <a:effectLst/>
                <a:latin typeface="Times New Roman"/>
                <a:cs typeface="Times New Roman"/>
              </a:rPr>
              <a:t>   Why did things happen this way?</a:t>
            </a:r>
          </a:p>
          <a:p>
            <a:pPr marL="742950" lvl="1" indent="-285750" fontAlgn="base">
              <a:lnSpc>
                <a:spcPct val="150000"/>
              </a:lnSpc>
              <a:spcAft>
                <a:spcPts val="600"/>
              </a:spcAft>
              <a:buFont typeface="Wingdings" panose="05000000000000000000" pitchFamily="2" charset="2"/>
              <a:buChar char="v"/>
            </a:pPr>
            <a:r>
              <a:rPr lang="en-GB" sz="1200" b="0" i="0" u="none" strike="noStrike" dirty="0">
                <a:effectLst/>
                <a:latin typeface="Times New Roman"/>
                <a:cs typeface="Times New Roman"/>
              </a:rPr>
              <a:t>   What knowledge or theory explains the situation?</a:t>
            </a:r>
          </a:p>
          <a:p>
            <a:pPr marL="742950" lvl="1" indent="-285750" fontAlgn="base">
              <a:lnSpc>
                <a:spcPct val="150000"/>
              </a:lnSpc>
              <a:spcAft>
                <a:spcPts val="600"/>
              </a:spcAft>
              <a:buFont typeface="Wingdings" panose="05000000000000000000" pitchFamily="2" charset="2"/>
              <a:buChar char="v"/>
            </a:pPr>
            <a:r>
              <a:rPr lang="en-GB" sz="1200" b="0" i="0" u="none" strike="noStrike" dirty="0">
                <a:effectLst/>
                <a:latin typeface="Times New Roman"/>
                <a:cs typeface="Times New Roman"/>
              </a:rPr>
              <a:t>   What factors influenced the outcome?</a:t>
            </a:r>
          </a:p>
        </p:txBody>
      </p:sp>
      <p:sp>
        <p:nvSpPr>
          <p:cNvPr id="11" name="TextBox 10">
            <a:extLst>
              <a:ext uri="{FF2B5EF4-FFF2-40B4-BE49-F238E27FC236}">
                <a16:creationId xmlns:a16="http://schemas.microsoft.com/office/drawing/2014/main" id="{0381533A-EAFB-5BD0-8622-FAA52DC411FC}"/>
              </a:ext>
            </a:extLst>
          </p:cNvPr>
          <p:cNvSpPr txBox="1"/>
          <p:nvPr/>
        </p:nvSpPr>
        <p:spPr>
          <a:xfrm>
            <a:off x="775696" y="4251725"/>
            <a:ext cx="6611722" cy="1246495"/>
          </a:xfrm>
          <a:prstGeom prst="rect">
            <a:avLst/>
          </a:prstGeom>
          <a:noFill/>
        </p:spPr>
        <p:txBody>
          <a:bodyPr wrap="square" lIns="91440" tIns="45720" rIns="91440" bIns="45720" anchor="t">
            <a:spAutoFit/>
          </a:bodyPr>
          <a:lstStyle/>
          <a:p>
            <a:r>
              <a:rPr lang="en-GB" sz="1400">
                <a:latin typeface="Times New Roman"/>
                <a:ea typeface="+mn-lt"/>
                <a:cs typeface="Times New Roman"/>
              </a:rPr>
              <a:t>Professional development and a </a:t>
            </a:r>
            <a:r>
              <a:rPr lang="en-GB" sz="1400" b="0" i="0" u="none" strike="noStrike">
                <a:effectLst/>
                <a:latin typeface="Times New Roman"/>
                <a:ea typeface="+mn-lt"/>
                <a:cs typeface="Times New Roman"/>
              </a:rPr>
              <a:t>deeper understanding </a:t>
            </a:r>
            <a:r>
              <a:rPr lang="en-GB" sz="1400">
                <a:latin typeface="Times New Roman"/>
                <a:ea typeface="+mn-lt"/>
                <a:cs typeface="Times New Roman"/>
              </a:rPr>
              <a:t>are fostered by critical reflection</a:t>
            </a:r>
            <a:r>
              <a:rPr lang="en-GB" sz="1400" b="0" i="0" u="none" strike="noStrike">
                <a:effectLst/>
                <a:latin typeface="Times New Roman"/>
                <a:ea typeface="+mn-lt"/>
                <a:cs typeface="Times New Roman"/>
              </a:rPr>
              <a:t>.</a:t>
            </a:r>
            <a:r>
              <a:rPr lang="en-GB" sz="1400">
                <a:latin typeface="Times New Roman"/>
                <a:ea typeface="+mn-lt"/>
                <a:cs typeface="Times New Roman"/>
              </a:rPr>
              <a:t> </a:t>
            </a:r>
            <a:endParaRPr lang="en-US" sz="1400">
              <a:latin typeface="Times New Roman"/>
              <a:cs typeface="Times New Roman"/>
            </a:endParaRPr>
          </a:p>
          <a:p>
            <a:pPr>
              <a:buNone/>
            </a:pPr>
            <a:endParaRPr lang="en-US" sz="1400">
              <a:latin typeface="Times New Roman"/>
              <a:cs typeface="Times New Roman"/>
            </a:endParaRPr>
          </a:p>
          <a:p>
            <a:pPr>
              <a:spcAft>
                <a:spcPts val="600"/>
              </a:spcAft>
            </a:pPr>
            <a:r>
              <a:rPr lang="en-GB" sz="1400" i="0" u="none" strike="noStrike">
                <a:effectLst/>
                <a:latin typeface="Times New Roman"/>
                <a:ea typeface="+mn-lt"/>
                <a:cs typeface="Times New Roman"/>
              </a:rPr>
              <a:t>(</a:t>
            </a:r>
            <a:r>
              <a:rPr lang="en-GB" sz="1400">
                <a:latin typeface="Times New Roman"/>
                <a:ea typeface="+mn-lt"/>
                <a:cs typeface="Times New Roman"/>
              </a:rPr>
              <a:t>Gibbs, 1988; </a:t>
            </a:r>
            <a:r>
              <a:rPr lang="en-GB" sz="1400" i="0" u="none" strike="noStrike">
                <a:effectLst/>
                <a:latin typeface="Times New Roman"/>
                <a:ea typeface="+mn-lt"/>
                <a:cs typeface="Times New Roman"/>
              </a:rPr>
              <a:t>Ryding </a:t>
            </a:r>
            <a:r>
              <a:rPr lang="en-GB" sz="1400">
                <a:latin typeface="Times New Roman"/>
                <a:ea typeface="+mn-lt"/>
                <a:cs typeface="Times New Roman"/>
              </a:rPr>
              <a:t>&amp; </a:t>
            </a:r>
            <a:r>
              <a:rPr lang="en-GB" sz="1400" i="0" u="none" strike="noStrike">
                <a:effectLst/>
                <a:latin typeface="Times New Roman"/>
                <a:ea typeface="+mn-lt"/>
                <a:cs typeface="Times New Roman"/>
              </a:rPr>
              <a:t>Wernersson, 2019).</a:t>
            </a:r>
            <a:r>
              <a:rPr lang="en-GB" sz="1400">
                <a:latin typeface="Times New Roman"/>
                <a:ea typeface="+mn-lt"/>
                <a:cs typeface="Times New Roman"/>
              </a:rPr>
              <a:t> </a:t>
            </a:r>
            <a:endParaRPr lang="en-GB" sz="1400">
              <a:latin typeface="Times New Roman"/>
              <a:cs typeface="Times New Roman"/>
            </a:endParaRPr>
          </a:p>
          <a:p>
            <a:pPr>
              <a:spcAft>
                <a:spcPts val="600"/>
              </a:spcAft>
              <a:buNone/>
            </a:pPr>
            <a:br>
              <a:rPr lang="en-GB" sz="1400" dirty="0">
                <a:latin typeface="Times New Roman"/>
                <a:cs typeface="Times New Roman"/>
              </a:rPr>
            </a:br>
            <a:endParaRPr lang="en-GB" sz="1400" dirty="0">
              <a:latin typeface="Times New Roman"/>
              <a:cs typeface="Times New Roman"/>
            </a:endParaRPr>
          </a:p>
        </p:txBody>
      </p:sp>
      <p:sp>
        <p:nvSpPr>
          <p:cNvPr id="12" name="TextBox 11">
            <a:extLst>
              <a:ext uri="{FF2B5EF4-FFF2-40B4-BE49-F238E27FC236}">
                <a16:creationId xmlns:a16="http://schemas.microsoft.com/office/drawing/2014/main" id="{A7ED6CB3-A2F7-F5E3-3288-1D3EA2F4F381}"/>
              </a:ext>
            </a:extLst>
          </p:cNvPr>
          <p:cNvSpPr txBox="1"/>
          <p:nvPr/>
        </p:nvSpPr>
        <p:spPr>
          <a:xfrm>
            <a:off x="8673153" y="4123480"/>
            <a:ext cx="3091218" cy="253916"/>
          </a:xfrm>
          <a:prstGeom prst="rect">
            <a:avLst/>
          </a:prstGeom>
          <a:noFill/>
        </p:spPr>
        <p:txBody>
          <a:bodyPr wrap="square" rtlCol="0">
            <a:spAutoFit/>
          </a:bodyPr>
          <a:lstStyle/>
          <a:p>
            <a:r>
              <a:rPr lang="en-GB" sz="1050" dirty="0"/>
              <a:t>Student design from PowerPoint Template</a:t>
            </a:r>
          </a:p>
        </p:txBody>
      </p:sp>
    </p:spTree>
    <p:extLst>
      <p:ext uri="{BB962C8B-B14F-4D97-AF65-F5344CB8AC3E}">
        <p14:creationId xmlns:p14="http://schemas.microsoft.com/office/powerpoint/2010/main" val="1958057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C4B2363-235E-3D47-840E-73E009DC771D}"/>
              </a:ext>
            </a:extLst>
          </p:cNvPr>
          <p:cNvSpPr txBox="1"/>
          <p:nvPr/>
        </p:nvSpPr>
        <p:spPr>
          <a:xfrm>
            <a:off x="414550" y="712055"/>
            <a:ext cx="4321223" cy="523220"/>
          </a:xfrm>
          <a:prstGeom prst="rect">
            <a:avLst/>
          </a:prstGeom>
          <a:noFill/>
        </p:spPr>
        <p:txBody>
          <a:bodyPr wrap="square">
            <a:spAutoFit/>
          </a:bodyPr>
          <a:lstStyle/>
          <a:p>
            <a:r>
              <a:rPr lang="en-GB" sz="2800" b="1" i="0" u="none" strike="noStrike" dirty="0">
                <a:effectLst/>
                <a:latin typeface="Times New Roman"/>
                <a:cs typeface="Times New Roman"/>
              </a:rPr>
              <a:t>Stage 5: Conclusion</a:t>
            </a:r>
            <a:endParaRPr lang="en-GB" sz="2800" b="1" dirty="0">
              <a:latin typeface="Times New Roman"/>
              <a:cs typeface="Times New Roman"/>
            </a:endParaRPr>
          </a:p>
        </p:txBody>
      </p:sp>
      <p:sp>
        <p:nvSpPr>
          <p:cNvPr id="5" name="TextBox 4">
            <a:extLst>
              <a:ext uri="{FF2B5EF4-FFF2-40B4-BE49-F238E27FC236}">
                <a16:creationId xmlns:a16="http://schemas.microsoft.com/office/drawing/2014/main" id="{1C2E6C61-4002-FC93-8124-52BEC8924E7A}"/>
              </a:ext>
            </a:extLst>
          </p:cNvPr>
          <p:cNvSpPr txBox="1"/>
          <p:nvPr/>
        </p:nvSpPr>
        <p:spPr>
          <a:xfrm>
            <a:off x="418957" y="1714835"/>
            <a:ext cx="4580530" cy="338554"/>
          </a:xfrm>
          <a:prstGeom prst="rect">
            <a:avLst/>
          </a:prstGeom>
          <a:noFill/>
        </p:spPr>
        <p:txBody>
          <a:bodyPr wrap="square" lIns="91440" tIns="45720" rIns="91440" bIns="45720" anchor="t">
            <a:spAutoFit/>
          </a:bodyPr>
          <a:lstStyle/>
          <a:p>
            <a:r>
              <a:rPr lang="en-GB" sz="1600" i="0" u="none" strike="noStrike">
                <a:effectLst/>
                <a:latin typeface="Times New Roman"/>
                <a:ea typeface="+mn-lt"/>
                <a:cs typeface="Times New Roman"/>
              </a:rPr>
              <a:t>What </a:t>
            </a:r>
            <a:r>
              <a:rPr lang="en-GB" sz="1600">
                <a:latin typeface="Times New Roman"/>
                <a:ea typeface="+mn-lt"/>
                <a:cs typeface="Times New Roman"/>
              </a:rPr>
              <a:t>more could have been done better</a:t>
            </a:r>
            <a:r>
              <a:rPr lang="en-GB" sz="1600" i="0" u="none" strike="noStrike">
                <a:effectLst/>
                <a:latin typeface="Times New Roman"/>
                <a:ea typeface="+mn-lt"/>
                <a:cs typeface="Times New Roman"/>
              </a:rPr>
              <a:t>?</a:t>
            </a:r>
            <a:endParaRPr lang="en-US">
              <a:latin typeface="Times New Roman"/>
              <a:ea typeface="+mn-lt"/>
              <a:cs typeface="Times New Roman"/>
            </a:endParaRPr>
          </a:p>
        </p:txBody>
      </p:sp>
      <p:sp>
        <p:nvSpPr>
          <p:cNvPr id="7" name="TextBox 6">
            <a:extLst>
              <a:ext uri="{FF2B5EF4-FFF2-40B4-BE49-F238E27FC236}">
                <a16:creationId xmlns:a16="http://schemas.microsoft.com/office/drawing/2014/main" id="{340F0723-A98E-1341-9CAA-EA394A2C0FE2}"/>
              </a:ext>
            </a:extLst>
          </p:cNvPr>
          <p:cNvSpPr txBox="1"/>
          <p:nvPr/>
        </p:nvSpPr>
        <p:spPr>
          <a:xfrm>
            <a:off x="503972" y="2148328"/>
            <a:ext cx="3874826" cy="307777"/>
          </a:xfrm>
          <a:prstGeom prst="rect">
            <a:avLst/>
          </a:prstGeom>
          <a:noFill/>
        </p:spPr>
        <p:txBody>
          <a:bodyPr wrap="square" lIns="91440" tIns="45720" rIns="91440" bIns="45720" anchor="t">
            <a:spAutoFit/>
          </a:bodyPr>
          <a:lstStyle/>
          <a:p>
            <a:r>
              <a:rPr lang="en-GB" sz="1400">
                <a:latin typeface="Times New Roman"/>
                <a:ea typeface="+mn-lt"/>
                <a:cs typeface="Times New Roman"/>
              </a:rPr>
              <a:t>Lessons learnt are identified at this level</a:t>
            </a:r>
            <a:r>
              <a:rPr lang="en-GB" sz="1400" b="0" i="0" u="none" strike="noStrike">
                <a:effectLst/>
                <a:latin typeface="Times New Roman"/>
                <a:ea typeface="+mn-lt"/>
                <a:cs typeface="Times New Roman"/>
              </a:rPr>
              <a:t>.</a:t>
            </a:r>
            <a:endParaRPr lang="en-US" sz="1400">
              <a:latin typeface="Times New Roman"/>
              <a:ea typeface="+mn-lt"/>
              <a:cs typeface="Times New Roman"/>
            </a:endParaRPr>
          </a:p>
        </p:txBody>
      </p:sp>
      <p:sp>
        <p:nvSpPr>
          <p:cNvPr id="9" name="TextBox 8">
            <a:extLst>
              <a:ext uri="{FF2B5EF4-FFF2-40B4-BE49-F238E27FC236}">
                <a16:creationId xmlns:a16="http://schemas.microsoft.com/office/drawing/2014/main" id="{A99D9D8B-B90C-2BAF-914E-6A710CE5C95A}"/>
              </a:ext>
            </a:extLst>
          </p:cNvPr>
          <p:cNvSpPr txBox="1"/>
          <p:nvPr/>
        </p:nvSpPr>
        <p:spPr>
          <a:xfrm>
            <a:off x="740534" y="2878506"/>
            <a:ext cx="4450875" cy="1346331"/>
          </a:xfrm>
          <a:prstGeom prst="rect">
            <a:avLst/>
          </a:prstGeom>
          <a:noFill/>
        </p:spPr>
        <p:txBody>
          <a:bodyPr wrap="square">
            <a:spAutoFit/>
          </a:bodyPr>
          <a:lstStyle/>
          <a:p>
            <a:pPr rtl="0">
              <a:lnSpc>
                <a:spcPct val="150000"/>
              </a:lnSpc>
            </a:pPr>
            <a:r>
              <a:rPr lang="en-GB" sz="1400" b="0" i="0" u="none" strike="noStrike" dirty="0">
                <a:effectLst/>
                <a:latin typeface="Times New Roman"/>
                <a:cs typeface="Times New Roman"/>
              </a:rPr>
              <a:t>Questions include:</a:t>
            </a:r>
            <a:endParaRPr lang="en-GB" sz="1400" b="0" dirty="0">
              <a:effectLst/>
              <a:latin typeface="Times New Roman"/>
              <a:cs typeface="Times New Roman"/>
            </a:endParaRPr>
          </a:p>
          <a:p>
            <a:pPr marL="285750" indent="-285750" rtl="0" fontAlgn="base">
              <a:lnSpc>
                <a:spcPct val="150000"/>
              </a:lnSpc>
              <a:buFont typeface="Wingdings" panose="05000000000000000000" pitchFamily="2" charset="2"/>
              <a:buChar char="v"/>
            </a:pPr>
            <a:r>
              <a:rPr lang="en-GB" sz="1400" b="0" i="0" u="none" strike="noStrike" dirty="0">
                <a:effectLst/>
                <a:latin typeface="Times New Roman"/>
                <a:cs typeface="Times New Roman"/>
              </a:rPr>
              <a:t>What have I learned?</a:t>
            </a:r>
          </a:p>
          <a:p>
            <a:pPr marL="285750" indent="-285750" rtl="0" fontAlgn="base">
              <a:lnSpc>
                <a:spcPct val="150000"/>
              </a:lnSpc>
              <a:buFont typeface="Wingdings" panose="05000000000000000000" pitchFamily="2" charset="2"/>
              <a:buChar char="v"/>
            </a:pPr>
            <a:r>
              <a:rPr lang="en-GB" sz="1400" b="0" i="0" u="none" strike="noStrike" dirty="0">
                <a:effectLst/>
                <a:latin typeface="Times New Roman"/>
                <a:cs typeface="Times New Roman"/>
              </a:rPr>
              <a:t>What could I have done differently?</a:t>
            </a:r>
          </a:p>
          <a:p>
            <a:pPr marL="285750" indent="-285750" rtl="0" fontAlgn="base">
              <a:lnSpc>
                <a:spcPct val="150000"/>
              </a:lnSpc>
              <a:buFont typeface="Wingdings" panose="05000000000000000000" pitchFamily="2" charset="2"/>
              <a:buChar char="v"/>
            </a:pPr>
            <a:r>
              <a:rPr lang="en-GB" sz="1400" b="0" i="0" u="none" strike="noStrike" dirty="0">
                <a:effectLst/>
                <a:latin typeface="Times New Roman"/>
                <a:cs typeface="Times New Roman"/>
              </a:rPr>
              <a:t>What skills need improvement?</a:t>
            </a:r>
          </a:p>
        </p:txBody>
      </p:sp>
      <p:sp>
        <p:nvSpPr>
          <p:cNvPr id="11" name="TextBox 10">
            <a:extLst>
              <a:ext uri="{FF2B5EF4-FFF2-40B4-BE49-F238E27FC236}">
                <a16:creationId xmlns:a16="http://schemas.microsoft.com/office/drawing/2014/main" id="{27B11E49-B2A1-A0C1-0512-177D4113ACA2}"/>
              </a:ext>
            </a:extLst>
          </p:cNvPr>
          <p:cNvSpPr txBox="1"/>
          <p:nvPr/>
        </p:nvSpPr>
        <p:spPr>
          <a:xfrm>
            <a:off x="418815" y="5113832"/>
            <a:ext cx="8347312" cy="1169551"/>
          </a:xfrm>
          <a:prstGeom prst="rect">
            <a:avLst/>
          </a:prstGeom>
          <a:noFill/>
        </p:spPr>
        <p:txBody>
          <a:bodyPr wrap="square" lIns="91440" tIns="45720" rIns="91440" bIns="45720" anchor="t">
            <a:spAutoFit/>
          </a:bodyPr>
          <a:lstStyle/>
          <a:p>
            <a:r>
              <a:rPr lang="en-GB" sz="1400">
                <a:latin typeface="Times New Roman"/>
                <a:ea typeface="+mn-lt"/>
                <a:cs typeface="Times New Roman"/>
              </a:rPr>
              <a:t>Practitioners can enhance their </a:t>
            </a:r>
            <a:r>
              <a:rPr lang="en-GB" sz="1400" b="0" i="0" u="none" strike="noStrike">
                <a:effectLst/>
                <a:latin typeface="Times New Roman"/>
                <a:ea typeface="+mn-lt"/>
                <a:cs typeface="Times New Roman"/>
              </a:rPr>
              <a:t>future performance</a:t>
            </a:r>
            <a:r>
              <a:rPr lang="en-GB" sz="1400">
                <a:latin typeface="Times New Roman"/>
                <a:ea typeface="+mn-lt"/>
                <a:cs typeface="Times New Roman"/>
              </a:rPr>
              <a:t> and acquire new insights through reflection</a:t>
            </a:r>
            <a:r>
              <a:rPr lang="en-GB" sz="1400" b="0" i="0" u="none" strike="noStrike">
                <a:effectLst/>
                <a:latin typeface="Times New Roman"/>
                <a:ea typeface="+mn-lt"/>
                <a:cs typeface="Times New Roman"/>
              </a:rPr>
              <a:t>.</a:t>
            </a:r>
            <a:r>
              <a:rPr lang="en-GB" sz="1400">
                <a:latin typeface="Times New Roman"/>
                <a:ea typeface="+mn-lt"/>
                <a:cs typeface="Times New Roman"/>
              </a:rPr>
              <a:t> </a:t>
            </a:r>
            <a:endParaRPr lang="en-US" sz="1400">
              <a:latin typeface="Times New Roman"/>
              <a:cs typeface="Times New Roman"/>
            </a:endParaRPr>
          </a:p>
          <a:p>
            <a:pPr>
              <a:buNone/>
            </a:pPr>
            <a:endParaRPr lang="en-US" sz="1400">
              <a:latin typeface="Times New Roman"/>
              <a:cs typeface="Times New Roman"/>
            </a:endParaRPr>
          </a:p>
          <a:p>
            <a:r>
              <a:rPr lang="en-GB" sz="1400" i="0" u="none" strike="noStrike">
                <a:effectLst/>
                <a:latin typeface="Times New Roman"/>
                <a:ea typeface="+mn-lt"/>
                <a:cs typeface="Times New Roman"/>
              </a:rPr>
              <a:t>(Milne and Adams, 2015</a:t>
            </a:r>
            <a:r>
              <a:rPr lang="en-GB" sz="1400">
                <a:latin typeface="Times New Roman"/>
                <a:ea typeface="+mn-lt"/>
                <a:cs typeface="Times New Roman"/>
              </a:rPr>
              <a:t>; Gibbs, 1988</a:t>
            </a:r>
            <a:r>
              <a:rPr lang="en-GB" sz="1400" i="0" u="none" strike="noStrike">
                <a:effectLst/>
                <a:latin typeface="Times New Roman"/>
                <a:ea typeface="+mn-lt"/>
                <a:cs typeface="Times New Roman"/>
              </a:rPr>
              <a:t>).</a:t>
            </a:r>
            <a:r>
              <a:rPr lang="en-GB" sz="1400">
                <a:latin typeface="Times New Roman"/>
                <a:ea typeface="+mn-lt"/>
                <a:cs typeface="Times New Roman"/>
              </a:rPr>
              <a:t> </a:t>
            </a:r>
            <a:endParaRPr lang="en-GB" sz="1400">
              <a:latin typeface="Times New Roman"/>
              <a:cs typeface="Times New Roman"/>
            </a:endParaRPr>
          </a:p>
          <a:p>
            <a:pPr>
              <a:buNone/>
            </a:pPr>
            <a:br>
              <a:rPr lang="en-GB" sz="1400" dirty="0">
                <a:latin typeface="Times New Roman"/>
                <a:cs typeface="Times New Roman"/>
              </a:rPr>
            </a:br>
            <a:endParaRPr lang="en-GB" sz="1400" dirty="0">
              <a:latin typeface="Times New Roman"/>
              <a:cs typeface="Times New Roman"/>
            </a:endParaRPr>
          </a:p>
        </p:txBody>
      </p:sp>
      <p:pic>
        <p:nvPicPr>
          <p:cNvPr id="1026" name="Picture 2" descr="Quality in health &amp; social care Assignment – Locus Assignments">
            <a:hlinkClick r:id="rId2"/>
            <a:extLst>
              <a:ext uri="{FF2B5EF4-FFF2-40B4-BE49-F238E27FC236}">
                <a16:creationId xmlns:a16="http://schemas.microsoft.com/office/drawing/2014/main" id="{7526C61C-F585-95CB-E577-78D27CEAA6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29609" y="709167"/>
            <a:ext cx="5582464" cy="3712117"/>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ACE985FF-CEF3-6007-312D-87764A23A421}"/>
              </a:ext>
            </a:extLst>
          </p:cNvPr>
          <p:cNvSpPr txBox="1"/>
          <p:nvPr/>
        </p:nvSpPr>
        <p:spPr>
          <a:xfrm>
            <a:off x="6326306" y="4421283"/>
            <a:ext cx="5288507" cy="230832"/>
          </a:xfrm>
          <a:prstGeom prst="rect">
            <a:avLst/>
          </a:prstGeom>
          <a:noFill/>
        </p:spPr>
        <p:txBody>
          <a:bodyPr wrap="square">
            <a:spAutoFit/>
          </a:bodyPr>
          <a:lstStyle/>
          <a:p>
            <a:r>
              <a:rPr lang="en-GB" sz="900" dirty="0"/>
              <a:t>https://www.locusassignments.com/solution/unit-3-quality-health-social-care-assignment</a:t>
            </a:r>
          </a:p>
        </p:txBody>
      </p:sp>
    </p:spTree>
    <p:extLst>
      <p:ext uri="{BB962C8B-B14F-4D97-AF65-F5344CB8AC3E}">
        <p14:creationId xmlns:p14="http://schemas.microsoft.com/office/powerpoint/2010/main" val="3031751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5817A6-12AB-F74B-D9DD-C8DAED1221F3}"/>
              </a:ext>
            </a:extLst>
          </p:cNvPr>
          <p:cNvSpPr txBox="1"/>
          <p:nvPr/>
        </p:nvSpPr>
        <p:spPr>
          <a:xfrm>
            <a:off x="472839" y="302437"/>
            <a:ext cx="4307574" cy="523220"/>
          </a:xfrm>
          <a:prstGeom prst="rect">
            <a:avLst/>
          </a:prstGeom>
          <a:noFill/>
        </p:spPr>
        <p:txBody>
          <a:bodyPr wrap="square">
            <a:spAutoFit/>
          </a:bodyPr>
          <a:lstStyle/>
          <a:p>
            <a:pPr rtl="0">
              <a:buNone/>
            </a:pPr>
            <a:r>
              <a:rPr lang="en-GB" sz="2800" b="1" i="0" u="none" strike="noStrike" dirty="0">
                <a:effectLst/>
                <a:latin typeface="Times New Roman"/>
                <a:cs typeface="Times New Roman"/>
              </a:rPr>
              <a:t>Stage 6: Action Plan</a:t>
            </a:r>
            <a:endParaRPr lang="en-GB" sz="2800" b="1" dirty="0">
              <a:effectLst/>
              <a:latin typeface="Times New Roman"/>
              <a:cs typeface="Times New Roman"/>
            </a:endParaRPr>
          </a:p>
        </p:txBody>
      </p:sp>
      <p:sp>
        <p:nvSpPr>
          <p:cNvPr id="5" name="TextBox 4">
            <a:extLst>
              <a:ext uri="{FF2B5EF4-FFF2-40B4-BE49-F238E27FC236}">
                <a16:creationId xmlns:a16="http://schemas.microsoft.com/office/drawing/2014/main" id="{D7CA4AC2-D59C-73C6-B041-762E6F741F7D}"/>
              </a:ext>
            </a:extLst>
          </p:cNvPr>
          <p:cNvSpPr txBox="1"/>
          <p:nvPr/>
        </p:nvSpPr>
        <p:spPr>
          <a:xfrm>
            <a:off x="469143" y="1193183"/>
            <a:ext cx="3632009" cy="369332"/>
          </a:xfrm>
          <a:prstGeom prst="rect">
            <a:avLst/>
          </a:prstGeom>
          <a:noFill/>
        </p:spPr>
        <p:txBody>
          <a:bodyPr wrap="square" lIns="91440" tIns="45720" rIns="91440" bIns="45720" anchor="t">
            <a:spAutoFit/>
          </a:bodyPr>
          <a:lstStyle/>
          <a:p>
            <a:r>
              <a:rPr lang="en-GB">
                <a:latin typeface="Times New Roman"/>
                <a:ea typeface="+mn-lt"/>
                <a:cs typeface="Times New Roman"/>
              </a:rPr>
              <a:t>Making </a:t>
            </a:r>
            <a:r>
              <a:rPr lang="en-GB" sz="1800" i="0" u="none" strike="noStrike">
                <a:effectLst/>
                <a:latin typeface="Times New Roman"/>
                <a:ea typeface="+mn-lt"/>
                <a:cs typeface="Times New Roman"/>
              </a:rPr>
              <a:t>Future Practice</a:t>
            </a:r>
            <a:r>
              <a:rPr lang="en-GB">
                <a:latin typeface="Times New Roman"/>
                <a:ea typeface="+mn-lt"/>
                <a:cs typeface="Times New Roman"/>
              </a:rPr>
              <a:t> Plans</a:t>
            </a:r>
            <a:endParaRPr lang="en-US">
              <a:latin typeface="Times New Roman"/>
              <a:cs typeface="Times New Roman"/>
            </a:endParaRPr>
          </a:p>
        </p:txBody>
      </p:sp>
      <p:sp>
        <p:nvSpPr>
          <p:cNvPr id="7" name="TextBox 6">
            <a:extLst>
              <a:ext uri="{FF2B5EF4-FFF2-40B4-BE49-F238E27FC236}">
                <a16:creationId xmlns:a16="http://schemas.microsoft.com/office/drawing/2014/main" id="{CAD29AB1-9564-C9D1-EA4C-0C9D24AB603F}"/>
              </a:ext>
            </a:extLst>
          </p:cNvPr>
          <p:cNvSpPr txBox="1"/>
          <p:nvPr/>
        </p:nvSpPr>
        <p:spPr>
          <a:xfrm>
            <a:off x="470280" y="1784050"/>
            <a:ext cx="5087486" cy="892552"/>
          </a:xfrm>
          <a:prstGeom prst="rect">
            <a:avLst/>
          </a:prstGeom>
          <a:noFill/>
        </p:spPr>
        <p:txBody>
          <a:bodyPr wrap="square" lIns="91440" tIns="45720" rIns="91440" bIns="45720" anchor="t">
            <a:spAutoFit/>
          </a:bodyPr>
          <a:lstStyle/>
          <a:p>
            <a:r>
              <a:rPr lang="en-GB" sz="1600" dirty="0">
                <a:latin typeface="Times New Roman"/>
                <a:ea typeface="+mn-lt"/>
                <a:cs typeface="Times New Roman"/>
              </a:rPr>
              <a:t>Future development is the main focus of the last phase</a:t>
            </a:r>
            <a:r>
              <a:rPr lang="en-GB" sz="1600" b="0" i="0" u="none" strike="noStrike" dirty="0">
                <a:effectLst/>
                <a:latin typeface="Times New Roman"/>
                <a:ea typeface="+mn-lt"/>
                <a:cs typeface="Times New Roman"/>
              </a:rPr>
              <a:t>.</a:t>
            </a:r>
            <a:endParaRPr lang="en-US" sz="1600">
              <a:latin typeface="Times New Roman"/>
              <a:ea typeface="+mn-lt"/>
              <a:cs typeface="Times New Roman"/>
            </a:endParaRPr>
          </a:p>
          <a:p>
            <a:pPr>
              <a:buNone/>
            </a:pPr>
            <a:br>
              <a:rPr lang="en-GB" dirty="0"/>
            </a:br>
            <a:endParaRPr lang="en-GB">
              <a:latin typeface="Times New Roman"/>
              <a:ea typeface="+mn-lt"/>
              <a:cs typeface="Times New Roman"/>
            </a:endParaRPr>
          </a:p>
        </p:txBody>
      </p:sp>
      <p:sp>
        <p:nvSpPr>
          <p:cNvPr id="11" name="TextBox 10">
            <a:extLst>
              <a:ext uri="{FF2B5EF4-FFF2-40B4-BE49-F238E27FC236}">
                <a16:creationId xmlns:a16="http://schemas.microsoft.com/office/drawing/2014/main" id="{1670023B-BF7B-4EE6-B334-5FB79D031A2F}"/>
              </a:ext>
            </a:extLst>
          </p:cNvPr>
          <p:cNvSpPr txBox="1"/>
          <p:nvPr/>
        </p:nvSpPr>
        <p:spPr>
          <a:xfrm>
            <a:off x="408723" y="4300140"/>
            <a:ext cx="7496743" cy="1169551"/>
          </a:xfrm>
          <a:prstGeom prst="rect">
            <a:avLst/>
          </a:prstGeom>
          <a:noFill/>
        </p:spPr>
        <p:txBody>
          <a:bodyPr wrap="square" lIns="91440" tIns="45720" rIns="91440" bIns="45720" anchor="t">
            <a:spAutoFit/>
          </a:bodyPr>
          <a:lstStyle/>
          <a:p>
            <a:r>
              <a:rPr lang="en-GB" sz="1400" dirty="0">
                <a:latin typeface="Times New Roman"/>
                <a:ea typeface="+mn-lt"/>
                <a:cs typeface="Times New Roman"/>
              </a:rPr>
              <a:t>Through the use of an </a:t>
            </a:r>
            <a:r>
              <a:rPr lang="en-GB" sz="1400" b="0" i="0" u="none" strike="noStrike" dirty="0">
                <a:effectLst/>
                <a:latin typeface="Times New Roman"/>
                <a:ea typeface="+mn-lt"/>
                <a:cs typeface="Times New Roman"/>
              </a:rPr>
              <a:t>action plan</a:t>
            </a:r>
            <a:r>
              <a:rPr lang="en-GB" sz="1400" dirty="0">
                <a:latin typeface="Times New Roman"/>
                <a:ea typeface="+mn-lt"/>
                <a:cs typeface="Times New Roman"/>
              </a:rPr>
              <a:t>,</a:t>
            </a:r>
            <a:r>
              <a:rPr lang="en-GB" sz="1400" b="0" i="0" u="none" strike="noStrike" dirty="0">
                <a:effectLst/>
                <a:latin typeface="Times New Roman"/>
                <a:ea typeface="+mn-lt"/>
                <a:cs typeface="Times New Roman"/>
              </a:rPr>
              <a:t> reflection </a:t>
            </a:r>
            <a:r>
              <a:rPr lang="en-GB" sz="1400" dirty="0">
                <a:latin typeface="Times New Roman"/>
                <a:ea typeface="+mn-lt"/>
                <a:cs typeface="Times New Roman"/>
              </a:rPr>
              <a:t>can be transformed </a:t>
            </a:r>
            <a:r>
              <a:rPr lang="en-GB" sz="1400" b="0" i="0" u="none" strike="noStrike" dirty="0">
                <a:effectLst/>
                <a:latin typeface="Times New Roman"/>
                <a:ea typeface="+mn-lt"/>
                <a:cs typeface="Times New Roman"/>
              </a:rPr>
              <a:t>into practical professional </a:t>
            </a:r>
            <a:r>
              <a:rPr lang="en-GB" sz="1400" dirty="0">
                <a:latin typeface="Times New Roman"/>
                <a:ea typeface="+mn-lt"/>
                <a:cs typeface="Times New Roman"/>
              </a:rPr>
              <a:t>progress</a:t>
            </a:r>
            <a:r>
              <a:rPr lang="en-GB" sz="1400" b="0" i="0" u="none" strike="noStrike" dirty="0">
                <a:effectLst/>
                <a:latin typeface="Times New Roman"/>
                <a:ea typeface="+mn-lt"/>
                <a:cs typeface="Times New Roman"/>
              </a:rPr>
              <a:t>.</a:t>
            </a:r>
            <a:r>
              <a:rPr lang="en-GB" sz="1400" dirty="0">
                <a:latin typeface="Times New Roman"/>
                <a:ea typeface="+mn-lt"/>
                <a:cs typeface="Times New Roman"/>
              </a:rPr>
              <a:t> </a:t>
            </a:r>
            <a:endParaRPr lang="en-US" sz="1400" dirty="0">
              <a:latin typeface="Times New Roman"/>
              <a:cs typeface="Times New Roman"/>
            </a:endParaRPr>
          </a:p>
          <a:p>
            <a:pPr>
              <a:buNone/>
            </a:pPr>
            <a:endParaRPr lang="en-US" sz="1400">
              <a:latin typeface="Times New Roman"/>
              <a:cs typeface="Times New Roman"/>
            </a:endParaRPr>
          </a:p>
          <a:p>
            <a:r>
              <a:rPr lang="en-GB" sz="1400" i="0" u="none" strike="noStrike">
                <a:effectLst/>
                <a:latin typeface="Times New Roman"/>
                <a:ea typeface="+mn-lt"/>
                <a:cs typeface="Times New Roman"/>
              </a:rPr>
              <a:t>(</a:t>
            </a:r>
            <a:r>
              <a:rPr lang="en-GB" sz="1400">
                <a:latin typeface="Times New Roman"/>
                <a:ea typeface="+mn-lt"/>
                <a:cs typeface="Times New Roman"/>
              </a:rPr>
              <a:t>Gibbs, 1988; </a:t>
            </a:r>
            <a:r>
              <a:rPr lang="en-GB" sz="1400" i="0" u="none" strike="noStrike">
                <a:effectLst/>
                <a:latin typeface="Times New Roman"/>
                <a:ea typeface="+mn-lt"/>
                <a:cs typeface="Times New Roman"/>
              </a:rPr>
              <a:t>Ahmadpour</a:t>
            </a:r>
            <a:r>
              <a:rPr lang="en-GB" sz="1400">
                <a:latin typeface="Times New Roman"/>
                <a:ea typeface="+mn-lt"/>
                <a:cs typeface="Times New Roman"/>
              </a:rPr>
              <a:t> et al.</a:t>
            </a:r>
            <a:r>
              <a:rPr lang="en-GB" sz="1400" i="0" u="none" strike="noStrike">
                <a:effectLst/>
                <a:latin typeface="Times New Roman"/>
                <a:ea typeface="+mn-lt"/>
                <a:cs typeface="Times New Roman"/>
              </a:rPr>
              <a:t>, 2025).</a:t>
            </a:r>
            <a:r>
              <a:rPr lang="en-GB" sz="1400">
                <a:latin typeface="Times New Roman"/>
                <a:ea typeface="+mn-lt"/>
                <a:cs typeface="Times New Roman"/>
              </a:rPr>
              <a:t> </a:t>
            </a:r>
            <a:endParaRPr lang="en-GB" sz="1400">
              <a:latin typeface="Times New Roman"/>
              <a:cs typeface="Times New Roman"/>
            </a:endParaRPr>
          </a:p>
          <a:p>
            <a:pPr>
              <a:buNone/>
            </a:pPr>
            <a:br>
              <a:rPr lang="en-GB" sz="1400" dirty="0">
                <a:latin typeface="Times New Roman"/>
                <a:cs typeface="Times New Roman"/>
              </a:rPr>
            </a:br>
            <a:endParaRPr lang="en-GB" sz="1400" dirty="0">
              <a:latin typeface="Times New Roman"/>
              <a:cs typeface="Times New Roman"/>
            </a:endParaRPr>
          </a:p>
        </p:txBody>
      </p:sp>
      <p:pic>
        <p:nvPicPr>
          <p:cNvPr id="13" name="Picture 12">
            <a:hlinkClick r:id="rId2"/>
            <a:extLst>
              <a:ext uri="{FF2B5EF4-FFF2-40B4-BE49-F238E27FC236}">
                <a16:creationId xmlns:a16="http://schemas.microsoft.com/office/drawing/2014/main" id="{4730AE4B-F8FD-6DA7-C9CD-989611301BAA}"/>
              </a:ext>
            </a:extLst>
          </p:cNvPr>
          <p:cNvPicPr>
            <a:picLocks noChangeAspect="1"/>
          </p:cNvPicPr>
          <p:nvPr/>
        </p:nvPicPr>
        <p:blipFill>
          <a:blip r:embed="rId3"/>
          <a:stretch>
            <a:fillRect/>
          </a:stretch>
        </p:blipFill>
        <p:spPr>
          <a:xfrm>
            <a:off x="8177446" y="300716"/>
            <a:ext cx="3177775" cy="4496551"/>
          </a:xfrm>
          <a:prstGeom prst="rect">
            <a:avLst/>
          </a:prstGeom>
        </p:spPr>
      </p:pic>
      <p:sp>
        <p:nvSpPr>
          <p:cNvPr id="15" name="TextBox 14">
            <a:extLst>
              <a:ext uri="{FF2B5EF4-FFF2-40B4-BE49-F238E27FC236}">
                <a16:creationId xmlns:a16="http://schemas.microsoft.com/office/drawing/2014/main" id="{836B93D4-F4BB-CA99-F685-01F54D7A3EC7}"/>
              </a:ext>
            </a:extLst>
          </p:cNvPr>
          <p:cNvSpPr txBox="1"/>
          <p:nvPr/>
        </p:nvSpPr>
        <p:spPr>
          <a:xfrm>
            <a:off x="7900490" y="4796610"/>
            <a:ext cx="3949890" cy="184666"/>
          </a:xfrm>
          <a:prstGeom prst="rect">
            <a:avLst/>
          </a:prstGeom>
          <a:noFill/>
        </p:spPr>
        <p:txBody>
          <a:bodyPr wrap="square">
            <a:spAutoFit/>
          </a:bodyPr>
          <a:lstStyle/>
          <a:p>
            <a:r>
              <a:rPr lang="en-GB" sz="600" dirty="0"/>
              <a:t>https://www.brandontrust.org/who-we-are/news/co-producing-an-accessible-health-action-plan/</a:t>
            </a:r>
          </a:p>
        </p:txBody>
      </p:sp>
      <p:sp>
        <p:nvSpPr>
          <p:cNvPr id="2" name="TextBox 1">
            <a:extLst>
              <a:ext uri="{FF2B5EF4-FFF2-40B4-BE49-F238E27FC236}">
                <a16:creationId xmlns:a16="http://schemas.microsoft.com/office/drawing/2014/main" id="{EF417A6F-3148-8704-7753-A6A6FAF30204}"/>
              </a:ext>
            </a:extLst>
          </p:cNvPr>
          <p:cNvSpPr txBox="1"/>
          <p:nvPr/>
        </p:nvSpPr>
        <p:spPr>
          <a:xfrm>
            <a:off x="638432" y="2461054"/>
            <a:ext cx="5731218" cy="13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Times New Roman"/>
                <a:cs typeface="Times New Roman"/>
              </a:rPr>
              <a:t>Questio</a:t>
            </a:r>
            <a:r>
              <a:rPr lang="en-GB" sz="1600">
                <a:latin typeface="Times New Roman"/>
                <a:cs typeface="Times New Roman"/>
              </a:rPr>
              <a:t>ns to ask are:</a:t>
            </a:r>
          </a:p>
          <a:p>
            <a:pPr marL="285750" indent="-285750">
              <a:lnSpc>
                <a:spcPct val="150000"/>
              </a:lnSpc>
              <a:buFont typeface="Wingdings"/>
              <a:buChar char="v"/>
            </a:pPr>
            <a:r>
              <a:rPr lang="en-GB" sz="1400" dirty="0">
                <a:latin typeface="Times New Roman"/>
                <a:cs typeface="Times New Roman"/>
              </a:rPr>
              <a:t>What can I do differen</a:t>
            </a:r>
            <a:r>
              <a:rPr lang="en-GB" sz="1400">
                <a:latin typeface="Times New Roman"/>
                <a:cs typeface="Times New Roman"/>
              </a:rPr>
              <a:t>tly next time?</a:t>
            </a:r>
            <a:endParaRPr lang="en-GB" sz="1400" dirty="0">
              <a:latin typeface="Times New Roman"/>
              <a:cs typeface="Times New Roman"/>
            </a:endParaRPr>
          </a:p>
          <a:p>
            <a:pPr marL="285750" indent="-285750">
              <a:lnSpc>
                <a:spcPct val="150000"/>
              </a:lnSpc>
              <a:buFont typeface="Wingdings"/>
              <a:buChar char="v"/>
            </a:pPr>
            <a:r>
              <a:rPr lang="en-GB" sz="1400" dirty="0">
                <a:latin typeface="Times New Roman"/>
                <a:cs typeface="Times New Roman"/>
              </a:rPr>
              <a:t>What development opportuni</a:t>
            </a:r>
            <a:r>
              <a:rPr lang="en-GB" sz="1400">
                <a:latin typeface="Times New Roman"/>
                <a:cs typeface="Times New Roman"/>
              </a:rPr>
              <a:t>ties do I need?</a:t>
            </a:r>
            <a:endParaRPr lang="en-GB" sz="1400" dirty="0">
              <a:latin typeface="Times New Roman"/>
              <a:cs typeface="Times New Roman"/>
            </a:endParaRPr>
          </a:p>
          <a:p>
            <a:pPr marL="285750" indent="-285750">
              <a:lnSpc>
                <a:spcPct val="150000"/>
              </a:lnSpc>
              <a:buFont typeface="Wingdings"/>
              <a:buChar char="v"/>
            </a:pPr>
            <a:r>
              <a:rPr lang="en-GB" sz="1400">
                <a:latin typeface="Times New Roman"/>
                <a:cs typeface="Times New Roman"/>
              </a:rPr>
              <a:t>How will I contribute what I have learned?</a:t>
            </a:r>
            <a:endParaRPr lang="en-GB" sz="1400" dirty="0">
              <a:latin typeface="Times New Roman"/>
              <a:cs typeface="Times New Roman"/>
            </a:endParaRPr>
          </a:p>
        </p:txBody>
      </p:sp>
    </p:spTree>
    <p:extLst>
      <p:ext uri="{BB962C8B-B14F-4D97-AF65-F5344CB8AC3E}">
        <p14:creationId xmlns:p14="http://schemas.microsoft.com/office/powerpoint/2010/main" val="18903455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FFC054-774D-544A-5139-DD24981770A3}"/>
              </a:ext>
            </a:extLst>
          </p:cNvPr>
          <p:cNvSpPr txBox="1"/>
          <p:nvPr/>
        </p:nvSpPr>
        <p:spPr>
          <a:xfrm>
            <a:off x="1676968" y="78053"/>
            <a:ext cx="6420560" cy="461665"/>
          </a:xfrm>
          <a:prstGeom prst="rect">
            <a:avLst/>
          </a:prstGeom>
          <a:noFill/>
        </p:spPr>
        <p:txBody>
          <a:bodyPr wrap="square">
            <a:spAutoFit/>
          </a:bodyPr>
          <a:lstStyle/>
          <a:p>
            <a:pPr rtl="0">
              <a:buNone/>
            </a:pPr>
            <a:r>
              <a:rPr lang="en-GB" sz="2400" b="1" i="0" u="none" strike="noStrike" dirty="0">
                <a:effectLst/>
                <a:latin typeface="Times New Roman"/>
                <a:cs typeface="Times New Roman"/>
              </a:rPr>
              <a:t>Practical Example in Health and Social Care</a:t>
            </a:r>
            <a:endParaRPr lang="en-GB" sz="2400" b="1" dirty="0">
              <a:effectLst/>
              <a:latin typeface="Times New Roman"/>
              <a:cs typeface="Times New Roman"/>
            </a:endParaRPr>
          </a:p>
        </p:txBody>
      </p:sp>
      <p:sp>
        <p:nvSpPr>
          <p:cNvPr id="5" name="TextBox 4">
            <a:extLst>
              <a:ext uri="{FF2B5EF4-FFF2-40B4-BE49-F238E27FC236}">
                <a16:creationId xmlns:a16="http://schemas.microsoft.com/office/drawing/2014/main" id="{818C3C01-1367-2F11-8DA9-61C808C031C9}"/>
              </a:ext>
            </a:extLst>
          </p:cNvPr>
          <p:cNvSpPr txBox="1"/>
          <p:nvPr/>
        </p:nvSpPr>
        <p:spPr>
          <a:xfrm>
            <a:off x="656793" y="737963"/>
            <a:ext cx="9906573" cy="369332"/>
          </a:xfrm>
          <a:prstGeom prst="rect">
            <a:avLst/>
          </a:prstGeom>
          <a:noFill/>
        </p:spPr>
        <p:txBody>
          <a:bodyPr wrap="square" lIns="91440" tIns="45720" rIns="91440" bIns="45720" anchor="t">
            <a:spAutoFit/>
          </a:bodyPr>
          <a:lstStyle/>
          <a:p>
            <a:r>
              <a:rPr lang="en-GB" b="1" i="0" u="none" strike="noStrike">
                <a:effectLst/>
                <a:latin typeface="Times New Roman"/>
                <a:ea typeface="+mn-lt"/>
                <a:cs typeface="Times New Roman"/>
              </a:rPr>
              <a:t>Description: </a:t>
            </a:r>
            <a:r>
              <a:rPr lang="en-GB" sz="1400">
                <a:latin typeface="Times New Roman"/>
                <a:ea typeface="+mn-lt"/>
                <a:cs typeface="Times New Roman"/>
              </a:rPr>
              <a:t>A service user declined assistance and experienced distress during </a:t>
            </a:r>
            <a:r>
              <a:rPr lang="en-GB" sz="1400" b="0" i="0" u="none" strike="noStrike">
                <a:effectLst/>
                <a:latin typeface="Times New Roman"/>
                <a:ea typeface="+mn-lt"/>
                <a:cs typeface="Times New Roman"/>
              </a:rPr>
              <a:t>a care visit.</a:t>
            </a:r>
            <a:r>
              <a:rPr lang="en-GB" sz="1400">
                <a:latin typeface="Times New Roman"/>
                <a:ea typeface="+mn-lt"/>
                <a:cs typeface="Times New Roman"/>
              </a:rPr>
              <a:t> </a:t>
            </a:r>
            <a:endParaRPr lang="en-US" sz="1400">
              <a:latin typeface="Times New Roman"/>
              <a:cs typeface="Times New Roman"/>
            </a:endParaRPr>
          </a:p>
        </p:txBody>
      </p:sp>
      <p:sp>
        <p:nvSpPr>
          <p:cNvPr id="7" name="TextBox 6">
            <a:extLst>
              <a:ext uri="{FF2B5EF4-FFF2-40B4-BE49-F238E27FC236}">
                <a16:creationId xmlns:a16="http://schemas.microsoft.com/office/drawing/2014/main" id="{4C4521A3-0AF0-EA28-E058-964BA91CB24C}"/>
              </a:ext>
            </a:extLst>
          </p:cNvPr>
          <p:cNvSpPr txBox="1"/>
          <p:nvPr/>
        </p:nvSpPr>
        <p:spPr>
          <a:xfrm>
            <a:off x="599644" y="1314702"/>
            <a:ext cx="8460621" cy="400110"/>
          </a:xfrm>
          <a:prstGeom prst="rect">
            <a:avLst/>
          </a:prstGeom>
          <a:noFill/>
        </p:spPr>
        <p:txBody>
          <a:bodyPr wrap="square" lIns="91440" tIns="45720" rIns="91440" bIns="45720" anchor="t">
            <a:spAutoFit/>
          </a:bodyPr>
          <a:lstStyle/>
          <a:p>
            <a:r>
              <a:rPr lang="en-GB" sz="2000" b="1" i="0" u="none" strike="noStrike" dirty="0">
                <a:effectLst/>
                <a:latin typeface="Times New Roman"/>
                <a:ea typeface="+mn-lt"/>
                <a:cs typeface="Times New Roman"/>
              </a:rPr>
              <a:t>Feelings: </a:t>
            </a:r>
            <a:r>
              <a:rPr lang="en-GB" sz="1400" dirty="0">
                <a:latin typeface="Times New Roman"/>
                <a:ea typeface="+mn-lt"/>
                <a:cs typeface="Times New Roman"/>
              </a:rPr>
              <a:t>The service provi</a:t>
            </a:r>
            <a:r>
              <a:rPr lang="en-GB" sz="1400">
                <a:latin typeface="Times New Roman"/>
                <a:ea typeface="+mn-lt"/>
                <a:cs typeface="Times New Roman"/>
              </a:rPr>
              <a:t>der</a:t>
            </a:r>
            <a:r>
              <a:rPr lang="en-GB" sz="1400" dirty="0">
                <a:latin typeface="Times New Roman"/>
                <a:ea typeface="+mn-lt"/>
                <a:cs typeface="Times New Roman"/>
              </a:rPr>
              <a:t> was worried </a:t>
            </a:r>
            <a:r>
              <a:rPr lang="en-GB" sz="1400" b="0" i="0" u="none" strike="noStrike" dirty="0">
                <a:effectLst/>
                <a:latin typeface="Times New Roman"/>
                <a:ea typeface="+mn-lt"/>
                <a:cs typeface="Times New Roman"/>
              </a:rPr>
              <a:t>and </a:t>
            </a:r>
            <a:r>
              <a:rPr lang="en-GB" sz="1400" dirty="0">
                <a:latin typeface="Times New Roman"/>
                <a:ea typeface="+mn-lt"/>
                <a:cs typeface="Times New Roman"/>
              </a:rPr>
              <a:t>confused of </a:t>
            </a:r>
            <a:r>
              <a:rPr lang="en-GB" sz="1400" b="0" i="0" u="none" strike="noStrike" dirty="0">
                <a:effectLst/>
                <a:latin typeface="Times New Roman"/>
                <a:ea typeface="+mn-lt"/>
                <a:cs typeface="Times New Roman"/>
              </a:rPr>
              <a:t>how to </a:t>
            </a:r>
            <a:r>
              <a:rPr lang="en-GB" sz="1400" dirty="0">
                <a:latin typeface="Times New Roman"/>
                <a:ea typeface="+mn-lt"/>
                <a:cs typeface="Times New Roman"/>
              </a:rPr>
              <a:t>react in the most effective manner</a:t>
            </a:r>
            <a:r>
              <a:rPr lang="en-GB" sz="1400" b="0" i="0" u="none" strike="noStrike" dirty="0">
                <a:effectLst/>
                <a:latin typeface="Times New Roman"/>
                <a:ea typeface="+mn-lt"/>
                <a:cs typeface="Times New Roman"/>
              </a:rPr>
              <a:t>.</a:t>
            </a:r>
            <a:endParaRPr lang="en-US" sz="1400" dirty="0">
              <a:latin typeface="Times New Roman"/>
              <a:ea typeface="+mn-lt"/>
              <a:cs typeface="Times New Roman"/>
            </a:endParaRPr>
          </a:p>
        </p:txBody>
      </p:sp>
      <p:sp>
        <p:nvSpPr>
          <p:cNvPr id="9" name="TextBox 8">
            <a:extLst>
              <a:ext uri="{FF2B5EF4-FFF2-40B4-BE49-F238E27FC236}">
                <a16:creationId xmlns:a16="http://schemas.microsoft.com/office/drawing/2014/main" id="{4F5E5611-321F-BB9E-16D8-E5FFFE5F38E8}"/>
              </a:ext>
            </a:extLst>
          </p:cNvPr>
          <p:cNvSpPr txBox="1"/>
          <p:nvPr/>
        </p:nvSpPr>
        <p:spPr>
          <a:xfrm>
            <a:off x="601496" y="1923744"/>
            <a:ext cx="10449068" cy="800219"/>
          </a:xfrm>
          <a:prstGeom prst="rect">
            <a:avLst/>
          </a:prstGeom>
          <a:noFill/>
        </p:spPr>
        <p:txBody>
          <a:bodyPr wrap="square" lIns="91440" tIns="45720" rIns="91440" bIns="45720" anchor="t">
            <a:spAutoFit/>
          </a:bodyPr>
          <a:lstStyle/>
          <a:p>
            <a:r>
              <a:rPr lang="en-GB" b="1" i="0" u="none" strike="noStrike">
                <a:effectLst/>
                <a:latin typeface="Times New Roman"/>
                <a:ea typeface="+mn-lt"/>
                <a:cs typeface="Times New Roman"/>
              </a:rPr>
              <a:t>Evaluation:</a:t>
            </a:r>
            <a:r>
              <a:rPr lang="en-GB" sz="1400" i="0" u="none" strike="noStrike">
                <a:effectLst/>
                <a:latin typeface="Times New Roman"/>
                <a:ea typeface="+mn-lt"/>
                <a:cs typeface="Times New Roman"/>
              </a:rPr>
              <a:t> </a:t>
            </a:r>
            <a:r>
              <a:rPr lang="en-GB" sz="1400" b="0" i="0" u="none" strike="noStrike">
                <a:effectLst/>
                <a:latin typeface="Times New Roman"/>
                <a:ea typeface="+mn-lt"/>
                <a:cs typeface="Times New Roman"/>
              </a:rPr>
              <a:t>I </a:t>
            </a:r>
            <a:r>
              <a:rPr lang="en-GB" sz="1400">
                <a:latin typeface="Times New Roman"/>
                <a:ea typeface="+mn-lt"/>
                <a:cs typeface="Times New Roman"/>
              </a:rPr>
              <a:t>maintained my composure while realising that the initial </a:t>
            </a:r>
            <a:r>
              <a:rPr lang="en-GB" sz="1400" b="0" i="0" u="none" strike="noStrike">
                <a:effectLst/>
                <a:latin typeface="Times New Roman"/>
                <a:ea typeface="+mn-lt"/>
                <a:cs typeface="Times New Roman"/>
              </a:rPr>
              <a:t>communication </a:t>
            </a:r>
            <a:r>
              <a:rPr lang="en-GB" sz="1400">
                <a:latin typeface="Times New Roman"/>
                <a:ea typeface="+mn-lt"/>
                <a:cs typeface="Times New Roman"/>
              </a:rPr>
              <a:t>may </a:t>
            </a:r>
            <a:r>
              <a:rPr lang="en-GB" sz="1400" b="0" i="0" u="none" strike="noStrike">
                <a:effectLst/>
                <a:latin typeface="Times New Roman"/>
                <a:ea typeface="+mn-lt"/>
                <a:cs typeface="Times New Roman"/>
              </a:rPr>
              <a:t>have been </a:t>
            </a:r>
            <a:r>
              <a:rPr lang="en-GB" sz="1400">
                <a:latin typeface="Times New Roman"/>
                <a:ea typeface="+mn-lt"/>
                <a:cs typeface="Times New Roman"/>
              </a:rPr>
              <a:t>more explicit</a:t>
            </a:r>
            <a:r>
              <a:rPr lang="en-GB" sz="1400" b="0" i="0" u="none" strike="noStrike">
                <a:effectLst/>
                <a:latin typeface="Times New Roman"/>
                <a:ea typeface="+mn-lt"/>
                <a:cs typeface="Times New Roman"/>
              </a:rPr>
              <a:t>.</a:t>
            </a:r>
            <a:endParaRPr lang="en-US" sz="1400">
              <a:latin typeface="Times New Roman"/>
              <a:ea typeface="+mn-lt"/>
              <a:cs typeface="Times New Roman"/>
            </a:endParaRPr>
          </a:p>
          <a:p>
            <a:pPr>
              <a:buNone/>
            </a:pPr>
            <a:br>
              <a:rPr lang="en-GB" sz="1400" dirty="0">
                <a:latin typeface="Times New Roman"/>
                <a:cs typeface="Times New Roman"/>
              </a:rPr>
            </a:br>
            <a:endParaRPr lang="en-GB" sz="1400" dirty="0">
              <a:latin typeface="Times New Roman"/>
              <a:cs typeface="Times New Roman"/>
            </a:endParaRPr>
          </a:p>
        </p:txBody>
      </p:sp>
      <p:sp>
        <p:nvSpPr>
          <p:cNvPr id="11" name="TextBox 10">
            <a:extLst>
              <a:ext uri="{FF2B5EF4-FFF2-40B4-BE49-F238E27FC236}">
                <a16:creationId xmlns:a16="http://schemas.microsoft.com/office/drawing/2014/main" id="{0C239EB6-4C00-66A5-EA78-B7BD325DF16B}"/>
              </a:ext>
            </a:extLst>
          </p:cNvPr>
          <p:cNvSpPr txBox="1"/>
          <p:nvPr/>
        </p:nvSpPr>
        <p:spPr>
          <a:xfrm>
            <a:off x="601496" y="2399039"/>
            <a:ext cx="11506769" cy="800219"/>
          </a:xfrm>
          <a:prstGeom prst="rect">
            <a:avLst/>
          </a:prstGeom>
          <a:noFill/>
        </p:spPr>
        <p:txBody>
          <a:bodyPr wrap="square" lIns="91440" tIns="45720" rIns="91440" bIns="45720" anchor="t">
            <a:spAutoFit/>
          </a:bodyPr>
          <a:lstStyle/>
          <a:p>
            <a:r>
              <a:rPr lang="en-GB" b="1" dirty="0">
                <a:latin typeface="Times New Roman"/>
                <a:ea typeface="+mn-lt"/>
                <a:cs typeface="Times New Roman"/>
              </a:rPr>
              <a:t>Analysis: </a:t>
            </a:r>
            <a:r>
              <a:rPr lang="en-GB" sz="1400" dirty="0">
                <a:latin typeface="Times New Roman"/>
                <a:ea typeface="+mn-lt"/>
                <a:cs typeface="Times New Roman"/>
              </a:rPr>
              <a:t>There is a possibility that the individual receiving the </a:t>
            </a:r>
            <a:r>
              <a:rPr lang="en-GB" sz="1400" b="0" i="0" u="none" strike="noStrike" dirty="0">
                <a:effectLst/>
                <a:latin typeface="Times New Roman"/>
                <a:ea typeface="+mn-lt"/>
                <a:cs typeface="Times New Roman"/>
              </a:rPr>
              <a:t>service </a:t>
            </a:r>
            <a:r>
              <a:rPr lang="en-GB" sz="1400" dirty="0">
                <a:latin typeface="Times New Roman"/>
                <a:ea typeface="+mn-lt"/>
                <a:cs typeface="Times New Roman"/>
              </a:rPr>
              <a:t>experienced anxiety as a result of </a:t>
            </a:r>
            <a:r>
              <a:rPr lang="en-GB" sz="1400" b="0" i="0" u="none" strike="noStrike" dirty="0">
                <a:effectLst/>
                <a:latin typeface="Times New Roman"/>
                <a:ea typeface="+mn-lt"/>
                <a:cs typeface="Times New Roman"/>
              </a:rPr>
              <a:t>unfamiliar </a:t>
            </a:r>
            <a:r>
              <a:rPr lang="en-GB" sz="1400" dirty="0">
                <a:latin typeface="Times New Roman"/>
                <a:ea typeface="+mn-lt"/>
                <a:cs typeface="Times New Roman"/>
              </a:rPr>
              <a:t>processes</a:t>
            </a:r>
            <a:r>
              <a:rPr lang="en-GB" sz="1400" b="0" i="0" u="none" strike="noStrike" dirty="0">
                <a:effectLst/>
                <a:latin typeface="Times New Roman"/>
                <a:ea typeface="+mn-lt"/>
                <a:cs typeface="Times New Roman"/>
              </a:rPr>
              <a:t> and unclear communication.</a:t>
            </a:r>
            <a:endParaRPr lang="en-US" sz="1400" dirty="0">
              <a:latin typeface="Times New Roman"/>
              <a:ea typeface="+mn-lt"/>
              <a:cs typeface="Times New Roman"/>
            </a:endParaRPr>
          </a:p>
          <a:p>
            <a:pPr>
              <a:buNone/>
            </a:pPr>
            <a:br>
              <a:rPr lang="en-GB" sz="1400" dirty="0">
                <a:latin typeface="Times New Roman"/>
                <a:cs typeface="Times New Roman"/>
              </a:rPr>
            </a:br>
            <a:endParaRPr lang="en-GB" sz="1400">
              <a:latin typeface="Times New Roman"/>
              <a:cs typeface="Times New Roman"/>
            </a:endParaRPr>
          </a:p>
        </p:txBody>
      </p:sp>
      <p:sp>
        <p:nvSpPr>
          <p:cNvPr id="13" name="TextBox 12">
            <a:extLst>
              <a:ext uri="{FF2B5EF4-FFF2-40B4-BE49-F238E27FC236}">
                <a16:creationId xmlns:a16="http://schemas.microsoft.com/office/drawing/2014/main" id="{5A92FC25-1E1E-00B8-0703-F711D3109CB7}"/>
              </a:ext>
            </a:extLst>
          </p:cNvPr>
          <p:cNvSpPr txBox="1"/>
          <p:nvPr/>
        </p:nvSpPr>
        <p:spPr>
          <a:xfrm>
            <a:off x="658646" y="2934054"/>
            <a:ext cx="11377119" cy="738664"/>
          </a:xfrm>
          <a:prstGeom prst="rect">
            <a:avLst/>
          </a:prstGeom>
          <a:noFill/>
        </p:spPr>
        <p:txBody>
          <a:bodyPr wrap="square" lIns="91440" tIns="45720" rIns="91440" bIns="45720" anchor="t">
            <a:spAutoFit/>
          </a:bodyPr>
          <a:lstStyle/>
          <a:p>
            <a:r>
              <a:rPr lang="en-GB" b="1" i="0" u="none" strike="noStrike" dirty="0">
                <a:effectLst/>
                <a:latin typeface="Times New Roman"/>
                <a:cs typeface="Times New Roman"/>
              </a:rPr>
              <a:t>Conclusion</a:t>
            </a:r>
            <a:r>
              <a:rPr lang="en-GB" sz="1600" b="1" i="0" u="none" strike="noStrike" dirty="0">
                <a:effectLst/>
                <a:latin typeface="Times New Roman"/>
                <a:cs typeface="Times New Roman"/>
              </a:rPr>
              <a:t>:</a:t>
            </a:r>
            <a:r>
              <a:rPr lang="en-GB" sz="1400" b="1" i="0" u="none" strike="noStrike" dirty="0">
                <a:effectLst/>
                <a:latin typeface="Times New Roman"/>
                <a:cs typeface="Times New Roman"/>
              </a:rPr>
              <a:t> </a:t>
            </a:r>
            <a:r>
              <a:rPr lang="en-GB" sz="1400">
                <a:latin typeface="Times New Roman"/>
                <a:ea typeface="+mn-lt"/>
                <a:cs typeface="Times New Roman"/>
              </a:rPr>
              <a:t>It</a:t>
            </a:r>
            <a:r>
              <a:rPr lang="en-GB" sz="1400" dirty="0">
                <a:latin typeface="Times New Roman"/>
                <a:ea typeface="+mn-lt"/>
                <a:cs typeface="Times New Roman"/>
              </a:rPr>
              <a:t> was necessary to provide additional assurance</a:t>
            </a:r>
            <a:r>
              <a:rPr lang="en-GB" sz="1400" b="0" i="0" u="none" strike="noStrike" dirty="0">
                <a:effectLst/>
                <a:latin typeface="Times New Roman"/>
                <a:ea typeface="+mn-lt"/>
                <a:cs typeface="Times New Roman"/>
              </a:rPr>
              <a:t>, </a:t>
            </a:r>
            <a:r>
              <a:rPr lang="en-GB" sz="1400" dirty="0">
                <a:latin typeface="Times New Roman"/>
                <a:ea typeface="+mn-lt"/>
                <a:cs typeface="Times New Roman"/>
              </a:rPr>
              <a:t>engage in </a:t>
            </a:r>
            <a:r>
              <a:rPr lang="en-GB" sz="1400" b="0" i="0" u="none" strike="noStrike" dirty="0">
                <a:effectLst/>
                <a:latin typeface="Times New Roman"/>
                <a:ea typeface="+mn-lt"/>
                <a:cs typeface="Times New Roman"/>
              </a:rPr>
              <a:t>active </a:t>
            </a:r>
            <a:r>
              <a:rPr lang="en-GB" sz="1400" dirty="0">
                <a:latin typeface="Times New Roman"/>
                <a:ea typeface="+mn-lt"/>
                <a:cs typeface="Times New Roman"/>
              </a:rPr>
              <a:t>hearing, </a:t>
            </a:r>
            <a:r>
              <a:rPr lang="en-GB" sz="1400" b="0" i="0" u="none" strike="noStrike" dirty="0">
                <a:effectLst/>
                <a:latin typeface="Times New Roman"/>
                <a:ea typeface="+mn-lt"/>
                <a:cs typeface="Times New Roman"/>
              </a:rPr>
              <a:t>and </a:t>
            </a:r>
            <a:r>
              <a:rPr lang="en-GB" sz="1400" dirty="0">
                <a:latin typeface="Times New Roman"/>
                <a:ea typeface="+mn-lt"/>
                <a:cs typeface="Times New Roman"/>
              </a:rPr>
              <a:t>communicate clearly regarding </a:t>
            </a:r>
            <a:r>
              <a:rPr lang="en-GB" sz="1400" b="0" i="0" u="none" strike="noStrike" dirty="0">
                <a:effectLst/>
                <a:latin typeface="Times New Roman"/>
                <a:ea typeface="+mn-lt"/>
                <a:cs typeface="Times New Roman"/>
              </a:rPr>
              <a:t>any unfamiliar procedures.</a:t>
            </a:r>
            <a:r>
              <a:rPr lang="en-GB" sz="1400" dirty="0">
                <a:latin typeface="Times New Roman"/>
                <a:ea typeface="+mn-lt"/>
                <a:cs typeface="Times New Roman"/>
              </a:rPr>
              <a:t> </a:t>
            </a:r>
            <a:endParaRPr lang="en-GB" sz="1200" b="0" dirty="0">
              <a:effectLst/>
              <a:latin typeface="Times New Roman"/>
              <a:cs typeface="Times New Roman"/>
            </a:endParaRPr>
          </a:p>
          <a:p>
            <a:pPr>
              <a:buNone/>
            </a:pPr>
            <a:br>
              <a:rPr lang="en-GB" sz="1200" dirty="0">
                <a:latin typeface="Times New Roman"/>
                <a:cs typeface="Times New Roman"/>
              </a:rPr>
            </a:br>
            <a:endParaRPr lang="en-GB" sz="1200" dirty="0">
              <a:latin typeface="Times New Roman"/>
              <a:cs typeface="Times New Roman"/>
            </a:endParaRPr>
          </a:p>
        </p:txBody>
      </p:sp>
      <p:sp>
        <p:nvSpPr>
          <p:cNvPr id="15" name="TextBox 14">
            <a:extLst>
              <a:ext uri="{FF2B5EF4-FFF2-40B4-BE49-F238E27FC236}">
                <a16:creationId xmlns:a16="http://schemas.microsoft.com/office/drawing/2014/main" id="{FB9BF0F1-0DC9-BBA1-43D8-CB38D1F34697}"/>
              </a:ext>
            </a:extLst>
          </p:cNvPr>
          <p:cNvSpPr txBox="1"/>
          <p:nvPr/>
        </p:nvSpPr>
        <p:spPr>
          <a:xfrm>
            <a:off x="668171" y="3431412"/>
            <a:ext cx="11377119" cy="400110"/>
          </a:xfrm>
          <a:prstGeom prst="rect">
            <a:avLst/>
          </a:prstGeom>
          <a:noFill/>
        </p:spPr>
        <p:txBody>
          <a:bodyPr wrap="square" lIns="91440" tIns="45720" rIns="91440" bIns="45720" anchor="t">
            <a:spAutoFit/>
          </a:bodyPr>
          <a:lstStyle/>
          <a:p>
            <a:r>
              <a:rPr lang="en-GB" sz="2000" b="1" i="0" u="none" strike="noStrike">
                <a:effectLst/>
                <a:latin typeface="Times New Roman"/>
                <a:cs typeface="Times New Roman"/>
              </a:rPr>
              <a:t>Action Plan:</a:t>
            </a:r>
            <a:r>
              <a:rPr lang="en-GB" sz="2000" b="1">
                <a:latin typeface="Times New Roman"/>
                <a:cs typeface="Times New Roman"/>
              </a:rPr>
              <a:t> </a:t>
            </a:r>
            <a:r>
              <a:rPr lang="en-GB" sz="1400">
                <a:latin typeface="Times New Roman"/>
                <a:ea typeface="+mn-lt"/>
                <a:cs typeface="Times New Roman"/>
              </a:rPr>
              <a:t> </a:t>
            </a:r>
            <a:r>
              <a:rPr lang="en-GB" sz="1400" b="0" i="0" u="none" strike="noStrike">
                <a:effectLst/>
                <a:latin typeface="Times New Roman"/>
                <a:ea typeface="+mn-lt"/>
                <a:cs typeface="Times New Roman"/>
              </a:rPr>
              <a:t>In </a:t>
            </a:r>
            <a:r>
              <a:rPr lang="en-GB" sz="1400">
                <a:latin typeface="Times New Roman"/>
                <a:ea typeface="+mn-lt"/>
                <a:cs typeface="Times New Roman"/>
              </a:rPr>
              <a:t>the </a:t>
            </a:r>
            <a:r>
              <a:rPr lang="en-GB" sz="1400" b="0" i="0" u="none" strike="noStrike">
                <a:effectLst/>
                <a:latin typeface="Times New Roman"/>
                <a:ea typeface="+mn-lt"/>
                <a:cs typeface="Times New Roman"/>
              </a:rPr>
              <a:t>future, I will </a:t>
            </a:r>
            <a:r>
              <a:rPr lang="en-GB" sz="1400">
                <a:latin typeface="Times New Roman"/>
                <a:ea typeface="+mn-lt"/>
                <a:cs typeface="Times New Roman"/>
              </a:rPr>
              <a:t>prioritise </a:t>
            </a:r>
            <a:r>
              <a:rPr lang="en-GB" sz="1400" b="0" i="0" u="none" strike="noStrike">
                <a:effectLst/>
                <a:latin typeface="Times New Roman"/>
                <a:ea typeface="+mn-lt"/>
                <a:cs typeface="Times New Roman"/>
              </a:rPr>
              <a:t>person-centred communication and </a:t>
            </a:r>
            <a:r>
              <a:rPr lang="en-GB" sz="1400">
                <a:latin typeface="Times New Roman"/>
                <a:ea typeface="+mn-lt"/>
                <a:cs typeface="Times New Roman"/>
              </a:rPr>
              <a:t>allocate additional </a:t>
            </a:r>
            <a:r>
              <a:rPr lang="en-GB" sz="1400" b="0" i="0" u="none" strike="noStrike">
                <a:effectLst/>
                <a:latin typeface="Times New Roman"/>
                <a:ea typeface="+mn-lt"/>
                <a:cs typeface="Times New Roman"/>
              </a:rPr>
              <a:t>time for discussion </a:t>
            </a:r>
            <a:r>
              <a:rPr lang="en-GB" sz="1400">
                <a:latin typeface="Times New Roman"/>
                <a:ea typeface="+mn-lt"/>
                <a:cs typeface="Times New Roman"/>
              </a:rPr>
              <a:t>prior to administering </a:t>
            </a:r>
            <a:r>
              <a:rPr lang="en-GB" sz="1400" b="0" i="0" u="none" strike="noStrike">
                <a:effectLst/>
                <a:latin typeface="Times New Roman"/>
                <a:ea typeface="+mn-lt"/>
                <a:cs typeface="Times New Roman"/>
              </a:rPr>
              <a:t>care.</a:t>
            </a:r>
            <a:r>
              <a:rPr lang="en-GB" sz="2000" dirty="0">
                <a:latin typeface="Times New Roman"/>
                <a:ea typeface="+mn-lt"/>
                <a:cs typeface="Times New Roman"/>
              </a:rPr>
              <a:t> </a:t>
            </a:r>
            <a:endParaRPr lang="en-GB" sz="1600" dirty="0">
              <a:latin typeface="Times New Roman"/>
              <a:cs typeface="Times New Roman"/>
            </a:endParaRPr>
          </a:p>
        </p:txBody>
      </p:sp>
      <p:sp>
        <p:nvSpPr>
          <p:cNvPr id="17" name="TextBox 16">
            <a:extLst>
              <a:ext uri="{FF2B5EF4-FFF2-40B4-BE49-F238E27FC236}">
                <a16:creationId xmlns:a16="http://schemas.microsoft.com/office/drawing/2014/main" id="{781FECA2-AE88-61D0-BF53-9163CA51AFD3}"/>
              </a:ext>
            </a:extLst>
          </p:cNvPr>
          <p:cNvSpPr txBox="1"/>
          <p:nvPr/>
        </p:nvSpPr>
        <p:spPr>
          <a:xfrm>
            <a:off x="763421" y="4735478"/>
            <a:ext cx="9193474" cy="830997"/>
          </a:xfrm>
          <a:prstGeom prst="rect">
            <a:avLst/>
          </a:prstGeom>
          <a:noFill/>
        </p:spPr>
        <p:txBody>
          <a:bodyPr wrap="square" lIns="91440" tIns="45720" rIns="91440" bIns="45720" anchor="t">
            <a:spAutoFit/>
          </a:bodyPr>
          <a:lstStyle/>
          <a:p>
            <a:r>
              <a:rPr lang="en-GB" sz="1600">
                <a:latin typeface="Times New Roman"/>
                <a:ea typeface="+mn-lt"/>
                <a:cs typeface="Times New Roman"/>
              </a:rPr>
              <a:t>Language proficiency </a:t>
            </a:r>
            <a:r>
              <a:rPr lang="en-GB" sz="1600" b="0" i="0" u="none" strike="noStrike">
                <a:effectLst/>
                <a:latin typeface="Times New Roman"/>
                <a:ea typeface="+mn-lt"/>
                <a:cs typeface="Times New Roman"/>
              </a:rPr>
              <a:t>and </a:t>
            </a:r>
            <a:r>
              <a:rPr lang="en-GB" sz="1600">
                <a:latin typeface="Times New Roman"/>
                <a:ea typeface="+mn-lt"/>
                <a:cs typeface="Times New Roman"/>
              </a:rPr>
              <a:t>caring that prioritises clients are both enhanced by this reflection</a:t>
            </a:r>
            <a:r>
              <a:rPr lang="en-GB" sz="1600" b="0" i="0" u="none" strike="noStrike">
                <a:effectLst/>
                <a:latin typeface="Times New Roman"/>
                <a:ea typeface="+mn-lt"/>
                <a:cs typeface="Times New Roman"/>
              </a:rPr>
              <a:t>.</a:t>
            </a:r>
            <a:r>
              <a:rPr lang="en-GB" sz="1600">
                <a:latin typeface="Times New Roman"/>
                <a:ea typeface="+mn-lt"/>
                <a:cs typeface="Times New Roman"/>
              </a:rPr>
              <a:t> </a:t>
            </a:r>
            <a:endParaRPr lang="en-US" sz="1600">
              <a:latin typeface="Times New Roman"/>
              <a:cs typeface="Times New Roman"/>
            </a:endParaRPr>
          </a:p>
          <a:p>
            <a:pPr>
              <a:buNone/>
            </a:pPr>
            <a:endParaRPr lang="en-US" sz="1600">
              <a:latin typeface="Times New Roman"/>
              <a:cs typeface="Times New Roman"/>
            </a:endParaRPr>
          </a:p>
          <a:p>
            <a:r>
              <a:rPr lang="en-GB" sz="1600" i="0" u="none" strike="noStrike">
                <a:effectLst/>
                <a:latin typeface="Times New Roman"/>
                <a:ea typeface="+mn-lt"/>
                <a:cs typeface="Times New Roman"/>
              </a:rPr>
              <a:t>(</a:t>
            </a:r>
            <a:r>
              <a:rPr lang="en-GB" sz="1600">
                <a:latin typeface="Times New Roman"/>
                <a:ea typeface="+mn-lt"/>
                <a:cs typeface="Times New Roman"/>
              </a:rPr>
              <a:t>Gibbs, 1988; </a:t>
            </a:r>
            <a:r>
              <a:rPr lang="en-GB" sz="1600" i="0" u="none" strike="noStrike">
                <a:effectLst/>
                <a:latin typeface="Times New Roman"/>
                <a:ea typeface="+mn-lt"/>
                <a:cs typeface="Times New Roman"/>
              </a:rPr>
              <a:t>Ryding </a:t>
            </a:r>
            <a:r>
              <a:rPr lang="en-GB" sz="1600">
                <a:latin typeface="Times New Roman"/>
                <a:ea typeface="+mn-lt"/>
                <a:cs typeface="Times New Roman"/>
              </a:rPr>
              <a:t>&amp; </a:t>
            </a:r>
            <a:r>
              <a:rPr lang="en-GB" sz="1600" i="0" u="none" strike="noStrike">
                <a:effectLst/>
                <a:latin typeface="Times New Roman"/>
                <a:ea typeface="+mn-lt"/>
                <a:cs typeface="Times New Roman"/>
              </a:rPr>
              <a:t>Wernersson 2019).</a:t>
            </a:r>
            <a:r>
              <a:rPr lang="en-GB" sz="1600">
                <a:latin typeface="Times New Roman"/>
                <a:ea typeface="+mn-lt"/>
                <a:cs typeface="Times New Roman"/>
              </a:rPr>
              <a:t> </a:t>
            </a:r>
            <a:endParaRPr lang="en-GB" sz="1600">
              <a:latin typeface="Times New Roman"/>
              <a:cs typeface="Times New Roman"/>
            </a:endParaRPr>
          </a:p>
        </p:txBody>
      </p:sp>
    </p:spTree>
    <p:extLst>
      <p:ext uri="{BB962C8B-B14F-4D97-AF65-F5344CB8AC3E}">
        <p14:creationId xmlns:p14="http://schemas.microsoft.com/office/powerpoint/2010/main" val="11203834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ACCBDC-EC8D-677A-32AB-F11A5CD045C8}"/>
              </a:ext>
            </a:extLst>
          </p:cNvPr>
          <p:cNvSpPr txBox="1"/>
          <p:nvPr/>
        </p:nvSpPr>
        <p:spPr>
          <a:xfrm>
            <a:off x="100653" y="241827"/>
            <a:ext cx="2717610" cy="584775"/>
          </a:xfrm>
          <a:prstGeom prst="rect">
            <a:avLst/>
          </a:prstGeom>
          <a:noFill/>
        </p:spPr>
        <p:txBody>
          <a:bodyPr wrap="square">
            <a:spAutoFit/>
          </a:bodyPr>
          <a:lstStyle/>
          <a:p>
            <a:r>
              <a:rPr lang="en-GB" sz="3200" b="1" i="0" u="none" strike="noStrike" dirty="0">
                <a:effectLst/>
                <a:latin typeface="Arial" panose="020B0604020202020204" pitchFamily="34" charset="0"/>
              </a:rPr>
              <a:t>Conclusion</a:t>
            </a:r>
            <a:endParaRPr lang="en-GB" sz="3200" b="1" dirty="0"/>
          </a:p>
        </p:txBody>
      </p:sp>
      <p:sp>
        <p:nvSpPr>
          <p:cNvPr id="5" name="TextBox 4">
            <a:extLst>
              <a:ext uri="{FF2B5EF4-FFF2-40B4-BE49-F238E27FC236}">
                <a16:creationId xmlns:a16="http://schemas.microsoft.com/office/drawing/2014/main" id="{CD12AA61-044C-DB03-8D73-6F9CEC4600DD}"/>
              </a:ext>
            </a:extLst>
          </p:cNvPr>
          <p:cNvSpPr txBox="1"/>
          <p:nvPr/>
        </p:nvSpPr>
        <p:spPr>
          <a:xfrm>
            <a:off x="155243" y="992454"/>
            <a:ext cx="2137580" cy="400110"/>
          </a:xfrm>
          <a:prstGeom prst="rect">
            <a:avLst/>
          </a:prstGeom>
          <a:noFill/>
        </p:spPr>
        <p:txBody>
          <a:bodyPr wrap="square">
            <a:spAutoFit/>
          </a:bodyPr>
          <a:lstStyle/>
          <a:p>
            <a:r>
              <a:rPr lang="en-GB" sz="2000" b="1" i="0" u="none" strike="noStrike" dirty="0">
                <a:effectLst/>
                <a:latin typeface="Arial" panose="020B0604020202020204" pitchFamily="34" charset="0"/>
              </a:rPr>
              <a:t>Key Takeaways</a:t>
            </a:r>
            <a:endParaRPr lang="en-GB" sz="2000" b="1" dirty="0"/>
          </a:p>
        </p:txBody>
      </p:sp>
      <p:sp>
        <p:nvSpPr>
          <p:cNvPr id="9" name="TextBox 8">
            <a:extLst>
              <a:ext uri="{FF2B5EF4-FFF2-40B4-BE49-F238E27FC236}">
                <a16:creationId xmlns:a16="http://schemas.microsoft.com/office/drawing/2014/main" id="{5259F930-1C59-C3DD-90A4-CE89D4CBB608}"/>
              </a:ext>
            </a:extLst>
          </p:cNvPr>
          <p:cNvSpPr txBox="1"/>
          <p:nvPr/>
        </p:nvSpPr>
        <p:spPr>
          <a:xfrm>
            <a:off x="157803" y="5256643"/>
            <a:ext cx="11697837" cy="1169551"/>
          </a:xfrm>
          <a:prstGeom prst="rect">
            <a:avLst/>
          </a:prstGeom>
          <a:noFill/>
        </p:spPr>
        <p:txBody>
          <a:bodyPr wrap="square" lIns="91440" tIns="45720" rIns="91440" bIns="45720" anchor="t">
            <a:spAutoFit/>
          </a:bodyPr>
          <a:lstStyle/>
          <a:p>
            <a:r>
              <a:rPr lang="en-GB" sz="1400" dirty="0">
                <a:latin typeface="Times New Roman"/>
                <a:ea typeface="+mn-lt"/>
                <a:cs typeface="Times New Roman"/>
              </a:rPr>
              <a:t>Professionals are able to deliver care that is </a:t>
            </a:r>
            <a:r>
              <a:rPr lang="en-GB" sz="1400" b="0" i="0" u="none" strike="noStrike" dirty="0">
                <a:effectLst/>
                <a:latin typeface="Times New Roman"/>
                <a:ea typeface="+mn-lt"/>
                <a:cs typeface="Times New Roman"/>
              </a:rPr>
              <a:t>safer, more effective</a:t>
            </a:r>
            <a:r>
              <a:rPr lang="en-GB" sz="1400" dirty="0">
                <a:latin typeface="Times New Roman"/>
                <a:ea typeface="+mn-lt"/>
                <a:cs typeface="Times New Roman"/>
              </a:rPr>
              <a:t>,</a:t>
            </a:r>
            <a:r>
              <a:rPr lang="en-GB" sz="1400" b="0" i="0" u="none" strike="noStrike" dirty="0">
                <a:effectLst/>
                <a:latin typeface="Times New Roman"/>
                <a:ea typeface="+mn-lt"/>
                <a:cs typeface="Times New Roman"/>
              </a:rPr>
              <a:t> and </a:t>
            </a:r>
            <a:r>
              <a:rPr lang="en-GB" sz="1400" dirty="0">
                <a:latin typeface="Times New Roman"/>
                <a:ea typeface="+mn-lt"/>
                <a:cs typeface="Times New Roman"/>
              </a:rPr>
              <a:t>more focussed on the individual if they periodically reflect on their practise</a:t>
            </a:r>
            <a:r>
              <a:rPr lang="en-GB" sz="1400" b="0" i="0" u="none" strike="noStrike" dirty="0">
                <a:effectLst/>
                <a:latin typeface="Times New Roman"/>
                <a:ea typeface="+mn-lt"/>
                <a:cs typeface="Times New Roman"/>
              </a:rPr>
              <a:t>.</a:t>
            </a:r>
            <a:r>
              <a:rPr lang="en-GB" sz="1400" dirty="0">
                <a:latin typeface="Times New Roman"/>
                <a:ea typeface="+mn-lt"/>
                <a:cs typeface="Times New Roman"/>
              </a:rPr>
              <a:t> </a:t>
            </a:r>
            <a:endParaRPr lang="en-US" sz="1400" dirty="0">
              <a:latin typeface="Times New Roman"/>
              <a:cs typeface="Times New Roman"/>
            </a:endParaRPr>
          </a:p>
          <a:p>
            <a:pPr>
              <a:buNone/>
            </a:pPr>
            <a:endParaRPr lang="en-US" sz="1400">
              <a:latin typeface="Times New Roman"/>
              <a:cs typeface="Times New Roman"/>
            </a:endParaRPr>
          </a:p>
          <a:p>
            <a:r>
              <a:rPr lang="en-GB" sz="1400">
                <a:latin typeface="Times New Roman"/>
                <a:ea typeface="+mn-lt"/>
                <a:cs typeface="Times New Roman"/>
              </a:rPr>
              <a:t>Gibbs’, 1988. </a:t>
            </a:r>
            <a:endParaRPr lang="en-GB" sz="1400">
              <a:latin typeface="Times New Roman"/>
              <a:cs typeface="Times New Roman"/>
            </a:endParaRPr>
          </a:p>
          <a:p>
            <a:pPr>
              <a:buNone/>
            </a:pPr>
            <a:br>
              <a:rPr lang="en-GB" sz="1400" dirty="0">
                <a:latin typeface="Times New Roman"/>
                <a:cs typeface="Times New Roman"/>
              </a:rPr>
            </a:br>
            <a:endParaRPr lang="en-GB" sz="1400" dirty="0">
              <a:latin typeface="Times New Roman"/>
              <a:cs typeface="Times New Roman"/>
            </a:endParaRPr>
          </a:p>
        </p:txBody>
      </p:sp>
      <p:graphicFrame>
        <p:nvGraphicFramePr>
          <p:cNvPr id="13" name="TextBox 6">
            <a:extLst>
              <a:ext uri="{FF2B5EF4-FFF2-40B4-BE49-F238E27FC236}">
                <a16:creationId xmlns:a16="http://schemas.microsoft.com/office/drawing/2014/main" id="{E9D2F4F1-62FB-4F4C-8FC0-CB239F7B3278}"/>
              </a:ext>
            </a:extLst>
          </p:cNvPr>
          <p:cNvGraphicFramePr/>
          <p:nvPr/>
        </p:nvGraphicFramePr>
        <p:xfrm>
          <a:off x="448670" y="1681160"/>
          <a:ext cx="11622776" cy="2949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088ED5B2-4CDA-ED11-0AAB-B686043C53F5}"/>
              </a:ext>
            </a:extLst>
          </p:cNvPr>
          <p:cNvSpPr txBox="1"/>
          <p:nvPr/>
        </p:nvSpPr>
        <p:spPr>
          <a:xfrm>
            <a:off x="4512433" y="4706598"/>
            <a:ext cx="2614683" cy="253916"/>
          </a:xfrm>
          <a:prstGeom prst="rect">
            <a:avLst/>
          </a:prstGeom>
          <a:noFill/>
        </p:spPr>
        <p:txBody>
          <a:bodyPr wrap="square" rtlCol="0">
            <a:spAutoFit/>
          </a:bodyPr>
          <a:lstStyle/>
          <a:p>
            <a:r>
              <a:rPr lang="en-GB" sz="1050" dirty="0">
                <a:latin typeface="Times New Roman"/>
                <a:cs typeface="Times New Roman"/>
              </a:rPr>
              <a:t>Student diagram from PowerPoint template</a:t>
            </a:r>
          </a:p>
        </p:txBody>
      </p:sp>
    </p:spTree>
    <p:extLst>
      <p:ext uri="{BB962C8B-B14F-4D97-AF65-F5344CB8AC3E}">
        <p14:creationId xmlns:p14="http://schemas.microsoft.com/office/powerpoint/2010/main" val="19441688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9DED4D-774C-356A-373D-CF8860B8C787}"/>
              </a:ext>
            </a:extLst>
          </p:cNvPr>
          <p:cNvSpPr txBox="1"/>
          <p:nvPr/>
        </p:nvSpPr>
        <p:spPr>
          <a:xfrm>
            <a:off x="432486" y="185351"/>
            <a:ext cx="284437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a:latin typeface="Times New Roman"/>
                <a:cs typeface="Times New Roman"/>
              </a:rPr>
              <a:t>References</a:t>
            </a:r>
          </a:p>
        </p:txBody>
      </p:sp>
      <p:sp>
        <p:nvSpPr>
          <p:cNvPr id="4" name="TextBox 3">
            <a:extLst>
              <a:ext uri="{FF2B5EF4-FFF2-40B4-BE49-F238E27FC236}">
                <a16:creationId xmlns:a16="http://schemas.microsoft.com/office/drawing/2014/main" id="{E4E5BF45-B316-7D62-C4B2-62812FCED456}"/>
              </a:ext>
            </a:extLst>
          </p:cNvPr>
          <p:cNvSpPr txBox="1"/>
          <p:nvPr/>
        </p:nvSpPr>
        <p:spPr>
          <a:xfrm>
            <a:off x="494270" y="1009135"/>
            <a:ext cx="11079891"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Times New Roman"/>
                <a:cs typeface="Times New Roman"/>
              </a:rPr>
              <a:t>Ahmadpour, N., Shariati. A. and Moghadam, M.P. (2025) 'Effect of narrative writing based in Gibbs' reflective model on the empathy and communication </a:t>
            </a:r>
            <a:r>
              <a:rPr lang="en-GB">
                <a:latin typeface="Times New Roman"/>
                <a:cs typeface="Times New Roman"/>
              </a:rPr>
              <a:t>skills</a:t>
            </a:r>
            <a:r>
              <a:rPr lang="en-GB" dirty="0">
                <a:latin typeface="Times New Roman"/>
                <a:cs typeface="Times New Roman"/>
              </a:rPr>
              <a:t> of nursing students', </a:t>
            </a:r>
            <a:r>
              <a:rPr lang="en-GB" i="1" dirty="0">
                <a:latin typeface="Times New Roman"/>
                <a:cs typeface="Times New Roman"/>
              </a:rPr>
              <a:t>BMC Medical Education, 25</a:t>
            </a:r>
            <a:r>
              <a:rPr lang="en-GB" dirty="0">
                <a:latin typeface="Times New Roman"/>
                <a:cs typeface="Times New Roman"/>
              </a:rPr>
              <a:t>(1), p.10.</a:t>
            </a:r>
          </a:p>
          <a:p>
            <a:endParaRPr lang="en-GB" dirty="0">
              <a:latin typeface="Times New Roman"/>
              <a:cs typeface="Times New Roman"/>
            </a:endParaRPr>
          </a:p>
          <a:p>
            <a:r>
              <a:rPr lang="en-GB" dirty="0">
                <a:latin typeface="Times New Roman"/>
                <a:cs typeface="Times New Roman"/>
              </a:rPr>
              <a:t>Gibbs, G. (1988)</a:t>
            </a:r>
            <a:r>
              <a:rPr lang="en-GB" i="1" dirty="0">
                <a:latin typeface="Times New Roman"/>
                <a:cs typeface="Times New Roman"/>
              </a:rPr>
              <a:t> Learning by Doing: A Guide to Teaching and Learning Methods.</a:t>
            </a:r>
            <a:r>
              <a:rPr lang="en-GB" dirty="0">
                <a:latin typeface="Times New Roman"/>
                <a:cs typeface="Times New Roman"/>
              </a:rPr>
              <a:t> Oxford: Oxford </a:t>
            </a:r>
            <a:r>
              <a:rPr lang="en-GB">
                <a:latin typeface="Times New Roman"/>
                <a:cs typeface="Times New Roman"/>
              </a:rPr>
              <a:t>Polytechnic. </a:t>
            </a:r>
          </a:p>
          <a:p>
            <a:endParaRPr lang="en-GB" dirty="0">
              <a:latin typeface="Times New Roman"/>
              <a:cs typeface="Times New Roman"/>
            </a:endParaRPr>
          </a:p>
          <a:p>
            <a:r>
              <a:rPr lang="en-GB" dirty="0">
                <a:latin typeface="Times New Roman"/>
                <a:cs typeface="Times New Roman"/>
              </a:rPr>
              <a:t>Milne, A. and Adams, A. (2015) 'Enhancing critical reflection amongst social work students: The contribution of an experiential learning group in care homes for older people', </a:t>
            </a:r>
            <a:r>
              <a:rPr lang="en-GB" i="1" dirty="0">
                <a:latin typeface="Times New Roman"/>
                <a:cs typeface="Times New Roman"/>
              </a:rPr>
              <a:t>Social Work </a:t>
            </a:r>
            <a:r>
              <a:rPr lang="en-GB" i="1">
                <a:latin typeface="Times New Roman"/>
                <a:cs typeface="Times New Roman"/>
              </a:rPr>
              <a:t>Education</a:t>
            </a:r>
            <a:r>
              <a:rPr lang="en-GB">
                <a:latin typeface="Times New Roman"/>
                <a:cs typeface="Times New Roman"/>
              </a:rPr>
              <a:t>, 34(1), pp. 74-90</a:t>
            </a:r>
          </a:p>
          <a:p>
            <a:endParaRPr lang="en-GB" dirty="0">
              <a:latin typeface="Times New Roman"/>
              <a:cs typeface="Times New Roman"/>
            </a:endParaRPr>
          </a:p>
          <a:p>
            <a:r>
              <a:rPr lang="en-GB" dirty="0">
                <a:latin typeface="Times New Roman"/>
                <a:cs typeface="Times New Roman"/>
              </a:rPr>
              <a:t>Occhiuto, K., Tarshis, S., Todd, S. and Gheorghe, R. (2024) 'Reflecting on reflection in clinical social work: Unsettling </a:t>
            </a:r>
            <a:r>
              <a:rPr lang="en-GB">
                <a:latin typeface="Times New Roman"/>
                <a:cs typeface="Times New Roman"/>
              </a:rPr>
              <a:t>a key</a:t>
            </a:r>
            <a:r>
              <a:rPr lang="en-GB" dirty="0">
                <a:latin typeface="Times New Roman"/>
                <a:cs typeface="Times New Roman"/>
              </a:rPr>
              <a:t> social work strategy', </a:t>
            </a:r>
            <a:r>
              <a:rPr lang="en-GB" i="1" dirty="0">
                <a:latin typeface="Times New Roman"/>
                <a:cs typeface="Times New Roman"/>
              </a:rPr>
              <a:t>The British Journal of Social Work,</a:t>
            </a:r>
            <a:r>
              <a:rPr lang="en-GB">
                <a:latin typeface="Times New Roman"/>
                <a:cs typeface="Times New Roman"/>
              </a:rPr>
              <a:t> 54(6), pp.2642-2660.</a:t>
            </a:r>
          </a:p>
          <a:p>
            <a:endParaRPr lang="en-GB" dirty="0">
              <a:latin typeface="Times New Roman"/>
              <a:cs typeface="Times New Roman"/>
            </a:endParaRPr>
          </a:p>
          <a:p>
            <a:r>
              <a:rPr lang="en-GB" dirty="0">
                <a:latin typeface="Times New Roman"/>
                <a:cs typeface="Times New Roman"/>
              </a:rPr>
              <a:t>Ryding, J. and Wernersson, I. (2019) ' The role of reflection in family support social work and its possible promotion by a research-supported mo</a:t>
            </a:r>
            <a:r>
              <a:rPr lang="en-GB">
                <a:latin typeface="Times New Roman"/>
                <a:cs typeface="Times New Roman"/>
              </a:rPr>
              <a:t>del', Journal of Evidence-Based Social Work, 16(3), pp.322-345.</a:t>
            </a:r>
            <a:endParaRPr lang="en-GB" dirty="0">
              <a:latin typeface="Times New Roman"/>
              <a:cs typeface="Times New Roman"/>
            </a:endParaRPr>
          </a:p>
        </p:txBody>
      </p:sp>
    </p:spTree>
    <p:extLst>
      <p:ext uri="{BB962C8B-B14F-4D97-AF65-F5344CB8AC3E}">
        <p14:creationId xmlns:p14="http://schemas.microsoft.com/office/powerpoint/2010/main" val="19443486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
  <TotalTime>9353</TotalTime>
  <Words>1142</Words>
  <Application>Microsoft Office PowerPoint</Application>
  <PresentationFormat>Widescreen</PresentationFormat>
  <Paragraphs>146</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Damask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Nana Kwame Djan (2504746)</dc:creator>
  <cp:lastModifiedBy>Nana Kwame Djan (2504746)</cp:lastModifiedBy>
  <cp:revision>665</cp:revision>
  <dcterms:created xsi:type="dcterms:W3CDTF">2026-06-10T18:46:35Z</dcterms:created>
  <dcterms:modified xsi:type="dcterms:W3CDTF">2026-06-20T19:40:28Z</dcterms:modified>
</cp:coreProperties>
</file>