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6" r:id="rId11"/>
    <p:sldId id="267" r:id="rId12"/>
  </p:sldIdLst>
  <p:sldSz cx="18288000" cy="10287000"/>
  <p:notesSz cx="6858000" cy="9144000"/>
  <p:embeddedFontLst>
    <p:embeddedFont>
      <p:font typeface="Calibri" panose="020F0502020204030204" pitchFamily="34"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4" d="100"/>
          <a:sy n="54" d="100"/>
        </p:scale>
        <p:origin x="754" y="-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5F0540-77B9-4B0C-ADAD-47E0C22232DC}" type="datetimeFigureOut">
              <a:rPr lang="en-IN" smtClean="0"/>
              <a:t>10-11-2025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933964-D4DE-4A66-A706-5D83AAB87212}" type="slidenum">
              <a:rPr lang="en-IN" smtClean="0"/>
              <a:t>‹#›</a:t>
            </a:fld>
            <a:endParaRPr lang="en-IN"/>
          </a:p>
        </p:txBody>
      </p:sp>
    </p:spTree>
    <p:extLst>
      <p:ext uri="{BB962C8B-B14F-4D97-AF65-F5344CB8AC3E}">
        <p14:creationId xmlns:p14="http://schemas.microsoft.com/office/powerpoint/2010/main" val="1575747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Green Haven Florists is facing some issues regarding its sales and profitability; although the company has already developed a solid reputation of custom made flower arrangements, environmentally friendly packaging, and connections with the community, these arising concerns should be handled in a highly competitive retail environment. </a:t>
            </a:r>
          </a:p>
          <a:p>
            <a:endParaRPr lang="en-IN" dirty="0"/>
          </a:p>
        </p:txBody>
      </p:sp>
      <p:sp>
        <p:nvSpPr>
          <p:cNvPr id="4" name="Slide Number Placeholder 3"/>
          <p:cNvSpPr>
            <a:spLocks noGrp="1"/>
          </p:cNvSpPr>
          <p:nvPr>
            <p:ph type="sldNum" sz="quarter" idx="10"/>
          </p:nvPr>
        </p:nvSpPr>
        <p:spPr/>
        <p:txBody>
          <a:bodyPr/>
          <a:lstStyle/>
          <a:p>
            <a:fld id="{53933964-D4DE-4A66-A706-5D83AAB87212}" type="slidenum">
              <a:rPr lang="en-IN" smtClean="0"/>
              <a:t>2</a:t>
            </a:fld>
            <a:endParaRPr lang="en-IN"/>
          </a:p>
        </p:txBody>
      </p:sp>
    </p:spTree>
    <p:extLst>
      <p:ext uri="{BB962C8B-B14F-4D97-AF65-F5344CB8AC3E}">
        <p14:creationId xmlns:p14="http://schemas.microsoft.com/office/powerpoint/2010/main" val="3163597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found the company to witness a significant 30% drop in the number of in-store sales; however, online sales have increased slightly. The main issues are the increased prices of fresh flowers, customer demand for collaboration and flexible deliveries, as well as subscriptions, and the increasing competition from newcomers. These are the problems that are being experienced in the UK flower retail market and have been experienced over recent years. In order to solve these issues, Green Haven requires an investment of about 15000 pounds, and should concentrate on several strategic activities: optimization of their site to make it user-friendly, strengthening their supplier relationships both locally and internationally, collaborating with national delivery agencies, possibly taking more physical locations, and executing their marketing mix strategies. The user-friendly design will be a </a:t>
            </a:r>
            <a:r>
              <a:rPr lang="en-GB" sz="1200" kern="1200" dirty="0" err="1">
                <a:solidFill>
                  <a:schemeClr val="tx1"/>
                </a:solidFill>
                <a:effectLst/>
                <a:latin typeface="+mn-lt"/>
                <a:ea typeface="+mn-ea"/>
                <a:cs typeface="+mn-cs"/>
              </a:rPr>
              <a:t>gamification</a:t>
            </a:r>
            <a:r>
              <a:rPr lang="en-GB" sz="1200" kern="1200" dirty="0">
                <a:solidFill>
                  <a:schemeClr val="tx1"/>
                </a:solidFill>
                <a:effectLst/>
                <a:latin typeface="+mn-lt"/>
                <a:ea typeface="+mn-ea"/>
                <a:cs typeface="+mn-cs"/>
              </a:rPr>
              <a:t> strategy to engage customers more (</a:t>
            </a:r>
            <a:r>
              <a:rPr lang="en-IN" sz="1200" kern="1200" dirty="0" err="1">
                <a:solidFill>
                  <a:schemeClr val="tx1"/>
                </a:solidFill>
                <a:effectLst/>
                <a:latin typeface="+mn-lt"/>
                <a:ea typeface="+mn-ea"/>
                <a:cs typeface="+mn-cs"/>
              </a:rPr>
              <a:t>Deterding</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2011</a:t>
            </a:r>
            <a:r>
              <a:rPr lang="en-GB" sz="1200" kern="1200" dirty="0">
                <a:solidFill>
                  <a:schemeClr val="tx1"/>
                </a:solidFill>
                <a:effectLst/>
                <a:latin typeface="+mn-lt"/>
                <a:ea typeface="+mn-ea"/>
                <a:cs typeface="+mn-cs"/>
              </a:rPr>
              <a:t>). Focus on user experience is essential to develop and strengthen the marketing activities through goodness of interactive product (</a:t>
            </a:r>
            <a:r>
              <a:rPr lang="en-IN" sz="1200" kern="1200" err="1">
                <a:solidFill>
                  <a:schemeClr val="tx1"/>
                </a:solidFill>
                <a:effectLst/>
                <a:latin typeface="+mn-lt"/>
                <a:ea typeface="+mn-ea"/>
                <a:cs typeface="+mn-cs"/>
              </a:rPr>
              <a:t>Hassenzahl</a:t>
            </a:r>
            <a:r>
              <a:rPr lang="en-IN" sz="1200" kern="1200">
                <a:solidFill>
                  <a:schemeClr val="tx1"/>
                </a:solidFill>
                <a:effectLst/>
                <a:latin typeface="+mn-lt"/>
                <a:ea typeface="+mn-ea"/>
                <a:cs typeface="+mn-cs"/>
              </a:rPr>
              <a:t>, </a:t>
            </a:r>
            <a:r>
              <a:rPr lang="en-IN" sz="1200" kern="1200" dirty="0">
                <a:solidFill>
                  <a:schemeClr val="tx1"/>
                </a:solidFill>
                <a:effectLst/>
                <a:latin typeface="+mn-lt"/>
                <a:ea typeface="+mn-ea"/>
                <a:cs typeface="+mn-cs"/>
              </a:rPr>
              <a:t>and </a:t>
            </a:r>
            <a:r>
              <a:rPr lang="en-IN" sz="1200" kern="1200" dirty="0" err="1">
                <a:solidFill>
                  <a:schemeClr val="tx1"/>
                </a:solidFill>
                <a:effectLst/>
                <a:latin typeface="+mn-lt"/>
                <a:ea typeface="+mn-ea"/>
                <a:cs typeface="+mn-cs"/>
              </a:rPr>
              <a:t>Tractinsky</a:t>
            </a:r>
            <a:r>
              <a:rPr lang="en-IN" sz="1200" kern="1200" dirty="0">
                <a:solidFill>
                  <a:schemeClr val="tx1"/>
                </a:solidFill>
                <a:effectLst/>
                <a:latin typeface="+mn-lt"/>
                <a:ea typeface="+mn-ea"/>
                <a:cs typeface="+mn-cs"/>
              </a:rPr>
              <a:t>, 2006; p. 95</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3933964-D4DE-4A66-A706-5D83AAB87212}" type="slidenum">
              <a:rPr lang="en-IN" smtClean="0"/>
              <a:t>3</a:t>
            </a:fld>
            <a:endParaRPr lang="en-IN"/>
          </a:p>
        </p:txBody>
      </p:sp>
    </p:spTree>
    <p:extLst>
      <p:ext uri="{BB962C8B-B14F-4D97-AF65-F5344CB8AC3E}">
        <p14:creationId xmlns:p14="http://schemas.microsoft.com/office/powerpoint/2010/main" val="3523246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Many external factors are influencing the operations of Green Haven. </a:t>
            </a:r>
            <a:r>
              <a:rPr lang="en-IN" sz="1200" kern="1200" dirty="0" err="1">
                <a:solidFill>
                  <a:schemeClr val="tx1"/>
                </a:solidFill>
                <a:effectLst/>
                <a:latin typeface="+mn-lt"/>
                <a:ea typeface="+mn-ea"/>
                <a:cs typeface="+mn-cs"/>
              </a:rPr>
              <a:t>Brexit</a:t>
            </a:r>
            <a:r>
              <a:rPr lang="en-IN" sz="1200" kern="1200" dirty="0">
                <a:solidFill>
                  <a:schemeClr val="tx1"/>
                </a:solidFill>
                <a:effectLst/>
                <a:latin typeface="+mn-lt"/>
                <a:ea typeface="+mn-ea"/>
                <a:cs typeface="+mn-cs"/>
              </a:rPr>
              <a:t> has brought about confusion regarding tariffs and logistics in the EU countries, leading to taxes being charged more on imported flowers. I found that </a:t>
            </a:r>
            <a:r>
              <a:rPr lang="en-IN" sz="1200" kern="1200" dirty="0" err="1">
                <a:solidFill>
                  <a:schemeClr val="tx1"/>
                </a:solidFill>
                <a:effectLst/>
                <a:latin typeface="+mn-lt"/>
                <a:ea typeface="+mn-ea"/>
                <a:cs typeface="+mn-cs"/>
              </a:rPr>
              <a:t>Brexit</a:t>
            </a:r>
            <a:r>
              <a:rPr lang="en-IN" sz="1200" kern="1200" dirty="0">
                <a:solidFill>
                  <a:schemeClr val="tx1"/>
                </a:solidFill>
                <a:effectLst/>
                <a:latin typeface="+mn-lt"/>
                <a:ea typeface="+mn-ea"/>
                <a:cs typeface="+mn-cs"/>
              </a:rPr>
              <a:t> laws that are imposed by the British Florist Association have increased the cost of flowers and slowed sales. Nevertheless, among the positive social trends, there is the support of sustainability, the culture of the Plant Parent, and the demand for flowers sourced locally. The level of technological advancement in e-commerce has enhanced customer interaction and increased sales. Legal issues, such as customs laws that lead to delays in the importation of the plants, are also a problem, especially during high seasons. The environmental issues of carbon footprints caused by imported flowers are also increasing the demand for locally sourced, organic, and low usage of pesticides.</a:t>
            </a:r>
          </a:p>
          <a:p>
            <a:endParaRPr lang="en-IN" dirty="0"/>
          </a:p>
        </p:txBody>
      </p:sp>
      <p:sp>
        <p:nvSpPr>
          <p:cNvPr id="4" name="Slide Number Placeholder 3"/>
          <p:cNvSpPr>
            <a:spLocks noGrp="1"/>
          </p:cNvSpPr>
          <p:nvPr>
            <p:ph type="sldNum" sz="quarter" idx="10"/>
          </p:nvPr>
        </p:nvSpPr>
        <p:spPr/>
        <p:txBody>
          <a:bodyPr/>
          <a:lstStyle/>
          <a:p>
            <a:fld id="{53933964-D4DE-4A66-A706-5D83AAB87212}" type="slidenum">
              <a:rPr lang="en-IN" smtClean="0"/>
              <a:t>4</a:t>
            </a:fld>
            <a:endParaRPr lang="en-IN"/>
          </a:p>
        </p:txBody>
      </p:sp>
    </p:spTree>
    <p:extLst>
      <p:ext uri="{BB962C8B-B14F-4D97-AF65-F5344CB8AC3E}">
        <p14:creationId xmlns:p14="http://schemas.microsoft.com/office/powerpoint/2010/main" val="135081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Through the fishbone diagram, I presented the causes and the outcome that Green Haven faced. </a:t>
            </a:r>
          </a:p>
          <a:p>
            <a:endParaRPr lang="en-IN" dirty="0"/>
          </a:p>
        </p:txBody>
      </p:sp>
      <p:sp>
        <p:nvSpPr>
          <p:cNvPr id="4" name="Slide Number Placeholder 3"/>
          <p:cNvSpPr>
            <a:spLocks noGrp="1"/>
          </p:cNvSpPr>
          <p:nvPr>
            <p:ph type="sldNum" sz="quarter" idx="10"/>
          </p:nvPr>
        </p:nvSpPr>
        <p:spPr/>
        <p:txBody>
          <a:bodyPr/>
          <a:lstStyle/>
          <a:p>
            <a:fld id="{53933964-D4DE-4A66-A706-5D83AAB87212}" type="slidenum">
              <a:rPr lang="en-IN" smtClean="0"/>
              <a:t>5</a:t>
            </a:fld>
            <a:endParaRPr lang="en-IN"/>
          </a:p>
        </p:txBody>
      </p:sp>
    </p:spTree>
    <p:extLst>
      <p:ext uri="{BB962C8B-B14F-4D97-AF65-F5344CB8AC3E}">
        <p14:creationId xmlns:p14="http://schemas.microsoft.com/office/powerpoint/2010/main" val="2316403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underlying problems of Green Haven have several facets. People-related problems encompass the absence of specialized skills and the weakness of being able to manage websites. Based on my observation, the process issues include a lack of clarity in design directives and ambivalent customer commentary sentiments. The limitations of the tools are the use of old design software. Use of influencer marketing through digital avatar can be effective to mitigate the old design issues (</a:t>
            </a:r>
            <a:r>
              <a:rPr lang="en-IN" sz="1200" kern="1200" dirty="0" err="1">
                <a:solidFill>
                  <a:schemeClr val="tx1"/>
                </a:solidFill>
                <a:effectLst/>
                <a:latin typeface="+mn-lt"/>
                <a:ea typeface="+mn-ea"/>
                <a:cs typeface="+mn-cs"/>
              </a:rPr>
              <a:t>Vasalou</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Joinson</a:t>
            </a:r>
            <a:r>
              <a:rPr lang="en-IN" sz="1200" kern="1200" dirty="0">
                <a:solidFill>
                  <a:schemeClr val="tx1"/>
                </a:solidFill>
                <a:effectLst/>
                <a:latin typeface="+mn-lt"/>
                <a:ea typeface="+mn-ea"/>
                <a:cs typeface="+mn-cs"/>
              </a:rPr>
              <a:t>, 2009; p. 511</a:t>
            </a:r>
            <a:r>
              <a:rPr lang="en-GB" sz="1200" kern="1200" dirty="0">
                <a:solidFill>
                  <a:schemeClr val="tx1"/>
                </a:solidFill>
                <a:effectLst/>
                <a:latin typeface="+mn-lt"/>
                <a:ea typeface="+mn-ea"/>
                <a:cs typeface="+mn-cs"/>
              </a:rPr>
              <a:t>). The issues of materials revolve around the rising price of sustainable materials. The environmental factors indicate that the long-time customers are getting attracted more towards the convenience and the lower prices of the large online retailers. The management issues include a high level of competition, disruption of the supply chain, and pressure of inflation. </a:t>
            </a:r>
            <a:endParaRPr lang="en-IN" sz="1200" kern="120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3933964-D4DE-4A66-A706-5D83AAB87212}" type="slidenum">
              <a:rPr lang="en-IN" smtClean="0"/>
              <a:t>6</a:t>
            </a:fld>
            <a:endParaRPr lang="en-IN"/>
          </a:p>
        </p:txBody>
      </p:sp>
    </p:spTree>
    <p:extLst>
      <p:ext uri="{BB962C8B-B14F-4D97-AF65-F5344CB8AC3E}">
        <p14:creationId xmlns:p14="http://schemas.microsoft.com/office/powerpoint/2010/main" val="376008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provided strategic suggestions for joining local suppliers of seasonal flowers to decrease operational expenses, diversifying suppliers to decrease bargaining power, incorporating advanced technologies with skilled technological personnel to handle e-commerce, and value pricing by customizing bouquets and the adoption of premium pricing by special orders to appeal to different customer segments. This can be winning strategy for the flower seller in the highly competitive market (</a:t>
            </a:r>
            <a:r>
              <a:rPr lang="en-IN" sz="1200" kern="1200" dirty="0" err="1">
                <a:solidFill>
                  <a:schemeClr val="tx1"/>
                </a:solidFill>
                <a:effectLst/>
                <a:latin typeface="+mn-lt"/>
                <a:ea typeface="+mn-ea"/>
                <a:cs typeface="+mn-cs"/>
              </a:rPr>
              <a:t>Werbach</a:t>
            </a:r>
            <a:r>
              <a:rPr lang="en-IN" sz="1200" kern="1200" dirty="0">
                <a:solidFill>
                  <a:schemeClr val="tx1"/>
                </a:solidFill>
                <a:effectLst/>
                <a:latin typeface="+mn-lt"/>
                <a:ea typeface="+mn-ea"/>
                <a:cs typeface="+mn-cs"/>
              </a:rPr>
              <a:t>, K. and Hunter, 2012</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3933964-D4DE-4A66-A706-5D83AAB87212}" type="slidenum">
              <a:rPr lang="en-IN" smtClean="0"/>
              <a:t>7</a:t>
            </a:fld>
            <a:endParaRPr lang="en-IN"/>
          </a:p>
        </p:txBody>
      </p:sp>
    </p:spTree>
    <p:extLst>
      <p:ext uri="{BB962C8B-B14F-4D97-AF65-F5344CB8AC3E}">
        <p14:creationId xmlns:p14="http://schemas.microsoft.com/office/powerpoint/2010/main" val="1635617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 think that Green Haven can solve its business problems by following the strategies and regain its market position. The strategies may assist it in managing the issues and increase customer satisfaction and loyalty again. </a:t>
            </a:r>
          </a:p>
          <a:p>
            <a:endParaRPr lang="en-IN" dirty="0"/>
          </a:p>
        </p:txBody>
      </p:sp>
      <p:sp>
        <p:nvSpPr>
          <p:cNvPr id="4" name="Slide Number Placeholder 3"/>
          <p:cNvSpPr>
            <a:spLocks noGrp="1"/>
          </p:cNvSpPr>
          <p:nvPr>
            <p:ph type="sldNum" sz="quarter" idx="10"/>
          </p:nvPr>
        </p:nvSpPr>
        <p:spPr/>
        <p:txBody>
          <a:bodyPr/>
          <a:lstStyle/>
          <a:p>
            <a:fld id="{53933964-D4DE-4A66-A706-5D83AAB87212}" type="slidenum">
              <a:rPr lang="en-IN" smtClean="0"/>
              <a:t>8</a:t>
            </a:fld>
            <a:endParaRPr lang="en-IN"/>
          </a:p>
        </p:txBody>
      </p:sp>
    </p:spTree>
    <p:extLst>
      <p:ext uri="{BB962C8B-B14F-4D97-AF65-F5344CB8AC3E}">
        <p14:creationId xmlns:p14="http://schemas.microsoft.com/office/powerpoint/2010/main" val="591903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3933964-D4DE-4A66-A706-5D83AAB87212}" type="slidenum">
              <a:rPr lang="en-IN" smtClean="0"/>
              <a:t>9</a:t>
            </a:fld>
            <a:endParaRPr lang="en-IN"/>
          </a:p>
        </p:txBody>
      </p:sp>
    </p:spTree>
    <p:extLst>
      <p:ext uri="{BB962C8B-B14F-4D97-AF65-F5344CB8AC3E}">
        <p14:creationId xmlns:p14="http://schemas.microsoft.com/office/powerpoint/2010/main" val="3399653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alpha val="28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8" Type="http://schemas.openxmlformats.org/officeDocument/2006/relationships/hyperlink" Target="https://www.mmaglobal.org/_files/ugd/a41a45_892e337a2c7a43f9a6f331d52b99a3aa.pdf#page=79" TargetMode="External"/><Relationship Id="rId3" Type="http://schemas.openxmlformats.org/officeDocument/2006/relationships/image" Target="../media/image1.png"/><Relationship Id="rId7" Type="http://schemas.openxmlformats.org/officeDocument/2006/relationships/hyperlink" Target="https://www.floraldaily.com/article/9769046/uk-high-prices-slow-down-sales-of-popular-flowers/" TargetMode="External"/><Relationship Id="rId12" Type="http://schemas.openxmlformats.org/officeDocument/2006/relationships/hyperlink" Target="https://www.tandfonline.com/doi/abs/10.1080/01449290500330331"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frontiersin.org/journals/psychology/articles/10.3389/fpsyg.2022.965998/pdf" TargetMode="External"/><Relationship Id="rId11" Type="http://schemas.openxmlformats.org/officeDocument/2006/relationships/hyperlink" Target="https://www.sciencedirect.com/science/article/pii/S0747563208002069" TargetMode="External"/><Relationship Id="rId5" Type="http://schemas.openxmlformats.org/officeDocument/2006/relationships/hyperlink" Target="https://cargo.flowers/en/blog/post/modern-trends-in-the-flower-market#:~:text=One%20of%20the%20key%20global,has%20greatly%20altered%20purchasing%20habits" TargetMode="External"/><Relationship Id="rId10" Type="http://schemas.openxmlformats.org/officeDocument/2006/relationships/hyperlink" Target="https://www.theguardian.com/politics/2024/jan/04/dutch-flower-growers-call-for-delays-to-uk-post-brexit-border-checks" TargetMode="External"/><Relationship Id="rId4" Type="http://schemas.openxmlformats.org/officeDocument/2006/relationships/image" Target="../media/image2.svg"/><Relationship Id="rId9" Type="http://schemas.openxmlformats.org/officeDocument/2006/relationships/hyperlink" Target="https://www.bbc.com/news/business-6812688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1359746" y="1028700"/>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rot="-10800000">
            <a:off x="12787575" y="5143500"/>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TextBox 8"/>
          <p:cNvSpPr txBox="1"/>
          <p:nvPr/>
        </p:nvSpPr>
        <p:spPr>
          <a:xfrm>
            <a:off x="2759443" y="2384821"/>
            <a:ext cx="11427829" cy="2954655"/>
          </a:xfrm>
          <a:prstGeom prst="rect">
            <a:avLst/>
          </a:prstGeom>
        </p:spPr>
        <p:txBody>
          <a:bodyPr lIns="0" tIns="0" rIns="0" bIns="0" rtlCol="0" anchor="t">
            <a:spAutoFit/>
          </a:bodyPr>
          <a:lstStyle/>
          <a:p>
            <a:pPr algn="ctr"/>
            <a:r>
              <a:rPr lang="en-US" sz="4800" b="1" spc="60" dirty="0">
                <a:latin typeface="Arial" panose="020B0604020202020204" pitchFamily="34" charset="0"/>
                <a:ea typeface="Bobby Jones Condensed Soft"/>
                <a:cs typeface="Arial" panose="020B0604020202020204" pitchFamily="34" charset="0"/>
                <a:sym typeface="Bobby Jones Condensed Soft"/>
              </a:rPr>
              <a:t>LCLM4004: Problem Solving and Decision Making </a:t>
            </a:r>
          </a:p>
          <a:p>
            <a:pPr algn="ctr"/>
            <a:r>
              <a:rPr lang="en-US" sz="4800" b="1" spc="60" dirty="0">
                <a:latin typeface="Arial" panose="020B0604020202020204" pitchFamily="34" charset="0"/>
                <a:ea typeface="Bobby Jones Condensed Soft"/>
                <a:cs typeface="Arial" panose="020B0604020202020204" pitchFamily="34" charset="0"/>
                <a:sym typeface="Bobby Jones Condensed Soft"/>
              </a:rPr>
              <a:t>Component 1: Individual Presentation</a:t>
            </a:r>
          </a:p>
          <a:p>
            <a:pPr algn="ctr"/>
            <a:r>
              <a:rPr lang="en-US" sz="4800" b="1" spc="60" dirty="0">
                <a:latin typeface="Arial" panose="020B0604020202020204" pitchFamily="34" charset="0"/>
                <a:ea typeface="Bobby Jones Condensed Soft"/>
                <a:cs typeface="Arial" panose="020B0604020202020204" pitchFamily="34" charset="0"/>
                <a:sym typeface="Bobby Jones Condensed Soft"/>
              </a:rPr>
              <a:t>Green Haven Florists </a:t>
            </a:r>
          </a:p>
        </p:txBody>
      </p:sp>
      <p:sp>
        <p:nvSpPr>
          <p:cNvPr id="9" name="TextBox 9"/>
          <p:cNvSpPr txBox="1"/>
          <p:nvPr/>
        </p:nvSpPr>
        <p:spPr>
          <a:xfrm>
            <a:off x="5500425" y="6454616"/>
            <a:ext cx="6658550" cy="1107996"/>
          </a:xfrm>
          <a:prstGeom prst="rect">
            <a:avLst/>
          </a:prstGeom>
        </p:spPr>
        <p:txBody>
          <a:bodyPr lIns="0" tIns="0" rIns="0" bIns="0" rtlCol="0" anchor="t">
            <a:spAutoFit/>
          </a:bodyPr>
          <a:lstStyle/>
          <a:p>
            <a:pPr algn="ctr">
              <a:spcBef>
                <a:spcPct val="0"/>
              </a:spcBef>
            </a:pPr>
            <a:r>
              <a:rPr lang="en-US" sz="2400" b="1" i="1" dirty="0">
                <a:latin typeface="Arial" panose="020B0604020202020204" pitchFamily="34" charset="0"/>
                <a:ea typeface="Dekko"/>
                <a:cs typeface="Arial" panose="020B0604020202020204" pitchFamily="34" charset="0"/>
                <a:sym typeface="Dekko"/>
              </a:rPr>
              <a:t>Student name: </a:t>
            </a:r>
            <a:r>
              <a:rPr lang="en-US" sz="2400" b="1" i="1" dirty="0" err="1">
                <a:latin typeface="Arial" panose="020B0604020202020204" pitchFamily="34" charset="0"/>
                <a:ea typeface="Dekko"/>
                <a:cs typeface="Arial" panose="020B0604020202020204" pitchFamily="34" charset="0"/>
                <a:sym typeface="Dekko"/>
              </a:rPr>
              <a:t>Ginel</a:t>
            </a:r>
            <a:r>
              <a:rPr lang="en-US" sz="2400" b="1" i="1" dirty="0">
                <a:latin typeface="Arial" panose="020B0604020202020204" pitchFamily="34" charset="0"/>
                <a:ea typeface="Dekko"/>
                <a:cs typeface="Arial" panose="020B0604020202020204" pitchFamily="34" charset="0"/>
                <a:sym typeface="Dekko"/>
              </a:rPr>
              <a:t> </a:t>
            </a:r>
            <a:r>
              <a:rPr lang="en-US" sz="2400" b="1" i="1" dirty="0" err="1">
                <a:latin typeface="Arial" panose="020B0604020202020204" pitchFamily="34" charset="0"/>
                <a:ea typeface="Dekko"/>
                <a:cs typeface="Arial" panose="020B0604020202020204" pitchFamily="34" charset="0"/>
                <a:sym typeface="Dekko"/>
              </a:rPr>
              <a:t>Usurelu</a:t>
            </a:r>
            <a:r>
              <a:rPr lang="en-US" sz="2400" b="1" i="1" dirty="0">
                <a:latin typeface="Arial" panose="020B0604020202020204" pitchFamily="34" charset="0"/>
                <a:ea typeface="Dekko"/>
                <a:cs typeface="Arial" panose="020B0604020202020204" pitchFamily="34" charset="0"/>
                <a:sym typeface="Dekko"/>
              </a:rPr>
              <a:t> </a:t>
            </a:r>
          </a:p>
          <a:p>
            <a:pPr algn="ctr">
              <a:spcBef>
                <a:spcPct val="0"/>
              </a:spcBef>
            </a:pPr>
            <a:r>
              <a:rPr lang="en-US" sz="2400" b="1" i="1" dirty="0">
                <a:latin typeface="Arial" panose="020B0604020202020204" pitchFamily="34" charset="0"/>
                <a:ea typeface="Dekko"/>
                <a:cs typeface="Arial" panose="020B0604020202020204" pitchFamily="34" charset="0"/>
                <a:sym typeface="Dekko"/>
              </a:rPr>
              <a:t>Student ID: 2435224</a:t>
            </a:r>
          </a:p>
          <a:p>
            <a:pPr algn="ctr">
              <a:spcBef>
                <a:spcPct val="0"/>
              </a:spcBef>
            </a:pPr>
            <a:r>
              <a:rPr lang="en-US" sz="2400" b="1" i="1" dirty="0">
                <a:latin typeface="Arial" panose="020B0604020202020204" pitchFamily="34" charset="0"/>
                <a:ea typeface="Dekko"/>
                <a:cs typeface="Arial" panose="020B0604020202020204" pitchFamily="34" charset="0"/>
                <a:sym typeface="Dekko"/>
              </a:rPr>
              <a:t>Lecturer Name: Toyin </a:t>
            </a:r>
            <a:r>
              <a:rPr lang="en-US" sz="2400" b="1" i="1" dirty="0" err="1">
                <a:latin typeface="Arial" panose="020B0604020202020204" pitchFamily="34" charset="0"/>
                <a:ea typeface="Dekko"/>
                <a:cs typeface="Arial" panose="020B0604020202020204" pitchFamily="34" charset="0"/>
                <a:sym typeface="Dekko"/>
              </a:rPr>
              <a:t>Adisa</a:t>
            </a:r>
            <a:endParaRPr lang="en-US" sz="2400" b="1" i="1" dirty="0">
              <a:latin typeface="Arial" panose="020B0604020202020204" pitchFamily="34" charset="0"/>
              <a:ea typeface="Dekko"/>
              <a:cs typeface="Arial" panose="020B0604020202020204" pitchFamily="34" charset="0"/>
              <a:sym typeface="Dekko"/>
            </a:endParaRPr>
          </a:p>
        </p:txBody>
      </p:sp>
      <p:sp>
        <p:nvSpPr>
          <p:cNvPr id="10" name="TextBox 9"/>
          <p:cNvSpPr txBox="1"/>
          <p:nvPr/>
        </p:nvSpPr>
        <p:spPr>
          <a:xfrm>
            <a:off x="14325600" y="9522644"/>
            <a:ext cx="3048000"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a:t>
            </a:r>
            <a:r>
              <a:rPr lang="en-US" dirty="0" err="1">
                <a:latin typeface="Arial" panose="020B0604020202020204" pitchFamily="34" charset="0"/>
                <a:cs typeface="Arial" panose="020B0604020202020204" pitchFamily="34" charset="0"/>
              </a:rPr>
              <a:t>name:</a:t>
            </a:r>
            <a:r>
              <a:rPr lang="en-US" sz="1800" i="1" dirty="0" err="1">
                <a:latin typeface="Arial" panose="020B0604020202020204" pitchFamily="34" charset="0"/>
                <a:ea typeface="Dekko"/>
                <a:cs typeface="Arial" panose="020B0604020202020204" pitchFamily="34" charset="0"/>
                <a:sym typeface="Dekko"/>
              </a:rPr>
              <a:t>Ginel</a:t>
            </a:r>
            <a:r>
              <a:rPr lang="en-US" sz="1800" i="1" dirty="0">
                <a:latin typeface="Arial" panose="020B0604020202020204" pitchFamily="34" charset="0"/>
                <a:ea typeface="Dekko"/>
                <a:cs typeface="Arial" panose="020B0604020202020204" pitchFamily="34" charset="0"/>
                <a:sym typeface="Dekko"/>
              </a:rPr>
              <a:t> </a:t>
            </a:r>
            <a:r>
              <a:rPr lang="en-US" sz="1800" i="1" dirty="0" err="1">
                <a:latin typeface="Arial" panose="020B0604020202020204" pitchFamily="34" charset="0"/>
                <a:ea typeface="Dekko"/>
                <a:cs typeface="Arial" panose="020B0604020202020204" pitchFamily="34" charset="0"/>
                <a:sym typeface="Dekko"/>
              </a:rPr>
              <a:t>Usurelu</a:t>
            </a:r>
            <a:r>
              <a:rPr lang="en-US" sz="1800" i="1" dirty="0">
                <a:latin typeface="Arial" panose="020B0604020202020204" pitchFamily="34" charset="0"/>
                <a:ea typeface="Dekko"/>
                <a:cs typeface="Arial" panose="020B0604020202020204" pitchFamily="34" charset="0"/>
                <a:sym typeface="Dekko"/>
              </a:rPr>
              <a:t> </a:t>
            </a:r>
            <a:endParaRPr lang="en-US" dirty="0">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Year: 2025 </a:t>
            </a:r>
            <a:endParaRPr lang="en-IN"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169332" y="1409700"/>
            <a:ext cx="11949337" cy="909544"/>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Introduction </a:t>
            </a:r>
            <a:endParaRPr lang="en-US" sz="4800" b="1" dirty="0">
              <a:latin typeface="Arial" panose="020B0604020202020204" pitchFamily="34" charset="0"/>
              <a:ea typeface="Bobby Jones Condensed Soft"/>
              <a:cs typeface="Arial" panose="020B0604020202020204" pitchFamily="34" charset="0"/>
              <a:sym typeface="Bobby Jones Condensed Soft"/>
            </a:endParaRPr>
          </a:p>
        </p:txBody>
      </p:sp>
      <p:sp>
        <p:nvSpPr>
          <p:cNvPr id="9" name="TextBox 9"/>
          <p:cNvSpPr txBox="1"/>
          <p:nvPr/>
        </p:nvSpPr>
        <p:spPr>
          <a:xfrm>
            <a:off x="2118011" y="3543300"/>
            <a:ext cx="5994408" cy="2769989"/>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Green Haven Florists achieved fame for bespoke flower arrangements, eco-friendly packaging, and strong-community ties. </a:t>
            </a:r>
          </a:p>
          <a:p>
            <a:pPr marL="342900" lvl="0" indent="-34290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It is facing issues of lower sales and profitability in a rapidly changing retail environment. </a:t>
            </a:r>
          </a:p>
        </p:txBody>
      </p:sp>
      <p:pic>
        <p:nvPicPr>
          <p:cNvPr id="6146" name="Picture 2" descr="Victoria, in pré-introduction in the new Macaron® series: known for the crown on top of the flowe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82246" y="3086100"/>
            <a:ext cx="5257592" cy="351382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6" name="Rectangle 15"/>
          <p:cNvSpPr/>
          <p:nvPr/>
        </p:nvSpPr>
        <p:spPr>
          <a:xfrm>
            <a:off x="11376212" y="7124700"/>
            <a:ext cx="2269660" cy="307777"/>
          </a:xfrm>
          <a:prstGeom prst="rect">
            <a:avLst/>
          </a:prstGeom>
        </p:spPr>
        <p:txBody>
          <a:bodyPr wrap="none">
            <a:spAutoFit/>
          </a:bodyPr>
          <a:lstStyle/>
          <a:p>
            <a:pPr algn="ctr"/>
            <a:r>
              <a:rPr lang="en-IN" sz="1400" dirty="0">
                <a:latin typeface="Arial" panose="020B0604020202020204" pitchFamily="34" charset="0"/>
                <a:cs typeface="Arial" panose="020B0604020202020204" pitchFamily="34" charset="0"/>
              </a:rPr>
              <a:t>(Source: </a:t>
            </a:r>
            <a:r>
              <a:rPr lang="en-IN" sz="1400" dirty="0" err="1">
                <a:latin typeface="Arial" panose="020B0604020202020204" pitchFamily="34" charset="0"/>
                <a:cs typeface="Arial" panose="020B0604020202020204" pitchFamily="34" charset="0"/>
              </a:rPr>
              <a:t>Floraldaily</a:t>
            </a:r>
            <a:r>
              <a:rPr lang="en-IN" sz="1400" dirty="0">
                <a:latin typeface="Arial" panose="020B0604020202020204" pitchFamily="34" charset="0"/>
                <a:cs typeface="Arial" panose="020B0604020202020204" pitchFamily="34" charset="0"/>
              </a:rPr>
              <a:t>, 2025)</a:t>
            </a:r>
            <a:endParaRPr lang="en-IN" sz="1400" dirty="0"/>
          </a:p>
        </p:txBody>
      </p:sp>
      <p:sp>
        <p:nvSpPr>
          <p:cNvPr id="10" name="TextBox 9"/>
          <p:cNvSpPr txBox="1"/>
          <p:nvPr/>
        </p:nvSpPr>
        <p:spPr>
          <a:xfrm>
            <a:off x="14325600" y="95226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200400" y="952500"/>
            <a:ext cx="11949337" cy="909544"/>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Nature and scope of problem </a:t>
            </a:r>
          </a:p>
        </p:txBody>
      </p:sp>
      <p:graphicFrame>
        <p:nvGraphicFramePr>
          <p:cNvPr id="10" name="Table 9"/>
          <p:cNvGraphicFramePr>
            <a:graphicFrameLocks noGrp="1"/>
          </p:cNvGraphicFramePr>
          <p:nvPr>
            <p:extLst>
              <p:ext uri="{D42A27DB-BD31-4B8C-83A1-F6EECF244321}">
                <p14:modId xmlns:p14="http://schemas.microsoft.com/office/powerpoint/2010/main" val="3437780110"/>
              </p:ext>
            </p:extLst>
          </p:nvPr>
        </p:nvGraphicFramePr>
        <p:xfrm>
          <a:off x="4174372" y="2282703"/>
          <a:ext cx="10975365" cy="6354278"/>
        </p:xfrm>
        <a:graphic>
          <a:graphicData uri="http://schemas.openxmlformats.org/drawingml/2006/table">
            <a:tbl>
              <a:tblPr>
                <a:tableStyleId>{5940675A-B579-460E-94D1-54222C63F5DA}</a:tableStyleId>
              </a:tblPr>
              <a:tblGrid>
                <a:gridCol w="1829226">
                  <a:extLst>
                    <a:ext uri="{9D8B030D-6E8A-4147-A177-3AD203B41FA5}">
                      <a16:colId xmlns:a16="http://schemas.microsoft.com/office/drawing/2014/main" val="20000"/>
                    </a:ext>
                  </a:extLst>
                </a:gridCol>
                <a:gridCol w="9146139">
                  <a:extLst>
                    <a:ext uri="{9D8B030D-6E8A-4147-A177-3AD203B41FA5}">
                      <a16:colId xmlns:a16="http://schemas.microsoft.com/office/drawing/2014/main" val="20001"/>
                    </a:ext>
                  </a:extLst>
                </a:gridCol>
              </a:tblGrid>
              <a:tr h="1285251">
                <a:tc>
                  <a:txBody>
                    <a:bodyPr/>
                    <a:lstStyle/>
                    <a:p>
                      <a:pPr algn="just">
                        <a:lnSpc>
                          <a:spcPct val="150000"/>
                        </a:lnSpc>
                        <a:spcAft>
                          <a:spcPts val="0"/>
                        </a:spcAft>
                      </a:pPr>
                      <a:r>
                        <a:rPr lang="en-IN" sz="1200" b="1" dirty="0">
                          <a:solidFill>
                            <a:schemeClr val="tx1"/>
                          </a:solidFill>
                          <a:effectLst/>
                          <a:latin typeface="Arial" panose="020B0604020202020204" pitchFamily="34" charset="0"/>
                          <a:cs typeface="Arial" panose="020B0604020202020204" pitchFamily="34" charset="0"/>
                        </a:rPr>
                        <a:t>What?</a:t>
                      </a:r>
                      <a:endParaRPr lang="en-IN"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The issue: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30% decline in in-store sales and slight increase in online sales.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Rising cost of fresh flowers.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Customers ask for more flexible delivery options and subscription devices.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New competitors </a:t>
                      </a:r>
                      <a:endParaRPr lang="en-IN" sz="1200" u="none" strike="noStrike"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0"/>
                  </a:ext>
                </a:extLst>
              </a:tr>
              <a:tr h="494941">
                <a:tc>
                  <a:txBody>
                    <a:bodyPr/>
                    <a:lstStyle/>
                    <a:p>
                      <a:pPr algn="just">
                        <a:lnSpc>
                          <a:spcPct val="150000"/>
                        </a:lnSpc>
                        <a:spcAft>
                          <a:spcPts val="0"/>
                        </a:spcAft>
                      </a:pPr>
                      <a:r>
                        <a:rPr lang="en-IN" sz="1200" b="1" dirty="0">
                          <a:solidFill>
                            <a:schemeClr val="tx1"/>
                          </a:solidFill>
                          <a:effectLst/>
                          <a:latin typeface="Arial" panose="020B0604020202020204" pitchFamily="34" charset="0"/>
                          <a:cs typeface="Arial" panose="020B0604020202020204" pitchFamily="34" charset="0"/>
                        </a:rPr>
                        <a:t>Who?</a:t>
                      </a:r>
                      <a:endParaRPr lang="en-IN"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Affected member: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Green Haven’s profitability decreased </a:t>
                      </a:r>
                      <a:endParaRPr lang="en-IN" sz="1200" u="none" strike="noStrike"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1"/>
                  </a:ext>
                </a:extLst>
              </a:tr>
              <a:tr h="494941">
                <a:tc>
                  <a:txBody>
                    <a:bodyPr/>
                    <a:lstStyle/>
                    <a:p>
                      <a:pPr algn="just">
                        <a:lnSpc>
                          <a:spcPct val="150000"/>
                        </a:lnSpc>
                        <a:spcAft>
                          <a:spcPts val="0"/>
                        </a:spcAft>
                      </a:pPr>
                      <a:r>
                        <a:rPr lang="en-IN" sz="1200" b="1">
                          <a:solidFill>
                            <a:schemeClr val="tx1"/>
                          </a:solidFill>
                          <a:effectLst/>
                          <a:latin typeface="Arial" panose="020B0604020202020204" pitchFamily="34" charset="0"/>
                          <a:cs typeface="Arial" panose="020B0604020202020204" pitchFamily="34" charset="0"/>
                        </a:rPr>
                        <a:t>Where?</a:t>
                      </a:r>
                      <a:endParaRPr lang="en-IN" sz="1200" b="1">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Where the situation is happening:</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The issue is occurring in the UK flower retail market. </a:t>
                      </a:r>
                      <a:endParaRPr lang="en-IN" sz="1200" u="none" strike="noStrike"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2"/>
                  </a:ext>
                </a:extLst>
              </a:tr>
              <a:tr h="752475">
                <a:tc>
                  <a:txBody>
                    <a:bodyPr/>
                    <a:lstStyle/>
                    <a:p>
                      <a:pPr algn="just">
                        <a:lnSpc>
                          <a:spcPct val="150000"/>
                        </a:lnSpc>
                        <a:spcAft>
                          <a:spcPts val="0"/>
                        </a:spcAft>
                      </a:pPr>
                      <a:r>
                        <a:rPr lang="en-IN" sz="1200" b="1">
                          <a:solidFill>
                            <a:schemeClr val="tx1"/>
                          </a:solidFill>
                          <a:effectLst/>
                          <a:latin typeface="Arial" panose="020B0604020202020204" pitchFamily="34" charset="0"/>
                          <a:cs typeface="Arial" panose="020B0604020202020204" pitchFamily="34" charset="0"/>
                        </a:rPr>
                        <a:t>When? </a:t>
                      </a:r>
                      <a:endParaRPr lang="en-IN" sz="1200" b="1">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When the problem occurred: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In recent years. </a:t>
                      </a:r>
                      <a:endParaRPr lang="en-IN" sz="1200" u="none" strike="noStrike"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3"/>
                  </a:ext>
                </a:extLst>
              </a:tr>
              <a:tr h="494941">
                <a:tc>
                  <a:txBody>
                    <a:bodyPr/>
                    <a:lstStyle/>
                    <a:p>
                      <a:pPr algn="just">
                        <a:lnSpc>
                          <a:spcPct val="150000"/>
                        </a:lnSpc>
                        <a:spcAft>
                          <a:spcPts val="0"/>
                        </a:spcAft>
                      </a:pPr>
                      <a:r>
                        <a:rPr lang="en-IN" sz="1200" b="1">
                          <a:solidFill>
                            <a:schemeClr val="tx1"/>
                          </a:solidFill>
                          <a:effectLst/>
                          <a:latin typeface="Arial" panose="020B0604020202020204" pitchFamily="34" charset="0"/>
                          <a:cs typeface="Arial" panose="020B0604020202020204" pitchFamily="34" charset="0"/>
                        </a:rPr>
                        <a:t>Why?</a:t>
                      </a:r>
                      <a:endParaRPr lang="en-IN" sz="1200" b="1">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The purpose: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To improve business operations and increase sales </a:t>
                      </a:r>
                      <a:endParaRPr lang="en-IN" sz="1200" u="none" strike="noStrike"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4"/>
                  </a:ext>
                </a:extLst>
              </a:tr>
              <a:tr h="1482828">
                <a:tc>
                  <a:txBody>
                    <a:bodyPr/>
                    <a:lstStyle/>
                    <a:p>
                      <a:pPr algn="just">
                        <a:lnSpc>
                          <a:spcPct val="150000"/>
                        </a:lnSpc>
                        <a:spcAft>
                          <a:spcPts val="0"/>
                        </a:spcAft>
                      </a:pPr>
                      <a:r>
                        <a:rPr lang="en-IN" sz="1200" b="1">
                          <a:solidFill>
                            <a:schemeClr val="tx1"/>
                          </a:solidFill>
                          <a:effectLst/>
                          <a:latin typeface="Arial" panose="020B0604020202020204" pitchFamily="34" charset="0"/>
                          <a:cs typeface="Arial" panose="020B0604020202020204" pitchFamily="34" charset="0"/>
                        </a:rPr>
                        <a:t>How? </a:t>
                      </a:r>
                      <a:endParaRPr lang="en-IN" sz="1200" b="1">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The task will be performed by: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Including search engine optimization in websites with easy-to-use features and attractive layout.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Communicating with more local and foreign flower suppliers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Partnering with national delivery agencies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Opening physical stores in more locations.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Improving marketing mix strategies </a:t>
                      </a:r>
                      <a:endParaRPr lang="en-IN" sz="1200" u="none" strike="noStrike"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5"/>
                  </a:ext>
                </a:extLst>
              </a:tr>
              <a:tr h="692518">
                <a:tc>
                  <a:txBody>
                    <a:bodyPr/>
                    <a:lstStyle/>
                    <a:p>
                      <a:pPr algn="just">
                        <a:lnSpc>
                          <a:spcPct val="150000"/>
                        </a:lnSpc>
                        <a:spcAft>
                          <a:spcPts val="0"/>
                        </a:spcAft>
                      </a:pPr>
                      <a:r>
                        <a:rPr lang="en-IN" sz="1200" b="1" dirty="0">
                          <a:solidFill>
                            <a:schemeClr val="tx1"/>
                          </a:solidFill>
                          <a:effectLst/>
                          <a:latin typeface="Arial" panose="020B0604020202020204" pitchFamily="34" charset="0"/>
                          <a:cs typeface="Arial" panose="020B0604020202020204" pitchFamily="34" charset="0"/>
                        </a:rPr>
                        <a:t>How Much?</a:t>
                      </a:r>
                      <a:endParaRPr lang="en-IN"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tc>
                  <a:txBody>
                    <a:bodyPr/>
                    <a:lstStyle/>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Investment cost can be £15000. </a:t>
                      </a:r>
                    </a:p>
                    <a:p>
                      <a:pPr marL="342900" lvl="0" indent="-342900" algn="just">
                        <a:lnSpc>
                          <a:spcPct val="150000"/>
                        </a:lnSpc>
                        <a:spcAft>
                          <a:spcPts val="0"/>
                        </a:spcAft>
                        <a:buFont typeface="Arial" panose="020B0604020202020204" pitchFamily="34" charset="0"/>
                        <a:buChar char="●"/>
                      </a:pPr>
                      <a:r>
                        <a:rPr lang="en-IN" sz="1200" u="none" strike="noStrike" dirty="0">
                          <a:solidFill>
                            <a:schemeClr val="tx1"/>
                          </a:solidFill>
                          <a:effectLst/>
                          <a:latin typeface="Arial" panose="020B0604020202020204" pitchFamily="34" charset="0"/>
                          <a:cs typeface="Arial" panose="020B0604020202020204" pitchFamily="34" charset="0"/>
                        </a:rPr>
                        <a:t>Required resources: Talents of advanced technologies, financial resources. </a:t>
                      </a:r>
                      <a:endParaRPr lang="en-IN" sz="1200" u="none" strike="noStrike"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6"/>
                  </a:ext>
                </a:extLst>
              </a:tr>
            </a:tbl>
          </a:graphicData>
        </a:graphic>
      </p:graphicFrame>
      <p:sp>
        <p:nvSpPr>
          <p:cNvPr id="4" name="TextBox 3"/>
          <p:cNvSpPr txBox="1"/>
          <p:nvPr/>
        </p:nvSpPr>
        <p:spPr>
          <a:xfrm>
            <a:off x="1828800" y="9029700"/>
            <a:ext cx="2968838" cy="40011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2000" dirty="0">
                <a:latin typeface="Arial" panose="020B0604020202020204" pitchFamily="34" charset="0"/>
                <a:cs typeface="Arial" panose="020B0604020202020204" pitchFamily="34" charset="0"/>
              </a:rPr>
              <a:t>5W2H Framework</a:t>
            </a:r>
            <a:endParaRPr lang="en-IN" sz="2000" dirty="0">
              <a:latin typeface="Arial" panose="020B0604020202020204" pitchFamily="34" charset="0"/>
              <a:cs typeface="Arial" panose="020B0604020202020204" pitchFamily="34" charset="0"/>
            </a:endParaRPr>
          </a:p>
        </p:txBody>
      </p:sp>
      <p:sp>
        <p:nvSpPr>
          <p:cNvPr id="7" name="TextBox 6"/>
          <p:cNvSpPr txBox="1"/>
          <p:nvPr/>
        </p:nvSpPr>
        <p:spPr>
          <a:xfrm>
            <a:off x="14325600" y="95226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6635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169332" y="1929610"/>
            <a:ext cx="11949337" cy="909544"/>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Analysis of external factors </a:t>
            </a:r>
            <a:endParaRPr lang="en-US" sz="4800" b="1" dirty="0">
              <a:latin typeface="Arial" panose="020B0604020202020204" pitchFamily="34" charset="0"/>
              <a:ea typeface="Bobby Jones Condensed Soft"/>
              <a:cs typeface="Arial" panose="020B0604020202020204" pitchFamily="34" charset="0"/>
              <a:sym typeface="Bobby Jones Condensed Soft"/>
            </a:endParaRPr>
          </a:p>
        </p:txBody>
      </p:sp>
      <p:graphicFrame>
        <p:nvGraphicFramePr>
          <p:cNvPr id="10" name="Table 9"/>
          <p:cNvGraphicFramePr>
            <a:graphicFrameLocks noGrp="1"/>
          </p:cNvGraphicFramePr>
          <p:nvPr>
            <p:extLst>
              <p:ext uri="{D42A27DB-BD31-4B8C-83A1-F6EECF244321}">
                <p14:modId xmlns:p14="http://schemas.microsoft.com/office/powerpoint/2010/main" val="4076390278"/>
              </p:ext>
            </p:extLst>
          </p:nvPr>
        </p:nvGraphicFramePr>
        <p:xfrm>
          <a:off x="3169331" y="3455718"/>
          <a:ext cx="11949337" cy="5040581"/>
        </p:xfrm>
        <a:graphic>
          <a:graphicData uri="http://schemas.openxmlformats.org/drawingml/2006/table">
            <a:tbl>
              <a:tblPr>
                <a:tableStyleId>{08FB837D-C827-4EFA-A057-4D05807E0F7C}</a:tableStyleId>
              </a:tblPr>
              <a:tblGrid>
                <a:gridCol w="2190711">
                  <a:extLst>
                    <a:ext uri="{9D8B030D-6E8A-4147-A177-3AD203B41FA5}">
                      <a16:colId xmlns:a16="http://schemas.microsoft.com/office/drawing/2014/main" val="20000"/>
                    </a:ext>
                  </a:extLst>
                </a:gridCol>
                <a:gridCol w="5516612">
                  <a:extLst>
                    <a:ext uri="{9D8B030D-6E8A-4147-A177-3AD203B41FA5}">
                      <a16:colId xmlns:a16="http://schemas.microsoft.com/office/drawing/2014/main" val="20001"/>
                    </a:ext>
                  </a:extLst>
                </a:gridCol>
                <a:gridCol w="4242014">
                  <a:extLst>
                    <a:ext uri="{9D8B030D-6E8A-4147-A177-3AD203B41FA5}">
                      <a16:colId xmlns:a16="http://schemas.microsoft.com/office/drawing/2014/main" val="20002"/>
                    </a:ext>
                  </a:extLst>
                </a:gridCol>
              </a:tblGrid>
              <a:tr h="393167">
                <a:tc>
                  <a:txBody>
                    <a:bodyPr/>
                    <a:lstStyle/>
                    <a:p>
                      <a:pPr algn="ctr">
                        <a:lnSpc>
                          <a:spcPct val="150000"/>
                        </a:lnSpc>
                        <a:spcAft>
                          <a:spcPts val="0"/>
                        </a:spcAft>
                      </a:pPr>
                      <a:r>
                        <a:rPr lang="en-IN" sz="1200" b="1" i="1" dirty="0">
                          <a:solidFill>
                            <a:schemeClr val="tx1"/>
                          </a:solidFill>
                          <a:effectLst/>
                          <a:latin typeface="Arial" panose="020B0604020202020204" pitchFamily="34" charset="0"/>
                          <a:cs typeface="Arial" panose="020B0604020202020204" pitchFamily="34" charset="0"/>
                        </a:rPr>
                        <a:t>Factors </a:t>
                      </a:r>
                      <a:endParaRPr lang="en-IN" sz="1200" b="1" i="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ctr">
                        <a:lnSpc>
                          <a:spcPct val="150000"/>
                        </a:lnSpc>
                        <a:spcAft>
                          <a:spcPts val="0"/>
                        </a:spcAft>
                      </a:pPr>
                      <a:r>
                        <a:rPr lang="en-IN" sz="1200" b="1" i="1" dirty="0">
                          <a:solidFill>
                            <a:schemeClr val="tx1"/>
                          </a:solidFill>
                          <a:effectLst/>
                          <a:latin typeface="Arial" panose="020B0604020202020204" pitchFamily="34" charset="0"/>
                          <a:cs typeface="Arial" panose="020B0604020202020204" pitchFamily="34" charset="0"/>
                        </a:rPr>
                        <a:t>Description </a:t>
                      </a:r>
                      <a:endParaRPr lang="en-IN" sz="1200" b="1" i="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ctr">
                        <a:lnSpc>
                          <a:spcPct val="150000"/>
                        </a:lnSpc>
                        <a:spcAft>
                          <a:spcPts val="0"/>
                        </a:spcAft>
                      </a:pPr>
                      <a:r>
                        <a:rPr lang="en-IN" sz="1200" b="1" i="1" dirty="0">
                          <a:solidFill>
                            <a:schemeClr val="tx1"/>
                          </a:solidFill>
                          <a:effectLst/>
                          <a:latin typeface="Arial" panose="020B0604020202020204" pitchFamily="34" charset="0"/>
                          <a:cs typeface="Arial" panose="020B0604020202020204" pitchFamily="34" charset="0"/>
                        </a:rPr>
                        <a:t>Impact </a:t>
                      </a:r>
                      <a:endParaRPr lang="en-IN" sz="1200" b="1" i="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extLst>
                  <a:ext uri="{0D108BD9-81ED-4DB2-BD59-A6C34878D82A}">
                    <a16:rowId xmlns:a16="http://schemas.microsoft.com/office/drawing/2014/main" val="10000"/>
                  </a:ext>
                </a:extLst>
              </a:tr>
              <a:tr h="774569">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Political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Brexit created uncertainty in tariffs and logistics management from EU nations  (Race,</a:t>
                      </a:r>
                      <a:r>
                        <a:rPr lang="en-IN" sz="1200" baseline="0" dirty="0">
                          <a:solidFill>
                            <a:schemeClr val="tx1"/>
                          </a:solidFill>
                          <a:effectLst/>
                          <a:latin typeface="Arial" panose="020B0604020202020204" pitchFamily="34" charset="0"/>
                          <a:cs typeface="Arial" panose="020B0604020202020204" pitchFamily="34" charset="0"/>
                        </a:rPr>
                        <a:t> 2024)</a:t>
                      </a:r>
                      <a:r>
                        <a:rPr lang="en-IN" sz="1200" dirty="0">
                          <a:solidFill>
                            <a:schemeClr val="tx1"/>
                          </a:solidFill>
                          <a:effectLst/>
                          <a:latin typeface="Arial" panose="020B0604020202020204" pitchFamily="34" charset="0"/>
                          <a:cs typeface="Arial" panose="020B0604020202020204" pitchFamily="34" charset="0"/>
                        </a:rPr>
                        <a:t>.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Increased tax for imported flowers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extLst>
                  <a:ext uri="{0D108BD9-81ED-4DB2-BD59-A6C34878D82A}">
                    <a16:rowId xmlns:a16="http://schemas.microsoft.com/office/drawing/2014/main" val="10001"/>
                  </a:ext>
                </a:extLst>
              </a:tr>
              <a:tr h="774569">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Economic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British Florist Association maintains post-Brexit regulation and increased flower price (</a:t>
                      </a:r>
                      <a:r>
                        <a:rPr lang="en-IN" sz="1200" dirty="0" err="1">
                          <a:solidFill>
                            <a:schemeClr val="tx1"/>
                          </a:solidFill>
                          <a:effectLst/>
                          <a:latin typeface="Arial" panose="020B0604020202020204" pitchFamily="34" charset="0"/>
                          <a:cs typeface="Arial" panose="020B0604020202020204" pitchFamily="34" charset="0"/>
                        </a:rPr>
                        <a:t>Floraldaily</a:t>
                      </a:r>
                      <a:r>
                        <a:rPr lang="en-IN" sz="1200" dirty="0">
                          <a:solidFill>
                            <a:schemeClr val="tx1"/>
                          </a:solidFill>
                          <a:effectLst/>
                          <a:latin typeface="Arial" panose="020B0604020202020204" pitchFamily="34" charset="0"/>
                          <a:cs typeface="Arial" panose="020B0604020202020204" pitchFamily="34" charset="0"/>
                        </a:rPr>
                        <a:t>,</a:t>
                      </a:r>
                      <a:r>
                        <a:rPr lang="en-IN" sz="1200" baseline="0" dirty="0">
                          <a:solidFill>
                            <a:schemeClr val="tx1"/>
                          </a:solidFill>
                          <a:effectLst/>
                          <a:latin typeface="Arial" panose="020B0604020202020204" pitchFamily="34" charset="0"/>
                          <a:cs typeface="Arial" panose="020B0604020202020204" pitchFamily="34" charset="0"/>
                        </a:rPr>
                        <a:t> 2025).</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Sales of popular flowers slowed down.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extLst>
                  <a:ext uri="{0D108BD9-81ED-4DB2-BD59-A6C34878D82A}">
                    <a16:rowId xmlns:a16="http://schemas.microsoft.com/office/drawing/2014/main" val="10002"/>
                  </a:ext>
                </a:extLst>
              </a:tr>
              <a:tr h="774569">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Social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Increased support for sustainability ethics and “Plant Parent” culture (Bakhramv, 2025).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Locally-sourced flowers are of high demand.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extLst>
                  <a:ext uri="{0D108BD9-81ED-4DB2-BD59-A6C34878D82A}">
                    <a16:rowId xmlns:a16="http://schemas.microsoft.com/office/drawing/2014/main" val="10003"/>
                  </a:ext>
                </a:extLst>
              </a:tr>
              <a:tr h="774569">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Technological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E-commerce and online retail platforms improve customer engagement (Fan, Shao and Dong, 2022, p. 1).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It increases flower sales.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extLst>
                  <a:ext uri="{0D108BD9-81ED-4DB2-BD59-A6C34878D82A}">
                    <a16:rowId xmlns:a16="http://schemas.microsoft.com/office/drawing/2014/main" val="10004"/>
                  </a:ext>
                </a:extLst>
              </a:tr>
              <a:tr h="774569">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Legal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Custom regulations increase delay in importing or exporting plants </a:t>
                      </a:r>
                      <a:r>
                        <a:rPr lang="en-IN" sz="1200" baseline="0" dirty="0">
                          <a:solidFill>
                            <a:schemeClr val="tx1"/>
                          </a:solidFill>
                          <a:effectLst/>
                          <a:latin typeface="Arial" panose="020B0604020202020204" pitchFamily="34" charset="0"/>
                          <a:cs typeface="Arial" panose="020B0604020202020204" pitchFamily="34" charset="0"/>
                        </a:rPr>
                        <a:t> (Simpson, 2024)</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Issues in managing demand in peak seasons and rising cost for delay.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extLst>
                  <a:ext uri="{0D108BD9-81ED-4DB2-BD59-A6C34878D82A}">
                    <a16:rowId xmlns:a16="http://schemas.microsoft.com/office/drawing/2014/main" val="10005"/>
                  </a:ext>
                </a:extLst>
              </a:tr>
              <a:tr h="774569">
                <a:tc>
                  <a:txBody>
                    <a:bodyPr/>
                    <a:lstStyle/>
                    <a:p>
                      <a:pPr algn="just">
                        <a:lnSpc>
                          <a:spcPct val="150000"/>
                        </a:lnSpc>
                        <a:spcAft>
                          <a:spcPts val="0"/>
                        </a:spcAft>
                      </a:pPr>
                      <a:r>
                        <a:rPr lang="en-IN" sz="1200">
                          <a:solidFill>
                            <a:schemeClr val="tx1"/>
                          </a:solidFill>
                          <a:effectLst/>
                          <a:latin typeface="Arial" panose="020B0604020202020204" pitchFamily="34" charset="0"/>
                          <a:cs typeface="Arial" panose="020B0604020202020204" pitchFamily="34" charset="0"/>
                        </a:rPr>
                        <a:t>Environmental </a:t>
                      </a:r>
                      <a:endParaRPr lang="en-IN" sz="120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High carbon footprint for importing flowers and increasing demand for organic flowers.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tc>
                  <a:txBody>
                    <a:bodyPr/>
                    <a:lstStyle/>
                    <a:p>
                      <a:pPr algn="just">
                        <a:lnSpc>
                          <a:spcPct val="150000"/>
                        </a:lnSpc>
                        <a:spcAft>
                          <a:spcPts val="0"/>
                        </a:spcAft>
                      </a:pPr>
                      <a:r>
                        <a:rPr lang="en-IN" sz="1200" dirty="0">
                          <a:solidFill>
                            <a:schemeClr val="tx1"/>
                          </a:solidFill>
                          <a:effectLst/>
                          <a:latin typeface="Arial" panose="020B0604020202020204" pitchFamily="34" charset="0"/>
                          <a:cs typeface="Arial" panose="020B0604020202020204" pitchFamily="34" charset="0"/>
                        </a:rPr>
                        <a:t>Locally sourced flowers with less use of pesticides can be positive. </a:t>
                      </a:r>
                      <a:endParaRPr lang="en-IN"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50717" marR="50717" marT="50717" marB="50717"/>
                </a:tc>
                <a:extLst>
                  <a:ext uri="{0D108BD9-81ED-4DB2-BD59-A6C34878D82A}">
                    <a16:rowId xmlns:a16="http://schemas.microsoft.com/office/drawing/2014/main" val="10006"/>
                  </a:ext>
                </a:extLst>
              </a:tr>
            </a:tbl>
          </a:graphicData>
        </a:graphic>
      </p:graphicFrame>
      <p:sp>
        <p:nvSpPr>
          <p:cNvPr id="6" name="TextBox 5"/>
          <p:cNvSpPr txBox="1"/>
          <p:nvPr/>
        </p:nvSpPr>
        <p:spPr>
          <a:xfrm>
            <a:off x="1828800" y="9029700"/>
            <a:ext cx="2968838" cy="40011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2000" dirty="0">
                <a:latin typeface="Arial" panose="020B0604020202020204" pitchFamily="34" charset="0"/>
                <a:cs typeface="Arial" panose="020B0604020202020204" pitchFamily="34" charset="0"/>
              </a:rPr>
              <a:t>PESTLE analysis </a:t>
            </a:r>
            <a:endParaRPr lang="en-IN" sz="2000" dirty="0">
              <a:latin typeface="Arial" panose="020B0604020202020204" pitchFamily="34" charset="0"/>
              <a:cs typeface="Arial" panose="020B0604020202020204" pitchFamily="34" charset="0"/>
            </a:endParaRPr>
          </a:p>
        </p:txBody>
      </p:sp>
      <p:sp>
        <p:nvSpPr>
          <p:cNvPr id="7" name="TextBox 6"/>
          <p:cNvSpPr txBox="1"/>
          <p:nvPr/>
        </p:nvSpPr>
        <p:spPr>
          <a:xfrm>
            <a:off x="14325600" y="95226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9388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169332" y="1185956"/>
            <a:ext cx="11949337" cy="897875"/>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Cause-and-effect analysis </a:t>
            </a:r>
            <a:endParaRPr lang="en-US" sz="4800" b="1" dirty="0">
              <a:latin typeface="Arial" panose="020B0604020202020204" pitchFamily="34" charset="0"/>
              <a:ea typeface="Bobby Jones Condensed Soft"/>
              <a:cs typeface="Arial" panose="020B0604020202020204" pitchFamily="34" charset="0"/>
              <a:sym typeface="Bobby Jones Condensed Soft"/>
            </a:endParaRP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71140" y="2617444"/>
            <a:ext cx="9884728" cy="6210426"/>
          </a:xfrm>
          <a:prstGeom prst="rect">
            <a:avLst/>
          </a:prstGeom>
        </p:spPr>
      </p:pic>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5"/>
          <p:cNvSpPr txBox="1"/>
          <p:nvPr/>
        </p:nvSpPr>
        <p:spPr>
          <a:xfrm>
            <a:off x="1828800" y="9029700"/>
            <a:ext cx="2968838" cy="40011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2000" dirty="0">
                <a:latin typeface="Arial" panose="020B0604020202020204" pitchFamily="34" charset="0"/>
                <a:cs typeface="Arial" panose="020B0604020202020204" pitchFamily="34" charset="0"/>
              </a:rPr>
              <a:t>Fishbone diagram </a:t>
            </a:r>
            <a:endParaRPr lang="en-IN" sz="2000" dirty="0">
              <a:latin typeface="Arial" panose="020B0604020202020204" pitchFamily="34" charset="0"/>
              <a:cs typeface="Arial" panose="020B0604020202020204" pitchFamily="34" charset="0"/>
            </a:endParaRPr>
          </a:p>
        </p:txBody>
      </p:sp>
      <p:sp>
        <p:nvSpPr>
          <p:cNvPr id="7" name="TextBox 6"/>
          <p:cNvSpPr txBox="1"/>
          <p:nvPr/>
        </p:nvSpPr>
        <p:spPr>
          <a:xfrm>
            <a:off x="14325600" y="95226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5239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048000" y="1110441"/>
            <a:ext cx="11949337" cy="897875"/>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Cause-and-effect analysis </a:t>
            </a:r>
            <a:endParaRPr lang="en-US" sz="4800" b="1" dirty="0">
              <a:latin typeface="Arial" panose="020B0604020202020204" pitchFamily="34" charset="0"/>
              <a:ea typeface="Bobby Jones Condensed Soft"/>
              <a:cs typeface="Arial" panose="020B0604020202020204" pitchFamily="34" charset="0"/>
              <a:sym typeface="Bobby Jones Condensed Soft"/>
            </a:endParaRPr>
          </a:p>
        </p:txBody>
      </p:sp>
      <p:sp>
        <p:nvSpPr>
          <p:cNvPr id="9" name="TextBox 9"/>
          <p:cNvSpPr txBox="1"/>
          <p:nvPr/>
        </p:nvSpPr>
        <p:spPr>
          <a:xfrm>
            <a:off x="2118011" y="3058300"/>
            <a:ext cx="14401800" cy="3231654"/>
          </a:xfrm>
          <a:prstGeom prst="rect">
            <a:avLst/>
          </a:prstGeom>
        </p:spPr>
        <p:txBody>
          <a:bodyPr wrap="square" lIns="0" tIns="0" rIns="0" bIns="0" rtlCol="0" anchor="t">
            <a:spAutoFit/>
          </a:bodyPr>
          <a:lstStyle/>
          <a:p>
            <a:pPr lvl="0" algn="just">
              <a:lnSpc>
                <a:spcPct val="150000"/>
              </a:lnSpc>
            </a:pPr>
            <a:r>
              <a:rPr lang="en-US" sz="2000" b="1" dirty="0">
                <a:latin typeface="Arial" panose="020B0604020202020204" pitchFamily="34" charset="0"/>
                <a:cs typeface="Arial" panose="020B0604020202020204" pitchFamily="34" charset="0"/>
              </a:rPr>
              <a:t>Roots of the problem: </a:t>
            </a:r>
          </a:p>
          <a:p>
            <a:pPr marL="342900" lvl="0" indent="-342900" algn="just">
              <a:lnSpc>
                <a:spcPct val="150000"/>
              </a:lnSpc>
              <a:buFont typeface="Arial" panose="020B0604020202020204" pitchFamily="34" charset="0"/>
              <a:buChar char="•"/>
            </a:pPr>
            <a:r>
              <a:rPr lang="en-US" sz="2000" i="1" dirty="0">
                <a:latin typeface="Arial" panose="020B0604020202020204" pitchFamily="34" charset="0"/>
                <a:cs typeface="Arial" panose="020B0604020202020204" pitchFamily="34" charset="0"/>
              </a:rPr>
              <a:t>People: </a:t>
            </a:r>
            <a:r>
              <a:rPr lang="en-US" sz="2000" dirty="0">
                <a:latin typeface="Arial" panose="020B0604020202020204" pitchFamily="34" charset="0"/>
                <a:cs typeface="Arial" panose="020B0604020202020204" pitchFamily="34" charset="0"/>
              </a:rPr>
              <a:t>Lack of specialized skills, Limited website and online site management</a:t>
            </a:r>
          </a:p>
          <a:p>
            <a:pPr marL="342900" lvl="0" indent="-342900" algn="just">
              <a:lnSpc>
                <a:spcPct val="150000"/>
              </a:lnSpc>
              <a:buFont typeface="Arial" panose="020B0604020202020204" pitchFamily="34" charset="0"/>
              <a:buChar char="•"/>
            </a:pPr>
            <a:r>
              <a:rPr lang="en-US" sz="2000" i="1" dirty="0">
                <a:latin typeface="Arial" panose="020B0604020202020204" pitchFamily="34" charset="0"/>
                <a:cs typeface="Arial" panose="020B0604020202020204" pitchFamily="34" charset="0"/>
              </a:rPr>
              <a:t>Process: </a:t>
            </a:r>
            <a:r>
              <a:rPr lang="en-US" sz="2000" dirty="0">
                <a:latin typeface="Arial" panose="020B0604020202020204" pitchFamily="34" charset="0"/>
                <a:cs typeface="Arial" panose="020B0604020202020204" pitchFamily="34" charset="0"/>
              </a:rPr>
              <a:t>Undefined design guidelines, Customer feedback with mixed sentiments.</a:t>
            </a:r>
          </a:p>
          <a:p>
            <a:pPr marL="342900" lvl="0" indent="-342900" algn="just">
              <a:lnSpc>
                <a:spcPct val="150000"/>
              </a:lnSpc>
              <a:buFont typeface="Arial" panose="020B0604020202020204" pitchFamily="34" charset="0"/>
              <a:buChar char="•"/>
            </a:pPr>
            <a:r>
              <a:rPr lang="en-US" sz="2000" i="1" dirty="0">
                <a:latin typeface="Arial" panose="020B0604020202020204" pitchFamily="34" charset="0"/>
                <a:cs typeface="Arial" panose="020B0604020202020204" pitchFamily="34" charset="0"/>
              </a:rPr>
              <a:t>Tools: </a:t>
            </a:r>
            <a:r>
              <a:rPr lang="en-US" sz="2000" dirty="0">
                <a:latin typeface="Arial" panose="020B0604020202020204" pitchFamily="34" charset="0"/>
                <a:cs typeface="Arial" panose="020B0604020202020204" pitchFamily="34" charset="0"/>
              </a:rPr>
              <a:t>Outdated design software </a:t>
            </a:r>
          </a:p>
          <a:p>
            <a:pPr marL="342900" lvl="0" indent="-342900" algn="just">
              <a:lnSpc>
                <a:spcPct val="150000"/>
              </a:lnSpc>
              <a:buFont typeface="Arial" panose="020B0604020202020204" pitchFamily="34" charset="0"/>
              <a:buChar char="•"/>
            </a:pPr>
            <a:r>
              <a:rPr lang="en-US" sz="2000" i="1" dirty="0">
                <a:latin typeface="Arial" panose="020B0604020202020204" pitchFamily="34" charset="0"/>
                <a:cs typeface="Arial" panose="020B0604020202020204" pitchFamily="34" charset="0"/>
              </a:rPr>
              <a:t>Materials: </a:t>
            </a:r>
            <a:r>
              <a:rPr lang="en-US" sz="2000" dirty="0">
                <a:latin typeface="Arial" panose="020B0604020202020204" pitchFamily="34" charset="0"/>
                <a:cs typeface="Arial" panose="020B0604020202020204" pitchFamily="34" charset="0"/>
              </a:rPr>
              <a:t>Sustainable materials become more expensive </a:t>
            </a:r>
          </a:p>
          <a:p>
            <a:pPr marL="342900" lvl="0" indent="-342900" algn="just">
              <a:lnSpc>
                <a:spcPct val="150000"/>
              </a:lnSpc>
              <a:buFont typeface="Arial" panose="020B0604020202020204" pitchFamily="34" charset="0"/>
              <a:buChar char="•"/>
            </a:pPr>
            <a:r>
              <a:rPr lang="en-US" sz="2000" i="1" dirty="0">
                <a:latin typeface="Arial" panose="020B0604020202020204" pitchFamily="34" charset="0"/>
                <a:cs typeface="Arial" panose="020B0604020202020204" pitchFamily="34" charset="0"/>
              </a:rPr>
              <a:t>Environment: </a:t>
            </a:r>
            <a:r>
              <a:rPr lang="en-US" sz="2000" dirty="0">
                <a:latin typeface="Arial" panose="020B0604020202020204" pitchFamily="34" charset="0"/>
                <a:cs typeface="Arial" panose="020B0604020202020204" pitchFamily="34" charset="0"/>
              </a:rPr>
              <a:t>Many long-time customers nowadays prefer convenience and lower prices of their large online flower retailers </a:t>
            </a:r>
          </a:p>
          <a:p>
            <a:pPr marL="342900" lvl="0" indent="-342900" algn="just">
              <a:lnSpc>
                <a:spcPct val="150000"/>
              </a:lnSpc>
              <a:buFont typeface="Arial" panose="020B0604020202020204" pitchFamily="34" charset="0"/>
              <a:buChar char="•"/>
            </a:pPr>
            <a:r>
              <a:rPr lang="en-US" sz="2000" i="1" dirty="0">
                <a:latin typeface="Arial" panose="020B0604020202020204" pitchFamily="34" charset="0"/>
                <a:cs typeface="Arial" panose="020B0604020202020204" pitchFamily="34" charset="0"/>
              </a:rPr>
              <a:t>Management: </a:t>
            </a:r>
            <a:r>
              <a:rPr lang="en-US" sz="2000" dirty="0">
                <a:latin typeface="Arial" panose="020B0604020202020204" pitchFamily="34" charset="0"/>
                <a:cs typeface="Arial" panose="020B0604020202020204" pitchFamily="34" charset="0"/>
              </a:rPr>
              <a:t>High competition, supply chain disruptions and inflation</a:t>
            </a:r>
          </a:p>
        </p:txBody>
      </p:sp>
      <p:sp>
        <p:nvSpPr>
          <p:cNvPr id="6" name="TextBox 5"/>
          <p:cNvSpPr txBox="1"/>
          <p:nvPr/>
        </p:nvSpPr>
        <p:spPr>
          <a:xfrm>
            <a:off x="14325600" y="95226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0263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169332" y="1929610"/>
            <a:ext cx="11949337" cy="909544"/>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Recommendations </a:t>
            </a:r>
            <a:endParaRPr lang="en-US" sz="4800" b="1" dirty="0">
              <a:latin typeface="Arial" panose="020B0604020202020204" pitchFamily="34" charset="0"/>
              <a:ea typeface="Bobby Jones Condensed Soft"/>
              <a:cs typeface="Arial" panose="020B0604020202020204" pitchFamily="34" charset="0"/>
              <a:sym typeface="Bobby Jones Condensed Soft"/>
            </a:endParaRPr>
          </a:p>
        </p:txBody>
      </p:sp>
      <p:sp>
        <p:nvSpPr>
          <p:cNvPr id="9" name="TextBox 9"/>
          <p:cNvSpPr txBox="1"/>
          <p:nvPr/>
        </p:nvSpPr>
        <p:spPr>
          <a:xfrm>
            <a:off x="3169332" y="3485340"/>
            <a:ext cx="13112076" cy="2308324"/>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Communication with local suppliers for locally produced attractive and seasonal flowers to reduce operation cost. </a:t>
            </a:r>
          </a:p>
          <a:p>
            <a:pPr marL="342900" lvl="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Contact with more local and international flower suppliers to reduce suppliers’ bargaining power. </a:t>
            </a:r>
          </a:p>
          <a:p>
            <a:pPr marL="342900" lvl="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Implementing advanced technologies and hiring technological experts to manage e-commerce activities.  </a:t>
            </a:r>
          </a:p>
          <a:p>
            <a:pPr marL="342900" lvl="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Value-based pricing for customised bouquets and premium pricing for special order can attract customers (Kilburn and Kilburn, 2025; p. 69).  </a:t>
            </a:r>
          </a:p>
        </p:txBody>
      </p:sp>
      <p:sp>
        <p:nvSpPr>
          <p:cNvPr id="6" name="TextBox 5"/>
          <p:cNvSpPr txBox="1"/>
          <p:nvPr/>
        </p:nvSpPr>
        <p:spPr>
          <a:xfrm>
            <a:off x="14325600" y="95226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6111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169332" y="1929610"/>
            <a:ext cx="11949337" cy="909544"/>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Conclusion </a:t>
            </a:r>
            <a:endParaRPr lang="en-US" sz="4800" b="1" dirty="0">
              <a:latin typeface="Arial" panose="020B0604020202020204" pitchFamily="34" charset="0"/>
              <a:ea typeface="Bobby Jones Condensed Soft"/>
              <a:cs typeface="Arial" panose="020B0604020202020204" pitchFamily="34" charset="0"/>
              <a:sym typeface="Bobby Jones Condensed Soft"/>
            </a:endParaRPr>
          </a:p>
        </p:txBody>
      </p:sp>
      <p:sp>
        <p:nvSpPr>
          <p:cNvPr id="9" name="TextBox 9"/>
          <p:cNvSpPr txBox="1"/>
          <p:nvPr/>
        </p:nvSpPr>
        <p:spPr>
          <a:xfrm>
            <a:off x="2104059" y="4756673"/>
            <a:ext cx="5994408" cy="1846659"/>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Sales can be increased by solving the problems. </a:t>
            </a:r>
          </a:p>
          <a:p>
            <a:pPr lvl="0" algn="just">
              <a:lnSpc>
                <a:spcPct val="150000"/>
              </a:lnSpc>
            </a:pPr>
            <a:endParaRPr lang="en-IN" sz="20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Green Havens can regain its market position and customer loyalty. </a:t>
            </a:r>
          </a:p>
        </p:txBody>
      </p:sp>
      <p:pic>
        <p:nvPicPr>
          <p:cNvPr id="10" name="Picture 9"/>
          <p:cNvPicPr>
            <a:picLocks noChangeAspect="1"/>
          </p:cNvPicPr>
          <p:nvPr/>
        </p:nvPicPr>
        <p:blipFill>
          <a:blip r:embed="rId5"/>
          <a:stretch>
            <a:fillRect/>
          </a:stretch>
        </p:blipFill>
        <p:spPr>
          <a:xfrm>
            <a:off x="9817135" y="3771527"/>
            <a:ext cx="6067425" cy="3886200"/>
          </a:xfrm>
          <a:prstGeom prst="rect">
            <a:avLst/>
          </a:prstGeom>
          <a:ln>
            <a:noFill/>
          </a:ln>
          <a:effectLst>
            <a:softEdge rad="112500"/>
          </a:effectLst>
        </p:spPr>
      </p:pic>
      <p:sp>
        <p:nvSpPr>
          <p:cNvPr id="11" name="Rectangle 10"/>
          <p:cNvSpPr/>
          <p:nvPr/>
        </p:nvSpPr>
        <p:spPr>
          <a:xfrm>
            <a:off x="11768660" y="7965179"/>
            <a:ext cx="2164374" cy="307777"/>
          </a:xfrm>
          <a:prstGeom prst="rect">
            <a:avLst/>
          </a:prstGeom>
        </p:spPr>
        <p:txBody>
          <a:bodyPr wrap="none">
            <a:spAutoFit/>
          </a:bodyPr>
          <a:lstStyle/>
          <a:p>
            <a:pPr algn="ctr"/>
            <a:r>
              <a:rPr lang="en-IN" sz="1400" dirty="0">
                <a:solidFill>
                  <a:schemeClr val="accent6">
                    <a:lumMod val="50000"/>
                  </a:schemeClr>
                </a:solidFill>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Source: Simpson, 2024)</a:t>
            </a:r>
            <a:endParaRPr lang="en-IN" sz="1400" dirty="0"/>
          </a:p>
        </p:txBody>
      </p:sp>
      <p:sp>
        <p:nvSpPr>
          <p:cNvPr id="4" name="TextBox 3"/>
          <p:cNvSpPr txBox="1"/>
          <p:nvPr/>
        </p:nvSpPr>
        <p:spPr>
          <a:xfrm>
            <a:off x="14173200" y="93702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03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4648200" y="535828"/>
            <a:ext cx="11949337" cy="909544"/>
          </a:xfrm>
          <a:prstGeom prst="rect">
            <a:avLst/>
          </a:prstGeom>
        </p:spPr>
        <p:txBody>
          <a:bodyPr lIns="0" tIns="0" rIns="0" bIns="0" rtlCol="0" anchor="t">
            <a:spAutoFit/>
          </a:bodyPr>
          <a:lstStyle/>
          <a:p>
            <a:pPr algn="ctr">
              <a:lnSpc>
                <a:spcPts val="7956"/>
              </a:lnSpc>
            </a:pPr>
            <a:r>
              <a:rPr lang="en-US" sz="4400" b="1" dirty="0">
                <a:latin typeface="Arial" panose="020B0604020202020204" pitchFamily="34" charset="0"/>
                <a:ea typeface="Bobby Jones Condensed Soft"/>
                <a:cs typeface="Arial" panose="020B0604020202020204" pitchFamily="34" charset="0"/>
                <a:sym typeface="Bobby Jones Condensed Soft"/>
              </a:rPr>
              <a:t>Reference list </a:t>
            </a:r>
            <a:endParaRPr lang="en-US" sz="4800" b="1" dirty="0">
              <a:latin typeface="Arial" panose="020B0604020202020204" pitchFamily="34" charset="0"/>
              <a:ea typeface="Bobby Jones Condensed Soft"/>
              <a:cs typeface="Arial" panose="020B0604020202020204" pitchFamily="34" charset="0"/>
              <a:sym typeface="Bobby Jones Condensed Soft"/>
            </a:endParaRPr>
          </a:p>
        </p:txBody>
      </p:sp>
      <p:sp>
        <p:nvSpPr>
          <p:cNvPr id="9" name="TextBox 9"/>
          <p:cNvSpPr txBox="1"/>
          <p:nvPr/>
        </p:nvSpPr>
        <p:spPr>
          <a:xfrm>
            <a:off x="1965611" y="1918072"/>
            <a:ext cx="14950789" cy="7078861"/>
          </a:xfrm>
          <a:prstGeom prst="rect">
            <a:avLst/>
          </a:prstGeom>
        </p:spPr>
        <p:txBody>
          <a:bodyPr wrap="square" lIns="0" tIns="0" rIns="0" bIns="0" rtlCol="0" anchor="t">
            <a:spAutoFit/>
          </a:bodyPr>
          <a:lstStyle/>
          <a:p>
            <a:r>
              <a:rPr lang="en-GB" sz="2000" dirty="0" err="1">
                <a:latin typeface="Arial" panose="020B0604020202020204" pitchFamily="34" charset="0"/>
                <a:cs typeface="Arial" panose="020B0604020202020204" pitchFamily="34" charset="0"/>
              </a:rPr>
              <a:t>Bakhramv</a:t>
            </a:r>
            <a:r>
              <a:rPr lang="en-GB" sz="2000" dirty="0">
                <a:latin typeface="Arial" panose="020B0604020202020204" pitchFamily="34" charset="0"/>
                <a:cs typeface="Arial" panose="020B0604020202020204" pitchFamily="34" charset="0"/>
              </a:rPr>
              <a:t>, M. (2024). </a:t>
            </a:r>
            <a:r>
              <a:rPr lang="en-GB" sz="2000" i="1" dirty="0">
                <a:latin typeface="Arial" panose="020B0604020202020204" pitchFamily="34" charset="0"/>
                <a:cs typeface="Arial" panose="020B0604020202020204" pitchFamily="34" charset="0"/>
              </a:rPr>
              <a:t>Modern Trends in the Flower Market. </a:t>
            </a:r>
            <a:r>
              <a:rPr lang="en-GB" sz="2000" dirty="0">
                <a:latin typeface="Arial" panose="020B0604020202020204" pitchFamily="34" charset="0"/>
                <a:cs typeface="Arial" panose="020B0604020202020204" pitchFamily="34" charset="0"/>
              </a:rPr>
              <a:t>[Online] Available at: </a:t>
            </a:r>
            <a:r>
              <a:rPr lang="en-GB" sz="20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https://cargo.flowers/en/post/modern-trends-in-the-flower-market#:~:text=One%20of%20the%20key%20global,has%20greatly%20altered%20purchasing%20habits</a:t>
            </a:r>
            <a:r>
              <a:rPr lang="en-GB" sz="2000" dirty="0">
                <a:latin typeface="Arial" panose="020B0604020202020204" pitchFamily="34" charset="0"/>
                <a:cs typeface="Arial" panose="020B0604020202020204" pitchFamily="34" charset="0"/>
              </a:rPr>
              <a:t>. [Accessed on 6th November 2025]</a:t>
            </a:r>
            <a:endParaRPr lang="en-IN" sz="2000" dirty="0">
              <a:latin typeface="Arial" panose="020B0604020202020204" pitchFamily="34" charset="0"/>
              <a:cs typeface="Arial" panose="020B0604020202020204" pitchFamily="34" charset="0"/>
            </a:endParaRPr>
          </a:p>
          <a:p>
            <a:r>
              <a:rPr lang="en-IN" sz="2000" dirty="0">
                <a:latin typeface="Arial" panose="020B0604020202020204" pitchFamily="34" charset="0"/>
                <a:cs typeface="Arial" panose="020B0604020202020204" pitchFamily="34" charset="0"/>
              </a:rPr>
              <a:t>Deterding, S. Khaled, R.  Nacke, L. E., and Dixon, D. (2011). Gamification. In CHI 2011 Gamification Workshop Proc. ACM, Vancouver</a:t>
            </a:r>
          </a:p>
          <a:p>
            <a:r>
              <a:rPr lang="en-GB" sz="2000" dirty="0">
                <a:latin typeface="Arial" panose="020B0604020202020204" pitchFamily="34" charset="0"/>
                <a:cs typeface="Arial" panose="020B0604020202020204" pitchFamily="34" charset="0"/>
              </a:rPr>
              <a:t>Fan, W., Shao, B. and Dong, X. (2022). Effect of e-service quality on customer engagement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in community e-commerce. </a:t>
            </a:r>
            <a:r>
              <a:rPr lang="en-GB" sz="2000" i="1" dirty="0">
                <a:latin typeface="Arial" panose="020B0604020202020204" pitchFamily="34" charset="0"/>
                <a:cs typeface="Arial" panose="020B0604020202020204" pitchFamily="34" charset="0"/>
              </a:rPr>
              <a:t>Frontiers in psychology</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13</a:t>
            </a:r>
            <a:r>
              <a:rPr lang="en-GB" sz="2000" dirty="0">
                <a:latin typeface="Arial" panose="020B0604020202020204" pitchFamily="34" charset="0"/>
                <a:cs typeface="Arial" panose="020B0604020202020204" pitchFamily="34" charset="0"/>
              </a:rPr>
              <a:t>, p.965998. </a:t>
            </a:r>
            <a:r>
              <a:rPr lang="en-GB" sz="20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https://www.frontiersin.org/journals/psychology/articles/10.3389/fpsyg.2022.965998/pdf</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Floraldaily</a:t>
            </a:r>
            <a:r>
              <a:rPr lang="en-GB" sz="2000" dirty="0">
                <a:latin typeface="Arial" panose="020B0604020202020204" pitchFamily="34" charset="0"/>
                <a:cs typeface="Arial" panose="020B0604020202020204" pitchFamily="34" charset="0"/>
              </a:rPr>
              <a:t>. (2025). </a:t>
            </a:r>
            <a:r>
              <a:rPr lang="en-GB" sz="2000" i="1" dirty="0">
                <a:latin typeface="Arial" panose="020B0604020202020204" pitchFamily="34" charset="0"/>
                <a:cs typeface="Arial" panose="020B0604020202020204" pitchFamily="34" charset="0"/>
              </a:rPr>
              <a:t>UK: High prices slow down sales of popular flowers.</a:t>
            </a:r>
            <a:r>
              <a:rPr lang="en-GB" sz="2000" dirty="0">
                <a:latin typeface="Arial" panose="020B0604020202020204" pitchFamily="34" charset="0"/>
                <a:cs typeface="Arial" panose="020B0604020202020204" pitchFamily="34" charset="0"/>
              </a:rPr>
              <a:t> [Online] Available at: </a:t>
            </a:r>
            <a:r>
              <a:rPr lang="en-GB" sz="20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https://www.floraldaily.com/article/9769046/uk-high-prices-slow-down-sales-of-popular-flowers/</a:t>
            </a:r>
            <a:r>
              <a:rPr lang="en-GB" sz="2000" dirty="0">
                <a:latin typeface="Arial" panose="020B0604020202020204" pitchFamily="34" charset="0"/>
                <a:cs typeface="Arial" panose="020B0604020202020204" pitchFamily="34" charset="0"/>
              </a:rPr>
              <a:t> [Accessed on 6th November 2025]</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Kilburn, A. and Kilburn, B., (2025). Pricing Pumpkins: A Case Study Examining Value-Based Pricing For A Seasonal Small Business Service. </a:t>
            </a:r>
            <a:r>
              <a:rPr lang="en-GB" sz="2000" i="1" dirty="0">
                <a:latin typeface="Arial" panose="020B0604020202020204" pitchFamily="34" charset="0"/>
                <a:cs typeface="Arial" panose="020B0604020202020204" pitchFamily="34" charset="0"/>
              </a:rPr>
              <a:t>Marketing Management Association</a:t>
            </a:r>
            <a:r>
              <a:rPr lang="en-GB" sz="2000" dirty="0">
                <a:latin typeface="Arial" panose="020B0604020202020204" pitchFamily="34" charset="0"/>
                <a:cs typeface="Arial" panose="020B0604020202020204" pitchFamily="34" charset="0"/>
              </a:rPr>
              <a:t>, p.69. </a:t>
            </a:r>
            <a:r>
              <a:rPr lang="en-GB" sz="20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https://www.mmaglobal.org/_files/ugd/a41a45_892e337a2c7a43f9a6f331d52b99a3aa.pdf#page=79</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Race, M. (2024). </a:t>
            </a:r>
            <a:r>
              <a:rPr lang="en-GB" sz="2000" i="1" dirty="0">
                <a:latin typeface="Arial" panose="020B0604020202020204" pitchFamily="34" charset="0"/>
                <a:cs typeface="Arial" panose="020B0604020202020204" pitchFamily="34" charset="0"/>
              </a:rPr>
              <a:t>Post-Brexit controls on food and farm imports start. </a:t>
            </a:r>
            <a:r>
              <a:rPr lang="en-GB" sz="2000" dirty="0">
                <a:latin typeface="Arial" panose="020B0604020202020204" pitchFamily="34" charset="0"/>
                <a:cs typeface="Arial" panose="020B0604020202020204" pitchFamily="34" charset="0"/>
              </a:rPr>
              <a:t>[Online] Available at: </a:t>
            </a:r>
            <a:r>
              <a:rPr lang="en-GB" sz="20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https://www.bbc.com/news/business-68126880</a:t>
            </a:r>
            <a:r>
              <a:rPr lang="en-GB" sz="2000" dirty="0">
                <a:latin typeface="Arial" panose="020B0604020202020204" pitchFamily="34" charset="0"/>
                <a:cs typeface="Arial" panose="020B0604020202020204" pitchFamily="34" charset="0"/>
              </a:rPr>
              <a:t> [Accessed on 6th November 2025]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Simpson, J. (2024). </a:t>
            </a:r>
            <a:r>
              <a:rPr lang="en-GB" sz="2000" i="1" dirty="0">
                <a:latin typeface="Arial" panose="020B0604020202020204" pitchFamily="34" charset="0"/>
                <a:cs typeface="Arial" panose="020B0604020202020204" pitchFamily="34" charset="0"/>
              </a:rPr>
              <a:t>Dutch flower growers call for delays to UK post-Brexit border checks.</a:t>
            </a:r>
            <a:r>
              <a:rPr lang="en-GB" sz="2000" dirty="0">
                <a:latin typeface="Arial" panose="020B0604020202020204" pitchFamily="34" charset="0"/>
                <a:cs typeface="Arial" panose="020B0604020202020204" pitchFamily="34" charset="0"/>
              </a:rPr>
              <a:t> [Online] Available at: </a:t>
            </a:r>
            <a:r>
              <a:rPr lang="en-GB" sz="20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https://www.theguardian.com/politics/2024/jan/04/dutch-flower-growers-call-for-delays-to-uk-post-brexit-border-checks</a:t>
            </a:r>
            <a:r>
              <a:rPr lang="en-GB" sz="2000" dirty="0">
                <a:latin typeface="Arial" panose="020B0604020202020204" pitchFamily="34" charset="0"/>
                <a:cs typeface="Arial" panose="020B0604020202020204" pitchFamily="34" charset="0"/>
              </a:rPr>
              <a:t> [Accessed on 6th November 2025] </a:t>
            </a:r>
            <a:endParaRPr lang="en-IN" sz="2000" dirty="0">
              <a:latin typeface="Arial" panose="020B0604020202020204" pitchFamily="34" charset="0"/>
              <a:cs typeface="Arial" panose="020B0604020202020204" pitchFamily="34" charset="0"/>
            </a:endParaRPr>
          </a:p>
          <a:p>
            <a:r>
              <a:rPr lang="en-IN" sz="2000" dirty="0">
                <a:latin typeface="Arial" panose="020B0604020202020204" pitchFamily="34" charset="0"/>
                <a:cs typeface="Arial" panose="020B0604020202020204" pitchFamily="34" charset="0"/>
              </a:rPr>
              <a:t>Werbach, K. and Hunter, D. (2012). For the Win. Wharton Digital Press, Philadelphia. </a:t>
            </a:r>
          </a:p>
          <a:p>
            <a:r>
              <a:rPr lang="en-IN" sz="2000" dirty="0" err="1">
                <a:latin typeface="Arial" panose="020B0604020202020204" pitchFamily="34" charset="0"/>
                <a:cs typeface="Arial" panose="020B0604020202020204" pitchFamily="34" charset="0"/>
              </a:rPr>
              <a:t>Vasalou</a:t>
            </a:r>
            <a:r>
              <a:rPr lang="en-IN" sz="2000" dirty="0">
                <a:latin typeface="Arial" panose="020B0604020202020204" pitchFamily="34" charset="0"/>
                <a:cs typeface="Arial" panose="020B0604020202020204" pitchFamily="34" charset="0"/>
              </a:rPr>
              <a:t>, A. and </a:t>
            </a:r>
            <a:r>
              <a:rPr lang="en-IN" sz="2000" dirty="0" err="1">
                <a:latin typeface="Arial" panose="020B0604020202020204" pitchFamily="34" charset="0"/>
                <a:cs typeface="Arial" panose="020B0604020202020204" pitchFamily="34" charset="0"/>
              </a:rPr>
              <a:t>Joinson</a:t>
            </a:r>
            <a:r>
              <a:rPr lang="en-IN" sz="2000" dirty="0">
                <a:latin typeface="Arial" panose="020B0604020202020204" pitchFamily="34" charset="0"/>
                <a:cs typeface="Arial" panose="020B0604020202020204" pitchFamily="34" charset="0"/>
              </a:rPr>
              <a:t>, A.N. (2009|). Me, myself and I: The role of interactional context on self-presentation through avatars. Computers in human </a:t>
            </a:r>
            <a:r>
              <a:rPr lang="en-IN" sz="2000" dirty="0" err="1">
                <a:latin typeface="Arial" panose="020B0604020202020204" pitchFamily="34" charset="0"/>
                <a:cs typeface="Arial" panose="020B0604020202020204" pitchFamily="34" charset="0"/>
              </a:rPr>
              <a:t>behavior</a:t>
            </a:r>
            <a:r>
              <a:rPr lang="en-IN" sz="2000" dirty="0">
                <a:latin typeface="Arial" panose="020B0604020202020204" pitchFamily="34" charset="0"/>
                <a:cs typeface="Arial" panose="020B0604020202020204" pitchFamily="34" charset="0"/>
              </a:rPr>
              <a:t>, 25(2), pp.510-520. </a:t>
            </a:r>
            <a:r>
              <a:rPr lang="en-IN" sz="20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https://www.sciencedirect.com/science/article/pii/S0747563208002069</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r>
              <a:rPr lang="en-IN" sz="2000" dirty="0">
                <a:latin typeface="Arial" panose="020B0604020202020204" pitchFamily="34" charset="0"/>
                <a:cs typeface="Arial" panose="020B0604020202020204" pitchFamily="34" charset="0"/>
              </a:rPr>
              <a:t>Hassenzahl, M. and </a:t>
            </a:r>
            <a:r>
              <a:rPr lang="en-IN" sz="2000" dirty="0" err="1">
                <a:latin typeface="Arial" panose="020B0604020202020204" pitchFamily="34" charset="0"/>
                <a:cs typeface="Arial" panose="020B0604020202020204" pitchFamily="34" charset="0"/>
              </a:rPr>
              <a:t>Tractinsky</a:t>
            </a:r>
            <a:r>
              <a:rPr lang="en-IN" sz="2000" dirty="0">
                <a:latin typeface="Arial" panose="020B0604020202020204" pitchFamily="34" charset="0"/>
                <a:cs typeface="Arial" panose="020B0604020202020204" pitchFamily="34" charset="0"/>
              </a:rPr>
              <a:t>, N., 2006. User experience-a research agenda. Behaviour &amp; information technology, 25(2), pp.91-97. </a:t>
            </a:r>
            <a:r>
              <a:rPr lang="en-IN" sz="20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https://www.tandfonline.com/doi/abs/10.1080/01449290500330331</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p:txBody>
      </p:sp>
      <p:sp>
        <p:nvSpPr>
          <p:cNvPr id="6" name="TextBox 5"/>
          <p:cNvSpPr txBox="1"/>
          <p:nvPr/>
        </p:nvSpPr>
        <p:spPr>
          <a:xfrm>
            <a:off x="14173200" y="93702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9602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56959" y="688156"/>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0800000">
            <a:off x="13490362" y="5484044"/>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271154">
            <a:off x="12795717" y="-1339091"/>
            <a:ext cx="5721710" cy="5878948"/>
          </a:xfrm>
          <a:custGeom>
            <a:avLst/>
            <a:gdLst/>
            <a:ahLst/>
            <a:cxnLst/>
            <a:rect l="l" t="t" r="r" b="b"/>
            <a:pathLst>
              <a:path w="7900416" h="8229600">
                <a:moveTo>
                  <a:pt x="0" y="0"/>
                </a:moveTo>
                <a:lnTo>
                  <a:pt x="7900416" y="0"/>
                </a:lnTo>
                <a:lnTo>
                  <a:pt x="7900416" y="8229600"/>
                </a:lnTo>
                <a:lnTo>
                  <a:pt x="0" y="8229600"/>
                </a:lnTo>
                <a:lnTo>
                  <a:pt x="0" y="0"/>
                </a:lnTo>
                <a:close/>
              </a:path>
            </a:pathLst>
          </a:custGeom>
          <a:blipFill>
            <a:blip r:embed="rId4">
              <a:alphaModFix amt="88000"/>
            </a:blip>
            <a:stretch>
              <a:fillRect/>
            </a:stretch>
          </a:blipFill>
        </p:spPr>
      </p:sp>
      <p:sp>
        <p:nvSpPr>
          <p:cNvPr id="5" name="Freeform 5"/>
          <p:cNvSpPr/>
          <p:nvPr/>
        </p:nvSpPr>
        <p:spPr>
          <a:xfrm>
            <a:off x="-58010" y="5990264"/>
            <a:ext cx="4352042" cy="4257609"/>
          </a:xfrm>
          <a:custGeom>
            <a:avLst/>
            <a:gdLst/>
            <a:ahLst/>
            <a:cxnLst/>
            <a:rect l="l" t="t" r="r" b="b"/>
            <a:pathLst>
              <a:path w="7900416" h="8229600">
                <a:moveTo>
                  <a:pt x="0" y="0"/>
                </a:moveTo>
                <a:lnTo>
                  <a:pt x="7900416" y="0"/>
                </a:lnTo>
                <a:lnTo>
                  <a:pt x="7900416" y="8229600"/>
                </a:lnTo>
                <a:lnTo>
                  <a:pt x="0" y="8229600"/>
                </a:lnTo>
                <a:lnTo>
                  <a:pt x="0" y="0"/>
                </a:lnTo>
                <a:close/>
              </a:path>
            </a:pathLst>
          </a:custGeom>
          <a:blipFill>
            <a:blip r:embed="rId4">
              <a:alphaModFix amt="88000"/>
            </a:blip>
            <a:stretch>
              <a:fillRect/>
            </a:stretch>
          </a:blipFill>
        </p:spPr>
      </p:sp>
      <p:sp>
        <p:nvSpPr>
          <p:cNvPr id="6" name="Freeform 6"/>
          <p:cNvSpPr/>
          <p:nvPr/>
        </p:nvSpPr>
        <p:spPr>
          <a:xfrm rot="1188067">
            <a:off x="-255065" y="7603085"/>
            <a:ext cx="3370910" cy="3131395"/>
          </a:xfrm>
          <a:custGeom>
            <a:avLst/>
            <a:gdLst/>
            <a:ahLst/>
            <a:cxnLst/>
            <a:rect l="l" t="t" r="r" b="b"/>
            <a:pathLst>
              <a:path w="5234592" h="5234592">
                <a:moveTo>
                  <a:pt x="0" y="0"/>
                </a:moveTo>
                <a:lnTo>
                  <a:pt x="5234592" y="0"/>
                </a:lnTo>
                <a:lnTo>
                  <a:pt x="5234592" y="5234593"/>
                </a:lnTo>
                <a:lnTo>
                  <a:pt x="0" y="523459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12029677">
            <a:off x="14959905" y="-370272"/>
            <a:ext cx="3360290" cy="3360290"/>
          </a:xfrm>
          <a:custGeom>
            <a:avLst/>
            <a:gdLst/>
            <a:ahLst/>
            <a:cxnLst/>
            <a:rect l="l" t="t" r="r" b="b"/>
            <a:pathLst>
              <a:path w="3360290" h="3360290">
                <a:moveTo>
                  <a:pt x="0" y="0"/>
                </a:moveTo>
                <a:lnTo>
                  <a:pt x="3360290" y="0"/>
                </a:lnTo>
                <a:lnTo>
                  <a:pt x="3360290" y="3360289"/>
                </a:lnTo>
                <a:lnTo>
                  <a:pt x="0" y="336028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pic>
        <p:nvPicPr>
          <p:cNvPr id="1026" name="Picture 2" descr="Thank You Images – Browse 2,197,117 Stock Photos, Vectors, and Video |  Adobe Stock"/>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18288000" cy="1024787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4173200" y="93702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3102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ven Strategies for Handling Difficult Questions - What to Say When You  Don't Know the Answer - ProEdge Skills, In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135600" cy="10287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4325600" y="9522644"/>
            <a:ext cx="3048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latin typeface="Arial" panose="020B0604020202020204" pitchFamily="34" charset="0"/>
                <a:cs typeface="Arial" panose="020B0604020202020204" pitchFamily="34" charset="0"/>
              </a:rPr>
              <a:t>Student name: </a:t>
            </a:r>
          </a:p>
          <a:p>
            <a:r>
              <a:rPr lang="en-US" dirty="0">
                <a:latin typeface="Arial" panose="020B0604020202020204" pitchFamily="34" charset="0"/>
                <a:cs typeface="Arial" panose="020B0604020202020204" pitchFamily="34" charset="0"/>
              </a:rPr>
              <a:t>Year: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68987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1773</Words>
  <Application>Microsoft Office PowerPoint</Application>
  <PresentationFormat>Custom</PresentationFormat>
  <Paragraphs>133</Paragraphs>
  <Slides>11</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Brown Floral Project Presentation</dc:title>
  <dc:creator>user</dc:creator>
  <cp:lastModifiedBy>user</cp:lastModifiedBy>
  <cp:revision>28</cp:revision>
  <dcterms:created xsi:type="dcterms:W3CDTF">2006-08-16T00:00:00Z</dcterms:created>
  <dcterms:modified xsi:type="dcterms:W3CDTF">2025-11-10T08:06:11Z</dcterms:modified>
  <dc:identifier>DAG358zdr20</dc:identifier>
</cp:coreProperties>
</file>