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sldIdLst>
    <p:sldId id="256" r:id="rId2"/>
    <p:sldId id="268" r:id="rId3"/>
    <p:sldId id="269" r:id="rId4"/>
    <p:sldId id="274" r:id="rId5"/>
    <p:sldId id="275" r:id="rId6"/>
    <p:sldId id="273" r:id="rId7"/>
    <p:sldId id="271" r:id="rId8"/>
    <p:sldId id="272" r:id="rId9"/>
    <p:sldId id="276" r:id="rId10"/>
    <p:sldId id="281" r:id="rId11"/>
    <p:sldId id="290" r:id="rId12"/>
    <p:sldId id="300" r:id="rId13"/>
    <p:sldId id="299" r:id="rId14"/>
    <p:sldId id="295" r:id="rId15"/>
    <p:sldId id="296" r:id="rId16"/>
    <p:sldId id="297" r:id="rId17"/>
    <p:sldId id="298" r:id="rId18"/>
    <p:sldId id="279" r:id="rId19"/>
    <p:sldId id="301" r:id="rId20"/>
    <p:sldId id="267" r:id="rId21"/>
    <p:sldId id="283" r:id="rId22"/>
    <p:sldId id="292" r:id="rId23"/>
    <p:sldId id="288" r:id="rId24"/>
    <p:sldId id="286" r:id="rId25"/>
    <p:sldId id="29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2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F4F7C-03AB-4548-9E1E-619DAC5724E9}" v="224" dt="2019-10-07T11:28:59.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43"/>
    <p:restoredTop sz="94681"/>
  </p:normalViewPr>
  <p:slideViewPr>
    <p:cSldViewPr snapToGrid="0" snapToObjects="1">
      <p:cViewPr varScale="1">
        <p:scale>
          <a:sx n="104" d="100"/>
          <a:sy n="104" d="100"/>
        </p:scale>
        <p:origin x="232"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782880-4C0E-4F0C-A316-02C8C1C70F1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2D91C70-5A0A-4AEB-92B5-3DF387E276FF}">
      <dgm:prSet/>
      <dgm:spPr/>
      <dgm:t>
        <a:bodyPr/>
        <a:lstStyle/>
        <a:p>
          <a:r>
            <a:rPr lang="en-US" dirty="0"/>
            <a:t>Customers</a:t>
          </a:r>
        </a:p>
      </dgm:t>
    </dgm:pt>
    <dgm:pt modelId="{BF72E858-4519-469B-B356-D328B691D890}" type="parTrans" cxnId="{2E3392FD-1F70-4368-AAAE-A6EB91B25F03}">
      <dgm:prSet/>
      <dgm:spPr/>
      <dgm:t>
        <a:bodyPr/>
        <a:lstStyle/>
        <a:p>
          <a:endParaRPr lang="en-US"/>
        </a:p>
      </dgm:t>
    </dgm:pt>
    <dgm:pt modelId="{B959DCA6-2369-483F-8AC7-BD5085518851}" type="sibTrans" cxnId="{2E3392FD-1F70-4368-AAAE-A6EB91B25F03}">
      <dgm:prSet/>
      <dgm:spPr/>
      <dgm:t>
        <a:bodyPr/>
        <a:lstStyle/>
        <a:p>
          <a:endParaRPr lang="en-US"/>
        </a:p>
      </dgm:t>
    </dgm:pt>
    <dgm:pt modelId="{C4C7FFF6-DAEC-4813-B1F4-3CF8D4D86571}">
      <dgm:prSet/>
      <dgm:spPr/>
      <dgm:t>
        <a:bodyPr/>
        <a:lstStyle/>
        <a:p>
          <a:r>
            <a:rPr lang="en-US" dirty="0"/>
            <a:t>Partners</a:t>
          </a:r>
        </a:p>
      </dgm:t>
    </dgm:pt>
    <dgm:pt modelId="{AAD4508C-FB81-4056-A84F-4EF50BDA3684}" type="parTrans" cxnId="{0791921E-81D3-4DE5-A3E9-E2ABF57D8BB1}">
      <dgm:prSet/>
      <dgm:spPr/>
      <dgm:t>
        <a:bodyPr/>
        <a:lstStyle/>
        <a:p>
          <a:endParaRPr lang="en-US"/>
        </a:p>
      </dgm:t>
    </dgm:pt>
    <dgm:pt modelId="{36F9B0F8-8E2F-40DC-A651-99CAD89BDA93}" type="sibTrans" cxnId="{0791921E-81D3-4DE5-A3E9-E2ABF57D8BB1}">
      <dgm:prSet/>
      <dgm:spPr/>
      <dgm:t>
        <a:bodyPr/>
        <a:lstStyle/>
        <a:p>
          <a:endParaRPr lang="en-US"/>
        </a:p>
      </dgm:t>
    </dgm:pt>
    <dgm:pt modelId="{E5A69CB0-B17F-4C85-B262-5C8E8A3334D3}">
      <dgm:prSet/>
      <dgm:spPr/>
      <dgm:t>
        <a:bodyPr/>
        <a:lstStyle/>
        <a:p>
          <a:r>
            <a:rPr lang="en-US" dirty="0"/>
            <a:t>Employees</a:t>
          </a:r>
        </a:p>
      </dgm:t>
    </dgm:pt>
    <dgm:pt modelId="{45D8BEC1-8B27-4525-A3FB-9574A91A3E99}" type="parTrans" cxnId="{09D16CC8-9FF1-4032-BFF7-763D9F1F131C}">
      <dgm:prSet/>
      <dgm:spPr/>
      <dgm:t>
        <a:bodyPr/>
        <a:lstStyle/>
        <a:p>
          <a:endParaRPr lang="en-US"/>
        </a:p>
      </dgm:t>
    </dgm:pt>
    <dgm:pt modelId="{C82613DF-D3A0-46B1-B0E2-5689D6C6E792}" type="sibTrans" cxnId="{09D16CC8-9FF1-4032-BFF7-763D9F1F131C}">
      <dgm:prSet/>
      <dgm:spPr/>
      <dgm:t>
        <a:bodyPr/>
        <a:lstStyle/>
        <a:p>
          <a:endParaRPr lang="en-US"/>
        </a:p>
      </dgm:t>
    </dgm:pt>
    <dgm:pt modelId="{5A6233FC-C4BC-4FDF-A215-4DDE2F9075B8}">
      <dgm:prSet/>
      <dgm:spPr/>
      <dgm:t>
        <a:bodyPr/>
        <a:lstStyle/>
        <a:p>
          <a:r>
            <a:rPr lang="en-US" dirty="0"/>
            <a:t>Community</a:t>
          </a:r>
        </a:p>
      </dgm:t>
    </dgm:pt>
    <dgm:pt modelId="{A6967795-B65D-4770-A38D-A4BEAD1AC1A2}" type="parTrans" cxnId="{7FAB3250-8E34-4713-B090-CA36B19D74B8}">
      <dgm:prSet/>
      <dgm:spPr/>
      <dgm:t>
        <a:bodyPr/>
        <a:lstStyle/>
        <a:p>
          <a:endParaRPr lang="en-US"/>
        </a:p>
      </dgm:t>
    </dgm:pt>
    <dgm:pt modelId="{BC0BF633-6611-46B4-BC51-A2DEE6E88AC8}" type="sibTrans" cxnId="{7FAB3250-8E34-4713-B090-CA36B19D74B8}">
      <dgm:prSet/>
      <dgm:spPr/>
      <dgm:t>
        <a:bodyPr/>
        <a:lstStyle/>
        <a:p>
          <a:endParaRPr lang="en-US"/>
        </a:p>
      </dgm:t>
    </dgm:pt>
    <dgm:pt modelId="{0AD0D1D9-E5CF-4E05-92A1-49E000FFC248}">
      <dgm:prSet/>
      <dgm:spPr/>
      <dgm:t>
        <a:bodyPr/>
        <a:lstStyle/>
        <a:p>
          <a:r>
            <a:rPr lang="en-US" dirty="0"/>
            <a:t>Digital community</a:t>
          </a:r>
        </a:p>
      </dgm:t>
    </dgm:pt>
    <dgm:pt modelId="{B6443466-FE03-4063-A9AD-12597A6E4497}" type="parTrans" cxnId="{A71A8B8C-51AB-4E12-8212-22C94106F911}">
      <dgm:prSet/>
      <dgm:spPr/>
      <dgm:t>
        <a:bodyPr/>
        <a:lstStyle/>
        <a:p>
          <a:endParaRPr lang="en-US"/>
        </a:p>
      </dgm:t>
    </dgm:pt>
    <dgm:pt modelId="{C7C79EA3-C22D-4D68-830B-B6DA3862F0C5}" type="sibTrans" cxnId="{A71A8B8C-51AB-4E12-8212-22C94106F911}">
      <dgm:prSet/>
      <dgm:spPr/>
      <dgm:t>
        <a:bodyPr/>
        <a:lstStyle/>
        <a:p>
          <a:endParaRPr lang="en-US"/>
        </a:p>
      </dgm:t>
    </dgm:pt>
    <dgm:pt modelId="{5D2DE1A0-CA34-4F9D-A79B-BE8C047D6AE0}">
      <dgm:prSet/>
      <dgm:spPr/>
      <dgm:t>
        <a:bodyPr/>
        <a:lstStyle/>
        <a:p>
          <a:r>
            <a:rPr lang="en-US" dirty="0"/>
            <a:t>Investors/Stock market</a:t>
          </a:r>
        </a:p>
      </dgm:t>
    </dgm:pt>
    <dgm:pt modelId="{6AB533A8-E850-46B8-81D7-80AE9FA9374A}" type="parTrans" cxnId="{3BCC40BB-7A85-410D-A0CA-BF4F1B1B2086}">
      <dgm:prSet/>
      <dgm:spPr/>
      <dgm:t>
        <a:bodyPr/>
        <a:lstStyle/>
        <a:p>
          <a:endParaRPr lang="en-US"/>
        </a:p>
      </dgm:t>
    </dgm:pt>
    <dgm:pt modelId="{1F780D6D-7AA1-4324-AE78-E386134344BF}" type="sibTrans" cxnId="{3BCC40BB-7A85-410D-A0CA-BF4F1B1B2086}">
      <dgm:prSet/>
      <dgm:spPr/>
      <dgm:t>
        <a:bodyPr/>
        <a:lstStyle/>
        <a:p>
          <a:endParaRPr lang="en-US"/>
        </a:p>
      </dgm:t>
    </dgm:pt>
    <dgm:pt modelId="{79885174-53FD-4606-97F3-1268C6751B60}">
      <dgm:prSet/>
      <dgm:spPr/>
      <dgm:t>
        <a:bodyPr/>
        <a:lstStyle/>
        <a:p>
          <a:r>
            <a:rPr lang="en-US" dirty="0"/>
            <a:t>Media</a:t>
          </a:r>
        </a:p>
      </dgm:t>
    </dgm:pt>
    <dgm:pt modelId="{170B06A8-DA57-4650-8519-138B9B05B1FA}" type="parTrans" cxnId="{3F867376-8D08-4424-A4BC-7D7BCE4B3904}">
      <dgm:prSet/>
      <dgm:spPr/>
      <dgm:t>
        <a:bodyPr/>
        <a:lstStyle/>
        <a:p>
          <a:endParaRPr lang="en-US"/>
        </a:p>
      </dgm:t>
    </dgm:pt>
    <dgm:pt modelId="{096B26EB-84CD-4320-9D43-984D1876A0EB}" type="sibTrans" cxnId="{3F867376-8D08-4424-A4BC-7D7BCE4B3904}">
      <dgm:prSet/>
      <dgm:spPr/>
      <dgm:t>
        <a:bodyPr/>
        <a:lstStyle/>
        <a:p>
          <a:endParaRPr lang="en-US"/>
        </a:p>
      </dgm:t>
    </dgm:pt>
    <dgm:pt modelId="{12178F85-1607-4DEF-B3F3-22F395C07FBC}">
      <dgm:prSet/>
      <dgm:spPr/>
      <dgm:t>
        <a:bodyPr/>
        <a:lstStyle/>
        <a:p>
          <a:r>
            <a:rPr lang="en-US" dirty="0"/>
            <a:t>Government</a:t>
          </a:r>
        </a:p>
      </dgm:t>
    </dgm:pt>
    <dgm:pt modelId="{C9CAC4D3-4BE8-4FBA-A1E0-EFB3EE60F3B3}" type="parTrans" cxnId="{8D479840-F036-4E39-9600-483A0B461BF5}">
      <dgm:prSet/>
      <dgm:spPr/>
      <dgm:t>
        <a:bodyPr/>
        <a:lstStyle/>
        <a:p>
          <a:endParaRPr lang="en-US"/>
        </a:p>
      </dgm:t>
    </dgm:pt>
    <dgm:pt modelId="{59AC64F7-FB8E-44BC-8BDB-D2750987438A}" type="sibTrans" cxnId="{8D479840-F036-4E39-9600-483A0B461BF5}">
      <dgm:prSet/>
      <dgm:spPr/>
      <dgm:t>
        <a:bodyPr/>
        <a:lstStyle/>
        <a:p>
          <a:endParaRPr lang="en-US"/>
        </a:p>
      </dgm:t>
    </dgm:pt>
    <dgm:pt modelId="{905BF776-1694-0749-A990-40EA2EA83D06}" type="pres">
      <dgm:prSet presAssocID="{E2782880-4C0E-4F0C-A316-02C8C1C70F12}" presName="linear" presStyleCnt="0">
        <dgm:presLayoutVars>
          <dgm:animLvl val="lvl"/>
          <dgm:resizeHandles val="exact"/>
        </dgm:presLayoutVars>
      </dgm:prSet>
      <dgm:spPr/>
    </dgm:pt>
    <dgm:pt modelId="{9A94B05E-0BD1-924F-B053-FCBB0EAF659D}" type="pres">
      <dgm:prSet presAssocID="{32D91C70-5A0A-4AEB-92B5-3DF387E276FF}" presName="parentText" presStyleLbl="node1" presStyleIdx="0" presStyleCnt="8">
        <dgm:presLayoutVars>
          <dgm:chMax val="0"/>
          <dgm:bulletEnabled val="1"/>
        </dgm:presLayoutVars>
      </dgm:prSet>
      <dgm:spPr/>
    </dgm:pt>
    <dgm:pt modelId="{834B1DF8-E7AC-9F42-A21B-3D8CED268F5A}" type="pres">
      <dgm:prSet presAssocID="{B959DCA6-2369-483F-8AC7-BD5085518851}" presName="spacer" presStyleCnt="0"/>
      <dgm:spPr/>
    </dgm:pt>
    <dgm:pt modelId="{8E7DD8A2-0B2B-6845-BBF0-B74F90C24979}" type="pres">
      <dgm:prSet presAssocID="{C4C7FFF6-DAEC-4813-B1F4-3CF8D4D86571}" presName="parentText" presStyleLbl="node1" presStyleIdx="1" presStyleCnt="8">
        <dgm:presLayoutVars>
          <dgm:chMax val="0"/>
          <dgm:bulletEnabled val="1"/>
        </dgm:presLayoutVars>
      </dgm:prSet>
      <dgm:spPr/>
    </dgm:pt>
    <dgm:pt modelId="{824D437B-5203-234E-B64F-BB73DCCD8AFE}" type="pres">
      <dgm:prSet presAssocID="{36F9B0F8-8E2F-40DC-A651-99CAD89BDA93}" presName="spacer" presStyleCnt="0"/>
      <dgm:spPr/>
    </dgm:pt>
    <dgm:pt modelId="{2A121677-D5BA-3543-9910-A037AC2F7D0C}" type="pres">
      <dgm:prSet presAssocID="{E5A69CB0-B17F-4C85-B262-5C8E8A3334D3}" presName="parentText" presStyleLbl="node1" presStyleIdx="2" presStyleCnt="8">
        <dgm:presLayoutVars>
          <dgm:chMax val="0"/>
          <dgm:bulletEnabled val="1"/>
        </dgm:presLayoutVars>
      </dgm:prSet>
      <dgm:spPr/>
    </dgm:pt>
    <dgm:pt modelId="{D0583324-ABB1-9446-B420-05222E751CDA}" type="pres">
      <dgm:prSet presAssocID="{C82613DF-D3A0-46B1-B0E2-5689D6C6E792}" presName="spacer" presStyleCnt="0"/>
      <dgm:spPr/>
    </dgm:pt>
    <dgm:pt modelId="{DB005056-AFB4-E34F-8E7F-1E23909AE20C}" type="pres">
      <dgm:prSet presAssocID="{5A6233FC-C4BC-4FDF-A215-4DDE2F9075B8}" presName="parentText" presStyleLbl="node1" presStyleIdx="3" presStyleCnt="8">
        <dgm:presLayoutVars>
          <dgm:chMax val="0"/>
          <dgm:bulletEnabled val="1"/>
        </dgm:presLayoutVars>
      </dgm:prSet>
      <dgm:spPr/>
    </dgm:pt>
    <dgm:pt modelId="{A7CA8E6C-63D7-BD43-A7BE-AC1F5A0377C3}" type="pres">
      <dgm:prSet presAssocID="{BC0BF633-6611-46B4-BC51-A2DEE6E88AC8}" presName="spacer" presStyleCnt="0"/>
      <dgm:spPr/>
    </dgm:pt>
    <dgm:pt modelId="{A59B00F8-67BF-7442-9BBD-C56909CF72E9}" type="pres">
      <dgm:prSet presAssocID="{0AD0D1D9-E5CF-4E05-92A1-49E000FFC248}" presName="parentText" presStyleLbl="node1" presStyleIdx="4" presStyleCnt="8">
        <dgm:presLayoutVars>
          <dgm:chMax val="0"/>
          <dgm:bulletEnabled val="1"/>
        </dgm:presLayoutVars>
      </dgm:prSet>
      <dgm:spPr/>
    </dgm:pt>
    <dgm:pt modelId="{E29D9FB2-A6A2-A249-9D9F-4766F1AE8D08}" type="pres">
      <dgm:prSet presAssocID="{C7C79EA3-C22D-4D68-830B-B6DA3862F0C5}" presName="spacer" presStyleCnt="0"/>
      <dgm:spPr/>
    </dgm:pt>
    <dgm:pt modelId="{50E7BA6D-E0A1-214F-8E19-FC55B78C197B}" type="pres">
      <dgm:prSet presAssocID="{5D2DE1A0-CA34-4F9D-A79B-BE8C047D6AE0}" presName="parentText" presStyleLbl="node1" presStyleIdx="5" presStyleCnt="8">
        <dgm:presLayoutVars>
          <dgm:chMax val="0"/>
          <dgm:bulletEnabled val="1"/>
        </dgm:presLayoutVars>
      </dgm:prSet>
      <dgm:spPr/>
    </dgm:pt>
    <dgm:pt modelId="{879BE649-7FF3-DB4C-B040-29E1B9E33D0D}" type="pres">
      <dgm:prSet presAssocID="{1F780D6D-7AA1-4324-AE78-E386134344BF}" presName="spacer" presStyleCnt="0"/>
      <dgm:spPr/>
    </dgm:pt>
    <dgm:pt modelId="{E8F2796C-B7D0-AB4F-AE0B-852A8B57B7B1}" type="pres">
      <dgm:prSet presAssocID="{79885174-53FD-4606-97F3-1268C6751B60}" presName="parentText" presStyleLbl="node1" presStyleIdx="6" presStyleCnt="8">
        <dgm:presLayoutVars>
          <dgm:chMax val="0"/>
          <dgm:bulletEnabled val="1"/>
        </dgm:presLayoutVars>
      </dgm:prSet>
      <dgm:spPr/>
    </dgm:pt>
    <dgm:pt modelId="{8D98D228-4C29-3A46-8BBD-F8AF1B5E37FF}" type="pres">
      <dgm:prSet presAssocID="{096B26EB-84CD-4320-9D43-984D1876A0EB}" presName="spacer" presStyleCnt="0"/>
      <dgm:spPr/>
    </dgm:pt>
    <dgm:pt modelId="{A68FD32E-2A99-444E-9F34-3EA85AABCCFC}" type="pres">
      <dgm:prSet presAssocID="{12178F85-1607-4DEF-B3F3-22F395C07FBC}" presName="parentText" presStyleLbl="node1" presStyleIdx="7" presStyleCnt="8">
        <dgm:presLayoutVars>
          <dgm:chMax val="0"/>
          <dgm:bulletEnabled val="1"/>
        </dgm:presLayoutVars>
      </dgm:prSet>
      <dgm:spPr/>
    </dgm:pt>
  </dgm:ptLst>
  <dgm:cxnLst>
    <dgm:cxn modelId="{B1454E0E-6F86-1C4B-8D61-27FDED65723D}" type="presOf" srcId="{0AD0D1D9-E5CF-4E05-92A1-49E000FFC248}" destId="{A59B00F8-67BF-7442-9BBD-C56909CF72E9}" srcOrd="0" destOrd="0" presId="urn:microsoft.com/office/officeart/2005/8/layout/vList2"/>
    <dgm:cxn modelId="{4DE7EB11-4EA8-0C42-9155-3580B15EA09F}" type="presOf" srcId="{5A6233FC-C4BC-4FDF-A215-4DDE2F9075B8}" destId="{DB005056-AFB4-E34F-8E7F-1E23909AE20C}" srcOrd="0" destOrd="0" presId="urn:microsoft.com/office/officeart/2005/8/layout/vList2"/>
    <dgm:cxn modelId="{0791921E-81D3-4DE5-A3E9-E2ABF57D8BB1}" srcId="{E2782880-4C0E-4F0C-A316-02C8C1C70F12}" destId="{C4C7FFF6-DAEC-4813-B1F4-3CF8D4D86571}" srcOrd="1" destOrd="0" parTransId="{AAD4508C-FB81-4056-A84F-4EF50BDA3684}" sibTransId="{36F9B0F8-8E2F-40DC-A651-99CAD89BDA93}"/>
    <dgm:cxn modelId="{8D479840-F036-4E39-9600-483A0B461BF5}" srcId="{E2782880-4C0E-4F0C-A316-02C8C1C70F12}" destId="{12178F85-1607-4DEF-B3F3-22F395C07FBC}" srcOrd="7" destOrd="0" parTransId="{C9CAC4D3-4BE8-4FBA-A1E0-EFB3EE60F3B3}" sibTransId="{59AC64F7-FB8E-44BC-8BDB-D2750987438A}"/>
    <dgm:cxn modelId="{7FAB3250-8E34-4713-B090-CA36B19D74B8}" srcId="{E2782880-4C0E-4F0C-A316-02C8C1C70F12}" destId="{5A6233FC-C4BC-4FDF-A215-4DDE2F9075B8}" srcOrd="3" destOrd="0" parTransId="{A6967795-B65D-4770-A38D-A4BEAD1AC1A2}" sibTransId="{BC0BF633-6611-46B4-BC51-A2DEE6E88AC8}"/>
    <dgm:cxn modelId="{10761153-03A0-B64C-B9E9-032409653B8E}" type="presOf" srcId="{5D2DE1A0-CA34-4F9D-A79B-BE8C047D6AE0}" destId="{50E7BA6D-E0A1-214F-8E19-FC55B78C197B}" srcOrd="0" destOrd="0" presId="urn:microsoft.com/office/officeart/2005/8/layout/vList2"/>
    <dgm:cxn modelId="{3F867376-8D08-4424-A4BC-7D7BCE4B3904}" srcId="{E2782880-4C0E-4F0C-A316-02C8C1C70F12}" destId="{79885174-53FD-4606-97F3-1268C6751B60}" srcOrd="6" destOrd="0" parTransId="{170B06A8-DA57-4650-8519-138B9B05B1FA}" sibTransId="{096B26EB-84CD-4320-9D43-984D1876A0EB}"/>
    <dgm:cxn modelId="{A3FCD77B-6978-F545-A320-3AAAF7124F99}" type="presOf" srcId="{32D91C70-5A0A-4AEB-92B5-3DF387E276FF}" destId="{9A94B05E-0BD1-924F-B053-FCBB0EAF659D}" srcOrd="0" destOrd="0" presId="urn:microsoft.com/office/officeart/2005/8/layout/vList2"/>
    <dgm:cxn modelId="{CD762D87-1F42-244A-9AD3-A266E27AE1EA}" type="presOf" srcId="{12178F85-1607-4DEF-B3F3-22F395C07FBC}" destId="{A68FD32E-2A99-444E-9F34-3EA85AABCCFC}" srcOrd="0" destOrd="0" presId="urn:microsoft.com/office/officeart/2005/8/layout/vList2"/>
    <dgm:cxn modelId="{A71A8B8C-51AB-4E12-8212-22C94106F911}" srcId="{E2782880-4C0E-4F0C-A316-02C8C1C70F12}" destId="{0AD0D1D9-E5CF-4E05-92A1-49E000FFC248}" srcOrd="4" destOrd="0" parTransId="{B6443466-FE03-4063-A9AD-12597A6E4497}" sibTransId="{C7C79EA3-C22D-4D68-830B-B6DA3862F0C5}"/>
    <dgm:cxn modelId="{5B4BDE99-8A08-FC45-A3B2-68FB9A3CCCDD}" type="presOf" srcId="{79885174-53FD-4606-97F3-1268C6751B60}" destId="{E8F2796C-B7D0-AB4F-AE0B-852A8B57B7B1}" srcOrd="0" destOrd="0" presId="urn:microsoft.com/office/officeart/2005/8/layout/vList2"/>
    <dgm:cxn modelId="{C72D3BB4-F2F2-AB4F-BE8C-C1DA35313A74}" type="presOf" srcId="{E5A69CB0-B17F-4C85-B262-5C8E8A3334D3}" destId="{2A121677-D5BA-3543-9910-A037AC2F7D0C}" srcOrd="0" destOrd="0" presId="urn:microsoft.com/office/officeart/2005/8/layout/vList2"/>
    <dgm:cxn modelId="{3BCC40BB-7A85-410D-A0CA-BF4F1B1B2086}" srcId="{E2782880-4C0E-4F0C-A316-02C8C1C70F12}" destId="{5D2DE1A0-CA34-4F9D-A79B-BE8C047D6AE0}" srcOrd="5" destOrd="0" parTransId="{6AB533A8-E850-46B8-81D7-80AE9FA9374A}" sibTransId="{1F780D6D-7AA1-4324-AE78-E386134344BF}"/>
    <dgm:cxn modelId="{2E7F43C2-97CB-9B46-A2FB-5F796F041946}" type="presOf" srcId="{C4C7FFF6-DAEC-4813-B1F4-3CF8D4D86571}" destId="{8E7DD8A2-0B2B-6845-BBF0-B74F90C24979}" srcOrd="0" destOrd="0" presId="urn:microsoft.com/office/officeart/2005/8/layout/vList2"/>
    <dgm:cxn modelId="{09D16CC8-9FF1-4032-BFF7-763D9F1F131C}" srcId="{E2782880-4C0E-4F0C-A316-02C8C1C70F12}" destId="{E5A69CB0-B17F-4C85-B262-5C8E8A3334D3}" srcOrd="2" destOrd="0" parTransId="{45D8BEC1-8B27-4525-A3FB-9574A91A3E99}" sibTransId="{C82613DF-D3A0-46B1-B0E2-5689D6C6E792}"/>
    <dgm:cxn modelId="{273AB7DE-1C22-8B44-B0FC-B286D4EE3DAB}" type="presOf" srcId="{E2782880-4C0E-4F0C-A316-02C8C1C70F12}" destId="{905BF776-1694-0749-A990-40EA2EA83D06}" srcOrd="0" destOrd="0" presId="urn:microsoft.com/office/officeart/2005/8/layout/vList2"/>
    <dgm:cxn modelId="{2E3392FD-1F70-4368-AAAE-A6EB91B25F03}" srcId="{E2782880-4C0E-4F0C-A316-02C8C1C70F12}" destId="{32D91C70-5A0A-4AEB-92B5-3DF387E276FF}" srcOrd="0" destOrd="0" parTransId="{BF72E858-4519-469B-B356-D328B691D890}" sibTransId="{B959DCA6-2369-483F-8AC7-BD5085518851}"/>
    <dgm:cxn modelId="{2CF8F1F9-9A9F-6047-B5F9-9AD04BEA3AAB}" type="presParOf" srcId="{905BF776-1694-0749-A990-40EA2EA83D06}" destId="{9A94B05E-0BD1-924F-B053-FCBB0EAF659D}" srcOrd="0" destOrd="0" presId="urn:microsoft.com/office/officeart/2005/8/layout/vList2"/>
    <dgm:cxn modelId="{4331D44C-97A0-C842-B5F0-B08D811875F1}" type="presParOf" srcId="{905BF776-1694-0749-A990-40EA2EA83D06}" destId="{834B1DF8-E7AC-9F42-A21B-3D8CED268F5A}" srcOrd="1" destOrd="0" presId="urn:microsoft.com/office/officeart/2005/8/layout/vList2"/>
    <dgm:cxn modelId="{2ACD5E35-9A6F-D043-914A-31B2E88FD116}" type="presParOf" srcId="{905BF776-1694-0749-A990-40EA2EA83D06}" destId="{8E7DD8A2-0B2B-6845-BBF0-B74F90C24979}" srcOrd="2" destOrd="0" presId="urn:microsoft.com/office/officeart/2005/8/layout/vList2"/>
    <dgm:cxn modelId="{33978BBA-7A8F-0E48-9B71-AA8DCB2016D3}" type="presParOf" srcId="{905BF776-1694-0749-A990-40EA2EA83D06}" destId="{824D437B-5203-234E-B64F-BB73DCCD8AFE}" srcOrd="3" destOrd="0" presId="urn:microsoft.com/office/officeart/2005/8/layout/vList2"/>
    <dgm:cxn modelId="{6333DD68-BF1C-4142-AF66-65C9B06BFE94}" type="presParOf" srcId="{905BF776-1694-0749-A990-40EA2EA83D06}" destId="{2A121677-D5BA-3543-9910-A037AC2F7D0C}" srcOrd="4" destOrd="0" presId="urn:microsoft.com/office/officeart/2005/8/layout/vList2"/>
    <dgm:cxn modelId="{7346F82B-058C-4F4B-9578-F0405055566F}" type="presParOf" srcId="{905BF776-1694-0749-A990-40EA2EA83D06}" destId="{D0583324-ABB1-9446-B420-05222E751CDA}" srcOrd="5" destOrd="0" presId="urn:microsoft.com/office/officeart/2005/8/layout/vList2"/>
    <dgm:cxn modelId="{FFCF3FE8-913B-FE4A-8536-A30A1CD80FF7}" type="presParOf" srcId="{905BF776-1694-0749-A990-40EA2EA83D06}" destId="{DB005056-AFB4-E34F-8E7F-1E23909AE20C}" srcOrd="6" destOrd="0" presId="urn:microsoft.com/office/officeart/2005/8/layout/vList2"/>
    <dgm:cxn modelId="{E06C07F0-2ED6-9649-B572-ECB20906221D}" type="presParOf" srcId="{905BF776-1694-0749-A990-40EA2EA83D06}" destId="{A7CA8E6C-63D7-BD43-A7BE-AC1F5A0377C3}" srcOrd="7" destOrd="0" presId="urn:microsoft.com/office/officeart/2005/8/layout/vList2"/>
    <dgm:cxn modelId="{9BE104BC-B007-E54A-A64E-C217BD300CDF}" type="presParOf" srcId="{905BF776-1694-0749-A990-40EA2EA83D06}" destId="{A59B00F8-67BF-7442-9BBD-C56909CF72E9}" srcOrd="8" destOrd="0" presId="urn:microsoft.com/office/officeart/2005/8/layout/vList2"/>
    <dgm:cxn modelId="{7523CC42-71C7-1944-9121-B3849D673D8C}" type="presParOf" srcId="{905BF776-1694-0749-A990-40EA2EA83D06}" destId="{E29D9FB2-A6A2-A249-9D9F-4766F1AE8D08}" srcOrd="9" destOrd="0" presId="urn:microsoft.com/office/officeart/2005/8/layout/vList2"/>
    <dgm:cxn modelId="{4F84E13C-1AE5-C64F-B497-D44DB2414762}" type="presParOf" srcId="{905BF776-1694-0749-A990-40EA2EA83D06}" destId="{50E7BA6D-E0A1-214F-8E19-FC55B78C197B}" srcOrd="10" destOrd="0" presId="urn:microsoft.com/office/officeart/2005/8/layout/vList2"/>
    <dgm:cxn modelId="{ED9AB51E-FC48-ED48-A2AE-A8AC260616DE}" type="presParOf" srcId="{905BF776-1694-0749-A990-40EA2EA83D06}" destId="{879BE649-7FF3-DB4C-B040-29E1B9E33D0D}" srcOrd="11" destOrd="0" presId="urn:microsoft.com/office/officeart/2005/8/layout/vList2"/>
    <dgm:cxn modelId="{574C5B9A-7748-2348-8EAC-9BB54DB786E5}" type="presParOf" srcId="{905BF776-1694-0749-A990-40EA2EA83D06}" destId="{E8F2796C-B7D0-AB4F-AE0B-852A8B57B7B1}" srcOrd="12" destOrd="0" presId="urn:microsoft.com/office/officeart/2005/8/layout/vList2"/>
    <dgm:cxn modelId="{B8D117BE-3468-4E46-8A55-694B15506DBF}" type="presParOf" srcId="{905BF776-1694-0749-A990-40EA2EA83D06}" destId="{8D98D228-4C29-3A46-8BBD-F8AF1B5E37FF}" srcOrd="13" destOrd="0" presId="urn:microsoft.com/office/officeart/2005/8/layout/vList2"/>
    <dgm:cxn modelId="{AF599D74-A0A4-DD44-A01B-E21CE660B35B}" type="presParOf" srcId="{905BF776-1694-0749-A990-40EA2EA83D06}" destId="{A68FD32E-2A99-444E-9F34-3EA85AABCCF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5DC81A-E4B6-4964-BDD9-3CB8411D7C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E04EE4-077A-43BC-BD7C-F7BF40EBCF07}">
      <dgm:prSet/>
      <dgm:spPr/>
      <dgm:t>
        <a:bodyPr/>
        <a:lstStyle/>
        <a:p>
          <a:r>
            <a:rPr lang="en-US" dirty="0"/>
            <a:t>Crisis Communication</a:t>
          </a:r>
        </a:p>
      </dgm:t>
    </dgm:pt>
    <dgm:pt modelId="{35BAFB74-864E-4543-8F51-6F58832D9C9F}" type="parTrans" cxnId="{A8A8D96D-C983-4CE4-9D68-3F6F71ADAFD0}">
      <dgm:prSet/>
      <dgm:spPr/>
      <dgm:t>
        <a:bodyPr/>
        <a:lstStyle/>
        <a:p>
          <a:endParaRPr lang="en-US"/>
        </a:p>
      </dgm:t>
    </dgm:pt>
    <dgm:pt modelId="{E401CDDE-D71F-4332-87DE-E68AFDB0A7C4}" type="sibTrans" cxnId="{A8A8D96D-C983-4CE4-9D68-3F6F71ADAFD0}">
      <dgm:prSet/>
      <dgm:spPr/>
      <dgm:t>
        <a:bodyPr/>
        <a:lstStyle/>
        <a:p>
          <a:endParaRPr lang="en-US"/>
        </a:p>
      </dgm:t>
    </dgm:pt>
    <dgm:pt modelId="{4A632A90-C625-4F32-A8F2-FF1A8C65A048}">
      <dgm:prSet/>
      <dgm:spPr/>
      <dgm:t>
        <a:bodyPr/>
        <a:lstStyle/>
        <a:p>
          <a:r>
            <a:rPr lang="en-US" dirty="0"/>
            <a:t>Media Relations</a:t>
          </a:r>
        </a:p>
      </dgm:t>
    </dgm:pt>
    <dgm:pt modelId="{4C00FE5B-40F7-4AAF-99A7-99E2BCB18FBF}" type="parTrans" cxnId="{D89DFC3E-DFCE-4423-A17E-B97B9A8DD412}">
      <dgm:prSet/>
      <dgm:spPr/>
      <dgm:t>
        <a:bodyPr/>
        <a:lstStyle/>
        <a:p>
          <a:endParaRPr lang="en-US"/>
        </a:p>
      </dgm:t>
    </dgm:pt>
    <dgm:pt modelId="{25A39B52-081D-4AD8-B110-96DBC99771C7}" type="sibTrans" cxnId="{D89DFC3E-DFCE-4423-A17E-B97B9A8DD412}">
      <dgm:prSet/>
      <dgm:spPr/>
      <dgm:t>
        <a:bodyPr/>
        <a:lstStyle/>
        <a:p>
          <a:endParaRPr lang="en-US"/>
        </a:p>
      </dgm:t>
    </dgm:pt>
    <dgm:pt modelId="{B383B09B-758C-42FC-BA58-D04A8E24BB6A}">
      <dgm:prSet/>
      <dgm:spPr/>
      <dgm:t>
        <a:bodyPr/>
        <a:lstStyle/>
        <a:p>
          <a:r>
            <a:rPr lang="en-US" dirty="0"/>
            <a:t>Public affairs</a:t>
          </a:r>
        </a:p>
      </dgm:t>
    </dgm:pt>
    <dgm:pt modelId="{22846195-F819-47E9-903C-2FA0365BC3FD}" type="parTrans" cxnId="{C67F2A9C-463A-421B-AE6F-97EA3E8929CC}">
      <dgm:prSet/>
      <dgm:spPr/>
      <dgm:t>
        <a:bodyPr/>
        <a:lstStyle/>
        <a:p>
          <a:endParaRPr lang="en-US"/>
        </a:p>
      </dgm:t>
    </dgm:pt>
    <dgm:pt modelId="{7B67B865-5846-4FF2-9F67-38466DCC4E79}" type="sibTrans" cxnId="{C67F2A9C-463A-421B-AE6F-97EA3E8929CC}">
      <dgm:prSet/>
      <dgm:spPr/>
      <dgm:t>
        <a:bodyPr/>
        <a:lstStyle/>
        <a:p>
          <a:endParaRPr lang="en-US"/>
        </a:p>
      </dgm:t>
    </dgm:pt>
    <dgm:pt modelId="{D21034E4-19AF-4DB4-B894-886DC3EE4556}">
      <dgm:prSet/>
      <dgm:spPr/>
      <dgm:t>
        <a:bodyPr/>
        <a:lstStyle/>
        <a:p>
          <a:r>
            <a:rPr lang="en-US" dirty="0"/>
            <a:t>Investor relations</a:t>
          </a:r>
        </a:p>
      </dgm:t>
    </dgm:pt>
    <dgm:pt modelId="{6F67236F-B20F-4ADC-836A-75CBFCF11657}" type="parTrans" cxnId="{62716D03-0269-4675-B798-A1711E8AFC55}">
      <dgm:prSet/>
      <dgm:spPr/>
      <dgm:t>
        <a:bodyPr/>
        <a:lstStyle/>
        <a:p>
          <a:endParaRPr lang="en-US"/>
        </a:p>
      </dgm:t>
    </dgm:pt>
    <dgm:pt modelId="{D2CD8B95-37F9-42E8-BEBD-C126C4DA95CF}" type="sibTrans" cxnId="{62716D03-0269-4675-B798-A1711E8AFC55}">
      <dgm:prSet/>
      <dgm:spPr/>
      <dgm:t>
        <a:bodyPr/>
        <a:lstStyle/>
        <a:p>
          <a:endParaRPr lang="en-US"/>
        </a:p>
      </dgm:t>
    </dgm:pt>
    <dgm:pt modelId="{F45EA8AA-92BD-44E8-BD2D-9D2D6D3F3A5A}">
      <dgm:prSet/>
      <dgm:spPr/>
      <dgm:t>
        <a:bodyPr/>
        <a:lstStyle/>
        <a:p>
          <a:r>
            <a:rPr lang="en-US" dirty="0"/>
            <a:t>Internal Communications / employee engagement</a:t>
          </a:r>
        </a:p>
      </dgm:t>
    </dgm:pt>
    <dgm:pt modelId="{C67B2B1F-0949-41CD-AEE8-170AA0DFA747}" type="parTrans" cxnId="{F648FCFB-FF73-4D48-989E-9AB823705D4C}">
      <dgm:prSet/>
      <dgm:spPr/>
      <dgm:t>
        <a:bodyPr/>
        <a:lstStyle/>
        <a:p>
          <a:endParaRPr lang="en-US"/>
        </a:p>
      </dgm:t>
    </dgm:pt>
    <dgm:pt modelId="{A370C32C-CD4A-4390-B405-57D0FC976032}" type="sibTrans" cxnId="{F648FCFB-FF73-4D48-989E-9AB823705D4C}">
      <dgm:prSet/>
      <dgm:spPr/>
      <dgm:t>
        <a:bodyPr/>
        <a:lstStyle/>
        <a:p>
          <a:endParaRPr lang="en-US"/>
        </a:p>
      </dgm:t>
    </dgm:pt>
    <dgm:pt modelId="{F6000369-85B8-4179-A8B9-84BDCB32E467}">
      <dgm:prSet/>
      <dgm:spPr/>
      <dgm:t>
        <a:bodyPr/>
        <a:lstStyle/>
        <a:p>
          <a:r>
            <a:rPr lang="en-US" dirty="0"/>
            <a:t>Digital PR</a:t>
          </a:r>
        </a:p>
      </dgm:t>
    </dgm:pt>
    <dgm:pt modelId="{143DAF63-B22C-4C09-AA16-89927DA2C925}" type="parTrans" cxnId="{B0623CA9-B418-490E-BEFE-D10D08719FCD}">
      <dgm:prSet/>
      <dgm:spPr/>
      <dgm:t>
        <a:bodyPr/>
        <a:lstStyle/>
        <a:p>
          <a:endParaRPr lang="en-US"/>
        </a:p>
      </dgm:t>
    </dgm:pt>
    <dgm:pt modelId="{5F749E4F-BE35-4B93-9622-95B57AC11648}" type="sibTrans" cxnId="{B0623CA9-B418-490E-BEFE-D10D08719FCD}">
      <dgm:prSet/>
      <dgm:spPr/>
      <dgm:t>
        <a:bodyPr/>
        <a:lstStyle/>
        <a:p>
          <a:endParaRPr lang="en-US"/>
        </a:p>
      </dgm:t>
    </dgm:pt>
    <dgm:pt modelId="{14FCA656-C0D3-4690-A165-B8B05564F241}">
      <dgm:prSet/>
      <dgm:spPr/>
      <dgm:t>
        <a:bodyPr/>
        <a:lstStyle/>
        <a:p>
          <a:r>
            <a:rPr lang="en-US" dirty="0"/>
            <a:t>And more!</a:t>
          </a:r>
        </a:p>
      </dgm:t>
    </dgm:pt>
    <dgm:pt modelId="{D12573E3-5416-4545-97AE-1A11F8AD25E8}" type="parTrans" cxnId="{58F8EDA1-E97D-4657-98CE-D5BD1578CF49}">
      <dgm:prSet/>
      <dgm:spPr/>
      <dgm:t>
        <a:bodyPr/>
        <a:lstStyle/>
        <a:p>
          <a:endParaRPr lang="en-US"/>
        </a:p>
      </dgm:t>
    </dgm:pt>
    <dgm:pt modelId="{2FDBB9A3-F723-4CE3-A9F4-CE750274F988}" type="sibTrans" cxnId="{58F8EDA1-E97D-4657-98CE-D5BD1578CF49}">
      <dgm:prSet/>
      <dgm:spPr/>
      <dgm:t>
        <a:bodyPr/>
        <a:lstStyle/>
        <a:p>
          <a:endParaRPr lang="en-US"/>
        </a:p>
      </dgm:t>
    </dgm:pt>
    <dgm:pt modelId="{B4E6BA7F-304D-491D-8B92-5740839F5133}" type="pres">
      <dgm:prSet presAssocID="{615DC81A-E4B6-4964-BDD9-3CB8411D7C07}" presName="root" presStyleCnt="0">
        <dgm:presLayoutVars>
          <dgm:dir/>
          <dgm:resizeHandles val="exact"/>
        </dgm:presLayoutVars>
      </dgm:prSet>
      <dgm:spPr/>
    </dgm:pt>
    <dgm:pt modelId="{883E8439-B1D9-420A-A36F-2523C060C3E8}" type="pres">
      <dgm:prSet presAssocID="{42E04EE4-077A-43BC-BD7C-F7BF40EBCF07}" presName="compNode" presStyleCnt="0"/>
      <dgm:spPr/>
    </dgm:pt>
    <dgm:pt modelId="{42135EB9-F222-40CC-9BF8-D3BA108E4CC9}" type="pres">
      <dgm:prSet presAssocID="{42E04EE4-077A-43BC-BD7C-F7BF40EBCF07}" presName="bgRect" presStyleLbl="bgShp" presStyleIdx="0" presStyleCnt="7"/>
      <dgm:spPr/>
    </dgm:pt>
    <dgm:pt modelId="{14504ADD-07AB-4217-85DB-02B39AA493A5}" type="pres">
      <dgm:prSet presAssocID="{42E04EE4-077A-43BC-BD7C-F7BF40EBCF0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8CEE416-56A5-4478-9219-6D40DDFAA88B}" type="pres">
      <dgm:prSet presAssocID="{42E04EE4-077A-43BC-BD7C-F7BF40EBCF07}" presName="spaceRect" presStyleCnt="0"/>
      <dgm:spPr/>
    </dgm:pt>
    <dgm:pt modelId="{43F88F42-91B9-4493-B303-C96704A39AF4}" type="pres">
      <dgm:prSet presAssocID="{42E04EE4-077A-43BC-BD7C-F7BF40EBCF07}" presName="parTx" presStyleLbl="revTx" presStyleIdx="0" presStyleCnt="7">
        <dgm:presLayoutVars>
          <dgm:chMax val="0"/>
          <dgm:chPref val="0"/>
        </dgm:presLayoutVars>
      </dgm:prSet>
      <dgm:spPr/>
    </dgm:pt>
    <dgm:pt modelId="{5E95C903-7F91-4E66-91A3-E460781629A9}" type="pres">
      <dgm:prSet presAssocID="{E401CDDE-D71F-4332-87DE-E68AFDB0A7C4}" presName="sibTrans" presStyleCnt="0"/>
      <dgm:spPr/>
    </dgm:pt>
    <dgm:pt modelId="{9FA58848-8ED8-4074-A61E-1C08255B7F5C}" type="pres">
      <dgm:prSet presAssocID="{4A632A90-C625-4F32-A8F2-FF1A8C65A048}" presName="compNode" presStyleCnt="0"/>
      <dgm:spPr/>
    </dgm:pt>
    <dgm:pt modelId="{8CE1E727-0D16-4722-A2B9-2EA6ADA450AA}" type="pres">
      <dgm:prSet presAssocID="{4A632A90-C625-4F32-A8F2-FF1A8C65A048}" presName="bgRect" presStyleLbl="bgShp" presStyleIdx="1" presStyleCnt="7"/>
      <dgm:spPr/>
    </dgm:pt>
    <dgm:pt modelId="{21E4C452-7ECB-4138-9BC8-22F289BB446B}" type="pres">
      <dgm:prSet presAssocID="{4A632A90-C625-4F32-A8F2-FF1A8C65A04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nd"/>
        </a:ext>
      </dgm:extLst>
    </dgm:pt>
    <dgm:pt modelId="{795465A9-F240-49C6-BD06-F3A7CB6B59F3}" type="pres">
      <dgm:prSet presAssocID="{4A632A90-C625-4F32-A8F2-FF1A8C65A048}" presName="spaceRect" presStyleCnt="0"/>
      <dgm:spPr/>
    </dgm:pt>
    <dgm:pt modelId="{4D48CEF3-DF49-4CFD-909E-681F15F8507D}" type="pres">
      <dgm:prSet presAssocID="{4A632A90-C625-4F32-A8F2-FF1A8C65A048}" presName="parTx" presStyleLbl="revTx" presStyleIdx="1" presStyleCnt="7">
        <dgm:presLayoutVars>
          <dgm:chMax val="0"/>
          <dgm:chPref val="0"/>
        </dgm:presLayoutVars>
      </dgm:prSet>
      <dgm:spPr/>
    </dgm:pt>
    <dgm:pt modelId="{A1310C7B-E6EA-4260-9E6C-883195B7B62B}" type="pres">
      <dgm:prSet presAssocID="{25A39B52-081D-4AD8-B110-96DBC99771C7}" presName="sibTrans" presStyleCnt="0"/>
      <dgm:spPr/>
    </dgm:pt>
    <dgm:pt modelId="{D937A806-D18A-4BAF-A790-FD7640F2DB59}" type="pres">
      <dgm:prSet presAssocID="{B383B09B-758C-42FC-BA58-D04A8E24BB6A}" presName="compNode" presStyleCnt="0"/>
      <dgm:spPr/>
    </dgm:pt>
    <dgm:pt modelId="{15E8D708-838F-457C-B6E3-BCB6934BBF5E}" type="pres">
      <dgm:prSet presAssocID="{B383B09B-758C-42FC-BA58-D04A8E24BB6A}" presName="bgRect" presStyleLbl="bgShp" presStyleIdx="2" presStyleCnt="7"/>
      <dgm:spPr/>
    </dgm:pt>
    <dgm:pt modelId="{1678FB05-FC56-497C-8E75-94A41F8522D6}" type="pres">
      <dgm:prSet presAssocID="{B383B09B-758C-42FC-BA58-D04A8E24BB6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4A4CC2A0-2445-4E8D-A3C4-3A662835A230}" type="pres">
      <dgm:prSet presAssocID="{B383B09B-758C-42FC-BA58-D04A8E24BB6A}" presName="spaceRect" presStyleCnt="0"/>
      <dgm:spPr/>
    </dgm:pt>
    <dgm:pt modelId="{A61B1E3F-371E-4AC6-B4BA-1642C3B7BDFD}" type="pres">
      <dgm:prSet presAssocID="{B383B09B-758C-42FC-BA58-D04A8E24BB6A}" presName="parTx" presStyleLbl="revTx" presStyleIdx="2" presStyleCnt="7">
        <dgm:presLayoutVars>
          <dgm:chMax val="0"/>
          <dgm:chPref val="0"/>
        </dgm:presLayoutVars>
      </dgm:prSet>
      <dgm:spPr/>
    </dgm:pt>
    <dgm:pt modelId="{BE8D0D13-95E9-4CE7-9D44-44E3B52D5CBF}" type="pres">
      <dgm:prSet presAssocID="{7B67B865-5846-4FF2-9F67-38466DCC4E79}" presName="sibTrans" presStyleCnt="0"/>
      <dgm:spPr/>
    </dgm:pt>
    <dgm:pt modelId="{7338E8CC-9BD4-4173-9A59-30AD867E8D93}" type="pres">
      <dgm:prSet presAssocID="{D21034E4-19AF-4DB4-B894-886DC3EE4556}" presName="compNode" presStyleCnt="0"/>
      <dgm:spPr/>
    </dgm:pt>
    <dgm:pt modelId="{A20D2271-3DA6-485D-B41E-122DE6C5A777}" type="pres">
      <dgm:prSet presAssocID="{D21034E4-19AF-4DB4-B894-886DC3EE4556}" presName="bgRect" presStyleLbl="bgShp" presStyleIdx="3" presStyleCnt="7"/>
      <dgm:spPr/>
    </dgm:pt>
    <dgm:pt modelId="{75B7AD25-0F5F-4717-8AE0-489189090C6F}" type="pres">
      <dgm:prSet presAssocID="{D21034E4-19AF-4DB4-B894-886DC3EE455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DD14831-1383-47A0-AA49-A5C1C65C798D}" type="pres">
      <dgm:prSet presAssocID="{D21034E4-19AF-4DB4-B894-886DC3EE4556}" presName="spaceRect" presStyleCnt="0"/>
      <dgm:spPr/>
    </dgm:pt>
    <dgm:pt modelId="{CD79F789-D4D9-4513-BD80-57AD74D0A70A}" type="pres">
      <dgm:prSet presAssocID="{D21034E4-19AF-4DB4-B894-886DC3EE4556}" presName="parTx" presStyleLbl="revTx" presStyleIdx="3" presStyleCnt="7">
        <dgm:presLayoutVars>
          <dgm:chMax val="0"/>
          <dgm:chPref val="0"/>
        </dgm:presLayoutVars>
      </dgm:prSet>
      <dgm:spPr/>
    </dgm:pt>
    <dgm:pt modelId="{B7B44C4B-EB9D-4FBD-9DFB-1AF74780BF3A}" type="pres">
      <dgm:prSet presAssocID="{D2CD8B95-37F9-42E8-BEBD-C126C4DA95CF}" presName="sibTrans" presStyleCnt="0"/>
      <dgm:spPr/>
    </dgm:pt>
    <dgm:pt modelId="{5F2A05AD-9B56-495D-824C-4F1BD44B56E2}" type="pres">
      <dgm:prSet presAssocID="{F45EA8AA-92BD-44E8-BD2D-9D2D6D3F3A5A}" presName="compNode" presStyleCnt="0"/>
      <dgm:spPr/>
    </dgm:pt>
    <dgm:pt modelId="{BB5038CF-2E78-44D0-BD20-C928662D4CD8}" type="pres">
      <dgm:prSet presAssocID="{F45EA8AA-92BD-44E8-BD2D-9D2D6D3F3A5A}" presName="bgRect" presStyleLbl="bgShp" presStyleIdx="4" presStyleCnt="7"/>
      <dgm:spPr/>
    </dgm:pt>
    <dgm:pt modelId="{35316826-2BBD-4C0E-96AC-10CD8149C5DB}" type="pres">
      <dgm:prSet presAssocID="{F45EA8AA-92BD-44E8-BD2D-9D2D6D3F3A5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44B26AA-8EDC-441B-B588-5E1E03568255}" type="pres">
      <dgm:prSet presAssocID="{F45EA8AA-92BD-44E8-BD2D-9D2D6D3F3A5A}" presName="spaceRect" presStyleCnt="0"/>
      <dgm:spPr/>
    </dgm:pt>
    <dgm:pt modelId="{EFF490DF-92A8-4447-B929-0ABA3F93BB25}" type="pres">
      <dgm:prSet presAssocID="{F45EA8AA-92BD-44E8-BD2D-9D2D6D3F3A5A}" presName="parTx" presStyleLbl="revTx" presStyleIdx="4" presStyleCnt="7">
        <dgm:presLayoutVars>
          <dgm:chMax val="0"/>
          <dgm:chPref val="0"/>
        </dgm:presLayoutVars>
      </dgm:prSet>
      <dgm:spPr/>
    </dgm:pt>
    <dgm:pt modelId="{BCD78FC4-B9D4-4ABC-863D-0EA49835C117}" type="pres">
      <dgm:prSet presAssocID="{A370C32C-CD4A-4390-B405-57D0FC976032}" presName="sibTrans" presStyleCnt="0"/>
      <dgm:spPr/>
    </dgm:pt>
    <dgm:pt modelId="{181C7330-BED5-4DE2-9AF5-CA759BBFF650}" type="pres">
      <dgm:prSet presAssocID="{F6000369-85B8-4179-A8B9-84BDCB32E467}" presName="compNode" presStyleCnt="0"/>
      <dgm:spPr/>
    </dgm:pt>
    <dgm:pt modelId="{313B219B-7C98-4891-812F-7C7D9BCF2F4D}" type="pres">
      <dgm:prSet presAssocID="{F6000369-85B8-4179-A8B9-84BDCB32E467}" presName="bgRect" presStyleLbl="bgShp" presStyleIdx="5" presStyleCnt="7"/>
      <dgm:spPr/>
    </dgm:pt>
    <dgm:pt modelId="{E71A3ACD-4B1A-48E2-92D7-4AE5ECAE90B3}" type="pres">
      <dgm:prSet presAssocID="{F6000369-85B8-4179-A8B9-84BDCB32E46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D1322309-A667-403F-84E2-9492D6E4D681}" type="pres">
      <dgm:prSet presAssocID="{F6000369-85B8-4179-A8B9-84BDCB32E467}" presName="spaceRect" presStyleCnt="0"/>
      <dgm:spPr/>
    </dgm:pt>
    <dgm:pt modelId="{07A889C6-9FAD-4154-AC61-EF6C243CE7A4}" type="pres">
      <dgm:prSet presAssocID="{F6000369-85B8-4179-A8B9-84BDCB32E467}" presName="parTx" presStyleLbl="revTx" presStyleIdx="5" presStyleCnt="7">
        <dgm:presLayoutVars>
          <dgm:chMax val="0"/>
          <dgm:chPref val="0"/>
        </dgm:presLayoutVars>
      </dgm:prSet>
      <dgm:spPr/>
    </dgm:pt>
    <dgm:pt modelId="{DC709F49-6977-47AD-98FB-7DE55D926DC7}" type="pres">
      <dgm:prSet presAssocID="{5F749E4F-BE35-4B93-9622-95B57AC11648}" presName="sibTrans" presStyleCnt="0"/>
      <dgm:spPr/>
    </dgm:pt>
    <dgm:pt modelId="{662C9065-F696-4FAD-9F2E-BCD8ABE2D90B}" type="pres">
      <dgm:prSet presAssocID="{14FCA656-C0D3-4690-A165-B8B05564F241}" presName="compNode" presStyleCnt="0"/>
      <dgm:spPr/>
    </dgm:pt>
    <dgm:pt modelId="{A8FC6ACE-C99B-43AD-B49F-12F1D6C0706A}" type="pres">
      <dgm:prSet presAssocID="{14FCA656-C0D3-4690-A165-B8B05564F241}" presName="bgRect" presStyleLbl="bgShp" presStyleIdx="6" presStyleCnt="7"/>
      <dgm:spPr/>
    </dgm:pt>
    <dgm:pt modelId="{1E2AE36B-5336-495D-B080-BCDF8060C861}" type="pres">
      <dgm:prSet presAssocID="{14FCA656-C0D3-4690-A165-B8B05564F24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keleton"/>
        </a:ext>
      </dgm:extLst>
    </dgm:pt>
    <dgm:pt modelId="{F6E8F27B-BD4B-4C07-81B4-0DB7922269EF}" type="pres">
      <dgm:prSet presAssocID="{14FCA656-C0D3-4690-A165-B8B05564F241}" presName="spaceRect" presStyleCnt="0"/>
      <dgm:spPr/>
    </dgm:pt>
    <dgm:pt modelId="{586713D6-62C8-4840-BD7C-86246D9D28F5}" type="pres">
      <dgm:prSet presAssocID="{14FCA656-C0D3-4690-A165-B8B05564F241}" presName="parTx" presStyleLbl="revTx" presStyleIdx="6" presStyleCnt="7">
        <dgm:presLayoutVars>
          <dgm:chMax val="0"/>
          <dgm:chPref val="0"/>
        </dgm:presLayoutVars>
      </dgm:prSet>
      <dgm:spPr/>
    </dgm:pt>
  </dgm:ptLst>
  <dgm:cxnLst>
    <dgm:cxn modelId="{62716D03-0269-4675-B798-A1711E8AFC55}" srcId="{615DC81A-E4B6-4964-BDD9-3CB8411D7C07}" destId="{D21034E4-19AF-4DB4-B894-886DC3EE4556}" srcOrd="3" destOrd="0" parTransId="{6F67236F-B20F-4ADC-836A-75CBFCF11657}" sibTransId="{D2CD8B95-37F9-42E8-BEBD-C126C4DA95CF}"/>
    <dgm:cxn modelId="{F9C87D0F-8A76-4555-8D1E-8044983CFFEA}" type="presOf" srcId="{D21034E4-19AF-4DB4-B894-886DC3EE4556}" destId="{CD79F789-D4D9-4513-BD80-57AD74D0A70A}" srcOrd="0" destOrd="0" presId="urn:microsoft.com/office/officeart/2018/2/layout/IconVerticalSolidList"/>
    <dgm:cxn modelId="{CBB51439-C741-4F1F-AC5D-592133488FA4}" type="presOf" srcId="{615DC81A-E4B6-4964-BDD9-3CB8411D7C07}" destId="{B4E6BA7F-304D-491D-8B92-5740839F5133}" srcOrd="0" destOrd="0" presId="urn:microsoft.com/office/officeart/2018/2/layout/IconVerticalSolidList"/>
    <dgm:cxn modelId="{D89DFC3E-DFCE-4423-A17E-B97B9A8DD412}" srcId="{615DC81A-E4B6-4964-BDD9-3CB8411D7C07}" destId="{4A632A90-C625-4F32-A8F2-FF1A8C65A048}" srcOrd="1" destOrd="0" parTransId="{4C00FE5B-40F7-4AAF-99A7-99E2BCB18FBF}" sibTransId="{25A39B52-081D-4AD8-B110-96DBC99771C7}"/>
    <dgm:cxn modelId="{CC46C35D-5D8B-4361-9875-0FCA1EBF601D}" type="presOf" srcId="{4A632A90-C625-4F32-A8F2-FF1A8C65A048}" destId="{4D48CEF3-DF49-4CFD-909E-681F15F8507D}" srcOrd="0" destOrd="0" presId="urn:microsoft.com/office/officeart/2018/2/layout/IconVerticalSolidList"/>
    <dgm:cxn modelId="{A8A8D96D-C983-4CE4-9D68-3F6F71ADAFD0}" srcId="{615DC81A-E4B6-4964-BDD9-3CB8411D7C07}" destId="{42E04EE4-077A-43BC-BD7C-F7BF40EBCF07}" srcOrd="0" destOrd="0" parTransId="{35BAFB74-864E-4543-8F51-6F58832D9C9F}" sibTransId="{E401CDDE-D71F-4332-87DE-E68AFDB0A7C4}"/>
    <dgm:cxn modelId="{C67F2A9C-463A-421B-AE6F-97EA3E8929CC}" srcId="{615DC81A-E4B6-4964-BDD9-3CB8411D7C07}" destId="{B383B09B-758C-42FC-BA58-D04A8E24BB6A}" srcOrd="2" destOrd="0" parTransId="{22846195-F819-47E9-903C-2FA0365BC3FD}" sibTransId="{7B67B865-5846-4FF2-9F67-38466DCC4E79}"/>
    <dgm:cxn modelId="{0C82199D-1DBD-449D-93C8-62C76BB70BAD}" type="presOf" srcId="{B383B09B-758C-42FC-BA58-D04A8E24BB6A}" destId="{A61B1E3F-371E-4AC6-B4BA-1642C3B7BDFD}" srcOrd="0" destOrd="0" presId="urn:microsoft.com/office/officeart/2018/2/layout/IconVerticalSolidList"/>
    <dgm:cxn modelId="{3C94DA9E-E662-4760-957F-C1C7CA5F4FB8}" type="presOf" srcId="{42E04EE4-077A-43BC-BD7C-F7BF40EBCF07}" destId="{43F88F42-91B9-4493-B303-C96704A39AF4}" srcOrd="0" destOrd="0" presId="urn:microsoft.com/office/officeart/2018/2/layout/IconVerticalSolidList"/>
    <dgm:cxn modelId="{58F8EDA1-E97D-4657-98CE-D5BD1578CF49}" srcId="{615DC81A-E4B6-4964-BDD9-3CB8411D7C07}" destId="{14FCA656-C0D3-4690-A165-B8B05564F241}" srcOrd="6" destOrd="0" parTransId="{D12573E3-5416-4545-97AE-1A11F8AD25E8}" sibTransId="{2FDBB9A3-F723-4CE3-A9F4-CE750274F988}"/>
    <dgm:cxn modelId="{B0623CA9-B418-490E-BEFE-D10D08719FCD}" srcId="{615DC81A-E4B6-4964-BDD9-3CB8411D7C07}" destId="{F6000369-85B8-4179-A8B9-84BDCB32E467}" srcOrd="5" destOrd="0" parTransId="{143DAF63-B22C-4C09-AA16-89927DA2C925}" sibTransId="{5F749E4F-BE35-4B93-9622-95B57AC11648}"/>
    <dgm:cxn modelId="{400360B5-BD5E-4190-8996-0CFC4CEB02DF}" type="presOf" srcId="{14FCA656-C0D3-4690-A165-B8B05564F241}" destId="{586713D6-62C8-4840-BD7C-86246D9D28F5}" srcOrd="0" destOrd="0" presId="urn:microsoft.com/office/officeart/2018/2/layout/IconVerticalSolidList"/>
    <dgm:cxn modelId="{500268CA-DE4C-4ACD-8D2C-8FA305F83CD9}" type="presOf" srcId="{F45EA8AA-92BD-44E8-BD2D-9D2D6D3F3A5A}" destId="{EFF490DF-92A8-4447-B929-0ABA3F93BB25}" srcOrd="0" destOrd="0" presId="urn:microsoft.com/office/officeart/2018/2/layout/IconVerticalSolidList"/>
    <dgm:cxn modelId="{C5FD44F2-072C-4D65-BD5F-CF4098BE7986}" type="presOf" srcId="{F6000369-85B8-4179-A8B9-84BDCB32E467}" destId="{07A889C6-9FAD-4154-AC61-EF6C243CE7A4}" srcOrd="0" destOrd="0" presId="urn:microsoft.com/office/officeart/2018/2/layout/IconVerticalSolidList"/>
    <dgm:cxn modelId="{F648FCFB-FF73-4D48-989E-9AB823705D4C}" srcId="{615DC81A-E4B6-4964-BDD9-3CB8411D7C07}" destId="{F45EA8AA-92BD-44E8-BD2D-9D2D6D3F3A5A}" srcOrd="4" destOrd="0" parTransId="{C67B2B1F-0949-41CD-AEE8-170AA0DFA747}" sibTransId="{A370C32C-CD4A-4390-B405-57D0FC976032}"/>
    <dgm:cxn modelId="{1D92EFC4-6F20-44F7-B3D1-3D04E652DD58}" type="presParOf" srcId="{B4E6BA7F-304D-491D-8B92-5740839F5133}" destId="{883E8439-B1D9-420A-A36F-2523C060C3E8}" srcOrd="0" destOrd="0" presId="urn:microsoft.com/office/officeart/2018/2/layout/IconVerticalSolidList"/>
    <dgm:cxn modelId="{535FB051-04D7-4053-89D1-C334A0F69D67}" type="presParOf" srcId="{883E8439-B1D9-420A-A36F-2523C060C3E8}" destId="{42135EB9-F222-40CC-9BF8-D3BA108E4CC9}" srcOrd="0" destOrd="0" presId="urn:microsoft.com/office/officeart/2018/2/layout/IconVerticalSolidList"/>
    <dgm:cxn modelId="{7886B2B4-31D5-41B2-A62D-4134DDF5AD08}" type="presParOf" srcId="{883E8439-B1D9-420A-A36F-2523C060C3E8}" destId="{14504ADD-07AB-4217-85DB-02B39AA493A5}" srcOrd="1" destOrd="0" presId="urn:microsoft.com/office/officeart/2018/2/layout/IconVerticalSolidList"/>
    <dgm:cxn modelId="{8CB449F1-8385-4478-AFC0-2F6A0000EA19}" type="presParOf" srcId="{883E8439-B1D9-420A-A36F-2523C060C3E8}" destId="{38CEE416-56A5-4478-9219-6D40DDFAA88B}" srcOrd="2" destOrd="0" presId="urn:microsoft.com/office/officeart/2018/2/layout/IconVerticalSolidList"/>
    <dgm:cxn modelId="{933C9317-E21D-428A-B037-87A613397C62}" type="presParOf" srcId="{883E8439-B1D9-420A-A36F-2523C060C3E8}" destId="{43F88F42-91B9-4493-B303-C96704A39AF4}" srcOrd="3" destOrd="0" presId="urn:microsoft.com/office/officeart/2018/2/layout/IconVerticalSolidList"/>
    <dgm:cxn modelId="{F734C416-F0B9-40CF-845A-3717A874F482}" type="presParOf" srcId="{B4E6BA7F-304D-491D-8B92-5740839F5133}" destId="{5E95C903-7F91-4E66-91A3-E460781629A9}" srcOrd="1" destOrd="0" presId="urn:microsoft.com/office/officeart/2018/2/layout/IconVerticalSolidList"/>
    <dgm:cxn modelId="{C62FE21C-721E-4701-B95B-ABDD8A7A5F4C}" type="presParOf" srcId="{B4E6BA7F-304D-491D-8B92-5740839F5133}" destId="{9FA58848-8ED8-4074-A61E-1C08255B7F5C}" srcOrd="2" destOrd="0" presId="urn:microsoft.com/office/officeart/2018/2/layout/IconVerticalSolidList"/>
    <dgm:cxn modelId="{5B120169-42A1-4D41-8D4C-45E314F893FB}" type="presParOf" srcId="{9FA58848-8ED8-4074-A61E-1C08255B7F5C}" destId="{8CE1E727-0D16-4722-A2B9-2EA6ADA450AA}" srcOrd="0" destOrd="0" presId="urn:microsoft.com/office/officeart/2018/2/layout/IconVerticalSolidList"/>
    <dgm:cxn modelId="{1E796A7B-77A4-48C2-BE12-939C7F84F790}" type="presParOf" srcId="{9FA58848-8ED8-4074-A61E-1C08255B7F5C}" destId="{21E4C452-7ECB-4138-9BC8-22F289BB446B}" srcOrd="1" destOrd="0" presId="urn:microsoft.com/office/officeart/2018/2/layout/IconVerticalSolidList"/>
    <dgm:cxn modelId="{B67E287E-9FD6-40AD-B0B2-8597D7C32A23}" type="presParOf" srcId="{9FA58848-8ED8-4074-A61E-1C08255B7F5C}" destId="{795465A9-F240-49C6-BD06-F3A7CB6B59F3}" srcOrd="2" destOrd="0" presId="urn:microsoft.com/office/officeart/2018/2/layout/IconVerticalSolidList"/>
    <dgm:cxn modelId="{C3FCD0D2-D70B-4D19-AB34-6E30EFF92FDB}" type="presParOf" srcId="{9FA58848-8ED8-4074-A61E-1C08255B7F5C}" destId="{4D48CEF3-DF49-4CFD-909E-681F15F8507D}" srcOrd="3" destOrd="0" presId="urn:microsoft.com/office/officeart/2018/2/layout/IconVerticalSolidList"/>
    <dgm:cxn modelId="{DAD5A8FC-97CE-47BA-BA21-10140DD284D0}" type="presParOf" srcId="{B4E6BA7F-304D-491D-8B92-5740839F5133}" destId="{A1310C7B-E6EA-4260-9E6C-883195B7B62B}" srcOrd="3" destOrd="0" presId="urn:microsoft.com/office/officeart/2018/2/layout/IconVerticalSolidList"/>
    <dgm:cxn modelId="{6EA10E19-7A34-4822-923A-EE452A5446D7}" type="presParOf" srcId="{B4E6BA7F-304D-491D-8B92-5740839F5133}" destId="{D937A806-D18A-4BAF-A790-FD7640F2DB59}" srcOrd="4" destOrd="0" presId="urn:microsoft.com/office/officeart/2018/2/layout/IconVerticalSolidList"/>
    <dgm:cxn modelId="{FC18F53D-5032-421D-B54C-C60CB0900A00}" type="presParOf" srcId="{D937A806-D18A-4BAF-A790-FD7640F2DB59}" destId="{15E8D708-838F-457C-B6E3-BCB6934BBF5E}" srcOrd="0" destOrd="0" presId="urn:microsoft.com/office/officeart/2018/2/layout/IconVerticalSolidList"/>
    <dgm:cxn modelId="{AF95F6DE-AB3E-410E-940C-2EC040427EB8}" type="presParOf" srcId="{D937A806-D18A-4BAF-A790-FD7640F2DB59}" destId="{1678FB05-FC56-497C-8E75-94A41F8522D6}" srcOrd="1" destOrd="0" presId="urn:microsoft.com/office/officeart/2018/2/layout/IconVerticalSolidList"/>
    <dgm:cxn modelId="{0792B156-1BD9-4812-BED0-68B11DADB764}" type="presParOf" srcId="{D937A806-D18A-4BAF-A790-FD7640F2DB59}" destId="{4A4CC2A0-2445-4E8D-A3C4-3A662835A230}" srcOrd="2" destOrd="0" presId="urn:microsoft.com/office/officeart/2018/2/layout/IconVerticalSolidList"/>
    <dgm:cxn modelId="{C3B22194-1B3F-4DC0-9FD8-3C14A9E04C85}" type="presParOf" srcId="{D937A806-D18A-4BAF-A790-FD7640F2DB59}" destId="{A61B1E3F-371E-4AC6-B4BA-1642C3B7BDFD}" srcOrd="3" destOrd="0" presId="urn:microsoft.com/office/officeart/2018/2/layout/IconVerticalSolidList"/>
    <dgm:cxn modelId="{AA0097D9-BE40-49B0-857C-1372248C8199}" type="presParOf" srcId="{B4E6BA7F-304D-491D-8B92-5740839F5133}" destId="{BE8D0D13-95E9-4CE7-9D44-44E3B52D5CBF}" srcOrd="5" destOrd="0" presId="urn:microsoft.com/office/officeart/2018/2/layout/IconVerticalSolidList"/>
    <dgm:cxn modelId="{DB1F55B0-E0A1-492A-A2C7-15D006FF3655}" type="presParOf" srcId="{B4E6BA7F-304D-491D-8B92-5740839F5133}" destId="{7338E8CC-9BD4-4173-9A59-30AD867E8D93}" srcOrd="6" destOrd="0" presId="urn:microsoft.com/office/officeart/2018/2/layout/IconVerticalSolidList"/>
    <dgm:cxn modelId="{3BAD4642-8A7F-427F-9866-6F352217FBD1}" type="presParOf" srcId="{7338E8CC-9BD4-4173-9A59-30AD867E8D93}" destId="{A20D2271-3DA6-485D-B41E-122DE6C5A777}" srcOrd="0" destOrd="0" presId="urn:microsoft.com/office/officeart/2018/2/layout/IconVerticalSolidList"/>
    <dgm:cxn modelId="{E42AEAA8-A31E-4283-B2A1-5ABA64ECF783}" type="presParOf" srcId="{7338E8CC-9BD4-4173-9A59-30AD867E8D93}" destId="{75B7AD25-0F5F-4717-8AE0-489189090C6F}" srcOrd="1" destOrd="0" presId="urn:microsoft.com/office/officeart/2018/2/layout/IconVerticalSolidList"/>
    <dgm:cxn modelId="{492E6F32-613F-449C-8D3E-56895C2F8BD9}" type="presParOf" srcId="{7338E8CC-9BD4-4173-9A59-30AD867E8D93}" destId="{0DD14831-1383-47A0-AA49-A5C1C65C798D}" srcOrd="2" destOrd="0" presId="urn:microsoft.com/office/officeart/2018/2/layout/IconVerticalSolidList"/>
    <dgm:cxn modelId="{36BF93B7-7CD9-4665-AA19-659AA8E0CFA0}" type="presParOf" srcId="{7338E8CC-9BD4-4173-9A59-30AD867E8D93}" destId="{CD79F789-D4D9-4513-BD80-57AD74D0A70A}" srcOrd="3" destOrd="0" presId="urn:microsoft.com/office/officeart/2018/2/layout/IconVerticalSolidList"/>
    <dgm:cxn modelId="{1C1CC07C-2155-4EE7-8AC9-4B9876B7DC47}" type="presParOf" srcId="{B4E6BA7F-304D-491D-8B92-5740839F5133}" destId="{B7B44C4B-EB9D-4FBD-9DFB-1AF74780BF3A}" srcOrd="7" destOrd="0" presId="urn:microsoft.com/office/officeart/2018/2/layout/IconVerticalSolidList"/>
    <dgm:cxn modelId="{A77AC114-6DCB-4E14-9449-3B828639281B}" type="presParOf" srcId="{B4E6BA7F-304D-491D-8B92-5740839F5133}" destId="{5F2A05AD-9B56-495D-824C-4F1BD44B56E2}" srcOrd="8" destOrd="0" presId="urn:microsoft.com/office/officeart/2018/2/layout/IconVerticalSolidList"/>
    <dgm:cxn modelId="{1B7DE69E-0D20-4DB4-8979-7461B50F1F48}" type="presParOf" srcId="{5F2A05AD-9B56-495D-824C-4F1BD44B56E2}" destId="{BB5038CF-2E78-44D0-BD20-C928662D4CD8}" srcOrd="0" destOrd="0" presId="urn:microsoft.com/office/officeart/2018/2/layout/IconVerticalSolidList"/>
    <dgm:cxn modelId="{1499BD85-B6FB-4D37-98A1-99E848CC0355}" type="presParOf" srcId="{5F2A05AD-9B56-495D-824C-4F1BD44B56E2}" destId="{35316826-2BBD-4C0E-96AC-10CD8149C5DB}" srcOrd="1" destOrd="0" presId="urn:microsoft.com/office/officeart/2018/2/layout/IconVerticalSolidList"/>
    <dgm:cxn modelId="{92C8A7F7-7026-464A-8A66-A7DDB890DF04}" type="presParOf" srcId="{5F2A05AD-9B56-495D-824C-4F1BD44B56E2}" destId="{044B26AA-8EDC-441B-B588-5E1E03568255}" srcOrd="2" destOrd="0" presId="urn:microsoft.com/office/officeart/2018/2/layout/IconVerticalSolidList"/>
    <dgm:cxn modelId="{B233C981-05BC-4491-853B-5927999959E4}" type="presParOf" srcId="{5F2A05AD-9B56-495D-824C-4F1BD44B56E2}" destId="{EFF490DF-92A8-4447-B929-0ABA3F93BB25}" srcOrd="3" destOrd="0" presId="urn:microsoft.com/office/officeart/2018/2/layout/IconVerticalSolidList"/>
    <dgm:cxn modelId="{DF4C7E63-5DC9-4E44-BC74-F307E599FE07}" type="presParOf" srcId="{B4E6BA7F-304D-491D-8B92-5740839F5133}" destId="{BCD78FC4-B9D4-4ABC-863D-0EA49835C117}" srcOrd="9" destOrd="0" presId="urn:microsoft.com/office/officeart/2018/2/layout/IconVerticalSolidList"/>
    <dgm:cxn modelId="{30D98202-9F60-4D23-ADC9-3D04CE32FC4D}" type="presParOf" srcId="{B4E6BA7F-304D-491D-8B92-5740839F5133}" destId="{181C7330-BED5-4DE2-9AF5-CA759BBFF650}" srcOrd="10" destOrd="0" presId="urn:microsoft.com/office/officeart/2018/2/layout/IconVerticalSolidList"/>
    <dgm:cxn modelId="{A9C6CC24-F448-4ADE-87AC-D11E115256B8}" type="presParOf" srcId="{181C7330-BED5-4DE2-9AF5-CA759BBFF650}" destId="{313B219B-7C98-4891-812F-7C7D9BCF2F4D}" srcOrd="0" destOrd="0" presId="urn:microsoft.com/office/officeart/2018/2/layout/IconVerticalSolidList"/>
    <dgm:cxn modelId="{A0ABDCCE-BE1B-48F9-ABEE-9210369D1356}" type="presParOf" srcId="{181C7330-BED5-4DE2-9AF5-CA759BBFF650}" destId="{E71A3ACD-4B1A-48E2-92D7-4AE5ECAE90B3}" srcOrd="1" destOrd="0" presId="urn:microsoft.com/office/officeart/2018/2/layout/IconVerticalSolidList"/>
    <dgm:cxn modelId="{46E653A0-7377-4A4F-8BB2-6C5A8D554D8E}" type="presParOf" srcId="{181C7330-BED5-4DE2-9AF5-CA759BBFF650}" destId="{D1322309-A667-403F-84E2-9492D6E4D681}" srcOrd="2" destOrd="0" presId="urn:microsoft.com/office/officeart/2018/2/layout/IconVerticalSolidList"/>
    <dgm:cxn modelId="{C15AF819-B553-4B3D-8EFC-13238B2A0B2A}" type="presParOf" srcId="{181C7330-BED5-4DE2-9AF5-CA759BBFF650}" destId="{07A889C6-9FAD-4154-AC61-EF6C243CE7A4}" srcOrd="3" destOrd="0" presId="urn:microsoft.com/office/officeart/2018/2/layout/IconVerticalSolidList"/>
    <dgm:cxn modelId="{5C6E0768-0C7A-4023-9230-AB40C8A9ADB8}" type="presParOf" srcId="{B4E6BA7F-304D-491D-8B92-5740839F5133}" destId="{DC709F49-6977-47AD-98FB-7DE55D926DC7}" srcOrd="11" destOrd="0" presId="urn:microsoft.com/office/officeart/2018/2/layout/IconVerticalSolidList"/>
    <dgm:cxn modelId="{56578577-682F-402C-83B4-49FAF86680DC}" type="presParOf" srcId="{B4E6BA7F-304D-491D-8B92-5740839F5133}" destId="{662C9065-F696-4FAD-9F2E-BCD8ABE2D90B}" srcOrd="12" destOrd="0" presId="urn:microsoft.com/office/officeart/2018/2/layout/IconVerticalSolidList"/>
    <dgm:cxn modelId="{C08DC612-2423-4586-84BE-DB902E38889A}" type="presParOf" srcId="{662C9065-F696-4FAD-9F2E-BCD8ABE2D90B}" destId="{A8FC6ACE-C99B-43AD-B49F-12F1D6C0706A}" srcOrd="0" destOrd="0" presId="urn:microsoft.com/office/officeart/2018/2/layout/IconVerticalSolidList"/>
    <dgm:cxn modelId="{F382EDEA-B86D-4EBC-BFD2-5DD1F81D02C8}" type="presParOf" srcId="{662C9065-F696-4FAD-9F2E-BCD8ABE2D90B}" destId="{1E2AE36B-5336-495D-B080-BCDF8060C861}" srcOrd="1" destOrd="0" presId="urn:microsoft.com/office/officeart/2018/2/layout/IconVerticalSolidList"/>
    <dgm:cxn modelId="{B056C7C1-293E-4738-9921-92C7EA0A457B}" type="presParOf" srcId="{662C9065-F696-4FAD-9F2E-BCD8ABE2D90B}" destId="{F6E8F27B-BD4B-4C07-81B4-0DB7922269EF}" srcOrd="2" destOrd="0" presId="urn:microsoft.com/office/officeart/2018/2/layout/IconVerticalSolidList"/>
    <dgm:cxn modelId="{57B83FC0-8D17-4048-B190-AECC833A16BF}" type="presParOf" srcId="{662C9065-F696-4FAD-9F2E-BCD8ABE2D90B}" destId="{586713D6-62C8-4840-BD7C-86246D9D28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4B05E-0BD1-924F-B053-FCBB0EAF659D}">
      <dsp:nvSpPr>
        <dsp:cNvPr id="0" name=""/>
        <dsp:cNvSpPr/>
      </dsp:nvSpPr>
      <dsp:spPr>
        <a:xfrm>
          <a:off x="0" y="31640"/>
          <a:ext cx="5607050" cy="547559"/>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Customers</a:t>
          </a:r>
        </a:p>
      </dsp:txBody>
      <dsp:txXfrm>
        <a:off x="26730" y="58370"/>
        <a:ext cx="5553590" cy="494099"/>
      </dsp:txXfrm>
    </dsp:sp>
    <dsp:sp modelId="{8E7DD8A2-0B2B-6845-BBF0-B74F90C24979}">
      <dsp:nvSpPr>
        <dsp:cNvPr id="0" name=""/>
        <dsp:cNvSpPr/>
      </dsp:nvSpPr>
      <dsp:spPr>
        <a:xfrm>
          <a:off x="0" y="648320"/>
          <a:ext cx="5607050" cy="547559"/>
        </a:xfrm>
        <a:prstGeom prst="roundRect">
          <a:avLst/>
        </a:prstGeom>
        <a:gradFill rotWithShape="0">
          <a:gsLst>
            <a:gs pos="0">
              <a:schemeClr val="accent2">
                <a:hueOff val="-624885"/>
                <a:satOff val="-1203"/>
                <a:lumOff val="84"/>
                <a:alphaOff val="0"/>
                <a:tint val="94000"/>
                <a:satMod val="100000"/>
                <a:lumMod val="108000"/>
              </a:schemeClr>
            </a:gs>
            <a:gs pos="50000">
              <a:schemeClr val="accent2">
                <a:hueOff val="-624885"/>
                <a:satOff val="-1203"/>
                <a:lumOff val="84"/>
                <a:alphaOff val="0"/>
                <a:tint val="98000"/>
                <a:shade val="100000"/>
                <a:satMod val="100000"/>
                <a:lumMod val="100000"/>
              </a:schemeClr>
            </a:gs>
            <a:gs pos="100000">
              <a:schemeClr val="accent2">
                <a:hueOff val="-624885"/>
                <a:satOff val="-1203"/>
                <a:lumOff val="8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Partners</a:t>
          </a:r>
        </a:p>
      </dsp:txBody>
      <dsp:txXfrm>
        <a:off x="26730" y="675050"/>
        <a:ext cx="5553590" cy="494099"/>
      </dsp:txXfrm>
    </dsp:sp>
    <dsp:sp modelId="{2A121677-D5BA-3543-9910-A037AC2F7D0C}">
      <dsp:nvSpPr>
        <dsp:cNvPr id="0" name=""/>
        <dsp:cNvSpPr/>
      </dsp:nvSpPr>
      <dsp:spPr>
        <a:xfrm>
          <a:off x="0" y="1265000"/>
          <a:ext cx="5607050" cy="547559"/>
        </a:xfrm>
        <a:prstGeom prst="roundRect">
          <a:avLst/>
        </a:prstGeom>
        <a:gradFill rotWithShape="0">
          <a:gsLst>
            <a:gs pos="0">
              <a:schemeClr val="accent2">
                <a:hueOff val="-1249769"/>
                <a:satOff val="-2406"/>
                <a:lumOff val="168"/>
                <a:alphaOff val="0"/>
                <a:tint val="94000"/>
                <a:satMod val="100000"/>
                <a:lumMod val="108000"/>
              </a:schemeClr>
            </a:gs>
            <a:gs pos="50000">
              <a:schemeClr val="accent2">
                <a:hueOff val="-1249769"/>
                <a:satOff val="-2406"/>
                <a:lumOff val="168"/>
                <a:alphaOff val="0"/>
                <a:tint val="98000"/>
                <a:shade val="100000"/>
                <a:satMod val="100000"/>
                <a:lumMod val="100000"/>
              </a:schemeClr>
            </a:gs>
            <a:gs pos="100000">
              <a:schemeClr val="accent2">
                <a:hueOff val="-1249769"/>
                <a:satOff val="-2406"/>
                <a:lumOff val="16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Employees</a:t>
          </a:r>
        </a:p>
      </dsp:txBody>
      <dsp:txXfrm>
        <a:off x="26730" y="1291730"/>
        <a:ext cx="5553590" cy="494099"/>
      </dsp:txXfrm>
    </dsp:sp>
    <dsp:sp modelId="{DB005056-AFB4-E34F-8E7F-1E23909AE20C}">
      <dsp:nvSpPr>
        <dsp:cNvPr id="0" name=""/>
        <dsp:cNvSpPr/>
      </dsp:nvSpPr>
      <dsp:spPr>
        <a:xfrm>
          <a:off x="0" y="1881680"/>
          <a:ext cx="5607050" cy="547559"/>
        </a:xfrm>
        <a:prstGeom prst="roundRect">
          <a:avLst/>
        </a:prstGeom>
        <a:gradFill rotWithShape="0">
          <a:gsLst>
            <a:gs pos="0">
              <a:schemeClr val="accent2">
                <a:hueOff val="-1874654"/>
                <a:satOff val="-3609"/>
                <a:lumOff val="252"/>
                <a:alphaOff val="0"/>
                <a:tint val="94000"/>
                <a:satMod val="100000"/>
                <a:lumMod val="108000"/>
              </a:schemeClr>
            </a:gs>
            <a:gs pos="50000">
              <a:schemeClr val="accent2">
                <a:hueOff val="-1874654"/>
                <a:satOff val="-3609"/>
                <a:lumOff val="252"/>
                <a:alphaOff val="0"/>
                <a:tint val="98000"/>
                <a:shade val="100000"/>
                <a:satMod val="100000"/>
                <a:lumMod val="100000"/>
              </a:schemeClr>
            </a:gs>
            <a:gs pos="100000">
              <a:schemeClr val="accent2">
                <a:hueOff val="-1874654"/>
                <a:satOff val="-3609"/>
                <a:lumOff val="25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Community</a:t>
          </a:r>
        </a:p>
      </dsp:txBody>
      <dsp:txXfrm>
        <a:off x="26730" y="1908410"/>
        <a:ext cx="5553590" cy="494099"/>
      </dsp:txXfrm>
    </dsp:sp>
    <dsp:sp modelId="{A59B00F8-67BF-7442-9BBD-C56909CF72E9}">
      <dsp:nvSpPr>
        <dsp:cNvPr id="0" name=""/>
        <dsp:cNvSpPr/>
      </dsp:nvSpPr>
      <dsp:spPr>
        <a:xfrm>
          <a:off x="0" y="2498360"/>
          <a:ext cx="5607050" cy="547559"/>
        </a:xfrm>
        <a:prstGeom prst="roundRect">
          <a:avLst/>
        </a:prstGeom>
        <a:gradFill rotWithShape="0">
          <a:gsLst>
            <a:gs pos="0">
              <a:schemeClr val="accent2">
                <a:hueOff val="-2499539"/>
                <a:satOff val="-4811"/>
                <a:lumOff val="336"/>
                <a:alphaOff val="0"/>
                <a:tint val="94000"/>
                <a:satMod val="100000"/>
                <a:lumMod val="108000"/>
              </a:schemeClr>
            </a:gs>
            <a:gs pos="50000">
              <a:schemeClr val="accent2">
                <a:hueOff val="-2499539"/>
                <a:satOff val="-4811"/>
                <a:lumOff val="336"/>
                <a:alphaOff val="0"/>
                <a:tint val="98000"/>
                <a:shade val="100000"/>
                <a:satMod val="100000"/>
                <a:lumMod val="100000"/>
              </a:schemeClr>
            </a:gs>
            <a:gs pos="100000">
              <a:schemeClr val="accent2">
                <a:hueOff val="-2499539"/>
                <a:satOff val="-4811"/>
                <a:lumOff val="33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Digital community</a:t>
          </a:r>
        </a:p>
      </dsp:txBody>
      <dsp:txXfrm>
        <a:off x="26730" y="2525090"/>
        <a:ext cx="5553590" cy="494099"/>
      </dsp:txXfrm>
    </dsp:sp>
    <dsp:sp modelId="{50E7BA6D-E0A1-214F-8E19-FC55B78C197B}">
      <dsp:nvSpPr>
        <dsp:cNvPr id="0" name=""/>
        <dsp:cNvSpPr/>
      </dsp:nvSpPr>
      <dsp:spPr>
        <a:xfrm>
          <a:off x="0" y="3115040"/>
          <a:ext cx="5607050" cy="547559"/>
        </a:xfrm>
        <a:prstGeom prst="roundRect">
          <a:avLst/>
        </a:prstGeom>
        <a:gradFill rotWithShape="0">
          <a:gsLst>
            <a:gs pos="0">
              <a:schemeClr val="accent2">
                <a:hueOff val="-3124423"/>
                <a:satOff val="-6014"/>
                <a:lumOff val="420"/>
                <a:alphaOff val="0"/>
                <a:tint val="94000"/>
                <a:satMod val="100000"/>
                <a:lumMod val="108000"/>
              </a:schemeClr>
            </a:gs>
            <a:gs pos="50000">
              <a:schemeClr val="accent2">
                <a:hueOff val="-3124423"/>
                <a:satOff val="-6014"/>
                <a:lumOff val="420"/>
                <a:alphaOff val="0"/>
                <a:tint val="98000"/>
                <a:shade val="100000"/>
                <a:satMod val="100000"/>
                <a:lumMod val="100000"/>
              </a:schemeClr>
            </a:gs>
            <a:gs pos="100000">
              <a:schemeClr val="accent2">
                <a:hueOff val="-3124423"/>
                <a:satOff val="-6014"/>
                <a:lumOff val="42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Investors/Stock market</a:t>
          </a:r>
        </a:p>
      </dsp:txBody>
      <dsp:txXfrm>
        <a:off x="26730" y="3141770"/>
        <a:ext cx="5553590" cy="494099"/>
      </dsp:txXfrm>
    </dsp:sp>
    <dsp:sp modelId="{E8F2796C-B7D0-AB4F-AE0B-852A8B57B7B1}">
      <dsp:nvSpPr>
        <dsp:cNvPr id="0" name=""/>
        <dsp:cNvSpPr/>
      </dsp:nvSpPr>
      <dsp:spPr>
        <a:xfrm>
          <a:off x="0" y="3731720"/>
          <a:ext cx="5607050" cy="547559"/>
        </a:xfrm>
        <a:prstGeom prst="roundRect">
          <a:avLst/>
        </a:prstGeom>
        <a:gradFill rotWithShape="0">
          <a:gsLst>
            <a:gs pos="0">
              <a:schemeClr val="accent2">
                <a:hueOff val="-3749308"/>
                <a:satOff val="-7217"/>
                <a:lumOff val="504"/>
                <a:alphaOff val="0"/>
                <a:tint val="94000"/>
                <a:satMod val="100000"/>
                <a:lumMod val="108000"/>
              </a:schemeClr>
            </a:gs>
            <a:gs pos="50000">
              <a:schemeClr val="accent2">
                <a:hueOff val="-3749308"/>
                <a:satOff val="-7217"/>
                <a:lumOff val="504"/>
                <a:alphaOff val="0"/>
                <a:tint val="98000"/>
                <a:shade val="100000"/>
                <a:satMod val="100000"/>
                <a:lumMod val="100000"/>
              </a:schemeClr>
            </a:gs>
            <a:gs pos="100000">
              <a:schemeClr val="accent2">
                <a:hueOff val="-3749308"/>
                <a:satOff val="-7217"/>
                <a:lumOff val="50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Media</a:t>
          </a:r>
        </a:p>
      </dsp:txBody>
      <dsp:txXfrm>
        <a:off x="26730" y="3758450"/>
        <a:ext cx="5553590" cy="494099"/>
      </dsp:txXfrm>
    </dsp:sp>
    <dsp:sp modelId="{A68FD32E-2A99-444E-9F34-3EA85AABCCFC}">
      <dsp:nvSpPr>
        <dsp:cNvPr id="0" name=""/>
        <dsp:cNvSpPr/>
      </dsp:nvSpPr>
      <dsp:spPr>
        <a:xfrm>
          <a:off x="0" y="4348399"/>
          <a:ext cx="5607050" cy="547559"/>
        </a:xfrm>
        <a:prstGeom prst="roundRect">
          <a:avLst/>
        </a:prstGeom>
        <a:gradFill rotWithShape="0">
          <a:gsLst>
            <a:gs pos="0">
              <a:schemeClr val="accent2">
                <a:hueOff val="-4374192"/>
                <a:satOff val="-8420"/>
                <a:lumOff val="588"/>
                <a:alphaOff val="0"/>
                <a:tint val="94000"/>
                <a:satMod val="100000"/>
                <a:lumMod val="108000"/>
              </a:schemeClr>
            </a:gs>
            <a:gs pos="50000">
              <a:schemeClr val="accent2">
                <a:hueOff val="-4374192"/>
                <a:satOff val="-8420"/>
                <a:lumOff val="588"/>
                <a:alphaOff val="0"/>
                <a:tint val="98000"/>
                <a:shade val="100000"/>
                <a:satMod val="100000"/>
                <a:lumMod val="100000"/>
              </a:schemeClr>
            </a:gs>
            <a:gs pos="100000">
              <a:schemeClr val="accent2">
                <a:hueOff val="-4374192"/>
                <a:satOff val="-8420"/>
                <a:lumOff val="58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Government</a:t>
          </a:r>
        </a:p>
      </dsp:txBody>
      <dsp:txXfrm>
        <a:off x="26730" y="4375129"/>
        <a:ext cx="5553590" cy="494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35EB9-F222-40CC-9BF8-D3BA108E4CC9}">
      <dsp:nvSpPr>
        <dsp:cNvPr id="0" name=""/>
        <dsp:cNvSpPr/>
      </dsp:nvSpPr>
      <dsp:spPr>
        <a:xfrm>
          <a:off x="0" y="421"/>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04ADD-07AB-4217-85DB-02B39AA493A5}">
      <dsp:nvSpPr>
        <dsp:cNvPr id="0" name=""/>
        <dsp:cNvSpPr/>
      </dsp:nvSpPr>
      <dsp:spPr>
        <a:xfrm>
          <a:off x="175334" y="130835"/>
          <a:ext cx="318790" cy="3187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F88F42-91B9-4493-B303-C96704A39AF4}">
      <dsp:nvSpPr>
        <dsp:cNvPr id="0" name=""/>
        <dsp:cNvSpPr/>
      </dsp:nvSpPr>
      <dsp:spPr>
        <a:xfrm>
          <a:off x="669459" y="421"/>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Crisis Communication</a:t>
          </a:r>
        </a:p>
      </dsp:txBody>
      <dsp:txXfrm>
        <a:off x="669459" y="421"/>
        <a:ext cx="4937590" cy="579618"/>
      </dsp:txXfrm>
    </dsp:sp>
    <dsp:sp modelId="{8CE1E727-0D16-4722-A2B9-2EA6ADA450AA}">
      <dsp:nvSpPr>
        <dsp:cNvPr id="0" name=""/>
        <dsp:cNvSpPr/>
      </dsp:nvSpPr>
      <dsp:spPr>
        <a:xfrm>
          <a:off x="0" y="724944"/>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E4C452-7ECB-4138-9BC8-22F289BB446B}">
      <dsp:nvSpPr>
        <dsp:cNvPr id="0" name=""/>
        <dsp:cNvSpPr/>
      </dsp:nvSpPr>
      <dsp:spPr>
        <a:xfrm>
          <a:off x="175334" y="855358"/>
          <a:ext cx="318790" cy="3187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48CEF3-DF49-4CFD-909E-681F15F8507D}">
      <dsp:nvSpPr>
        <dsp:cNvPr id="0" name=""/>
        <dsp:cNvSpPr/>
      </dsp:nvSpPr>
      <dsp:spPr>
        <a:xfrm>
          <a:off x="669459" y="724944"/>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Media Relations</a:t>
          </a:r>
        </a:p>
      </dsp:txBody>
      <dsp:txXfrm>
        <a:off x="669459" y="724944"/>
        <a:ext cx="4937590" cy="579618"/>
      </dsp:txXfrm>
    </dsp:sp>
    <dsp:sp modelId="{15E8D708-838F-457C-B6E3-BCB6934BBF5E}">
      <dsp:nvSpPr>
        <dsp:cNvPr id="0" name=""/>
        <dsp:cNvSpPr/>
      </dsp:nvSpPr>
      <dsp:spPr>
        <a:xfrm>
          <a:off x="0" y="1449467"/>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8FB05-FC56-497C-8E75-94A41F8522D6}">
      <dsp:nvSpPr>
        <dsp:cNvPr id="0" name=""/>
        <dsp:cNvSpPr/>
      </dsp:nvSpPr>
      <dsp:spPr>
        <a:xfrm>
          <a:off x="175334" y="1579881"/>
          <a:ext cx="318790" cy="3187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1B1E3F-371E-4AC6-B4BA-1642C3B7BDFD}">
      <dsp:nvSpPr>
        <dsp:cNvPr id="0" name=""/>
        <dsp:cNvSpPr/>
      </dsp:nvSpPr>
      <dsp:spPr>
        <a:xfrm>
          <a:off x="669459" y="1449467"/>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Public affairs</a:t>
          </a:r>
        </a:p>
      </dsp:txBody>
      <dsp:txXfrm>
        <a:off x="669459" y="1449467"/>
        <a:ext cx="4937590" cy="579618"/>
      </dsp:txXfrm>
    </dsp:sp>
    <dsp:sp modelId="{A20D2271-3DA6-485D-B41E-122DE6C5A777}">
      <dsp:nvSpPr>
        <dsp:cNvPr id="0" name=""/>
        <dsp:cNvSpPr/>
      </dsp:nvSpPr>
      <dsp:spPr>
        <a:xfrm>
          <a:off x="0" y="2173990"/>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7AD25-0F5F-4717-8AE0-489189090C6F}">
      <dsp:nvSpPr>
        <dsp:cNvPr id="0" name=""/>
        <dsp:cNvSpPr/>
      </dsp:nvSpPr>
      <dsp:spPr>
        <a:xfrm>
          <a:off x="175334" y="2304404"/>
          <a:ext cx="318790" cy="3187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79F789-D4D9-4513-BD80-57AD74D0A70A}">
      <dsp:nvSpPr>
        <dsp:cNvPr id="0" name=""/>
        <dsp:cNvSpPr/>
      </dsp:nvSpPr>
      <dsp:spPr>
        <a:xfrm>
          <a:off x="669459" y="2173990"/>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Investor relations</a:t>
          </a:r>
        </a:p>
      </dsp:txBody>
      <dsp:txXfrm>
        <a:off x="669459" y="2173990"/>
        <a:ext cx="4937590" cy="579618"/>
      </dsp:txXfrm>
    </dsp:sp>
    <dsp:sp modelId="{BB5038CF-2E78-44D0-BD20-C928662D4CD8}">
      <dsp:nvSpPr>
        <dsp:cNvPr id="0" name=""/>
        <dsp:cNvSpPr/>
      </dsp:nvSpPr>
      <dsp:spPr>
        <a:xfrm>
          <a:off x="0" y="2898513"/>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316826-2BBD-4C0E-96AC-10CD8149C5DB}">
      <dsp:nvSpPr>
        <dsp:cNvPr id="0" name=""/>
        <dsp:cNvSpPr/>
      </dsp:nvSpPr>
      <dsp:spPr>
        <a:xfrm>
          <a:off x="175334" y="3028928"/>
          <a:ext cx="318790" cy="3187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F490DF-92A8-4447-B929-0ABA3F93BB25}">
      <dsp:nvSpPr>
        <dsp:cNvPr id="0" name=""/>
        <dsp:cNvSpPr/>
      </dsp:nvSpPr>
      <dsp:spPr>
        <a:xfrm>
          <a:off x="669459" y="2898513"/>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Internal Communications / employee engagement</a:t>
          </a:r>
        </a:p>
      </dsp:txBody>
      <dsp:txXfrm>
        <a:off x="669459" y="2898513"/>
        <a:ext cx="4937590" cy="579618"/>
      </dsp:txXfrm>
    </dsp:sp>
    <dsp:sp modelId="{313B219B-7C98-4891-812F-7C7D9BCF2F4D}">
      <dsp:nvSpPr>
        <dsp:cNvPr id="0" name=""/>
        <dsp:cNvSpPr/>
      </dsp:nvSpPr>
      <dsp:spPr>
        <a:xfrm>
          <a:off x="0" y="3623037"/>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A3ACD-4B1A-48E2-92D7-4AE5ECAE90B3}">
      <dsp:nvSpPr>
        <dsp:cNvPr id="0" name=""/>
        <dsp:cNvSpPr/>
      </dsp:nvSpPr>
      <dsp:spPr>
        <a:xfrm>
          <a:off x="175334" y="3753451"/>
          <a:ext cx="318790" cy="3187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A889C6-9FAD-4154-AC61-EF6C243CE7A4}">
      <dsp:nvSpPr>
        <dsp:cNvPr id="0" name=""/>
        <dsp:cNvSpPr/>
      </dsp:nvSpPr>
      <dsp:spPr>
        <a:xfrm>
          <a:off x="669459" y="3623037"/>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Digital PR</a:t>
          </a:r>
        </a:p>
      </dsp:txBody>
      <dsp:txXfrm>
        <a:off x="669459" y="3623037"/>
        <a:ext cx="4937590" cy="579618"/>
      </dsp:txXfrm>
    </dsp:sp>
    <dsp:sp modelId="{A8FC6ACE-C99B-43AD-B49F-12F1D6C0706A}">
      <dsp:nvSpPr>
        <dsp:cNvPr id="0" name=""/>
        <dsp:cNvSpPr/>
      </dsp:nvSpPr>
      <dsp:spPr>
        <a:xfrm>
          <a:off x="0" y="4347560"/>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AE36B-5336-495D-B080-BCDF8060C861}">
      <dsp:nvSpPr>
        <dsp:cNvPr id="0" name=""/>
        <dsp:cNvSpPr/>
      </dsp:nvSpPr>
      <dsp:spPr>
        <a:xfrm>
          <a:off x="175334" y="4477974"/>
          <a:ext cx="318790" cy="31879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6713D6-62C8-4840-BD7C-86246D9D28F5}">
      <dsp:nvSpPr>
        <dsp:cNvPr id="0" name=""/>
        <dsp:cNvSpPr/>
      </dsp:nvSpPr>
      <dsp:spPr>
        <a:xfrm>
          <a:off x="669459" y="4347560"/>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And more!</a:t>
          </a:r>
        </a:p>
      </dsp:txBody>
      <dsp:txXfrm>
        <a:off x="669459" y="4347560"/>
        <a:ext cx="4937590" cy="579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3/5/21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182383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3/5/21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4281973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D30205-060A-7C47-A321-0ED5B817B434}" type="datetimeFigureOut">
              <a:rPr lang="en-US" smtClean="0"/>
              <a:t>3/5/21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072382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633190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D30205-060A-7C47-A321-0ED5B817B434}" type="datetimeFigureOut">
              <a:rPr lang="en-US" smtClean="0"/>
              <a:t>3/5/21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798536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D30205-060A-7C47-A321-0ED5B817B434}" type="datetimeFigureOut">
              <a:rPr lang="en-US" smtClean="0"/>
              <a:t>3/5/21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3140451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DD30205-060A-7C47-A321-0ED5B817B434}" type="datetimeFigureOut">
              <a:rPr lang="en-US" smtClean="0"/>
              <a:t>3/5/21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555177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790578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635020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045168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828458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000686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D30205-060A-7C47-A321-0ED5B817B434}" type="datetimeFigureOut">
              <a:rPr lang="en-US" smtClean="0"/>
              <a:t>3/5/21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839373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DD30205-060A-7C47-A321-0ED5B817B434}" type="datetimeFigureOut">
              <a:rPr lang="en-US" smtClean="0"/>
              <a:t>3/5/21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7181792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DD30205-060A-7C47-A321-0ED5B817B434}" type="datetimeFigureOut">
              <a:rPr lang="en-US" smtClean="0"/>
              <a:t>3/5/21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986904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3/5/21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3411721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3/5/21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0816704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3/5/21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079459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DD30205-060A-7C47-A321-0ED5B817B434}" type="datetimeFigureOut">
              <a:rPr lang="en-US" smtClean="0"/>
              <a:t>3/5/21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B0878A3-8AD8-C449-8667-0DBFAF839500}" type="slidenum">
              <a:rPr lang="en-US" smtClean="0"/>
              <a:t>‹#›</a:t>
            </a:fld>
            <a:endParaRPr lang="en-US" dirty="0"/>
          </a:p>
        </p:txBody>
      </p:sp>
    </p:spTree>
    <p:extLst>
      <p:ext uri="{BB962C8B-B14F-4D97-AF65-F5344CB8AC3E}">
        <p14:creationId xmlns:p14="http://schemas.microsoft.com/office/powerpoint/2010/main" val="161308175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8.xml"/><Relationship Id="rId1" Type="http://schemas.openxmlformats.org/officeDocument/2006/relationships/video" Target="https://www.youtube.com/embed/B0vPSE7ykPo?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8.xml"/><Relationship Id="rId1" Type="http://schemas.openxmlformats.org/officeDocument/2006/relationships/video" Target="https://www.youtube.com/embed/uC1Gh8CdDYQ?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5.jpeg"/><Relationship Id="rId2" Type="http://schemas.openxmlformats.org/officeDocument/2006/relationships/video" Target="https://www.youtube.com/embed/C9gM2Urw_r0?feature=oembed" TargetMode="External"/><Relationship Id="rId1" Type="http://schemas.openxmlformats.org/officeDocument/2006/relationships/video" Target="https://www.youtube.com/embed/Jj2x_NE_TNQ?feature=oembed" TargetMode="External"/><Relationship Id="rId6" Type="http://schemas.openxmlformats.org/officeDocument/2006/relationships/image" Target="../media/image24.jpeg"/><Relationship Id="rId5" Type="http://schemas.openxmlformats.org/officeDocument/2006/relationships/image" Target="../media/image2.pn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18.xml"/><Relationship Id="rId1" Type="http://schemas.openxmlformats.org/officeDocument/2006/relationships/video" Target="https://www.youtube.com/embed/-fqscB_wXUk?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38595-20DC-AA44-8ED4-3E3FEE6626CB}"/>
              </a:ext>
            </a:extLst>
          </p:cNvPr>
          <p:cNvSpPr>
            <a:spLocks noGrp="1"/>
          </p:cNvSpPr>
          <p:nvPr>
            <p:ph type="ctrTitle"/>
          </p:nvPr>
        </p:nvSpPr>
        <p:spPr>
          <a:xfrm>
            <a:off x="1600200" y="2363323"/>
            <a:ext cx="8991600" cy="1692771"/>
          </a:xfrm>
        </p:spPr>
        <p:txBody>
          <a:bodyPr>
            <a:normAutofit fontScale="90000"/>
          </a:bodyPr>
          <a:lstStyle/>
          <a:p>
            <a:r>
              <a:rPr lang="en-US" dirty="0"/>
              <a:t>Introducing PR </a:t>
            </a:r>
            <a:br>
              <a:rPr lang="en-US" dirty="0"/>
            </a:br>
            <a:r>
              <a:rPr lang="en-US" dirty="0"/>
              <a:t>&amp;</a:t>
            </a:r>
            <a:br>
              <a:rPr lang="en-US" dirty="0"/>
            </a:br>
            <a:r>
              <a:rPr lang="en-US" dirty="0"/>
              <a:t> Proactive PR </a:t>
            </a:r>
          </a:p>
        </p:txBody>
      </p:sp>
      <p:sp>
        <p:nvSpPr>
          <p:cNvPr id="3" name="Subtitle 2">
            <a:extLst>
              <a:ext uri="{FF2B5EF4-FFF2-40B4-BE49-F238E27FC236}">
                <a16:creationId xmlns:a16="http://schemas.microsoft.com/office/drawing/2014/main" id="{E45E1C47-2D24-7A42-9827-4BE1FB5CB752}"/>
              </a:ext>
            </a:extLst>
          </p:cNvPr>
          <p:cNvSpPr>
            <a:spLocks noGrp="1"/>
          </p:cNvSpPr>
          <p:nvPr>
            <p:ph type="subTitle" idx="1"/>
          </p:nvPr>
        </p:nvSpPr>
        <p:spPr>
          <a:xfrm>
            <a:off x="6579220" y="5374888"/>
            <a:ext cx="3995955" cy="758282"/>
          </a:xfrm>
        </p:spPr>
        <p:txBody>
          <a:bodyPr>
            <a:normAutofit fontScale="92500" lnSpcReduction="10000"/>
          </a:bodyPr>
          <a:lstStyle/>
          <a:p>
            <a:pPr algn="r"/>
            <a:r>
              <a:rPr lang="en-US" dirty="0">
                <a:solidFill>
                  <a:schemeClr val="bg1"/>
                </a:solidFill>
              </a:rPr>
              <a:t>Marketing In Practice – Lecture 3</a:t>
            </a:r>
          </a:p>
        </p:txBody>
      </p:sp>
    </p:spTree>
    <p:extLst>
      <p:ext uri="{BB962C8B-B14F-4D97-AF65-F5344CB8AC3E}">
        <p14:creationId xmlns:p14="http://schemas.microsoft.com/office/powerpoint/2010/main" val="1355069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C776-6856-834D-A856-017576785751}"/>
              </a:ext>
            </a:extLst>
          </p:cNvPr>
          <p:cNvSpPr>
            <a:spLocks noGrp="1"/>
          </p:cNvSpPr>
          <p:nvPr>
            <p:ph type="title"/>
          </p:nvPr>
        </p:nvSpPr>
        <p:spPr/>
        <p:txBody>
          <a:bodyPr/>
          <a:lstStyle/>
          <a:p>
            <a:endParaRPr lang="en-US" dirty="0"/>
          </a:p>
        </p:txBody>
      </p:sp>
      <p:pic>
        <p:nvPicPr>
          <p:cNvPr id="7" name="Content Placeholder 6">
            <a:extLst>
              <a:ext uri="{FF2B5EF4-FFF2-40B4-BE49-F238E27FC236}">
                <a16:creationId xmlns:a16="http://schemas.microsoft.com/office/drawing/2014/main" id="{749D3AA8-C5A1-3D4F-95F6-62ADE5BB8CC4}"/>
              </a:ext>
            </a:extLst>
          </p:cNvPr>
          <p:cNvPicPr>
            <a:picLocks noGrp="1" noChangeAspect="1"/>
          </p:cNvPicPr>
          <p:nvPr>
            <p:ph idx="1"/>
          </p:nvPr>
        </p:nvPicPr>
        <p:blipFill>
          <a:blip r:embed="rId2"/>
          <a:stretch>
            <a:fillRect/>
          </a:stretch>
        </p:blipFill>
        <p:spPr>
          <a:xfrm>
            <a:off x="-1" y="-98028"/>
            <a:ext cx="12366271" cy="6956027"/>
          </a:xfrm>
          <a:prstGeom prst="rect">
            <a:avLst/>
          </a:prstGeom>
        </p:spPr>
      </p:pic>
      <p:sp>
        <p:nvSpPr>
          <p:cNvPr id="8" name="Multiply 7">
            <a:extLst>
              <a:ext uri="{FF2B5EF4-FFF2-40B4-BE49-F238E27FC236}">
                <a16:creationId xmlns:a16="http://schemas.microsoft.com/office/drawing/2014/main" id="{13DED16C-A3CF-CA44-A49E-75AC959880B1}"/>
              </a:ext>
            </a:extLst>
          </p:cNvPr>
          <p:cNvSpPr/>
          <p:nvPr/>
        </p:nvSpPr>
        <p:spPr>
          <a:xfrm>
            <a:off x="3544865" y="1459281"/>
            <a:ext cx="5850047" cy="4641024"/>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79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3C587-371E-9B43-9E3D-A9ED4F993F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What is PR?</a:t>
            </a:r>
          </a:p>
        </p:txBody>
      </p:sp>
      <p:sp>
        <p:nvSpPr>
          <p:cNvPr id="17" name="Content Placeholder 2">
            <a:extLst>
              <a:ext uri="{FF2B5EF4-FFF2-40B4-BE49-F238E27FC236}">
                <a16:creationId xmlns:a16="http://schemas.microsoft.com/office/drawing/2014/main" id="{835754FE-50E7-FD41-B2DB-3459708FD6BF}"/>
              </a:ext>
            </a:extLst>
          </p:cNvPr>
          <p:cNvSpPr>
            <a:spLocks noGrp="1"/>
          </p:cNvSpPr>
          <p:nvPr>
            <p:ph idx="1"/>
          </p:nvPr>
        </p:nvSpPr>
        <p:spPr>
          <a:xfrm>
            <a:off x="5591695" y="1402080"/>
            <a:ext cx="5320696" cy="4053840"/>
          </a:xfrm>
        </p:spPr>
        <p:txBody>
          <a:bodyPr anchor="ctr">
            <a:normAutofit/>
          </a:bodyPr>
          <a:lstStyle/>
          <a:p>
            <a:pPr marL="0" indent="0">
              <a:buNone/>
            </a:pPr>
            <a:r>
              <a:rPr lang="en-US" sz="2400" dirty="0"/>
              <a:t>Exercise: </a:t>
            </a:r>
          </a:p>
          <a:p>
            <a:pPr marL="0" indent="0">
              <a:buNone/>
            </a:pPr>
            <a:endParaRPr lang="en-US" sz="2400" dirty="0"/>
          </a:p>
          <a:p>
            <a:r>
              <a:rPr lang="en-US" sz="2400" dirty="0"/>
              <a:t>What do you think PR is? </a:t>
            </a:r>
          </a:p>
          <a:p>
            <a:r>
              <a:rPr lang="en-US" sz="2400" dirty="0"/>
              <a:t>What may a PR professional do?</a:t>
            </a:r>
          </a:p>
          <a:p>
            <a:r>
              <a:rPr lang="en-US" sz="2400" dirty="0"/>
              <a:t>Why do you think PR is important?</a:t>
            </a:r>
          </a:p>
          <a:p>
            <a:pPr marL="0" indent="0">
              <a:buNone/>
            </a:pPr>
            <a:endParaRPr lang="en-US" dirty="0"/>
          </a:p>
        </p:txBody>
      </p:sp>
    </p:spTree>
    <p:extLst>
      <p:ext uri="{BB962C8B-B14F-4D97-AF65-F5344CB8AC3E}">
        <p14:creationId xmlns:p14="http://schemas.microsoft.com/office/powerpoint/2010/main" val="30442850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9C8A-F25B-574F-8DFB-50779350ADD5}"/>
              </a:ext>
            </a:extLst>
          </p:cNvPr>
          <p:cNvSpPr>
            <a:spLocks noGrp="1"/>
          </p:cNvSpPr>
          <p:nvPr>
            <p:ph type="title"/>
          </p:nvPr>
        </p:nvSpPr>
        <p:spPr>
          <a:solidFill>
            <a:schemeClr val="accent2"/>
          </a:solidFill>
        </p:spPr>
        <p:txBody>
          <a:bodyPr/>
          <a:lstStyle/>
          <a:p>
            <a:r>
              <a:rPr lang="en-US" dirty="0"/>
              <a:t>according to the Chartered Institute of PR</a:t>
            </a:r>
          </a:p>
        </p:txBody>
      </p:sp>
      <p:sp>
        <p:nvSpPr>
          <p:cNvPr id="3" name="Content Placeholder 2">
            <a:extLst>
              <a:ext uri="{FF2B5EF4-FFF2-40B4-BE49-F238E27FC236}">
                <a16:creationId xmlns:a16="http://schemas.microsoft.com/office/drawing/2014/main" id="{83C1C3AA-77BA-0D45-A735-A3517D6351BC}"/>
              </a:ext>
            </a:extLst>
          </p:cNvPr>
          <p:cNvSpPr>
            <a:spLocks noGrp="1"/>
          </p:cNvSpPr>
          <p:nvPr>
            <p:ph idx="1"/>
          </p:nvPr>
        </p:nvSpPr>
        <p:spPr>
          <a:xfrm>
            <a:off x="839449" y="2278507"/>
            <a:ext cx="10553076" cy="3942412"/>
          </a:xfrm>
        </p:spPr>
        <p:txBody>
          <a:bodyPr>
            <a:noAutofit/>
          </a:bodyPr>
          <a:lstStyle/>
          <a:p>
            <a:pPr marL="0" indent="0">
              <a:lnSpc>
                <a:spcPct val="90000"/>
              </a:lnSpc>
              <a:buNone/>
            </a:pPr>
            <a:r>
              <a:rPr lang="en-GB" sz="1800" b="1" dirty="0"/>
              <a:t>“</a:t>
            </a:r>
            <a:r>
              <a:rPr lang="en-GB" sz="1800" dirty="0"/>
              <a:t>Every organisation, no matter how large or small, ultimately depends on its reputation for survival and success.</a:t>
            </a:r>
          </a:p>
          <a:p>
            <a:pPr marL="0" indent="0">
              <a:lnSpc>
                <a:spcPct val="90000"/>
              </a:lnSpc>
              <a:buNone/>
            </a:pPr>
            <a:r>
              <a:rPr lang="en-GB" sz="1800"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pPr marL="0" indent="0">
              <a:lnSpc>
                <a:spcPct val="90000"/>
              </a:lnSpc>
              <a:buNone/>
            </a:pPr>
            <a:r>
              <a:rPr lang="en-GB" sz="1800"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r>
              <a:rPr lang="en-GB" sz="1800" b="1" dirty="0"/>
              <a:t>”</a:t>
            </a:r>
            <a:r>
              <a:rPr lang="en-GB" sz="1800" dirty="0"/>
              <a:t> </a:t>
            </a:r>
          </a:p>
          <a:p>
            <a:endParaRPr lang="en-US" sz="2000" dirty="0"/>
          </a:p>
        </p:txBody>
      </p:sp>
      <p:pic>
        <p:nvPicPr>
          <p:cNvPr id="4" name="Picture 3">
            <a:extLst>
              <a:ext uri="{FF2B5EF4-FFF2-40B4-BE49-F238E27FC236}">
                <a16:creationId xmlns:a16="http://schemas.microsoft.com/office/drawing/2014/main" id="{E0FE17E1-7D68-FD49-A767-A4B4D87B1DC2}"/>
              </a:ext>
            </a:extLst>
          </p:cNvPr>
          <p:cNvPicPr>
            <a:picLocks noChangeAspect="1"/>
          </p:cNvPicPr>
          <p:nvPr/>
        </p:nvPicPr>
        <p:blipFill>
          <a:blip r:embed="rId2"/>
          <a:stretch>
            <a:fillRect/>
          </a:stretch>
        </p:blipFill>
        <p:spPr>
          <a:xfrm>
            <a:off x="10862172" y="5992003"/>
            <a:ext cx="1060706" cy="708021"/>
          </a:xfrm>
          <a:prstGeom prst="rect">
            <a:avLst/>
          </a:prstGeom>
        </p:spPr>
      </p:pic>
    </p:spTree>
    <p:extLst>
      <p:ext uri="{BB962C8B-B14F-4D97-AF65-F5344CB8AC3E}">
        <p14:creationId xmlns:p14="http://schemas.microsoft.com/office/powerpoint/2010/main" val="300218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9C8A-F25B-574F-8DFB-50779350ADD5}"/>
              </a:ext>
            </a:extLst>
          </p:cNvPr>
          <p:cNvSpPr>
            <a:spLocks noGrp="1"/>
          </p:cNvSpPr>
          <p:nvPr>
            <p:ph type="title"/>
          </p:nvPr>
        </p:nvSpPr>
        <p:spPr>
          <a:solidFill>
            <a:schemeClr val="accent2"/>
          </a:solidFill>
        </p:spPr>
        <p:txBody>
          <a:bodyPr/>
          <a:lstStyle/>
          <a:p>
            <a:r>
              <a:rPr lang="en-US" dirty="0"/>
              <a:t>Chartered Institute of Public relations’ definition</a:t>
            </a:r>
          </a:p>
        </p:txBody>
      </p:sp>
      <p:sp>
        <p:nvSpPr>
          <p:cNvPr id="3" name="Content Placeholder 2">
            <a:extLst>
              <a:ext uri="{FF2B5EF4-FFF2-40B4-BE49-F238E27FC236}">
                <a16:creationId xmlns:a16="http://schemas.microsoft.com/office/drawing/2014/main" id="{83C1C3AA-77BA-0D45-A735-A3517D6351BC}"/>
              </a:ext>
            </a:extLst>
          </p:cNvPr>
          <p:cNvSpPr>
            <a:spLocks noGrp="1"/>
          </p:cNvSpPr>
          <p:nvPr>
            <p:ph idx="1"/>
          </p:nvPr>
        </p:nvSpPr>
        <p:spPr>
          <a:xfrm>
            <a:off x="839449" y="2278507"/>
            <a:ext cx="10553076" cy="3942412"/>
          </a:xfrm>
        </p:spPr>
        <p:txBody>
          <a:bodyPr>
            <a:noAutofit/>
          </a:bodyPr>
          <a:lstStyle/>
          <a:p>
            <a:pPr marL="0" indent="0">
              <a:lnSpc>
                <a:spcPct val="90000"/>
              </a:lnSpc>
              <a:buNone/>
            </a:pPr>
            <a:r>
              <a:rPr lang="en-GB" sz="3600" b="1" dirty="0"/>
              <a:t>“</a:t>
            </a:r>
            <a:r>
              <a:rPr lang="en-GB" sz="2800" dirty="0"/>
              <a:t>Public Relations is about reputation - the result of what you do, what you say and what others say about you.</a:t>
            </a:r>
            <a:br>
              <a:rPr lang="en-GB" sz="2800" dirty="0"/>
            </a:br>
            <a:br>
              <a:rPr lang="en-GB" sz="2800" dirty="0"/>
            </a:br>
            <a:r>
              <a:rPr lang="en-GB" sz="2800"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r>
              <a:rPr lang="en-GB" sz="2800" b="1" dirty="0"/>
              <a:t>”</a:t>
            </a:r>
            <a:r>
              <a:rPr lang="en-GB" sz="2800" dirty="0"/>
              <a:t> </a:t>
            </a:r>
          </a:p>
          <a:p>
            <a:endParaRPr lang="en-US" sz="2000" dirty="0"/>
          </a:p>
        </p:txBody>
      </p:sp>
      <p:pic>
        <p:nvPicPr>
          <p:cNvPr id="4" name="Picture 3">
            <a:extLst>
              <a:ext uri="{FF2B5EF4-FFF2-40B4-BE49-F238E27FC236}">
                <a16:creationId xmlns:a16="http://schemas.microsoft.com/office/drawing/2014/main" id="{E0FE17E1-7D68-FD49-A767-A4B4D87B1DC2}"/>
              </a:ext>
            </a:extLst>
          </p:cNvPr>
          <p:cNvPicPr>
            <a:picLocks noChangeAspect="1"/>
          </p:cNvPicPr>
          <p:nvPr/>
        </p:nvPicPr>
        <p:blipFill>
          <a:blip r:embed="rId2"/>
          <a:stretch>
            <a:fillRect/>
          </a:stretch>
        </p:blipFill>
        <p:spPr>
          <a:xfrm>
            <a:off x="10862172" y="5992003"/>
            <a:ext cx="1060706" cy="708021"/>
          </a:xfrm>
          <a:prstGeom prst="rect">
            <a:avLst/>
          </a:prstGeom>
        </p:spPr>
      </p:pic>
    </p:spTree>
    <p:extLst>
      <p:ext uri="{BB962C8B-B14F-4D97-AF65-F5344CB8AC3E}">
        <p14:creationId xmlns:p14="http://schemas.microsoft.com/office/powerpoint/2010/main" val="4256777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4D6F-2B50-AF41-ACF0-734036F74D49}"/>
              </a:ext>
            </a:extLst>
          </p:cNvPr>
          <p:cNvSpPr>
            <a:spLocks noGrp="1"/>
          </p:cNvSpPr>
          <p:nvPr>
            <p:ph type="title"/>
          </p:nvPr>
        </p:nvSpPr>
        <p:spPr>
          <a:solidFill>
            <a:schemeClr val="tx1">
              <a:alpha val="15000"/>
            </a:schemeClr>
          </a:solidFill>
        </p:spPr>
        <p:txBody>
          <a:bodyPr/>
          <a:lstStyle/>
          <a:p>
            <a:r>
              <a:rPr lang="en-US" dirty="0"/>
              <a:t>Or in other words…..</a:t>
            </a:r>
          </a:p>
        </p:txBody>
      </p:sp>
      <p:pic>
        <p:nvPicPr>
          <p:cNvPr id="4" name="Online Media 3" descr="What is PR? (HD)">
            <a:hlinkClick r:id="" action="ppaction://media"/>
            <a:extLst>
              <a:ext uri="{FF2B5EF4-FFF2-40B4-BE49-F238E27FC236}">
                <a16:creationId xmlns:a16="http://schemas.microsoft.com/office/drawing/2014/main" id="{5B56129F-AAEA-A145-9152-5CC72E53E60A}"/>
              </a:ext>
            </a:extLst>
          </p:cNvPr>
          <p:cNvPicPr>
            <a:picLocks noGrp="1" noRot="1" noChangeAspect="1"/>
          </p:cNvPicPr>
          <p:nvPr>
            <p:ph idx="1"/>
            <a:videoFile r:link="rId1"/>
          </p:nvPr>
        </p:nvPicPr>
        <p:blipFill>
          <a:blip r:embed="rId3"/>
          <a:stretch>
            <a:fillRect/>
          </a:stretch>
        </p:blipFill>
        <p:spPr>
          <a:xfrm>
            <a:off x="3813175" y="2366963"/>
            <a:ext cx="4565650" cy="3424237"/>
          </a:xfrm>
          <a:prstGeom prst="rect">
            <a:avLst/>
          </a:prstGeom>
        </p:spPr>
      </p:pic>
    </p:spTree>
    <p:extLst>
      <p:ext uri="{BB962C8B-B14F-4D97-AF65-F5344CB8AC3E}">
        <p14:creationId xmlns:p14="http://schemas.microsoft.com/office/powerpoint/2010/main" val="410212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67FC7-4C59-B54C-806F-89ACBA59EF71}"/>
              </a:ext>
            </a:extLst>
          </p:cNvPr>
          <p:cNvSpPr>
            <a:spLocks noGrp="1"/>
          </p:cNvSpPr>
          <p:nvPr>
            <p:ph type="title"/>
          </p:nvPr>
        </p:nvSpPr>
        <p:spPr>
          <a:xfrm>
            <a:off x="643467" y="2681103"/>
            <a:ext cx="3363974" cy="1495794"/>
          </a:xfrm>
          <a:solidFill>
            <a:schemeClr val="tx2">
              <a:lumMod val="60000"/>
              <a:lumOff val="40000"/>
              <a:alpha val="15000"/>
            </a:schemeClr>
          </a:solidFill>
          <a:ln>
            <a:solidFill>
              <a:schemeClr val="bg1"/>
            </a:solidFill>
          </a:ln>
        </p:spPr>
        <p:txBody>
          <a:bodyPr wrap="square">
            <a:normAutofit/>
          </a:bodyPr>
          <a:lstStyle/>
          <a:p>
            <a:r>
              <a:rPr lang="en-US" sz="2200" dirty="0">
                <a:solidFill>
                  <a:schemeClr val="tx1"/>
                </a:solidFill>
              </a:rPr>
              <a:t>What do we mean by ‘Public’ in Public relations?</a:t>
            </a:r>
            <a:br>
              <a:rPr lang="en-US" sz="2200" dirty="0">
                <a:solidFill>
                  <a:schemeClr val="tx1"/>
                </a:solidFill>
              </a:rPr>
            </a:br>
            <a:endParaRPr lang="en-US" sz="2200" dirty="0">
              <a:solidFill>
                <a:schemeClr val="tx1"/>
              </a:solidFill>
            </a:endParaRPr>
          </a:p>
        </p:txBody>
      </p:sp>
      <p:graphicFrame>
        <p:nvGraphicFramePr>
          <p:cNvPr id="74" name="Content Placeholder 2">
            <a:extLst>
              <a:ext uri="{FF2B5EF4-FFF2-40B4-BE49-F238E27FC236}">
                <a16:creationId xmlns:a16="http://schemas.microsoft.com/office/drawing/2014/main" id="{868FB271-F7A1-495F-AA63-BBB99CEA80A8}"/>
              </a:ext>
            </a:extLst>
          </p:cNvPr>
          <p:cNvGraphicFramePr>
            <a:graphicFrameLocks noGrp="1"/>
          </p:cNvGraphicFramePr>
          <p:nvPr>
            <p:ph idx="1"/>
            <p:extLst>
              <p:ext uri="{D42A27DB-BD31-4B8C-83A1-F6EECF244321}">
                <p14:modId xmlns:p14="http://schemas.microsoft.com/office/powerpoint/2010/main" val="2990841672"/>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394686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AF6EF-565E-B54E-ADE5-BA9B0E55CC68}"/>
              </a:ext>
            </a:extLst>
          </p:cNvPr>
          <p:cNvSpPr>
            <a:spLocks noGrp="1"/>
          </p:cNvSpPr>
          <p:nvPr>
            <p:ph type="title"/>
          </p:nvPr>
        </p:nvSpPr>
        <p:spPr>
          <a:xfrm>
            <a:off x="643467" y="2681103"/>
            <a:ext cx="3363974" cy="1495794"/>
          </a:xfrm>
          <a:solidFill>
            <a:schemeClr val="tx2">
              <a:lumMod val="60000"/>
              <a:lumOff val="40000"/>
              <a:alpha val="15000"/>
            </a:schemeClr>
          </a:solidFill>
          <a:ln>
            <a:solidFill>
              <a:schemeClr val="bg1"/>
            </a:solidFill>
          </a:ln>
        </p:spPr>
        <p:txBody>
          <a:bodyPr wrap="square">
            <a:normAutofit/>
          </a:bodyPr>
          <a:lstStyle/>
          <a:p>
            <a:r>
              <a:rPr lang="en-US" sz="2600" dirty="0">
                <a:solidFill>
                  <a:schemeClr val="tx1"/>
                </a:solidFill>
              </a:rPr>
              <a:t>What does a PR professional do? </a:t>
            </a:r>
          </a:p>
        </p:txBody>
      </p:sp>
      <p:graphicFrame>
        <p:nvGraphicFramePr>
          <p:cNvPr id="82" name="Content Placeholder 2">
            <a:extLst>
              <a:ext uri="{FF2B5EF4-FFF2-40B4-BE49-F238E27FC236}">
                <a16:creationId xmlns:a16="http://schemas.microsoft.com/office/drawing/2014/main" id="{E9DA30E5-A710-4434-9542-36E3E9FE785D}"/>
              </a:ext>
            </a:extLst>
          </p:cNvPr>
          <p:cNvGraphicFramePr>
            <a:graphicFrameLocks noGrp="1"/>
          </p:cNvGraphicFramePr>
          <p:nvPr>
            <p:ph idx="1"/>
            <p:extLst>
              <p:ext uri="{D42A27DB-BD31-4B8C-83A1-F6EECF244321}">
                <p14:modId xmlns:p14="http://schemas.microsoft.com/office/powerpoint/2010/main" val="2092394849"/>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10187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E28A3-3492-B047-90D5-C9980739CD5B}"/>
              </a:ext>
            </a:extLst>
          </p:cNvPr>
          <p:cNvSpPr>
            <a:spLocks noGrp="1"/>
          </p:cNvSpPr>
          <p:nvPr>
            <p:ph type="title"/>
          </p:nvPr>
        </p:nvSpPr>
        <p:spPr>
          <a:xfrm>
            <a:off x="1600200" y="2567226"/>
            <a:ext cx="8991600" cy="1723549"/>
          </a:xfrm>
        </p:spPr>
        <p:txBody>
          <a:bodyPr vert="horz" lIns="274320" tIns="182880" rIns="274320" bIns="182880" rtlCol="0" anchor="ctr" anchorCtr="1">
            <a:normAutofit/>
          </a:bodyPr>
          <a:lstStyle/>
          <a:p>
            <a:r>
              <a:rPr lang="en-US" sz="4000" dirty="0">
                <a:solidFill>
                  <a:srgbClr val="262626"/>
                </a:solidFill>
              </a:rPr>
              <a:t>Proactive PR</a:t>
            </a:r>
            <a:br>
              <a:rPr lang="en-US" sz="4000" dirty="0">
                <a:solidFill>
                  <a:srgbClr val="262626"/>
                </a:solidFill>
              </a:rPr>
            </a:br>
            <a:endParaRPr lang="en-US" sz="4000" dirty="0">
              <a:solidFill>
                <a:srgbClr val="262626"/>
              </a:solidFill>
            </a:endParaRPr>
          </a:p>
        </p:txBody>
      </p:sp>
    </p:spTree>
    <p:extLst>
      <p:ext uri="{BB962C8B-B14F-4D97-AF65-F5344CB8AC3E}">
        <p14:creationId xmlns:p14="http://schemas.microsoft.com/office/powerpoint/2010/main" val="99361973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0A09B7-0427-FC4F-941D-C32E41BBF42D}"/>
              </a:ext>
            </a:extLst>
          </p:cNvPr>
          <p:cNvPicPr>
            <a:picLocks noChangeAspect="1"/>
          </p:cNvPicPr>
          <p:nvPr/>
        </p:nvPicPr>
        <p:blipFill>
          <a:blip r:embed="rId2"/>
          <a:stretch>
            <a:fillRect/>
          </a:stretch>
        </p:blipFill>
        <p:spPr>
          <a:xfrm>
            <a:off x="1382323" y="885826"/>
            <a:ext cx="10108001" cy="5557810"/>
          </a:xfrm>
          <a:prstGeom prst="rect">
            <a:avLst/>
          </a:prstGeom>
        </p:spPr>
      </p:pic>
    </p:spTree>
    <p:extLst>
      <p:ext uri="{BB962C8B-B14F-4D97-AF65-F5344CB8AC3E}">
        <p14:creationId xmlns:p14="http://schemas.microsoft.com/office/powerpoint/2010/main" val="1296741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Creating stories and Pitching to the media</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5232805" y="242888"/>
            <a:ext cx="6525808" cy="6157912"/>
          </a:xfrm>
        </p:spPr>
        <p:txBody>
          <a:bodyPr anchor="ctr">
            <a:normAutofit fontScale="92500" lnSpcReduction="20000"/>
          </a:bodyPr>
          <a:lstStyle/>
          <a:p>
            <a:r>
              <a:rPr lang="en-GB" dirty="0"/>
              <a:t>You may seek coverage in a newspaper, magazine, blog, on the radio or TV or with an influencer.</a:t>
            </a:r>
          </a:p>
          <a:p>
            <a:r>
              <a:rPr lang="en-GB" dirty="0"/>
              <a:t>If you want media coverage, it is unrealistic to simply ask a journalist to write about you or your brand!</a:t>
            </a:r>
          </a:p>
          <a:p>
            <a:r>
              <a:rPr lang="en-GB" dirty="0"/>
              <a:t>You need to create a story and persuade the journalist that it’s newsworthy</a:t>
            </a:r>
          </a:p>
          <a:p>
            <a:r>
              <a:rPr lang="en-GB" dirty="0"/>
              <a:t>It should absolutely NOT be a sales pitch for your product</a:t>
            </a:r>
          </a:p>
          <a:p>
            <a:r>
              <a:rPr lang="en-GB" dirty="0"/>
              <a:t> You must create a news story or an ‘angle’ that the audience would want to read or hear about </a:t>
            </a:r>
          </a:p>
          <a:p>
            <a:r>
              <a:rPr lang="en-GB" dirty="0"/>
              <a:t>The story has to be relevant and timely</a:t>
            </a:r>
          </a:p>
          <a:p>
            <a:r>
              <a:rPr lang="en-GB" dirty="0"/>
              <a:t>You may commission research to help you</a:t>
            </a:r>
          </a:p>
          <a:p>
            <a:r>
              <a:rPr lang="en-GB" dirty="0"/>
              <a:t>You may try and uses ‘news jacking’ </a:t>
            </a:r>
          </a:p>
          <a:p>
            <a:r>
              <a:rPr lang="en-GB" dirty="0"/>
              <a:t>You can ‘pitch’ to a journalist via email, phone, in person or even on social media!</a:t>
            </a:r>
          </a:p>
        </p:txBody>
      </p:sp>
    </p:spTree>
    <p:extLst>
      <p:ext uri="{BB962C8B-B14F-4D97-AF65-F5344CB8AC3E}">
        <p14:creationId xmlns:p14="http://schemas.microsoft.com/office/powerpoint/2010/main" val="71134542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9DBF7-2682-D241-91A1-DE5936EACEB0}"/>
              </a:ext>
            </a:extLst>
          </p:cNvPr>
          <p:cNvSpPr>
            <a:spLocks noGrp="1"/>
          </p:cNvSpPr>
          <p:nvPr>
            <p:ph type="title"/>
          </p:nvPr>
        </p:nvSpPr>
        <p:spPr/>
        <p:txBody>
          <a:bodyPr/>
          <a:lstStyle/>
          <a:p>
            <a:r>
              <a:rPr lang="en-US" dirty="0"/>
              <a:t>Vegan sausage roll</a:t>
            </a:r>
          </a:p>
        </p:txBody>
      </p:sp>
      <p:sp>
        <p:nvSpPr>
          <p:cNvPr id="3" name="Content Placeholder 2">
            <a:extLst>
              <a:ext uri="{FF2B5EF4-FFF2-40B4-BE49-F238E27FC236}">
                <a16:creationId xmlns:a16="http://schemas.microsoft.com/office/drawing/2014/main" id="{405FC52F-12F5-7E4C-BC53-759301B0226F}"/>
              </a:ext>
            </a:extLst>
          </p:cNvPr>
          <p:cNvSpPr>
            <a:spLocks noGrp="1"/>
          </p:cNvSpPr>
          <p:nvPr>
            <p:ph idx="1"/>
          </p:nvPr>
        </p:nvSpPr>
        <p:spPr/>
        <p:txBody>
          <a:bodyPr>
            <a:normAutofit fontScale="70000" lnSpcReduction="20000"/>
          </a:bodyPr>
          <a:lstStyle/>
          <a:p>
            <a:r>
              <a:rPr lang="en-US" dirty="0"/>
              <a:t>“</a:t>
            </a:r>
            <a:r>
              <a:rPr lang="en-GB" dirty="0"/>
              <a:t>In 2018, the UK launched more new vegan products than any other nation, with participation in Veganuary growing by 183% compared with the previous year. On the back of this trend, PETA started a petition for Greggs to create a vegan product, which was signed by 20,000 people and shared across the online vegan community. All of this indicated it was time for Greggs to launch a vegan version of its most iconic product.</a:t>
            </a:r>
          </a:p>
          <a:p>
            <a:r>
              <a:rPr lang="en-GB" dirty="0"/>
              <a:t>However, their new Vegan Sausage Roll needed to be launched in a way that would drive awareness and engagement, using social media and PR to generate demand and help continue to shift the perceptions of Greggs as a modern food-on-the-go brand that offers something for all customers.</a:t>
            </a:r>
          </a:p>
          <a:p>
            <a:r>
              <a:rPr lang="en-GB" dirty="0"/>
              <a:t>All activity had to connect culturally with the conversation of veganism, but also help drive towards sales and/or shop footfall. How is the Greggs Vegan Sausage Roll positioned as a product for all, resonating with both existing loyalists and new customers alike, to create demand from both sides of the dietary divide?</a:t>
            </a:r>
          </a:p>
          <a:p>
            <a:r>
              <a:rPr lang="en-GB" dirty="0"/>
              <a:t>We had to own the Veganuary moment by elevating the Vegan Sausage Roll beyond the vegan conversation to become a cultural turning point. The product had to be seen as a watershed moment in British culture, and an innovation for all. This had to be The Next Generation of Sausage Roll.”</a:t>
            </a:r>
          </a:p>
          <a:p>
            <a:pPr marL="0" indent="0">
              <a:buNone/>
            </a:pPr>
            <a:endParaRPr lang="en-US" dirty="0"/>
          </a:p>
        </p:txBody>
      </p:sp>
    </p:spTree>
    <p:extLst>
      <p:ext uri="{BB962C8B-B14F-4D97-AF65-F5344CB8AC3E}">
        <p14:creationId xmlns:p14="http://schemas.microsoft.com/office/powerpoint/2010/main" val="360336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84BD7-2FD8-F643-8E30-1999AEB16E54}"/>
              </a:ext>
            </a:extLst>
          </p:cNvPr>
          <p:cNvSpPr>
            <a:spLocks noGrp="1"/>
          </p:cNvSpPr>
          <p:nvPr>
            <p:ph type="title"/>
          </p:nvPr>
        </p:nvSpPr>
        <p:spPr/>
        <p:txBody>
          <a:bodyPr/>
          <a:lstStyle/>
          <a:p>
            <a:r>
              <a:rPr lang="en-US" dirty="0"/>
              <a:t>Vegan sausage roll</a:t>
            </a:r>
          </a:p>
        </p:txBody>
      </p:sp>
      <p:pic>
        <p:nvPicPr>
          <p:cNvPr id="4" name="Online Media 3" descr="The Greggs Vegan Sausage Roll">
            <a:hlinkClick r:id="" action="ppaction://media"/>
            <a:extLst>
              <a:ext uri="{FF2B5EF4-FFF2-40B4-BE49-F238E27FC236}">
                <a16:creationId xmlns:a16="http://schemas.microsoft.com/office/drawing/2014/main" id="{AAF60B54-43EE-D64D-B620-23370B82DAB0}"/>
              </a:ext>
            </a:extLst>
          </p:cNvPr>
          <p:cNvPicPr>
            <a:picLocks noGrp="1" noRot="1" noChangeAspect="1"/>
          </p:cNvPicPr>
          <p:nvPr>
            <p:ph idx="1"/>
            <a:videoFile r:link="rId1"/>
          </p:nvPr>
        </p:nvPicPr>
        <p:blipFill>
          <a:blip r:embed="rId3"/>
          <a:stretch>
            <a:fillRect/>
          </a:stretch>
        </p:blipFill>
        <p:spPr>
          <a:xfrm>
            <a:off x="3065463" y="2366963"/>
            <a:ext cx="6061075" cy="3424237"/>
          </a:xfrm>
          <a:prstGeom prst="rect">
            <a:avLst/>
          </a:prstGeom>
        </p:spPr>
      </p:pic>
    </p:spTree>
    <p:extLst>
      <p:ext uri="{BB962C8B-B14F-4D97-AF65-F5344CB8AC3E}">
        <p14:creationId xmlns:p14="http://schemas.microsoft.com/office/powerpoint/2010/main" val="17294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indoor&#10;&#10;Description automatically generated">
            <a:extLst>
              <a:ext uri="{FF2B5EF4-FFF2-40B4-BE49-F238E27FC236}">
                <a16:creationId xmlns:a16="http://schemas.microsoft.com/office/drawing/2014/main" id="{FC715F74-FC8F-DE49-87EC-2497C5F556E4}"/>
              </a:ext>
            </a:extLst>
          </p:cNvPr>
          <p:cNvPicPr>
            <a:picLocks noChangeAspect="1"/>
          </p:cNvPicPr>
          <p:nvPr/>
        </p:nvPicPr>
        <p:blipFill rotWithShape="1">
          <a:blip r:embed="rId2"/>
          <a:srcRect l="16912" r="25015"/>
          <a:stretch/>
        </p:blipFill>
        <p:spPr>
          <a:xfrm>
            <a:off x="1" y="10"/>
            <a:ext cx="7479157" cy="6857990"/>
          </a:xfrm>
          <a:prstGeom prst="rect">
            <a:avLst/>
          </a:prstGeom>
        </p:spPr>
      </p:pic>
      <p:sp>
        <p:nvSpPr>
          <p:cNvPr id="23" name="Rectangle 22">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1FE5725-1639-1441-AD0F-C166F98FA864}"/>
              </a:ext>
            </a:extLst>
          </p:cNvPr>
          <p:cNvSpPr>
            <a:spLocks noGrp="1"/>
          </p:cNvSpPr>
          <p:nvPr>
            <p:ph type="title"/>
          </p:nvPr>
        </p:nvSpPr>
        <p:spPr>
          <a:xfrm>
            <a:off x="8196408" y="640831"/>
            <a:ext cx="3352128" cy="1573863"/>
          </a:xfrm>
        </p:spPr>
        <p:txBody>
          <a:bodyPr>
            <a:normAutofit/>
          </a:bodyPr>
          <a:lstStyle/>
          <a:p>
            <a:pPr algn="l"/>
            <a:r>
              <a:rPr lang="en-US" dirty="0"/>
              <a:t>Greggs</a:t>
            </a:r>
          </a:p>
        </p:txBody>
      </p:sp>
      <p:sp>
        <p:nvSpPr>
          <p:cNvPr id="3" name="Content Placeholder 2">
            <a:extLst>
              <a:ext uri="{FF2B5EF4-FFF2-40B4-BE49-F238E27FC236}">
                <a16:creationId xmlns:a16="http://schemas.microsoft.com/office/drawing/2014/main" id="{7C499B62-0B73-5443-8588-D83ED9406114}"/>
              </a:ext>
            </a:extLst>
          </p:cNvPr>
          <p:cNvSpPr>
            <a:spLocks noGrp="1"/>
          </p:cNvSpPr>
          <p:nvPr>
            <p:ph idx="1"/>
          </p:nvPr>
        </p:nvSpPr>
        <p:spPr>
          <a:xfrm>
            <a:off x="8196408" y="2367092"/>
            <a:ext cx="3352128" cy="3881309"/>
          </a:xfrm>
        </p:spPr>
        <p:txBody>
          <a:bodyPr>
            <a:normAutofit/>
          </a:bodyPr>
          <a:lstStyle/>
          <a:p>
            <a:r>
              <a:rPr lang="en-GB" sz="1800" dirty="0"/>
              <a:t>Sent to journalists and key influencers in packaging resembling that of a high-tech iPhone rather than a pasty delivery bag</a:t>
            </a:r>
          </a:p>
          <a:p>
            <a:r>
              <a:rPr lang="en-GB" sz="1800" dirty="0"/>
              <a:t>The stunt caused a social media storm – ‘how can you have a vegan sausage?’</a:t>
            </a:r>
          </a:p>
          <a:p>
            <a:pPr marL="0" indent="0">
              <a:buNone/>
            </a:pPr>
            <a:endParaRPr lang="en-GB" sz="1800" dirty="0"/>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957031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60E67B53-E530-4CC6-B1E7-4CCC1FD632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E0CE3B82-2663-428D-B8FC-6D7F0F807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9964AE96-0DA1-4E62-9E86-854C3A049E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18" name="Rounded Rectangle 13">
            <a:extLst>
              <a:ext uri="{FF2B5EF4-FFF2-40B4-BE49-F238E27FC236}">
                <a16:creationId xmlns:a16="http://schemas.microsoft.com/office/drawing/2014/main" id="{98C3B650-744C-4B8E-B324-CCA30E5EA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3774" y="550655"/>
            <a:ext cx="10364452" cy="3690466"/>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Piers Morgan Tries Greggs' Vegan Sausage Roll | Good Morning Britain">
            <a:hlinkClick r:id="" action="ppaction://media"/>
            <a:extLst>
              <a:ext uri="{FF2B5EF4-FFF2-40B4-BE49-F238E27FC236}">
                <a16:creationId xmlns:a16="http://schemas.microsoft.com/office/drawing/2014/main" id="{EF8DB395-0378-C04A-81DC-0AB649730E11}"/>
              </a:ext>
            </a:extLst>
          </p:cNvPr>
          <p:cNvPicPr>
            <a:picLocks noGrp="1" noRot="1" noChangeAspect="1"/>
          </p:cNvPicPr>
          <p:nvPr>
            <p:ph idx="1"/>
            <a:videoFile r:link="rId1"/>
          </p:nvPr>
        </p:nvPicPr>
        <p:blipFill>
          <a:blip r:embed="rId6"/>
          <a:stretch>
            <a:fillRect/>
          </a:stretch>
        </p:blipFill>
        <p:spPr>
          <a:xfrm>
            <a:off x="1080081" y="1002017"/>
            <a:ext cx="4934056" cy="2787741"/>
          </a:xfrm>
          <a:prstGeom prst="roundRect">
            <a:avLst>
              <a:gd name="adj" fmla="val 5301"/>
            </a:avLst>
          </a:prstGeom>
          <a:ln w="82550" cap="sq">
            <a:noFill/>
            <a:miter lim="800000"/>
          </a:ln>
          <a:effectLst/>
        </p:spPr>
      </p:pic>
      <p:pic>
        <p:nvPicPr>
          <p:cNvPr id="5" name="Online Media 4" descr="GMB Try the Greggs Vegan Sausage Roll | Good Morning Britain">
            <a:hlinkClick r:id="" action="ppaction://media"/>
            <a:extLst>
              <a:ext uri="{FF2B5EF4-FFF2-40B4-BE49-F238E27FC236}">
                <a16:creationId xmlns:a16="http://schemas.microsoft.com/office/drawing/2014/main" id="{33DF7BFB-77E1-0F4F-9DB9-230AD375BDA8}"/>
              </a:ext>
            </a:extLst>
          </p:cNvPr>
          <p:cNvPicPr>
            <a:picLocks noRot="1" noChangeAspect="1"/>
          </p:cNvPicPr>
          <p:nvPr>
            <a:videoFile r:link="rId2"/>
          </p:nvPr>
        </p:nvPicPr>
        <p:blipFill>
          <a:blip r:embed="rId7"/>
          <a:stretch>
            <a:fillRect/>
          </a:stretch>
        </p:blipFill>
        <p:spPr>
          <a:xfrm>
            <a:off x="6177864" y="1001287"/>
            <a:ext cx="4936638" cy="2789200"/>
          </a:xfrm>
          <a:prstGeom prst="roundRect">
            <a:avLst>
              <a:gd name="adj" fmla="val 5301"/>
            </a:avLst>
          </a:prstGeom>
          <a:ln w="82550" cap="sq">
            <a:noFill/>
            <a:miter lim="800000"/>
          </a:ln>
          <a:effectLst/>
        </p:spPr>
      </p:pic>
      <p:pic>
        <p:nvPicPr>
          <p:cNvPr id="20" name="Picture 19">
            <a:extLst>
              <a:ext uri="{FF2B5EF4-FFF2-40B4-BE49-F238E27FC236}">
                <a16:creationId xmlns:a16="http://schemas.microsoft.com/office/drawing/2014/main" id="{69FA16B7-51FC-4F20-9D0C-6627A789193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55478"/>
          <a:stretch/>
        </p:blipFill>
        <p:spPr>
          <a:xfrm>
            <a:off x="-2607" y="0"/>
            <a:ext cx="12192000" cy="3053351"/>
          </a:xfrm>
          <a:prstGeom prst="rect">
            <a:avLst/>
          </a:prstGeom>
        </p:spPr>
      </p:pic>
      <p:pic>
        <p:nvPicPr>
          <p:cNvPr id="22" name="Picture 21">
            <a:extLst>
              <a:ext uri="{FF2B5EF4-FFF2-40B4-BE49-F238E27FC236}">
                <a16:creationId xmlns:a16="http://schemas.microsoft.com/office/drawing/2014/main" id="{C7F0028E-50BA-4248-806E-A0C83A0E99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69764" t="46543"/>
          <a:stretch/>
        </p:blipFill>
        <p:spPr>
          <a:xfrm>
            <a:off x="8500434" y="3191932"/>
            <a:ext cx="3686351" cy="3666067"/>
          </a:xfrm>
          <a:prstGeom prst="rect">
            <a:avLst/>
          </a:prstGeom>
        </p:spPr>
      </p:pic>
      <p:sp>
        <p:nvSpPr>
          <p:cNvPr id="2" name="Title 1">
            <a:extLst>
              <a:ext uri="{FF2B5EF4-FFF2-40B4-BE49-F238E27FC236}">
                <a16:creationId xmlns:a16="http://schemas.microsoft.com/office/drawing/2014/main" id="{5035C94A-A734-8B4D-AA0E-913CBF4142D2}"/>
              </a:ext>
            </a:extLst>
          </p:cNvPr>
          <p:cNvSpPr>
            <a:spLocks noGrp="1"/>
          </p:cNvSpPr>
          <p:nvPr>
            <p:ph type="title"/>
          </p:nvPr>
        </p:nvSpPr>
        <p:spPr>
          <a:xfrm>
            <a:off x="635211" y="4562855"/>
            <a:ext cx="10916365" cy="1137554"/>
          </a:xfrm>
        </p:spPr>
        <p:txBody>
          <a:bodyPr vert="horz" lIns="91440" tIns="45720" rIns="91440" bIns="45720" rtlCol="0" anchor="b">
            <a:normAutofit/>
          </a:bodyPr>
          <a:lstStyle/>
          <a:p>
            <a:r>
              <a:rPr lang="en-US" sz="4800"/>
              <a:t>…and the press went wild!</a:t>
            </a:r>
          </a:p>
        </p:txBody>
      </p:sp>
    </p:spTree>
    <p:extLst>
      <p:ext uri="{BB962C8B-B14F-4D97-AF65-F5344CB8AC3E}">
        <p14:creationId xmlns:p14="http://schemas.microsoft.com/office/powerpoint/2010/main" val="1149076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Picture 15">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descr="Graphical user interface&#10;&#10;Description automatically generated">
            <a:extLst>
              <a:ext uri="{FF2B5EF4-FFF2-40B4-BE49-F238E27FC236}">
                <a16:creationId xmlns:a16="http://schemas.microsoft.com/office/drawing/2014/main" id="{FB7F156A-B27F-124E-841C-ADC6D5900BCC}"/>
              </a:ext>
            </a:extLst>
          </p:cNvPr>
          <p:cNvPicPr>
            <a:picLocks noGrp="1" noChangeAspect="1"/>
          </p:cNvPicPr>
          <p:nvPr>
            <p:ph idx="1"/>
          </p:nvPr>
        </p:nvPicPr>
        <p:blipFill>
          <a:blip r:embed="rId4"/>
          <a:stretch>
            <a:fillRect/>
          </a:stretch>
        </p:blipFill>
        <p:spPr>
          <a:xfrm>
            <a:off x="3630799" y="965201"/>
            <a:ext cx="4930401" cy="4918074"/>
          </a:xfrm>
          <a:prstGeom prst="rect">
            <a:avLst/>
          </a:prstGeom>
        </p:spPr>
      </p:pic>
    </p:spTree>
    <p:extLst>
      <p:ext uri="{BB962C8B-B14F-4D97-AF65-F5344CB8AC3E}">
        <p14:creationId xmlns:p14="http://schemas.microsoft.com/office/powerpoint/2010/main" val="2683579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A09F2239-EA39-024C-988E-13EA27794690}"/>
              </a:ext>
            </a:extLst>
          </p:cNvPr>
          <p:cNvPicPr>
            <a:picLocks noChangeAspect="1"/>
          </p:cNvPicPr>
          <p:nvPr/>
        </p:nvPicPr>
        <p:blipFill rotWithShape="1">
          <a:blip r:embed="rId2"/>
          <a:srcRect t="14031" b="22012"/>
          <a:stretch/>
        </p:blipFill>
        <p:spPr>
          <a:xfrm>
            <a:off x="1" y="10"/>
            <a:ext cx="7479157" cy="6857990"/>
          </a:xfrm>
          <a:prstGeom prst="rect">
            <a:avLst/>
          </a:prstGeom>
          <a:scene3d>
            <a:camera prst="orthographicFront"/>
            <a:lightRig rig="threePt" dir="t">
              <a:rot lat="0" lon="0" rev="2700000"/>
            </a:lightRig>
          </a:scene3d>
          <a:sp3d contourW="6350">
            <a:bevelT h="38100"/>
            <a:contourClr>
              <a:srgbClr val="C0C0C0"/>
            </a:contourClr>
          </a:sp3d>
        </p:spPr>
      </p:pic>
      <p:sp>
        <p:nvSpPr>
          <p:cNvPr id="32" name="Rectangle 31">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92812B4-815E-3943-ADA1-EEED6E838C38}"/>
              </a:ext>
            </a:extLst>
          </p:cNvPr>
          <p:cNvSpPr>
            <a:spLocks noGrp="1"/>
          </p:cNvSpPr>
          <p:nvPr>
            <p:ph type="title"/>
          </p:nvPr>
        </p:nvSpPr>
        <p:spPr>
          <a:xfrm>
            <a:off x="8196408" y="640831"/>
            <a:ext cx="3352128" cy="1573863"/>
          </a:xfrm>
        </p:spPr>
        <p:txBody>
          <a:bodyPr vert="horz" lIns="91440" tIns="45720" rIns="91440" bIns="45720" rtlCol="0" anchor="ctr">
            <a:normAutofit/>
          </a:bodyPr>
          <a:lstStyle/>
          <a:p>
            <a:pPr algn="l"/>
            <a:r>
              <a:rPr lang="en-US"/>
              <a:t>The campaign saw profits grow!</a:t>
            </a:r>
          </a:p>
        </p:txBody>
      </p:sp>
      <p:sp>
        <p:nvSpPr>
          <p:cNvPr id="6" name="TextBox 5">
            <a:extLst>
              <a:ext uri="{FF2B5EF4-FFF2-40B4-BE49-F238E27FC236}">
                <a16:creationId xmlns:a16="http://schemas.microsoft.com/office/drawing/2014/main" id="{B22E4BCE-E7F9-CA4A-B240-1050BA0C4DC5}"/>
              </a:ext>
            </a:extLst>
          </p:cNvPr>
          <p:cNvSpPr txBox="1"/>
          <p:nvPr/>
        </p:nvSpPr>
        <p:spPr>
          <a:xfrm>
            <a:off x="8196408" y="2367092"/>
            <a:ext cx="3352128" cy="3881309"/>
          </a:xfrm>
          <a:prstGeom prst="rect">
            <a:avLst/>
          </a:prstGeom>
        </p:spPr>
        <p:txBody>
          <a:bodyPr vert="horz" lIns="91440" tIns="45720" rIns="91440" bIns="45720" rtlCol="0">
            <a:normAutofit/>
          </a:bodyPr>
          <a:lstStyle/>
          <a:p>
            <a:pPr indent="-228600" defTabSz="914400">
              <a:lnSpc>
                <a:spcPct val="110000"/>
              </a:lnSpc>
              <a:spcAft>
                <a:spcPts val="600"/>
              </a:spcAft>
              <a:buClr>
                <a:schemeClr val="tx1"/>
              </a:buClr>
              <a:buFont typeface="Arial" panose="020B0604020202020204" pitchFamily="34" charset="0"/>
              <a:buChar char="•"/>
            </a:pPr>
            <a:r>
              <a:rPr lang="en-US" sz="1100" cap="all" dirty="0"/>
              <a:t>Heralded as a ‘masterclass in public relations’ by PR Week</a:t>
            </a:r>
          </a:p>
          <a:p>
            <a:pPr indent="-228600" defTabSz="914400">
              <a:lnSpc>
                <a:spcPct val="110000"/>
              </a:lnSpc>
              <a:spcAft>
                <a:spcPts val="600"/>
              </a:spcAft>
              <a:buClr>
                <a:schemeClr val="tx1"/>
              </a:buClr>
              <a:buFont typeface="Arial" panose="020B0604020202020204" pitchFamily="34" charset="0"/>
              <a:buChar char="•"/>
            </a:pPr>
            <a:r>
              <a:rPr lang="en-US" sz="1100" cap="all" dirty="0"/>
              <a:t>Total online mentions of Greggs increased by over 6 times in January vs December</a:t>
            </a:r>
          </a:p>
          <a:p>
            <a:pPr indent="-228600" defTabSz="914400">
              <a:lnSpc>
                <a:spcPct val="110000"/>
              </a:lnSpc>
              <a:spcAft>
                <a:spcPts val="600"/>
              </a:spcAft>
              <a:buClr>
                <a:schemeClr val="tx1"/>
              </a:buClr>
              <a:buFont typeface="Arial" panose="020B0604020202020204" pitchFamily="34" charset="0"/>
              <a:buChar char="•"/>
            </a:pPr>
            <a:r>
              <a:rPr lang="en-US" sz="1100" cap="all" dirty="0"/>
              <a:t>Social interactions increased by over 30 times on Facebook, and almost 6 times on Twitter</a:t>
            </a:r>
          </a:p>
          <a:p>
            <a:pPr indent="-228600" defTabSz="914400">
              <a:lnSpc>
                <a:spcPct val="110000"/>
              </a:lnSpc>
              <a:spcAft>
                <a:spcPts val="600"/>
              </a:spcAft>
              <a:buClr>
                <a:schemeClr val="tx1"/>
              </a:buClr>
              <a:buFont typeface="Arial" panose="020B0604020202020204" pitchFamily="34" charset="0"/>
              <a:buChar char="•"/>
            </a:pPr>
            <a:r>
              <a:rPr lang="en-US" sz="1100" cap="all" dirty="0"/>
              <a:t>Greggs were hailed as winning Veganuary dominating share of voice across their competitor set</a:t>
            </a:r>
          </a:p>
          <a:p>
            <a:pPr indent="-228600" defTabSz="914400">
              <a:lnSpc>
                <a:spcPct val="110000"/>
              </a:lnSpc>
              <a:spcAft>
                <a:spcPts val="600"/>
              </a:spcAft>
              <a:buClr>
                <a:schemeClr val="tx1"/>
              </a:buClr>
              <a:buFont typeface="Arial" panose="020B0604020202020204" pitchFamily="34" charset="0"/>
              <a:buChar char="•"/>
            </a:pPr>
            <a:r>
              <a:rPr lang="en-US" sz="1100" b="1" cap="all" dirty="0"/>
              <a:t>23% INCREASE IN THE NUMBER OF FOLLOWERS</a:t>
            </a:r>
          </a:p>
          <a:p>
            <a:pPr indent="-228600" defTabSz="914400">
              <a:lnSpc>
                <a:spcPct val="110000"/>
              </a:lnSpc>
              <a:spcAft>
                <a:spcPts val="600"/>
              </a:spcAft>
              <a:buClr>
                <a:schemeClr val="tx1"/>
              </a:buClr>
              <a:buFont typeface="Arial" panose="020B0604020202020204" pitchFamily="34" charset="0"/>
              <a:buChar char="•"/>
            </a:pPr>
            <a:r>
              <a:rPr lang="en-US" sz="1100" b="1" cap="all" dirty="0"/>
              <a:t>59 TIME INCREASE IN ONLINE MENTIONS OF GREGGS AND VEGANISM</a:t>
            </a:r>
          </a:p>
          <a:p>
            <a:pPr indent="-228600" defTabSz="914400">
              <a:lnSpc>
                <a:spcPct val="110000"/>
              </a:lnSpc>
              <a:spcAft>
                <a:spcPts val="600"/>
              </a:spcAft>
              <a:buClr>
                <a:schemeClr val="tx1"/>
              </a:buClr>
              <a:buFont typeface="Arial" panose="020B0604020202020204" pitchFamily="34" charset="0"/>
              <a:buChar char="•"/>
            </a:pPr>
            <a:r>
              <a:rPr lang="en-US" sz="1100" b="1" cap="all" dirty="0"/>
              <a:t>MORE THAN 8 MILLION SOCIAL VIDEO VIEWS (6.6 MILLION OF WHICH WERE GENERATED WITHOUT A PENNY SPENT ON MEDIA)</a:t>
            </a:r>
          </a:p>
          <a:p>
            <a:pPr indent="-228600" defTabSz="914400">
              <a:lnSpc>
                <a:spcPct val="110000"/>
              </a:lnSpc>
              <a:spcAft>
                <a:spcPts val="600"/>
              </a:spcAft>
              <a:buClr>
                <a:schemeClr val="tx1"/>
              </a:buClr>
              <a:buFont typeface="Arial" panose="020B0604020202020204" pitchFamily="34" charset="0"/>
              <a:buChar char="•"/>
            </a:pPr>
            <a:endParaRPr lang="en-US" sz="1100" cap="all" dirty="0"/>
          </a:p>
        </p:txBody>
      </p:sp>
    </p:spTree>
    <p:extLst>
      <p:ext uri="{BB962C8B-B14F-4D97-AF65-F5344CB8AC3E}">
        <p14:creationId xmlns:p14="http://schemas.microsoft.com/office/powerpoint/2010/main" val="3456495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913776" y="643466"/>
            <a:ext cx="3418784" cy="4308475"/>
          </a:xfrm>
        </p:spPr>
        <p:txBody>
          <a:bodyPr anchor="t">
            <a:normAutofit/>
          </a:bodyPr>
          <a:lstStyle/>
          <a:p>
            <a:pPr algn="l"/>
            <a:r>
              <a:rPr lang="en-US" sz="4400" b="1"/>
              <a:t>Press Releases</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4654295" y="643466"/>
            <a:ext cx="6623305" cy="4308476"/>
          </a:xfrm>
        </p:spPr>
        <p:txBody>
          <a:bodyPr>
            <a:normAutofit/>
          </a:bodyPr>
          <a:lstStyle/>
          <a:p>
            <a:r>
              <a:rPr lang="en-US" sz="1800"/>
              <a:t>A document outlining a news story which is sent to journalists/bloggers</a:t>
            </a:r>
          </a:p>
          <a:p>
            <a:r>
              <a:rPr lang="en-US" sz="1800"/>
              <a:t>It should interest their audience and NOT be a sales pitch for your product</a:t>
            </a:r>
          </a:p>
          <a:p>
            <a:r>
              <a:rPr lang="en-US" sz="1800"/>
              <a:t>It’s job is to pique the interest of the journalist.</a:t>
            </a:r>
          </a:p>
          <a:p>
            <a:r>
              <a:rPr lang="en-US" sz="1800"/>
              <a:t>It’s  headline will often explain what the story is about </a:t>
            </a:r>
          </a:p>
          <a:p>
            <a:r>
              <a:rPr lang="en-US" sz="1800"/>
              <a:t>The release should contain all the essential information ( who? what? when? where? and why?)</a:t>
            </a:r>
          </a:p>
          <a:p>
            <a:r>
              <a:rPr lang="en-US" sz="1800"/>
              <a:t>Contact details will also be included</a:t>
            </a:r>
          </a:p>
          <a:p>
            <a:endParaRPr lang="en-US" sz="1800"/>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156899047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with medium confidence">
            <a:extLst>
              <a:ext uri="{FF2B5EF4-FFF2-40B4-BE49-F238E27FC236}">
                <a16:creationId xmlns:a16="http://schemas.microsoft.com/office/drawing/2014/main" id="{AAE78284-3A84-5346-8B5B-A39097B0665F}"/>
              </a:ext>
            </a:extLst>
          </p:cNvPr>
          <p:cNvPicPr>
            <a:picLocks noChangeAspect="1"/>
          </p:cNvPicPr>
          <p:nvPr/>
        </p:nvPicPr>
        <p:blipFill>
          <a:blip r:embed="rId2"/>
          <a:stretch>
            <a:fillRect/>
          </a:stretch>
        </p:blipFill>
        <p:spPr>
          <a:xfrm>
            <a:off x="2444750" y="425450"/>
            <a:ext cx="7302500" cy="6007100"/>
          </a:xfrm>
          <a:prstGeom prst="rect">
            <a:avLst/>
          </a:prstGeom>
        </p:spPr>
      </p:pic>
    </p:spTree>
    <p:extLst>
      <p:ext uri="{BB962C8B-B14F-4D97-AF65-F5344CB8AC3E}">
        <p14:creationId xmlns:p14="http://schemas.microsoft.com/office/powerpoint/2010/main" val="866464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Media kit</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5591695" y="1402080"/>
            <a:ext cx="5320696" cy="4053840"/>
          </a:xfrm>
        </p:spPr>
        <p:txBody>
          <a:bodyPr anchor="ctr">
            <a:normAutofit/>
          </a:bodyPr>
          <a:lstStyle/>
          <a:p>
            <a:pPr marL="0" indent="0">
              <a:lnSpc>
                <a:spcPct val="90000"/>
              </a:lnSpc>
              <a:buNone/>
            </a:pPr>
            <a:r>
              <a:rPr lang="en-US" sz="1500" dirty="0"/>
              <a:t>Creating a media kit allows you to quickly share information with any interested journalists</a:t>
            </a:r>
          </a:p>
          <a:p>
            <a:pPr marL="0" indent="0">
              <a:lnSpc>
                <a:spcPct val="90000"/>
              </a:lnSpc>
              <a:buNone/>
            </a:pPr>
            <a:r>
              <a:rPr lang="en-US" sz="1500" dirty="0"/>
              <a:t>Media kits contain easy to read info about your business, service or event</a:t>
            </a:r>
          </a:p>
          <a:p>
            <a:pPr marL="0" indent="0">
              <a:lnSpc>
                <a:spcPct val="90000"/>
              </a:lnSpc>
              <a:buNone/>
            </a:pPr>
            <a:r>
              <a:rPr lang="en-US" sz="1500" dirty="0"/>
              <a:t>It can be on your website or a hard copy to send to journalists</a:t>
            </a:r>
          </a:p>
          <a:p>
            <a:pPr marL="0" indent="0">
              <a:lnSpc>
                <a:spcPct val="90000"/>
              </a:lnSpc>
              <a:buNone/>
            </a:pPr>
            <a:r>
              <a:rPr lang="en-US" sz="1500" dirty="0"/>
              <a:t>It can include:  </a:t>
            </a:r>
          </a:p>
          <a:p>
            <a:pPr lvl="3">
              <a:lnSpc>
                <a:spcPct val="90000"/>
              </a:lnSpc>
              <a:buFont typeface="Wingdings" pitchFamily="2" charset="2"/>
              <a:buChar char="Ø"/>
            </a:pPr>
            <a:r>
              <a:rPr lang="en-US" sz="1500" dirty="0"/>
              <a:t>Company mission</a:t>
            </a:r>
          </a:p>
          <a:p>
            <a:pPr lvl="3">
              <a:lnSpc>
                <a:spcPct val="90000"/>
              </a:lnSpc>
              <a:buFont typeface="Wingdings" pitchFamily="2" charset="2"/>
              <a:buChar char="Ø"/>
            </a:pPr>
            <a:r>
              <a:rPr lang="en-US" sz="1500" dirty="0"/>
              <a:t>Company details and facts</a:t>
            </a:r>
          </a:p>
          <a:p>
            <a:pPr lvl="3">
              <a:lnSpc>
                <a:spcPct val="90000"/>
              </a:lnSpc>
              <a:buFont typeface="Wingdings" pitchFamily="2" charset="2"/>
              <a:buChar char="Ø"/>
            </a:pPr>
            <a:r>
              <a:rPr lang="en-US" sz="1500" dirty="0"/>
              <a:t>High res logos and images</a:t>
            </a:r>
          </a:p>
          <a:p>
            <a:pPr lvl="3">
              <a:lnSpc>
                <a:spcPct val="90000"/>
              </a:lnSpc>
              <a:buFont typeface="Wingdings" pitchFamily="2" charset="2"/>
              <a:buChar char="Ø"/>
            </a:pPr>
            <a:r>
              <a:rPr lang="en-US" sz="1500" dirty="0"/>
              <a:t>Team and contact details</a:t>
            </a:r>
          </a:p>
          <a:p>
            <a:pPr lvl="3">
              <a:lnSpc>
                <a:spcPct val="90000"/>
              </a:lnSpc>
              <a:buFont typeface="Wingdings" pitchFamily="2" charset="2"/>
              <a:buChar char="Ø"/>
            </a:pPr>
            <a:r>
              <a:rPr lang="en-US" sz="1500" dirty="0"/>
              <a:t>Press releases</a:t>
            </a:r>
          </a:p>
          <a:p>
            <a:pPr lvl="3">
              <a:lnSpc>
                <a:spcPct val="90000"/>
              </a:lnSpc>
              <a:buFont typeface="Wingdings" pitchFamily="2" charset="2"/>
              <a:buChar char="Ø"/>
            </a:pPr>
            <a:r>
              <a:rPr lang="en-US" sz="1500" dirty="0"/>
              <a:t>Product samples</a:t>
            </a:r>
          </a:p>
          <a:p>
            <a:pPr lvl="3">
              <a:lnSpc>
                <a:spcPct val="90000"/>
              </a:lnSpc>
              <a:buFont typeface="Wingdings" pitchFamily="2" charset="2"/>
              <a:buChar char="Ø"/>
            </a:pP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p:txBody>
      </p:sp>
    </p:spTree>
    <p:extLst>
      <p:ext uri="{BB962C8B-B14F-4D97-AF65-F5344CB8AC3E}">
        <p14:creationId xmlns:p14="http://schemas.microsoft.com/office/powerpoint/2010/main" val="216332359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solidFill>
            <a:schemeClr val="accent2"/>
          </a:solidFill>
        </p:spPr>
        <p:txBody>
          <a:bodyPr/>
          <a:lstStyle/>
          <a:p>
            <a:r>
              <a:rPr lang="en-US" b="1" dirty="0">
                <a:solidFill>
                  <a:schemeClr val="bg1"/>
                </a:solidFill>
              </a:rPr>
              <a:t>Stunts and Events</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2231136" y="2311029"/>
            <a:ext cx="1912239" cy="2975800"/>
          </a:xfrm>
        </p:spPr>
        <p:txBody>
          <a:bodyPr>
            <a:normAutofit fontScale="77500" lnSpcReduction="20000"/>
          </a:bodyPr>
          <a:lstStyle/>
          <a:p>
            <a:r>
              <a:rPr lang="en-US" dirty="0">
                <a:solidFill>
                  <a:schemeClr val="bg1"/>
                </a:solidFill>
              </a:rPr>
              <a:t>Builds your profile</a:t>
            </a:r>
          </a:p>
          <a:p>
            <a:r>
              <a:rPr lang="en-US" dirty="0">
                <a:solidFill>
                  <a:schemeClr val="bg1"/>
                </a:solidFill>
              </a:rPr>
              <a:t>Gets media coverage</a:t>
            </a:r>
          </a:p>
          <a:p>
            <a:r>
              <a:rPr lang="en-US" dirty="0">
                <a:solidFill>
                  <a:schemeClr val="bg1"/>
                </a:solidFill>
              </a:rPr>
              <a:t>Can get a lot of social media attention</a:t>
            </a:r>
          </a:p>
          <a:p>
            <a:r>
              <a:rPr lang="en-US" dirty="0">
                <a:solidFill>
                  <a:schemeClr val="bg1"/>
                </a:solidFill>
              </a:rPr>
              <a:t>Creates unique content</a:t>
            </a:r>
          </a:p>
        </p:txBody>
      </p:sp>
      <p:pic>
        <p:nvPicPr>
          <p:cNvPr id="4" name="Online Media 3" descr="Carlsberg - Probably the best poster in the world by Advertising Agency Fold7">
            <a:hlinkClick r:id="" action="ppaction://media"/>
            <a:extLst>
              <a:ext uri="{FF2B5EF4-FFF2-40B4-BE49-F238E27FC236}">
                <a16:creationId xmlns:a16="http://schemas.microsoft.com/office/drawing/2014/main" id="{EA387E19-98C1-344B-9944-B3410D1A160C}"/>
              </a:ext>
            </a:extLst>
          </p:cNvPr>
          <p:cNvPicPr>
            <a:picLocks noRot="1" noChangeAspect="1"/>
          </p:cNvPicPr>
          <p:nvPr>
            <a:videoFile r:link="rId1"/>
          </p:nvPr>
        </p:nvPicPr>
        <p:blipFill>
          <a:blip r:embed="rId3"/>
          <a:stretch>
            <a:fillRect/>
          </a:stretch>
        </p:blipFill>
        <p:spPr>
          <a:xfrm>
            <a:off x="4188756" y="2311027"/>
            <a:ext cx="5772108" cy="3246811"/>
          </a:xfrm>
          <a:prstGeom prst="rect">
            <a:avLst/>
          </a:prstGeom>
        </p:spPr>
      </p:pic>
    </p:spTree>
    <p:extLst>
      <p:ext uri="{BB962C8B-B14F-4D97-AF65-F5344CB8AC3E}">
        <p14:creationId xmlns:p14="http://schemas.microsoft.com/office/powerpoint/2010/main" val="2310409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solidFill>
            <a:schemeClr val="accent2"/>
          </a:solidFill>
        </p:spPr>
        <p:txBody>
          <a:bodyPr/>
          <a:lstStyle/>
          <a:p>
            <a:r>
              <a:rPr lang="en-US" b="1" dirty="0">
                <a:solidFill>
                  <a:schemeClr val="bg1"/>
                </a:solidFill>
              </a:rPr>
              <a:t>Stunts and Events</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2231136" y="2311027"/>
            <a:ext cx="7729728" cy="4157505"/>
          </a:xfrm>
        </p:spPr>
        <p:txBody>
          <a:bodyPr>
            <a:normAutofit/>
          </a:bodyPr>
          <a:lstStyle/>
          <a:p>
            <a:pPr marL="0" indent="0" algn="ctr">
              <a:buNone/>
            </a:pPr>
            <a:r>
              <a:rPr lang="en-GB" dirty="0">
                <a:solidFill>
                  <a:schemeClr val="bg1"/>
                </a:solidFill>
              </a:rPr>
              <a:t>“The poster dispensed 1,400 glasses of Carlsberg in one day with PR reaching over 60m consumers globally within 24 hours. The Guardian called it “probably the best marketing stunt so far this year”. </a:t>
            </a:r>
          </a:p>
          <a:p>
            <a:pPr marL="0" indent="0" algn="ctr">
              <a:buNone/>
            </a:pPr>
            <a:r>
              <a:rPr lang="en-GB" dirty="0">
                <a:solidFill>
                  <a:schemeClr val="bg1"/>
                </a:solidFill>
              </a:rPr>
              <a:t>The hashtag #probablythebest generated over 3m Twitter impressions in one day.” Econsultancy</a:t>
            </a:r>
          </a:p>
          <a:p>
            <a:pPr marL="0" indent="0">
              <a:buNone/>
            </a:pPr>
            <a:endParaRPr lang="en-US" dirty="0">
              <a:solidFill>
                <a:schemeClr val="bg1"/>
              </a:solidFill>
            </a:endParaRPr>
          </a:p>
        </p:txBody>
      </p:sp>
      <p:sp>
        <p:nvSpPr>
          <p:cNvPr id="5" name="TextBox 4">
            <a:extLst>
              <a:ext uri="{FF2B5EF4-FFF2-40B4-BE49-F238E27FC236}">
                <a16:creationId xmlns:a16="http://schemas.microsoft.com/office/drawing/2014/main" id="{36112B3E-B192-4448-8047-125FB7592B02}"/>
              </a:ext>
            </a:extLst>
          </p:cNvPr>
          <p:cNvSpPr txBox="1"/>
          <p:nvPr/>
        </p:nvSpPr>
        <p:spPr>
          <a:xfrm>
            <a:off x="2231136" y="5374865"/>
            <a:ext cx="7928864" cy="646331"/>
          </a:xfrm>
          <a:prstGeom prst="rect">
            <a:avLst/>
          </a:prstGeom>
          <a:noFill/>
        </p:spPr>
        <p:txBody>
          <a:bodyPr wrap="square" rtlCol="0">
            <a:spAutoFit/>
          </a:bodyPr>
          <a:lstStyle/>
          <a:p>
            <a:r>
              <a:rPr lang="en-GB" dirty="0">
                <a:solidFill>
                  <a:schemeClr val="bg1"/>
                </a:solidFill>
              </a:rPr>
              <a:t>]</a:t>
            </a:r>
          </a:p>
          <a:p>
            <a:endParaRPr lang="en-US" dirty="0"/>
          </a:p>
        </p:txBody>
      </p:sp>
    </p:spTree>
    <p:extLst>
      <p:ext uri="{BB962C8B-B14F-4D97-AF65-F5344CB8AC3E}">
        <p14:creationId xmlns:p14="http://schemas.microsoft.com/office/powerpoint/2010/main" val="5481073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3C587-371E-9B43-9E3D-A9ED4F993F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Pitch</a:t>
            </a:r>
          </a:p>
        </p:txBody>
      </p:sp>
      <p:sp>
        <p:nvSpPr>
          <p:cNvPr id="17" name="Content Placeholder 2">
            <a:extLst>
              <a:ext uri="{FF2B5EF4-FFF2-40B4-BE49-F238E27FC236}">
                <a16:creationId xmlns:a16="http://schemas.microsoft.com/office/drawing/2014/main" id="{835754FE-50E7-FD41-B2DB-3459708FD6BF}"/>
              </a:ext>
            </a:extLst>
          </p:cNvPr>
          <p:cNvSpPr>
            <a:spLocks noGrp="1"/>
          </p:cNvSpPr>
          <p:nvPr>
            <p:ph idx="1"/>
          </p:nvPr>
        </p:nvSpPr>
        <p:spPr>
          <a:xfrm>
            <a:off x="5591695" y="1402080"/>
            <a:ext cx="5320696" cy="4053840"/>
          </a:xfrm>
        </p:spPr>
        <p:txBody>
          <a:bodyPr anchor="ctr">
            <a:normAutofit/>
          </a:bodyPr>
          <a:lstStyle/>
          <a:p>
            <a:pPr marL="0" indent="0">
              <a:buNone/>
            </a:pPr>
            <a:r>
              <a:rPr lang="en-US" dirty="0"/>
              <a:t>Exercise: </a:t>
            </a:r>
          </a:p>
          <a:p>
            <a:pPr marL="0" indent="0">
              <a:buNone/>
            </a:pPr>
            <a:r>
              <a:rPr lang="en-US" dirty="0"/>
              <a:t>You work for a car insurance company and have discovered that more than half the claims in the last 12 months are from people living in the South of England.</a:t>
            </a:r>
          </a:p>
          <a:p>
            <a:r>
              <a:rPr lang="en-US" dirty="0"/>
              <a:t>Create a story idea</a:t>
            </a:r>
          </a:p>
          <a:p>
            <a:r>
              <a:rPr lang="en-US" dirty="0"/>
              <a:t>Create a press release headline</a:t>
            </a:r>
          </a:p>
          <a:p>
            <a:r>
              <a:rPr lang="en-US" dirty="0"/>
              <a:t>Decide what publication you would like to pitch it to</a:t>
            </a:r>
          </a:p>
        </p:txBody>
      </p:sp>
    </p:spTree>
    <p:extLst>
      <p:ext uri="{BB962C8B-B14F-4D97-AF65-F5344CB8AC3E}">
        <p14:creationId xmlns:p14="http://schemas.microsoft.com/office/powerpoint/2010/main" val="224596370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2231136" y="467418"/>
            <a:ext cx="7729728" cy="1188720"/>
          </a:xfrm>
          <a:solidFill>
            <a:schemeClr val="bg1"/>
          </a:solidFill>
        </p:spPr>
        <p:txBody>
          <a:bodyPr>
            <a:normAutofit/>
          </a:bodyPr>
          <a:lstStyle/>
          <a:p>
            <a:r>
              <a:rPr lang="en-US" sz="2600" b="1" dirty="0"/>
              <a:t>Goal setting and measurements are absolutely key</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1706062" y="2291262"/>
            <a:ext cx="8779512" cy="2879256"/>
          </a:xfrm>
        </p:spPr>
        <p:txBody>
          <a:bodyPr>
            <a:normAutofit fontScale="70000" lnSpcReduction="20000"/>
          </a:bodyPr>
          <a:lstStyle/>
          <a:p>
            <a:pPr marL="0" indent="0">
              <a:buNone/>
            </a:pPr>
            <a:r>
              <a:rPr lang="en-US" dirty="0">
                <a:solidFill>
                  <a:srgbClr val="404040"/>
                </a:solidFill>
              </a:rPr>
              <a:t>How can we measure the effectiveness and impact of a PR campaign?</a:t>
            </a:r>
          </a:p>
          <a:p>
            <a:pPr>
              <a:buFont typeface="Wingdings" pitchFamily="2" charset="2"/>
              <a:buChar char="Ø"/>
            </a:pPr>
            <a:r>
              <a:rPr lang="en-US" dirty="0">
                <a:solidFill>
                  <a:srgbClr val="404040"/>
                </a:solidFill>
              </a:rPr>
              <a:t>Social media mentions </a:t>
            </a:r>
          </a:p>
          <a:p>
            <a:pPr>
              <a:buFont typeface="Wingdings" pitchFamily="2" charset="2"/>
              <a:buChar char="Ø"/>
            </a:pPr>
            <a:r>
              <a:rPr lang="en-US" dirty="0">
                <a:solidFill>
                  <a:srgbClr val="404040"/>
                </a:solidFill>
              </a:rPr>
              <a:t>Press Clippings </a:t>
            </a:r>
          </a:p>
          <a:p>
            <a:pPr>
              <a:buFont typeface="Wingdings" pitchFamily="2" charset="2"/>
              <a:buChar char="Ø"/>
            </a:pPr>
            <a:r>
              <a:rPr lang="en-US" dirty="0">
                <a:solidFill>
                  <a:srgbClr val="404040"/>
                </a:solidFill>
              </a:rPr>
              <a:t>Media Impressions</a:t>
            </a:r>
          </a:p>
          <a:p>
            <a:pPr>
              <a:buFont typeface="Wingdings" pitchFamily="2" charset="2"/>
              <a:buChar char="Ø"/>
            </a:pPr>
            <a:r>
              <a:rPr lang="en-US" dirty="0">
                <a:solidFill>
                  <a:srgbClr val="404040"/>
                </a:solidFill>
              </a:rPr>
              <a:t>Campaign analysis </a:t>
            </a:r>
          </a:p>
          <a:p>
            <a:pPr>
              <a:buFont typeface="Wingdings" pitchFamily="2" charset="2"/>
              <a:buChar char="Ø"/>
            </a:pPr>
            <a:r>
              <a:rPr lang="en-US" dirty="0">
                <a:solidFill>
                  <a:srgbClr val="404040"/>
                </a:solidFill>
              </a:rPr>
              <a:t>Website traffic</a:t>
            </a:r>
          </a:p>
          <a:p>
            <a:pPr>
              <a:buFont typeface="Wingdings" pitchFamily="2" charset="2"/>
              <a:buChar char="Ø"/>
            </a:pPr>
            <a:r>
              <a:rPr lang="en-US" dirty="0">
                <a:solidFill>
                  <a:srgbClr val="404040"/>
                </a:solidFill>
              </a:rPr>
              <a:t>Links</a:t>
            </a:r>
          </a:p>
          <a:p>
            <a:pPr>
              <a:buFont typeface="Wingdings" pitchFamily="2" charset="2"/>
              <a:buChar char="Ø"/>
            </a:pPr>
            <a:r>
              <a:rPr lang="en-US" dirty="0">
                <a:solidFill>
                  <a:srgbClr val="404040"/>
                </a:solidFill>
              </a:rPr>
              <a:t>Customer research</a:t>
            </a:r>
          </a:p>
          <a:p>
            <a:pPr marL="0" indent="0">
              <a:buNone/>
            </a:pPr>
            <a:endParaRPr lang="en-US" dirty="0">
              <a:solidFill>
                <a:srgbClr val="404040"/>
              </a:solidFill>
            </a:endParaRPr>
          </a:p>
        </p:txBody>
      </p:sp>
    </p:spTree>
    <p:extLst>
      <p:ext uri="{BB962C8B-B14F-4D97-AF65-F5344CB8AC3E}">
        <p14:creationId xmlns:p14="http://schemas.microsoft.com/office/powerpoint/2010/main" val="3458429953"/>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solidFill>
            <a:schemeClr val="accent2"/>
          </a:solidFill>
        </p:spPr>
        <p:txBody>
          <a:bodyPr/>
          <a:lstStyle/>
          <a:p>
            <a:r>
              <a:rPr lang="en-US" b="1" dirty="0">
                <a:solidFill>
                  <a:schemeClr val="bg1"/>
                </a:solidFill>
              </a:rPr>
              <a:t>Barcelona Principals 2.0</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p:txBody>
          <a:bodyPr/>
          <a:lstStyle/>
          <a:p>
            <a:pPr marL="0" indent="0">
              <a:buNone/>
            </a:pPr>
            <a:endParaRPr lang="en-US" dirty="0">
              <a:solidFill>
                <a:schemeClr val="bg1"/>
              </a:solidFill>
            </a:endParaRPr>
          </a:p>
          <a:p>
            <a:pPr marL="0" indent="0">
              <a:buNone/>
            </a:pPr>
            <a:endParaRPr lang="en-US" dirty="0"/>
          </a:p>
        </p:txBody>
      </p:sp>
      <p:sp>
        <p:nvSpPr>
          <p:cNvPr id="5" name="TextBox 4">
            <a:extLst>
              <a:ext uri="{FF2B5EF4-FFF2-40B4-BE49-F238E27FC236}">
                <a16:creationId xmlns:a16="http://schemas.microsoft.com/office/drawing/2014/main" id="{006F98E5-E93B-1240-9AD6-8795212AB73F}"/>
              </a:ext>
            </a:extLst>
          </p:cNvPr>
          <p:cNvSpPr txBox="1"/>
          <p:nvPr/>
        </p:nvSpPr>
        <p:spPr>
          <a:xfrm>
            <a:off x="1140178" y="2438399"/>
            <a:ext cx="10859911" cy="3970318"/>
          </a:xfrm>
          <a:prstGeom prst="rect">
            <a:avLst/>
          </a:prstGeom>
          <a:noFill/>
        </p:spPr>
        <p:txBody>
          <a:bodyPr wrap="square" rtlCol="0">
            <a:spAutoFit/>
          </a:bodyPr>
          <a:lstStyle/>
          <a:p>
            <a:r>
              <a:rPr lang="en-GB" dirty="0">
                <a:solidFill>
                  <a:schemeClr val="bg1"/>
                </a:solidFill>
              </a:rPr>
              <a:t>Goal Setting and Measurement are Fundamental to Communication and Public Relations</a:t>
            </a:r>
          </a:p>
          <a:p>
            <a:endParaRPr lang="en-GB" dirty="0">
              <a:solidFill>
                <a:schemeClr val="bg1"/>
              </a:solidFill>
            </a:endParaRPr>
          </a:p>
          <a:p>
            <a:r>
              <a:rPr lang="en-GB" dirty="0">
                <a:solidFill>
                  <a:schemeClr val="bg1"/>
                </a:solidFill>
              </a:rPr>
              <a:t>Measuring Communication Outcomes is Recommended Versus Only Measuring Outputs</a:t>
            </a:r>
          </a:p>
          <a:p>
            <a:endParaRPr lang="en-GB" dirty="0">
              <a:solidFill>
                <a:schemeClr val="bg1"/>
              </a:solidFill>
            </a:endParaRPr>
          </a:p>
          <a:p>
            <a:r>
              <a:rPr lang="en-GB" dirty="0">
                <a:solidFill>
                  <a:schemeClr val="bg1"/>
                </a:solidFill>
              </a:rPr>
              <a:t>The Effect on Organizational Performance Can and Should Be Measured Where Possible</a:t>
            </a:r>
          </a:p>
          <a:p>
            <a:endParaRPr lang="en-GB" dirty="0">
              <a:solidFill>
                <a:schemeClr val="bg1"/>
              </a:solidFill>
            </a:endParaRPr>
          </a:p>
          <a:p>
            <a:r>
              <a:rPr lang="en-GB" dirty="0">
                <a:solidFill>
                  <a:schemeClr val="bg1"/>
                </a:solidFill>
              </a:rPr>
              <a:t>Measurement and Evaluation Require Both Qualitative and Quantitative Methods</a:t>
            </a:r>
          </a:p>
          <a:p>
            <a:endParaRPr lang="en-GB" dirty="0">
              <a:solidFill>
                <a:schemeClr val="bg1"/>
              </a:solidFill>
            </a:endParaRPr>
          </a:p>
          <a:p>
            <a:r>
              <a:rPr lang="en-GB" dirty="0">
                <a:solidFill>
                  <a:schemeClr val="bg1"/>
                </a:solidFill>
              </a:rPr>
              <a:t>AVEs ( advertising value equivalent)  are not the Value of Communication</a:t>
            </a:r>
          </a:p>
          <a:p>
            <a:endParaRPr lang="en-GB" dirty="0">
              <a:solidFill>
                <a:schemeClr val="bg1"/>
              </a:solidFill>
            </a:endParaRPr>
          </a:p>
          <a:p>
            <a:r>
              <a:rPr lang="en-GB" dirty="0">
                <a:solidFill>
                  <a:schemeClr val="bg1"/>
                </a:solidFill>
              </a:rPr>
              <a:t>Social Media Can and Should be Measured Consistently with Other Media Channels</a:t>
            </a:r>
          </a:p>
          <a:p>
            <a:endParaRPr lang="en-GB" dirty="0">
              <a:solidFill>
                <a:schemeClr val="bg1"/>
              </a:solidFill>
            </a:endParaRPr>
          </a:p>
          <a:p>
            <a:r>
              <a:rPr lang="en-GB" dirty="0">
                <a:solidFill>
                  <a:schemeClr val="bg1"/>
                </a:solidFill>
              </a:rPr>
              <a:t>Measurement and Evaluation Should be Transparent, Consistent and Valid</a:t>
            </a:r>
          </a:p>
          <a:p>
            <a:endParaRPr lang="en-GB" dirty="0"/>
          </a:p>
        </p:txBody>
      </p:sp>
    </p:spTree>
    <p:extLst>
      <p:ext uri="{BB962C8B-B14F-4D97-AF65-F5344CB8AC3E}">
        <p14:creationId xmlns:p14="http://schemas.microsoft.com/office/powerpoint/2010/main" val="235026754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{58CB679D-9B48-BA49-B2B5-1AEA00F5D22D}tf10001073</Template>
  <TotalTime>78</TotalTime>
  <Words>1239</Words>
  <Application>Microsoft Macintosh PowerPoint</Application>
  <PresentationFormat>Widescreen</PresentationFormat>
  <Paragraphs>122</Paragraphs>
  <Slides>25</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Tw Cen MT</vt:lpstr>
      <vt:lpstr>Wingdings</vt:lpstr>
      <vt:lpstr>Droplet</vt:lpstr>
      <vt:lpstr>Introducing PR  &amp;  Proactive PR </vt:lpstr>
      <vt:lpstr>PowerPoint Presentation</vt:lpstr>
      <vt:lpstr>What is PR?</vt:lpstr>
      <vt:lpstr>according to the Chartered Institute of PR</vt:lpstr>
      <vt:lpstr>Chartered Institute of Public relations’ definition</vt:lpstr>
      <vt:lpstr>Or in other words…..</vt:lpstr>
      <vt:lpstr>What do we mean by ‘Public’ in Public relations? </vt:lpstr>
      <vt:lpstr>What does a PR professional do? </vt:lpstr>
      <vt:lpstr>Proactive PR </vt:lpstr>
      <vt:lpstr>PowerPoint Presentation</vt:lpstr>
      <vt:lpstr>Creating stories and Pitching to the media</vt:lpstr>
      <vt:lpstr>Vegan sausage roll</vt:lpstr>
      <vt:lpstr>Vegan sausage roll</vt:lpstr>
      <vt:lpstr>Greggs</vt:lpstr>
      <vt:lpstr>…and the press went wild!</vt:lpstr>
      <vt:lpstr>PowerPoint Presentation</vt:lpstr>
      <vt:lpstr>The campaign saw profits grow!</vt:lpstr>
      <vt:lpstr>Press Releases</vt:lpstr>
      <vt:lpstr>PowerPoint Presentation</vt:lpstr>
      <vt:lpstr>Media kit</vt:lpstr>
      <vt:lpstr>Stunts and Events</vt:lpstr>
      <vt:lpstr>Stunts and Events</vt:lpstr>
      <vt:lpstr>Pitch</vt:lpstr>
      <vt:lpstr>Goal setting and measurements are absolutely key</vt:lpstr>
      <vt:lpstr>Barcelona Principals 2.0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PR  &amp;  Proactive PR </dc:title>
  <dc:creator>Sarah Campodonic</dc:creator>
  <cp:lastModifiedBy>Shahida Sofan</cp:lastModifiedBy>
  <cp:revision>5</cp:revision>
  <dcterms:created xsi:type="dcterms:W3CDTF">2019-10-07T11:19:13Z</dcterms:created>
  <dcterms:modified xsi:type="dcterms:W3CDTF">2021-03-05T17:27:07Z</dcterms:modified>
</cp:coreProperties>
</file>