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4"/>
  </p:notesMasterIdLst>
  <p:sldIdLst>
    <p:sldId id="256" r:id="rId2"/>
    <p:sldId id="262" r:id="rId3"/>
    <p:sldId id="263" r:id="rId4"/>
    <p:sldId id="264" r:id="rId5"/>
    <p:sldId id="260" r:id="rId6"/>
    <p:sldId id="265" r:id="rId7"/>
    <p:sldId id="266" r:id="rId8"/>
    <p:sldId id="267" r:id="rId9"/>
    <p:sldId id="259"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90" r:id="rId31"/>
    <p:sldId id="288" r:id="rId32"/>
    <p:sldId id="28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860"/>
    <p:restoredTop sz="66339" autoAdjust="0"/>
  </p:normalViewPr>
  <p:slideViewPr>
    <p:cSldViewPr snapToGrid="0" snapToObjects="1">
      <p:cViewPr>
        <p:scale>
          <a:sx n="50" d="100"/>
          <a:sy n="50" d="100"/>
        </p:scale>
        <p:origin x="-1500" y="-54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11/30/2018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eaLnBrk="1" hangingPunct="1"/>
            <a:fld id="{AD039ECB-73BE-4CFD-95E4-35386C7E8474}" type="slidenum">
              <a:rPr lang="en-GB" altLang="en-US">
                <a:latin typeface="Arial" panose="020B0604020202020204" pitchFamily="34" charset="0"/>
              </a:rPr>
              <a:pPr eaLnBrk="1" hangingPunct="1"/>
              <a:t>2</a:t>
            </a:fld>
            <a:endParaRPr lang="en-GB" altLang="en-US">
              <a:latin typeface="Arial" panose="020B0604020202020204" pitchFamily="34" charset="0"/>
            </a:endParaRPr>
          </a:p>
        </p:txBody>
      </p:sp>
      <p:sp>
        <p:nvSpPr>
          <p:cNvPr id="45059" name="Rectangle 2"/>
          <p:cNvSpPr>
            <a:spLocks noGrp="1" noRot="1" noChangeAspect="1" noChangeArrowheads="1" noTextEdit="1"/>
          </p:cNvSpPr>
          <p:nvPr>
            <p:ph type="sldImg"/>
          </p:nvPr>
        </p:nvSpPr>
        <p:spPr>
          <a:xfrm>
            <a:off x="917575" y="744538"/>
            <a:ext cx="4962525" cy="3722687"/>
          </a:xfrm>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Agent – eg. child</a:t>
            </a:r>
          </a:p>
          <a:p>
            <a:pPr eaLnBrk="1" hangingPunct="1"/>
            <a:endParaRPr lang="en-GB" altLang="en-US" smtClean="0">
              <a:latin typeface="Arial" panose="020B0604020202020204" pitchFamily="34" charset="0"/>
              <a:cs typeface="Arial" panose="020B0604020202020204" pitchFamily="34" charset="0"/>
            </a:endParaRPr>
          </a:p>
          <a:p>
            <a:pPr eaLnBrk="1" hangingPunct="1"/>
            <a:r>
              <a:rPr lang="en-GB" altLang="en-US" smtClean="0">
                <a:latin typeface="Arial" panose="020B0604020202020204" pitchFamily="34" charset="0"/>
                <a:cs typeface="Arial" panose="020B0604020202020204" pitchFamily="34" charset="0"/>
              </a:rPr>
              <a:t>System  - eg. natural space</a:t>
            </a: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8835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eaLnBrk="1" hangingPunct="1"/>
            <a:fld id="{A9C9D45B-76A4-4329-95F4-889387BF604F}" type="slidenum">
              <a:rPr lang="en-GB" altLang="en-US">
                <a:latin typeface="Arial" panose="020B0604020202020204" pitchFamily="34" charset="0"/>
              </a:rPr>
              <a:pPr eaLnBrk="1" hangingPunct="1"/>
              <a:t>7</a:t>
            </a:fld>
            <a:endParaRPr lang="en-GB" altLang="en-US">
              <a:latin typeface="Arial" panose="020B0604020202020204" pitchFamily="34" charset="0"/>
            </a:endParaRPr>
          </a:p>
        </p:txBody>
      </p:sp>
      <p:sp>
        <p:nvSpPr>
          <p:cNvPr id="46083" name="Rectangle 2"/>
          <p:cNvSpPr>
            <a:spLocks noGrp="1" noRot="1" noChangeAspect="1" noChangeArrowheads="1" noTextEdit="1"/>
          </p:cNvSpPr>
          <p:nvPr>
            <p:ph type="sldImg"/>
          </p:nvPr>
        </p:nvSpPr>
        <p:spPr>
          <a:xfrm>
            <a:off x="917575" y="744538"/>
            <a:ext cx="4962525" cy="3722687"/>
          </a:xfrm>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The perceptual aspect of affordance is essential to understand it</a:t>
            </a:r>
            <a:endParaRPr lang="en-US" altLang="en-US" smtClean="0">
              <a:latin typeface="Arial" panose="020B0604020202020204" pitchFamily="34" charset="0"/>
              <a:cs typeface="Arial" panose="020B0604020202020204" pitchFamily="34" charset="0"/>
            </a:endParaRPr>
          </a:p>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8843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eaLnBrk="1" hangingPunct="1"/>
            <a:fld id="{5D4BFB3C-A11B-40DF-90E2-FD3036B99C1F}" type="slidenum">
              <a:rPr lang="en-GB" altLang="en-US">
                <a:latin typeface="Arial" panose="020B0604020202020204" pitchFamily="34" charset="0"/>
              </a:rPr>
              <a:pPr eaLnBrk="1" hangingPunct="1"/>
              <a:t>11</a:t>
            </a:fld>
            <a:endParaRPr lang="en-GB" altLang="en-US">
              <a:latin typeface="Arial" panose="020B0604020202020204" pitchFamily="34" charset="0"/>
            </a:endParaRPr>
          </a:p>
        </p:txBody>
      </p:sp>
      <p:sp>
        <p:nvSpPr>
          <p:cNvPr id="48131" name="Rectangle 2"/>
          <p:cNvSpPr>
            <a:spLocks noGrp="1" noRot="1" noChangeAspect="1" noChangeArrowheads="1" noTextEdit="1"/>
          </p:cNvSpPr>
          <p:nvPr>
            <p:ph type="sldImg"/>
          </p:nvPr>
        </p:nvSpPr>
        <p:spPr>
          <a:xfrm>
            <a:off x="917575" y="744538"/>
            <a:ext cx="4962525" cy="3722687"/>
          </a:xfrm>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panose="020B0604020202020204" pitchFamily="34" charset="0"/>
                <a:cs typeface="Arial" panose="020B0604020202020204" pitchFamily="34" charset="0"/>
              </a:rPr>
              <a:t>Kytta’s work offers a solution to the problem of pre-judging a space and its affordances</a:t>
            </a:r>
          </a:p>
        </p:txBody>
      </p:sp>
    </p:spTree>
    <p:extLst>
      <p:ext uri="{BB962C8B-B14F-4D97-AF65-F5344CB8AC3E}">
        <p14:creationId xmlns:p14="http://schemas.microsoft.com/office/powerpoint/2010/main" val="2070925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eaLnBrk="1" hangingPunct="1"/>
            <a:fld id="{4246DF4E-F98B-4A63-87B1-C1CBF32C7056}" type="slidenum">
              <a:rPr lang="en-GB" altLang="en-US">
                <a:latin typeface="Arial" panose="020B0604020202020204" pitchFamily="34" charset="0"/>
              </a:rPr>
              <a:pPr eaLnBrk="1" hangingPunct="1"/>
              <a:t>12</a:t>
            </a:fld>
            <a:endParaRPr lang="en-GB" altLang="en-US">
              <a:latin typeface="Arial" panose="020B0604020202020204" pitchFamily="34" charset="0"/>
            </a:endParaRPr>
          </a:p>
        </p:txBody>
      </p:sp>
      <p:sp>
        <p:nvSpPr>
          <p:cNvPr id="49155" name="Rectangle 2"/>
          <p:cNvSpPr>
            <a:spLocks noGrp="1" noRot="1" noChangeAspect="1" noChangeArrowheads="1" noTextEdit="1"/>
          </p:cNvSpPr>
          <p:nvPr>
            <p:ph type="sldImg"/>
          </p:nvPr>
        </p:nvSpPr>
        <p:spPr>
          <a:xfrm>
            <a:off x="917575" y="744538"/>
            <a:ext cx="4962525" cy="3722687"/>
          </a:xfrm>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What may this afford – what is the potential affordance? (What might a child do here?)</a:t>
            </a: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5534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eaLnBrk="1" hangingPunct="1"/>
            <a:fld id="{EBF861A1-AC90-42DD-8DF3-95DC205497B3}" type="slidenum">
              <a:rPr lang="en-GB" altLang="en-US">
                <a:latin typeface="Arial" panose="020B0604020202020204" pitchFamily="34" charset="0"/>
              </a:rPr>
              <a:pPr eaLnBrk="1" hangingPunct="1"/>
              <a:t>19</a:t>
            </a:fld>
            <a:endParaRPr lang="en-GB" altLang="en-US">
              <a:latin typeface="Arial" panose="020B0604020202020204" pitchFamily="34" charset="0"/>
            </a:endParaRPr>
          </a:p>
        </p:txBody>
      </p:sp>
      <p:sp>
        <p:nvSpPr>
          <p:cNvPr id="50179" name="Rectangle 2"/>
          <p:cNvSpPr>
            <a:spLocks noGrp="1" noRot="1" noChangeAspect="1" noChangeArrowheads="1" noTextEdit="1"/>
          </p:cNvSpPr>
          <p:nvPr>
            <p:ph type="sldImg"/>
          </p:nvPr>
        </p:nvSpPr>
        <p:spPr>
          <a:xfrm>
            <a:off x="917575" y="744538"/>
            <a:ext cx="4962525" cy="3722687"/>
          </a:xfrm>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Note what we considered initially – we CANNOT as adults anticipate what children will do in their environment -  to begin to do so </a:t>
            </a:r>
            <a:r>
              <a:rPr lang="en-GB" altLang="en-US" b="1" i="1" smtClean="0">
                <a:latin typeface="Arial" panose="020B0604020202020204" pitchFamily="34" charset="0"/>
                <a:cs typeface="Arial" panose="020B0604020202020204" pitchFamily="34" charset="0"/>
              </a:rPr>
              <a:t>limits</a:t>
            </a:r>
            <a:r>
              <a:rPr lang="en-GB" altLang="en-US" smtClean="0">
                <a:latin typeface="Arial" panose="020B0604020202020204" pitchFamily="34" charset="0"/>
                <a:cs typeface="Arial" panose="020B0604020202020204" pitchFamily="34" charset="0"/>
              </a:rPr>
              <a:t> the potential of the space. </a:t>
            </a:r>
            <a:endParaRPr lang="en-GB" altLang="en-US" b="1" i="1"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29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917575" y="744538"/>
            <a:ext cx="4962525" cy="3722687"/>
          </a:xfrm>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Potential affordance of this tree?</a:t>
            </a: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eaLnBrk="1" hangingPunct="1"/>
            <a:fld id="{484B24A1-CA27-449D-8459-266C1C2C9DC4}" type="slidenum">
              <a:rPr lang="en-GB" altLang="en-US">
                <a:latin typeface="Arial" panose="020B0604020202020204" pitchFamily="34" charset="0"/>
              </a:rPr>
              <a:pPr eaLnBrk="1" hangingPunct="1"/>
              <a:t>24</a:t>
            </a:fld>
            <a:endParaRPr lang="en-GB" altLang="en-US">
              <a:latin typeface="Arial" panose="020B0604020202020204" pitchFamily="34" charset="0"/>
            </a:endParaRPr>
          </a:p>
        </p:txBody>
      </p:sp>
    </p:spTree>
    <p:extLst>
      <p:ext uri="{BB962C8B-B14F-4D97-AF65-F5344CB8AC3E}">
        <p14:creationId xmlns:p14="http://schemas.microsoft.com/office/powerpoint/2010/main" val="22938366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xfrm>
            <a:off x="917575" y="744538"/>
            <a:ext cx="4962525" cy="3722687"/>
          </a:xfrm>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‘Climbable’ - not an affordance for these children </a:t>
            </a: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eaLnBrk="1" hangingPunct="1"/>
            <a:fld id="{B5D58777-C3CE-40E1-B0D8-6489D0A518FA}" type="slidenum">
              <a:rPr lang="en-GB" altLang="en-US">
                <a:latin typeface="Arial" panose="020B0604020202020204" pitchFamily="34" charset="0"/>
              </a:rPr>
              <a:pPr eaLnBrk="1" hangingPunct="1"/>
              <a:t>25</a:t>
            </a:fld>
            <a:endParaRPr lang="en-GB" altLang="en-US">
              <a:latin typeface="Arial" panose="020B0604020202020204" pitchFamily="34" charset="0"/>
            </a:endParaRPr>
          </a:p>
        </p:txBody>
      </p:sp>
    </p:spTree>
    <p:extLst>
      <p:ext uri="{BB962C8B-B14F-4D97-AF65-F5344CB8AC3E}">
        <p14:creationId xmlns:p14="http://schemas.microsoft.com/office/powerpoint/2010/main" val="15664955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eaLnBrk="1" hangingPunct="1"/>
            <a:fld id="{93897939-1C57-4306-A7E0-601271A473A2}" type="slidenum">
              <a:rPr lang="en-GB" altLang="en-US">
                <a:latin typeface="Arial" panose="020B0604020202020204" pitchFamily="34" charset="0"/>
              </a:rPr>
              <a:pPr eaLnBrk="1" hangingPunct="1"/>
              <a:t>31</a:t>
            </a:fld>
            <a:endParaRPr lang="en-GB" altLang="en-US">
              <a:latin typeface="Arial" panose="020B0604020202020204" pitchFamily="34" charset="0"/>
            </a:endParaRPr>
          </a:p>
        </p:txBody>
      </p:sp>
      <p:sp>
        <p:nvSpPr>
          <p:cNvPr id="54275" name="Rectangle 2"/>
          <p:cNvSpPr>
            <a:spLocks noGrp="1" noRot="1" noChangeAspect="1" noChangeArrowheads="1" noTextEdit="1"/>
          </p:cNvSpPr>
          <p:nvPr>
            <p:ph type="sldImg"/>
          </p:nvPr>
        </p:nvSpPr>
        <p:spPr>
          <a:xfrm>
            <a:off x="917575" y="744538"/>
            <a:ext cx="4962525" cy="3722687"/>
          </a:xfrm>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We might also ask why they do not fulfil some potential affordances….  </a:t>
            </a:r>
          </a:p>
          <a:p>
            <a:pPr eaLnBrk="1" hangingPunct="1"/>
            <a:r>
              <a:rPr lang="en-GB" altLang="en-US" smtClean="0">
                <a:latin typeface="Arial" panose="020B0604020202020204" pitchFamily="34" charset="0"/>
                <a:cs typeface="Arial" panose="020B0604020202020204" pitchFamily="34" charset="0"/>
              </a:rPr>
              <a:t>This will be further considered next week. </a:t>
            </a:r>
          </a:p>
          <a:p>
            <a:pPr eaLnBrk="1" hangingPunct="1"/>
            <a:endParaRPr lang="en-GB" altLang="en-US" smtClean="0">
              <a:latin typeface="Arial" panose="020B0604020202020204" pitchFamily="34" charset="0"/>
              <a:cs typeface="Arial" panose="020B0604020202020204" pitchFamily="34" charset="0"/>
            </a:endParaRPr>
          </a:p>
          <a:p>
            <a:pPr eaLnBrk="1" hangingPunct="1"/>
            <a:r>
              <a:rPr lang="en-GB" altLang="en-US" smtClean="0">
                <a:latin typeface="Arial" panose="020B0604020202020204" pitchFamily="34" charset="0"/>
                <a:cs typeface="Arial" panose="020B0604020202020204" pitchFamily="34" charset="0"/>
              </a:rPr>
              <a:t>The mapping task of potential and actualised aff’s might usefully be carried out for the OLP spaces.</a:t>
            </a:r>
          </a:p>
        </p:txBody>
      </p:sp>
    </p:spTree>
    <p:extLst>
      <p:ext uri="{BB962C8B-B14F-4D97-AF65-F5344CB8AC3E}">
        <p14:creationId xmlns:p14="http://schemas.microsoft.com/office/powerpoint/2010/main" val="19265518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11/30/2018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11/30/2018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11/30/2018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9E621A5A-8C84-4DA9-85AA-85E83BE27786}" type="slidenum">
              <a:rPr lang="en-GB" altLang="en-US"/>
              <a:pPr/>
              <a:t>‹#›</a:t>
            </a:fld>
            <a:endParaRPr lang="en-GB" altLang="en-US"/>
          </a:p>
        </p:txBody>
      </p:sp>
    </p:spTree>
    <p:extLst>
      <p:ext uri="{BB962C8B-B14F-4D97-AF65-F5344CB8AC3E}">
        <p14:creationId xmlns:p14="http://schemas.microsoft.com/office/powerpoint/2010/main" val="18648050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7813"/>
            <a:ext cx="8229600" cy="5853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EA39A503-F16D-49BA-AD4A-49E68A2DFA25}" type="slidenum">
              <a:rPr lang="en-GB" altLang="en-US"/>
              <a:pPr/>
              <a:t>‹#›</a:t>
            </a:fld>
            <a:endParaRPr lang="en-GB" altLang="en-US"/>
          </a:p>
        </p:txBody>
      </p:sp>
    </p:spTree>
    <p:extLst>
      <p:ext uri="{BB962C8B-B14F-4D97-AF65-F5344CB8AC3E}">
        <p14:creationId xmlns:p14="http://schemas.microsoft.com/office/powerpoint/2010/main" val="22737376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AndObj">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57200" y="3941763"/>
            <a:ext cx="4038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half" idx="3"/>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fld id="{C435A451-A230-4D8A-B0D6-BBEB79605479}" type="slidenum">
              <a:rPr lang="en-GB" altLang="en-US"/>
              <a:pPr/>
              <a:t>‹#›</a:t>
            </a:fld>
            <a:endParaRPr lang="en-GB" altLang="en-US"/>
          </a:p>
        </p:txBody>
      </p:sp>
    </p:spTree>
    <p:extLst>
      <p:ext uri="{BB962C8B-B14F-4D97-AF65-F5344CB8AC3E}">
        <p14:creationId xmlns:p14="http://schemas.microsoft.com/office/powerpoint/2010/main" val="275186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11/30/2018</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6">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4.xml"/><Relationship Id="rId4" Type="http://schemas.openxmlformats.org/officeDocument/2006/relationships/image" Target="../media/image25.jpeg"/></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pPr eaLnBrk="1" hangingPunct="1"/>
            <a:r>
              <a:rPr lang="cy-GB" altLang="en-US" sz="4300" dirty="0" smtClean="0"/>
              <a:t>Beth yw posibiliadau (</a:t>
            </a:r>
            <a:r>
              <a:rPr lang="en-US" altLang="en-US" sz="4300" dirty="0" smtClean="0"/>
              <a:t>affordance</a:t>
            </a:r>
            <a:r>
              <a:rPr lang="cy-GB" altLang="en-US" sz="4300" dirty="0" smtClean="0"/>
              <a:t>)?</a:t>
            </a:r>
          </a:p>
        </p:txBody>
      </p:sp>
      <p:sp>
        <p:nvSpPr>
          <p:cNvPr id="6147" name="Rectangle 3"/>
          <p:cNvSpPr>
            <a:spLocks noGrp="1" noChangeArrowheads="1"/>
          </p:cNvSpPr>
          <p:nvPr>
            <p:ph sz="half" idx="1"/>
          </p:nvPr>
        </p:nvSpPr>
        <p:spPr>
          <a:xfrm>
            <a:off x="246185" y="1512278"/>
            <a:ext cx="8269165" cy="3692768"/>
          </a:xfrm>
          <a:solidFill>
            <a:schemeClr val="bg1"/>
          </a:solidFill>
        </p:spPr>
        <p:txBody>
          <a:bodyPr>
            <a:normAutofit/>
          </a:bodyPr>
          <a:lstStyle/>
          <a:p>
            <a:pPr eaLnBrk="1" hangingPunct="1"/>
            <a:r>
              <a:rPr lang="cy-GB" altLang="en-US" dirty="0" smtClean="0"/>
              <a:t>Cysyniad o seicoleg ecolegol, gwaith ar ganfyddiad gweledol: Gibson 1977, 1979</a:t>
            </a:r>
          </a:p>
          <a:p>
            <a:pPr eaLnBrk="1" hangingPunct="1"/>
            <a:r>
              <a:rPr lang="cy-GB" altLang="en-US" dirty="0" smtClean="0"/>
              <a:t>Mae’n ystyried yr ‘anifail’ yn ei ‘amgylchedd’:</a:t>
            </a:r>
          </a:p>
          <a:p>
            <a:pPr lvl="1" eaLnBrk="1" hangingPunct="1"/>
            <a:r>
              <a:rPr lang="en-GB" altLang="en-US" dirty="0" smtClean="0"/>
              <a:t>‘The environment provides opportunities and resources for action, and information for what is to be perceived so as to guide action. Action has consequences that provide more information for the perceiver. The animal and environment are dynamic players in the systemic whole’ (Gibson a Pick 2000 t.14). </a:t>
            </a:r>
          </a:p>
        </p:txBody>
      </p:sp>
    </p:spTree>
    <p:extLst>
      <p:ext uri="{BB962C8B-B14F-4D97-AF65-F5344CB8AC3E}">
        <p14:creationId xmlns:p14="http://schemas.microsoft.com/office/powerpoint/2010/main" val="2023441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cy-GB" altLang="en-US" dirty="0" smtClean="0"/>
              <a:t>Posibiliadau</a:t>
            </a:r>
            <a:r>
              <a:rPr lang="en-GB" altLang="en-US" dirty="0" smtClean="0"/>
              <a:t> (Affordance )</a:t>
            </a:r>
          </a:p>
        </p:txBody>
      </p:sp>
      <p:sp>
        <p:nvSpPr>
          <p:cNvPr id="7171" name="Rectangle 3"/>
          <p:cNvSpPr>
            <a:spLocks noGrp="1" noChangeArrowheads="1"/>
          </p:cNvSpPr>
          <p:nvPr>
            <p:ph sz="half" idx="1"/>
          </p:nvPr>
        </p:nvSpPr>
        <p:spPr>
          <a:xfrm>
            <a:off x="386862" y="1354015"/>
            <a:ext cx="8128488" cy="3323493"/>
          </a:xfrm>
          <a:solidFill>
            <a:schemeClr val="bg1"/>
          </a:solidFill>
        </p:spPr>
        <p:txBody>
          <a:bodyPr>
            <a:normAutofit/>
          </a:bodyPr>
          <a:lstStyle/>
          <a:p>
            <a:pPr eaLnBrk="1" hangingPunct="1"/>
            <a:endParaRPr lang="en-US" altLang="en-US" dirty="0" smtClean="0"/>
          </a:p>
          <a:p>
            <a:pPr eaLnBrk="1" hangingPunct="1"/>
            <a:r>
              <a:rPr lang="en-US" altLang="en-US" dirty="0" smtClean="0"/>
              <a:t>Gibson </a:t>
            </a:r>
            <a:r>
              <a:rPr lang="cy-GB" altLang="en-US" dirty="0" smtClean="0"/>
              <a:t>a gyflwynodd y gair </a:t>
            </a:r>
            <a:r>
              <a:rPr lang="en-US" altLang="en-US" dirty="0" smtClean="0"/>
              <a:t>‘affordance’:</a:t>
            </a:r>
            <a:endParaRPr lang="en-GB" altLang="en-US" dirty="0" smtClean="0"/>
          </a:p>
          <a:p>
            <a:pPr lvl="1" eaLnBrk="1" hangingPunct="1"/>
            <a:r>
              <a:rPr lang="en-US" altLang="en-US" dirty="0" smtClean="0"/>
              <a:t>‘I have made it up. I mean by it something that refers to both the environment and the animal in a way that no existing term does. It implies the complementarity of the animal and the environment’ (Gibson 1979 t.127). </a:t>
            </a:r>
            <a:endParaRPr lang="en-GB" altLang="en-US" dirty="0" smtClean="0"/>
          </a:p>
          <a:p>
            <a:pPr eaLnBrk="1" hangingPunct="1"/>
            <a:endParaRPr lang="en-US" altLang="en-US" dirty="0" smtClean="0"/>
          </a:p>
          <a:p>
            <a:pPr eaLnBrk="1" hangingPunct="1"/>
            <a:endParaRPr lang="en-GB" altLang="en-US" dirty="0" smtClean="0"/>
          </a:p>
        </p:txBody>
      </p:sp>
    </p:spTree>
    <p:extLst>
      <p:ext uri="{BB962C8B-B14F-4D97-AF65-F5344CB8AC3E}">
        <p14:creationId xmlns:p14="http://schemas.microsoft.com/office/powerpoint/2010/main" val="3051042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cy-GB" altLang="en-US" dirty="0"/>
              <a:t>Posibiliadau</a:t>
            </a:r>
            <a:r>
              <a:rPr lang="en-GB" altLang="en-US" dirty="0"/>
              <a:t> (</a:t>
            </a:r>
            <a:r>
              <a:rPr lang="en-GB" altLang="en-US" dirty="0" smtClean="0"/>
              <a:t>Affordance)</a:t>
            </a:r>
            <a:endParaRPr lang="en-GB" altLang="en-US" dirty="0" smtClean="0"/>
          </a:p>
        </p:txBody>
      </p:sp>
      <p:sp>
        <p:nvSpPr>
          <p:cNvPr id="8195" name="Rectangle 3"/>
          <p:cNvSpPr>
            <a:spLocks noGrp="1" noChangeArrowheads="1"/>
          </p:cNvSpPr>
          <p:nvPr>
            <p:ph sz="half" idx="1"/>
          </p:nvPr>
        </p:nvSpPr>
        <p:spPr>
          <a:xfrm>
            <a:off x="628650" y="1389184"/>
            <a:ext cx="7886700" cy="4026877"/>
          </a:xfrm>
          <a:solidFill>
            <a:schemeClr val="bg1"/>
          </a:solidFill>
        </p:spPr>
        <p:txBody>
          <a:bodyPr>
            <a:normAutofit/>
          </a:bodyPr>
          <a:lstStyle/>
          <a:p>
            <a:pPr eaLnBrk="1" hangingPunct="1"/>
            <a:r>
              <a:rPr lang="cy-GB" altLang="en-US" sz="2400" dirty="0" smtClean="0"/>
              <a:t>Nid yw lleoliad y ‘posibiliadau’ yn gorwedd gyda’r anifail nac o fewn yr amgylchedd ond rhyngddynt o fewn y canfyddiad gan yr anifail o’i amgylchedd. </a:t>
            </a:r>
          </a:p>
          <a:p>
            <a:pPr eaLnBrk="1" hangingPunct="1"/>
            <a:endParaRPr lang="en-US" altLang="en-US" sz="2400" dirty="0" smtClean="0"/>
          </a:p>
          <a:p>
            <a:pPr eaLnBrk="1" hangingPunct="1"/>
            <a:r>
              <a:rPr lang="en-US" altLang="en-US" sz="2400" dirty="0" smtClean="0"/>
              <a:t>‘The affordances of the environment are what it</a:t>
            </a:r>
            <a:r>
              <a:rPr lang="en-US" altLang="en-US" sz="2400" i="1" dirty="0" smtClean="0"/>
              <a:t> offers</a:t>
            </a:r>
            <a:r>
              <a:rPr lang="en-US" altLang="en-US" sz="2400" dirty="0" smtClean="0"/>
              <a:t> the animal, what it </a:t>
            </a:r>
            <a:r>
              <a:rPr lang="en-US" altLang="en-US" sz="2400" i="1" dirty="0" smtClean="0"/>
              <a:t>provides</a:t>
            </a:r>
            <a:r>
              <a:rPr lang="en-US" altLang="en-US" sz="2400" dirty="0" smtClean="0"/>
              <a:t> or </a:t>
            </a:r>
            <a:r>
              <a:rPr lang="en-US" altLang="en-US" sz="2400" i="1" dirty="0" smtClean="0"/>
              <a:t>furnishes</a:t>
            </a:r>
            <a:r>
              <a:rPr lang="en-US" altLang="en-US" sz="2400" dirty="0" smtClean="0"/>
              <a:t>, either for good or ill’ (Gibson 1979 t.127).</a:t>
            </a:r>
            <a:r>
              <a:rPr lang="en-GB" altLang="en-US" sz="2400" dirty="0" smtClean="0"/>
              <a:t> </a:t>
            </a:r>
          </a:p>
          <a:p>
            <a:r>
              <a:rPr lang="cy-GB" altLang="en-US" sz="2400" dirty="0" smtClean="0"/>
              <a:t>Felly nid yw’n bosibl mesur posibiliadau ‘</a:t>
            </a:r>
            <a:r>
              <a:rPr lang="en-GB" altLang="en-US" sz="2400" dirty="0"/>
              <a:t>as we measure [physical properties] in physics</a:t>
            </a:r>
            <a:r>
              <a:rPr lang="cy-GB" altLang="en-US" sz="2400" dirty="0" smtClean="0"/>
              <a:t>’</a:t>
            </a:r>
            <a:r>
              <a:rPr lang="en-GB" altLang="en-US" sz="2400" dirty="0" smtClean="0"/>
              <a:t> </a:t>
            </a:r>
            <a:r>
              <a:rPr lang="en-GB" altLang="en-US" sz="2400" dirty="0"/>
              <a:t>(Gibson 1979 </a:t>
            </a:r>
            <a:r>
              <a:rPr lang="en-GB" altLang="en-US" sz="2400" dirty="0" smtClean="0"/>
              <a:t>t.128</a:t>
            </a:r>
            <a:r>
              <a:rPr lang="en-GB" altLang="en-US" sz="2400" dirty="0"/>
              <a:t>). </a:t>
            </a:r>
          </a:p>
          <a:p>
            <a:pPr eaLnBrk="1" hangingPunct="1"/>
            <a:endParaRPr lang="en-GB" altLang="en-US" sz="2400" dirty="0" smtClean="0"/>
          </a:p>
        </p:txBody>
      </p:sp>
    </p:spTree>
    <p:extLst>
      <p:ext uri="{BB962C8B-B14F-4D97-AF65-F5344CB8AC3E}">
        <p14:creationId xmlns:p14="http://schemas.microsoft.com/office/powerpoint/2010/main" val="3060315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628650" y="4220030"/>
            <a:ext cx="8032024" cy="1477328"/>
          </a:xfrm>
          <a:prstGeom prst="rect">
            <a:avLst/>
          </a:prstGeom>
        </p:spPr>
        <p:txBody>
          <a:bodyPr wrap="square">
            <a:spAutoFit/>
          </a:bodyPr>
          <a:lstStyle/>
          <a:p>
            <a:r>
              <a:rPr lang="cy-GB" sz="2400" dirty="0" smtClean="0"/>
              <a:t>Lleolir posibiliadau rhwng y cyfrwng a’r amgylchedd ac </a:t>
            </a:r>
            <a:r>
              <a:rPr lang="cy-GB" sz="2400" b="1" u="sng" dirty="0" err="1" smtClean="0"/>
              <a:t>fe’i</a:t>
            </a:r>
            <a:r>
              <a:rPr lang="cy-GB" sz="2400" b="1" u="sng" dirty="0" smtClean="0"/>
              <a:t> cyfryngir gan y cyd-destun cymdeithasol-ddiwylliannol hanesyddol lle ceir y ddau</a:t>
            </a:r>
          </a:p>
          <a:p>
            <a:r>
              <a:rPr lang="en-GB" dirty="0" smtClean="0"/>
              <a:t>[</a:t>
            </a:r>
            <a:r>
              <a:rPr lang="en-GB" noProof="1" smtClean="0"/>
              <a:t>Ffig</a:t>
            </a:r>
            <a:r>
              <a:rPr lang="en-GB" dirty="0" smtClean="0"/>
              <a:t> 2.2 Waters 2017]</a:t>
            </a:r>
            <a:endParaRPr lang="en-GB" dirty="0"/>
          </a:p>
        </p:txBody>
      </p:sp>
      <p:pic>
        <p:nvPicPr>
          <p:cNvPr id="9" name="Picture 8"/>
          <p:cNvPicPr>
            <a:picLocks noChangeAspect="1"/>
          </p:cNvPicPr>
          <p:nvPr/>
        </p:nvPicPr>
        <p:blipFill rotWithShape="1">
          <a:blip r:embed="rId2"/>
          <a:srcRect l="9368" t="24038" r="17086" b="29932"/>
          <a:stretch/>
        </p:blipFill>
        <p:spPr>
          <a:xfrm>
            <a:off x="628650" y="767693"/>
            <a:ext cx="7849144" cy="3360170"/>
          </a:xfrm>
          <a:prstGeom prst="rect">
            <a:avLst/>
          </a:prstGeom>
        </p:spPr>
      </p:pic>
    </p:spTree>
    <p:extLst>
      <p:ext uri="{BB962C8B-B14F-4D97-AF65-F5344CB8AC3E}">
        <p14:creationId xmlns:p14="http://schemas.microsoft.com/office/powerpoint/2010/main" val="2130242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cy-GB" altLang="en-US" sz="4000" dirty="0" smtClean="0"/>
              <a:t>Posibiliadau a chwarae yn yr awyr agored</a:t>
            </a:r>
          </a:p>
        </p:txBody>
      </p:sp>
      <p:sp>
        <p:nvSpPr>
          <p:cNvPr id="9219" name="Rectangle 3"/>
          <p:cNvSpPr>
            <a:spLocks noGrp="1" noChangeArrowheads="1"/>
          </p:cNvSpPr>
          <p:nvPr>
            <p:ph sz="half" idx="1"/>
          </p:nvPr>
        </p:nvSpPr>
        <p:spPr>
          <a:xfrm>
            <a:off x="628649" y="1825625"/>
            <a:ext cx="7688873" cy="3432175"/>
          </a:xfrm>
          <a:solidFill>
            <a:schemeClr val="bg1"/>
          </a:solidFill>
        </p:spPr>
        <p:txBody>
          <a:bodyPr>
            <a:normAutofit/>
          </a:bodyPr>
          <a:lstStyle/>
          <a:p>
            <a:pPr eaLnBrk="1" hangingPunct="1"/>
            <a:r>
              <a:rPr lang="cy-GB" altLang="en-US" dirty="0" smtClean="0"/>
              <a:t>Mae’r term wedi cael ei fabwysiadu gan academyddion sy’n ysgrifennu am blant ifanc yn eu mannau awyr agored</a:t>
            </a:r>
          </a:p>
          <a:p>
            <a:pPr eaLnBrk="1" hangingPunct="1"/>
            <a:r>
              <a:rPr lang="cy-GB" altLang="en-US" dirty="0" smtClean="0"/>
              <a:t>Yma yr ‘anifail’ yw’r bod dynol, yn benodol y plentyn</a:t>
            </a:r>
          </a:p>
          <a:p>
            <a:pPr eaLnBrk="1" hangingPunct="1"/>
            <a:r>
              <a:rPr lang="cy-GB" altLang="en-US" dirty="0" smtClean="0"/>
              <a:t>Yr ‘amgylchedd’ yw’r man lle mae’r plentyn yn ei gael ei hun </a:t>
            </a:r>
          </a:p>
        </p:txBody>
      </p:sp>
    </p:spTree>
    <p:extLst>
      <p:ext uri="{BB962C8B-B14F-4D97-AF65-F5344CB8AC3E}">
        <p14:creationId xmlns:p14="http://schemas.microsoft.com/office/powerpoint/2010/main" val="3774118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cy-GB" altLang="en-US" dirty="0" smtClean="0"/>
              <a:t>Canfod posibiliadau </a:t>
            </a:r>
            <a:r>
              <a:rPr lang="en-GB" altLang="en-US" dirty="0" smtClean="0"/>
              <a:t>1 </a:t>
            </a:r>
            <a:endParaRPr lang="en-US" altLang="en-US" dirty="0" smtClean="0"/>
          </a:p>
        </p:txBody>
      </p:sp>
      <p:sp>
        <p:nvSpPr>
          <p:cNvPr id="11267" name="Rectangle 3"/>
          <p:cNvSpPr>
            <a:spLocks noGrp="1" noChangeArrowheads="1"/>
          </p:cNvSpPr>
          <p:nvPr>
            <p:ph sz="half" idx="1"/>
          </p:nvPr>
        </p:nvSpPr>
        <p:spPr>
          <a:xfrm>
            <a:off x="628650" y="1590614"/>
            <a:ext cx="7886700" cy="3227571"/>
          </a:xfrm>
          <a:solidFill>
            <a:schemeClr val="bg1"/>
          </a:solidFill>
        </p:spPr>
        <p:txBody>
          <a:bodyPr>
            <a:normAutofit/>
          </a:bodyPr>
          <a:lstStyle/>
          <a:p>
            <a:r>
              <a:rPr lang="en-GB" altLang="en-US" dirty="0"/>
              <a:t>‘If a rock is big enough to fit the hand, it might be </a:t>
            </a:r>
            <a:r>
              <a:rPr lang="en-GB" altLang="en-US" b="1" dirty="0"/>
              <a:t>perceived</a:t>
            </a:r>
            <a:r>
              <a:rPr lang="en-GB" altLang="en-US" dirty="0"/>
              <a:t> as an object to grasp or throw; it affords grasping or throwing. A tree that is appropriately branched and stemmed, will likewise be </a:t>
            </a:r>
            <a:r>
              <a:rPr lang="en-GB" altLang="en-US" b="1" dirty="0"/>
              <a:t>perceived</a:t>
            </a:r>
            <a:r>
              <a:rPr lang="en-GB" altLang="en-US" dirty="0"/>
              <a:t> as climb-on-able; in affords climbing on</a:t>
            </a:r>
            <a:r>
              <a:rPr lang="cy-GB" altLang="en-US" dirty="0" smtClean="0"/>
              <a:t>’ (</a:t>
            </a:r>
            <a:r>
              <a:rPr lang="cy-GB" altLang="en-US" noProof="1" smtClean="0"/>
              <a:t>Fjortoft a Sageie </a:t>
            </a:r>
            <a:r>
              <a:rPr lang="cy-GB" altLang="en-US" dirty="0" smtClean="0"/>
              <a:t>2000 t.111) </a:t>
            </a:r>
          </a:p>
        </p:txBody>
      </p:sp>
    </p:spTree>
    <p:extLst>
      <p:ext uri="{BB962C8B-B14F-4D97-AF65-F5344CB8AC3E}">
        <p14:creationId xmlns:p14="http://schemas.microsoft.com/office/powerpoint/2010/main" val="3194398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cy-GB" altLang="en-US" dirty="0"/>
              <a:t>Canfod posibiliadau </a:t>
            </a:r>
            <a:r>
              <a:rPr lang="en-GB" altLang="en-US" dirty="0" smtClean="0"/>
              <a:t>2</a:t>
            </a:r>
            <a:endParaRPr lang="en-US" altLang="en-US" dirty="0" smtClean="0"/>
          </a:p>
        </p:txBody>
      </p:sp>
      <p:sp>
        <p:nvSpPr>
          <p:cNvPr id="12291" name="Rectangle 3"/>
          <p:cNvSpPr>
            <a:spLocks noGrp="1" noChangeArrowheads="1"/>
          </p:cNvSpPr>
          <p:nvPr>
            <p:ph sz="half" idx="1"/>
          </p:nvPr>
        </p:nvSpPr>
        <p:spPr>
          <a:xfrm>
            <a:off x="628649" y="1825625"/>
            <a:ext cx="7636119" cy="3010144"/>
          </a:xfrm>
          <a:solidFill>
            <a:schemeClr val="bg1"/>
          </a:solidFill>
        </p:spPr>
        <p:txBody>
          <a:bodyPr>
            <a:normAutofit/>
          </a:bodyPr>
          <a:lstStyle/>
          <a:p>
            <a:pPr eaLnBrk="1" hangingPunct="1"/>
            <a:r>
              <a:rPr lang="cy-GB" altLang="en-US" sz="2400" dirty="0" smtClean="0"/>
              <a:t>Mae angen i ni sicrhau nad ydym ni, fel oedolion, yn penderfynu bod nodweddion penodol yn awgrymu gweithgareddau penodol mewn amgylchiadau penodol am fod hyn yn hepgor natur </a:t>
            </a:r>
            <a:r>
              <a:rPr lang="cy-GB" altLang="en-US" sz="2400" b="1" dirty="0" smtClean="0"/>
              <a:t>ganfyddiadol </a:t>
            </a:r>
            <a:r>
              <a:rPr lang="cy-GB" altLang="en-US" sz="2400" dirty="0" smtClean="0"/>
              <a:t>posibiliadau</a:t>
            </a:r>
          </a:p>
          <a:p>
            <a:pPr eaLnBrk="1" hangingPunct="1"/>
            <a:r>
              <a:rPr lang="cy-GB" altLang="en-US" sz="2400" dirty="0" smtClean="0"/>
              <a:t>Ni all y man awgrymu gweithgaredd ond os bydd y sawl sy’n cyflawni’r gweithgaredd yn canfod bod modd ei gyflawni yn y man hwnnw </a:t>
            </a:r>
          </a:p>
        </p:txBody>
      </p:sp>
    </p:spTree>
    <p:extLst>
      <p:ext uri="{BB962C8B-B14F-4D97-AF65-F5344CB8AC3E}">
        <p14:creationId xmlns:p14="http://schemas.microsoft.com/office/powerpoint/2010/main" val="426704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sz="half" idx="1"/>
          </p:nvPr>
        </p:nvSpPr>
        <p:spPr>
          <a:xfrm>
            <a:off x="628650" y="1825625"/>
            <a:ext cx="7886700" cy="2588113"/>
          </a:xfrm>
        </p:spPr>
        <p:txBody>
          <a:bodyPr>
            <a:normAutofit/>
          </a:bodyPr>
          <a:lstStyle/>
          <a:p>
            <a:r>
              <a:rPr lang="cy-GB" altLang="en-US" dirty="0" smtClean="0"/>
              <a:t>Dywed </a:t>
            </a:r>
            <a:r>
              <a:rPr lang="cy-GB" altLang="en-US" noProof="1" smtClean="0"/>
              <a:t>Fjortoft a Sageie </a:t>
            </a:r>
            <a:r>
              <a:rPr lang="cy-GB" altLang="en-US" dirty="0" smtClean="0"/>
              <a:t>yn glir (2000): ‘</a:t>
            </a:r>
            <a:r>
              <a:rPr lang="en-GB" altLang="en-US" dirty="0"/>
              <a:t>as adults we perceive the landscape as </a:t>
            </a:r>
            <a:r>
              <a:rPr lang="en-GB" altLang="en-US" i="1" dirty="0"/>
              <a:t>forms</a:t>
            </a:r>
            <a:r>
              <a:rPr lang="en-GB" altLang="en-US" dirty="0"/>
              <a:t>, whereas children will interpret the landscape and terrain as </a:t>
            </a:r>
            <a:r>
              <a:rPr lang="en-GB" altLang="en-US" i="1" dirty="0"/>
              <a:t>functions’</a:t>
            </a:r>
            <a:r>
              <a:rPr lang="en-GB" altLang="en-US" dirty="0" smtClean="0"/>
              <a:t> (t.85</a:t>
            </a:r>
            <a:r>
              <a:rPr lang="en-GB" altLang="en-US" dirty="0"/>
              <a:t>) </a:t>
            </a:r>
            <a:endParaRPr lang="en-US" altLang="en-US" dirty="0"/>
          </a:p>
          <a:p>
            <a:endParaRPr lang="en-GB" dirty="0"/>
          </a:p>
        </p:txBody>
      </p:sp>
    </p:spTree>
    <p:extLst>
      <p:ext uri="{BB962C8B-B14F-4D97-AF65-F5344CB8AC3E}">
        <p14:creationId xmlns:p14="http://schemas.microsoft.com/office/powerpoint/2010/main" val="2625793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cy-GB" altLang="en-US" dirty="0"/>
              <a:t>Canfod posibiliadau </a:t>
            </a:r>
            <a:r>
              <a:rPr lang="en-GB" altLang="en-US" dirty="0" smtClean="0"/>
              <a:t>3</a:t>
            </a:r>
            <a:endParaRPr lang="en-US" altLang="en-US" dirty="0" smtClean="0"/>
          </a:p>
        </p:txBody>
      </p:sp>
      <p:sp>
        <p:nvSpPr>
          <p:cNvPr id="13315" name="Rectangle 3"/>
          <p:cNvSpPr>
            <a:spLocks noGrp="1" noChangeArrowheads="1"/>
          </p:cNvSpPr>
          <p:nvPr>
            <p:ph sz="half" idx="1"/>
          </p:nvPr>
        </p:nvSpPr>
        <p:spPr>
          <a:xfrm>
            <a:off x="628650" y="1825625"/>
            <a:ext cx="7886700" cy="3432175"/>
          </a:xfrm>
          <a:solidFill>
            <a:schemeClr val="bg1"/>
          </a:solidFill>
        </p:spPr>
        <p:txBody>
          <a:bodyPr>
            <a:normAutofit/>
          </a:bodyPr>
          <a:lstStyle/>
          <a:p>
            <a:pPr eaLnBrk="1" hangingPunct="1"/>
            <a:r>
              <a:rPr lang="cy-GB" altLang="en-US" dirty="0" smtClean="0"/>
              <a:t>Felly rhaid i ddisgrifiad o amgylchedd gan ddefnyddio’r cysyniad o bosibiliadau gael ei seilio ar </a:t>
            </a:r>
            <a:r>
              <a:rPr lang="cy-GB" altLang="en-US" u="sng" dirty="0" smtClean="0"/>
              <a:t>weithgaredd plant o fewn yr amgylchedd</a:t>
            </a:r>
            <a:r>
              <a:rPr lang="cy-GB" altLang="en-US" dirty="0" smtClean="0"/>
              <a:t>, yn hytrach nag ar syniadau oedolyn ynghylch beth gall plant ei wneud mewn man penodol.</a:t>
            </a:r>
          </a:p>
          <a:p>
            <a:pPr eaLnBrk="1" hangingPunct="1"/>
            <a:r>
              <a:rPr lang="cy-GB" altLang="en-US" dirty="0" smtClean="0"/>
              <a:t>Ni allwn benderfynu ar bosibiliadau amgylchedd cyn neu heb i weithgarwch o’r fath ddigwydd. </a:t>
            </a:r>
          </a:p>
        </p:txBody>
      </p:sp>
    </p:spTree>
    <p:extLst>
      <p:ext uri="{BB962C8B-B14F-4D97-AF65-F5344CB8AC3E}">
        <p14:creationId xmlns:p14="http://schemas.microsoft.com/office/powerpoint/2010/main" val="1584128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cy-GB" altLang="en-US" dirty="0" smtClean="0"/>
              <a:t>Lleoli </a:t>
            </a:r>
            <a:r>
              <a:rPr lang="cy-GB" altLang="en-US" dirty="0"/>
              <a:t>p</a:t>
            </a:r>
            <a:r>
              <a:rPr lang="cy-GB" altLang="en-US" dirty="0" smtClean="0"/>
              <a:t>osibiliadau</a:t>
            </a:r>
          </a:p>
        </p:txBody>
      </p:sp>
      <p:sp>
        <p:nvSpPr>
          <p:cNvPr id="15363" name="Rectangle 3"/>
          <p:cNvSpPr>
            <a:spLocks noGrp="1" noChangeArrowheads="1"/>
          </p:cNvSpPr>
          <p:nvPr>
            <p:ph sz="half" idx="1"/>
          </p:nvPr>
        </p:nvSpPr>
        <p:spPr>
          <a:xfrm>
            <a:off x="628650" y="1389186"/>
            <a:ext cx="7886700" cy="4853352"/>
          </a:xfrm>
          <a:solidFill>
            <a:schemeClr val="bg1"/>
          </a:solidFill>
        </p:spPr>
        <p:txBody>
          <a:bodyPr>
            <a:normAutofit/>
          </a:bodyPr>
          <a:lstStyle/>
          <a:p>
            <a:r>
              <a:rPr lang="cy-GB" altLang="en-US" dirty="0" smtClean="0"/>
              <a:t>Disgrifiodd </a:t>
            </a:r>
            <a:r>
              <a:rPr lang="cy-GB" altLang="en-US" noProof="1" smtClean="0"/>
              <a:t>Kytta </a:t>
            </a:r>
            <a:r>
              <a:rPr lang="cy-GB" altLang="en-US" dirty="0" smtClean="0"/>
              <a:t>(</a:t>
            </a:r>
            <a:r>
              <a:rPr lang="cy-GB" altLang="en-US" dirty="0" smtClean="0"/>
              <a:t>2004) bosibiliadau fel eu bod ‘</a:t>
            </a:r>
            <a:r>
              <a:rPr lang="en-GB" altLang="en-US" dirty="0"/>
              <a:t>located at the interface between the setting and the person</a:t>
            </a:r>
            <a:r>
              <a:rPr lang="cy-GB" altLang="en-US" dirty="0" smtClean="0"/>
              <a:t>’ (t.181)</a:t>
            </a:r>
          </a:p>
          <a:p>
            <a:pPr eaLnBrk="1" hangingPunct="1">
              <a:lnSpc>
                <a:spcPct val="90000"/>
              </a:lnSpc>
            </a:pPr>
            <a:r>
              <a:rPr lang="cy-GB" altLang="en-US" dirty="0" smtClean="0"/>
              <a:t>Mae </a:t>
            </a:r>
            <a:r>
              <a:rPr lang="cy-GB" altLang="en-US" noProof="1" smtClean="0"/>
              <a:t>Kytta</a:t>
            </a:r>
            <a:r>
              <a:rPr lang="cy-GB" altLang="en-US" dirty="0" smtClean="0"/>
              <a:t> </a:t>
            </a:r>
            <a:r>
              <a:rPr lang="cy-GB" altLang="en-US" dirty="0" smtClean="0"/>
              <a:t>yn awgrymu y gallwn ystyried </a:t>
            </a:r>
            <a:r>
              <a:rPr lang="cy-GB" altLang="en-US" b="1" dirty="0" smtClean="0"/>
              <a:t>posibiliadau dichonol</a:t>
            </a:r>
            <a:r>
              <a:rPr lang="cy-GB" altLang="en-US" dirty="0" smtClean="0"/>
              <a:t> </a:t>
            </a:r>
          </a:p>
          <a:p>
            <a:pPr lvl="1"/>
            <a:r>
              <a:rPr lang="cy-GB" altLang="en-US" dirty="0" smtClean="0"/>
              <a:t>posibiliadau amgylchedd a bennir mewn perthynas ag unigolyn ac sydd ‘</a:t>
            </a:r>
            <a:r>
              <a:rPr lang="en-GB" altLang="en-US" dirty="0"/>
              <a:t>are available to be perceived</a:t>
            </a:r>
            <a:r>
              <a:rPr lang="cy-GB" altLang="en-US" dirty="0" smtClean="0"/>
              <a:t>’ </a:t>
            </a:r>
            <a:r>
              <a:rPr lang="cy-GB" altLang="en-US" dirty="0" smtClean="0"/>
              <a:t>(</a:t>
            </a:r>
            <a:r>
              <a:rPr lang="cy-GB" altLang="en-US" noProof="1" smtClean="0"/>
              <a:t>ibid</a:t>
            </a:r>
            <a:r>
              <a:rPr lang="cy-GB" altLang="en-US" dirty="0" smtClean="0"/>
              <a:t>.) </a:t>
            </a:r>
            <a:endParaRPr lang="cy-GB" altLang="en-US" dirty="0" smtClean="0"/>
          </a:p>
          <a:p>
            <a:pPr eaLnBrk="1" hangingPunct="1">
              <a:lnSpc>
                <a:spcPct val="90000"/>
              </a:lnSpc>
            </a:pPr>
            <a:r>
              <a:rPr lang="cy-GB" altLang="en-US" dirty="0" smtClean="0"/>
              <a:t>Is-set o’r rhain yw’r </a:t>
            </a:r>
            <a:r>
              <a:rPr lang="cy-GB" altLang="en-US" b="1" dirty="0" smtClean="0"/>
              <a:t>posibiliadau a wireddir</a:t>
            </a:r>
            <a:r>
              <a:rPr lang="cy-GB" altLang="en-US" dirty="0" smtClean="0"/>
              <a:t> </a:t>
            </a:r>
          </a:p>
          <a:p>
            <a:pPr lvl="1" eaLnBrk="1" hangingPunct="1">
              <a:lnSpc>
                <a:spcPct val="90000"/>
              </a:lnSpc>
            </a:pPr>
            <a:r>
              <a:rPr lang="cy-GB" altLang="en-US" dirty="0" smtClean="0"/>
              <a:t>a ddatgelir drwy weithredoedd yr unigolyn, neu drwy hunan adroddiadau. </a:t>
            </a:r>
          </a:p>
        </p:txBody>
      </p:sp>
    </p:spTree>
    <p:extLst>
      <p:ext uri="{BB962C8B-B14F-4D97-AF65-F5344CB8AC3E}">
        <p14:creationId xmlns:p14="http://schemas.microsoft.com/office/powerpoint/2010/main" val="38821575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5" descr="DSCF0820"/>
          <p:cNvPicPr>
            <a:picLocks noGrp="1" noChangeAspect="1" noChangeArrowheads="1"/>
          </p:cNvPicPr>
          <p:nvPr>
            <p:ph/>
          </p:nvPr>
        </p:nvPicPr>
        <p:blipFill>
          <a:blip r:embed="rId3">
            <a:extLst>
              <a:ext uri="{28A0092B-C50C-407E-A947-70E740481C1C}">
                <a14:useLocalDpi xmlns:a14="http://schemas.microsoft.com/office/drawing/2010/main" val="0"/>
              </a:ext>
            </a:extLst>
          </a:blip>
          <a:srcRect/>
          <a:stretch>
            <a:fillRect/>
          </a:stretch>
        </p:blipFill>
        <p:spPr>
          <a:xfrm>
            <a:off x="1644650" y="0"/>
            <a:ext cx="5853113" cy="6858000"/>
          </a:xfrm>
          <a:noFill/>
        </p:spPr>
      </p:pic>
    </p:spTree>
    <p:extLst>
      <p:ext uri="{BB962C8B-B14F-4D97-AF65-F5344CB8AC3E}">
        <p14:creationId xmlns:p14="http://schemas.microsoft.com/office/powerpoint/2010/main" val="37793454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5" descr="DSCF0821"/>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1644650" y="0"/>
            <a:ext cx="5853113" cy="6858000"/>
          </a:xfrm>
          <a:noFill/>
        </p:spPr>
      </p:pic>
    </p:spTree>
    <p:extLst>
      <p:ext uri="{BB962C8B-B14F-4D97-AF65-F5344CB8AC3E}">
        <p14:creationId xmlns:p14="http://schemas.microsoft.com/office/powerpoint/2010/main" val="246230000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7" descr="DSCF0822"/>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1644650" y="0"/>
            <a:ext cx="5853113" cy="6858000"/>
          </a:xfrm>
          <a:noFill/>
        </p:spPr>
      </p:pic>
    </p:spTree>
    <p:extLst>
      <p:ext uri="{BB962C8B-B14F-4D97-AF65-F5344CB8AC3E}">
        <p14:creationId xmlns:p14="http://schemas.microsoft.com/office/powerpoint/2010/main" val="2280275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5" descr="DSCF0827"/>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1644650" y="0"/>
            <a:ext cx="5853113" cy="6858000"/>
          </a:xfrm>
          <a:noFill/>
        </p:spPr>
      </p:pic>
    </p:spTree>
    <p:extLst>
      <p:ext uri="{BB962C8B-B14F-4D97-AF65-F5344CB8AC3E}">
        <p14:creationId xmlns:p14="http://schemas.microsoft.com/office/powerpoint/2010/main" val="3619500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5" descr="DSCF0824"/>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1644650" y="0"/>
            <a:ext cx="5853113" cy="6858000"/>
          </a:xfrm>
          <a:noFill/>
        </p:spPr>
      </p:pic>
    </p:spTree>
    <p:extLst>
      <p:ext uri="{BB962C8B-B14F-4D97-AF65-F5344CB8AC3E}">
        <p14:creationId xmlns:p14="http://schemas.microsoft.com/office/powerpoint/2010/main" val="9536130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6" descr="DSCF0825"/>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1644650" y="0"/>
            <a:ext cx="5853113" cy="6858000"/>
          </a:xfrm>
          <a:noFill/>
        </p:spPr>
      </p:pic>
    </p:spTree>
    <p:extLst>
      <p:ext uri="{BB962C8B-B14F-4D97-AF65-F5344CB8AC3E}">
        <p14:creationId xmlns:p14="http://schemas.microsoft.com/office/powerpoint/2010/main" val="16653743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5" descr="DSCF0830"/>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rot="4974333">
            <a:off x="1142207" y="502443"/>
            <a:ext cx="6858000" cy="5853113"/>
          </a:xfrm>
          <a:noFill/>
        </p:spPr>
      </p:pic>
    </p:spTree>
    <p:extLst>
      <p:ext uri="{BB962C8B-B14F-4D97-AF65-F5344CB8AC3E}">
        <p14:creationId xmlns:p14="http://schemas.microsoft.com/office/powerpoint/2010/main" val="2796110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5" descr="DSCF0829"/>
          <p:cNvPicPr>
            <a:picLocks noGrp="1" noChangeAspect="1" noChangeArrowheads="1"/>
          </p:cNvPicPr>
          <p:nvPr>
            <p:ph/>
          </p:nvPr>
        </p:nvPicPr>
        <p:blipFill>
          <a:blip r:embed="rId3">
            <a:extLst>
              <a:ext uri="{28A0092B-C50C-407E-A947-70E740481C1C}">
                <a14:useLocalDpi xmlns:a14="http://schemas.microsoft.com/office/drawing/2010/main" val="0"/>
              </a:ext>
            </a:extLst>
          </a:blip>
          <a:srcRect/>
          <a:stretch>
            <a:fillRect/>
          </a:stretch>
        </p:blipFill>
        <p:spPr>
          <a:xfrm>
            <a:off x="669925" y="277813"/>
            <a:ext cx="7804150" cy="5853112"/>
          </a:xfrm>
          <a:noFill/>
        </p:spPr>
      </p:pic>
    </p:spTree>
    <p:extLst>
      <p:ext uri="{BB962C8B-B14F-4D97-AF65-F5344CB8AC3E}">
        <p14:creationId xmlns:p14="http://schemas.microsoft.com/office/powerpoint/2010/main" val="1232601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5" descr="DSCF0833"/>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669925" y="277813"/>
            <a:ext cx="7804150" cy="5853112"/>
          </a:xfrm>
          <a:noFill/>
        </p:spPr>
      </p:pic>
    </p:spTree>
    <p:extLst>
      <p:ext uri="{BB962C8B-B14F-4D97-AF65-F5344CB8AC3E}">
        <p14:creationId xmlns:p14="http://schemas.microsoft.com/office/powerpoint/2010/main" val="1681286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5" descr="DSCF0832"/>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669925" y="277813"/>
            <a:ext cx="7804150" cy="5853112"/>
          </a:xfrm>
          <a:noFill/>
        </p:spPr>
      </p:pic>
    </p:spTree>
    <p:extLst>
      <p:ext uri="{BB962C8B-B14F-4D97-AF65-F5344CB8AC3E}">
        <p14:creationId xmlns:p14="http://schemas.microsoft.com/office/powerpoint/2010/main" val="8168938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6" descr="DSCF0835"/>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669925" y="277813"/>
            <a:ext cx="7804150" cy="5853112"/>
          </a:xfrm>
          <a:noFill/>
        </p:spPr>
      </p:pic>
    </p:spTree>
    <p:extLst>
      <p:ext uri="{BB962C8B-B14F-4D97-AF65-F5344CB8AC3E}">
        <p14:creationId xmlns:p14="http://schemas.microsoft.com/office/powerpoint/2010/main" val="11064965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5" descr="DSCF0834"/>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669925" y="277813"/>
            <a:ext cx="7804150" cy="5853112"/>
          </a:xfrm>
          <a:noFill/>
        </p:spPr>
      </p:pic>
    </p:spTree>
    <p:extLst>
      <p:ext uri="{BB962C8B-B14F-4D97-AF65-F5344CB8AC3E}">
        <p14:creationId xmlns:p14="http://schemas.microsoft.com/office/powerpoint/2010/main" val="21860538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5" descr="DSCF0838"/>
          <p:cNvPicPr>
            <a:picLocks noGrp="1" noChangeAspect="1" noChangeArrowheads="1"/>
          </p:cNvPicPr>
          <p:nvPr>
            <p:ph/>
          </p:nvPr>
        </p:nvPicPr>
        <p:blipFill>
          <a:blip r:embed="rId3">
            <a:extLst>
              <a:ext uri="{28A0092B-C50C-407E-A947-70E740481C1C}">
                <a14:useLocalDpi xmlns:a14="http://schemas.microsoft.com/office/drawing/2010/main" val="0"/>
              </a:ext>
            </a:extLst>
          </a:blip>
          <a:srcRect/>
          <a:stretch>
            <a:fillRect/>
          </a:stretch>
        </p:blipFill>
        <p:spPr>
          <a:xfrm>
            <a:off x="669925" y="277813"/>
            <a:ext cx="7804150" cy="5853112"/>
          </a:xfrm>
          <a:noFill/>
        </p:spPr>
      </p:pic>
      <p:sp>
        <p:nvSpPr>
          <p:cNvPr id="5" name="Oval 4"/>
          <p:cNvSpPr/>
          <p:nvPr/>
        </p:nvSpPr>
        <p:spPr>
          <a:xfrm>
            <a:off x="3276600" y="2133600"/>
            <a:ext cx="1511300" cy="208756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21202314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5"/>
          <p:cNvSpPr>
            <a:spLocks noGrp="1" noChangeArrowheads="1"/>
          </p:cNvSpPr>
          <p:nvPr>
            <p:ph type="title"/>
          </p:nvPr>
        </p:nvSpPr>
        <p:spPr/>
        <p:txBody>
          <a:bodyPr/>
          <a:lstStyle/>
          <a:p>
            <a:pPr eaLnBrk="1" hangingPunct="1"/>
            <a:endParaRPr lang="en-US" altLang="en-US" smtClean="0"/>
          </a:p>
        </p:txBody>
      </p:sp>
      <p:pic>
        <p:nvPicPr>
          <p:cNvPr id="29699" name="Picture 8" descr="DSCF0839"/>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468313" y="692150"/>
            <a:ext cx="4495800" cy="3371850"/>
          </a:xfrm>
          <a:noFill/>
        </p:spPr>
      </p:pic>
      <p:pic>
        <p:nvPicPr>
          <p:cNvPr id="29700" name="Picture 9" descr="DSCF0840"/>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4140200" y="2997200"/>
            <a:ext cx="4495800" cy="3371850"/>
          </a:xfrm>
          <a:noFill/>
        </p:spPr>
      </p:pic>
    </p:spTree>
    <p:extLst>
      <p:ext uri="{BB962C8B-B14F-4D97-AF65-F5344CB8AC3E}">
        <p14:creationId xmlns:p14="http://schemas.microsoft.com/office/powerpoint/2010/main" val="28969962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6"/>
          <p:cNvSpPr>
            <a:spLocks noGrp="1" noChangeArrowheads="1"/>
          </p:cNvSpPr>
          <p:nvPr>
            <p:ph type="title"/>
          </p:nvPr>
        </p:nvSpPr>
        <p:spPr/>
        <p:txBody>
          <a:bodyPr/>
          <a:lstStyle/>
          <a:p>
            <a:pPr eaLnBrk="1" hangingPunct="1"/>
            <a:endParaRPr lang="en-US" altLang="en-US" smtClean="0"/>
          </a:p>
        </p:txBody>
      </p:sp>
      <p:pic>
        <p:nvPicPr>
          <p:cNvPr id="30723" name="Picture 5" descr="DSCF084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68313" y="1003300"/>
            <a:ext cx="4391025" cy="3294063"/>
          </a:xfrm>
          <a:noFill/>
        </p:spPr>
      </p:pic>
      <p:pic>
        <p:nvPicPr>
          <p:cNvPr id="30724" name="Picture 8" descr="DSCF084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995738" y="3235325"/>
            <a:ext cx="4392612" cy="3294063"/>
          </a:xfrm>
          <a:noFill/>
        </p:spPr>
      </p:pic>
    </p:spTree>
    <p:extLst>
      <p:ext uri="{BB962C8B-B14F-4D97-AF65-F5344CB8AC3E}">
        <p14:creationId xmlns:p14="http://schemas.microsoft.com/office/powerpoint/2010/main" val="18506923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p:cNvSpPr>
            <a:spLocks noGrp="1" noChangeArrowheads="1"/>
          </p:cNvSpPr>
          <p:nvPr>
            <p:ph type="title"/>
          </p:nvPr>
        </p:nvSpPr>
        <p:spPr/>
        <p:txBody>
          <a:bodyPr/>
          <a:lstStyle/>
          <a:p>
            <a:pPr eaLnBrk="1" hangingPunct="1"/>
            <a:endParaRPr lang="en-US" altLang="en-US" smtClean="0"/>
          </a:p>
        </p:txBody>
      </p:sp>
      <p:pic>
        <p:nvPicPr>
          <p:cNvPr id="31747" name="Picture 8" descr="DSCF0847"/>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57200" y="2351088"/>
            <a:ext cx="4038600" cy="3028950"/>
          </a:xfrm>
          <a:noFill/>
        </p:spPr>
      </p:pic>
      <p:pic>
        <p:nvPicPr>
          <p:cNvPr id="31748" name="Picture 9" descr="DSCF0851"/>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2351088"/>
            <a:ext cx="4038600" cy="3028950"/>
          </a:xfrm>
          <a:noFill/>
        </p:spPr>
      </p:pic>
    </p:spTree>
    <p:extLst>
      <p:ext uri="{BB962C8B-B14F-4D97-AF65-F5344CB8AC3E}">
        <p14:creationId xmlns:p14="http://schemas.microsoft.com/office/powerpoint/2010/main" val="3013773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4"/>
          <p:cNvSpPr>
            <a:spLocks noGrp="1" noChangeArrowheads="1"/>
          </p:cNvSpPr>
          <p:nvPr>
            <p:ph type="title"/>
          </p:nvPr>
        </p:nvSpPr>
        <p:spPr/>
        <p:txBody>
          <a:bodyPr/>
          <a:lstStyle/>
          <a:p>
            <a:pPr eaLnBrk="1" hangingPunct="1"/>
            <a:endParaRPr lang="en-US" altLang="en-US" smtClean="0"/>
          </a:p>
        </p:txBody>
      </p:sp>
      <p:pic>
        <p:nvPicPr>
          <p:cNvPr id="32771" name="Picture 12" descr="DSCF0848"/>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395288" y="260350"/>
            <a:ext cx="3935412" cy="2951163"/>
          </a:xfrm>
          <a:noFill/>
        </p:spPr>
      </p:pic>
      <p:pic>
        <p:nvPicPr>
          <p:cNvPr id="32772" name="Picture 13" descr="DSCF0853"/>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468313" y="3357563"/>
            <a:ext cx="3743325" cy="2806700"/>
          </a:xfrm>
          <a:noFill/>
        </p:spPr>
      </p:pic>
      <p:pic>
        <p:nvPicPr>
          <p:cNvPr id="32773" name="Picture 16" descr="DSCF0858"/>
          <p:cNvPicPr>
            <a:picLocks noGrp="1" noChangeAspect="1" noChangeArrowheads="1"/>
          </p:cNvPicPr>
          <p:nvPr>
            <p:ph sz="half" idx="3"/>
          </p:nvPr>
        </p:nvPicPr>
        <p:blipFill>
          <a:blip r:embed="rId4">
            <a:extLst>
              <a:ext uri="{28A0092B-C50C-407E-A947-70E740481C1C}">
                <a14:useLocalDpi xmlns:a14="http://schemas.microsoft.com/office/drawing/2010/main" val="0"/>
              </a:ext>
            </a:extLst>
          </a:blip>
          <a:srcRect/>
          <a:stretch>
            <a:fillRect/>
          </a:stretch>
        </p:blipFill>
        <p:spPr>
          <a:xfrm>
            <a:off x="4648200" y="2351088"/>
            <a:ext cx="4038600" cy="3028950"/>
          </a:xfrm>
          <a:noFill/>
        </p:spPr>
      </p:pic>
    </p:spTree>
    <p:extLst>
      <p:ext uri="{BB962C8B-B14F-4D97-AF65-F5344CB8AC3E}">
        <p14:creationId xmlns:p14="http://schemas.microsoft.com/office/powerpoint/2010/main" val="35526536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Grp="1" noChangeArrowheads="1"/>
          </p:cNvSpPr>
          <p:nvPr>
            <p:ph type="title"/>
          </p:nvPr>
        </p:nvSpPr>
        <p:spPr/>
        <p:txBody>
          <a:bodyPr/>
          <a:lstStyle/>
          <a:p>
            <a:pPr eaLnBrk="1" hangingPunct="1"/>
            <a:endParaRPr lang="en-US" altLang="en-US" smtClean="0"/>
          </a:p>
        </p:txBody>
      </p:sp>
      <p:pic>
        <p:nvPicPr>
          <p:cNvPr id="33795" name="Picture 7" descr="DSCF084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95288" y="333375"/>
            <a:ext cx="4244975" cy="3184525"/>
          </a:xfrm>
          <a:noFill/>
        </p:spPr>
      </p:pic>
      <p:pic>
        <p:nvPicPr>
          <p:cNvPr id="33796" name="Picture 8" descr="DSCF0859"/>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924300" y="3141663"/>
            <a:ext cx="4402138" cy="3302000"/>
          </a:xfrm>
          <a:noFill/>
        </p:spPr>
      </p:pic>
    </p:spTree>
    <p:extLst>
      <p:ext uri="{BB962C8B-B14F-4D97-AF65-F5344CB8AC3E}">
        <p14:creationId xmlns:p14="http://schemas.microsoft.com/office/powerpoint/2010/main" val="2167713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13043" t="16023" r="30870" b="9131"/>
          <a:stretch/>
        </p:blipFill>
        <p:spPr>
          <a:xfrm>
            <a:off x="610692" y="499232"/>
            <a:ext cx="8179765" cy="6140107"/>
          </a:xfrm>
          <a:prstGeom prst="rect">
            <a:avLst/>
          </a:prstGeom>
        </p:spPr>
      </p:pic>
    </p:spTree>
    <p:extLst>
      <p:ext uri="{BB962C8B-B14F-4D97-AF65-F5344CB8AC3E}">
        <p14:creationId xmlns:p14="http://schemas.microsoft.com/office/powerpoint/2010/main" val="17629342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cy-GB" altLang="en-US" dirty="0" smtClean="0"/>
              <a:t>Negeseuon allweddol</a:t>
            </a:r>
            <a:r>
              <a:rPr lang="en-GB" altLang="en-US" dirty="0" smtClean="0"/>
              <a:t>:</a:t>
            </a:r>
          </a:p>
        </p:txBody>
      </p:sp>
      <p:sp>
        <p:nvSpPr>
          <p:cNvPr id="35843" name="Rectangle 3"/>
          <p:cNvSpPr>
            <a:spLocks noGrp="1" noChangeArrowheads="1"/>
          </p:cNvSpPr>
          <p:nvPr>
            <p:ph type="body" idx="1"/>
          </p:nvPr>
        </p:nvSpPr>
        <p:spPr>
          <a:xfrm>
            <a:off x="457200" y="1358153"/>
            <a:ext cx="8229600" cy="4997450"/>
          </a:xfrm>
        </p:spPr>
        <p:txBody>
          <a:bodyPr>
            <a:normAutofit/>
          </a:bodyPr>
          <a:lstStyle/>
          <a:p>
            <a:pPr eaLnBrk="1" hangingPunct="1">
              <a:lnSpc>
                <a:spcPct val="90000"/>
              </a:lnSpc>
            </a:pPr>
            <a:r>
              <a:rPr lang="cy-GB" altLang="en-US" sz="2300" dirty="0" smtClean="0"/>
              <a:t>Fel oedolion ni allwn </a:t>
            </a:r>
            <a:r>
              <a:rPr lang="cy-GB" altLang="en-US" sz="2300" b="1" i="1" dirty="0" smtClean="0"/>
              <a:t>ragdybio</a:t>
            </a:r>
            <a:r>
              <a:rPr lang="cy-GB" altLang="en-US" sz="2300" i="1" dirty="0" smtClean="0"/>
              <a:t> </a:t>
            </a:r>
            <a:r>
              <a:rPr lang="cy-GB" altLang="en-US" sz="2300" dirty="0" smtClean="0"/>
              <a:t>ein bod yn gwybod, ymlaen llaw,</a:t>
            </a:r>
            <a:r>
              <a:rPr lang="cy-GB" altLang="en-US" sz="2300" i="1" dirty="0" smtClean="0"/>
              <a:t> </a:t>
            </a:r>
            <a:r>
              <a:rPr lang="cy-GB" altLang="en-US" sz="2300" dirty="0" smtClean="0"/>
              <a:t>sut bydd plentyn (neu grŵp o blant) yn defnyddio man penodol.</a:t>
            </a:r>
          </a:p>
          <a:p>
            <a:pPr eaLnBrk="1" hangingPunct="1">
              <a:lnSpc>
                <a:spcPct val="90000"/>
              </a:lnSpc>
            </a:pPr>
            <a:r>
              <a:rPr lang="cy-GB" altLang="en-US" sz="2300" dirty="0" smtClean="0"/>
              <a:t>Gallwn ddefnyddio ein hadnabyddiaeth o’r plentyn/plant, ac o’r man, i ddynodi yr hyn y </a:t>
            </a:r>
            <a:r>
              <a:rPr lang="cy-GB" altLang="en-US" sz="2300" b="1" i="1" dirty="0" smtClean="0"/>
              <a:t>gallent </a:t>
            </a:r>
            <a:r>
              <a:rPr lang="cy-GB" altLang="en-US" sz="2300" dirty="0" smtClean="0"/>
              <a:t>ei wneud (posibiliadau dichonol)</a:t>
            </a:r>
          </a:p>
          <a:p>
            <a:pPr eaLnBrk="1" hangingPunct="1">
              <a:lnSpc>
                <a:spcPct val="90000"/>
              </a:lnSpc>
            </a:pPr>
            <a:r>
              <a:rPr lang="cy-GB" altLang="en-US" sz="2300" dirty="0" smtClean="0"/>
              <a:t>Gallwn arsylwi i weld beth maent yn ei wneud </a:t>
            </a:r>
            <a:r>
              <a:rPr lang="cy-GB" altLang="en-US" sz="2300" b="1" i="1" dirty="0" smtClean="0"/>
              <a:t>mewn gwirionedd</a:t>
            </a:r>
            <a:r>
              <a:rPr lang="cy-GB" altLang="en-US" sz="2300" dirty="0" smtClean="0"/>
              <a:t> (posibiliadau a wireddir) </a:t>
            </a:r>
          </a:p>
          <a:p>
            <a:pPr eaLnBrk="1" hangingPunct="1">
              <a:lnSpc>
                <a:spcPct val="90000"/>
              </a:lnSpc>
            </a:pPr>
            <a:r>
              <a:rPr lang="cy-GB" altLang="en-US" sz="2300" dirty="0" smtClean="0"/>
              <a:t>Gall hyn fod yn ffordd ddefnyddiol o ystyried pa mor effeithiol y mae mannau awyr agored </a:t>
            </a:r>
            <a:r>
              <a:rPr lang="cy-GB" altLang="en-US" sz="2300" b="1" dirty="0" smtClean="0"/>
              <a:t>a dan do</a:t>
            </a:r>
            <a:r>
              <a:rPr lang="cy-GB" altLang="en-US" sz="2300" dirty="0" smtClean="0"/>
              <a:t> o ran darparu ar gyfer gweithgarwch plant</a:t>
            </a:r>
          </a:p>
          <a:p>
            <a:pPr eaLnBrk="1" hangingPunct="1">
              <a:lnSpc>
                <a:spcPct val="90000"/>
              </a:lnSpc>
            </a:pPr>
            <a:r>
              <a:rPr lang="cy-GB" altLang="en-US" sz="2300" dirty="0" smtClean="0"/>
              <a:t>Hefyd </a:t>
            </a:r>
            <a:r>
              <a:rPr lang="cy-GB" altLang="en-US" sz="2300" noProof="1" smtClean="0"/>
              <a:t>gallem </a:t>
            </a:r>
            <a:r>
              <a:rPr lang="cy-GB" altLang="en-US" sz="2300" dirty="0" smtClean="0"/>
              <a:t>ofyn </a:t>
            </a:r>
            <a:r>
              <a:rPr lang="cy-GB" altLang="en-US" sz="2300" dirty="0" smtClean="0"/>
              <a:t>pam </a:t>
            </a:r>
            <a:r>
              <a:rPr lang="cy-GB" altLang="en-US" sz="2300" b="1" i="1" dirty="0" smtClean="0"/>
              <a:t>nad ydynt </a:t>
            </a:r>
            <a:r>
              <a:rPr lang="cy-GB" altLang="en-US" sz="2300" dirty="0" smtClean="0"/>
              <a:t>yn cyflawni  rhai posibiliadau dichonol</a:t>
            </a:r>
            <a:r>
              <a:rPr lang="en-GB" altLang="en-US" sz="2300" dirty="0" smtClean="0"/>
              <a:t>….  </a:t>
            </a:r>
          </a:p>
        </p:txBody>
      </p:sp>
    </p:spTree>
    <p:extLst>
      <p:ext uri="{BB962C8B-B14F-4D97-AF65-F5344CB8AC3E}">
        <p14:creationId xmlns:p14="http://schemas.microsoft.com/office/powerpoint/2010/main" val="6147721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28650" y="0"/>
            <a:ext cx="7886700" cy="1325563"/>
          </a:xfrm>
        </p:spPr>
        <p:txBody>
          <a:bodyPr/>
          <a:lstStyle/>
          <a:p>
            <a:pPr eaLnBrk="1" hangingPunct="1"/>
            <a:r>
              <a:rPr lang="en-GB" altLang="en-US" dirty="0" smtClean="0"/>
              <a:t>References                  </a:t>
            </a:r>
            <a:r>
              <a:rPr lang="cy-GB" altLang="en-US" dirty="0" smtClean="0"/>
              <a:t>Cyfeiriadau </a:t>
            </a:r>
          </a:p>
        </p:txBody>
      </p:sp>
      <p:sp>
        <p:nvSpPr>
          <p:cNvPr id="40963" name="Rectangle 3"/>
          <p:cNvSpPr>
            <a:spLocks noGrp="1" noChangeArrowheads="1"/>
          </p:cNvSpPr>
          <p:nvPr>
            <p:ph type="body" idx="1"/>
          </p:nvPr>
        </p:nvSpPr>
        <p:spPr>
          <a:xfrm>
            <a:off x="628650" y="1301262"/>
            <a:ext cx="7886700" cy="5275383"/>
          </a:xfrm>
          <a:solidFill>
            <a:schemeClr val="bg1"/>
          </a:solidFill>
        </p:spPr>
        <p:txBody>
          <a:bodyPr>
            <a:normAutofit fontScale="92500" lnSpcReduction="10000"/>
          </a:bodyPr>
          <a:lstStyle/>
          <a:p>
            <a:pPr eaLnBrk="1" hangingPunct="1">
              <a:lnSpc>
                <a:spcPct val="80000"/>
              </a:lnSpc>
            </a:pPr>
            <a:r>
              <a:rPr lang="en-US" altLang="en-US" sz="2000" dirty="0" smtClean="0"/>
              <a:t>Armitage, M. (2001) The ins and outs of school playground play: children’s use of ‘play places’ In Bishop, J.C. and Curtis, M. [</a:t>
            </a:r>
            <a:r>
              <a:rPr lang="en-US" altLang="en-US" sz="2000" dirty="0" err="1" smtClean="0"/>
              <a:t>Eds</a:t>
            </a:r>
            <a:r>
              <a:rPr lang="en-US" altLang="en-US" sz="2000" dirty="0" smtClean="0"/>
              <a:t>] (2001) </a:t>
            </a:r>
            <a:r>
              <a:rPr lang="en-US" altLang="en-US" sz="2000" i="1" dirty="0" smtClean="0"/>
              <a:t>Play today in the primary school playground</a:t>
            </a:r>
            <a:r>
              <a:rPr lang="en-US" altLang="en-US" sz="2000" dirty="0" smtClean="0"/>
              <a:t> Buckingham, OUP</a:t>
            </a:r>
            <a:r>
              <a:rPr lang="en-GB" altLang="en-US" sz="2000" dirty="0" smtClean="0"/>
              <a:t> </a:t>
            </a:r>
          </a:p>
          <a:p>
            <a:r>
              <a:rPr lang="en-GB" altLang="en-US" sz="2000" dirty="0" err="1" smtClean="0"/>
              <a:t>Fjortoft</a:t>
            </a:r>
            <a:r>
              <a:rPr lang="en-GB" altLang="en-US" sz="2000" dirty="0" smtClean="0"/>
              <a:t> </a:t>
            </a:r>
            <a:r>
              <a:rPr lang="en-GB" altLang="en-US" sz="2000" dirty="0"/>
              <a:t>I. (2001) The Natural Environment as a Playground for Children: the impact of outdoor play activities in pre-primary school children </a:t>
            </a:r>
            <a:r>
              <a:rPr lang="en-GB" altLang="en-US" sz="2000" i="1" dirty="0"/>
              <a:t>Early Childhood Education Journal v.29.n.2 pp.111-117 </a:t>
            </a:r>
            <a:r>
              <a:rPr lang="en-GB" altLang="en-US" sz="2000" dirty="0"/>
              <a:t>[available online</a:t>
            </a:r>
            <a:r>
              <a:rPr lang="en-GB" altLang="en-US" sz="2000" dirty="0" smtClean="0"/>
              <a:t>]</a:t>
            </a:r>
            <a:endParaRPr lang="en-GB" altLang="en-US" sz="2000" i="1" dirty="0"/>
          </a:p>
          <a:p>
            <a:r>
              <a:rPr lang="en-GB" altLang="en-US" sz="2000" dirty="0" err="1"/>
              <a:t>Fjortoft</a:t>
            </a:r>
            <a:r>
              <a:rPr lang="en-GB" altLang="en-US" sz="2000" dirty="0"/>
              <a:t> I. &amp; </a:t>
            </a:r>
            <a:r>
              <a:rPr lang="en-GB" altLang="en-US" sz="2000" dirty="0" err="1"/>
              <a:t>Sageie</a:t>
            </a:r>
            <a:r>
              <a:rPr lang="en-GB" altLang="en-US" sz="2000" dirty="0"/>
              <a:t> J. (2000)</a:t>
            </a:r>
            <a:r>
              <a:rPr lang="en-GB" altLang="en-US" sz="2000" i="1" dirty="0"/>
              <a:t>  </a:t>
            </a:r>
            <a:r>
              <a:rPr lang="en-GB" altLang="en-US" sz="2000" dirty="0"/>
              <a:t>The natural environment as  a playground for children: Landscape description and analyses of a natural </a:t>
            </a:r>
            <a:r>
              <a:rPr lang="en-GB" altLang="en-US" sz="2000" dirty="0" err="1"/>
              <a:t>playscape</a:t>
            </a:r>
            <a:r>
              <a:rPr lang="en-GB" altLang="en-US" sz="2000" dirty="0"/>
              <a:t>.</a:t>
            </a:r>
            <a:r>
              <a:rPr lang="en-GB" altLang="en-US" sz="2000" i="1" dirty="0"/>
              <a:t> Landscape and Urban Planning v.48 pp. 83 – 97 </a:t>
            </a:r>
            <a:r>
              <a:rPr lang="en-GB" altLang="en-US" sz="2000" dirty="0"/>
              <a:t>[available online</a:t>
            </a:r>
            <a:r>
              <a:rPr lang="en-GB" altLang="en-US" sz="2000" dirty="0" smtClean="0"/>
              <a:t>]</a:t>
            </a:r>
          </a:p>
          <a:p>
            <a:pPr eaLnBrk="1" hangingPunct="1">
              <a:lnSpc>
                <a:spcPct val="80000"/>
              </a:lnSpc>
            </a:pPr>
            <a:r>
              <a:rPr lang="en-GB" altLang="en-US" sz="2000" dirty="0" smtClean="0"/>
              <a:t>Gibson, J. J. (1979/1986) </a:t>
            </a:r>
            <a:r>
              <a:rPr lang="en-GB" altLang="en-US" sz="2000" i="1" dirty="0" smtClean="0"/>
              <a:t>The ecological approach to visual perception</a:t>
            </a:r>
            <a:r>
              <a:rPr lang="en-GB" altLang="en-US" sz="2000" dirty="0" smtClean="0"/>
              <a:t>. Hillsdale, New Jersey: Lawrence Erlbaum. (Original work published in 1979).</a:t>
            </a:r>
          </a:p>
          <a:p>
            <a:pPr eaLnBrk="1" hangingPunct="1">
              <a:lnSpc>
                <a:spcPct val="80000"/>
              </a:lnSpc>
            </a:pPr>
            <a:r>
              <a:rPr lang="en-GB" altLang="en-US" sz="2000" dirty="0" smtClean="0"/>
              <a:t>Gibson, E.J. and Pick, A.D. (2000) </a:t>
            </a:r>
            <a:r>
              <a:rPr lang="en-GB" altLang="en-US" sz="2000" i="1" dirty="0" smtClean="0"/>
              <a:t>An ecological approach to perceptual learning and development</a:t>
            </a:r>
            <a:r>
              <a:rPr lang="en-GB" altLang="en-US" sz="2000" dirty="0" smtClean="0"/>
              <a:t>. Oxford: OUP</a:t>
            </a:r>
          </a:p>
          <a:p>
            <a:pPr eaLnBrk="1" hangingPunct="1">
              <a:lnSpc>
                <a:spcPct val="80000"/>
              </a:lnSpc>
            </a:pPr>
            <a:r>
              <a:rPr lang="en-GB" altLang="en-US" sz="2000" dirty="0" err="1" smtClean="0"/>
              <a:t>Kytta</a:t>
            </a:r>
            <a:r>
              <a:rPr lang="en-GB" altLang="en-US" sz="2000" dirty="0" smtClean="0"/>
              <a:t>, M. (2004) The extent of children's independent mobility and the number of actualized affordances as criteria for child-friendly environments </a:t>
            </a:r>
            <a:r>
              <a:rPr lang="en-GB" altLang="en-US" sz="2000" i="1" dirty="0" smtClean="0"/>
              <a:t>Journal of Environmental Psychology</a:t>
            </a:r>
            <a:r>
              <a:rPr lang="en-GB" altLang="en-US" sz="2000" dirty="0" smtClean="0"/>
              <a:t> </a:t>
            </a:r>
            <a:r>
              <a:rPr lang="en-GB" altLang="en-US" sz="2000" b="1" dirty="0" smtClean="0"/>
              <a:t>24</a:t>
            </a:r>
            <a:r>
              <a:rPr lang="en-GB" altLang="en-US" sz="2000" dirty="0" smtClean="0"/>
              <a:t>: 179 - 198.</a:t>
            </a:r>
          </a:p>
          <a:p>
            <a:pPr>
              <a:lnSpc>
                <a:spcPct val="80000"/>
              </a:lnSpc>
            </a:pPr>
            <a:r>
              <a:rPr lang="en-GB" altLang="en-US" sz="2000" dirty="0"/>
              <a:t>Waters, J. (2017) ‘Affordance Theory’, in The SAGE Handbook of Outdoor Play and Learning, </a:t>
            </a:r>
            <a:r>
              <a:rPr lang="en-GB" altLang="en-US" sz="2000" dirty="0" err="1"/>
              <a:t>eds</a:t>
            </a:r>
            <a:r>
              <a:rPr lang="en-GB" altLang="en-US" sz="2000" dirty="0"/>
              <a:t> Tim Waller, Eva Ärlemalm-Hagsér, Ellen </a:t>
            </a:r>
            <a:r>
              <a:rPr lang="en-GB" altLang="en-US" sz="2000" dirty="0" err="1"/>
              <a:t>Beate</a:t>
            </a:r>
            <a:r>
              <a:rPr lang="en-GB" altLang="en-US" sz="2000" dirty="0"/>
              <a:t> Hansen </a:t>
            </a:r>
            <a:r>
              <a:rPr lang="en-GB" altLang="en-US" sz="2000" dirty="0" err="1"/>
              <a:t>Sandseter</a:t>
            </a:r>
            <a:r>
              <a:rPr lang="en-GB" altLang="en-US" sz="2000" dirty="0"/>
              <a:t>, Libby Lee-Hammond, Kristi Lekies and Shirley Wyver. London: SAGE.</a:t>
            </a:r>
            <a:endParaRPr lang="en-GB" altLang="en-US" sz="2000" dirty="0" smtClean="0"/>
          </a:p>
          <a:p>
            <a:pPr eaLnBrk="1" hangingPunct="1">
              <a:lnSpc>
                <a:spcPct val="80000"/>
              </a:lnSpc>
            </a:pPr>
            <a:endParaRPr lang="en-GB" altLang="en-US" sz="2000" dirty="0" smtClean="0"/>
          </a:p>
        </p:txBody>
      </p:sp>
    </p:spTree>
    <p:extLst>
      <p:ext uri="{BB962C8B-B14F-4D97-AF65-F5344CB8AC3E}">
        <p14:creationId xmlns:p14="http://schemas.microsoft.com/office/powerpoint/2010/main" val="17046724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182</TotalTime>
  <Words>1107</Words>
  <Application>Microsoft Office PowerPoint</Application>
  <PresentationFormat>Sioe Ar-sgrin (4:3)</PresentationFormat>
  <Paragraphs>70</Paragraphs>
  <Slides>32</Slides>
  <Notes>9</Notes>
  <HiddenSlides>0</HiddenSlides>
  <MMClips>0</MMClips>
  <ScaleCrop>false</ScaleCrop>
  <HeadingPairs>
    <vt:vector size="4" baseType="variant">
      <vt:variant>
        <vt:lpstr>Thema</vt:lpstr>
      </vt:variant>
      <vt:variant>
        <vt:i4>1</vt:i4>
      </vt:variant>
      <vt:variant>
        <vt:lpstr>Teitlau Sleidiau</vt:lpstr>
      </vt:variant>
      <vt:variant>
        <vt:i4>32</vt:i4>
      </vt:variant>
    </vt:vector>
  </HeadingPairs>
  <TitlesOfParts>
    <vt:vector size="33" baseType="lpstr">
      <vt:lpstr>Office Theme</vt:lpstr>
      <vt:lpstr>Cyflwyniad PowerPoint</vt:lpstr>
      <vt:lpstr>Beth yw posibiliadau (affordance)?</vt:lpstr>
      <vt:lpstr>Posibiliadau (Affordance )</vt:lpstr>
      <vt:lpstr>Posibiliadau (Affordance)</vt:lpstr>
      <vt:lpstr>Cyflwyniad PowerPoint</vt:lpstr>
      <vt:lpstr>Posibiliadau a chwarae yn yr awyr agored</vt:lpstr>
      <vt:lpstr>Canfod posibiliadau 1 </vt:lpstr>
      <vt:lpstr>Canfod posibiliadau 2</vt:lpstr>
      <vt:lpstr>Cyflwyniad PowerPoint</vt:lpstr>
      <vt:lpstr>Canfod posibiliadau 3</vt:lpstr>
      <vt:lpstr>Lleoli posibiliadau</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Negeseuon allweddol:</vt:lpstr>
      <vt:lpstr>References                  Cyfeiriadau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Barbara Jones</cp:lastModifiedBy>
  <cp:revision>33</cp:revision>
  <dcterms:created xsi:type="dcterms:W3CDTF">2017-02-08T11:33:06Z</dcterms:created>
  <dcterms:modified xsi:type="dcterms:W3CDTF">2018-11-30T08:43:13Z</dcterms:modified>
</cp:coreProperties>
</file>