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7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6AD5DB-D292-4E99-A89D-4BF5CD0D121C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DA49E-5E44-43B8-8181-D566A159DE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046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DA49E-5E44-43B8-8181-D566A159DE7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2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015-B823-E499-59A1-7F182AAC0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4D8A03-899B-8DB4-44A0-73074AB48C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E3B4A-EBE5-C38D-2C07-F5B03C328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F5393A-03E8-551E-4BAE-6ED950612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EA9F0-51C5-48FC-DD78-826308B54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265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75928-4DFB-E181-B7F9-FE3F80C99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5CFDB-645D-FE53-6904-B375B9278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28101-511C-FACB-420A-72A2471B8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46568-AE88-944C-CB23-729651A28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F6C9-49AF-86B4-D95C-3E254333E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222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FFFA8-09F0-1736-847A-033532430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CA1706-E7BE-7EE2-6EED-A51275D97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B651D-E29F-8B1A-9521-8BEF6C916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31AD5-8731-553F-4785-FD92727D3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F148F-F534-2B6D-1444-4ABD09E92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548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7137B-722E-4357-5EC6-1EE27E82E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41992-196F-F53E-37AA-62CDD35B02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9E37AE-0FEC-7654-C4C4-8B8A9D6A7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31DC1-5AAA-4A40-328A-D858B5F82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36498-A7F1-7941-06B8-12270DC43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125729-6EA9-96DC-5754-9F11BC4D0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551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7FDA9-1EE9-7F6D-2778-8EBC951A3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488439-12D4-87E5-E6D7-7F74B4F81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07558-96BC-9CAF-F47B-867159B87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05C004-0BE0-F17F-003B-C9C43A12FE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4D7BC-991D-918D-8D43-6AE6A95A2B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7C12A8-5084-CBE7-D3E9-0D561944E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DD70B-99C4-1460-71E2-DA3AD5BA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CC8948-F5E0-5D66-0154-E5E4AED99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35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A5566-DB2E-4EB8-6A2D-D79B1025F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E4EB36-85BC-AAFE-30B4-45EA87C70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BBA224-54F0-564B-05B8-3757A42BD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38B333-876E-56DD-3090-325C08367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02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5738A8-DA47-4B5A-C418-61B9F158C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2D1745-DEA8-C7F3-77A9-CD0CFC741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408A43-547A-C13C-CB48-CE0308CDF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12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63CF-2327-D6E0-AB4D-192A3218A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89C67-76A8-CB89-B8F7-9D1102C53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5D98B8-3843-F0ED-223D-36A5FC266D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0ECE2-BC2F-4DD4-91F4-58B81FC96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8793C6-5E9F-E50F-9DB0-630785B7E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871EC0-07E2-F789-A99A-FCBA66962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733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A4563-9741-4580-AE5D-8F9F4B89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23CB5-FF60-A07B-630D-FAA9CAF4ED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5BEEE1-7881-09FF-C86B-4906AA016E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917A8-CD6E-106E-06C0-2A118CAC2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3E247-47C3-8210-214C-F07C7E2A9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7EA2B0-9C8E-E05A-F4CC-8BD51C326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68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E5FE5-C2D6-4075-1BAE-ACD7B7943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BC80AD-4CFA-EEFF-0676-4042D35DFB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23F6B-A028-F2F3-AC15-C4D1EE364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40658-45F7-8FEA-74B3-51139EEAA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69D31-AC8A-02F4-8F5F-9DDEBC89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59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3242D7-BA3B-81E6-28CC-4858E957A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0BA027-48D4-570F-B421-488256E72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0FB86-F7A5-19C1-40B2-7BEEAD67B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BF2F39-D913-D9A1-968E-B1A4F113E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B0F83-1EC9-910E-B378-9598A6736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485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F21B79-A135-2EEF-24A3-320DD90B8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AA6EA1-BB32-C9CB-70FF-4C73C61A4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34EB6-E57F-E100-722A-B31BF437AD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0F95B6-B1BF-4EEB-A5C4-0E78735232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03F9B-3619-E5AB-441F-BED42E292B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1F99F-635B-A9A9-66F6-A3C53C1C86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528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ampaignresources.dhsc.gov.uk/campaigns/better-health-every-mind-matters/" TargetMode="External"/><Relationship Id="rId2" Type="http://schemas.openxmlformats.org/officeDocument/2006/relationships/hyperlink" Target="https://prezi.com/p/ogxktakl0ukg/6-components-of-health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s://www.researchgate.net/figure/2-An-illustration-of-the-biopsychosocial-model-comprised-of-biological-psychological_fig1_317415046" TargetMode="External"/><Relationship Id="rId4" Type="http://schemas.openxmlformats.org/officeDocument/2006/relationships/hyperlink" Target="https://www.gov.uk/government/publications/health-and-social-care-integration-joining-up-care-for-people-places-and-populations/health-and-social-care-integration-joining-up-care-for-people-places-and-population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cal.gov.uk/sites/default/files/documents/health-all-policies-hiap--8df.pdf" TargetMode="External"/><Relationship Id="rId7" Type="http://schemas.openxmlformats.org/officeDocument/2006/relationships/hyperlink" Target="https://www.england.nhs.uk/wp-content/uploads/2021/06/B0642-ics-design-framework-june-2021.pdf" TargetMode="External"/><Relationship Id="rId2" Type="http://schemas.openxmlformats.org/officeDocument/2006/relationships/hyperlink" Target="https://ncrc.org/our-interconnected-health-part-1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esolution.nhs.uk/2025/07/03/nhs-resolution-welcomes-the-10-year-plan/" TargetMode="External"/><Relationship Id="rId5" Type="http://schemas.openxmlformats.org/officeDocument/2006/relationships/hyperlink" Target="https://www.england.nhs.uk/2019/01/long-term-plan/" TargetMode="External"/><Relationship Id="rId4" Type="http://schemas.openxmlformats.org/officeDocument/2006/relationships/hyperlink" Target="https://www.instituteofhealthequity.org/resources-reports/marmot-review-10-years-on/the-marmot-review-10-years-on-full-report.pd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goals" TargetMode="External"/><Relationship Id="rId3" Type="http://schemas.openxmlformats.org/officeDocument/2006/relationships/hyperlink" Target="https://www.england.nhs.uk/about/equality/equality-hub/national-healthcare-inequalities-improvement-programme/what-are-healthcare-inequalities/" TargetMode="External"/><Relationship Id="rId7" Type="http://schemas.openxmlformats.org/officeDocument/2006/relationships/hyperlink" Target="https://www.synergy-cmc.com/esg/" TargetMode="External"/><Relationship Id="rId2" Type="http://schemas.openxmlformats.org/officeDocument/2006/relationships/hyperlink" Target="https://www.england.nhs.uk/integratedcare/what-is-integrated-car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cwcsu.nhs.uk/priorities/health-inequalities/health-inequalities/core20plus-connectors" TargetMode="External"/><Relationship Id="rId5" Type="http://schemas.openxmlformats.org/officeDocument/2006/relationships/hyperlink" Target="https://www.thensmc.com/resources/showcase/change4life" TargetMode="External"/><Relationship Id="rId4" Type="http://schemas.openxmlformats.org/officeDocument/2006/relationships/hyperlink" Target="https://www.england.nhs.uk/personalisedcare/social-prescribing/" TargetMode="External"/><Relationship Id="rId9" Type="http://schemas.openxmlformats.org/officeDocument/2006/relationships/hyperlink" Target="https://unstats.un.org/sdgs/report/2025/The-Sustainable-Development-Goals-Report-2025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ctivities/promoting-health-in-all-policies-and-intersectoral-action-capacities" TargetMode="External"/><Relationship Id="rId7" Type="http://schemas.openxmlformats.org/officeDocument/2006/relationships/hyperlink" Target="https://www.kingsfund.org.uk/insight-and-analysis/long-reads/what-are-health-inequalities" TargetMode="External"/><Relationship Id="rId2" Type="http://schemas.openxmlformats.org/officeDocument/2006/relationships/hyperlink" Target="https://www.who.int/publications/i/item/978924150690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news-room/fact-sheets/detail/social-determinants-of-health" TargetMode="External"/><Relationship Id="rId5" Type="http://schemas.openxmlformats.org/officeDocument/2006/relationships/hyperlink" Target="https://iris.who.int/server/api/core/bitstreams/80f1b95f-cec4-47a8-aae4-0cdd46f0ab6a/content" TargetMode="External"/><Relationship Id="rId4" Type="http://schemas.openxmlformats.org/officeDocument/2006/relationships/hyperlink" Target="https://www.who.int/health-topics/health-promotion#tab=tab_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0D4366-DDCC-9616-3185-4682560B6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34" y="100585"/>
            <a:ext cx="5563210" cy="22951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D1DC7F-3357-2852-8382-37E2D35D8A47}"/>
              </a:ext>
            </a:extLst>
          </p:cNvPr>
          <p:cNvSpPr txBox="1"/>
          <p:nvPr/>
        </p:nvSpPr>
        <p:spPr>
          <a:xfrm>
            <a:off x="65837" y="2395730"/>
            <a:ext cx="11009375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Wahida Nagi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2245076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BSc (Hons) Health and Social Care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Health, Wellbeing and Sustainable Development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BMHP6030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Lou Angela Wells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8D6E4A-D1B7-25F1-0F22-48CE8152D1CA}"/>
              </a:ext>
            </a:extLst>
          </p:cNvPr>
          <p:cNvSpPr txBox="1"/>
          <p:nvPr/>
        </p:nvSpPr>
        <p:spPr>
          <a:xfrm>
            <a:off x="1455725" y="2589581"/>
            <a:ext cx="928298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2522126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62054-7603-0E12-F01D-80E2ABD51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br>
              <a:rPr lang="en-GB" sz="5000" b="1"/>
            </a:br>
            <a:endParaRPr lang="en-GB" sz="5000"/>
          </a:p>
        </p:txBody>
      </p:sp>
      <p:sp>
        <p:nvSpPr>
          <p:cNvPr id="127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19B8445C-10D0-2B15-088B-4D6B3BE69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10552176" cy="3547872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fundamental to modern health and social care.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concepts influence healthcare policy, service delivery, and population health outcomes (WHO, 2023; United Nations, 2024).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examines their relationship and explores how integrated, person-centred approaches support sustainable healthcare.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Therefore, it will discuss theoretical perspectives, policies, service delivery, public health initiatives, and equity in healthcare.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42DBE4-0B9F-BE49-D454-78F1AB6EB1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892" r="-1" b="-1"/>
          <a:stretch>
            <a:fillRect/>
          </a:stretch>
        </p:blipFill>
        <p:spPr>
          <a:xfrm>
            <a:off x="3758184" y="154538"/>
            <a:ext cx="5458968" cy="2083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382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D3C66-3578-D97E-E230-A1BBBC75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930" y="0"/>
            <a:ext cx="5344870" cy="84856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endParaRPr lang="en-GB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08AAD-E69E-7DBD-6DFB-F0D69271C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9" y="1024128"/>
            <a:ext cx="7437120" cy="576437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000" b="1" dirty="0"/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is more than the absence of illness; it is a holistic concept encompassing physical, mental, and social wellbeing and influenced by biological, psychological, social, and environmental factors </a:t>
            </a:r>
            <a:r>
              <a:rPr lang="en-GB" sz="1600" dirty="0"/>
              <a:t>(WHO,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the ability to participate fully in daily life and maintain overall wellbeing.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Influenced by lifestyle, environment, genetics, and access to healthcare. 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is multidimensional and extends beyond medical conditions.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 individual's health is affected by the conditions in which they are born, live, work, and age (Marmot et al., 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People with chronic illnesses can still experience good health and quality of life when their condition is well managed.</a:t>
            </a: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Figure (del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0C60B-E250-4B92-F4FE-AEB92868A5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577" y="1783080"/>
            <a:ext cx="4734413" cy="352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979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88875-F282-BA87-92E3-89646BB0B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73153"/>
            <a:ext cx="5323715" cy="1254774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br>
              <a:rPr lang="en-GB" sz="4000" b="1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3784D-26E0-2584-1489-A3B211014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3" y="1327926"/>
            <a:ext cx="6868972" cy="5285015"/>
          </a:xfrm>
        </p:spPr>
        <p:txBody>
          <a:bodyPr anchor="t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Wellbeing is a holistic concept that reflects a person's overall quality of life and ability to thrive.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Includes physical, mental, emotional, and social well-being.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Influenced by relationships, employment, education, and living conditions (WHO, 2021).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resilience and life satisfaction.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 social support and good mental health contribute to higher wellbeing (WHO, 2021).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Wellbeing is subjective and can vary between individuals. </a:t>
            </a:r>
          </a:p>
          <a:p>
            <a:r>
              <a:rPr lang="en-GB" sz="1600" dirty="0"/>
              <a:t>Health and wellbeing are shaped by wider social determinants, including income, education, housing, employment, and social support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(Marmot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 algn="just">
              <a:buNone/>
            </a:pPr>
            <a:r>
              <a:rPr lang="en-GB" sz="1400" dirty="0"/>
              <a:t>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Figure (Moore, 2025). </a:t>
            </a:r>
            <a:r>
              <a:rPr lang="en-GB" sz="1200" dirty="0"/>
              <a:t>                                    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5765F5-CD0A-11FE-B828-6D8B31442B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327926"/>
            <a:ext cx="4170530" cy="423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32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9CE19-335A-4595-69E3-8171A32BC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0"/>
            <a:ext cx="9392421" cy="114953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FA04E-CB90-67BD-D7B2-452589DFC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37" y="665683"/>
            <a:ext cx="7123462" cy="613745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seeks to meet present health, social, economic, and environmental needs without limiting opportunities for future generations (United Nations, 2024).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promotes a balance between environmental, social, and economic sustainability.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healthcare, this focuses on: 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Efficient use of resources 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Preventive and long-term approaches to health 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Reducing environmental impacts of healthcare services (Molero et al., 2021).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Requires balancing current healthcare demands with future sustainability.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Challenges include limited resources, increasing healthcare costs, and population growth.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reducing health inequalities and improving long-term population health (Issa et al., 2024).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Link to Global Goals: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the United Nations Sustainable Development Goals, particularly SDG 3, by promoting healthy lives, reducing health inequalities, and improving wellbeing for all (United Nations, 2025).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Figure (Synergy, 2025)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5A4B49-A5A7-CBFA-6C11-77CEDEAC0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5123" y="2184914"/>
            <a:ext cx="4374490" cy="3755915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40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2" name="Rectangle 106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3" name="Freeform: Shape 106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79B97-A2EC-1A76-11F7-A012F380C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86627"/>
            <a:ext cx="9392421" cy="97215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0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Relevance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E3773D-A3A8-FF81-90DA-9F1DAB3AA0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-1" y="1145407"/>
            <a:ext cx="7886296" cy="56259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Growing Importance in Modern Healthcare Policies and Practice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increasingly recognised as interconnected priorities in health and social care.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Modern healthcare policies focus on prevention, health promotion, and reducing health inequalities, rather than solely treating illness (NHS England, 2019).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SDG 3: Good Health and Well-being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aims to ensure healthy lives and promote wellbeing for all at every age, including reducing maternal mortality, tackling major diseases and epidemics, and supporting universal health coverage (United Nations, 2024).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Healthcare organisations are adopting sustainable practices to ensure efficient use of resources and long-term service delivery (WHO,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Policies increasingly target the wider determinants of health, including employment, environmental factors, education, and housing, to improve population health and reduce inequalities (Marmot et al., 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approaches support healthier populations, improved wellbeing, and sustainable healthcare systems for future generations. 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integration of health, wellbeing, and sustainability reflects a shift towards more holistic, equitable, and long-term approaches to healthcare policy and practice.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Figure (United Nation, 2024)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029" name="Picture 5" descr="43,400+ United Nations Sustainable Development Goals Stock Photos ...">
            <a:extLst>
              <a:ext uri="{FF2B5EF4-FFF2-40B4-BE49-F238E27FC236}">
                <a16:creationId xmlns:a16="http://schemas.microsoft.com/office/drawing/2014/main" id="{0AB3B8C4-41CA-B8D0-3E21-C883A3BDD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88966" y="1919214"/>
            <a:ext cx="4100363" cy="301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4" name="Freeform: Shape 106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448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80" name="Rectangle 217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81" name="Freeform: Shape 218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7E950-CBC1-3329-FEC7-12508B538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1"/>
            <a:ext cx="9392421" cy="917170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&amp; Wellbeing</a:t>
            </a: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ADD71-F9E0-B1D0-4979-5BEBF94F1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" y="917171"/>
            <a:ext cx="7368540" cy="58798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holistic, person-centred care.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Addresses physical, mental, and social needs together.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prevention, early intervention, and improved quality of life (WHO, 2023).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)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health considered across all policy areas (WHO, 2014).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(ICSs)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NHS, local authorities, and community services working together (NHS England, 2021).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Prescribing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linking people to community support and activities (NHS England, 2024).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patient outcomes and wellbeing.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coordination of services.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health inequalities.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 efficient use of resources.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integration requires strong collaboration, adequate funding, and information sharing across services (WHO, 2023).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Figure (WHO, 2023)</a:t>
            </a:r>
          </a:p>
        </p:txBody>
      </p:sp>
      <p:pic>
        <p:nvPicPr>
          <p:cNvPr id="6" name="Picture 5" descr="See the source image">
            <a:extLst>
              <a:ext uri="{FF2B5EF4-FFF2-40B4-BE49-F238E27FC236}">
                <a16:creationId xmlns:a16="http://schemas.microsoft.com/office/drawing/2014/main" id="{E67F1E28-C784-5CCF-E2E6-4F6405D9F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3820" y="1874520"/>
            <a:ext cx="4404360" cy="4066309"/>
          </a:xfrm>
          <a:prstGeom prst="rect">
            <a:avLst/>
          </a:prstGeom>
        </p:spPr>
      </p:pic>
      <p:sp>
        <p:nvSpPr>
          <p:cNvPr id="2182" name="Freeform: Shape 218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20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8" name="Rectangle 312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29" name="Freeform: Shape 312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BF28A-B96F-E9B9-736F-0B1596C50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-2"/>
            <a:ext cx="8497084" cy="113385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E1DC9-E894-C8DB-22B7-F95E2BABD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825" y="531224"/>
            <a:ext cx="7929675" cy="62060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Developed by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George Engel (1977)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to explain that health is influenced by biological, psychological, and social factors.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Promotes a holistic, person-centred approach by considering the whole person rather than focusing only on disease.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Recognises that physical health, mental health, emotions, behaviour, and social environment interact to influence health outcomes.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Supports integrated healthcare, encouraging collaboration between healthcare professionals to improve prevention, treatment, and long-term wellbeing.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Highlights that addressing social determinants of health, such as relationships, housing, education, and income, can improve overall health and reduce health inequalities (Borrell-Carrio et al., 2004).</a:t>
            </a: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 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promotes a holistic understanding of health by recognising the interaction of biological, psychological, and social factors that influence health and wellbeing (Borrell-Carrio et al., 2004).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Figure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Gliedt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</p:txBody>
      </p:sp>
      <p:sp>
        <p:nvSpPr>
          <p:cNvPr id="3130" name="Freeform: Shape 312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[2] An illustration of the biopsychosocial model comprised of biological, psychological, and sociological influences ">
            <a:extLst>
              <a:ext uri="{FF2B5EF4-FFF2-40B4-BE49-F238E27FC236}">
                <a16:creationId xmlns:a16="http://schemas.microsoft.com/office/drawing/2014/main" id="{E999A5EE-CC3A-AA6A-593E-474DA4949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1887" y="1341120"/>
            <a:ext cx="4040776" cy="3788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8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1" name="Rectangle 190">
            <a:extLst>
              <a:ext uri="{FF2B5EF4-FFF2-40B4-BE49-F238E27FC236}">
                <a16:creationId xmlns:a16="http://schemas.microsoft.com/office/drawing/2014/main" id="{FD99B5B9-40F9-4953-A9A0-3EF068BC4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55C75F1C-FC4D-4122-B1CA-4649CD08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685800"/>
            <a:ext cx="6804836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CECFB-A1F5-2FE3-F309-EB0B52A9A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060019" cy="829733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2200" b="1" dirty="0">
                <a:solidFill>
                  <a:srgbClr val="595959"/>
                </a:solidFill>
              </a:rPr>
            </a:br>
            <a:r>
              <a:rPr lang="en-GB" sz="22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&amp; Governance </a:t>
            </a:r>
            <a:br>
              <a:rPr lang="en-GB" sz="22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1A59E-8809-B383-5A2C-F87D432D2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14" y="533399"/>
            <a:ext cx="8349703" cy="6239933"/>
          </a:xfrm>
        </p:spPr>
        <p:txBody>
          <a:bodyPr anchor="t">
            <a:normAutofit fontScale="4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2600" b="1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35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Support</a:t>
            </a:r>
            <a:endParaRPr lang="en-GB" sz="35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Long Term Plan (2019) promotes preventive care, personalised care, and improved mental health services (NHS England, 2019).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Core20PLUS5 aims to reduce health inequalities by targeting disadvantaged populations (NHS England, 2023).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WHO Health in All Policies (</a:t>
            </a:r>
            <a:r>
              <a:rPr lang="en-GB" sz="3500" dirty="0" err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approach encourages all sectors to consider health and wellbeing in policymaking (WHO, 2018; Local Government Association, 2016).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and Care Act 2022 supports integrated care and collaboration between health and social care services (Department of Health and Social Care, 2022b).</a:t>
            </a:r>
          </a:p>
          <a:p>
            <a:pPr>
              <a:lnSpc>
                <a:spcPct val="110000"/>
              </a:lnSpc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Marmot Review: highlights that reducing health inequalities requires action on education, housing, employment and other social determinants of health (Marmot et al., 2020).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35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GB" sz="35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funding and workforce shortages reduce service capacity. </a:t>
            </a:r>
          </a:p>
          <a:p>
            <a:pPr>
              <a:lnSpc>
                <a:spcPct val="110000"/>
              </a:lnSpc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and regulatory barriers hinder integration across services. </a:t>
            </a:r>
          </a:p>
          <a:p>
            <a:pPr>
              <a:lnSpc>
                <a:spcPct val="110000"/>
              </a:lnSpc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Persistent health inequalities affect equitable access to care.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35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  <a:endParaRPr lang="en-GB" sz="35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35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governance requires sustained investment, cross-sector collaboration and policies that address the wider social determinants of health to reduce health inequalities (Marmot et al., 2020).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900" b="1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Figure 1(NHS Resolution, 2025).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2 (Ilakkuvan, 2020).</a:t>
            </a:r>
          </a:p>
          <a:p>
            <a:pPr marL="0" indent="0">
              <a:buNone/>
            </a:pPr>
            <a:endParaRPr lang="en-GB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10YP_1x1_static.png">
            <a:extLst>
              <a:ext uri="{FF2B5EF4-FFF2-40B4-BE49-F238E27FC236}">
                <a16:creationId xmlns:a16="http://schemas.microsoft.com/office/drawing/2014/main" id="{A40AAED0-58E7-6C8D-28A3-D40B5A908F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1817" y="533400"/>
            <a:ext cx="3448593" cy="2970582"/>
          </a:xfrm>
          <a:prstGeom prst="rect">
            <a:avLst/>
          </a:prstGeom>
        </p:spPr>
      </p:pic>
      <p:pic>
        <p:nvPicPr>
          <p:cNvPr id="7" name="Picture 6" descr="Health in All Policies">
            <a:extLst>
              <a:ext uri="{FF2B5EF4-FFF2-40B4-BE49-F238E27FC236}">
                <a16:creationId xmlns:a16="http://schemas.microsoft.com/office/drawing/2014/main" id="{6DBA760A-9723-DB9E-67F2-553FCF997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1817" y="3429001"/>
            <a:ext cx="3448592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372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42" name="Rectangle 4141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pporting your journey to integrated care: achieving the NHS Long Term ...">
            <a:extLst>
              <a:ext uri="{FF2B5EF4-FFF2-40B4-BE49-F238E27FC236}">
                <a16:creationId xmlns:a16="http://schemas.microsoft.com/office/drawing/2014/main" id="{71E0EBCA-12E1-0A1A-075C-738AAB46AB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00" r="17115"/>
          <a:stretch>
            <a:fillRect/>
          </a:stretch>
        </p:blipFill>
        <p:spPr>
          <a:xfrm>
            <a:off x="25900" y="647395"/>
            <a:ext cx="3185474" cy="5486400"/>
          </a:xfrm>
          <a:prstGeom prst="rect">
            <a:avLst/>
          </a:prstGeom>
        </p:spPr>
      </p:pic>
      <p:sp>
        <p:nvSpPr>
          <p:cNvPr id="4144" name="Rectangle 4143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11782" y="685800"/>
            <a:ext cx="4994335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7184B-2EA0-C75A-FF88-A6A1EFDB1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396" y="1"/>
            <a:ext cx="4019107" cy="810321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2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  <a:br>
              <a:rPr lang="en-GB" sz="2800" b="1" dirty="0">
                <a:solidFill>
                  <a:srgbClr val="595959"/>
                </a:solidFill>
              </a:rPr>
            </a:br>
            <a:endParaRPr lang="en-GB" sz="2800" dirty="0">
              <a:solidFill>
                <a:srgbClr val="595959"/>
              </a:solidFill>
            </a:endParaRPr>
          </a:p>
        </p:txBody>
      </p:sp>
      <p:sp>
        <p:nvSpPr>
          <p:cNvPr id="4128" name="Content Placeholder 2">
            <a:extLst>
              <a:ext uri="{FF2B5EF4-FFF2-40B4-BE49-F238E27FC236}">
                <a16:creationId xmlns:a16="http://schemas.microsoft.com/office/drawing/2014/main" id="{32655F4B-37F3-16BC-3A30-215022F7D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7275" y="685792"/>
            <a:ext cx="5856456" cy="6109018"/>
          </a:xfrm>
        </p:spPr>
        <p:txBody>
          <a:bodyPr anchor="t">
            <a:normAutofit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Integrates wellness programmes, telehealth, and community health initiatives to promote prevention and improve population health (NHS England, 2022).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improves access to healthcare, supports remote monitoring, and enhances continuity of care, particularly for people with long-term conditions.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Care Systems (ICSs) bring together hospitals, GPs, mental health, social care, and community services to deliver coordinated, person-centred care (NHS England, 2022).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example</a:t>
            </a: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Multidisciplinary Hospital teams within hospitals collaborate with community services to address patients' physical, psychological, and social needs, supporting holistic care.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point: </a:t>
            </a: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such as workforce shortages, digital exclusion, and funding pressures continue to affect implementation (NHS England, 2022).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GB" sz="16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GB" sz="16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1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 (Somerset Council. 2024)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D08181-D247-4E82-59FA-F845436AA9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961" r="8158"/>
          <a:stretch>
            <a:fillRect/>
          </a:stretch>
        </p:blipFill>
        <p:spPr>
          <a:xfrm>
            <a:off x="9093731" y="685808"/>
            <a:ext cx="2417786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040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6" name="Rectangle 5145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8" name="Rectangle 5147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8BD74-3C88-E078-2AB8-9470A09E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144" y="84124"/>
            <a:ext cx="6964070" cy="63540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C64930C-37E6-9160-97D5-56043226AF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84766" y="719528"/>
            <a:ext cx="7654834" cy="60543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 healthy lifestyles through healthy eating, regular physical activity, smoking cessation, and reduced alcohol consumption.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 the creation of safe, healthy, and sustainable environments within communities.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Raise awareness through public health campaigns, such as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Better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Every Mind Matters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2022a),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Change4Life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(NSMC, 2020).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 disease prevention, early intervention, and improved health literacy (NHS England, 2019).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Help reduce health inequalities by improving access to health information and services.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physical, mental, and social wellbeing across the population.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While public health initiatives have improved population health, their effectiveness may be limited by health inequalities, socioeconomic factors, and unequal access to healthcare services (WHO, 2025).</a:t>
            </a:r>
          </a:p>
          <a:p>
            <a:pPr marL="0" lvl="0" indent="0" eaLnBrk="0" fontAlgn="base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(Velayudhan, 2024)</a:t>
            </a:r>
            <a:endParaRPr kumimoji="0" lang="en-US" altLang="en-US" sz="14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Healthy lifestyle tips content.">
            <a:extLst>
              <a:ext uri="{FF2B5EF4-FFF2-40B4-BE49-F238E27FC236}">
                <a16:creationId xmlns:a16="http://schemas.microsoft.com/office/drawing/2014/main" id="{FA7810B5-873D-DC58-37C6-CFE754CB37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1584960"/>
            <a:ext cx="4079966" cy="314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84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D12F4-28DC-4EA5-621C-53B7565D5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1206"/>
            <a:ext cx="5323715" cy="1258215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  <a:br>
              <a:rPr lang="en-GB" sz="4000" b="1" dirty="0"/>
            </a:br>
            <a:endParaRPr lang="en-GB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8A055D-E757-C3F5-96CC-E8738DE8F7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7043" y="1133856"/>
            <a:ext cx="6343069" cy="56729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Differences in health outcomes and access to healthcare between different population groups (Williams et al., 2022).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Barriers to access: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Cost, waiting times, transport, language, digital exclusion, and cultural differences.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Universal healthcare: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NHS provides healthcare based on need, not ability to pay (NHS England, 2023).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Targeted interventions: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Initiatives such as Core20PLUS5 and NHS Health Checks aim to reduce health inequalities by supporting disadvantaged and high-risk populations (SCW, 2024).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Encourages healthy lifestyles, disease prevention, and early intervention.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Improves health outcomes, increases access to services, and helps reduce inequalities. 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Despite universal healthcare, significant inequalities remain due to socioeconomic deprivation, regional differences, and workforce and funding pressures, meaning some groups continue to experience poorer health outcomes (Williams et al., 2022).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B4E6D4-8CC0-EBC6-F562-54AA3740C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463945"/>
            <a:ext cx="4170530" cy="3962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37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NCLUSION. | Animal cell, Nervous system, Neurons">
            <a:extLst>
              <a:ext uri="{FF2B5EF4-FFF2-40B4-BE49-F238E27FC236}">
                <a16:creationId xmlns:a16="http://schemas.microsoft.com/office/drawing/2014/main" id="{BCCEE22C-20C7-7A48-B554-619AFC6F3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176" b="22853"/>
          <a:stretch>
            <a:fillRect/>
          </a:stretch>
        </p:blipFill>
        <p:spPr>
          <a:xfrm>
            <a:off x="20" y="11"/>
            <a:ext cx="12191980" cy="2258557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55CFDF4-2CCE-005D-A8B3-1A639E4E72A1}"/>
              </a:ext>
            </a:extLst>
          </p:cNvPr>
          <p:cNvSpPr txBox="1"/>
          <p:nvPr/>
        </p:nvSpPr>
        <p:spPr>
          <a:xfrm>
            <a:off x="164592" y="2395728"/>
            <a:ext cx="11544803" cy="4288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interconnected and essential for effective health and social care.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Holistic and integrated approaches improve patient outcomes, reduce health inequalities, and promote prevention.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Policies such as the NHS Long Term Plan and the United Nations Sustainable Development Goals support sustainable,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healthcare.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Despite challenges including funding, workforce shortages, and inequalities, integrating these concepts is key to delivering equitable and sustainable healthcare for future generations (NHS England, 2019; United Nations, 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3BDE6C-0423-F69E-9B1F-064F66BD72A2}"/>
              </a:ext>
            </a:extLst>
          </p:cNvPr>
          <p:cNvSpPr txBox="1"/>
          <p:nvPr/>
        </p:nvSpPr>
        <p:spPr>
          <a:xfrm>
            <a:off x="481013" y="3752849"/>
            <a:ext cx="3290887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51119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EF2BF31-05ED-2F60-9B94-242D5F750F80}"/>
              </a:ext>
            </a:extLst>
          </p:cNvPr>
          <p:cNvSpPr txBox="1"/>
          <p:nvPr/>
        </p:nvSpPr>
        <p:spPr>
          <a:xfrm>
            <a:off x="58522" y="1"/>
            <a:ext cx="12070080" cy="6567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Borrell-Carrio, F., Suchman, A. and Epstein, R. (2004). The biopsychosocial model 25 years later: Principles, practice, and scientific inquiry.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Annals of Family Medicine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2(6), pp.576–582. doi:10.1370/afm.245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(2018).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6 Components of 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Prezi.com.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https://prezi.com/p/ogxktakl0ukg/6-components-of-health/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22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(2022a).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Better Health Every Mind Matters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Campaign Resource Centre.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https://campaignresources.dhsc.gov.uk/campaigns/better-health-every-mind-matters/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(2022b).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integration: Joining up care for people, places and populations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GOV.UK.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https://www.gov.uk/government/publications/health-and-social-care-integration-joining-up-care-for-people-places-and-populations/health-and-social-care-integration-joining-up-care-for-people-places-and-populations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6 July 2026).</a:t>
            </a:r>
          </a:p>
          <a:p>
            <a:pPr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Gliedt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 (2017).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Fig. 1 [2] an illustration of the biopsychosocial model comprised of </a:t>
            </a:r>
            <a:r>
              <a:rPr lang="en-GB" dirty="0"/>
              <a:t>biological, psychological, and sociological influences </a:t>
            </a:r>
          </a:p>
          <a:p>
            <a:pPr>
              <a:lnSpc>
                <a:spcPct val="150000"/>
              </a:lnSpc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.ResearchGate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https://www.researchgate.net/figure/2-An-illustration-of-the-biopsychosocial-model-comprised-of-biological-psychological_fig1_317415046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22 July 2026).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Four keys to great reference checks">
            <a:extLst>
              <a:ext uri="{FF2B5EF4-FFF2-40B4-BE49-F238E27FC236}">
                <a16:creationId xmlns:a16="http://schemas.microsoft.com/office/drawing/2014/main" id="{B7B1278C-940C-4B71-54F0-4D93C8E834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411" y="0"/>
            <a:ext cx="9436608" cy="197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01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E0C504C-CA19-4C39-E54F-9672C5744867}"/>
              </a:ext>
            </a:extLst>
          </p:cNvPr>
          <p:cNvSpPr txBox="1"/>
          <p:nvPr/>
        </p:nvSpPr>
        <p:spPr>
          <a:xfrm>
            <a:off x="95098" y="73152"/>
            <a:ext cx="11865254" cy="6838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Ilakkuvan, V.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Our interconnected health: Part 1 » NCRC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National Community Reinvestment Coalition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https://ncrc.org/our-interconnected-health-part-1/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23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Issa, R., Forbes, C., Baker, C., Morgan, M., Womersley, K., Klaber, B., Mulcahy, E. and Stancliffe, R. (2024). Sustainability Is Critical for Future Proofing the NHS.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385(1), p.e079259. doi:10.1136/bmj-2024-079259.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(2016).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a manual for local government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Local.gov.uk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https://www.local.gov.uk/sites/default/files/documents/health-all-policies-hiap--8df.pdf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Review10 years 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Instituteofhealthequity.org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https://www.instituteofhealthequity.org/resources-reports/marmot-review-10-years-on/the-marmot-review-10-years-on-full-report.pdf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? (Accessed 6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Molero, 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Calabrò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Vignes,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Gouget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Gruson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 (2021). Sustainability in Healthcare: Perspectives and Reflections regarding Laboratory Medicine.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Annals of Laboratory Medicine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41(2), pp.139–144. doi:10.3343/alm.2021.41.2.139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Moore, A.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wellness wheel: Improving well-being and academic performance for online students -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Myeducator.com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https://www.myeducator.com/wellness-wheel/ (Accessed 22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 to tackle major killer conditions and save up to half a million lives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England.nhs.uk.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https://www.england.nhs.uk/2019/01/long-term-plan/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Resolution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resolution welcomes the 10 years plan - NHS resolution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Resolution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https://resolution.nhs.uk/2025/07/03/nhs-resolution-welcomes-the-10-year-plan/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22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systems: Design 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England.nhs.uk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https://www.england.nhs.uk/wp-content/uploads/2021/06/B0642-ics-design-framework-june-2021.pdf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815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1AAC5D-F590-5684-BA61-C1F1D5FAFFCE}"/>
              </a:ext>
            </a:extLst>
          </p:cNvPr>
          <p:cNvSpPr txBox="1"/>
          <p:nvPr/>
        </p:nvSpPr>
        <p:spPr>
          <a:xfrm>
            <a:off x="46329" y="109728"/>
            <a:ext cx="12099341" cy="7023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are integrated care systems?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NHS England.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https://www.england.nhs.uk/integratedcare/what-is-integrated-care/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Are Healthcare Inequalities?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NHS England.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https://www.england.nhs.uk/about/equality/equality-hub/national-healthcare-inequalities-improvement-programme/what-are-healthcare-inequalities/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https://www.england.nhs.uk/personalisedcare/social-prescribing/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NSMC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Change4Life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Thensmc.com.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https://www.thensmc.com/resources/showcase/change4life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6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SCW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Core20PLUS connectors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Scwcsu.nhs.uk.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https://scwcsu.nhs.uk/priorities/health-inequalities/health-inequalities/core20plus-connectors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Synergy (2025).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Synery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CMC - united nations sustainable development goals 2030 agenda. corporate social responsibility.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Synergy CMC - Complete Management Consulting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https://www.synergy-cmc.com/esg/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22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Synergy (2025).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Synery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CMC - united nations sustainable development goals 2030 agenda. corporate social responsibility.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Synergy CMC - Complete Management Consulting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https://www.synergy-cmc.com/esg/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22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United Nations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17 Sustainable Development Goals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United Nations.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https://sdgs.un.org/goals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30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United Nations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Sustainable Development Goals Report 2025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Unstats.un.org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https://unstats.un.org/sdgs/report/2025/The-Sustainable-Development-Goals-Report-2025.pdf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3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Velayudhan, M.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Healthy lifestyle tips: Your guide to a healthy living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Goodbye illness. Available at: https://goodbyeillness.com/tips/healthy-lifestyle-tips-your-guide-to-a-healthy-lifestyle/ (Accessed 23 July 2026).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5909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14C758-990A-CD39-30D6-3D238046F522}"/>
              </a:ext>
            </a:extLst>
          </p:cNvPr>
          <p:cNvSpPr txBox="1"/>
          <p:nvPr/>
        </p:nvSpPr>
        <p:spPr>
          <a:xfrm>
            <a:off x="58523" y="65837"/>
            <a:ext cx="11419026" cy="4576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(2014).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Helsinki statement. framework for country action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www.who.int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https://www.who.int/publications/i/item/9789241506908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20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(2018).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Promoting health in all policies and intersectoral action capacities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https://www.who.int/activities/promoting-health-in-all-policies-and-intersectoral-action-capacities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(2021).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www.who.int.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https://www.who.int/health-topics/health-promotion#tab=tab_3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30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Achieving well-being a global framework for integrating well-being into public health utilizing a health promotion approach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https://iris.who.int/server/api/core/bitstreams/80f1b95f-cec4-47a8-aae4-0cdd46f0ab6a/content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20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determinants of 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Organisation.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https://www.who.int/news-room/fact-sheets/detail/social-determinants-of-health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Williams, E., Buck, D., Babalola, G. and Maguire, D. (2022).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are health inequalities?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King’s Fund.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https://www.kingsfund.org.uk/insight-and-analysis/long-reads/what-are-health-inequalities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</p:txBody>
      </p:sp>
    </p:spTree>
    <p:extLst>
      <p:ext uri="{BB962C8B-B14F-4D97-AF65-F5344CB8AC3E}">
        <p14:creationId xmlns:p14="http://schemas.microsoft.com/office/powerpoint/2010/main" val="2334157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9" ma:contentTypeDescription="Create a new document." ma:contentTypeScope="" ma:versionID="4ca08253fcdc6440ce4f213f0b5b6e68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89607055d4bdd27eb6f2f72bc1664d0c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5092F2-BC1B-4798-8674-7B83A59CE2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64F85B-9845-4EAE-9331-FC2D45FCF419}">
  <ds:schemaRefs>
    <ds:schemaRef ds:uri="http://schemas.microsoft.com/office/infopath/2007/PartnerControls"/>
    <ds:schemaRef ds:uri="http://www.w3.org/XML/1998/namespace"/>
    <ds:schemaRef ds:uri="http://purl.org/dc/dcmitype/"/>
    <ds:schemaRef ds:uri="http://purl.org/dc/terms/"/>
    <ds:schemaRef ds:uri="http://purl.org/dc/elements/1.1/"/>
    <ds:schemaRef ds:uri="0ebdf10f-b5a3-45b6-acdb-7dc1eb398785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50816ce-8156-4f45-b1c4-24236a73d01f"/>
  </ds:schemaRefs>
</ds:datastoreItem>
</file>

<file path=customXml/itemProps3.xml><?xml version="1.0" encoding="utf-8"?>
<ds:datastoreItem xmlns:ds="http://schemas.openxmlformats.org/officeDocument/2006/customXml" ds:itemID="{0A693096-41E6-46F3-8844-383A42181E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127308</TotalTime>
  <Words>3166</Words>
  <Application>Microsoft Office PowerPoint</Application>
  <PresentationFormat>Widescreen</PresentationFormat>
  <Paragraphs>193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Wingdings</vt:lpstr>
      <vt:lpstr>Office Theme</vt:lpstr>
      <vt:lpstr>PowerPoint Presentation</vt:lpstr>
      <vt:lpstr> </vt:lpstr>
      <vt:lpstr>           Health</vt:lpstr>
      <vt:lpstr>Wellbeing </vt:lpstr>
      <vt:lpstr>Sustainable Development </vt:lpstr>
      <vt:lpstr> Relevance </vt:lpstr>
      <vt:lpstr> Integration of Health &amp; Wellbeing </vt:lpstr>
      <vt:lpstr>Theoretical Perspectives </vt:lpstr>
      <vt:lpstr> Policy &amp; Governance  </vt:lpstr>
      <vt:lpstr> Service Delivery </vt:lpstr>
      <vt:lpstr>Public Health Initiatives </vt:lpstr>
      <vt:lpstr>Equity and Access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Wahida Nagi (2245076)</dc:creator>
  <cp:lastModifiedBy>wahida nagi</cp:lastModifiedBy>
  <cp:revision>8</cp:revision>
  <dcterms:created xsi:type="dcterms:W3CDTF">2026-04-16T17:17:56Z</dcterms:created>
  <dcterms:modified xsi:type="dcterms:W3CDTF">2026-07-23T01:58:02Z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