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notesMasterIdLst>
    <p:notesMasterId r:id="rId30"/>
  </p:notesMasterIdLst>
  <p:sldIdLst>
    <p:sldId id="257" r:id="rId10"/>
    <p:sldId id="418" r:id="rId11"/>
    <p:sldId id="419" r:id="rId12"/>
    <p:sldId id="421" r:id="rId13"/>
    <p:sldId id="422" r:id="rId14"/>
    <p:sldId id="555" r:id="rId15"/>
    <p:sldId id="566" r:id="rId16"/>
    <p:sldId id="568" r:id="rId17"/>
    <p:sldId id="383" r:id="rId18"/>
    <p:sldId id="412" r:id="rId19"/>
    <p:sldId id="413" r:id="rId20"/>
    <p:sldId id="415" r:id="rId21"/>
    <p:sldId id="411" r:id="rId22"/>
    <p:sldId id="440" r:id="rId23"/>
    <p:sldId id="441" r:id="rId24"/>
    <p:sldId id="443" r:id="rId25"/>
    <p:sldId id="416" r:id="rId26"/>
    <p:sldId id="569" r:id="rId27"/>
    <p:sldId id="417" r:id="rId28"/>
    <p:sldId id="567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F9F"/>
    <a:srgbClr val="E1BC4C"/>
    <a:srgbClr val="003B5C"/>
    <a:srgbClr val="FFFFED"/>
    <a:srgbClr val="023B59"/>
    <a:srgbClr val="003E5B"/>
    <a:srgbClr val="DE94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7F4483-064A-4C50-9F32-BA3F9BED451E}" v="1" dt="2026-02-04T05:53:35.3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77404" autoAdjust="0"/>
  </p:normalViewPr>
  <p:slideViewPr>
    <p:cSldViewPr snapToGrid="0">
      <p:cViewPr>
        <p:scale>
          <a:sx n="60" d="100"/>
          <a:sy n="60" d="100"/>
        </p:scale>
        <p:origin x="42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viewProps" Target="viewProps.xml"/><Relationship Id="rId37" Type="http://schemas.microsoft.com/office/2018/10/relationships/authors" Target="author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microsoft.com/office/2015/10/relationships/revisionInfo" Target="revisionInfo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e Stacey" userId="6e25bcea-c703-499a-b54e-663d1eeaca2d" providerId="ADAL" clId="{AC2F0A2D-17E5-4718-B6EB-0C39A2DF4FF9}"/>
    <pc:docChg chg="delSld">
      <pc:chgData name="Dave Stacey" userId="6e25bcea-c703-499a-b54e-663d1eeaca2d" providerId="ADAL" clId="{AC2F0A2D-17E5-4718-B6EB-0C39A2DF4FF9}" dt="2026-02-04T05:52:30.702" v="0" actId="47"/>
      <pc:docMkLst>
        <pc:docMk/>
      </pc:docMkLst>
      <pc:sldChg chg="del">
        <pc:chgData name="Dave Stacey" userId="6e25bcea-c703-499a-b54e-663d1eeaca2d" providerId="ADAL" clId="{AC2F0A2D-17E5-4718-B6EB-0C39A2DF4FF9}" dt="2026-02-04T05:52:30.702" v="0" actId="47"/>
        <pc:sldMkLst>
          <pc:docMk/>
          <pc:sldMk cId="160449290" sldId="44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6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r">
              <a:defRPr sz="1300"/>
            </a:lvl1pPr>
          </a:lstStyle>
          <a:p>
            <a:fld id="{E5F72602-11D0-4A68-99E4-49F27021502F}" type="datetimeFigureOut">
              <a:t>2/3/2026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823" tIns="46911" rIns="93823" bIns="4691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3823" tIns="46911" rIns="93823" bIns="469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6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r">
              <a:defRPr sz="1300"/>
            </a:lvl1pPr>
          </a:lstStyle>
          <a:p>
            <a:fld id="{F224FA7D-0C8C-463C-9E3B-116964E282E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71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92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8141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task, asks the students to form a line using either end of the room as points on a human graph. </a:t>
            </a:r>
          </a:p>
          <a:p>
            <a:endParaRPr lang="en-GB" dirty="0"/>
          </a:p>
          <a:p>
            <a:r>
              <a:rPr lang="en-GB" dirty="0"/>
              <a:t>For example, for size – the student with the smallest PTE school should be at one end of the line, with the largest at the other. </a:t>
            </a:r>
          </a:p>
          <a:p>
            <a:endParaRPr lang="en-GB" dirty="0"/>
          </a:p>
          <a:p>
            <a:r>
              <a:rPr lang="en-GB" dirty="0"/>
              <a:t>At the end of each sort, ask them to explore what differences that meant in practice, and how that might impact on the learners and on them as teachers. </a:t>
            </a:r>
          </a:p>
          <a:p>
            <a:endParaRPr lang="en-GB" dirty="0"/>
          </a:p>
          <a:p>
            <a:r>
              <a:rPr lang="en-GB" dirty="0"/>
              <a:t>Note that they may not know the detailed answers to these, but just base it on their rough estimate. </a:t>
            </a:r>
          </a:p>
          <a:p>
            <a:endParaRPr lang="en-GB" dirty="0"/>
          </a:p>
          <a:p>
            <a:r>
              <a:rPr lang="en-GB" dirty="0"/>
              <a:t>The categories are:</a:t>
            </a:r>
          </a:p>
          <a:p>
            <a:endParaRPr lang="en-GB" dirty="0"/>
          </a:p>
          <a:p>
            <a:r>
              <a:rPr lang="en-GB" dirty="0"/>
              <a:t>SIZE (as in, number of learners on roll)</a:t>
            </a:r>
          </a:p>
          <a:p>
            <a:r>
              <a:rPr lang="en-GB" dirty="0"/>
              <a:t>CATCHMENT (How wide an area did people come to the school from)</a:t>
            </a:r>
          </a:p>
          <a:p>
            <a:endParaRPr lang="en-GB" dirty="0"/>
          </a:p>
          <a:p>
            <a:r>
              <a:rPr lang="en-GB" dirty="0" err="1"/>
              <a:t>Langauges</a:t>
            </a:r>
            <a:endParaRPr lang="en-GB" dirty="0"/>
          </a:p>
          <a:p>
            <a:r>
              <a:rPr lang="en-GB" dirty="0"/>
              <a:t>For English medium group – how many languages spoken / how many EAL</a:t>
            </a:r>
          </a:p>
          <a:p>
            <a:r>
              <a:rPr lang="en-GB" dirty="0"/>
              <a:t>For Welsh medium group, how many parents didn’t speak Welsh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70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start by listing any reasons they think that this area of study is important on an ITE course.</a:t>
            </a:r>
          </a:p>
          <a:p>
            <a:endParaRPr lang="en-GB" dirty="0"/>
          </a:p>
          <a:p>
            <a:r>
              <a:rPr lang="en-GB" dirty="0"/>
              <a:t>They might include:</a:t>
            </a:r>
          </a:p>
          <a:p>
            <a:endParaRPr lang="en-GB" dirty="0"/>
          </a:p>
          <a:p>
            <a:r>
              <a:rPr lang="en-GB" dirty="0"/>
              <a:t>National Priorities – around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61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536A6-9316-4526-BDCC-A2D87EBBCE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29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Many of the themes here (which outline key Govt priorities) will be themes that we pick up in this module.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8536A6-9316-4526-BDCC-A2D87EBBCE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863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also links with this module and the teaching standards for Wales. By engaging in this modules, students will be gathering evidence towards a number of standards, including these two.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52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2FD0A-D164-B872-2EF9-C6314F38FD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E2E3A0-8139-DD57-570A-A0891BC1CA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BA749E-8CA3-5451-C1E0-D62FBA250D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These are the aims from the module handbook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56CFD-CEA3-F5EB-0531-E2F5546742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5114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2FD0A-D164-B872-2EF9-C6314F38FD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E2E3A0-8139-DD57-570A-A0891BC1CA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BA749E-8CA3-5451-C1E0-D62FBA250D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356CFD-CEA3-F5EB-0531-E2F5546742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4334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that the students can see these events on their Hwb timetables.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586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assignment title. </a:t>
            </a:r>
          </a:p>
          <a:p>
            <a:endParaRPr lang="en-GB" dirty="0"/>
          </a:p>
          <a:p>
            <a:r>
              <a:rPr lang="en-GB" dirty="0"/>
              <a:t>Explain that they will be gathering the evidence for the first part (the school profile) while they’re on placement. </a:t>
            </a:r>
          </a:p>
          <a:p>
            <a:endParaRPr lang="en-GB" dirty="0"/>
          </a:p>
          <a:p>
            <a:r>
              <a:rPr lang="en-GB" dirty="0"/>
              <a:t>We’ll explore the second part when they come back, and we’ll look particularly at:</a:t>
            </a:r>
          </a:p>
          <a:p>
            <a:endParaRPr lang="en-GB" dirty="0"/>
          </a:p>
          <a:p>
            <a:r>
              <a:rPr lang="en-GB" dirty="0"/>
              <a:t>How schools support parents to make sure their children are school ready and are supported to learn. </a:t>
            </a:r>
          </a:p>
          <a:p>
            <a:r>
              <a:rPr lang="en-GB" dirty="0"/>
              <a:t>How schools use people and organisations as resources for learning</a:t>
            </a:r>
          </a:p>
          <a:p>
            <a:r>
              <a:rPr lang="en-GB" dirty="0"/>
              <a:t>How schools can use the local area as a resource for learning.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367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9111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an example based on Ysgol </a:t>
            </a:r>
            <a:r>
              <a:rPr lang="en-GB" dirty="0" err="1"/>
              <a:t>Gymreag</a:t>
            </a:r>
            <a:r>
              <a:rPr lang="en-GB" dirty="0"/>
              <a:t> </a:t>
            </a:r>
            <a:r>
              <a:rPr lang="en-GB" dirty="0" err="1"/>
              <a:t>Rhydaman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8984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should now to go </a:t>
            </a:r>
            <a:r>
              <a:rPr lang="en-GB" dirty="0" err="1"/>
              <a:t>MyLocalSchool</a:t>
            </a:r>
            <a:r>
              <a:rPr lang="en-GB" dirty="0"/>
              <a:t> and explore the data for their PTE1 school.</a:t>
            </a:r>
          </a:p>
          <a:p>
            <a:r>
              <a:rPr lang="en-GB" dirty="0"/>
              <a:t>Make sure they scroll down to explore the historical trends. Remind them about the importance of putting data in a context when writing about it in an assignment.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5328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can add some of the key information to their community maps. </a:t>
            </a:r>
          </a:p>
          <a:p>
            <a:endParaRPr lang="en-GB" dirty="0"/>
          </a:p>
          <a:p>
            <a:r>
              <a:rPr lang="en-GB" dirty="0"/>
              <a:t>I SUGGEST A BREAK AT THIS POINT.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971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links go to the full report, which is a very chunky document. Students should read the intro and then skim read. Alternatively, split them into groups and get each group to read a section and then report back.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319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the students through the sheet available on Moodle. </a:t>
            </a:r>
          </a:p>
          <a:p>
            <a:endParaRPr lang="en-GB" dirty="0"/>
          </a:p>
          <a:p>
            <a:r>
              <a:rPr lang="en-GB" dirty="0"/>
              <a:t>Note the final two pages provides a space for some general notes about how the school uses the local community for learning – this could include people coming in or places that they go out to, as we as notes on how parents are supported to support learning. </a:t>
            </a:r>
          </a:p>
          <a:p>
            <a:endParaRPr lang="en-GB" dirty="0"/>
          </a:p>
          <a:p>
            <a:r>
              <a:rPr lang="en-GB" dirty="0"/>
              <a:t>Students should make sure they have copy downloaded and stored somewhere safely in their OneDrive.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702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5098B199-B181-015E-E21D-80E24E84CA9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81BBDA77-6C71-AC71-5C19-59FAAF4100F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4FE1F28B-D2BA-3FFA-C810-83DC4D8D24F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92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A375-FE56-BB4D-A7D8-82B79FEBD45A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DE83-7FE2-2B4A-9571-8FB528B2825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749647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BE39C-262D-40F2-90E2-40ED796CD594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9D4CE-4856-4D83-A982-D440EABDFE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7562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7" name="Picture 6" descr="A logo for a company&#10;&#10;Description automatically generated">
            <a:extLst>
              <a:ext uri="{FF2B5EF4-FFF2-40B4-BE49-F238E27FC236}">
                <a16:creationId xmlns:a16="http://schemas.microsoft.com/office/drawing/2014/main" id="{F5C575FC-4009-22A7-0AC2-C8E69D951A4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13F0CB2A-E363-48D8-EE13-7D10E6651BD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71C8DB96-BD92-77EC-CDB3-B28289A9889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EF397F0B-762C-4245-D1E8-F79AF5F0815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0C27A51C-D3CA-3DDD-6814-9CE3A54393F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565" y="1638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ADBF3E77-6EDB-2E61-D89A-B4F638EAC0B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56465" y="1511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9827D00D-1B29-28D8-113A-F5448A36963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965" y="61328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6679C0B0-10F0-3BCC-2C0F-4C23D719095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965" y="1511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10000"/>
            </a:schemeClr>
          </a:solidFill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C56E45-8163-5511-A248-26AC7B02635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7200" y="292100"/>
            <a:ext cx="5283200" cy="5473700"/>
          </a:xfrm>
          <a:prstGeom prst="rect">
            <a:avLst/>
          </a:prstGeom>
          <a:solidFill>
            <a:schemeClr val="bg1">
              <a:alpha val="1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F3BCE99D-EDBB-AC46-CBFC-4951E7DA25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97600" y="292100"/>
            <a:ext cx="5283200" cy="5473700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7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8.jpeg"/><Relationship Id="rId5" Type="http://schemas.openxmlformats.org/officeDocument/2006/relationships/image" Target="../media/image21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077B94D9-165E-AFDC-EBCB-473641DDEB6A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322069-DFC0-1B27-F636-197BB68CAD2C}"/>
              </a:ext>
            </a:extLst>
          </p:cNvPr>
          <p:cNvSpPr/>
          <p:nvPr userDrawn="1"/>
        </p:nvSpPr>
        <p:spPr>
          <a:xfrm>
            <a:off x="1" y="-21581"/>
            <a:ext cx="12192000" cy="1331495"/>
          </a:xfrm>
          <a:prstGeom prst="rect">
            <a:avLst/>
          </a:prstGeom>
          <a:gradFill flip="none" rotWithShape="1">
            <a:gsLst>
              <a:gs pos="100000">
                <a:srgbClr val="023B59"/>
              </a:gs>
              <a:gs pos="0">
                <a:srgbClr val="004F9F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588168"/>
            <a:ext cx="11481847" cy="3813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9B2E9204-513F-1412-7D39-1C9874F2E670}"/>
              </a:ext>
            </a:extLst>
          </p:cNvPr>
          <p:cNvSpPr txBox="1">
            <a:spLocks/>
          </p:cNvSpPr>
          <p:nvPr userDrawn="1"/>
        </p:nvSpPr>
        <p:spPr>
          <a:xfrm>
            <a:off x="5063433" y="202720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br>
              <a:rPr lang="en-GB"/>
            </a:br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E8DC1A2B-756C-B876-2CE4-856F08EA177D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45871" y="5898801"/>
            <a:ext cx="1142760" cy="7400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43" r:id="rId2"/>
    <p:sldLayoutId id="2147483684" r:id="rId3"/>
    <p:sldLayoutId id="2147483742" r:id="rId4"/>
    <p:sldLayoutId id="214748374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518956CF-BB32-F524-3730-411648FDD498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86033AAE-885B-B3D7-EEA0-1AD7812AED7E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mathfilefoldergames.com/2023/06/29/go-graph-yourself-and-see-transforming-classrooms-into-human-sized-coordinate-graph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10" Type="http://schemas.openxmlformats.org/officeDocument/2006/relationships/hyperlink" Target="https://www.gov.wales/our-national-mission-high-standards-and-aspirations-all-html" TargetMode="External"/><Relationship Id="rId4" Type="http://schemas.openxmlformats.org/officeDocument/2006/relationships/image" Target="../media/image32.jpeg"/><Relationship Id="rId9" Type="http://schemas.openxmlformats.org/officeDocument/2006/relationships/hyperlink" Target="https://www.llyw.cymru/cenhadaeth-ein-cenedl-safonau-dyheadau-uchel-i-bawb-html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ylocalschool.gov.wales/?lang=cy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hyperlink" Target="https://mylocalschool.gov.wale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1-08/Community%2520Schools%2520en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0.png"/><Relationship Id="rId5" Type="http://schemas.openxmlformats.org/officeDocument/2006/relationships/hyperlink" Target="https://www.estyn.llyw.cymru/system/files/2021-08/Community%2520Schools%2520cy_0.pdf" TargetMode="External"/><Relationship Id="rId4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ks7000.net.ve/2016/10/15/moodle-turnkey-virtualbox/" TargetMode="Externa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9A0C28A-248D-C9C5-268D-A53696B0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E33A7-F235-FE36-C2EE-31C29005A29E}"/>
              </a:ext>
            </a:extLst>
          </p:cNvPr>
          <p:cNvSpPr txBox="1"/>
          <p:nvPr/>
        </p:nvSpPr>
        <p:spPr>
          <a:xfrm>
            <a:off x="323079" y="1362483"/>
            <a:ext cx="525475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ECAD4018C: Dysgwyr, Ysgolion a Chymunedau: ble ydw i’n addysgu?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E3C16-C435-C8C8-3AD9-E4AF1792994E}"/>
              </a:ext>
            </a:extLst>
          </p:cNvPr>
          <p:cNvSpPr txBox="1"/>
          <p:nvPr/>
        </p:nvSpPr>
        <p:spPr>
          <a:xfrm>
            <a:off x="323079" y="3520440"/>
            <a:ext cx="546507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ECAD4018: Learners, Schools and Communities: where am I teaching? </a:t>
            </a:r>
          </a:p>
        </p:txBody>
      </p:sp>
      <p:pic>
        <p:nvPicPr>
          <p:cNvPr id="10" name="Picture 9" descr="A logo for a company&#10;&#10;Description automatically generated">
            <a:extLst>
              <a:ext uri="{FF2B5EF4-FFF2-40B4-BE49-F238E27FC236}">
                <a16:creationId xmlns:a16="http://schemas.microsoft.com/office/drawing/2014/main" id="{BDCE53C3-8758-3AA6-6FFD-23CF40C46B1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9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93AEF44-543E-CF31-3721-2DBE8E182CCB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>
                <a:solidFill>
                  <a:schemeClr val="bg1"/>
                </a:solidFill>
                <a:cs typeface="Calibri"/>
              </a:rPr>
              <a:t>Ble ydw i’n addysgu?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Where am I teaching?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3B4297-76F5-61E2-7A87-F723C0034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16" y="1822076"/>
            <a:ext cx="5585381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 fontAlgn="base">
              <a:buNone/>
            </a:pPr>
            <a:r>
              <a:rPr lang="cy-GB">
                <a:solidFill>
                  <a:srgbClr val="004F9F"/>
                </a:solidFill>
              </a:rPr>
              <a:t>Croeso i'r</a:t>
            </a:r>
            <a:r>
              <a:rPr lang="cy-GB" noProof="0" dirty="0">
                <a:solidFill>
                  <a:srgbClr val="004F9F"/>
                </a:solidFill>
              </a:rPr>
              <a:t> modiwl hwn!
</a:t>
            </a:r>
          </a:p>
          <a:p>
            <a:pPr marL="0" indent="0" algn="just" fontAlgn="base">
              <a:buNone/>
            </a:pPr>
            <a:r>
              <a:rPr lang="cy-GB" noProof="0" dirty="0">
                <a:solidFill>
                  <a:srgbClr val="004F9F"/>
                </a:solidFill>
              </a:rPr>
              <a:t>Yn y modiwl hwn byddwn yn archwilio sut mae lleoliad ysgol a'i pherthynas â'i chymuned leol yn cael effaith ar yr ysgol a'r dysgwyr.</a:t>
            </a:r>
            <a:endParaRPr lang="cy-GB" noProof="0" dirty="0">
              <a:solidFill>
                <a:srgbClr val="004F9F"/>
              </a:solidFill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10813FE-1BB4-18AF-E9A5-EF3243141AEB}"/>
              </a:ext>
            </a:extLst>
          </p:cNvPr>
          <p:cNvSpPr txBox="1">
            <a:spLocks/>
          </p:cNvSpPr>
          <p:nvPr/>
        </p:nvSpPr>
        <p:spPr>
          <a:xfrm>
            <a:off x="6248402" y="1825625"/>
            <a:ext cx="5585381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Welcome to this module!</a:t>
            </a:r>
          </a:p>
          <a:p>
            <a:pPr marL="0" indent="0" algn="just" rtl="0" fontAlgn="base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indent="0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In this module we will explore how the location of a school and its relationship with its local community have an impact on the school and the learners. 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5963427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F806D-13FB-268C-2C7A-695126490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BE0FEB1-E272-8D60-B850-B9A63EB11AA5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Pam mor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gynnar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?!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Why so early?!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C68DA1-282A-1739-FF78-02D423B4B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16" y="1822076"/>
            <a:ext cx="5585381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 fontAlgn="base">
              <a:buNone/>
            </a:pPr>
            <a:r>
              <a:rPr lang="cy-GB" noProof="0" dirty="0">
                <a:solidFill>
                  <a:srgbClr val="004F9F"/>
                </a:solidFill>
              </a:rPr>
              <a:t>Heddiw byddwn yn cyflwyno'r modiwl ac yn sefydlu'r ymchwiliad y byddwn yn gofyn i chi ei gwblhau yn ystod ail hanner eich lleoliad. 
Yna, byddwch yn dod yn ôl ym mis Ebrill i gwblhau'r modiwl a'r aseiniad, gan ddefnyddio'r wybodaeth a ddarganfuoch o'ch ysgol PAP.</a:t>
            </a:r>
            <a:endParaRPr lang="cy-GB" noProof="0" dirty="0">
              <a:solidFill>
                <a:srgbClr val="004F9F"/>
              </a:solidFill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5D7191-A598-F60E-5C0A-87D452F1117B}"/>
              </a:ext>
            </a:extLst>
          </p:cNvPr>
          <p:cNvSpPr txBox="1">
            <a:spLocks/>
          </p:cNvSpPr>
          <p:nvPr/>
        </p:nvSpPr>
        <p:spPr>
          <a:xfrm>
            <a:off x="6248402" y="1825625"/>
            <a:ext cx="5585381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rtl="0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Today we’ll introduce the module and set up the investigation we’ll ask you complete during the second half of your placement. </a:t>
            </a:r>
          </a:p>
          <a:p>
            <a:pPr marL="0" indent="0" algn="just" rtl="0" fontAlgn="base">
              <a:buNone/>
            </a:pPr>
            <a:r>
              <a:rPr lang="en-GB" dirty="0">
                <a:solidFill>
                  <a:srgbClr val="000000"/>
                </a:solidFill>
              </a:rPr>
              <a:t>Then, you’ll come back in April to complete the module and the assignment, using the information you found from your PTE school. 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4649776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B0D63-44A7-FF7D-7E75-EE12BB5CA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2B1817B-F856-5878-EA0A-729E7B253B10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Gwahaniaethau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Ysgol – Graff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dynol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School Differences – Human graph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F3C5955-DE77-21E4-72E3-2978C8B1DF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52425" y="2390040"/>
            <a:ext cx="5584825" cy="2439870"/>
          </a:xfr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8EE209-EDB3-59F5-25A9-55B12976B26D}"/>
              </a:ext>
            </a:extLst>
          </p:cNvPr>
          <p:cNvSpPr txBox="1">
            <a:spLocks/>
          </p:cNvSpPr>
          <p:nvPr/>
        </p:nvSpPr>
        <p:spPr>
          <a:xfrm>
            <a:off x="6759017" y="1362242"/>
            <a:ext cx="5432983" cy="20886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base"/>
            <a:r>
              <a:rPr lang="cy-GB" noProof="0" dirty="0">
                <a:solidFill>
                  <a:srgbClr val="004F9F"/>
                </a:solidFill>
              </a:rPr>
              <a:t>Maint (bach i fawr)
Dalgylch
Ieithoedd 
Prydau ysgol am ddim</a:t>
            </a:r>
            <a:endParaRPr lang="en-GB" dirty="0"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0D69593-A0E8-1DC2-531C-30A400016B0A}"/>
              </a:ext>
            </a:extLst>
          </p:cNvPr>
          <p:cNvSpPr txBox="1">
            <a:spLocks/>
          </p:cNvSpPr>
          <p:nvPr/>
        </p:nvSpPr>
        <p:spPr>
          <a:xfrm>
            <a:off x="6759016" y="3609975"/>
            <a:ext cx="5432983" cy="20886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Size (small to large)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Catchment Area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Languages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Free School Meals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9469692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57435-EE2A-67DC-87BA-B807459A6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57466DF-99F6-9DE4-A5A6-A74F454154EA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Pam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mae'n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bwysig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Why does it matter?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B20DF0-9FC5-021B-815D-F184F82E9C99}"/>
              </a:ext>
            </a:extLst>
          </p:cNvPr>
          <p:cNvSpPr txBox="1">
            <a:spLocks/>
          </p:cNvSpPr>
          <p:nvPr/>
        </p:nvSpPr>
        <p:spPr>
          <a:xfrm>
            <a:off x="6248402" y="1825625"/>
            <a:ext cx="5585381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0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6" name="Picture 5" descr="Puzzle in brain">
            <a:extLst>
              <a:ext uri="{FF2B5EF4-FFF2-40B4-BE49-F238E27FC236}">
                <a16:creationId xmlns:a16="http://schemas.microsoft.com/office/drawing/2014/main" id="{49AD84F1-99B6-F241-696F-532F9E03A1D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5192" y="1456441"/>
            <a:ext cx="5501616" cy="4126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097649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2947D0-16C9-C2E6-7276-37A1B022652B}"/>
              </a:ext>
            </a:extLst>
          </p:cNvPr>
          <p:cNvSpPr txBox="1"/>
          <p:nvPr/>
        </p:nvSpPr>
        <p:spPr>
          <a:xfrm>
            <a:off x="6333670" y="1328040"/>
            <a:ext cx="5854897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b="1" i="0" dirty="0">
                <a:solidFill>
                  <a:srgbClr val="002060"/>
                </a:solidFill>
                <a:effectLst/>
                <a:latin typeface="Arial"/>
                <a:cs typeface="Arial"/>
              </a:rPr>
              <a:t>“</a:t>
            </a:r>
            <a:r>
              <a:rPr lang="en-GB" sz="2800" b="1" i="0" dirty="0">
                <a:solidFill>
                  <a:srgbClr val="002060"/>
                </a:solidFill>
                <a:effectLst/>
                <a:latin typeface="Arial"/>
                <a:cs typeface="Arial"/>
              </a:rPr>
              <a:t>Our national mission is to achieve high standards and aspirations for all by tackling the impact of poverty on educational attainment and supporting every learner.”</a:t>
            </a:r>
            <a:endParaRPr lang="en-GB" sz="2800" dirty="0">
              <a:solidFill>
                <a:srgbClr val="00206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F024BF-02E0-3278-BB0B-AD4613C2C9C1}"/>
              </a:ext>
            </a:extLst>
          </p:cNvPr>
          <p:cNvSpPr txBox="1"/>
          <p:nvPr/>
        </p:nvSpPr>
        <p:spPr>
          <a:xfrm>
            <a:off x="319878" y="1329917"/>
            <a:ext cx="5478628" cy="267765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b="1" i="0">
                <a:effectLst/>
                <a:latin typeface="Arial"/>
                <a:cs typeface="Arial"/>
              </a:rPr>
              <a:t>“</a:t>
            </a:r>
            <a:r>
              <a:rPr lang="en-GB" sz="2800" b="1" i="0">
                <a:effectLst/>
                <a:latin typeface="Arial"/>
                <a:cs typeface="Arial"/>
              </a:rPr>
              <a:t>Ein </a:t>
            </a:r>
            <a:r>
              <a:rPr lang="en-GB" sz="2800" b="1" i="0" err="1">
                <a:effectLst/>
                <a:latin typeface="Arial"/>
                <a:cs typeface="Arial"/>
              </a:rPr>
              <a:t>cenhadaeth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genedlaethol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yw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sicrhau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safonau</a:t>
            </a:r>
            <a:r>
              <a:rPr lang="en-GB" sz="2800" b="1" i="0">
                <a:effectLst/>
                <a:latin typeface="Arial"/>
                <a:cs typeface="Arial"/>
              </a:rPr>
              <a:t> a </a:t>
            </a:r>
            <a:r>
              <a:rPr lang="en-GB" sz="2800" b="1" i="0" err="1">
                <a:effectLst/>
                <a:latin typeface="Arial"/>
                <a:cs typeface="Arial"/>
              </a:rPr>
              <a:t>dyheadau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uchel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i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bawb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drwy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fynd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i'r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afael</a:t>
            </a:r>
            <a:r>
              <a:rPr lang="en-GB" sz="2800" b="1" i="0">
                <a:effectLst/>
                <a:latin typeface="Arial"/>
                <a:cs typeface="Arial"/>
              </a:rPr>
              <a:t> ag </a:t>
            </a:r>
            <a:r>
              <a:rPr lang="en-GB" sz="2800" b="1" i="0" err="1">
                <a:effectLst/>
                <a:latin typeface="Arial"/>
                <a:cs typeface="Arial"/>
              </a:rPr>
              <a:t>effaith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tlodi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ar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gyrhaeddiad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addysgol</a:t>
            </a:r>
            <a:r>
              <a:rPr lang="en-GB" sz="2800" b="1" i="0">
                <a:effectLst/>
                <a:latin typeface="Arial"/>
                <a:cs typeface="Arial"/>
              </a:rPr>
              <a:t> a </a:t>
            </a:r>
            <a:r>
              <a:rPr lang="en-GB" sz="2800" b="1" i="0" err="1">
                <a:effectLst/>
                <a:latin typeface="Arial"/>
                <a:cs typeface="Arial"/>
              </a:rPr>
              <a:t>chefnogi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pob</a:t>
            </a:r>
            <a:r>
              <a:rPr lang="en-GB" sz="2800" b="1" i="0">
                <a:effectLst/>
                <a:latin typeface="Arial"/>
                <a:cs typeface="Arial"/>
              </a:rPr>
              <a:t> </a:t>
            </a:r>
            <a:r>
              <a:rPr lang="en-GB" sz="2800" b="1" i="0" err="1">
                <a:effectLst/>
                <a:latin typeface="Arial"/>
                <a:cs typeface="Arial"/>
              </a:rPr>
              <a:t>dysgwr</a:t>
            </a:r>
            <a:r>
              <a:rPr lang="en-GB" sz="2800" b="1" i="0">
                <a:effectLst/>
                <a:latin typeface="Arial"/>
                <a:cs typeface="Arial"/>
              </a:rPr>
              <a:t>.”</a:t>
            </a:r>
            <a:endParaRPr lang="en-GB" sz="280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8F0EE0-04DE-74FE-FA30-B7524F96C418}"/>
              </a:ext>
            </a:extLst>
          </p:cNvPr>
          <p:cNvSpPr txBox="1"/>
          <p:nvPr/>
        </p:nvSpPr>
        <p:spPr>
          <a:xfrm>
            <a:off x="6469562" y="5158751"/>
            <a:ext cx="48016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Welsh Government (2023)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9610B7-106E-6FA8-7DE5-75F7DE5189CA}"/>
              </a:ext>
            </a:extLst>
          </p:cNvPr>
          <p:cNvSpPr txBox="1"/>
          <p:nvPr/>
        </p:nvSpPr>
        <p:spPr>
          <a:xfrm>
            <a:off x="237863" y="5158751"/>
            <a:ext cx="48016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Llywodraeth</a:t>
            </a:r>
            <a:r>
              <a:rPr lang="en-GB">
                <a:ea typeface="+mn-lt"/>
                <a:cs typeface="+mn-lt"/>
              </a:rPr>
              <a:t> Cymru</a:t>
            </a:r>
            <a:r>
              <a:rPr lang="en-GB">
                <a:ea typeface="Calibri"/>
                <a:cs typeface="Calibri"/>
              </a:rPr>
              <a:t> (2023)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BC92469-2B89-1130-8E6E-2CC222D526B9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Pam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mae'n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bwysig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Why does it matter?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9749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8EB4B702-3F97-7F01-8244-A224355BD5D7}"/>
              </a:ext>
            </a:extLst>
          </p:cNvPr>
          <p:cNvSpPr txBox="1"/>
          <p:nvPr/>
        </p:nvSpPr>
        <p:spPr>
          <a:xfrm>
            <a:off x="6178758" y="186633"/>
            <a:ext cx="2798616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>
                <a:solidFill>
                  <a:srgbClr val="002060"/>
                </a:solidFill>
              </a:rPr>
              <a:t>Task </a:t>
            </a:r>
          </a:p>
        </p:txBody>
      </p:sp>
      <p:pic>
        <p:nvPicPr>
          <p:cNvPr id="2" name="Picture 1" descr="A screenshot of a phone&#10;&#10;AI-generated content may be incorrect.">
            <a:extLst>
              <a:ext uri="{FF2B5EF4-FFF2-40B4-BE49-F238E27FC236}">
                <a16:creationId xmlns:a16="http://schemas.microsoft.com/office/drawing/2014/main" id="{29140B55-AC85-A9BE-19F8-F349E3EBD34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0025" y="1361553"/>
            <a:ext cx="3301085" cy="4102404"/>
          </a:xfrm>
          <a:prstGeom prst="rect">
            <a:avLst/>
          </a:prstGeom>
        </p:spPr>
      </p:pic>
      <p:pic>
        <p:nvPicPr>
          <p:cNvPr id="3" name="Picture 2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5596A17F-F139-8D34-9E9E-82261B1F6F8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692" y="186633"/>
            <a:ext cx="5486400" cy="609600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2337C64-6778-C6D2-F391-7F731B1ADF9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0792" y="1375840"/>
            <a:ext cx="2019300" cy="2952750"/>
          </a:xfrm>
          <a:prstGeom prst="rect">
            <a:avLst/>
          </a:prstGeom>
        </p:spPr>
      </p:pic>
      <p:pic>
        <p:nvPicPr>
          <p:cNvPr id="6" name="Picture 5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40420F48-5D9E-E121-AA69-B46F2092C31E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1910" y="1361553"/>
            <a:ext cx="2910657" cy="4312085"/>
          </a:xfrm>
          <a:prstGeom prst="rect">
            <a:avLst/>
          </a:prstGeom>
        </p:spPr>
      </p:pic>
      <p:pic>
        <p:nvPicPr>
          <p:cNvPr id="7" name="Picture 6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ED8A2F60-7C19-1500-321D-345B61E5D9E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58375" y="1361553"/>
            <a:ext cx="2133600" cy="2981325"/>
          </a:xfrm>
          <a:prstGeom prst="rect">
            <a:avLst/>
          </a:prstGeom>
        </p:spPr>
      </p:pic>
      <p:pic>
        <p:nvPicPr>
          <p:cNvPr id="9" name="Picture 8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866A81EC-B482-0170-A4FF-2083F895248A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5999" y="186633"/>
            <a:ext cx="5496393" cy="6096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B8D9BC-9FE4-7F37-1B4A-0B810437CB88}"/>
              </a:ext>
            </a:extLst>
          </p:cNvPr>
          <p:cNvSpPr txBox="1"/>
          <p:nvPr/>
        </p:nvSpPr>
        <p:spPr>
          <a:xfrm>
            <a:off x="3470658" y="4809080"/>
            <a:ext cx="253502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 err="1">
                <a:hlinkClick r:id="rId9"/>
              </a:rPr>
              <a:t>Cenhadaeth</a:t>
            </a:r>
            <a:r>
              <a:rPr lang="en-US" sz="1400" dirty="0">
                <a:hlinkClick r:id="rId9"/>
              </a:rPr>
              <a:t> </a:t>
            </a:r>
            <a:r>
              <a:rPr lang="en-US" sz="1400" dirty="0" err="1">
                <a:hlinkClick r:id="rId9"/>
              </a:rPr>
              <a:t>ein</a:t>
            </a:r>
            <a:r>
              <a:rPr lang="en-US" sz="1400" dirty="0">
                <a:hlinkClick r:id="rId9"/>
              </a:rPr>
              <a:t> </a:t>
            </a:r>
            <a:r>
              <a:rPr lang="en-US" sz="1400" dirty="0" err="1">
                <a:hlinkClick r:id="rId9"/>
              </a:rPr>
              <a:t>cenedl</a:t>
            </a:r>
            <a:r>
              <a:rPr lang="en-US" sz="1400" dirty="0">
                <a:hlinkClick r:id="rId9"/>
              </a:rPr>
              <a:t>: </a:t>
            </a:r>
            <a:r>
              <a:rPr lang="en-US" sz="1400" dirty="0" err="1">
                <a:hlinkClick r:id="rId9"/>
              </a:rPr>
              <a:t>safonau</a:t>
            </a:r>
            <a:r>
              <a:rPr lang="en-US" sz="1400" dirty="0">
                <a:hlinkClick r:id="rId9"/>
              </a:rPr>
              <a:t> a </a:t>
            </a:r>
            <a:r>
              <a:rPr lang="en-US" sz="1400" dirty="0" err="1">
                <a:hlinkClick r:id="rId9"/>
              </a:rPr>
              <a:t>dyheadau</a:t>
            </a:r>
            <a:r>
              <a:rPr lang="en-US" sz="1400" dirty="0">
                <a:hlinkClick r:id="rId9"/>
              </a:rPr>
              <a:t> </a:t>
            </a:r>
            <a:r>
              <a:rPr lang="en-US" sz="1400" dirty="0" err="1">
                <a:hlinkClick r:id="rId9"/>
              </a:rPr>
              <a:t>uchel</a:t>
            </a:r>
            <a:r>
              <a:rPr lang="en-US" sz="1400" dirty="0">
                <a:hlinkClick r:id="rId9"/>
              </a:rPr>
              <a:t> </a:t>
            </a:r>
            <a:r>
              <a:rPr lang="en-US" sz="1400" dirty="0" err="1">
                <a:hlinkClick r:id="rId9"/>
              </a:rPr>
              <a:t>i</a:t>
            </a:r>
            <a:r>
              <a:rPr lang="en-US" sz="1400" dirty="0">
                <a:hlinkClick r:id="rId9"/>
              </a:rPr>
              <a:t> </a:t>
            </a:r>
            <a:r>
              <a:rPr lang="en-US" sz="1400" dirty="0" err="1">
                <a:hlinkClick r:id="rId9"/>
              </a:rPr>
              <a:t>bawb</a:t>
            </a:r>
            <a:r>
              <a:rPr lang="en-US" sz="1400" dirty="0">
                <a:hlinkClick r:id="rId9"/>
              </a:rPr>
              <a:t> [HTML] | LLYW.CYMRU</a:t>
            </a:r>
            <a:endParaRPr lang="en-US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F80810-B1C8-766E-295B-80ECCA23EDB9}"/>
              </a:ext>
            </a:extLst>
          </p:cNvPr>
          <p:cNvSpPr txBox="1"/>
          <p:nvPr/>
        </p:nvSpPr>
        <p:spPr>
          <a:xfrm>
            <a:off x="10114712" y="4719531"/>
            <a:ext cx="188725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hlinkClick r:id="rId10"/>
              </a:rPr>
              <a:t>Our national mission: high standards and aspirations for all [HTML] | GOV.WALES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17807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7F3694-40CF-7E5B-B526-79E959DF29C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8768" y="4543504"/>
            <a:ext cx="5286833" cy="11564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D31437-F4C7-B64B-97A9-F230B1EF6C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8768" y="3886187"/>
            <a:ext cx="5058481" cy="6573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A3346C-1097-DAA1-D329-B9FCCB20A9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8768" y="1385708"/>
            <a:ext cx="4782217" cy="6001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8FFAEA4-E5CB-61FF-6FB9-70EC93967678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8768" y="2042579"/>
            <a:ext cx="5286833" cy="14292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D50E70-5EE1-9830-FED1-ABB3EA753A6C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1" y="3839460"/>
            <a:ext cx="5596242" cy="70404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1190AA-E572-6F86-A131-F33A84A3E7D8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1" y="4543504"/>
            <a:ext cx="5253354" cy="11564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3E94B92-542C-6AC8-1B0F-06187B00583A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91" y="1451936"/>
            <a:ext cx="5786293" cy="62602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E570300-284D-D58E-AE20-1C52CE830881}"/>
              </a:ext>
            </a:extLst>
          </p:cNvPr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077965"/>
            <a:ext cx="5457795" cy="148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04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4D2F5-E64C-8360-475F-CDBC9BD67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18388-8327-8CDF-C1E4-80EA166DD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16" y="1822076"/>
            <a:ext cx="5585381" cy="357593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dirty="0">
                <a:solidFill>
                  <a:srgbClr val="004F9F"/>
                </a:solidFill>
                <a:latin typeface="Calibri"/>
                <a:ea typeface="Calibri"/>
                <a:cs typeface="Calibri"/>
              </a:rPr>
              <a:t>Cael darpar athrawon i ymwneud â’r wybodaeth a’r ddealltwriaeth am dirwedd wleidyddol, ddiwylliannol a chymdeithasol addysg yng Nghymru.</a:t>
            </a:r>
          </a:p>
          <a:p>
            <a:r>
              <a:rPr lang="cy-GB" dirty="0">
                <a:solidFill>
                  <a:srgbClr val="004F9F"/>
                </a:solidFill>
                <a:latin typeface="Calibri"/>
                <a:ea typeface="Calibri"/>
                <a:cs typeface="Calibri"/>
              </a:rPr>
              <a:t>Rhoi amrywiaeth o gyfleoedd i ddarpar athrawon ddeall natur amrywiol y cyd-destunau y byddant yn addysgu ynddynt</a:t>
            </a:r>
            <a:endParaRPr lang="cy-GB" dirty="0">
              <a:solidFill>
                <a:srgbClr val="004F9F"/>
              </a:solidFill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84094D-4AF8-438A-9477-C41CFF704B26}"/>
              </a:ext>
            </a:extLst>
          </p:cNvPr>
          <p:cNvSpPr txBox="1">
            <a:spLocks/>
          </p:cNvSpPr>
          <p:nvPr/>
        </p:nvSpPr>
        <p:spPr>
          <a:xfrm>
            <a:off x="6248402" y="1825625"/>
            <a:ext cx="5585381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To engage student-teachers with the knowledge and understanding of the political, cultural and social landscape of education in Wales.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To provide student-teachers with a range of opportunities to understand the varied nature of the contexts in which they will teach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47E20-0B7B-B9AB-5E3C-D1A61CB9937F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Amcanion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Aims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79394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4D2F5-E64C-8360-475F-CDBC9BD67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18388-8327-8CDF-C1E4-80EA166DD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16" y="1822076"/>
            <a:ext cx="5585381" cy="357593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>
                <a:latin typeface="Calibri"/>
                <a:ea typeface="Calibri"/>
                <a:cs typeface="Calibri"/>
              </a:rPr>
              <a:t>Ar ôl cwblhau’r modwl hwn yn llwyddiannus, dylai’r darpar athrawon allu</a:t>
            </a:r>
          </a:p>
          <a:p>
            <a:r>
              <a:rPr lang="cy-GB" dirty="0">
                <a:latin typeface="Calibri"/>
                <a:ea typeface="Calibri"/>
                <a:cs typeface="Calibri"/>
              </a:rPr>
              <a:t>deall cyd-destun datblygu’r cwricwlwm a diwygio addysgol yng Nghymru – beth mae’n ei olygu i addysgu yng Nghymru;</a:t>
            </a:r>
          </a:p>
          <a:p>
            <a:r>
              <a:rPr lang="cy-GB" dirty="0">
                <a:latin typeface="Calibri"/>
                <a:ea typeface="Calibri"/>
                <a:cs typeface="Calibri"/>
              </a:rPr>
              <a:t>dangos dealltwriaeth glir o’r ffyrdd y trefnir ysgolion a sut y cynllunnir y cwricwlwm i ddiwallu anghenion y dysgwyr;</a:t>
            </a:r>
          </a:p>
          <a:p>
            <a:r>
              <a:rPr lang="cy-GB" dirty="0">
                <a:latin typeface="Calibri"/>
                <a:ea typeface="Calibri"/>
                <a:cs typeface="Calibri"/>
              </a:rPr>
              <a:t>dechrau mynd i’r afael ag ymchwil cyfredol i nodi sut mae cymunedau, teuluoedd ac ysgolion yn dylanwadu ar addysgu a dysgu</a:t>
            </a:r>
            <a:endParaRPr lang="cy-GB" dirty="0"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84094D-4AF8-438A-9477-C41CFF704B26}"/>
              </a:ext>
            </a:extLst>
          </p:cNvPr>
          <p:cNvSpPr txBox="1">
            <a:spLocks/>
          </p:cNvSpPr>
          <p:nvPr/>
        </p:nvSpPr>
        <p:spPr>
          <a:xfrm>
            <a:off x="6248402" y="1825625"/>
            <a:ext cx="5585381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rtl="0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Upon the successful completion of this module, the student-teacher should be able to: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understand the context of curriculum development and educational reform in Wales – what does it mean to teach in Wales;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evidence a clear understanding of the ways in which schools are organised and how the curriculum is designed to meet the needs of the learners;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begin to engage with current research to identify how communities, families and schools influence teaching and learning. 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47E20-0B7B-B9AB-5E3C-D1A61CB9937F}"/>
              </a:ext>
            </a:extLst>
          </p:cNvPr>
          <p:cNvSpPr txBox="1">
            <a:spLocks/>
          </p:cNvSpPr>
          <p:nvPr/>
        </p:nvSpPr>
        <p:spPr>
          <a:xfrm>
            <a:off x="355076" y="65128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Deillannau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Dysgu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Learning outcomes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0462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9BD961C-4E8F-7A6C-408C-24A9FD74B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04.02 – </a:t>
            </a:r>
            <a:r>
              <a:rPr lang="en-GB" dirty="0" err="1"/>
              <a:t>Cyflwyniad</a:t>
            </a:r>
            <a:r>
              <a:rPr lang="en-GB" dirty="0"/>
              <a:t> / Introduction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Ymchwiliad</a:t>
            </a:r>
            <a:r>
              <a:rPr lang="en-GB" dirty="0"/>
              <a:t> PAP1 / PTE1 – Investigation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21.04 (3)</a:t>
            </a:r>
          </a:p>
          <a:p>
            <a:pPr marL="0" indent="0">
              <a:buNone/>
            </a:pPr>
            <a:r>
              <a:rPr lang="en-GB" dirty="0"/>
              <a:t>23.04 (3)</a:t>
            </a:r>
          </a:p>
          <a:p>
            <a:pPr marL="0" indent="0">
              <a:buNone/>
            </a:pPr>
            <a:r>
              <a:rPr lang="en-GB" dirty="0"/>
              <a:t>27.04 (3)</a:t>
            </a:r>
          </a:p>
          <a:p>
            <a:pPr marL="0" indent="0">
              <a:buNone/>
            </a:pPr>
            <a:r>
              <a:rPr lang="en-GB" dirty="0"/>
              <a:t>28.04 (2)</a:t>
            </a:r>
          </a:p>
          <a:p>
            <a:pPr marL="0" indent="0">
              <a:buNone/>
            </a:pPr>
            <a:r>
              <a:rPr lang="en-GB" dirty="0"/>
              <a:t>30.04 (2)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0C7DBF9-3CC8-30A5-0DC5-66D651B53687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Amerslen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Timetable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94171684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B03BE5-C881-146D-205B-270151372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1536" y="2078166"/>
            <a:ext cx="5444876" cy="2701668"/>
          </a:xfrm>
        </p:spPr>
        <p:txBody>
          <a:bodyPr/>
          <a:lstStyle/>
          <a:p>
            <a:pPr marL="0" indent="0">
              <a:buNone/>
            </a:pPr>
            <a:r>
              <a:rPr lang="en-GB" b="1" dirty="0" err="1"/>
              <a:t>Arweinydd</a:t>
            </a:r>
            <a:r>
              <a:rPr lang="en-GB" b="1" dirty="0"/>
              <a:t> y </a:t>
            </a:r>
            <a:r>
              <a:rPr lang="en-GB" b="1" dirty="0" err="1"/>
              <a:t>modiwl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Module lead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Dave Stacey</a:t>
            </a:r>
          </a:p>
          <a:p>
            <a:pPr marL="0" indent="0">
              <a:buNone/>
            </a:pPr>
            <a:r>
              <a:rPr lang="en-GB" dirty="0"/>
              <a:t>d.stacey@uwtsd.ac.uk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63744F0-0E8D-916A-5D24-2FA02B618929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2425" y="2511521"/>
            <a:ext cx="5445125" cy="2166745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6AB304A-0B98-8F92-235A-0B495A106FDE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Moodle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Moodle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88555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8B988-B021-DFD1-E552-E3658B7A3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GB" b="1" dirty="0">
                <a:solidFill>
                  <a:srgbClr val="000000"/>
                </a:solidFill>
                <a:latin typeface="Aptos" panose="020B0004020202020204" pitchFamily="34" charset="0"/>
              </a:rPr>
              <a:t>Create a community profile for your PTE1 school. Using relevant literature, suggest ways in which the school can make use of its location and community to support pupil learning.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</a:t>
            </a:r>
            <a:endParaRPr lang="en-GB" sz="40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marL="0" indent="0" fontAlgn="base">
              <a:buNone/>
            </a:pPr>
            <a:r>
              <a:rPr lang="en-GB" i="1" dirty="0">
                <a:solidFill>
                  <a:srgbClr val="000000"/>
                </a:solidFill>
                <a:latin typeface="Aptos" panose="020B0004020202020204" pitchFamily="34" charset="0"/>
              </a:rPr>
              <a:t>2000 words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</a:t>
            </a:r>
            <a:endParaRPr lang="en-GB" sz="40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marL="0" indent="0" fontAlgn="base">
              <a:buNone/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Due – 11</a:t>
            </a:r>
            <a:r>
              <a:rPr lang="en-GB" baseline="30000" dirty="0">
                <a:solidFill>
                  <a:srgbClr val="000000"/>
                </a:solidFill>
                <a:latin typeface="Aptos" panose="020B0004020202020204" pitchFamily="34" charset="0"/>
              </a:rPr>
              <a:t>th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May</a:t>
            </a:r>
            <a:endParaRPr lang="en-GB" sz="4000" dirty="0">
              <a:solidFill>
                <a:srgbClr val="000000"/>
              </a:solidFill>
              <a:latin typeface="Segoe UI" panose="020B0502040204020203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DE3C1A0-4D5D-1832-44EA-7BC810D34A08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cy-GB" b="1" dirty="0">
                <a:solidFill>
                  <a:srgbClr val="004F9F"/>
                </a:solidFill>
                <a:latin typeface="Aptos" panose="020B0004020202020204" pitchFamily="34" charset="0"/>
              </a:rPr>
              <a:t>Creu proffil cymunedol ar gyfer eich ysgol PAP1. Gan ddefnyddio llenyddiaeth berthnasol, awgrymwch ffyrdd y gall yr ysgol ddefnyddio ei lleoliad a'i chymuned i gefnogi dysgu disgyblion.</a:t>
            </a:r>
            <a:r>
              <a:rPr lang="cy-GB" dirty="0">
                <a:solidFill>
                  <a:srgbClr val="004F9F"/>
                </a:solidFill>
                <a:latin typeface="Aptos" panose="020B0004020202020204" pitchFamily="34" charset="0"/>
              </a:rPr>
              <a:t> </a:t>
            </a:r>
            <a:endParaRPr lang="cy-GB" dirty="0">
              <a:solidFill>
                <a:srgbClr val="004F9F"/>
              </a:solidFill>
              <a:latin typeface="Segoe UI" panose="020B0502040204020203" pitchFamily="34" charset="0"/>
            </a:endParaRPr>
          </a:p>
          <a:p>
            <a:pPr marL="0" indent="0" fontAlgn="base">
              <a:buNone/>
            </a:pPr>
            <a:r>
              <a:rPr lang="cy-GB" i="1" dirty="0">
                <a:solidFill>
                  <a:srgbClr val="004F9F"/>
                </a:solidFill>
                <a:latin typeface="Aptos" panose="020B0004020202020204" pitchFamily="34" charset="0"/>
              </a:rPr>
              <a:t>2000 o eiriau</a:t>
            </a:r>
            <a:r>
              <a:rPr lang="cy-GB" dirty="0">
                <a:solidFill>
                  <a:srgbClr val="004F9F"/>
                </a:solidFill>
                <a:latin typeface="Aptos" panose="020B0004020202020204" pitchFamily="34" charset="0"/>
              </a:rPr>
              <a:t> </a:t>
            </a:r>
            <a:endParaRPr lang="cy-GB" dirty="0">
              <a:solidFill>
                <a:srgbClr val="004F9F"/>
              </a:solidFill>
              <a:latin typeface="Segoe UI" panose="020B0502040204020203" pitchFamily="34" charset="0"/>
            </a:endParaRPr>
          </a:p>
          <a:p>
            <a:pPr marL="0" indent="0" fontAlgn="base">
              <a:buNone/>
            </a:pPr>
            <a:r>
              <a:rPr lang="cy-GB" dirty="0">
                <a:solidFill>
                  <a:srgbClr val="004F9F"/>
                </a:solidFill>
                <a:latin typeface="Aptos" panose="020B0004020202020204" pitchFamily="34" charset="0"/>
              </a:rPr>
              <a:t>Ddyledus – 11 Mai</a:t>
            </a:r>
            <a:endParaRPr lang="cy-GB" dirty="0">
              <a:solidFill>
                <a:srgbClr val="004F9F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59DEA51-2A16-1C95-7138-7CB0E8796992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Aseiniad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Assignment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52703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395C057-A5E2-7DF2-2959-39906B8A9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effectLst/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Location (urban / rural)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Size? How many classes?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My Local School data / Estyn  (comparison if possible)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Facilities in the local area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Is there “Flying Start” there?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effectLst/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Are there community activities at the school?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Is there a PTA or similar?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School development plan targets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2200" i="1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Estyn positives and recommendations</a:t>
            </a:r>
          </a:p>
          <a:p>
            <a:pPr marL="0" indent="0">
              <a:lnSpc>
                <a:spcPct val="116000"/>
              </a:lnSpc>
              <a:spcAft>
                <a:spcPts val="800"/>
              </a:spcAft>
              <a:buNone/>
            </a:pPr>
            <a:endParaRPr lang="en-GB" sz="1800" i="1" dirty="0">
              <a:latin typeface="Aptos" panose="020B00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16000"/>
              </a:lnSpc>
              <a:spcAft>
                <a:spcPts val="800"/>
              </a:spcAft>
              <a:buNone/>
            </a:pPr>
            <a:endParaRPr lang="en-GB" sz="1800" i="1" dirty="0">
              <a:effectLst/>
              <a:latin typeface="Aptos" panose="020B00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16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Aptos" panose="020B00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3D2CD-4828-5C28-ECA3-4B4D435D1534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cy-GB" sz="1800" i="1" noProof="0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Lleoliad (trefol / gwledig)
Maint? Faint o ddosbarthiadau?
Data Fy Ysgol Leol / Estyn (cymharwch os yn bosibl)
Cyfleusterau yn yr ardal leol
A oes yna “</a:t>
            </a:r>
            <a:r>
              <a:rPr lang="cy-GB" sz="1800" i="1" noProof="0" dirty="0" err="1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Decgaru’n</a:t>
            </a:r>
            <a:r>
              <a:rPr lang="cy-GB" sz="1800" i="1" noProof="0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Deg” yno?
Oes yna weithgareddau cymunedol yn yr ysgol?
A oes unrhyw </a:t>
            </a:r>
            <a:r>
              <a:rPr lang="cy-GB" sz="1800" i="1" noProof="0" dirty="0" err="1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CRhA</a:t>
            </a:r>
            <a:r>
              <a:rPr lang="cy-GB" sz="1800" i="1" noProof="0" dirty="0">
                <a:latin typeface="Aptos" panose="020B00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neu debyg?
Cynllun datblygu ysgolion yn targedu
Cadarnhaol ac argymhellion Estyn</a:t>
            </a:r>
            <a:endParaRPr lang="cy-GB" noProof="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9CEA213-4021-DF23-6996-1BE26467A523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>
                <a:solidFill>
                  <a:schemeClr val="bg1"/>
                </a:solidFill>
                <a:cs typeface="Calibri"/>
              </a:rPr>
              <a:t>Proffil cymunedol 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Community Profile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954385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0FFFB09-0C81-975C-629F-99F8E83A7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Google Maps and screengrab the area around your school. Paste it into PowerPoint</a:t>
            </a:r>
          </a:p>
          <a:p>
            <a:r>
              <a:rPr lang="en-GB" dirty="0"/>
              <a:t>Highlight areas in the local community that the school do / can use. </a:t>
            </a:r>
          </a:p>
          <a:p>
            <a:r>
              <a:rPr lang="en-GB" dirty="0"/>
              <a:t>An example is on the next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66A46-BF9D-2838-A6ED-5C950103B964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4F9F"/>
                </a:solidFill>
              </a:rPr>
              <a:t>Ewch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i</a:t>
            </a:r>
            <a:r>
              <a:rPr lang="en-GB" dirty="0">
                <a:solidFill>
                  <a:srgbClr val="004F9F"/>
                </a:solidFill>
              </a:rPr>
              <a:t> Google Maps a screenshot yr </a:t>
            </a:r>
            <a:r>
              <a:rPr lang="en-GB" dirty="0" err="1">
                <a:solidFill>
                  <a:srgbClr val="004F9F"/>
                </a:solidFill>
              </a:rPr>
              <a:t>ardal</a:t>
            </a:r>
            <a:r>
              <a:rPr lang="en-GB" dirty="0">
                <a:solidFill>
                  <a:srgbClr val="004F9F"/>
                </a:solidFill>
              </a:rPr>
              <a:t> o </a:t>
            </a:r>
            <a:r>
              <a:rPr lang="en-GB" dirty="0" err="1">
                <a:solidFill>
                  <a:srgbClr val="004F9F"/>
                </a:solidFill>
              </a:rPr>
              <a:t>amgylch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eich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ysgol</a:t>
            </a:r>
            <a:r>
              <a:rPr lang="en-GB" dirty="0">
                <a:solidFill>
                  <a:srgbClr val="004F9F"/>
                </a:solidFill>
              </a:rPr>
              <a:t>. </a:t>
            </a:r>
            <a:r>
              <a:rPr lang="en-GB" dirty="0" err="1">
                <a:solidFill>
                  <a:srgbClr val="004F9F"/>
                </a:solidFill>
              </a:rPr>
              <a:t>Gludwch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ef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i</a:t>
            </a:r>
            <a:r>
              <a:rPr lang="en-GB" dirty="0">
                <a:solidFill>
                  <a:srgbClr val="004F9F"/>
                </a:solidFill>
              </a:rPr>
              <a:t> PowerPoint
</a:t>
            </a:r>
            <a:r>
              <a:rPr lang="en-GB" dirty="0" err="1">
                <a:solidFill>
                  <a:srgbClr val="004F9F"/>
                </a:solidFill>
              </a:rPr>
              <a:t>Tynnwch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sylw</a:t>
            </a:r>
            <a:r>
              <a:rPr lang="en-GB" dirty="0">
                <a:solidFill>
                  <a:srgbClr val="004F9F"/>
                </a:solidFill>
              </a:rPr>
              <a:t> at </a:t>
            </a:r>
            <a:r>
              <a:rPr lang="en-GB" dirty="0" err="1">
                <a:solidFill>
                  <a:srgbClr val="004F9F"/>
                </a:solidFill>
              </a:rPr>
              <a:t>ardaloedd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yn</a:t>
            </a:r>
            <a:r>
              <a:rPr lang="en-GB" dirty="0">
                <a:solidFill>
                  <a:srgbClr val="004F9F"/>
                </a:solidFill>
              </a:rPr>
              <a:t> y </a:t>
            </a:r>
            <a:r>
              <a:rPr lang="en-GB" dirty="0" err="1">
                <a:solidFill>
                  <a:srgbClr val="004F9F"/>
                </a:solidFill>
              </a:rPr>
              <a:t>gymuned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leol</a:t>
            </a:r>
            <a:r>
              <a:rPr lang="en-GB" dirty="0">
                <a:solidFill>
                  <a:srgbClr val="004F9F"/>
                </a:solidFill>
              </a:rPr>
              <a:t> y </a:t>
            </a:r>
            <a:r>
              <a:rPr lang="en-GB" dirty="0" err="1">
                <a:solidFill>
                  <a:srgbClr val="004F9F"/>
                </a:solidFill>
              </a:rPr>
              <a:t>mae'r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ysgol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yn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eu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gwneud</a:t>
            </a:r>
            <a:r>
              <a:rPr lang="en-GB" dirty="0">
                <a:solidFill>
                  <a:srgbClr val="004F9F"/>
                </a:solidFill>
              </a:rPr>
              <a:t> / </a:t>
            </a:r>
            <a:r>
              <a:rPr lang="en-GB" dirty="0" err="1">
                <a:solidFill>
                  <a:srgbClr val="004F9F"/>
                </a:solidFill>
              </a:rPr>
              <a:t>yn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gallu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eu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defnyddio</a:t>
            </a:r>
            <a:r>
              <a:rPr lang="en-GB" dirty="0">
                <a:solidFill>
                  <a:srgbClr val="004F9F"/>
                </a:solidFill>
              </a:rPr>
              <a:t>. 
Mae </a:t>
            </a:r>
            <a:r>
              <a:rPr lang="en-GB" dirty="0" err="1">
                <a:solidFill>
                  <a:srgbClr val="004F9F"/>
                </a:solidFill>
              </a:rPr>
              <a:t>enghraifft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ar</a:t>
            </a:r>
            <a:r>
              <a:rPr lang="en-GB" dirty="0">
                <a:solidFill>
                  <a:srgbClr val="004F9F"/>
                </a:solidFill>
              </a:rPr>
              <a:t> y </a:t>
            </a:r>
            <a:r>
              <a:rPr lang="en-GB" dirty="0" err="1">
                <a:solidFill>
                  <a:srgbClr val="004F9F"/>
                </a:solidFill>
              </a:rPr>
              <a:t>sleid</a:t>
            </a:r>
            <a:r>
              <a:rPr lang="en-GB" dirty="0">
                <a:solidFill>
                  <a:srgbClr val="004F9F"/>
                </a:solidFill>
              </a:rPr>
              <a:t> </a:t>
            </a:r>
            <a:r>
              <a:rPr lang="en-GB" dirty="0" err="1">
                <a:solidFill>
                  <a:srgbClr val="004F9F"/>
                </a:solidFill>
              </a:rPr>
              <a:t>nesaf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E7DE85E-2BF3-1DB5-C266-5CC695DB9217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>
                <a:solidFill>
                  <a:schemeClr val="bg1"/>
                </a:solidFill>
                <a:cs typeface="Calibri"/>
              </a:rPr>
              <a:t>Tasg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Task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55699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A50F460-139F-833A-CF42-2D21F3A999C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3F15B10-AD80-46EF-7E22-C0FAF4532B4B}"/>
              </a:ext>
            </a:extLst>
          </p:cNvPr>
          <p:cNvSpPr/>
          <p:nvPr/>
        </p:nvSpPr>
        <p:spPr>
          <a:xfrm>
            <a:off x="6489290" y="2440858"/>
            <a:ext cx="995516" cy="752168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3E1FEB-A158-25B1-E788-D77209DB65CC}"/>
              </a:ext>
            </a:extLst>
          </p:cNvPr>
          <p:cNvSpPr txBox="1"/>
          <p:nvPr/>
        </p:nvSpPr>
        <p:spPr>
          <a:xfrm>
            <a:off x="8336525" y="2302358"/>
            <a:ext cx="2832827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Sports field – sports day &amp; summer fair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756D35-6C8B-5210-B670-6FF35C1EBFC9}"/>
              </a:ext>
            </a:extLst>
          </p:cNvPr>
          <p:cNvSpPr txBox="1"/>
          <p:nvPr/>
        </p:nvSpPr>
        <p:spPr>
          <a:xfrm>
            <a:off x="7147699" y="4502553"/>
            <a:ext cx="2121093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Church – Christmas Concert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09E0B5-D3AC-63C8-42B6-0B53AB19DC89}"/>
              </a:ext>
            </a:extLst>
          </p:cNvPr>
          <p:cNvSpPr txBox="1"/>
          <p:nvPr/>
        </p:nvSpPr>
        <p:spPr>
          <a:xfrm>
            <a:off x="5271319" y="5283141"/>
            <a:ext cx="1226618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Shops for visits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605961-55BA-004A-233D-3AC642458028}"/>
              </a:ext>
            </a:extLst>
          </p:cNvPr>
          <p:cNvSpPr txBox="1"/>
          <p:nvPr/>
        </p:nvSpPr>
        <p:spPr>
          <a:xfrm>
            <a:off x="2454377" y="3864077"/>
            <a:ext cx="105670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Park – visits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65B3D5-AB8F-08E4-A133-42A896A4F5C8}"/>
              </a:ext>
            </a:extLst>
          </p:cNvPr>
          <p:cNvSpPr txBox="1"/>
          <p:nvPr/>
        </p:nvSpPr>
        <p:spPr>
          <a:xfrm>
            <a:off x="131506" y="456652"/>
            <a:ext cx="1999265" cy="1015663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Community visitors:</a:t>
            </a:r>
          </a:p>
          <a:p>
            <a:endParaRPr lang="en-GB" sz="1200" dirty="0"/>
          </a:p>
          <a:p>
            <a:r>
              <a:rPr lang="en-GB" sz="1200" dirty="0"/>
              <a:t>School Nurse</a:t>
            </a:r>
          </a:p>
          <a:p>
            <a:r>
              <a:rPr lang="en-GB" sz="1200" dirty="0"/>
              <a:t>Local Church (assemblies)</a:t>
            </a:r>
          </a:p>
          <a:p>
            <a:r>
              <a:rPr lang="en-GB" sz="1200" dirty="0"/>
              <a:t>Local politicians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BE15B6-7EF7-C25A-C37D-9F2A860D0F93}"/>
              </a:ext>
            </a:extLst>
          </p:cNvPr>
          <p:cNvSpPr txBox="1"/>
          <p:nvPr/>
        </p:nvSpPr>
        <p:spPr>
          <a:xfrm>
            <a:off x="7947366" y="383371"/>
            <a:ext cx="257314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Sports Centre – Swimming lessons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6CE9F5-603F-149E-7416-40732BA9EBE9}"/>
              </a:ext>
            </a:extLst>
          </p:cNvPr>
          <p:cNvSpPr txBox="1"/>
          <p:nvPr/>
        </p:nvSpPr>
        <p:spPr>
          <a:xfrm>
            <a:off x="5014706" y="715832"/>
            <a:ext cx="247010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Local Comp – Transition activities</a:t>
            </a:r>
          </a:p>
        </p:txBody>
      </p:sp>
    </p:spTree>
    <p:extLst>
      <p:ext uri="{BB962C8B-B14F-4D97-AF65-F5344CB8AC3E}">
        <p14:creationId xmlns:p14="http://schemas.microsoft.com/office/powerpoint/2010/main" val="3204626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Fy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Ysgol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Leol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My Local School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FB1CF21-31EF-7FE6-1B82-9F7E78653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https://mylocalschool.gov.wales/?lang=cy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https://mylocalschool.gov.wales/</a:t>
            </a:r>
            <a:r>
              <a:rPr lang="en-GB" dirty="0"/>
              <a:t> 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7126E86-959E-5C86-E16F-2AB6B490CE7A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2425" y="1839757"/>
            <a:ext cx="5445125" cy="3510273"/>
          </a:xfr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C4AEFAD-C99B-20FA-2DD6-DA3B25796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01612" y="3145466"/>
            <a:ext cx="2535311" cy="253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1545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4DDC1-1BC4-91FF-5CEE-54378A779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D96D6E2-1162-17EB-2BC4-A3ECAE1B3E1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5FFD918D-07D2-DD71-C03B-90ED7033D4AA}"/>
              </a:ext>
            </a:extLst>
          </p:cNvPr>
          <p:cNvSpPr/>
          <p:nvPr/>
        </p:nvSpPr>
        <p:spPr>
          <a:xfrm>
            <a:off x="6489290" y="2440858"/>
            <a:ext cx="995516" cy="752168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915B61-49CB-E63A-9057-CE3D29411826}"/>
              </a:ext>
            </a:extLst>
          </p:cNvPr>
          <p:cNvSpPr txBox="1"/>
          <p:nvPr/>
        </p:nvSpPr>
        <p:spPr>
          <a:xfrm>
            <a:off x="8336525" y="2302358"/>
            <a:ext cx="2832827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Sports field – sports day &amp; summer fair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A8A437-3B25-CC31-903E-9440AD7E9C87}"/>
              </a:ext>
            </a:extLst>
          </p:cNvPr>
          <p:cNvSpPr txBox="1"/>
          <p:nvPr/>
        </p:nvSpPr>
        <p:spPr>
          <a:xfrm>
            <a:off x="7147699" y="4502553"/>
            <a:ext cx="2121093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Church – Christmas Concert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F56347-A0E5-AB4F-30E8-44DF7BCBF149}"/>
              </a:ext>
            </a:extLst>
          </p:cNvPr>
          <p:cNvSpPr txBox="1"/>
          <p:nvPr/>
        </p:nvSpPr>
        <p:spPr>
          <a:xfrm>
            <a:off x="5271319" y="5283141"/>
            <a:ext cx="1226618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Shops for visits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8954C9-D726-5939-521A-113912DA2515}"/>
              </a:ext>
            </a:extLst>
          </p:cNvPr>
          <p:cNvSpPr txBox="1"/>
          <p:nvPr/>
        </p:nvSpPr>
        <p:spPr>
          <a:xfrm>
            <a:off x="2454377" y="3864077"/>
            <a:ext cx="105670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Park – visits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0BDF89-0642-EEF8-838B-C915E9E7A99F}"/>
              </a:ext>
            </a:extLst>
          </p:cNvPr>
          <p:cNvSpPr txBox="1"/>
          <p:nvPr/>
        </p:nvSpPr>
        <p:spPr>
          <a:xfrm>
            <a:off x="131506" y="456652"/>
            <a:ext cx="1999265" cy="1015663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Community visitors:</a:t>
            </a:r>
          </a:p>
          <a:p>
            <a:endParaRPr lang="en-GB" sz="1200" dirty="0"/>
          </a:p>
          <a:p>
            <a:r>
              <a:rPr lang="en-GB" sz="1200" dirty="0"/>
              <a:t>School Nurse</a:t>
            </a:r>
          </a:p>
          <a:p>
            <a:r>
              <a:rPr lang="en-GB" sz="1200" dirty="0"/>
              <a:t>Local Church (assemblies)</a:t>
            </a:r>
          </a:p>
          <a:p>
            <a:r>
              <a:rPr lang="en-GB" sz="1200" dirty="0"/>
              <a:t>Local politicians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E8A56F-4612-5B94-A004-D219ABD86711}"/>
              </a:ext>
            </a:extLst>
          </p:cNvPr>
          <p:cNvSpPr txBox="1"/>
          <p:nvPr/>
        </p:nvSpPr>
        <p:spPr>
          <a:xfrm>
            <a:off x="7947366" y="383371"/>
            <a:ext cx="257314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Sports Centre – Swimming lessons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02EEFF-5C6F-317C-9390-4572D8D5822B}"/>
              </a:ext>
            </a:extLst>
          </p:cNvPr>
          <p:cNvSpPr txBox="1"/>
          <p:nvPr/>
        </p:nvSpPr>
        <p:spPr>
          <a:xfrm>
            <a:off x="5014706" y="715832"/>
            <a:ext cx="2470100" cy="276999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1200" dirty="0"/>
              <a:t>Local Comp – Transition activities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B3F63F-1159-F0A6-9E41-0738B3CAD754}"/>
              </a:ext>
            </a:extLst>
          </p:cNvPr>
          <p:cNvSpPr txBox="1"/>
          <p:nvPr/>
        </p:nvSpPr>
        <p:spPr>
          <a:xfrm>
            <a:off x="226756" y="4955392"/>
            <a:ext cx="4278569" cy="1015663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200" b="1" dirty="0"/>
              <a:t>Ysgol </a:t>
            </a:r>
            <a:r>
              <a:rPr lang="en-GB" sz="1200" b="1" dirty="0" err="1"/>
              <a:t>Gymreag</a:t>
            </a:r>
            <a:r>
              <a:rPr lang="en-GB" sz="1200" b="1" dirty="0"/>
              <a:t> </a:t>
            </a:r>
            <a:r>
              <a:rPr lang="en-GB" sz="1200" b="1" dirty="0" err="1"/>
              <a:t>Rhydaman</a:t>
            </a:r>
            <a:endParaRPr lang="en-GB" sz="1200" b="1" dirty="0"/>
          </a:p>
          <a:p>
            <a:endParaRPr lang="en-GB" sz="1200" dirty="0"/>
          </a:p>
          <a:p>
            <a:r>
              <a:rPr lang="en-GB" sz="1200" dirty="0"/>
              <a:t>288 pupils</a:t>
            </a:r>
          </a:p>
          <a:p>
            <a:r>
              <a:rPr lang="en-GB" sz="1200" dirty="0"/>
              <a:t>6.1% </a:t>
            </a:r>
            <a:r>
              <a:rPr lang="en-GB" sz="1200" dirty="0" err="1"/>
              <a:t>eFSM</a:t>
            </a:r>
            <a:r>
              <a:rPr lang="en-GB" sz="1200" dirty="0"/>
              <a:t> (18.6 LA / 21.7 National)</a:t>
            </a:r>
          </a:p>
          <a:p>
            <a:r>
              <a:rPr lang="en-GB" sz="1200" dirty="0"/>
              <a:t>£4566 per pupil</a:t>
            </a:r>
          </a:p>
        </p:txBody>
      </p:sp>
    </p:spTree>
    <p:extLst>
      <p:ext uri="{BB962C8B-B14F-4D97-AF65-F5344CB8AC3E}">
        <p14:creationId xmlns:p14="http://schemas.microsoft.com/office/powerpoint/2010/main" val="4238036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Ysgolion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cymunedol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Community schools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F77B5E-82FA-DCCC-5B2F-90600FB54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2404" y="3637811"/>
            <a:ext cx="5444876" cy="1920874"/>
          </a:xfrm>
        </p:spPr>
        <p:txBody>
          <a:bodyPr/>
          <a:lstStyle/>
          <a:p>
            <a:pPr marL="0" indent="0">
              <a:buNone/>
            </a:pPr>
            <a:r>
              <a:rPr lang="cy-GB" dirty="0" err="1"/>
              <a:t>What</a:t>
            </a:r>
            <a:r>
              <a:rPr lang="cy-GB" dirty="0"/>
              <a:t> do ESTYN </a:t>
            </a:r>
            <a:r>
              <a:rPr lang="cy-GB" dirty="0" err="1"/>
              <a:t>say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the </a:t>
            </a:r>
            <a:r>
              <a:rPr lang="cy-GB" dirty="0" err="1"/>
              <a:t>features</a:t>
            </a:r>
            <a:r>
              <a:rPr lang="cy-GB" dirty="0"/>
              <a:t> of </a:t>
            </a:r>
            <a:r>
              <a:rPr lang="cy-GB" dirty="0" err="1"/>
              <a:t>community</a:t>
            </a:r>
            <a:r>
              <a:rPr lang="cy-GB" dirty="0"/>
              <a:t> </a:t>
            </a:r>
            <a:r>
              <a:rPr lang="cy-GB" dirty="0" err="1"/>
              <a:t>schools</a:t>
            </a:r>
            <a:r>
              <a:rPr lang="cy-GB" dirty="0"/>
              <a:t>?</a:t>
            </a:r>
          </a:p>
          <a:p>
            <a:pPr marL="0" indent="0">
              <a:buNone/>
            </a:pPr>
            <a:r>
              <a:rPr lang="cy-GB" dirty="0" err="1"/>
              <a:t>What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the </a:t>
            </a:r>
            <a:r>
              <a:rPr lang="cy-GB" dirty="0" err="1"/>
              <a:t>benefits</a:t>
            </a:r>
            <a:r>
              <a:rPr lang="cy-GB" dirty="0"/>
              <a:t> to </a:t>
            </a:r>
            <a:r>
              <a:rPr lang="cy-GB" dirty="0" err="1"/>
              <a:t>schools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learners</a:t>
            </a:r>
            <a:r>
              <a:rPr lang="cy-GB" dirty="0"/>
              <a:t>?</a:t>
            </a:r>
            <a:endParaRPr lang="en-GB" dirty="0"/>
          </a:p>
        </p:txBody>
      </p:sp>
      <p:pic>
        <p:nvPicPr>
          <p:cNvPr id="9" name="Picture 8">
            <a:hlinkClick r:id="rId3"/>
            <a:extLst>
              <a:ext uri="{FF2B5EF4-FFF2-40B4-BE49-F238E27FC236}">
                <a16:creationId xmlns:a16="http://schemas.microsoft.com/office/drawing/2014/main" id="{71572C14-76F4-94B2-29E3-1E8C78FA327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18105" y="1554543"/>
            <a:ext cx="2360685" cy="3354341"/>
          </a:xfrm>
          <a:prstGeom prst="rect">
            <a:avLst/>
          </a:prstGeom>
        </p:spPr>
      </p:pic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A66400D7-3FBF-54E4-A780-1F7E4A9371F4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178" y="1554543"/>
            <a:ext cx="2298114" cy="3242046"/>
          </a:xfrm>
          <a:prstGeom prst="rect">
            <a:avLst/>
          </a:prstGeom>
        </p:spPr>
      </p:pic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DB84000A-3559-7261-32B6-87C9870C65D5}"/>
              </a:ext>
            </a:extLst>
          </p:cNvPr>
          <p:cNvSpPr txBox="1">
            <a:spLocks/>
          </p:cNvSpPr>
          <p:nvPr/>
        </p:nvSpPr>
        <p:spPr>
          <a:xfrm>
            <a:off x="6552404" y="1462818"/>
            <a:ext cx="5444876" cy="19208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dirty="0"/>
              <a:t>Beth mae ESTYN yn ei ddweud yw nodweddion ysgolion cymunedol?
Beth yw'r manteision i ysgolion a dysgwyr?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8F0E20-51C3-1329-E473-E33F0FEB11D2}"/>
              </a:ext>
            </a:extLst>
          </p:cNvPr>
          <p:cNvSpPr txBox="1"/>
          <p:nvPr/>
        </p:nvSpPr>
        <p:spPr>
          <a:xfrm>
            <a:off x="3218105" y="4908884"/>
            <a:ext cx="24214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Community schools: families and communities at the heart of school life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30B167-1200-2908-EE98-6B1F27C345EE}"/>
              </a:ext>
            </a:extLst>
          </p:cNvPr>
          <p:cNvSpPr txBox="1"/>
          <p:nvPr/>
        </p:nvSpPr>
        <p:spPr>
          <a:xfrm>
            <a:off x="59800" y="4873607"/>
            <a:ext cx="24812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>
                <a:hlinkClick r:id="rId5"/>
              </a:rPr>
              <a:t>Ysgolion</a:t>
            </a:r>
            <a:r>
              <a:rPr lang="en-GB" sz="1600" dirty="0">
                <a:hlinkClick r:id="rId5"/>
              </a:rPr>
              <a:t> </a:t>
            </a:r>
            <a:r>
              <a:rPr lang="en-GB" sz="1600" dirty="0" err="1">
                <a:hlinkClick r:id="rId5"/>
              </a:rPr>
              <a:t>cymunedol</a:t>
            </a:r>
            <a:r>
              <a:rPr lang="en-GB" sz="1600" dirty="0">
                <a:hlinkClick r:id="rId5"/>
              </a:rPr>
              <a:t>: </a:t>
            </a:r>
            <a:r>
              <a:rPr lang="en-GB" sz="1600" dirty="0" err="1">
                <a:hlinkClick r:id="rId5"/>
              </a:rPr>
              <a:t>teuluoedd</a:t>
            </a:r>
            <a:r>
              <a:rPr lang="en-GB" sz="1600" dirty="0">
                <a:hlinkClick r:id="rId5"/>
              </a:rPr>
              <a:t> a </a:t>
            </a:r>
            <a:r>
              <a:rPr lang="en-GB" sz="1600" dirty="0" err="1">
                <a:hlinkClick r:id="rId5"/>
              </a:rPr>
              <a:t>chymunedau</a:t>
            </a:r>
            <a:r>
              <a:rPr lang="en-GB" sz="1600" dirty="0">
                <a:hlinkClick r:id="rId5"/>
              </a:rPr>
              <a:t> </a:t>
            </a:r>
            <a:r>
              <a:rPr lang="en-GB" sz="1600" dirty="0" err="1">
                <a:hlinkClick r:id="rId5"/>
              </a:rPr>
              <a:t>wrth</a:t>
            </a:r>
            <a:r>
              <a:rPr lang="en-GB" sz="1600" dirty="0">
                <a:hlinkClick r:id="rId5"/>
              </a:rPr>
              <a:t> </a:t>
            </a:r>
            <a:r>
              <a:rPr lang="en-GB" sz="1600" dirty="0" err="1">
                <a:hlinkClick r:id="rId5"/>
              </a:rPr>
              <a:t>wraidd</a:t>
            </a:r>
            <a:r>
              <a:rPr lang="en-GB" sz="1600" dirty="0">
                <a:hlinkClick r:id="rId5"/>
              </a:rPr>
              <a:t> </a:t>
            </a:r>
            <a:r>
              <a:rPr lang="en-GB" sz="1600" dirty="0" err="1">
                <a:hlinkClick r:id="rId5"/>
              </a:rPr>
              <a:t>bywyd</a:t>
            </a:r>
            <a:r>
              <a:rPr lang="en-GB" sz="1600" dirty="0">
                <a:hlinkClick r:id="rId5"/>
              </a:rPr>
              <a:t> </a:t>
            </a:r>
            <a:r>
              <a:rPr lang="en-GB" sz="1600" dirty="0" err="1">
                <a:hlinkClick r:id="rId5"/>
              </a:rPr>
              <a:t>ysgol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38186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D8DAD72-52E6-CAC6-E38F-9881527B74A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891" y="372335"/>
            <a:ext cx="7620000" cy="50941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93C8A2-9ECF-3097-49C3-0E3F5869F26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40253" y="4264970"/>
            <a:ext cx="2835204" cy="2126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756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684AEBFC-3A93-484B-BFDF-B7F8C1A2BD35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85B510CA-8E58-4397-812E-63087EC85AF7}"/>
    </a:ext>
  </a:extLst>
</a:theme>
</file>

<file path=ppt/theme/theme3.xml><?xml version="1.0" encoding="utf-8"?>
<a:theme xmlns:a="http://schemas.openxmlformats.org/drawingml/2006/main" name="UWTSD Text 2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CA2C1AB-964E-46A0-9C6B-DC730D530C08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E734342-E651-46D4-8165-785D3D125494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98EDE1DB-CD80-4646-9B33-E990BD336E22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Custom 1">
      <a:majorFont>
        <a:latin typeface="Century Gothic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D31548E0-6B35-455F-981E-84FBB5CEE8CD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1" ma:contentTypeDescription="Create a new document." ma:contentTypeScope="" ma:versionID="41dec61dd083a53000eef97fc89faae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68bcea133a727dbef5f24f4c66cdfb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Updatedfor2526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Updatedfor2526" ma:index="46" nillable="true" ma:displayName="Updated for 2526" ma:default="0" ma:format="Dropdown" ma:internalName="Updatedfor2526">
      <xsd:simpleType>
        <xsd:restriction base="dms:Boolean"/>
      </xsd:simpleType>
    </xsd:element>
    <xsd:element name="MediaServiceBillingMetadata" ma:index="4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Updatedfor2526 xmlns="92c24619-d6d5-42cf-b618-23d930ad9f20">false</Updatedfor2526>
  </documentManagement>
</p:properties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51A4D6-5F53-4D10-8640-9D293C46E8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49A2445-4FDF-4BF5-985E-F311AD087781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92c24619-d6d5-42cf-b618-23d930ad9f20"/>
    <ds:schemaRef ds:uri="http://purl.org/dc/dcmitype/"/>
    <ds:schemaRef ds:uri="8ee9550b-f5f4-4dde-bce5-39f4ba45c2f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APLP updated 2024</Template>
  <TotalTime>0</TotalTime>
  <Words>1716</Words>
  <Application>Microsoft Office PowerPoint</Application>
  <PresentationFormat>Widescreen</PresentationFormat>
  <Paragraphs>181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Aptos</vt:lpstr>
      <vt:lpstr>Arial</vt:lpstr>
      <vt:lpstr>Calibri</vt:lpstr>
      <vt:lpstr>Calibri Light</vt:lpstr>
      <vt:lpstr>Segoe UI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Stacey</dc:creator>
  <cp:lastModifiedBy>Dave Stacey</cp:lastModifiedBy>
  <cp:revision>3</cp:revision>
  <cp:lastPrinted>2024-03-12T08:55:28Z</cp:lastPrinted>
  <dcterms:created xsi:type="dcterms:W3CDTF">2024-11-12T06:46:08Z</dcterms:created>
  <dcterms:modified xsi:type="dcterms:W3CDTF">2026-02-04T05:53:37Z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