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78" r:id="rId4"/>
    <p:sldId id="259" r:id="rId5"/>
    <p:sldId id="297" r:id="rId6"/>
    <p:sldId id="264" r:id="rId7"/>
    <p:sldId id="260" r:id="rId8"/>
    <p:sldId id="261" r:id="rId9"/>
    <p:sldId id="262" r:id="rId10"/>
    <p:sldId id="265" r:id="rId11"/>
    <p:sldId id="266" r:id="rId12"/>
    <p:sldId id="267" r:id="rId13"/>
    <p:sldId id="268" r:id="rId14"/>
    <p:sldId id="274" r:id="rId15"/>
    <p:sldId id="276" r:id="rId16"/>
    <p:sldId id="277" r:id="rId17"/>
    <p:sldId id="275" r:id="rId18"/>
    <p:sldId id="263" r:id="rId19"/>
    <p:sldId id="269" r:id="rId20"/>
    <p:sldId id="281" r:id="rId21"/>
    <p:sldId id="280" r:id="rId22"/>
    <p:sldId id="282" r:id="rId23"/>
    <p:sldId id="283" r:id="rId24"/>
    <p:sldId id="279" r:id="rId25"/>
    <p:sldId id="284" r:id="rId26"/>
    <p:sldId id="273" r:id="rId27"/>
    <p:sldId id="285" r:id="rId28"/>
    <p:sldId id="290" r:id="rId29"/>
    <p:sldId id="286" r:id="rId30"/>
    <p:sldId id="287" r:id="rId31"/>
    <p:sldId id="288" r:id="rId32"/>
    <p:sldId id="270" r:id="rId33"/>
    <p:sldId id="291" r:id="rId34"/>
    <p:sldId id="289" r:id="rId35"/>
    <p:sldId id="271" r:id="rId36"/>
    <p:sldId id="292" r:id="rId37"/>
    <p:sldId id="295" r:id="rId38"/>
    <p:sldId id="293" r:id="rId39"/>
    <p:sldId id="294" r:id="rId40"/>
    <p:sldId id="296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mmy Gibson (2512246)" initials="SG(" lastIdx="1" clrIdx="0">
    <p:extLst>
      <p:ext uri="{19B8F6BF-5375-455C-9EA6-DF929625EA0E}">
        <p15:presenceInfo xmlns:p15="http://schemas.microsoft.com/office/powerpoint/2012/main" userId="Sammy Gibson (2512246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commentAuthors" Target="commentAuthor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E2E56-C0EB-457F-87F5-50E4EAB9293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27E37-3EDA-4414-AFD1-E13E2F40A9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012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E2E56-C0EB-457F-87F5-50E4EAB9293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27E37-3EDA-4414-AFD1-E13E2F40A9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0776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E2E56-C0EB-457F-87F5-50E4EAB9293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27E37-3EDA-4414-AFD1-E13E2F40A9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993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E2E56-C0EB-457F-87F5-50E4EAB9293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27E37-3EDA-4414-AFD1-E13E2F40A9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807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E2E56-C0EB-457F-87F5-50E4EAB9293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27E37-3EDA-4414-AFD1-E13E2F40A9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077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E2E56-C0EB-457F-87F5-50E4EAB9293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27E37-3EDA-4414-AFD1-E13E2F40A9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241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E2E56-C0EB-457F-87F5-50E4EAB9293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27E37-3EDA-4414-AFD1-E13E2F40A9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851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E2E56-C0EB-457F-87F5-50E4EAB9293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27E37-3EDA-4414-AFD1-E13E2F40A9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5643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E2E56-C0EB-457F-87F5-50E4EAB9293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27E37-3EDA-4414-AFD1-E13E2F40A9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436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E2E56-C0EB-457F-87F5-50E4EAB9293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27E37-3EDA-4414-AFD1-E13E2F40A9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9542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E2E56-C0EB-457F-87F5-50E4EAB9293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27E37-3EDA-4414-AFD1-E13E2F40A9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53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1E2E56-C0EB-457F-87F5-50E4EAB9293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27E37-3EDA-4414-AFD1-E13E2F40A9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0471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Relationship Id="rId9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3.png"/><Relationship Id="rId7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microsoft.com/office/2007/relationships/hdphoto" Target="../media/hdphoto2.wdp"/><Relationship Id="rId4" Type="http://schemas.openxmlformats.org/officeDocument/2006/relationships/image" Target="../media/image2.png"/><Relationship Id="rId9" Type="http://schemas.microsoft.com/office/2007/relationships/hdphoto" Target="../media/hdphoto3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microsoft.com/office/2007/relationships/hdphoto" Target="../media/hdphoto3.wdp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9.png"/><Relationship Id="rId7" Type="http://schemas.openxmlformats.org/officeDocument/2006/relationships/image" Target="../media/image32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Relationship Id="rId9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13" Type="http://schemas.openxmlformats.org/officeDocument/2006/relationships/image" Target="../media/image48.png"/><Relationship Id="rId18" Type="http://schemas.microsoft.com/office/2007/relationships/hdphoto" Target="../media/hdphoto4.wdp"/><Relationship Id="rId3" Type="http://schemas.openxmlformats.org/officeDocument/2006/relationships/image" Target="../media/image43.png"/><Relationship Id="rId7" Type="http://schemas.openxmlformats.org/officeDocument/2006/relationships/image" Target="../media/image45.png"/><Relationship Id="rId12" Type="http://schemas.microsoft.com/office/2007/relationships/hdphoto" Target="../media/hdphoto9.wdp"/><Relationship Id="rId17" Type="http://schemas.openxmlformats.org/officeDocument/2006/relationships/image" Target="../media/image38.png"/><Relationship Id="rId2" Type="http://schemas.openxmlformats.org/officeDocument/2006/relationships/image" Target="../media/image42.png"/><Relationship Id="rId16" Type="http://schemas.microsoft.com/office/2007/relationships/hdphoto" Target="../media/hdphoto11.wdp"/><Relationship Id="rId1" Type="http://schemas.openxmlformats.org/officeDocument/2006/relationships/slideLayout" Target="../slideLayouts/slideLayout2.xml"/><Relationship Id="rId6" Type="http://schemas.microsoft.com/office/2007/relationships/hdphoto" Target="../media/hdphoto6.wdp"/><Relationship Id="rId11" Type="http://schemas.openxmlformats.org/officeDocument/2006/relationships/image" Target="../media/image47.png"/><Relationship Id="rId5" Type="http://schemas.openxmlformats.org/officeDocument/2006/relationships/image" Target="../media/image44.png"/><Relationship Id="rId15" Type="http://schemas.openxmlformats.org/officeDocument/2006/relationships/image" Target="../media/image49.png"/><Relationship Id="rId10" Type="http://schemas.microsoft.com/office/2007/relationships/hdphoto" Target="../media/hdphoto8.wdp"/><Relationship Id="rId4" Type="http://schemas.microsoft.com/office/2007/relationships/hdphoto" Target="../media/hdphoto5.wdp"/><Relationship Id="rId9" Type="http://schemas.openxmlformats.org/officeDocument/2006/relationships/image" Target="../media/image46.png"/><Relationship Id="rId14" Type="http://schemas.microsoft.com/office/2007/relationships/hdphoto" Target="../media/hdphoto10.wdp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13" Type="http://schemas.openxmlformats.org/officeDocument/2006/relationships/image" Target="../media/image50.png"/><Relationship Id="rId18" Type="http://schemas.openxmlformats.org/officeDocument/2006/relationships/image" Target="../media/image38.png"/><Relationship Id="rId3" Type="http://schemas.openxmlformats.org/officeDocument/2006/relationships/image" Target="../media/image43.png"/><Relationship Id="rId7" Type="http://schemas.openxmlformats.org/officeDocument/2006/relationships/image" Target="../media/image45.png"/><Relationship Id="rId12" Type="http://schemas.microsoft.com/office/2007/relationships/hdphoto" Target="../media/hdphoto9.wdp"/><Relationship Id="rId17" Type="http://schemas.microsoft.com/office/2007/relationships/hdphoto" Target="../media/hdphoto11.wdp"/><Relationship Id="rId2" Type="http://schemas.openxmlformats.org/officeDocument/2006/relationships/image" Target="../media/image42.png"/><Relationship Id="rId16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6" Type="http://schemas.microsoft.com/office/2007/relationships/hdphoto" Target="../media/hdphoto6.wdp"/><Relationship Id="rId11" Type="http://schemas.openxmlformats.org/officeDocument/2006/relationships/image" Target="../media/image47.png"/><Relationship Id="rId5" Type="http://schemas.openxmlformats.org/officeDocument/2006/relationships/image" Target="../media/image44.png"/><Relationship Id="rId15" Type="http://schemas.microsoft.com/office/2007/relationships/hdphoto" Target="../media/hdphoto10.wdp"/><Relationship Id="rId10" Type="http://schemas.microsoft.com/office/2007/relationships/hdphoto" Target="../media/hdphoto8.wdp"/><Relationship Id="rId19" Type="http://schemas.microsoft.com/office/2007/relationships/hdphoto" Target="../media/hdphoto4.wdp"/><Relationship Id="rId4" Type="http://schemas.microsoft.com/office/2007/relationships/hdphoto" Target="../media/hdphoto5.wdp"/><Relationship Id="rId9" Type="http://schemas.openxmlformats.org/officeDocument/2006/relationships/image" Target="../media/image46.png"/><Relationship Id="rId14" Type="http://schemas.openxmlformats.org/officeDocument/2006/relationships/image" Target="../media/image48.png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52.png"/><Relationship Id="rId7" Type="http://schemas.openxmlformats.org/officeDocument/2006/relationships/image" Target="../media/image38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png"/><Relationship Id="rId5" Type="http://schemas.openxmlformats.org/officeDocument/2006/relationships/image" Target="../media/image37.jpeg"/><Relationship Id="rId4" Type="http://schemas.openxmlformats.org/officeDocument/2006/relationships/image" Target="../media/image53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hdphoto" Target="../media/hdphoto1.wdp"/><Relationship Id="rId7" Type="http://schemas.openxmlformats.org/officeDocument/2006/relationships/image" Target="../media/image5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png"/><Relationship Id="rId5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microsoft.com/office/2007/relationships/hdphoto" Target="../media/hdphoto2.wdp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7" Type="http://schemas.openxmlformats.org/officeDocument/2006/relationships/image" Target="../media/image64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38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4.png"/><Relationship Id="rId7" Type="http://schemas.openxmlformats.org/officeDocument/2006/relationships/image" Target="../media/image1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7.png"/><Relationship Id="rId5" Type="http://schemas.openxmlformats.org/officeDocument/2006/relationships/image" Target="../media/image3.png"/><Relationship Id="rId4" Type="http://schemas.microsoft.com/office/2007/relationships/hdphoto" Target="../media/hdphoto3.wdp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7" Type="http://schemas.openxmlformats.org/officeDocument/2006/relationships/image" Target="../media/image73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2.jpeg"/><Relationship Id="rId5" Type="http://schemas.openxmlformats.org/officeDocument/2006/relationships/image" Target="../media/image71.png"/><Relationship Id="rId4" Type="http://schemas.openxmlformats.org/officeDocument/2006/relationships/image" Target="../media/image70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7" Type="http://schemas.openxmlformats.org/officeDocument/2006/relationships/image" Target="../media/image72.jpe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3.png"/><Relationship Id="rId5" Type="http://schemas.openxmlformats.org/officeDocument/2006/relationships/image" Target="../media/image71.png"/><Relationship Id="rId4" Type="http://schemas.openxmlformats.org/officeDocument/2006/relationships/image" Target="../media/image70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png"/><Relationship Id="rId3" Type="http://schemas.microsoft.com/office/2007/relationships/hdphoto" Target="../media/hdphoto12.wdp"/><Relationship Id="rId7" Type="http://schemas.microsoft.com/office/2007/relationships/hdphoto" Target="../media/hdphoto14.wdp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4.png"/><Relationship Id="rId5" Type="http://schemas.microsoft.com/office/2007/relationships/hdphoto" Target="../media/hdphoto13.wdp"/><Relationship Id="rId4" Type="http://schemas.openxmlformats.org/officeDocument/2006/relationships/image" Target="../media/image83.png"/><Relationship Id="rId9" Type="http://schemas.openxmlformats.org/officeDocument/2006/relationships/image" Target="../media/image8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2794" y="6360843"/>
            <a:ext cx="3759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Samantha Gibson- 2512246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501494" y="36083"/>
            <a:ext cx="9144000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Ardal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CA2/ Cam </a:t>
            </a:r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Cynnydd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3- </a:t>
            </a:r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Pecyn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770507" y="2357279"/>
            <a:ext cx="4449452" cy="3600986"/>
          </a:xfrm>
          <a:prstGeom prst="rect">
            <a:avLst/>
          </a:prstGeo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US" sz="2400" b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Tasgau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Tasgau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Tasgau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Tasgau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 smtClean="0"/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661042" y="2790385"/>
            <a:ext cx="635303" cy="63530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359992" y="3401458"/>
            <a:ext cx="618701" cy="61218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3494" y="4067491"/>
            <a:ext cx="556396" cy="71485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14" b="90000" l="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198831" y="4744879"/>
            <a:ext cx="907672" cy="977493"/>
          </a:xfrm>
          <a:prstGeom prst="rect">
            <a:avLst/>
          </a:prstGeom>
        </p:spPr>
      </p:pic>
      <p:pic>
        <p:nvPicPr>
          <p:cNvPr id="1026" name="Picture 2" descr="20+ Welsh Dragon Cartoon Stock Illustrations, Royalty-Free ...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334" y="2602466"/>
            <a:ext cx="3238074" cy="2179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20+ Welsh Dragon Cartoon Stock Illustrations, Royalty-Free ...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7843" y="2717521"/>
            <a:ext cx="3238074" cy="2179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0129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/>
          <p:cNvSpPr txBox="1"/>
          <p:nvPr/>
        </p:nvSpPr>
        <p:spPr>
          <a:xfrm>
            <a:off x="8876155" y="1192050"/>
            <a:ext cx="19419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u="sng" dirty="0" err="1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Iechyd</a:t>
            </a:r>
            <a:r>
              <a:rPr lang="en-US" sz="1400" b="1" u="sng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400" b="1" u="sng" dirty="0" err="1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US" sz="1400" b="1" u="sng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</a:p>
          <a:p>
            <a:pPr algn="ctr"/>
            <a:endParaRPr lang="en-US" sz="1400" b="1" u="sng" dirty="0" smtClean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073529" y="1193452"/>
            <a:ext cx="405692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US" sz="1400" b="1" u="sng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b="1" u="sng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sz="1400" b="1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lythrennedd</a:t>
            </a:r>
            <a:r>
              <a:rPr lang="en-US" sz="1400" b="1" u="sng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400" b="1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Chyfathrebu</a:t>
            </a:r>
            <a:r>
              <a:rPr lang="en-US" sz="1400" b="1" u="sng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</a:p>
          <a:p>
            <a:pPr algn="ctr"/>
            <a:r>
              <a:rPr lang="en-US" sz="1400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endParaRPr lang="en-US" sz="1400" u="sng" dirty="0" smtClean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u="sng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727012" y="1223867"/>
            <a:ext cx="33465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u="sng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Mathemateg</a:t>
            </a:r>
            <a:r>
              <a:rPr lang="en-US" sz="1400" b="1" u="sng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400" b="1" u="sng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Rhifedd</a:t>
            </a:r>
            <a:r>
              <a:rPr lang="en-US" sz="1400" b="1" u="sng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</a:p>
          <a:p>
            <a:pPr algn="ctr"/>
            <a:r>
              <a:rPr lang="en-US" sz="14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Mathemateg</a:t>
            </a:r>
            <a:r>
              <a:rPr lang="en-US" sz="1400" b="1" u="sng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400" b="1" u="sng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983167" y="363232"/>
            <a:ext cx="41472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US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endParaRPr lang="en-GB" sz="28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66070" y="1192050"/>
            <a:ext cx="3654766" cy="5438512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427098" y="1192050"/>
            <a:ext cx="3415635" cy="5412950"/>
          </a:xfrm>
          <a:prstGeom prst="rect">
            <a:avLst/>
          </a:prstGeom>
          <a:noFill/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8028218" y="1166488"/>
            <a:ext cx="3469603" cy="5426402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9684" y="151541"/>
            <a:ext cx="1157241" cy="946603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8870" y="151540"/>
            <a:ext cx="1157241" cy="94660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95336" y="1661791"/>
            <a:ext cx="3587562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dref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___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______.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___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drws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_____.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____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gyferbyn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â’r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_____.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_____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‘____’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_____. </a:t>
            </a:r>
          </a:p>
          <a:p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drws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gyferbyn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â’r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y.  </a:t>
            </a:r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lafar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bingo) </a:t>
            </a:r>
          </a:p>
          <a:p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Cyfieithu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Craff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map.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flaenorol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Drenewydd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…?</a:t>
            </a:r>
          </a:p>
          <a:p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sinema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eglwys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canolfan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hamdden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lafar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thasg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wrando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9684" y="1778903"/>
            <a:ext cx="383835" cy="49315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036524" y="1778903"/>
            <a:ext cx="597429" cy="591141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8130453" y="1709864"/>
            <a:ext cx="326513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ardal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_____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_____.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Dydw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____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_____. 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achus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afiach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chi,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ddrwg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chi.</a:t>
            </a:r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cylch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lluniau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‘trap-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ddor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’.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poster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‘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Mcdonalds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flasus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ddrwg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chi.’ 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flaenorol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Ansoddeiriau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blasus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hyfryd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cyffrous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diflas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sbwriel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lasus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yffrous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iflas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Meddal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433029" y="1573640"/>
            <a:ext cx="3307589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Hanes ‘Robert 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Owen’</a:t>
            </a:r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Cafodd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Robert Owen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____.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Cafodd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Robert Owen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fagu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____.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Cafodd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hi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geni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magu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______.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Cafodd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‘mam’ Robert Owen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geni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__.</a:t>
            </a:r>
          </a:p>
          <a:p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magu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pawb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pelen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dân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ddysgu’r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mosaig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Pyramid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’. 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diwedd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Ffeil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Ffeithiau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’ am Robert Owen.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flaenorol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gwrywaidd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 –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Meddal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benywaidd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)-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Llaes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Threiglad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Trwynol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Ces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ngeni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thasg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626072" y="1572238"/>
            <a:ext cx="515340" cy="515340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14" b="90000" l="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024819" y="1550674"/>
            <a:ext cx="647311" cy="697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6008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044262" y="289193"/>
            <a:ext cx="41472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US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endParaRPr lang="en-GB" sz="28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85380" y="1190548"/>
            <a:ext cx="3509379" cy="5357736"/>
          </a:xfrm>
          <a:prstGeom prst="rect">
            <a:avLst/>
          </a:prstGeom>
          <a:noFill/>
          <a:ln w="28575">
            <a:solidFill>
              <a:srgbClr val="FF0066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386609" y="1192049"/>
            <a:ext cx="3521477" cy="544081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8099936" y="1235796"/>
            <a:ext cx="3609619" cy="5397069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53551" y="1192050"/>
            <a:ext cx="33747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b="1" u="sng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Celfyddydau Mynegiannol-</a:t>
            </a:r>
          </a:p>
          <a:p>
            <a:pPr algn="ctr"/>
            <a:r>
              <a:rPr lang="cy-GB" sz="1400" u="sng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Celf</a:t>
            </a:r>
            <a:endParaRPr lang="en-GB" sz="1400" u="sng" dirty="0">
              <a:solidFill>
                <a:srgbClr val="FF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414592" y="1192050"/>
            <a:ext cx="33747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u="sng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Gwyddoniaeth</a:t>
            </a:r>
            <a:r>
              <a:rPr lang="en-US" sz="1400" b="1" u="sng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400" b="1" u="sng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Thechnoleg</a:t>
            </a:r>
            <a:r>
              <a:rPr lang="en-US" sz="1400" b="1" u="sng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4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Technoleg</a:t>
            </a:r>
            <a:endParaRPr lang="en-GB" sz="14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908086" y="1235796"/>
            <a:ext cx="40713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u="sng" dirty="0" err="1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Dyniaethau</a:t>
            </a:r>
            <a:r>
              <a:rPr lang="en-US" sz="1400" b="1" u="sng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400" u="sng" dirty="0" err="1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Daeryddiaeth</a:t>
            </a:r>
            <a:endParaRPr lang="en-US" sz="1400" u="sng" dirty="0" smtClean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u="sng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7021" y="77501"/>
            <a:ext cx="1157241" cy="946603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0079" y="77501"/>
            <a:ext cx="1157241" cy="946603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8149976" y="1581055"/>
            <a:ext cx="358756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Cymharu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Phatagonia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eiaf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Patagonia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sychaf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-_____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wyaf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oethaf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oeraf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wlypaf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eiaf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sychaf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wyaf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oethaf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oeraf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wlypaf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cymharu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Phatagonia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gyda'i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gyda'r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lafar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Ping Pong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diwedd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gof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cymharu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Phatagonia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phartner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flaenorol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Phatagonia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benywaidd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lafar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wrando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thasg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951" y="1993671"/>
            <a:ext cx="383835" cy="493150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14" b="90000" l="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909786" y="1932296"/>
            <a:ext cx="517797" cy="697104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994906" y="2333829"/>
            <a:ext cx="597429" cy="591141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4412182" y="1715270"/>
            <a:ext cx="358756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Dylunio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siop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Drenewydd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Hoffwn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sinema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3-D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Drenewydd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Hoffwn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siop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ddillad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Drenewydd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Hoffwn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hoffwn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defnyddio’r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hoffwn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hoffwn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….</a:t>
            </a:r>
          </a:p>
          <a:p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Hoffwn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……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Drenewydd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’.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’. </a:t>
            </a:r>
          </a:p>
          <a:p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ddylunio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model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sothach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adeilad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flaenorol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gwybod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theatr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canolfan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hamdden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sinema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t</a:t>
            </a:r>
            <a:r>
              <a:rPr lang="cy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ŷ bwyta.</a:t>
            </a:r>
            <a:endParaRPr lang="en-US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659868" y="1672172"/>
            <a:ext cx="358756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disgrifio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celf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‘Rhiannon Roberts’ </a:t>
            </a:r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-Beth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cefndir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blaendir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-Beth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chwith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dde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‘______’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cefndir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blaendir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‘______’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chwith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dde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Cefndir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blaendir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chwith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dde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Cefndir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blaendir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chwith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gweithredoedd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negesydd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phartner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-Mae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erbyn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diwedd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disgrifio’r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defnyddio’r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flaenorol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gwybod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haul,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cymylau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cwch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adeiladau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cennin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pedr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dafad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54372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2354" y="80977"/>
            <a:ext cx="8452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v-SE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Dyma'r </a:t>
            </a:r>
            <a:r>
              <a:rPr lang="sv-SE" sz="2000" b="1" dirty="0">
                <a:latin typeface="Arial" panose="020B0604020202020204" pitchFamily="34" charset="0"/>
                <a:cs typeface="Arial" panose="020B0604020202020204" pitchFamily="34" charset="0"/>
              </a:rPr>
              <a:t>amserlen ar gyfer yr </a:t>
            </a:r>
            <a:r>
              <a:rPr lang="sv-SE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wythnos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Wythnos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Tachwedd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15fed-19eg)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9269570"/>
              </p:ext>
            </p:extLst>
          </p:nvPr>
        </p:nvGraphicFramePr>
        <p:xfrm>
          <a:off x="274231" y="904043"/>
          <a:ext cx="10418724" cy="5815022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472908">
                  <a:extLst>
                    <a:ext uri="{9D8B030D-6E8A-4147-A177-3AD203B41FA5}">
                      <a16:colId xmlns:a16="http://schemas.microsoft.com/office/drawing/2014/main" val="1097462272"/>
                    </a:ext>
                  </a:extLst>
                </a:gridCol>
                <a:gridCol w="3472908">
                  <a:extLst>
                    <a:ext uri="{9D8B030D-6E8A-4147-A177-3AD203B41FA5}">
                      <a16:colId xmlns:a16="http://schemas.microsoft.com/office/drawing/2014/main" val="3752481512"/>
                    </a:ext>
                  </a:extLst>
                </a:gridCol>
                <a:gridCol w="3472908">
                  <a:extLst>
                    <a:ext uri="{9D8B030D-6E8A-4147-A177-3AD203B41FA5}">
                      <a16:colId xmlns:a16="http://schemas.microsoft.com/office/drawing/2014/main" val="304080895"/>
                    </a:ext>
                  </a:extLst>
                </a:gridCol>
              </a:tblGrid>
              <a:tr h="1302502">
                <a:tc>
                  <a:txBody>
                    <a:bodyPr/>
                    <a:lstStyle/>
                    <a:p>
                      <a:r>
                        <a:rPr lang="en-US" sz="2800" u="sng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Diwrnod</a:t>
                      </a:r>
                      <a:r>
                        <a:rPr lang="en-US" sz="2800" u="sng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</a:t>
                      </a:r>
                      <a:endParaRPr lang="en-GB" sz="2800" u="sng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b="1" u="sng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Bore:</a:t>
                      </a:r>
                    </a:p>
                    <a:p>
                      <a:r>
                        <a:rPr lang="en-US" sz="2000" b="1" i="0" u="none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Amser</a:t>
                      </a:r>
                      <a:r>
                        <a:rPr lang="en-US" sz="2000" b="1" i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b="1" i="0" u="none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snac</a:t>
                      </a:r>
                      <a:r>
                        <a:rPr lang="en-US" sz="2000" b="0" i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10.30</a:t>
                      </a:r>
                    </a:p>
                    <a:p>
                      <a:r>
                        <a:rPr lang="en-US" sz="2000" b="1" i="0" u="none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Amser</a:t>
                      </a:r>
                      <a:r>
                        <a:rPr lang="en-US" sz="2000" b="1" i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b="1" i="0" u="none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chwarae</a:t>
                      </a:r>
                      <a:r>
                        <a:rPr lang="en-US" sz="2000" b="1" i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</a:t>
                      </a:r>
                      <a:r>
                        <a:rPr lang="en-US" sz="2000" b="1" i="0" u="none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b="0" i="0" u="none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10.40</a:t>
                      </a:r>
                      <a:endParaRPr lang="en-GB" sz="2000" b="0" i="0" u="none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b="1" u="sng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Prynhawn</a:t>
                      </a:r>
                      <a:r>
                        <a:rPr lang="en-US" sz="2800" b="1" u="sng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i="0" u="none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Amser</a:t>
                      </a:r>
                      <a:r>
                        <a:rPr lang="en-US" sz="2000" b="1" i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b="1" i="0" u="none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chwarae</a:t>
                      </a:r>
                      <a:r>
                        <a:rPr lang="en-US" sz="2000" b="0" i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</a:t>
                      </a:r>
                      <a:r>
                        <a:rPr lang="en-US" sz="2000" b="0" i="0" u="none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2.30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i="0" u="none" baseline="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Amser</a:t>
                      </a:r>
                      <a:r>
                        <a:rPr lang="en-US" sz="2000" b="1" i="0" u="none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b="1" i="0" u="none" baseline="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mynd</a:t>
                      </a:r>
                      <a:r>
                        <a:rPr lang="en-US" sz="2000" b="1" i="0" u="none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b="1" i="0" u="none" baseline="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adre</a:t>
                      </a:r>
                      <a:r>
                        <a:rPr lang="en-US" sz="2000" b="1" i="0" u="none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</a:t>
                      </a:r>
                      <a:r>
                        <a:rPr lang="en-US" sz="2000" b="0" i="0" u="none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3.30</a:t>
                      </a:r>
                      <a:endParaRPr lang="en-GB" sz="2000" b="0" i="0" u="none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5205804"/>
                  </a:ext>
                </a:extLst>
              </a:tr>
              <a:tr h="953050">
                <a:tc>
                  <a:txBody>
                    <a:bodyPr/>
                    <a:lstStyle/>
                    <a:p>
                      <a:r>
                        <a:rPr lang="en-US" sz="2000" b="1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Dydd</a:t>
                      </a: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Llun-15fed</a:t>
                      </a:r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Peidiwch</a:t>
                      </a: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ag </a:t>
                      </a:r>
                      <a:r>
                        <a:rPr lang="en-GB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anghofio</a:t>
                      </a: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gwasanaeth</a:t>
                      </a: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am 9.05, </a:t>
                      </a:r>
                      <a:r>
                        <a:rPr lang="en-GB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Gwers</a:t>
                      </a:r>
                      <a:r>
                        <a:rPr lang="en-GB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Gymraeg</a:t>
                      </a:r>
                      <a:r>
                        <a:rPr lang="en-GB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9.30 tan 10.30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Gwers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Addysg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Gorfforol:1.30 tan 2.30 </a:t>
                      </a:r>
                    </a:p>
                    <a:p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Amser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stori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0233460"/>
                  </a:ext>
                </a:extLst>
              </a:tr>
              <a:tr h="816270">
                <a:tc>
                  <a:txBody>
                    <a:bodyPr/>
                    <a:lstStyle/>
                    <a:p>
                      <a:r>
                        <a:rPr lang="en-US" sz="2000" b="1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Dydd</a:t>
                      </a: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b="1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Mawrth</a:t>
                      </a: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- 16eg</a:t>
                      </a:r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Gwers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Fathemateg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9.30 tan 10.30 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prawf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silliafu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11.00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Gwers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Gelf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1.30 tan 2.30</a:t>
                      </a:r>
                    </a:p>
                    <a:p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Amser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stori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1156869"/>
                  </a:ext>
                </a:extLst>
              </a:tr>
              <a:tr h="889513">
                <a:tc>
                  <a:txBody>
                    <a:bodyPr/>
                    <a:lstStyle/>
                    <a:p>
                      <a:r>
                        <a:rPr lang="en-US" sz="2000" b="1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Dydd</a:t>
                      </a: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Mercher-17eg</a:t>
                      </a:r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u="none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Gwers</a:t>
                      </a:r>
                      <a:r>
                        <a:rPr lang="en-US" sz="180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u="none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Daearyddiaeth</a:t>
                      </a:r>
                      <a:r>
                        <a:rPr lang="en-US" sz="180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9.30 tan 10.30</a:t>
                      </a:r>
                    </a:p>
                    <a:p>
                      <a:r>
                        <a:rPr lang="en-US" sz="1800" u="none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Darllen</a:t>
                      </a:r>
                      <a:r>
                        <a:rPr lang="en-US" sz="180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u="none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grŵp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Gwers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Gwyddoniaeth</a:t>
                      </a:r>
                      <a:r>
                        <a:rPr lang="en-US" sz="18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1.30</a:t>
                      </a:r>
                      <a:r>
                        <a:rPr lang="en-US" sz="180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tan 2.30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aseline="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Amser</a:t>
                      </a:r>
                      <a:r>
                        <a:rPr lang="en-US" sz="180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stori</a:t>
                      </a:r>
                      <a:r>
                        <a:rPr lang="en-US" sz="180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180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041204"/>
                  </a:ext>
                </a:extLst>
              </a:tr>
              <a:tr h="816270">
                <a:tc>
                  <a:txBody>
                    <a:bodyPr/>
                    <a:lstStyle/>
                    <a:p>
                      <a:r>
                        <a:rPr lang="en-US" sz="2000" b="1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Dydd</a:t>
                      </a: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Iau-18fed</a:t>
                      </a:r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Ysgol</a:t>
                      </a: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Goedwig</a:t>
                      </a: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- </a:t>
                      </a:r>
                      <a:r>
                        <a:rPr lang="en-GB" sz="18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Hwyl</a:t>
                      </a: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!!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Gwers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Cyfrifiaduron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1.30 tan 2.30 </a:t>
                      </a:r>
                    </a:p>
                    <a:p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Amser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stori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4095436"/>
                  </a:ext>
                </a:extLst>
              </a:tr>
              <a:tr h="816270">
                <a:tc>
                  <a:txBody>
                    <a:bodyPr/>
                    <a:lstStyle/>
                    <a:p>
                      <a:r>
                        <a:rPr lang="en-US" sz="2000" b="1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Dydd</a:t>
                      </a:r>
                      <a:r>
                        <a:rPr lang="en-US" sz="2000" b="1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Gwener-19eg</a:t>
                      </a:r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Gwers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Saesneg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9.30 tan 10.30 a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darllen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u="none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grŵp</a:t>
                      </a:r>
                      <a:endParaRPr lang="en-GB" sz="18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Peidiwch</a:t>
                      </a: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ag </a:t>
                      </a:r>
                      <a:r>
                        <a:rPr lang="en-GB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anghofio</a:t>
                      </a: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gwasanaeth</a:t>
                      </a: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am 1.30</a:t>
                      </a:r>
                    </a:p>
                    <a:p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Amser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stori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5128832"/>
                  </a:ext>
                </a:extLst>
              </a:tr>
            </a:tbl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00488" y="0"/>
            <a:ext cx="1988731" cy="1577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7293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4"/>
          <p:cNvSpPr/>
          <p:nvPr/>
        </p:nvSpPr>
        <p:spPr>
          <a:xfrm>
            <a:off x="2016944" y="997228"/>
            <a:ext cx="7748833" cy="4394904"/>
          </a:xfrm>
          <a:prstGeom prst="cloud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2357487" y="1278889"/>
            <a:ext cx="75225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Methodoleg</a:t>
            </a:r>
            <a:r>
              <a:rPr lang="en-US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2055044" y="4421171"/>
            <a:ext cx="801278" cy="716438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H="1" flipV="1">
            <a:off x="2281287" y="1140644"/>
            <a:ext cx="680301" cy="763726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9275976" y="1140644"/>
            <a:ext cx="754144" cy="68352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8799923" y="3852501"/>
            <a:ext cx="952106" cy="992877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603315" y="245097"/>
            <a:ext cx="275262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Cwrs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Sabothol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Tiwtoriaid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Aseiniadau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Ymwelydd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657" y="1295672"/>
            <a:ext cx="2063046" cy="1545293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472053" y="4742979"/>
            <a:ext cx="19836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Gromlech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Gemau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3"/>
          <a:srcRect t="10260" b="-1"/>
          <a:stretch/>
        </p:blipFill>
        <p:spPr>
          <a:xfrm>
            <a:off x="458381" y="5822664"/>
            <a:ext cx="1997302" cy="576999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9803877" y="4542924"/>
            <a:ext cx="238498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Gianfranco Conti-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MARS EARS, Y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Gampfa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06138" y="832936"/>
            <a:ext cx="1298935" cy="1298935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9532070" y="548326"/>
            <a:ext cx="23849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Claire 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Seccombe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13967" y="5558587"/>
            <a:ext cx="1479924" cy="1233270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3014714" y="1844432"/>
            <a:ext cx="617298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methodoleg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pan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gwersi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da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fi. Mae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hwyl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gyflym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Mae Gianfranco Conti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bach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Mae Claire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Seccombe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well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ailadrodd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 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85537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718062" y="155246"/>
            <a:ext cx="6218548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b="1" u="sng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Mathemateg</a:t>
            </a:r>
            <a:r>
              <a:rPr lang="en-US" sz="44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4400" b="1" u="sng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Rhifedd</a:t>
            </a:r>
            <a:r>
              <a:rPr lang="en-US" sz="44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</a:p>
          <a:p>
            <a:pPr algn="ctr"/>
            <a:r>
              <a:rPr lang="en-US" sz="44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Mathemateg</a:t>
            </a:r>
            <a:endParaRPr lang="en-US" sz="4400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400" b="1" u="sng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4400" b="1" u="sng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36648" y="192953"/>
            <a:ext cx="16679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Tasgau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36648" y="562285"/>
            <a:ext cx="21039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Tasgau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2578" y="69135"/>
            <a:ext cx="383835" cy="4931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137119" y="562285"/>
            <a:ext cx="436734" cy="432137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7313924" y="192953"/>
            <a:ext cx="6218548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u="sng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endParaRPr lang="en-US" sz="2400" u="sng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2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12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Beth </a:t>
            </a:r>
            <a:r>
              <a:rPr lang="en-US" sz="12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2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Drenewydd</a:t>
            </a:r>
            <a:r>
              <a:rPr lang="en-US" sz="12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/>
            <a:r>
              <a:rPr lang="en-US" sz="12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12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Bingo. </a:t>
            </a:r>
          </a:p>
          <a:p>
            <a:pPr algn="ctr"/>
            <a:r>
              <a:rPr lang="en-US" sz="12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2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12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indent="-171450" algn="ctr">
              <a:buFontTx/>
              <a:buChar char="-"/>
            </a:pPr>
            <a:r>
              <a:rPr lang="en-US" sz="12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12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Cyfieithu</a:t>
            </a:r>
            <a:r>
              <a:rPr lang="en-US" sz="12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Craff</a:t>
            </a:r>
            <a:r>
              <a:rPr lang="en-US" sz="12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 algn="ctr">
              <a:buFontTx/>
              <a:buChar char="-"/>
            </a:pPr>
            <a:r>
              <a:rPr lang="en-US" sz="12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12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map. </a:t>
            </a:r>
          </a:p>
          <a:p>
            <a:pPr algn="ctr"/>
            <a:r>
              <a:rPr lang="en-US" sz="12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-Mat </a:t>
            </a:r>
            <a:r>
              <a:rPr lang="en-US" sz="1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aith</a:t>
            </a:r>
            <a:r>
              <a:rPr lang="en-US" sz="12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2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Gwahaniaethol</a:t>
            </a:r>
            <a:r>
              <a:rPr lang="en-US" sz="12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171450" indent="-171450" algn="ctr">
              <a:buFontTx/>
              <a:buChar char="-"/>
            </a:pPr>
            <a:endParaRPr lang="en-GB" sz="1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200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200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400" b="1" u="sng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4400" b="1" u="sng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734532" y="4017717"/>
            <a:ext cx="7729979" cy="2696547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416" y="1792177"/>
            <a:ext cx="2856324" cy="1903026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14049" y="1875787"/>
            <a:ext cx="2512865" cy="251286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812578" y="4177972"/>
            <a:ext cx="74094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‘MARS EARS’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gynllunio’r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ac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Claire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Seccombe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bingo,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cyfieithu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gemau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gemau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cyfieithu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map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dasg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dref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map 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? Mae ‘Bingo’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syniad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da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hwyl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gofio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Mae 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map’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syniad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da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ddefnyddio’r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hwyl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54638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46979" y="0"/>
            <a:ext cx="602187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 </a:t>
            </a:r>
            <a:r>
              <a:rPr lang="en-GB" sz="4800" b="1" u="sng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48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b="1" u="sng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8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y </a:t>
            </a:r>
            <a:r>
              <a:rPr lang="en-GB" sz="4800" b="1" u="sng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Drenewydd</a:t>
            </a:r>
            <a:r>
              <a:rPr lang="en-GB" sz="48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9" name="Picture 14" descr="A Supermarket Aisle Filled With Food Items A supermarket aisle filled with a variety of food items neatly stacked and arranged. supermarket stock pictures, royalty-free photos &amp; images">
            <a:extLst>
              <a:ext uri="{FF2B5EF4-FFF2-40B4-BE49-F238E27FC236}">
                <a16:creationId xmlns:a16="http://schemas.microsoft.com/office/drawing/2014/main" id="{3A0BEA20-73E5-4644-E544-56CDA879D0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354" y="2939457"/>
            <a:ext cx="5659227" cy="3183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>
            <a:extLst>
              <a:ext uri="{FF2B5EF4-FFF2-40B4-BE49-F238E27FC236}">
                <a16:creationId xmlns:a16="http://schemas.microsoft.com/office/drawing/2014/main" id="{8F005AD6-09C6-8E7A-E418-2C84A3C1F8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750" y="3627761"/>
            <a:ext cx="1260337" cy="1260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Aldi rebrands to appear more “contemporary” - Design Week">
            <a:extLst>
              <a:ext uri="{FF2B5EF4-FFF2-40B4-BE49-F238E27FC236}">
                <a16:creationId xmlns:a16="http://schemas.microsoft.com/office/drawing/2014/main" id="{B44EF108-5F7D-955F-E9A5-4EA7F5C61B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30" y="3631237"/>
            <a:ext cx="1260422" cy="1379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>
            <a:extLst>
              <a:ext uri="{FF2B5EF4-FFF2-40B4-BE49-F238E27FC236}">
                <a16:creationId xmlns:a16="http://schemas.microsoft.com/office/drawing/2014/main" id="{A22D5DD3-3CA2-BF9B-4BD6-CAE2EB654A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63845">
            <a:off x="2328271" y="5074546"/>
            <a:ext cx="2506921" cy="705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ounded Rectangular Callout 12"/>
          <p:cNvSpPr/>
          <p:nvPr/>
        </p:nvSpPr>
        <p:spPr>
          <a:xfrm>
            <a:off x="1520569" y="1762811"/>
            <a:ext cx="3940356" cy="1672189"/>
          </a:xfrm>
          <a:prstGeom prst="wedgeRoundRectCallou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621334" y="2021946"/>
            <a:ext cx="3679211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 </a:t>
            </a:r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archfarchnad</a:t>
            </a:r>
            <a:r>
              <a:rPr lang="en-GB" sz="32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y </a:t>
            </a:r>
            <a:r>
              <a:rPr lang="en-GB" sz="32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dref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2" descr="All Saints church, Newtown, Powys">
            <a:extLst>
              <a:ext uri="{FF2B5EF4-FFF2-40B4-BE49-F238E27FC236}">
                <a16:creationId xmlns:a16="http://schemas.microsoft.com/office/drawing/2014/main" id="{96BCADF6-1145-B4F1-8FBE-1119B26A40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9450" y="2914981"/>
            <a:ext cx="5618165" cy="3207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ounded Rectangular Callout 15"/>
          <p:cNvSpPr/>
          <p:nvPr/>
        </p:nvSpPr>
        <p:spPr>
          <a:xfrm>
            <a:off x="6978354" y="1712729"/>
            <a:ext cx="3940356" cy="1672189"/>
          </a:xfrm>
          <a:prstGeom prst="wedgeRoundRectCallou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7108926" y="2010214"/>
            <a:ext cx="3679211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 </a:t>
            </a:r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eglwys</a:t>
            </a:r>
            <a:r>
              <a:rPr lang="en-GB" sz="32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y </a:t>
            </a:r>
            <a:r>
              <a:rPr lang="en-GB" sz="32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dref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03906" y="51847"/>
            <a:ext cx="3384012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tro</a:t>
            </a:r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flaenorol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/>
              <a:t/>
            </a:r>
            <a:br>
              <a:rPr lang="en-GB" dirty="0"/>
            </a:b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rilio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gyda‘ch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gyflym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cofio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wers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ddiwethaf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03905" y="51848"/>
            <a:ext cx="3384013" cy="1846658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180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328" y="1241821"/>
            <a:ext cx="5578095" cy="3111441"/>
          </a:xfrm>
          <a:prstGeom prst="rect">
            <a:avLst/>
          </a:prstGeom>
        </p:spPr>
      </p:pic>
      <p:sp>
        <p:nvSpPr>
          <p:cNvPr id="6" name="Rounded Rectangular Callout 5"/>
          <p:cNvSpPr/>
          <p:nvPr/>
        </p:nvSpPr>
        <p:spPr>
          <a:xfrm>
            <a:off x="1539661" y="244940"/>
            <a:ext cx="4201500" cy="1824084"/>
          </a:xfrm>
          <a:prstGeom prst="wedgeRoundRectCallou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577842" y="591375"/>
            <a:ext cx="4163319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 </a:t>
            </a:r>
            <a:r>
              <a:rPr lang="en-GB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marchnad</a:t>
            </a: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y </a:t>
            </a:r>
            <a:r>
              <a:rPr lang="en-GB" sz="2800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dref</a:t>
            </a:r>
            <a:r>
              <a:rPr lang="en-GB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bob</a:t>
            </a: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Mawrth</a:t>
            </a: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7" name="Picture 2" descr="Newtown cinema confirms plans to reopen in May | County Times">
            <a:extLst>
              <a:ext uri="{FF2B5EF4-FFF2-40B4-BE49-F238E27FC236}">
                <a16:creationId xmlns:a16="http://schemas.microsoft.com/office/drawing/2014/main" id="{8D82735E-47DD-2738-B14C-3E7A42C7C8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947" y="3318236"/>
            <a:ext cx="5354425" cy="3011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ounded Rectangular Callout 7"/>
          <p:cNvSpPr/>
          <p:nvPr/>
        </p:nvSpPr>
        <p:spPr>
          <a:xfrm>
            <a:off x="6958409" y="1494152"/>
            <a:ext cx="4201500" cy="1824084"/>
          </a:xfrm>
          <a:prstGeom prst="wedgeRoundRectCallou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197911" y="2069024"/>
            <a:ext cx="372249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800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sinema</a:t>
            </a: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y </a:t>
            </a:r>
            <a:r>
              <a:rPr lang="en-GB" sz="2800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dref</a:t>
            </a:r>
            <a:r>
              <a:rPr lang="en-GB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197909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Newtown (Powys) Post Office - British Post Office Buildings and Their  Architects : an Illustrated Guide">
            <a:extLst>
              <a:ext uri="{FF2B5EF4-FFF2-40B4-BE49-F238E27FC236}">
                <a16:creationId xmlns:a16="http://schemas.microsoft.com/office/drawing/2014/main" id="{D119E41A-D13A-6049-1526-F6FC66ECE3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742" y="3384223"/>
            <a:ext cx="5336182" cy="30017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Rounded Rectangular Callout 4"/>
          <p:cNvSpPr/>
          <p:nvPr/>
        </p:nvSpPr>
        <p:spPr>
          <a:xfrm>
            <a:off x="1180083" y="1560139"/>
            <a:ext cx="4201500" cy="1824084"/>
          </a:xfrm>
          <a:prstGeom prst="wedgeRoundRectCallou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902090" y="1821573"/>
            <a:ext cx="2757486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32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swyddfa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3200" dirty="0" smtClean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bost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32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32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dref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2" descr="Maldwyn Leisure Centre - Active UK">
            <a:extLst>
              <a:ext uri="{FF2B5EF4-FFF2-40B4-BE49-F238E27FC236}">
                <a16:creationId xmlns:a16="http://schemas.microsoft.com/office/drawing/2014/main" id="{F41AB2B6-42CA-84CE-87F9-AF136BA1A2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6583" y="1845739"/>
            <a:ext cx="5470165" cy="3076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ounded Rectangular Callout 7"/>
          <p:cNvSpPr/>
          <p:nvPr/>
        </p:nvSpPr>
        <p:spPr>
          <a:xfrm>
            <a:off x="7224236" y="364506"/>
            <a:ext cx="4201500" cy="1824084"/>
          </a:xfrm>
          <a:prstGeom prst="wedgeRoundRectCallou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946243" y="491718"/>
            <a:ext cx="2757486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canolfan</a:t>
            </a:r>
            <a:r>
              <a:rPr lang="en-GB" sz="32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hamdden</a:t>
            </a:r>
            <a:endParaRPr lang="en-GB" sz="3200" dirty="0" smtClean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32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32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dref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22791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Newtown Fire Cadets (@NewtownFireCadets) • Faceboo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719" y="2782679"/>
            <a:ext cx="4614388" cy="3456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ounded Rectangular Callout 5"/>
          <p:cNvSpPr/>
          <p:nvPr/>
        </p:nvSpPr>
        <p:spPr>
          <a:xfrm>
            <a:off x="1116163" y="1390084"/>
            <a:ext cx="4201500" cy="1824084"/>
          </a:xfrm>
          <a:prstGeom prst="wedgeRoundRectCallou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645008" y="1705461"/>
            <a:ext cx="3143809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gorsaf</a:t>
            </a:r>
            <a:r>
              <a:rPr lang="en-GB" sz="32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dân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3200" dirty="0" smtClean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32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dref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4" descr="theatr hafren | Hynt venue">
            <a:extLst>
              <a:ext uri="{FF2B5EF4-FFF2-40B4-BE49-F238E27FC236}">
                <a16:creationId xmlns:a16="http://schemas.microsoft.com/office/drawing/2014/main" id="{0591E24D-2DDC-57F4-6284-2433DE5D93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3411" y="2177159"/>
            <a:ext cx="5439265" cy="3006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ounded Rectangular Callout 9"/>
          <p:cNvSpPr/>
          <p:nvPr/>
        </p:nvSpPr>
        <p:spPr>
          <a:xfrm>
            <a:off x="6971779" y="478042"/>
            <a:ext cx="4201500" cy="1824084"/>
          </a:xfrm>
          <a:prstGeom prst="wedgeRoundRectCallou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7869242" y="851475"/>
            <a:ext cx="2255746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theatr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3200" dirty="0" smtClean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32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dref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03728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Newtown Police Station to be extended to expand officers' gym area | County  Times">
            <a:extLst>
              <a:ext uri="{FF2B5EF4-FFF2-40B4-BE49-F238E27FC236}">
                <a16:creationId xmlns:a16="http://schemas.microsoft.com/office/drawing/2014/main" id="{DC5354D8-7331-DD48-7E42-C4A180AFC7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476" y="3318235"/>
            <a:ext cx="5320906" cy="2993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Trustees | Oriel Davies Gallery">
            <a:extLst>
              <a:ext uri="{FF2B5EF4-FFF2-40B4-BE49-F238E27FC236}">
                <a16:creationId xmlns:a16="http://schemas.microsoft.com/office/drawing/2014/main" id="{41286A02-943C-B162-9C46-70941A045C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520" y="2006237"/>
            <a:ext cx="5373278" cy="3022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ounded Rectangular Callout 5"/>
          <p:cNvSpPr/>
          <p:nvPr/>
        </p:nvSpPr>
        <p:spPr>
          <a:xfrm>
            <a:off x="899346" y="1682314"/>
            <a:ext cx="4201500" cy="1824084"/>
          </a:xfrm>
          <a:prstGeom prst="wedgeRoundRectCallou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154879" y="2006237"/>
            <a:ext cx="3690434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gorsaf</a:t>
            </a:r>
            <a:r>
              <a:rPr lang="en-GB" sz="32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heddlu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3200" dirty="0" smtClean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32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dref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ounded Rectangular Callout 7"/>
          <p:cNvSpPr/>
          <p:nvPr/>
        </p:nvSpPr>
        <p:spPr>
          <a:xfrm>
            <a:off x="6500439" y="351835"/>
            <a:ext cx="4201500" cy="1824084"/>
          </a:xfrm>
          <a:prstGeom prst="wedgeRoundRectCallou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417204" y="725268"/>
            <a:ext cx="4499951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oriel</a:t>
            </a:r>
            <a:r>
              <a:rPr lang="en-GB" sz="32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Oriel</a:t>
            </a:r>
            <a:r>
              <a:rPr lang="en-GB" sz="32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Davies’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3200" dirty="0" smtClean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32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dref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45500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Robert Owen Memorial Museum | VisitWales">
            <a:extLst>
              <a:ext uri="{FF2B5EF4-FFF2-40B4-BE49-F238E27FC236}">
                <a16:creationId xmlns:a16="http://schemas.microsoft.com/office/drawing/2014/main" id="{A654BBB4-FCDE-A85D-73EF-132502B88E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7678" y="1790405"/>
            <a:ext cx="5463358" cy="3073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ounded Rectangular Callout 7"/>
          <p:cNvSpPr/>
          <p:nvPr/>
        </p:nvSpPr>
        <p:spPr>
          <a:xfrm>
            <a:off x="6660694" y="147316"/>
            <a:ext cx="4201500" cy="1824084"/>
          </a:xfrm>
          <a:prstGeom prst="wedgeRoundRectCallou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2" descr="Outpatients department, Newtown Hospital">
            <a:extLst>
              <a:ext uri="{FF2B5EF4-FFF2-40B4-BE49-F238E27FC236}">
                <a16:creationId xmlns:a16="http://schemas.microsoft.com/office/drawing/2014/main" id="{DFCAC838-7B92-7EA3-C072-00424D52EE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890" y="3335715"/>
            <a:ext cx="5363794" cy="3055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ounded Rectangular Callout 5"/>
          <p:cNvSpPr/>
          <p:nvPr/>
        </p:nvSpPr>
        <p:spPr>
          <a:xfrm>
            <a:off x="899346" y="1682314"/>
            <a:ext cx="4201500" cy="1824084"/>
          </a:xfrm>
          <a:prstGeom prst="wedgeRoundRectCallou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7208052" y="274528"/>
            <a:ext cx="3257622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amgueddfa</a:t>
            </a:r>
            <a:r>
              <a:rPr lang="en-GB" sz="32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32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‘Robert Owen’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3200" dirty="0" smtClean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32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dref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814514" y="2055747"/>
            <a:ext cx="2371163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ysbyty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3200" dirty="0" smtClean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32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32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dref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91787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39122"/>
            <a:ext cx="7729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‘Bingo’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eirfa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dirty="0" smtClean="0"/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2004724"/>
              </p:ext>
            </p:extLst>
          </p:nvPr>
        </p:nvGraphicFramePr>
        <p:xfrm>
          <a:off x="2767814" y="711756"/>
          <a:ext cx="9132477" cy="29379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4159">
                  <a:extLst>
                    <a:ext uri="{9D8B030D-6E8A-4147-A177-3AD203B41FA5}">
                      <a16:colId xmlns:a16="http://schemas.microsoft.com/office/drawing/2014/main" val="2466788471"/>
                    </a:ext>
                  </a:extLst>
                </a:gridCol>
                <a:gridCol w="3044159">
                  <a:extLst>
                    <a:ext uri="{9D8B030D-6E8A-4147-A177-3AD203B41FA5}">
                      <a16:colId xmlns:a16="http://schemas.microsoft.com/office/drawing/2014/main" val="2334562449"/>
                    </a:ext>
                  </a:extLst>
                </a:gridCol>
                <a:gridCol w="3044159">
                  <a:extLst>
                    <a:ext uri="{9D8B030D-6E8A-4147-A177-3AD203B41FA5}">
                      <a16:colId xmlns:a16="http://schemas.microsoft.com/office/drawing/2014/main" val="478034948"/>
                    </a:ext>
                  </a:extLst>
                </a:gridCol>
              </a:tblGrid>
              <a:tr h="146896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3280410"/>
                  </a:ext>
                </a:extLst>
              </a:tr>
              <a:tr h="146896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6899113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7102988"/>
              </p:ext>
            </p:extLst>
          </p:nvPr>
        </p:nvGraphicFramePr>
        <p:xfrm>
          <a:off x="2767813" y="3750382"/>
          <a:ext cx="9132477" cy="29379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4159">
                  <a:extLst>
                    <a:ext uri="{9D8B030D-6E8A-4147-A177-3AD203B41FA5}">
                      <a16:colId xmlns:a16="http://schemas.microsoft.com/office/drawing/2014/main" val="2466788471"/>
                    </a:ext>
                  </a:extLst>
                </a:gridCol>
                <a:gridCol w="3044159">
                  <a:extLst>
                    <a:ext uri="{9D8B030D-6E8A-4147-A177-3AD203B41FA5}">
                      <a16:colId xmlns:a16="http://schemas.microsoft.com/office/drawing/2014/main" val="2334562449"/>
                    </a:ext>
                  </a:extLst>
                </a:gridCol>
                <a:gridCol w="3044159">
                  <a:extLst>
                    <a:ext uri="{9D8B030D-6E8A-4147-A177-3AD203B41FA5}">
                      <a16:colId xmlns:a16="http://schemas.microsoft.com/office/drawing/2014/main" val="478034948"/>
                    </a:ext>
                  </a:extLst>
                </a:gridCol>
              </a:tblGrid>
              <a:tr h="146896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3280410"/>
                  </a:ext>
                </a:extLst>
              </a:tr>
              <a:tr h="146896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6899113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449721" y="1072726"/>
            <a:ext cx="225300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Archfarchnad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Eglwys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Marchnad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Sinema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wyddfa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bost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anolfan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hamdden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Gorsaf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dân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Theatr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Gorsaf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heddlu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Oriel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Ysbyty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Amgueddfa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2" descr="All Saints church, Newtown, Powys">
            <a:extLst>
              <a:ext uri="{FF2B5EF4-FFF2-40B4-BE49-F238E27FC236}">
                <a16:creationId xmlns:a16="http://schemas.microsoft.com/office/drawing/2014/main" id="{96BCADF6-1145-B4F1-8FBE-1119B26A40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2873" y="711755"/>
            <a:ext cx="2391807" cy="1365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513" y="3750382"/>
            <a:ext cx="2430167" cy="1355538"/>
          </a:xfrm>
          <a:prstGeom prst="rect">
            <a:avLst/>
          </a:prstGeom>
        </p:spPr>
      </p:pic>
      <p:pic>
        <p:nvPicPr>
          <p:cNvPr id="9" name="Picture 2" descr="Outpatients department, Newtown Hospital">
            <a:extLst>
              <a:ext uri="{FF2B5EF4-FFF2-40B4-BE49-F238E27FC236}">
                <a16:creationId xmlns:a16="http://schemas.microsoft.com/office/drawing/2014/main" id="{DFCAC838-7B92-7EA3-C072-00424D52EE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7807" y="2276223"/>
            <a:ext cx="2243578" cy="1278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Outpatients department, Newtown Hospital">
            <a:extLst>
              <a:ext uri="{FF2B5EF4-FFF2-40B4-BE49-F238E27FC236}">
                <a16:creationId xmlns:a16="http://schemas.microsoft.com/office/drawing/2014/main" id="{DFCAC838-7B92-7EA3-C072-00424D52EE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2262" y="5294371"/>
            <a:ext cx="2243578" cy="1278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Trustees | Oriel Davies Gallery">
            <a:extLst>
              <a:ext uri="{FF2B5EF4-FFF2-40B4-BE49-F238E27FC236}">
                <a16:creationId xmlns:a16="http://schemas.microsoft.com/office/drawing/2014/main" id="{41286A02-943C-B162-9C46-70941A045C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8252" y="3827596"/>
            <a:ext cx="2272576" cy="1278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theatr hafren | Hynt venue">
            <a:extLst>
              <a:ext uri="{FF2B5EF4-FFF2-40B4-BE49-F238E27FC236}">
                <a16:creationId xmlns:a16="http://schemas.microsoft.com/office/drawing/2014/main" id="{0591E24D-2DDC-57F4-6284-2433DE5D93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641" y="799517"/>
            <a:ext cx="2308824" cy="1276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Newtown cinema confirms plans to reopen in May | County Times">
            <a:extLst>
              <a:ext uri="{FF2B5EF4-FFF2-40B4-BE49-F238E27FC236}">
                <a16:creationId xmlns:a16="http://schemas.microsoft.com/office/drawing/2014/main" id="{8D82735E-47DD-2738-B14C-3E7A42C7C8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7807" y="5294371"/>
            <a:ext cx="2336873" cy="1314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Newtown cinema confirms plans to reopen in May | County Times">
            <a:extLst>
              <a:ext uri="{FF2B5EF4-FFF2-40B4-BE49-F238E27FC236}">
                <a16:creationId xmlns:a16="http://schemas.microsoft.com/office/drawing/2014/main" id="{8D82735E-47DD-2738-B14C-3E7A42C7C8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1387" y="799517"/>
            <a:ext cx="2336873" cy="1314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Newtown Fire Cadets (@NewtownFireCadets) • Facebook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0770" y="2241828"/>
            <a:ext cx="2086561" cy="1312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Newtown Fire Cadets (@NewtownFireCadets) • Facebook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6542" y="5294371"/>
            <a:ext cx="2086561" cy="1312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Maldwyn Leisure Centre - Active UK">
            <a:extLst>
              <a:ext uri="{FF2B5EF4-FFF2-40B4-BE49-F238E27FC236}">
                <a16:creationId xmlns:a16="http://schemas.microsoft.com/office/drawing/2014/main" id="{F41AB2B6-42CA-84CE-87F9-AF136BA1A2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3732" y="2201770"/>
            <a:ext cx="2464528" cy="1386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Maldwyn Leisure Centre - Active UK">
            <a:extLst>
              <a:ext uri="{FF2B5EF4-FFF2-40B4-BE49-F238E27FC236}">
                <a16:creationId xmlns:a16="http://schemas.microsoft.com/office/drawing/2014/main" id="{F41AB2B6-42CA-84CE-87F9-AF136BA1A2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3732" y="3750382"/>
            <a:ext cx="2464528" cy="1386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0" y="1"/>
            <a:ext cx="7334053" cy="659430"/>
          </a:xfrm>
          <a:prstGeom prst="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1614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2881" y="145341"/>
            <a:ext cx="18193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ail </a:t>
            </a:r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dro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US" sz="2400" b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493078" y="5948043"/>
            <a:ext cx="4962873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/>
            <a:r>
              <a:rPr lang="en-GB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…..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4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….. </a:t>
            </a:r>
            <a:r>
              <a:rPr lang="en-GB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…..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​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6" name="Picture 2" descr="House, Cottage, Residence, Family Hous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5893" y="170711"/>
            <a:ext cx="3593015" cy="2007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4125024" y="2235967"/>
            <a:ext cx="251062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Drws</a:t>
            </a:r>
            <a:r>
              <a:rPr lang="en-GB" sz="24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r>
              <a:rPr lang="en-GB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18" descr="Sandcastle, Sandbox, Beach, Castle, Sand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8392" y="362807"/>
            <a:ext cx="1416025" cy="1268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0" descr="Park, Play, Slide, Children, Playgroun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1010" y="215217"/>
            <a:ext cx="1823318" cy="1746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9014417" y="2005134"/>
            <a:ext cx="161377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24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….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2" descr="House, Nature, Building, Rural, Cotta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8391" y="3593911"/>
            <a:ext cx="3903491" cy="222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ounded Rectangle 11"/>
          <p:cNvSpPr/>
          <p:nvPr/>
        </p:nvSpPr>
        <p:spPr>
          <a:xfrm>
            <a:off x="8916330" y="3593911"/>
            <a:ext cx="904974" cy="2354402"/>
          </a:xfrm>
          <a:prstGeom prst="round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8" descr="Image result for street clipart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2376" y="3628253"/>
            <a:ext cx="4062830" cy="2112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/>
          <p:cNvSpPr/>
          <p:nvPr/>
        </p:nvSpPr>
        <p:spPr>
          <a:xfrm>
            <a:off x="2986134" y="5839760"/>
            <a:ext cx="256031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en-GB" sz="2400" b="1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Gyferbyn</a:t>
            </a:r>
            <a:r>
              <a:rPr lang="en-GB" sz="2400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â’r</a:t>
            </a:r>
            <a:r>
              <a:rPr lang="en-GB" sz="2400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…..</a:t>
            </a:r>
            <a:endParaRPr lang="en-GB" sz="2400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6" name="Straight Arrow Connector 15"/>
          <p:cNvCxnSpPr/>
          <p:nvPr/>
        </p:nvCxnSpPr>
        <p:spPr>
          <a:xfrm>
            <a:off x="2837579" y="4977354"/>
            <a:ext cx="1607956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15" name="Picture 14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008406" y="5759719"/>
            <a:ext cx="577182" cy="577182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518136" y="5770164"/>
            <a:ext cx="556292" cy="556292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969703" y="5918233"/>
            <a:ext cx="577182" cy="577182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31949" y="5898528"/>
            <a:ext cx="577182" cy="577182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25860" y="597315"/>
            <a:ext cx="20895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cylch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gweithredoedd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Dwedwch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eirfa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dawel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’ 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’ 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robot’ 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rapiwr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’. 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25860" y="145341"/>
            <a:ext cx="2089552" cy="3314296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7556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414779" y="150829"/>
            <a:ext cx="3516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Cyfieithu</a:t>
            </a:r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Craff</a:t>
            </a:r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7326" y="1033142"/>
            <a:ext cx="409123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siopa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Drenewydd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yfory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y map.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inema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drws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sbyty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anolfan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amdden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Oriel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ac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heatr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drws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glwys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     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11084" y="707011"/>
            <a:ext cx="4543719" cy="36576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854803" y="707011"/>
            <a:ext cx="4543719" cy="36576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" name="Straight Connector 11"/>
          <p:cNvCxnSpPr/>
          <p:nvPr/>
        </p:nvCxnSpPr>
        <p:spPr>
          <a:xfrm>
            <a:off x="4854802" y="1379579"/>
            <a:ext cx="4543719" cy="942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4854803" y="2081880"/>
            <a:ext cx="4543719" cy="942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4854802" y="2784181"/>
            <a:ext cx="4543719" cy="942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854802" y="3552461"/>
            <a:ext cx="4543719" cy="942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4854802" y="694588"/>
            <a:ext cx="46662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I am going shopping in Newtown tomorrow!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682805" y="35312"/>
            <a:ext cx="577182" cy="577182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4854801" y="1425165"/>
            <a:ext cx="46662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The cinema is next door to the hospital.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854801" y="2114099"/>
            <a:ext cx="46662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The Sports Centre is by the Gallery.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4854801" y="2850160"/>
            <a:ext cx="46662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The theater is next door to the church.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636470" y="4931970"/>
            <a:ext cx="530729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phartner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defnyddio’r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eirfa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drws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’ 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y’.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Gwrandewch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636470" y="4931970"/>
            <a:ext cx="5213024" cy="1762216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2878" y="4459128"/>
            <a:ext cx="1408637" cy="1391541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61332" y="4804411"/>
            <a:ext cx="911546" cy="65110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72878" y="5930182"/>
            <a:ext cx="23755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Clip 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Sain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45275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414779" y="150829"/>
            <a:ext cx="3516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Cyfieithu</a:t>
            </a:r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Craff</a:t>
            </a:r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7325" y="1007342"/>
            <a:ext cx="409123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siopa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Drenewydd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yfory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y map.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inema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drws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sbyty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gorsaf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heddlu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sz="20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gyferbyn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â’r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theatr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eglwys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Archfarchnad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Marchnad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’.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canolfan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hamdden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Oriel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endParaRPr lang="en-GB" sz="2000" dirty="0"/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dirty="0"/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11084" y="707011"/>
            <a:ext cx="4543719" cy="36576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854803" y="707011"/>
            <a:ext cx="4543719" cy="36576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" name="Straight Connector 11"/>
          <p:cNvCxnSpPr/>
          <p:nvPr/>
        </p:nvCxnSpPr>
        <p:spPr>
          <a:xfrm>
            <a:off x="4854802" y="1379579"/>
            <a:ext cx="4543719" cy="942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4854803" y="2081880"/>
            <a:ext cx="4543719" cy="942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4854802" y="2784181"/>
            <a:ext cx="4543719" cy="942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854802" y="3552461"/>
            <a:ext cx="4543719" cy="942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4854802" y="694588"/>
            <a:ext cx="46662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I am going shopping in Newtown tomorrow!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682805" y="35312"/>
            <a:ext cx="577182" cy="577182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4854801" y="1425165"/>
            <a:ext cx="46662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The cinema is next door to the hospital.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59987" y="47735"/>
            <a:ext cx="577182" cy="577182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4854799" y="2081880"/>
            <a:ext cx="46662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The police station is opposite the theater.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899592" y="3597737"/>
            <a:ext cx="46662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The Sports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entre is by the Gallery.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854799" y="2810463"/>
            <a:ext cx="46662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The church is between the Supermarket and the Market. 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2226414" y="5975291"/>
            <a:ext cx="23755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Clip 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Sain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1332" y="4804411"/>
            <a:ext cx="911546" cy="65110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72878" y="4464756"/>
            <a:ext cx="1517544" cy="1521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061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263950" y="141403"/>
            <a:ext cx="49679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3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3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….??</a:t>
            </a:r>
            <a:endParaRPr lang="en-GB" sz="36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/>
          <a:srcRect r="843" b="10427"/>
          <a:stretch/>
        </p:blipFill>
        <p:spPr>
          <a:xfrm>
            <a:off x="263950" y="873437"/>
            <a:ext cx="11767646" cy="544449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04" b="93163" l="2719" r="9864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9109" y="2919588"/>
            <a:ext cx="1446149" cy="96344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04" b="93163" l="2719" r="9864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446741" y="2338861"/>
            <a:ext cx="1446149" cy="963444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727164" y="1803749"/>
            <a:ext cx="1442559" cy="1442559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112" b="95847" l="1278" r="96166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76566" y="1925425"/>
            <a:ext cx="1447135" cy="1447135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4953070" y="1666275"/>
            <a:ext cx="1564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Eglwys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155836" y="1780343"/>
            <a:ext cx="12747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Marchnad</a:t>
            </a:r>
            <a:endParaRPr lang="en-GB" b="1" dirty="0"/>
          </a:p>
        </p:txBody>
      </p:sp>
      <p:sp>
        <p:nvSpPr>
          <p:cNvPr id="4" name="Rectangle 3"/>
          <p:cNvSpPr/>
          <p:nvPr/>
        </p:nvSpPr>
        <p:spPr>
          <a:xfrm>
            <a:off x="8802557" y="1740759"/>
            <a:ext cx="10054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Sinema</a:t>
            </a:r>
            <a:endParaRPr lang="en-GB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6842" b="96842" l="3667" r="9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484625" y="761856"/>
            <a:ext cx="1608137" cy="1018487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-2145817" y="2585583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Oriel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-493038" y="1859746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Canolfan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hamdden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6011" b="91803" l="2182" r="98909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667675" y="812642"/>
            <a:ext cx="1894704" cy="1260839"/>
          </a:xfrm>
          <a:prstGeom prst="rect">
            <a:avLst/>
          </a:prstGeom>
        </p:spPr>
      </p:pic>
      <p:sp>
        <p:nvSpPr>
          <p:cNvPr id="22" name="Rectangle 21"/>
          <p:cNvSpPr/>
          <p:nvPr/>
        </p:nvSpPr>
        <p:spPr>
          <a:xfrm>
            <a:off x="3688670" y="2004990"/>
            <a:ext cx="8899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Theatr</a:t>
            </a:r>
            <a:endParaRPr lang="en-GB" b="1" dirty="0"/>
          </a:p>
        </p:txBody>
      </p:sp>
      <p:sp>
        <p:nvSpPr>
          <p:cNvPr id="23" name="Rectangle 22"/>
          <p:cNvSpPr/>
          <p:nvPr/>
        </p:nvSpPr>
        <p:spPr>
          <a:xfrm>
            <a:off x="10238384" y="5954481"/>
            <a:ext cx="17491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Gorsaf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heddlu</a:t>
            </a:r>
            <a:endParaRPr lang="en-GB" b="1" dirty="0"/>
          </a:p>
        </p:txBody>
      </p:sp>
      <p:pic>
        <p:nvPicPr>
          <p:cNvPr id="24" name="Picture 23"/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3500" r="95375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0800000">
            <a:off x="10346770" y="4694770"/>
            <a:ext cx="1638106" cy="1638106"/>
          </a:xfrm>
          <a:prstGeom prst="rect">
            <a:avLst/>
          </a:prstGeom>
        </p:spPr>
      </p:pic>
      <p:sp>
        <p:nvSpPr>
          <p:cNvPr id="25" name="Rectangle 24"/>
          <p:cNvSpPr/>
          <p:nvPr/>
        </p:nvSpPr>
        <p:spPr>
          <a:xfrm>
            <a:off x="9025060" y="5948064"/>
            <a:ext cx="10054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Ysbyty</a:t>
            </a:r>
            <a:endParaRPr lang="en-GB" b="1" dirty="0"/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3889" b="100000" l="4138" r="96724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0800000">
            <a:off x="8636902" y="4896076"/>
            <a:ext cx="1874255" cy="116333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705287" y="121027"/>
            <a:ext cx="629437" cy="629437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4676610" y="15353"/>
            <a:ext cx="624905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partner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- ‘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oriel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?’.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- 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oriel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canolfan</a:t>
            </a:r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hamdden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’. </a:t>
            </a:r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578657" y="43119"/>
            <a:ext cx="6271595" cy="769524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0907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263950" y="141403"/>
            <a:ext cx="49679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36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36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….??</a:t>
            </a:r>
            <a:endParaRPr lang="en-GB" sz="3600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/>
          <a:srcRect r="843" b="10427"/>
          <a:stretch/>
        </p:blipFill>
        <p:spPr>
          <a:xfrm>
            <a:off x="179109" y="888387"/>
            <a:ext cx="11767646" cy="544449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04" b="93163" l="2719" r="9864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403451" y="2243579"/>
            <a:ext cx="1446149" cy="96344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04" b="93163" l="2719" r="9864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9109" y="2919588"/>
            <a:ext cx="1446149" cy="96344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04" b="93163" l="2719" r="9864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442748" y="3722262"/>
            <a:ext cx="1446149" cy="963444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727164" y="1803749"/>
            <a:ext cx="1442559" cy="1442559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112" b="95847" l="1278" r="96166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76566" y="1925425"/>
            <a:ext cx="1447135" cy="144713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306488" y="1972634"/>
            <a:ext cx="1853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Archfarchnad</a:t>
            </a:r>
            <a:endParaRPr lang="en-GB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953070" y="1666275"/>
            <a:ext cx="1564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Eglwys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155836" y="1780343"/>
            <a:ext cx="12747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Marchnad</a:t>
            </a:r>
            <a:endParaRPr lang="en-GB" b="1" dirty="0"/>
          </a:p>
        </p:txBody>
      </p:sp>
      <p:sp>
        <p:nvSpPr>
          <p:cNvPr id="4" name="Rectangle 3"/>
          <p:cNvSpPr/>
          <p:nvPr/>
        </p:nvSpPr>
        <p:spPr>
          <a:xfrm>
            <a:off x="6005058" y="4610757"/>
            <a:ext cx="10054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Sinema</a:t>
            </a:r>
            <a:endParaRPr lang="en-GB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6842" b="96842" l="3667" r="9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0800000">
            <a:off x="5646573" y="3676283"/>
            <a:ext cx="1608137" cy="1018487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-2188242" y="2210910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Swyddfa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ctr"/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bost</a:t>
            </a:r>
            <a:endParaRPr lang="en-GB" b="1" dirty="0"/>
          </a:p>
        </p:txBody>
      </p:sp>
      <p:sp>
        <p:nvSpPr>
          <p:cNvPr id="7" name="Rectangle 6"/>
          <p:cNvSpPr/>
          <p:nvPr/>
        </p:nvSpPr>
        <p:spPr>
          <a:xfrm>
            <a:off x="-493038" y="1859746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Canolfan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hamdden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6011" b="91803" l="2182" r="98909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667675" y="812642"/>
            <a:ext cx="1894704" cy="1260839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1866858" y="3673463"/>
            <a:ext cx="14029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Gorsaf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dân</a:t>
            </a:r>
            <a:endParaRPr lang="en-GB" b="1" dirty="0"/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10800000">
            <a:off x="1935807" y="2562074"/>
            <a:ext cx="1308612" cy="1308612"/>
          </a:xfrm>
          <a:prstGeom prst="rect">
            <a:avLst/>
          </a:prstGeom>
        </p:spPr>
      </p:pic>
      <p:sp>
        <p:nvSpPr>
          <p:cNvPr id="22" name="Rectangle 21"/>
          <p:cNvSpPr/>
          <p:nvPr/>
        </p:nvSpPr>
        <p:spPr>
          <a:xfrm>
            <a:off x="10691291" y="3372560"/>
            <a:ext cx="8899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Theatr</a:t>
            </a:r>
            <a:endParaRPr lang="en-GB" b="1" dirty="0"/>
          </a:p>
        </p:txBody>
      </p:sp>
      <p:sp>
        <p:nvSpPr>
          <p:cNvPr id="23" name="Rectangle 22"/>
          <p:cNvSpPr/>
          <p:nvPr/>
        </p:nvSpPr>
        <p:spPr>
          <a:xfrm>
            <a:off x="10238384" y="5954481"/>
            <a:ext cx="17491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Gorsaf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heddlu</a:t>
            </a:r>
            <a:endParaRPr lang="en-GB" b="1" dirty="0"/>
          </a:p>
        </p:txBody>
      </p:sp>
      <p:pic>
        <p:nvPicPr>
          <p:cNvPr id="24" name="Picture 23"/>
          <p:cNvPicPr>
            <a:picLocks noChangeAspect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3500" r="95375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0800000">
            <a:off x="10346770" y="4694770"/>
            <a:ext cx="1638106" cy="1638106"/>
          </a:xfrm>
          <a:prstGeom prst="rect">
            <a:avLst/>
          </a:prstGeom>
        </p:spPr>
      </p:pic>
      <p:sp>
        <p:nvSpPr>
          <p:cNvPr id="25" name="Rectangle 24"/>
          <p:cNvSpPr/>
          <p:nvPr/>
        </p:nvSpPr>
        <p:spPr>
          <a:xfrm>
            <a:off x="4173910" y="4711410"/>
            <a:ext cx="10054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Ysbyty</a:t>
            </a:r>
            <a:endParaRPr lang="en-GB" b="1" dirty="0"/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3889" b="100000" l="4138" r="96724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0800000">
            <a:off x="3705288" y="3632092"/>
            <a:ext cx="1874255" cy="116333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705287" y="121027"/>
            <a:ext cx="629437" cy="629437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327696" y="132698"/>
            <a:ext cx="629437" cy="629437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5854285" y="453077"/>
            <a:ext cx="5882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Edrychwch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Mat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anghofio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63215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0749220"/>
              </p:ext>
            </p:extLst>
          </p:nvPr>
        </p:nvGraphicFramePr>
        <p:xfrm>
          <a:off x="1451942" y="2686643"/>
          <a:ext cx="9096653" cy="4023360"/>
        </p:xfrm>
        <a:graphic>
          <a:graphicData uri="http://schemas.openxmlformats.org/drawingml/2006/table">
            <a:tbl>
              <a:tblPr/>
              <a:tblGrid>
                <a:gridCol w="1308661">
                  <a:extLst>
                    <a:ext uri="{9D8B030D-6E8A-4147-A177-3AD203B41FA5}">
                      <a16:colId xmlns:a16="http://schemas.microsoft.com/office/drawing/2014/main" val="1120064742"/>
                    </a:ext>
                  </a:extLst>
                </a:gridCol>
                <a:gridCol w="2035857">
                  <a:extLst>
                    <a:ext uri="{9D8B030D-6E8A-4147-A177-3AD203B41FA5}">
                      <a16:colId xmlns:a16="http://schemas.microsoft.com/office/drawing/2014/main" val="249487175"/>
                    </a:ext>
                  </a:extLst>
                </a:gridCol>
                <a:gridCol w="4260842">
                  <a:extLst>
                    <a:ext uri="{9D8B030D-6E8A-4147-A177-3AD203B41FA5}">
                      <a16:colId xmlns:a16="http://schemas.microsoft.com/office/drawing/2014/main" val="3906842010"/>
                    </a:ext>
                  </a:extLst>
                </a:gridCol>
                <a:gridCol w="1491293">
                  <a:extLst>
                    <a:ext uri="{9D8B030D-6E8A-4147-A177-3AD203B41FA5}">
                      <a16:colId xmlns:a16="http://schemas.microsoft.com/office/drawing/2014/main" val="2659648634"/>
                    </a:ext>
                  </a:extLst>
                </a:gridCol>
              </a:tblGrid>
              <a:tr h="3930975">
                <a:tc>
                  <a:txBody>
                    <a:bodyPr/>
                    <a:lstStyle/>
                    <a:p>
                      <a:pPr algn="l" fontAlgn="base"/>
                      <a:r>
                        <a:rPr lang="en-GB" sz="2400" b="1" i="0" dirty="0" err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Mae’r</a:t>
                      </a:r>
                      <a:r>
                        <a:rPr lang="en-GB" sz="2400" b="1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  <a:endParaRPr lang="en-GB" b="1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2400" b="0" i="0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  <a:r>
                        <a:rPr lang="en-GB" sz="2400" b="0" i="0" dirty="0" err="1" smtClean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ysbyty</a:t>
                      </a:r>
                      <a:endParaRPr lang="en-GB" sz="2400" b="0" i="0" dirty="0" smtClean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fontAlgn="base"/>
                      <a:r>
                        <a:rPr lang="en-US" sz="2400" b="0" i="0" dirty="0" err="1" smtClean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sinema</a:t>
                      </a:r>
                      <a:endParaRPr lang="en-US" sz="2400" b="0" i="0" dirty="0" smtClean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dirty="0" err="1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canolfan</a:t>
                      </a:r>
                      <a:r>
                        <a:rPr lang="en-GB" sz="24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hamdden</a:t>
                      </a:r>
                      <a:endParaRPr lang="en-GB" sz="2400" dirty="0" smtClean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dirty="0" err="1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gorsaf</a:t>
                      </a:r>
                      <a:r>
                        <a:rPr lang="en-GB" sz="24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dân</a:t>
                      </a:r>
                      <a:endParaRPr lang="en-GB" sz="2400" dirty="0" smtClean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dirty="0" err="1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theatr</a:t>
                      </a:r>
                      <a:endParaRPr lang="en-GB" sz="2400" dirty="0" smtClean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dirty="0" err="1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gorsaf</a:t>
                      </a:r>
                      <a:r>
                        <a:rPr lang="en-GB" sz="24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heddlu</a:t>
                      </a:r>
                      <a:endParaRPr lang="en-GB" sz="2400" dirty="0" smtClean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dirty="0" err="1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oriel</a:t>
                      </a:r>
                      <a:endParaRPr lang="en-GB" sz="2400" dirty="0" smtClean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2400" b="1" i="0" dirty="0" err="1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wrth</a:t>
                      </a:r>
                      <a:r>
                        <a:rPr lang="en-GB" sz="2400" b="1" i="0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</a:t>
                      </a:r>
                      <a:r>
                        <a:rPr lang="en-GB" sz="2400" b="1" i="0" dirty="0" smtClean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…</a:t>
                      </a:r>
                      <a:r>
                        <a:rPr lang="en-GB" sz="2400" b="1" i="0" dirty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  <a:endParaRPr lang="en-GB" b="1" i="0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fontAlgn="base"/>
                      <a:r>
                        <a:rPr lang="en-GB" sz="2400" b="1" i="0" dirty="0" err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drws</a:t>
                      </a:r>
                      <a:r>
                        <a:rPr lang="en-GB" sz="2400" b="1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b="1" i="0" dirty="0" err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nesaf</a:t>
                      </a:r>
                      <a:r>
                        <a:rPr lang="en-GB" sz="2400" b="1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b="1" i="0" dirty="0" err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i’r</a:t>
                      </a:r>
                      <a:r>
                        <a:rPr lang="en-GB" sz="2400" b="1" i="0" dirty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…​</a:t>
                      </a:r>
                      <a:endParaRPr lang="en-GB" b="1" i="0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fontAlgn="base"/>
                      <a:endParaRPr lang="en-GB" sz="2400" b="1" i="0" dirty="0" smtClean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fontAlgn="base"/>
                      <a:endParaRPr lang="en-GB" sz="2400" b="1" i="0" dirty="0" smtClean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fontAlgn="base"/>
                      <a:endParaRPr lang="en-GB" sz="2400" b="1" i="0" dirty="0" smtClean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fontAlgn="base"/>
                      <a:endParaRPr lang="en-GB" sz="2400" b="1" i="0" dirty="0" smtClean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fontAlgn="base"/>
                      <a:r>
                        <a:rPr lang="en-GB" sz="2400" b="1" i="0" dirty="0" err="1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gyferbyn</a:t>
                      </a:r>
                      <a:r>
                        <a:rPr lang="en-GB" sz="2400" b="1" i="0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b="1" i="0" dirty="0" err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â’r</a:t>
                      </a:r>
                      <a:r>
                        <a:rPr lang="en-GB" sz="2400" b="1" i="0" dirty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…​</a:t>
                      </a:r>
                      <a:endParaRPr lang="en-GB" b="1" i="0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fontAlgn="base"/>
                      <a:r>
                        <a:rPr lang="en-GB" sz="2400" b="1" i="0" dirty="0" err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rhwng</a:t>
                      </a:r>
                      <a:r>
                        <a:rPr lang="en-GB" sz="2400" b="1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sz="2400" b="1" i="0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‘</a:t>
                      </a:r>
                      <a:r>
                        <a:rPr lang="en-GB" sz="2400" b="1" i="0" dirty="0" err="1" smtClean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sinema</a:t>
                      </a:r>
                      <a:r>
                        <a:rPr lang="en-GB" sz="2400" b="1" i="0" dirty="0" smtClean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’</a:t>
                      </a:r>
                      <a:r>
                        <a:rPr lang="en-GB" sz="2400" b="1" i="0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b="1" i="0" dirty="0" err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a’r</a:t>
                      </a:r>
                      <a:r>
                        <a:rPr lang="en-GB" sz="2400" b="1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b="1" i="0" dirty="0" smtClean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…..</a:t>
                      </a:r>
                      <a:r>
                        <a:rPr lang="en-GB" sz="2400" b="0" i="0" dirty="0" smtClean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  <a:endParaRPr lang="en-GB" b="0" i="0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2400" b="0" i="0" dirty="0" err="1" smtClean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ysbyty</a:t>
                      </a:r>
                      <a:endParaRPr lang="en-GB" sz="2400" b="0" i="0" dirty="0" smtClean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fontAlgn="base"/>
                      <a:r>
                        <a:rPr lang="en-US" sz="2400" b="0" i="0" dirty="0" err="1" smtClean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sinema</a:t>
                      </a:r>
                      <a:endParaRPr lang="en-US" sz="2400" b="0" i="0" dirty="0" smtClean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dirty="0" err="1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canolfan</a:t>
                      </a:r>
                      <a:r>
                        <a:rPr lang="en-GB" sz="24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hamdden</a:t>
                      </a:r>
                      <a:endParaRPr lang="en-GB" sz="2400" dirty="0" smtClean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dirty="0" err="1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gorsaf</a:t>
                      </a:r>
                      <a:r>
                        <a:rPr lang="en-GB" sz="24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dân</a:t>
                      </a:r>
                      <a:endParaRPr lang="en-GB" sz="2400" dirty="0" smtClean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dirty="0" err="1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theatr</a:t>
                      </a:r>
                      <a:endParaRPr lang="en-GB" sz="2400" dirty="0" smtClean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dirty="0" err="1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gorsaf</a:t>
                      </a:r>
                      <a:r>
                        <a:rPr lang="en-GB" sz="24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heddlu</a:t>
                      </a:r>
                      <a:endParaRPr lang="en-GB" sz="2400" dirty="0" smtClean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dirty="0" err="1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oriel</a:t>
                      </a:r>
                      <a:endParaRPr lang="en-GB" sz="2400" dirty="0" smtClean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fontAlgn="base"/>
                      <a:endParaRPr lang="en-GB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636560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807670" y="75415"/>
            <a:ext cx="35633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 </a:t>
            </a:r>
            <a:r>
              <a:rPr lang="en-US" sz="36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endParaRPr lang="en-GB" sz="3600" b="1" u="sng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2" descr="House, Cottage, Residence, Family Hous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037" y="199575"/>
            <a:ext cx="1795310" cy="100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8" descr="Sandcastle, Sandbox, Beach, Castle, Sand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961" y="1362690"/>
            <a:ext cx="1008771" cy="903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0" descr="Park, Play, Slide, Children, Playground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6714" y="1479188"/>
            <a:ext cx="1215265" cy="1163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8" descr="Image result for street clipart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5318" y="308743"/>
            <a:ext cx="1926553" cy="1170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3" name="Straight Arrow Connector 22"/>
          <p:cNvCxnSpPr/>
          <p:nvPr/>
        </p:nvCxnSpPr>
        <p:spPr>
          <a:xfrm>
            <a:off x="10011377" y="1036951"/>
            <a:ext cx="537217" cy="1885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26" name="Picture 2" descr="House, Nature, Building, Rural, Cottag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8306" y="1546509"/>
            <a:ext cx="1880576" cy="1072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Rounded Rectangle 26"/>
          <p:cNvSpPr/>
          <p:nvPr/>
        </p:nvSpPr>
        <p:spPr>
          <a:xfrm>
            <a:off x="10110148" y="1522725"/>
            <a:ext cx="669303" cy="1210228"/>
          </a:xfrm>
          <a:prstGeom prst="round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/>
          <p:cNvSpPr/>
          <p:nvPr/>
        </p:nvSpPr>
        <p:spPr>
          <a:xfrm>
            <a:off x="2116714" y="229363"/>
            <a:ext cx="173797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Drws</a:t>
            </a:r>
            <a:r>
              <a:rPr lang="en-GB" sz="16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r>
              <a:rPr lang="en-GB" sz="16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3327862" y="1897006"/>
            <a:ext cx="114114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6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….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7397539" y="648965"/>
            <a:ext cx="271260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GB" sz="1600" b="1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Gyferbyn</a:t>
            </a:r>
            <a:r>
              <a:rPr lang="en-GB" sz="1600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â’r</a:t>
            </a:r>
            <a:r>
              <a:rPr lang="en-GB" sz="1600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…..</a:t>
            </a:r>
            <a:endParaRPr lang="en-GB" sz="1600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26869" y="2082915"/>
            <a:ext cx="496287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/>
            <a:r>
              <a:rPr lang="en-GB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…..</a:t>
            </a:r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14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….. </a:t>
            </a:r>
            <a:r>
              <a:rPr lang="en-GB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…..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​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917565" y="4882442"/>
            <a:ext cx="479974" cy="479974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317612" y="4882442"/>
            <a:ext cx="479974" cy="479974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136627" y="5279939"/>
            <a:ext cx="468749" cy="479974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529208" y="5279939"/>
            <a:ext cx="479974" cy="479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05944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338606" y="2981269"/>
            <a:ext cx="9832157" cy="3813142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4194928" y="111966"/>
            <a:ext cx="48548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u="sng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Methodoleg</a:t>
            </a:r>
            <a:r>
              <a:rPr lang="en-US" sz="4400" b="1" u="sng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4400" b="1" u="sng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8268" t="13143" r="9884" b="5457"/>
          <a:stretch/>
        </p:blipFill>
        <p:spPr>
          <a:xfrm>
            <a:off x="4628521" y="1140745"/>
            <a:ext cx="2865825" cy="192672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414018" y="2981269"/>
            <a:ext cx="895546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tiwtoriaid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MARS EARS 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Meicro-Ddysgu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gemau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Trap-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Ddor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meddyliau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gwahaniaeth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 Ping Pong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anhygoel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!!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Doeddwn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defnyddio’r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gemau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nawr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byddwn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gwers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wysig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clywed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cais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Pan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offwn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gemau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o MARS EARS. 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Dewisais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i: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Bingo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hwyl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hawdd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dawel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robot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wy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diddorol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Cyfieithu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Craff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clywed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eirfa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brawddegau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Map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defnyddio’r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hwyl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Mae mat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ddefnyddiol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sgaffald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682846" y="1350713"/>
            <a:ext cx="348791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Map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wahaniaethol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symud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ymlaen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barod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theimlo’n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hyderus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588575" y="1217397"/>
            <a:ext cx="3596327" cy="1743959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338606" y="1226943"/>
            <a:ext cx="31956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Dewisais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y’ a 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drws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ddrilio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ddylai’r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meddyliwch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am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llwyth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gwybyddol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rhywbeth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301682" y="1217397"/>
            <a:ext cx="3269533" cy="1743959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761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92340" y="86546"/>
            <a:ext cx="8391189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US" sz="4400" b="1" u="sng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4400" b="1" u="sng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sz="4400" b="1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lythrennedd</a:t>
            </a:r>
            <a:r>
              <a:rPr lang="en-US" sz="4400" b="1" u="sng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4400" b="1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Chyfathrebu</a:t>
            </a:r>
            <a:r>
              <a:rPr lang="en-US" sz="4400" b="1" u="sng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</a:p>
          <a:p>
            <a:pPr algn="ctr"/>
            <a:r>
              <a:rPr lang="en-US" sz="4400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endParaRPr lang="en-US" sz="4400" u="sng" dirty="0" smtClean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u="sng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1581" y="447342"/>
            <a:ext cx="515340" cy="51534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14" b="90000" l="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1581" y="889678"/>
            <a:ext cx="647311" cy="69710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26296" y="520346"/>
            <a:ext cx="2369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Tasgau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26296" y="962682"/>
            <a:ext cx="27579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Tasgau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6233" y="2679944"/>
            <a:ext cx="2992214" cy="224416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26705" y="2136808"/>
            <a:ext cx="2170296" cy="3168316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7643863" y="86546"/>
            <a:ext cx="6218548" cy="24314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endParaRPr lang="en-US" sz="2400" u="sng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200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12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  <a:p>
            <a:pPr algn="ctr"/>
            <a:r>
              <a:rPr lang="en-US" sz="1200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1200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</a:p>
          <a:p>
            <a:pPr algn="ctr"/>
            <a:r>
              <a:rPr lang="en-US" sz="1200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sz="1200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Mosaig</a:t>
            </a:r>
            <a:r>
              <a:rPr lang="en-US" sz="1200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200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Gwahaniaethol</a:t>
            </a:r>
            <a:r>
              <a:rPr lang="en-US" sz="1200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algn="ctr"/>
            <a:r>
              <a:rPr lang="en-US" sz="1200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1200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Pyramid</a:t>
            </a:r>
          </a:p>
          <a:p>
            <a:pPr algn="ctr"/>
            <a:r>
              <a:rPr lang="en-US" sz="1200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Ffeil</a:t>
            </a:r>
            <a:r>
              <a:rPr lang="en-US" sz="1200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Ffeithiau</a:t>
            </a:r>
            <a:endParaRPr lang="en-GB" sz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200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200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400" b="1" u="sng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4400" b="1" u="sng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434359" y="1396482"/>
            <a:ext cx="21039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Tasgau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30187" y="1396482"/>
            <a:ext cx="436734" cy="432137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3582187" y="2539566"/>
            <a:ext cx="532614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‘MARS EARS’ 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tiwtoriaid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gynllunio’r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ddrilio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gemau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pelen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dân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ailadrodd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mosaig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syniad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da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adeiladu’r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brawddegau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gwahaniaethol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ffeiliau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sain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8498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7964" y="179044"/>
            <a:ext cx="326167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tro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pelen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dân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ailadrodd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Ailadrodd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ailadrodd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ailadrodd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!!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508289" y="2620652"/>
            <a:ext cx="8616099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Cafodd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Robert Owen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eni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Drenewydd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Cafodd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e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eni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1771.</a:t>
            </a:r>
          </a:p>
          <a:p>
            <a:endParaRPr lang="en-US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Cafodd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e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agu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Drenewydd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770722" y="47225"/>
            <a:ext cx="46662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dreiglo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!!</a:t>
            </a:r>
          </a:p>
          <a:p>
            <a:r>
              <a:rPr lang="en-US" sz="2000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000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gwrywaidd</a:t>
            </a:r>
            <a:r>
              <a:rPr lang="en-US" sz="2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)- </a:t>
            </a:r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Meddal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000" b="1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0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000" b="1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benywaidd</a:t>
            </a:r>
            <a:r>
              <a:rPr lang="en-US" sz="20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)- </a:t>
            </a:r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sz="20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Llaes</a:t>
            </a:r>
            <a:r>
              <a:rPr lang="en-US" sz="20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0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22550" y="47224"/>
            <a:ext cx="3357172" cy="2460305"/>
          </a:xfrm>
          <a:prstGeom prst="rect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6990" y="3773062"/>
            <a:ext cx="1907697" cy="2436288"/>
          </a:xfrm>
          <a:prstGeom prst="rect">
            <a:avLst/>
          </a:prstGeom>
        </p:spPr>
      </p:pic>
      <p:sp>
        <p:nvSpPr>
          <p:cNvPr id="8" name="Oval Callout 7"/>
          <p:cNvSpPr/>
          <p:nvPr/>
        </p:nvSpPr>
        <p:spPr>
          <a:xfrm>
            <a:off x="8727990" y="47225"/>
            <a:ext cx="3233393" cy="2356767"/>
          </a:xfrm>
          <a:prstGeom prst="wedgeEllipseCallou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9036120" y="563888"/>
            <a:ext cx="26171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bêl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dân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Allwch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ailadrodd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thaflu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71662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649690" y="1263192"/>
            <a:ext cx="861609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Cafodd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mam Robert Owen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geni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Drenewydd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Cafodd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hi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geni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1735.</a:t>
            </a:r>
          </a:p>
          <a:p>
            <a:endParaRPr lang="en-US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Cafodd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hi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magu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Drenewydd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7901" y="2139885"/>
            <a:ext cx="3308808" cy="2481606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22548" y="103695"/>
            <a:ext cx="21587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ail </a:t>
            </a:r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dro</a:t>
            </a:r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4526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92864" y="-216817"/>
            <a:ext cx="10515600" cy="1325563"/>
          </a:xfrm>
        </p:spPr>
        <p:txBody>
          <a:bodyPr/>
          <a:lstStyle/>
          <a:p>
            <a:r>
              <a:rPr lang="en-US" b="1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b="1" u="sng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Mosaig</a:t>
            </a:r>
            <a:r>
              <a:rPr lang="en-US" b="1" u="sng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b="1" u="sng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6103438"/>
              </p:ext>
            </p:extLst>
          </p:nvPr>
        </p:nvGraphicFramePr>
        <p:xfrm>
          <a:off x="2508207" y="988560"/>
          <a:ext cx="9091628" cy="34281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72907">
                  <a:extLst>
                    <a:ext uri="{9D8B030D-6E8A-4147-A177-3AD203B41FA5}">
                      <a16:colId xmlns:a16="http://schemas.microsoft.com/office/drawing/2014/main" val="420697663"/>
                    </a:ext>
                  </a:extLst>
                </a:gridCol>
                <a:gridCol w="2272907">
                  <a:extLst>
                    <a:ext uri="{9D8B030D-6E8A-4147-A177-3AD203B41FA5}">
                      <a16:colId xmlns:a16="http://schemas.microsoft.com/office/drawing/2014/main" val="3364747617"/>
                    </a:ext>
                  </a:extLst>
                </a:gridCol>
                <a:gridCol w="2272907">
                  <a:extLst>
                    <a:ext uri="{9D8B030D-6E8A-4147-A177-3AD203B41FA5}">
                      <a16:colId xmlns:a16="http://schemas.microsoft.com/office/drawing/2014/main" val="4151896213"/>
                    </a:ext>
                  </a:extLst>
                </a:gridCol>
                <a:gridCol w="2272907">
                  <a:extLst>
                    <a:ext uri="{9D8B030D-6E8A-4147-A177-3AD203B41FA5}">
                      <a16:colId xmlns:a16="http://schemas.microsoft.com/office/drawing/2014/main" val="292644180"/>
                    </a:ext>
                  </a:extLst>
                </a:gridCol>
              </a:tblGrid>
              <a:tr h="684993">
                <a:tc>
                  <a:txBody>
                    <a:bodyPr/>
                    <a:lstStyle/>
                    <a:p>
                      <a:r>
                        <a:rPr lang="en-US" sz="2400" b="0" dirty="0" err="1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Cafodd</a:t>
                      </a:r>
                      <a:r>
                        <a:rPr lang="en-US" sz="2400" b="0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2400" b="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</a:t>
                      </a:r>
                      <a:endParaRPr lang="en-GB" sz="2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 err="1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</a:t>
                      </a:r>
                      <a:r>
                        <a:rPr lang="en-US" sz="2400" b="0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400" b="1" baseline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_</a:t>
                      </a:r>
                      <a:r>
                        <a:rPr lang="en-US" sz="2400" b="0" baseline="0" dirty="0" err="1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eni</a:t>
                      </a:r>
                      <a:endParaRPr lang="en-GB" sz="2400" b="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sz="24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1771. </a:t>
                      </a:r>
                      <a:endParaRPr lang="en-GB" sz="2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4708570"/>
                  </a:ext>
                </a:extLst>
              </a:tr>
              <a:tr h="6849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Cafodd</a:t>
                      </a:r>
                      <a:endParaRPr lang="en-GB" sz="24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Robert Owen</a:t>
                      </a:r>
                      <a:endParaRPr lang="en-GB" sz="240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</a:t>
                      </a:r>
                      <a:r>
                        <a:rPr lang="en-US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geni</a:t>
                      </a:r>
                      <a:endParaRPr lang="en-GB" sz="24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err="1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</a:t>
                      </a:r>
                      <a:r>
                        <a:rPr lang="en-US" sz="2400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400" baseline="0" dirty="0" err="1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Drenewydd</a:t>
                      </a:r>
                      <a:r>
                        <a:rPr lang="en-US" sz="2400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en-GB" sz="2400" dirty="0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03746592"/>
                  </a:ext>
                </a:extLst>
              </a:tr>
              <a:tr h="684993">
                <a:tc>
                  <a:txBody>
                    <a:bodyPr/>
                    <a:lstStyle/>
                    <a:p>
                      <a:r>
                        <a:rPr lang="en-US" sz="2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Cafodd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mam Robert Owen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</a:t>
                      </a:r>
                      <a:r>
                        <a:rPr lang="en-US" sz="2400" b="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400" b="0" baseline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_</a:t>
                      </a:r>
                      <a:r>
                        <a:rPr lang="en-US" sz="2400" b="0" baseline="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eni</a:t>
                      </a:r>
                      <a:endParaRPr lang="en-GB" sz="2400" b="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1735.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49327531"/>
                  </a:ext>
                </a:extLst>
              </a:tr>
              <a:tr h="684993">
                <a:tc>
                  <a:txBody>
                    <a:bodyPr/>
                    <a:lstStyle/>
                    <a:p>
                      <a:r>
                        <a:rPr lang="en-US" sz="2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Cafodd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</a:t>
                      </a:r>
                      <a:r>
                        <a:rPr lang="en-US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magu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</a:t>
                      </a:r>
                      <a:r>
                        <a:rPr lang="en-US" sz="24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4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Drenewydd</a:t>
                      </a:r>
                      <a:r>
                        <a:rPr lang="en-US" sz="24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50736182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5460096" y="4531509"/>
            <a:ext cx="63811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Robert Owen had his birth (was born) in Newtown. </a:t>
            </a:r>
          </a:p>
          <a:p>
            <a:pPr marL="342900" indent="-342900">
              <a:buAutoNum type="arabicPeriod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He had his birth (was born) in 1771. </a:t>
            </a:r>
          </a:p>
          <a:p>
            <a:pPr marL="342900" indent="-342900">
              <a:buAutoNum type="arabicPeriod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Robert Owen’s mum had her birth (was born) in 1735. </a:t>
            </a:r>
          </a:p>
          <a:p>
            <a:pPr marL="342900" indent="-342900">
              <a:buAutoNum type="arabicPeriod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She had her bringing up (brought up) in Newtown.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881623" y="131245"/>
            <a:ext cx="629437" cy="62943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95269" y="131244"/>
            <a:ext cx="629437" cy="629437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78069" y="1082846"/>
            <a:ext cx="218883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Dylai’r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feindio’r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grid.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dylai’r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liwio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brawddeg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lliw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brawddegau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23447" y="822341"/>
            <a:ext cx="2298073" cy="3512185"/>
          </a:xfrm>
          <a:prstGeom prst="rect">
            <a:avLst/>
          </a:prstGeom>
          <a:noFill/>
          <a:ln w="285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4722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392864" y="-216817"/>
            <a:ext cx="10515600" cy="1325563"/>
          </a:xfrm>
        </p:spPr>
        <p:txBody>
          <a:bodyPr/>
          <a:lstStyle/>
          <a:p>
            <a:r>
              <a:rPr lang="en-US" b="1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b="1" u="sng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Mosaig</a:t>
            </a:r>
            <a:r>
              <a:rPr lang="en-US" b="1" u="sng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b="1" u="sng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842024" y="0"/>
            <a:ext cx="629437" cy="62943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20331" y="-1"/>
            <a:ext cx="629437" cy="6294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71171" y="0"/>
            <a:ext cx="629437" cy="629437"/>
          </a:xfrm>
          <a:prstGeom prst="rect">
            <a:avLst/>
          </a:prstGeom>
        </p:spPr>
      </p:pic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5556552"/>
              </p:ext>
            </p:extLst>
          </p:nvPr>
        </p:nvGraphicFramePr>
        <p:xfrm>
          <a:off x="2432792" y="922573"/>
          <a:ext cx="9091628" cy="34281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72907">
                  <a:extLst>
                    <a:ext uri="{9D8B030D-6E8A-4147-A177-3AD203B41FA5}">
                      <a16:colId xmlns:a16="http://schemas.microsoft.com/office/drawing/2014/main" val="420697663"/>
                    </a:ext>
                  </a:extLst>
                </a:gridCol>
                <a:gridCol w="2272907">
                  <a:extLst>
                    <a:ext uri="{9D8B030D-6E8A-4147-A177-3AD203B41FA5}">
                      <a16:colId xmlns:a16="http://schemas.microsoft.com/office/drawing/2014/main" val="3364747617"/>
                    </a:ext>
                  </a:extLst>
                </a:gridCol>
                <a:gridCol w="2272907">
                  <a:extLst>
                    <a:ext uri="{9D8B030D-6E8A-4147-A177-3AD203B41FA5}">
                      <a16:colId xmlns:a16="http://schemas.microsoft.com/office/drawing/2014/main" val="4151896213"/>
                    </a:ext>
                  </a:extLst>
                </a:gridCol>
                <a:gridCol w="2272907">
                  <a:extLst>
                    <a:ext uri="{9D8B030D-6E8A-4147-A177-3AD203B41FA5}">
                      <a16:colId xmlns:a16="http://schemas.microsoft.com/office/drawing/2014/main" val="292644180"/>
                    </a:ext>
                  </a:extLst>
                </a:gridCol>
              </a:tblGrid>
              <a:tr h="684993">
                <a:tc>
                  <a:txBody>
                    <a:bodyPr/>
                    <a:lstStyle/>
                    <a:p>
                      <a:r>
                        <a:rPr lang="en-US" sz="2400" b="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Cafodd</a:t>
                      </a:r>
                      <a:r>
                        <a:rPr lang="en-US" sz="2400" b="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2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</a:t>
                      </a:r>
                      <a:endParaRPr lang="en-GB" sz="2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</a:t>
                      </a:r>
                      <a:r>
                        <a:rPr lang="en-US" sz="2400" b="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400" b="1" baseline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_</a:t>
                      </a:r>
                      <a:r>
                        <a:rPr lang="en-US" sz="2400" b="0" baseline="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eni</a:t>
                      </a:r>
                      <a:endParaRPr lang="en-GB" sz="2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sz="24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1771. </a:t>
                      </a:r>
                      <a:endParaRPr lang="en-GB" sz="2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4708570"/>
                  </a:ext>
                </a:extLst>
              </a:tr>
              <a:tr h="6849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Cafodd</a:t>
                      </a:r>
                      <a:endParaRPr lang="en-GB" sz="24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Robert Owen</a:t>
                      </a:r>
                      <a:endParaRPr lang="en-GB" sz="2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</a:t>
                      </a:r>
                      <a:r>
                        <a:rPr lang="en-US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geni</a:t>
                      </a:r>
                      <a:endParaRPr lang="en-GB" sz="24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sz="24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</a:t>
                      </a:r>
                      <a:r>
                        <a:rPr lang="en-US" sz="240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400" baseline="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Drenewydd</a:t>
                      </a:r>
                      <a:r>
                        <a:rPr lang="en-US" sz="240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en-GB" sz="240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03746592"/>
                  </a:ext>
                </a:extLst>
              </a:tr>
              <a:tr h="684993">
                <a:tc>
                  <a:txBody>
                    <a:bodyPr/>
                    <a:lstStyle/>
                    <a:p>
                      <a:r>
                        <a:rPr lang="en-US" sz="2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Cafodd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mam Robert Owen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</a:t>
                      </a:r>
                      <a:r>
                        <a:rPr lang="en-US" sz="2400" b="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400" b="1" baseline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_</a:t>
                      </a:r>
                      <a:r>
                        <a:rPr lang="en-US" sz="2400" b="0" baseline="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eni</a:t>
                      </a:r>
                      <a:endParaRPr lang="en-GB" sz="2400" b="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1735.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49327531"/>
                  </a:ext>
                </a:extLst>
              </a:tr>
              <a:tr h="684993">
                <a:tc>
                  <a:txBody>
                    <a:bodyPr/>
                    <a:lstStyle/>
                    <a:p>
                      <a:r>
                        <a:rPr lang="en-US" sz="2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Cafodd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</a:t>
                      </a:r>
                      <a:r>
                        <a:rPr lang="en-US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magu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</a:t>
                      </a:r>
                      <a:r>
                        <a:rPr lang="en-US" sz="24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4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Drenewydd</a:t>
                      </a:r>
                      <a:r>
                        <a:rPr lang="en-US" sz="24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50736182"/>
                  </a:ext>
                </a:extLst>
              </a:tr>
            </a:tbl>
          </a:graphicData>
        </a:graphic>
      </p:graphicFrame>
      <p:sp>
        <p:nvSpPr>
          <p:cNvPr id="3" name="Rectangle 2"/>
          <p:cNvSpPr/>
          <p:nvPr/>
        </p:nvSpPr>
        <p:spPr>
          <a:xfrm>
            <a:off x="264978" y="922573"/>
            <a:ext cx="2006193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Gwahaniaethol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Dylai’r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feindio’r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ddwy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grid 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lliw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OND,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gyfieithu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llinellau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320671" y="4643902"/>
            <a:ext cx="63811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Robert Owen had his birth (was born) in Newtown. </a:t>
            </a:r>
          </a:p>
          <a:p>
            <a:pPr marL="342900" indent="-342900">
              <a:buAutoNum type="arabicPeriod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Robert Owen’s mum had her birth (was born) in 1735.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___________________________________________</a:t>
            </a:r>
          </a:p>
          <a:p>
            <a:pPr marL="342900" indent="-342900"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___________________________________________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67148" y="845574"/>
            <a:ext cx="2104023" cy="3798328"/>
          </a:xfrm>
          <a:prstGeom prst="rect">
            <a:avLst/>
          </a:prstGeom>
          <a:noFill/>
          <a:ln w="285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2320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3337089" y="55100"/>
            <a:ext cx="49962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y-GB" altLang="en-US" sz="3600" b="1" u="sng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Gêm Pyramid</a:t>
            </a:r>
            <a:r>
              <a:rPr lang="cy-GB" altLang="en-US" sz="1200" b="1" u="sng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altLang="en-US" sz="2800" b="1" u="sng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97962" y="298310"/>
            <a:ext cx="2215299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ddechrau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ben y pyramid.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ofalus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lywed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mhob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bocs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Dylai’r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wirio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brawddegau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eto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chywiro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1847" y="197962"/>
            <a:ext cx="2524684" cy="5503671"/>
          </a:xfrm>
          <a:prstGeom prst="rect">
            <a:avLst/>
          </a:prstGeom>
          <a:noFill/>
          <a:ln w="285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5835192" y="2153940"/>
            <a:ext cx="43363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ngeni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Wrecsam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508573" y="3128415"/>
            <a:ext cx="43363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magu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Drenenwydd</a:t>
            </a:r>
            <a:r>
              <a:rPr lang="en-US" sz="2000" dirty="0" smtClean="0"/>
              <a:t>. </a:t>
            </a:r>
            <a:endParaRPr lang="en-GB" sz="2000" dirty="0"/>
          </a:p>
        </p:txBody>
      </p:sp>
      <p:sp>
        <p:nvSpPr>
          <p:cNvPr id="9" name="TextBox 8"/>
          <p:cNvSpPr txBox="1"/>
          <p:nvPr/>
        </p:nvSpPr>
        <p:spPr>
          <a:xfrm>
            <a:off x="4985385" y="4686426"/>
            <a:ext cx="53827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Cafodd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hi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geni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ysbyty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Wrecsam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918639" y="3957818"/>
            <a:ext cx="43363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Cafodd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1998</a:t>
            </a:r>
            <a:r>
              <a:rPr lang="en-US" dirty="0" smtClean="0"/>
              <a:t>. 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508573" y="5527953"/>
            <a:ext cx="43363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Cafodd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e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agu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Nghaerdydd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575469" y="3901334"/>
            <a:ext cx="3861670" cy="71643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5508573" y="2995467"/>
            <a:ext cx="3861670" cy="71643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3971" y="2042824"/>
            <a:ext cx="911546" cy="651104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911" y="2946075"/>
            <a:ext cx="911546" cy="651104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8198" y="3832321"/>
            <a:ext cx="911546" cy="651104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425" y="4565764"/>
            <a:ext cx="911546" cy="65110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911" y="5419819"/>
            <a:ext cx="911546" cy="65110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69794" y="55100"/>
            <a:ext cx="1349011" cy="1339212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69794" y="1436858"/>
            <a:ext cx="1349011" cy="1372156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69794" y="2809014"/>
            <a:ext cx="1407765" cy="1414734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23678" y="4201114"/>
            <a:ext cx="1508059" cy="1500519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605461" y="5646293"/>
            <a:ext cx="1526276" cy="1553188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9275975" y="341272"/>
            <a:ext cx="16022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Ffeiliau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Sain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05711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865205" y="0"/>
            <a:ext cx="351891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4000" b="1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Ffeil</a:t>
            </a:r>
            <a:r>
              <a:rPr lang="en-US" sz="4000" b="1" u="sng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Ffeithiau</a:t>
            </a:r>
            <a:endParaRPr lang="en-GB" sz="4000" b="1" u="sng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139883" y="792728"/>
            <a:ext cx="7136091" cy="597571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85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3987754" y="792728"/>
            <a:ext cx="40818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Dyma</a:t>
            </a:r>
            <a:r>
              <a:rPr lang="en-US" sz="2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Robert Owen</a:t>
            </a:r>
            <a:endParaRPr lang="en-GB" sz="2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7499" y="969202"/>
            <a:ext cx="1271820" cy="185667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386540" y="1400790"/>
            <a:ext cx="4780155" cy="15081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Geni</a:t>
            </a:r>
            <a:endParaRPr lang="en-US" sz="2000" b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Cafodd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Robert Owen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Drenewydd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 smtClean="0"/>
          </a:p>
          <a:p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5626558" y="1982597"/>
            <a:ext cx="26853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Cafodd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1771.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791804" y="3412321"/>
            <a:ext cx="247925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Magu</a:t>
            </a:r>
            <a:endParaRPr lang="en-US" sz="2000" b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2325720" y="3750875"/>
            <a:ext cx="37029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Cafodd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fagu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Drenewydd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600635" y="4217640"/>
            <a:ext cx="27054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Deulu</a:t>
            </a:r>
            <a:r>
              <a:rPr lang="en-US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9886" y="4217640"/>
            <a:ext cx="2158694" cy="2158694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5680610" y="4617750"/>
            <a:ext cx="359536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Cafodd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mam Robert Owen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geni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Drenewydd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Cafodd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geni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1735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Cafodd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dad Robert Owen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Trallwng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Mhowys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13014" y="946616"/>
            <a:ext cx="184765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Ffeil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Ffeithiau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ddarllen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ffeil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ffeithiau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am Robert Owen,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defnyddio’r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 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113014" y="792728"/>
            <a:ext cx="1847652" cy="3600163"/>
          </a:xfrm>
          <a:prstGeom prst="rect">
            <a:avLst/>
          </a:prstGeom>
          <a:noFill/>
          <a:ln w="285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754842" y="4102976"/>
            <a:ext cx="629437" cy="629437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311909" y="4085937"/>
            <a:ext cx="629437" cy="629437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9711574" y="3145713"/>
            <a:ext cx="1847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9743705" y="3330379"/>
            <a:ext cx="1847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9518453" y="4340752"/>
            <a:ext cx="22887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Mae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deulu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Robert Owen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teimlo’n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hyderus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geni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’ a 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magu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’.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9455192" y="4217640"/>
            <a:ext cx="2509480" cy="2088892"/>
          </a:xfrm>
          <a:prstGeom prst="rect">
            <a:avLst/>
          </a:prstGeom>
          <a:noFill/>
          <a:ln w="285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7018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357460" y="3337883"/>
            <a:ext cx="9200561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Doeddwn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gemau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syml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nawr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gemau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adeiladu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Pan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ô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offwn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Mosaig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’ a 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Pyramid’,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doeddwn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clywed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amdanyn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cwrs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hwyl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gallan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gwahaniaethol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hawdd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Mae 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Mosaig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brawddegau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syml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Dewisais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pelen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dân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hwyl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am y plant.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Dewisais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Pyramid’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wrando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ffeiliau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sain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ddysgu’r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244339" y="3205114"/>
            <a:ext cx="9558779" cy="3261674"/>
          </a:xfrm>
          <a:prstGeom prst="rect">
            <a:avLst/>
          </a:prstGeom>
          <a:noFill/>
          <a:ln w="285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4270342" y="45455"/>
            <a:ext cx="48548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Methodoleg</a:t>
            </a:r>
            <a:r>
              <a:rPr lang="en-US" sz="4400" b="1" u="sng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4400" b="1" u="sng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8268" t="13143" r="9884" b="5457"/>
          <a:stretch/>
        </p:blipFill>
        <p:spPr>
          <a:xfrm>
            <a:off x="4388771" y="924826"/>
            <a:ext cx="3269914" cy="2198394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357460" y="5553874"/>
            <a:ext cx="890832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Mosaig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wahaniaethol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adeiladu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brawddegau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anoddach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244339" y="842932"/>
            <a:ext cx="33370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Dewisais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eirfa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magu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geni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teimlo’n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hyderus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symud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ymlaen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ddylai’r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bod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meddyliwch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am 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llwyth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gwybyddol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rhywbeth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244339" y="842932"/>
            <a:ext cx="3223966" cy="2362182"/>
          </a:xfrm>
          <a:prstGeom prst="rect">
            <a:avLst/>
          </a:prstGeom>
          <a:noFill/>
          <a:ln w="285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699638" y="1227470"/>
            <a:ext cx="306252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cwrs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dylwn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ddangos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staff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Hoffwn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ddangos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hwyl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gemau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cwrs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ac ‘Y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Gromlech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’.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7598004" y="1168924"/>
            <a:ext cx="3205113" cy="2036190"/>
          </a:xfrm>
          <a:prstGeom prst="rect">
            <a:avLst/>
          </a:prstGeom>
          <a:noFill/>
          <a:ln w="285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7005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/>
          <a:srcRect l="48884" b="3166"/>
          <a:stretch/>
        </p:blipFill>
        <p:spPr>
          <a:xfrm>
            <a:off x="9407949" y="1847655"/>
            <a:ext cx="2422689" cy="3646919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260931" y="-50654"/>
            <a:ext cx="3571812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4400" b="1" u="sng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Dyniaethau</a:t>
            </a:r>
            <a:r>
              <a:rPr lang="en-US" sz="4400" b="1" u="sng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endParaRPr lang="en-US" sz="4400" b="1" u="sng" dirty="0" smtClean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400" u="sng" dirty="0" err="1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Daeryddiaeth</a:t>
            </a:r>
            <a:endParaRPr lang="en-US" sz="4400" u="sng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60564" y="182152"/>
            <a:ext cx="275799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Tasgau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Tasgau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14" b="90000" l="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728794" y="324069"/>
            <a:ext cx="647311" cy="69710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12578" y="69135"/>
            <a:ext cx="383835" cy="49315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6"/>
          <a:srcRect l="14870" t="6763" r="15055" b="7177"/>
          <a:stretch/>
        </p:blipFill>
        <p:spPr>
          <a:xfrm>
            <a:off x="160564" y="1847655"/>
            <a:ext cx="2770971" cy="3403075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171522" y="2856322"/>
            <a:ext cx="1074655" cy="57503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407949" y="4506012"/>
            <a:ext cx="395927" cy="9885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9803876" y="2785026"/>
            <a:ext cx="16025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Arial Black" panose="020B0A04020102020204" pitchFamily="34" charset="0"/>
              </a:rPr>
              <a:t>De America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7643863" y="86546"/>
            <a:ext cx="6218548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endParaRPr lang="en-US" sz="2400" u="sng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2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12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  <a:p>
            <a:pPr algn="ctr"/>
            <a:r>
              <a:rPr lang="en-US" sz="12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12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Fwrdd</a:t>
            </a:r>
            <a:endParaRPr lang="en-US" sz="1200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2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12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</a:p>
          <a:p>
            <a:pPr algn="ctr"/>
            <a:r>
              <a:rPr lang="en-US" sz="12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-Ping Pong </a:t>
            </a:r>
            <a:r>
              <a:rPr lang="en-US" sz="12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endParaRPr lang="en-US" sz="1200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2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Graffiau</a:t>
            </a:r>
            <a:r>
              <a:rPr lang="en-US" sz="12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Tywydd</a:t>
            </a:r>
            <a:endParaRPr lang="en-US" sz="1200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2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US" sz="12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endParaRPr lang="en-US" sz="1200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2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-Mat </a:t>
            </a:r>
            <a:r>
              <a:rPr lang="en-US" sz="12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12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2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200" dirty="0" smtClean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200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200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400" b="1" u="sng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4400" b="1" u="sng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72004" y="784071"/>
            <a:ext cx="515340" cy="51534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160564" y="784071"/>
            <a:ext cx="2369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Tasgau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225538" y="2655451"/>
            <a:ext cx="598444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gemau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cymharu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le.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‘MARS EARS’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gynllunio’r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gemau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ping pong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thasg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dasg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helpu’r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ddysgu’r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ddisgrifio’r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wlad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boethaf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oeraf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gwlypaf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Mae 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Frwdd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’ a ‘Ping Pong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syniad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da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ailadrodd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Mae mat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ddefnyddiol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sgaffald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129498" y="2427735"/>
            <a:ext cx="5984448" cy="3621553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4071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>
            <a:off x="5893891" y="4152325"/>
            <a:ext cx="1841368" cy="256409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3381175" y="4134742"/>
            <a:ext cx="1841368" cy="256409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121664" y="1394108"/>
            <a:ext cx="1841368" cy="256409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783881" y="1414270"/>
            <a:ext cx="1841368" cy="256409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/>
          <p:cNvSpPr/>
          <p:nvPr/>
        </p:nvSpPr>
        <p:spPr>
          <a:xfrm>
            <a:off x="4578378" y="1414270"/>
            <a:ext cx="1841368" cy="256409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2335600" y="1394108"/>
            <a:ext cx="1841368" cy="256409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51132" y="14994"/>
            <a:ext cx="2582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tro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Cardiau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Fflach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601798" y="1746004"/>
            <a:ext cx="29694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wyaf</a:t>
            </a:r>
            <a:r>
              <a:rPr lang="en-US" dirty="0" smtClean="0"/>
              <a:t>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051535" y="1668654"/>
            <a:ext cx="29694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eiaf</a:t>
            </a:r>
            <a:r>
              <a:rPr lang="en-US" dirty="0" smtClean="0"/>
              <a:t> 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731536" y="4412489"/>
            <a:ext cx="29694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Oeraf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977427" y="1657334"/>
            <a:ext cx="29694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oethaf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9222557" y="1629391"/>
            <a:ext cx="29694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Wlypaf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219843" y="4282407"/>
            <a:ext cx="29694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Sychaf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51132" y="1782699"/>
            <a:ext cx="181937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cylch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eirfa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athrawes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cyfnewid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124334" y="1709095"/>
            <a:ext cx="1970203" cy="4394527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2"/>
          <a:srcRect l="13965" t="14742" r="6098" b="14919"/>
          <a:stretch/>
        </p:blipFill>
        <p:spPr>
          <a:xfrm>
            <a:off x="5216258" y="2807066"/>
            <a:ext cx="565608" cy="535981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0773" y="2471277"/>
            <a:ext cx="1217923" cy="109170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9139" y="2354518"/>
            <a:ext cx="1123263" cy="1123263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09529" y="5100359"/>
            <a:ext cx="984660" cy="984660"/>
          </a:xfrm>
          <a:prstGeom prst="rect">
            <a:avLst/>
          </a:prstGeom>
        </p:spPr>
      </p:pic>
      <p:pic>
        <p:nvPicPr>
          <p:cNvPr id="2050" name="Picture 2" descr="Blue Cute Cartoon Clouds And Raindrops PNG Images, Cloud, Summer, Hand  Painted PNG Transparent Background - Pngtree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37" b="11799"/>
          <a:stretch/>
        </p:blipFill>
        <p:spPr bwMode="auto">
          <a:xfrm>
            <a:off x="9354159" y="2471277"/>
            <a:ext cx="1376378" cy="1261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0085" y="5180280"/>
            <a:ext cx="1367592" cy="936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11292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81979" y="770529"/>
            <a:ext cx="246039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‘_____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boethaf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frwdd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phartner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Pan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glanio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ddweud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Pan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glanio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ddweud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Y person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diwedd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ennill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2994064" y="289414"/>
            <a:ext cx="8943877" cy="5898420"/>
            <a:chOff x="2970465" y="577150"/>
            <a:chExt cx="6262059" cy="4404666"/>
          </a:xfrm>
        </p:grpSpPr>
        <p:grpSp>
          <p:nvGrpSpPr>
            <p:cNvPr id="21" name="Group 20"/>
            <p:cNvGrpSpPr/>
            <p:nvPr/>
          </p:nvGrpSpPr>
          <p:grpSpPr>
            <a:xfrm>
              <a:off x="2970465" y="577150"/>
              <a:ext cx="6262059" cy="4404666"/>
              <a:chOff x="1902484" y="136418"/>
              <a:chExt cx="6262059" cy="4404666"/>
            </a:xfrm>
          </p:grpSpPr>
          <p:pic>
            <p:nvPicPr>
              <p:cNvPr id="24" name="Picture 23"/>
              <p:cNvPicPr>
                <a:picLocks noChangeAspect="1"/>
              </p:cNvPicPr>
              <p:nvPr/>
            </p:nvPicPr>
            <p:blipFill rotWithShape="1">
              <a:blip r:embed="rId2"/>
              <a:srcRect l="40119" t="32996" r="20290" b="17496"/>
              <a:stretch/>
            </p:blipFill>
            <p:spPr>
              <a:xfrm>
                <a:off x="1902484" y="136418"/>
                <a:ext cx="6262059" cy="4404666"/>
              </a:xfrm>
              <a:prstGeom prst="rect">
                <a:avLst/>
              </a:prstGeom>
            </p:spPr>
          </p:pic>
          <p:sp>
            <p:nvSpPr>
              <p:cNvPr id="25" name="Rectangle 24"/>
              <p:cNvSpPr/>
              <p:nvPr/>
            </p:nvSpPr>
            <p:spPr>
              <a:xfrm>
                <a:off x="2109088" y="1468043"/>
                <a:ext cx="952107" cy="94268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6" name="Rectangle 25"/>
              <p:cNvSpPr/>
              <p:nvPr/>
            </p:nvSpPr>
            <p:spPr>
              <a:xfrm>
                <a:off x="3123834" y="1434732"/>
                <a:ext cx="952107" cy="94268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7" name="Rectangle 26"/>
              <p:cNvSpPr/>
              <p:nvPr/>
            </p:nvSpPr>
            <p:spPr>
              <a:xfrm>
                <a:off x="2059006" y="430876"/>
                <a:ext cx="952107" cy="942680"/>
              </a:xfrm>
              <a:prstGeom prst="rect">
                <a:avLst/>
              </a:prstGeom>
              <a:solidFill>
                <a:srgbClr val="B3FBF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8" name="Rectangle 27"/>
              <p:cNvSpPr/>
              <p:nvPr/>
            </p:nvSpPr>
            <p:spPr>
              <a:xfrm>
                <a:off x="7098082" y="1481235"/>
                <a:ext cx="887690" cy="94268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9" name="Rectangle 28"/>
              <p:cNvSpPr/>
              <p:nvPr/>
            </p:nvSpPr>
            <p:spPr>
              <a:xfrm>
                <a:off x="4105816" y="1421032"/>
                <a:ext cx="924293" cy="942680"/>
              </a:xfrm>
              <a:prstGeom prst="rect">
                <a:avLst/>
              </a:prstGeom>
              <a:solidFill>
                <a:srgbClr val="B3FBF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0" name="Rectangle 29"/>
              <p:cNvSpPr/>
              <p:nvPr/>
            </p:nvSpPr>
            <p:spPr>
              <a:xfrm>
                <a:off x="5071850" y="3431408"/>
                <a:ext cx="952107" cy="1015754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1" name="Rectangle 30"/>
              <p:cNvSpPr/>
              <p:nvPr/>
            </p:nvSpPr>
            <p:spPr>
              <a:xfrm>
                <a:off x="4119743" y="424468"/>
                <a:ext cx="952107" cy="94268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2" name="Rectangle 31"/>
              <p:cNvSpPr/>
              <p:nvPr/>
            </p:nvSpPr>
            <p:spPr>
              <a:xfrm>
                <a:off x="3077079" y="2439038"/>
                <a:ext cx="952107" cy="1017807"/>
              </a:xfrm>
              <a:prstGeom prst="rect">
                <a:avLst/>
              </a:prstGeom>
              <a:solidFill>
                <a:srgbClr val="FDFBA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6966480" y="382029"/>
                <a:ext cx="1000812" cy="1017807"/>
              </a:xfrm>
              <a:prstGeom prst="rect">
                <a:avLst/>
              </a:prstGeom>
              <a:solidFill>
                <a:srgbClr val="FDFBA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4071932" y="2439038"/>
                <a:ext cx="952107" cy="942680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5" name="Rectangle 34"/>
              <p:cNvSpPr/>
              <p:nvPr/>
            </p:nvSpPr>
            <p:spPr>
              <a:xfrm>
                <a:off x="7065873" y="2523554"/>
                <a:ext cx="873357" cy="942680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6" name="Rectangle 35"/>
              <p:cNvSpPr/>
              <p:nvPr/>
            </p:nvSpPr>
            <p:spPr>
              <a:xfrm>
                <a:off x="6072192" y="426634"/>
                <a:ext cx="940322" cy="951165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7" name="Rectangle 36"/>
              <p:cNvSpPr/>
              <p:nvPr/>
            </p:nvSpPr>
            <p:spPr>
              <a:xfrm>
                <a:off x="6050832" y="2504816"/>
                <a:ext cx="924293" cy="942680"/>
              </a:xfrm>
              <a:prstGeom prst="rect">
                <a:avLst/>
              </a:prstGeom>
              <a:solidFill>
                <a:srgbClr val="B3FBF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8" name="Rectangle 37"/>
              <p:cNvSpPr/>
              <p:nvPr/>
            </p:nvSpPr>
            <p:spPr>
              <a:xfrm>
                <a:off x="5973511" y="3431408"/>
                <a:ext cx="952107" cy="942680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9" name="Rectangle 38"/>
              <p:cNvSpPr/>
              <p:nvPr/>
            </p:nvSpPr>
            <p:spPr>
              <a:xfrm>
                <a:off x="4983163" y="406729"/>
                <a:ext cx="1089029" cy="1061314"/>
              </a:xfrm>
              <a:prstGeom prst="rect">
                <a:avLst/>
              </a:prstGeom>
              <a:solidFill>
                <a:srgbClr val="B9F3C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0" name="Rectangle 39"/>
              <p:cNvSpPr/>
              <p:nvPr/>
            </p:nvSpPr>
            <p:spPr>
              <a:xfrm>
                <a:off x="3026261" y="3379986"/>
                <a:ext cx="1089029" cy="1061314"/>
              </a:xfrm>
              <a:prstGeom prst="rect">
                <a:avLst/>
              </a:prstGeom>
              <a:solidFill>
                <a:srgbClr val="B9F3C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22" name="Rectangle 21"/>
            <p:cNvSpPr/>
            <p:nvPr/>
          </p:nvSpPr>
          <p:spPr>
            <a:xfrm>
              <a:off x="6129409" y="1864016"/>
              <a:ext cx="952107" cy="1015754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5" name="6-Point Star 14"/>
          <p:cNvSpPr/>
          <p:nvPr/>
        </p:nvSpPr>
        <p:spPr>
          <a:xfrm>
            <a:off x="6046736" y="4623422"/>
            <a:ext cx="1370581" cy="1576104"/>
          </a:xfrm>
          <a:prstGeom prst="star6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6-Point Star 16"/>
          <p:cNvSpPr/>
          <p:nvPr/>
        </p:nvSpPr>
        <p:spPr>
          <a:xfrm>
            <a:off x="8910466" y="1937429"/>
            <a:ext cx="1341155" cy="1510756"/>
          </a:xfrm>
          <a:prstGeom prst="star6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/>
          <p:cNvSpPr txBox="1"/>
          <p:nvPr/>
        </p:nvSpPr>
        <p:spPr>
          <a:xfrm>
            <a:off x="8127703" y="2366562"/>
            <a:ext cx="2936182" cy="839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Ewch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ymlaen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2!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6-Point Star 18"/>
          <p:cNvSpPr/>
          <p:nvPr/>
        </p:nvSpPr>
        <p:spPr>
          <a:xfrm>
            <a:off x="10292540" y="4632973"/>
            <a:ext cx="1448379" cy="1628090"/>
          </a:xfrm>
          <a:prstGeom prst="star6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9550528" y="5241561"/>
            <a:ext cx="2936182" cy="4939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Diwedd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!!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3272237" y="3372920"/>
            <a:ext cx="1359861" cy="126237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6-Point Star 58"/>
          <p:cNvSpPr/>
          <p:nvPr/>
        </p:nvSpPr>
        <p:spPr>
          <a:xfrm>
            <a:off x="7547357" y="3190372"/>
            <a:ext cx="1370581" cy="1576104"/>
          </a:xfrm>
          <a:prstGeom prst="star6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6-Point Star 59"/>
          <p:cNvSpPr/>
          <p:nvPr/>
        </p:nvSpPr>
        <p:spPr>
          <a:xfrm>
            <a:off x="4656225" y="514195"/>
            <a:ext cx="1370581" cy="1576104"/>
          </a:xfrm>
          <a:prstGeom prst="star6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TextBox 60"/>
          <p:cNvSpPr txBox="1"/>
          <p:nvPr/>
        </p:nvSpPr>
        <p:spPr>
          <a:xfrm>
            <a:off x="5291005" y="5126489"/>
            <a:ext cx="2936182" cy="839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Ewch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ymlaen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1!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764556" y="3829456"/>
            <a:ext cx="29361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Colli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Tro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2" name="TextBox 61"/>
          <p:cNvSpPr txBox="1"/>
          <p:nvPr/>
        </p:nvSpPr>
        <p:spPr>
          <a:xfrm>
            <a:off x="3873239" y="1182083"/>
            <a:ext cx="29361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Colli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Tro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3" name="6-Point Star 62"/>
          <p:cNvSpPr/>
          <p:nvPr/>
        </p:nvSpPr>
        <p:spPr>
          <a:xfrm>
            <a:off x="3204252" y="4518974"/>
            <a:ext cx="1448379" cy="1628090"/>
          </a:xfrm>
          <a:prstGeom prst="star6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TextBox 63"/>
          <p:cNvSpPr txBox="1"/>
          <p:nvPr/>
        </p:nvSpPr>
        <p:spPr>
          <a:xfrm>
            <a:off x="2471627" y="5191355"/>
            <a:ext cx="29361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5" name="Rectangle 64"/>
          <p:cNvSpPr/>
          <p:nvPr/>
        </p:nvSpPr>
        <p:spPr>
          <a:xfrm>
            <a:off x="204805" y="659415"/>
            <a:ext cx="2755916" cy="5675397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TextBox 65"/>
          <p:cNvSpPr txBox="1"/>
          <p:nvPr/>
        </p:nvSpPr>
        <p:spPr>
          <a:xfrm>
            <a:off x="10310204" y="942685"/>
            <a:ext cx="1364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‘____is the</a:t>
            </a: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hottest.’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7" name="TextBox 66"/>
          <p:cNvSpPr txBox="1"/>
          <p:nvPr/>
        </p:nvSpPr>
        <p:spPr>
          <a:xfrm>
            <a:off x="3238987" y="1002905"/>
            <a:ext cx="13773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‘____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fwyaf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.’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8" name="TextBox 67"/>
          <p:cNvSpPr txBox="1"/>
          <p:nvPr/>
        </p:nvSpPr>
        <p:spPr>
          <a:xfrm>
            <a:off x="8942793" y="3727550"/>
            <a:ext cx="14285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‘____is the </a:t>
            </a: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biggest.’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9" name="TextBox 68"/>
          <p:cNvSpPr txBox="1"/>
          <p:nvPr/>
        </p:nvSpPr>
        <p:spPr>
          <a:xfrm>
            <a:off x="6167280" y="972196"/>
            <a:ext cx="14285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‘____is the </a:t>
            </a: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smallest.’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0" name="TextBox 69"/>
          <p:cNvSpPr txBox="1"/>
          <p:nvPr/>
        </p:nvSpPr>
        <p:spPr>
          <a:xfrm>
            <a:off x="3282527" y="2353405"/>
            <a:ext cx="13773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‘____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wlypaf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.’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1" name="TextBox 70"/>
          <p:cNvSpPr txBox="1"/>
          <p:nvPr/>
        </p:nvSpPr>
        <p:spPr>
          <a:xfrm>
            <a:off x="4739001" y="2341987"/>
            <a:ext cx="13131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‘____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boethaf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.’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2" name="TextBox 71"/>
          <p:cNvSpPr txBox="1"/>
          <p:nvPr/>
        </p:nvSpPr>
        <p:spPr>
          <a:xfrm>
            <a:off x="4704655" y="5009853"/>
            <a:ext cx="13773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‘____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oeraf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3" name="TextBox 72"/>
          <p:cNvSpPr txBox="1"/>
          <p:nvPr/>
        </p:nvSpPr>
        <p:spPr>
          <a:xfrm>
            <a:off x="6149215" y="2353405"/>
            <a:ext cx="14285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‘____is the </a:t>
            </a: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coldest’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4" name="TextBox 73"/>
          <p:cNvSpPr txBox="1"/>
          <p:nvPr/>
        </p:nvSpPr>
        <p:spPr>
          <a:xfrm>
            <a:off x="3302241" y="3764054"/>
            <a:ext cx="13773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‘____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leiaf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.’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5" name="TextBox 74"/>
          <p:cNvSpPr txBox="1"/>
          <p:nvPr/>
        </p:nvSpPr>
        <p:spPr>
          <a:xfrm>
            <a:off x="4658215" y="3621105"/>
            <a:ext cx="14285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‘____is the </a:t>
            </a: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wettest.’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6" name="TextBox 75"/>
          <p:cNvSpPr txBox="1"/>
          <p:nvPr/>
        </p:nvSpPr>
        <p:spPr>
          <a:xfrm>
            <a:off x="6160896" y="3716648"/>
            <a:ext cx="13773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‘____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ychaf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.’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7" name="TextBox 76"/>
          <p:cNvSpPr txBox="1"/>
          <p:nvPr/>
        </p:nvSpPr>
        <p:spPr>
          <a:xfrm>
            <a:off x="7498306" y="1030785"/>
            <a:ext cx="1364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‘____is the</a:t>
            </a: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driest.’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8" name="TextBox 77"/>
          <p:cNvSpPr txBox="1"/>
          <p:nvPr/>
        </p:nvSpPr>
        <p:spPr>
          <a:xfrm>
            <a:off x="4648414" y="-50406"/>
            <a:ext cx="25985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32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Fwrdd</a:t>
            </a:r>
            <a:endParaRPr lang="en-GB" sz="3200" b="1" u="sng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9" name="TextBox 78"/>
          <p:cNvSpPr txBox="1"/>
          <p:nvPr/>
        </p:nvSpPr>
        <p:spPr>
          <a:xfrm>
            <a:off x="8956908" y="974112"/>
            <a:ext cx="14285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‘____is the </a:t>
            </a: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biggest.’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0" name="TextBox 79"/>
          <p:cNvSpPr txBox="1"/>
          <p:nvPr/>
        </p:nvSpPr>
        <p:spPr>
          <a:xfrm>
            <a:off x="7505872" y="5038744"/>
            <a:ext cx="13131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‘____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boethaf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.’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" name="TextBox 80"/>
          <p:cNvSpPr txBox="1"/>
          <p:nvPr/>
        </p:nvSpPr>
        <p:spPr>
          <a:xfrm>
            <a:off x="7488045" y="2321742"/>
            <a:ext cx="13773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‘____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leiaf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.’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2" name="TextBox 81"/>
          <p:cNvSpPr txBox="1"/>
          <p:nvPr/>
        </p:nvSpPr>
        <p:spPr>
          <a:xfrm>
            <a:off x="10368750" y="2293333"/>
            <a:ext cx="14285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‘____is the </a:t>
            </a: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coldest’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3" name="TextBox 82"/>
          <p:cNvSpPr txBox="1"/>
          <p:nvPr/>
        </p:nvSpPr>
        <p:spPr>
          <a:xfrm>
            <a:off x="10349587" y="3678017"/>
            <a:ext cx="14285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‘____is the </a:t>
            </a: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wettest.’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4" name="TextBox 83"/>
          <p:cNvSpPr txBox="1"/>
          <p:nvPr/>
        </p:nvSpPr>
        <p:spPr>
          <a:xfrm>
            <a:off x="8896716" y="5009853"/>
            <a:ext cx="13773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‘____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fwyaf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.’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38570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63950" y="150829"/>
            <a:ext cx="4572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32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32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ail </a:t>
            </a:r>
            <a:r>
              <a:rPr lang="en-US" sz="32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dro</a:t>
            </a:r>
            <a:r>
              <a:rPr lang="en-US" sz="32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32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sz="32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 </a:t>
            </a:r>
            <a:r>
              <a:rPr lang="en-US" sz="32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Ariannin</a:t>
            </a:r>
            <a:endParaRPr lang="en-GB" sz="3200" b="1" u="sng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558" y="1677971"/>
            <a:ext cx="4650555" cy="279033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8190" y="1621408"/>
            <a:ext cx="4555033" cy="284689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829558" y="4468304"/>
            <a:ext cx="19172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Mae 3.1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miliwn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bobl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764594" y="4496755"/>
            <a:ext cx="19172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Mae 45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miliwn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bobl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562823" y="4468304"/>
            <a:ext cx="19172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20,779 km2.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9013524" y="4496755"/>
            <a:ext cx="25983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2.7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miliwn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km2.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317523" y="5925009"/>
            <a:ext cx="47981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wlad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fwyaf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leiaf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963417" y="5832676"/>
            <a:ext cx="47981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_______</a:t>
            </a:r>
          </a:p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Ariannin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______.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198253" y="281053"/>
            <a:ext cx="4687453" cy="707886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fwyaf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’ a ‘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leiaf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gyda’ch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Plant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weithio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partneriaid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380080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134100" y="71644"/>
            <a:ext cx="36198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Ping Pong </a:t>
            </a:r>
            <a:r>
              <a:rPr lang="en-US" sz="28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US" sz="28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800" b="1" u="sng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5610"/>
          <a:stretch/>
        </p:blipFill>
        <p:spPr>
          <a:xfrm>
            <a:off x="339928" y="702644"/>
            <a:ext cx="4772794" cy="588103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t="5285" b="1130"/>
          <a:stretch/>
        </p:blipFill>
        <p:spPr>
          <a:xfrm>
            <a:off x="6314538" y="680177"/>
            <a:ext cx="4696763" cy="5932379"/>
          </a:xfrm>
          <a:prstGeom prst="rect">
            <a:avLst/>
          </a:prstGeom>
        </p:spPr>
      </p:pic>
      <p:grpSp>
        <p:nvGrpSpPr>
          <p:cNvPr id="11" name="Group 10"/>
          <p:cNvGrpSpPr/>
          <p:nvPr/>
        </p:nvGrpSpPr>
        <p:grpSpPr>
          <a:xfrm>
            <a:off x="1946679" y="1017068"/>
            <a:ext cx="1559292" cy="847023"/>
            <a:chOff x="1897858" y="1395664"/>
            <a:chExt cx="1559292" cy="847023"/>
          </a:xfrm>
        </p:grpSpPr>
        <p:sp>
          <p:nvSpPr>
            <p:cNvPr id="7" name="Oval 6"/>
            <p:cNvSpPr/>
            <p:nvPr/>
          </p:nvSpPr>
          <p:spPr>
            <a:xfrm>
              <a:off x="2021306" y="1395664"/>
              <a:ext cx="991402" cy="847023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897858" y="1634509"/>
              <a:ext cx="155929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Partner A</a:t>
              </a:r>
              <a:endParaRPr lang="en-GB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7753993" y="1076425"/>
            <a:ext cx="1559292" cy="847023"/>
            <a:chOff x="7753993" y="1499937"/>
            <a:chExt cx="1559292" cy="847023"/>
          </a:xfrm>
        </p:grpSpPr>
        <p:sp>
          <p:nvSpPr>
            <p:cNvPr id="9" name="Oval 8"/>
            <p:cNvSpPr/>
            <p:nvPr/>
          </p:nvSpPr>
          <p:spPr>
            <a:xfrm>
              <a:off x="7891112" y="1499937"/>
              <a:ext cx="991402" cy="847023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7753993" y="1738782"/>
              <a:ext cx="155929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Partner B</a:t>
              </a:r>
              <a:endParaRPr lang="en-GB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7" name="Group 26"/>
          <p:cNvGrpSpPr/>
          <p:nvPr/>
        </p:nvGrpSpPr>
        <p:grpSpPr>
          <a:xfrm>
            <a:off x="406988" y="2088681"/>
            <a:ext cx="2103821" cy="4470603"/>
            <a:chOff x="406988" y="2088681"/>
            <a:chExt cx="2103821" cy="4470603"/>
          </a:xfrm>
        </p:grpSpPr>
        <p:sp>
          <p:nvSpPr>
            <p:cNvPr id="20" name="Rectangle 19"/>
            <p:cNvSpPr/>
            <p:nvPr/>
          </p:nvSpPr>
          <p:spPr>
            <a:xfrm>
              <a:off x="406994" y="2088681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406993" y="2735012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406992" y="3359008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406991" y="4005338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Rectangle 23"/>
            <p:cNvSpPr/>
            <p:nvPr/>
          </p:nvSpPr>
          <p:spPr>
            <a:xfrm>
              <a:off x="406990" y="4637895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406989" y="5271246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406988" y="5912953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8" name="Group 27"/>
          <p:cNvGrpSpPr/>
          <p:nvPr/>
        </p:nvGrpSpPr>
        <p:grpSpPr>
          <a:xfrm>
            <a:off x="8809415" y="2113076"/>
            <a:ext cx="2103821" cy="4470603"/>
            <a:chOff x="406988" y="2088681"/>
            <a:chExt cx="2103821" cy="4470603"/>
          </a:xfrm>
        </p:grpSpPr>
        <p:sp>
          <p:nvSpPr>
            <p:cNvPr id="29" name="Rectangle 28"/>
            <p:cNvSpPr/>
            <p:nvPr/>
          </p:nvSpPr>
          <p:spPr>
            <a:xfrm>
              <a:off x="406994" y="2088681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406993" y="2735012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406992" y="3359008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Rectangle 31"/>
            <p:cNvSpPr/>
            <p:nvPr/>
          </p:nvSpPr>
          <p:spPr>
            <a:xfrm>
              <a:off x="406991" y="4005338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406990" y="4637895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406989" y="5271246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Rectangle 34"/>
            <p:cNvSpPr/>
            <p:nvPr/>
          </p:nvSpPr>
          <p:spPr>
            <a:xfrm>
              <a:off x="406988" y="5912953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6" name="Group 35"/>
          <p:cNvGrpSpPr/>
          <p:nvPr/>
        </p:nvGrpSpPr>
        <p:grpSpPr>
          <a:xfrm>
            <a:off x="2963266" y="2093201"/>
            <a:ext cx="2103821" cy="4470603"/>
            <a:chOff x="406988" y="2088681"/>
            <a:chExt cx="2103821" cy="4470603"/>
          </a:xfrm>
        </p:grpSpPr>
        <p:sp>
          <p:nvSpPr>
            <p:cNvPr id="37" name="Rectangle 36"/>
            <p:cNvSpPr/>
            <p:nvPr/>
          </p:nvSpPr>
          <p:spPr>
            <a:xfrm>
              <a:off x="406994" y="2088681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Rectangle 37"/>
            <p:cNvSpPr/>
            <p:nvPr/>
          </p:nvSpPr>
          <p:spPr>
            <a:xfrm>
              <a:off x="406993" y="2735012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Rectangle 38"/>
            <p:cNvSpPr/>
            <p:nvPr/>
          </p:nvSpPr>
          <p:spPr>
            <a:xfrm>
              <a:off x="406992" y="3359008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0" name="Rectangle 39"/>
            <p:cNvSpPr/>
            <p:nvPr/>
          </p:nvSpPr>
          <p:spPr>
            <a:xfrm>
              <a:off x="406991" y="4005338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Rectangle 40"/>
            <p:cNvSpPr/>
            <p:nvPr/>
          </p:nvSpPr>
          <p:spPr>
            <a:xfrm>
              <a:off x="406990" y="4637895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2" name="Rectangle 41"/>
            <p:cNvSpPr/>
            <p:nvPr/>
          </p:nvSpPr>
          <p:spPr>
            <a:xfrm>
              <a:off x="406989" y="5271246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3" name="Rectangle 42"/>
            <p:cNvSpPr/>
            <p:nvPr/>
          </p:nvSpPr>
          <p:spPr>
            <a:xfrm>
              <a:off x="406988" y="5912953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4" name="Group 43"/>
          <p:cNvGrpSpPr/>
          <p:nvPr/>
        </p:nvGrpSpPr>
        <p:grpSpPr>
          <a:xfrm>
            <a:off x="6314532" y="2106445"/>
            <a:ext cx="2103821" cy="4470603"/>
            <a:chOff x="406988" y="2088681"/>
            <a:chExt cx="2103821" cy="4470603"/>
          </a:xfrm>
        </p:grpSpPr>
        <p:sp>
          <p:nvSpPr>
            <p:cNvPr id="45" name="Rectangle 44"/>
            <p:cNvSpPr/>
            <p:nvPr/>
          </p:nvSpPr>
          <p:spPr>
            <a:xfrm>
              <a:off x="406994" y="2088681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6" name="Rectangle 45"/>
            <p:cNvSpPr/>
            <p:nvPr/>
          </p:nvSpPr>
          <p:spPr>
            <a:xfrm>
              <a:off x="406993" y="2735012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7" name="Rectangle 46"/>
            <p:cNvSpPr/>
            <p:nvPr/>
          </p:nvSpPr>
          <p:spPr>
            <a:xfrm>
              <a:off x="406992" y="3359008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8" name="Rectangle 47"/>
            <p:cNvSpPr/>
            <p:nvPr/>
          </p:nvSpPr>
          <p:spPr>
            <a:xfrm>
              <a:off x="406991" y="4005338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9" name="Rectangle 48"/>
            <p:cNvSpPr/>
            <p:nvPr/>
          </p:nvSpPr>
          <p:spPr>
            <a:xfrm>
              <a:off x="406990" y="4637895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0" name="Rectangle 49"/>
            <p:cNvSpPr/>
            <p:nvPr/>
          </p:nvSpPr>
          <p:spPr>
            <a:xfrm>
              <a:off x="406989" y="5271246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1" name="Rectangle 50"/>
            <p:cNvSpPr/>
            <p:nvPr/>
          </p:nvSpPr>
          <p:spPr>
            <a:xfrm>
              <a:off x="406988" y="5912953"/>
              <a:ext cx="2103815" cy="64633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3" name="TextBox 12"/>
          <p:cNvSpPr txBox="1"/>
          <p:nvPr/>
        </p:nvSpPr>
        <p:spPr>
          <a:xfrm>
            <a:off x="406988" y="2085285"/>
            <a:ext cx="19924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Wales is the smallest.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73011" y="2712678"/>
            <a:ext cx="19924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Argentina is the biggest.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86730" y="3362837"/>
            <a:ext cx="26309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Wales is the wettest in January.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73011" y="3971793"/>
            <a:ext cx="19924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Argentina is the driest in March.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387776" y="4618124"/>
            <a:ext cx="19924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Wales is the coldest in June. 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69930" y="5247934"/>
            <a:ext cx="19924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Argentina is the hottest in August. 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39927" y="5901056"/>
            <a:ext cx="23833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Argentina is the wettest in September. 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6309779" y="2112935"/>
            <a:ext cx="19924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Wales is the smallest.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6309778" y="2723894"/>
            <a:ext cx="19924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Argentina is the biggest.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" name="TextBox 53"/>
          <p:cNvSpPr txBox="1"/>
          <p:nvPr/>
        </p:nvSpPr>
        <p:spPr>
          <a:xfrm>
            <a:off x="6248137" y="3370379"/>
            <a:ext cx="26309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Wales is the wettest in January.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" name="TextBox 54"/>
          <p:cNvSpPr txBox="1"/>
          <p:nvPr/>
        </p:nvSpPr>
        <p:spPr>
          <a:xfrm>
            <a:off x="6303394" y="4008957"/>
            <a:ext cx="19924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Argentina is the driest in March.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8" name="TextBox 57"/>
          <p:cNvSpPr txBox="1"/>
          <p:nvPr/>
        </p:nvSpPr>
        <p:spPr>
          <a:xfrm>
            <a:off x="6309778" y="4655288"/>
            <a:ext cx="19924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Wales is the coldest in June. </a:t>
            </a:r>
          </a:p>
        </p:txBody>
      </p:sp>
      <p:sp>
        <p:nvSpPr>
          <p:cNvPr id="59" name="TextBox 58"/>
          <p:cNvSpPr txBox="1"/>
          <p:nvPr/>
        </p:nvSpPr>
        <p:spPr>
          <a:xfrm>
            <a:off x="6309777" y="5284015"/>
            <a:ext cx="19924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Argentina is the hottest in August. </a:t>
            </a:r>
          </a:p>
        </p:txBody>
      </p:sp>
      <p:sp>
        <p:nvSpPr>
          <p:cNvPr id="60" name="TextBox 59"/>
          <p:cNvSpPr txBox="1"/>
          <p:nvPr/>
        </p:nvSpPr>
        <p:spPr>
          <a:xfrm>
            <a:off x="6268897" y="5928403"/>
            <a:ext cx="23833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Argentina is the wettest in September. 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8809415" y="2749577"/>
            <a:ext cx="1701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Ariannin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fwyaf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2" name="TextBox 61"/>
          <p:cNvSpPr txBox="1"/>
          <p:nvPr/>
        </p:nvSpPr>
        <p:spPr>
          <a:xfrm>
            <a:off x="3020037" y="2093200"/>
            <a:ext cx="1701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leiaf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3" name="TextBox 62"/>
          <p:cNvSpPr txBox="1"/>
          <p:nvPr/>
        </p:nvSpPr>
        <p:spPr>
          <a:xfrm>
            <a:off x="2961746" y="3365442"/>
            <a:ext cx="21950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wlypaf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4" name="TextBox 63"/>
          <p:cNvSpPr txBox="1"/>
          <p:nvPr/>
        </p:nvSpPr>
        <p:spPr>
          <a:xfrm>
            <a:off x="8785283" y="3987082"/>
            <a:ext cx="23701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Ariannin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sychaf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Mawrth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5" name="TextBox 64"/>
          <p:cNvSpPr txBox="1"/>
          <p:nvPr/>
        </p:nvSpPr>
        <p:spPr>
          <a:xfrm>
            <a:off x="2977445" y="4635925"/>
            <a:ext cx="21636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oeraf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Mehefin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6" name="TextBox 65"/>
          <p:cNvSpPr txBox="1"/>
          <p:nvPr/>
        </p:nvSpPr>
        <p:spPr>
          <a:xfrm>
            <a:off x="8785283" y="5280750"/>
            <a:ext cx="23701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Ariannin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boethaf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Awst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7" name="TextBox 66"/>
          <p:cNvSpPr txBox="1"/>
          <p:nvPr/>
        </p:nvSpPr>
        <p:spPr>
          <a:xfrm>
            <a:off x="2917631" y="5937347"/>
            <a:ext cx="24474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Ariannin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wlypaf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62716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818615" y="1018095"/>
            <a:ext cx="6183983" cy="4247317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Ping Pong </a:t>
            </a:r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endParaRPr lang="en-US" b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parau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Partner A-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Darllena’r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bartner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B.</a:t>
            </a: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Partner B-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Ceisio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cyfieithu’r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Partner A-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Gwirio’r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Tri </a:t>
            </a:r>
            <a:r>
              <a:rPr lang="en-US" b="1" dirty="0" err="1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phwynt</a:t>
            </a:r>
            <a:r>
              <a:rPr lang="en-US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b="1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b="1" dirty="0" err="1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rawddeg</a:t>
            </a:r>
            <a:r>
              <a:rPr lang="en-US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b="1" dirty="0" err="1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erffaith</a:t>
            </a:r>
            <a:r>
              <a:rPr lang="en-US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b="1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Dau</a:t>
            </a:r>
            <a:r>
              <a:rPr lang="en-US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bwynt</a:t>
            </a:r>
            <a:r>
              <a:rPr lang="en-US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Un </a:t>
            </a:r>
            <a:r>
              <a:rPr lang="en-US" b="1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camgymeriad</a:t>
            </a:r>
            <a:r>
              <a:rPr lang="en-US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 </a:t>
            </a:r>
            <a:r>
              <a:rPr lang="en-US" b="1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pwynt</a:t>
            </a:r>
            <a:r>
              <a:rPr lang="en-US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b="1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US" b="1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hai</a:t>
            </a:r>
            <a:r>
              <a:rPr lang="en-US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US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Partner B-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Darllena’r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bartner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nawr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Partner A-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Ceisio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cyfieithu’r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brawddegau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 smtClean="0"/>
          </a:p>
          <a:p>
            <a:r>
              <a:rPr lang="en-US" dirty="0" smtClean="0"/>
              <a:t> 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876" y="188095"/>
            <a:ext cx="2458642" cy="133904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3825" y="188095"/>
            <a:ext cx="2458642" cy="133904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01384" y="5430969"/>
            <a:ext cx="2458642" cy="133904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876" y="5422893"/>
            <a:ext cx="2458642" cy="1339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94853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351328" y="0"/>
            <a:ext cx="82787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Cymharwch</a:t>
            </a:r>
            <a:r>
              <a:rPr lang="en-US" sz="24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tywydd</a:t>
            </a:r>
            <a:r>
              <a:rPr lang="en-US" sz="24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4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Ariannin</a:t>
            </a:r>
            <a:r>
              <a:rPr lang="en-US" sz="24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Chymru</a:t>
            </a:r>
            <a:r>
              <a:rPr lang="en-US" sz="24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400" b="1" u="sng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317796"/>
              </p:ext>
            </p:extLst>
          </p:nvPr>
        </p:nvGraphicFramePr>
        <p:xfrm>
          <a:off x="401165" y="471431"/>
          <a:ext cx="11052401" cy="25511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90608">
                  <a:extLst>
                    <a:ext uri="{9D8B030D-6E8A-4147-A177-3AD203B41FA5}">
                      <a16:colId xmlns:a16="http://schemas.microsoft.com/office/drawing/2014/main" val="2327760464"/>
                    </a:ext>
                  </a:extLst>
                </a:gridCol>
                <a:gridCol w="652704">
                  <a:extLst>
                    <a:ext uri="{9D8B030D-6E8A-4147-A177-3AD203B41FA5}">
                      <a16:colId xmlns:a16="http://schemas.microsoft.com/office/drawing/2014/main" val="18028907"/>
                    </a:ext>
                  </a:extLst>
                </a:gridCol>
                <a:gridCol w="847052">
                  <a:extLst>
                    <a:ext uri="{9D8B030D-6E8A-4147-A177-3AD203B41FA5}">
                      <a16:colId xmlns:a16="http://schemas.microsoft.com/office/drawing/2014/main" val="1015789092"/>
                    </a:ext>
                  </a:extLst>
                </a:gridCol>
                <a:gridCol w="1012031">
                  <a:extLst>
                    <a:ext uri="{9D8B030D-6E8A-4147-A177-3AD203B41FA5}">
                      <a16:colId xmlns:a16="http://schemas.microsoft.com/office/drawing/2014/main" val="522172153"/>
                    </a:ext>
                  </a:extLst>
                </a:gridCol>
                <a:gridCol w="804747">
                  <a:extLst>
                    <a:ext uri="{9D8B030D-6E8A-4147-A177-3AD203B41FA5}">
                      <a16:colId xmlns:a16="http://schemas.microsoft.com/office/drawing/2014/main" val="2565159002"/>
                    </a:ext>
                  </a:extLst>
                </a:gridCol>
                <a:gridCol w="658429">
                  <a:extLst>
                    <a:ext uri="{9D8B030D-6E8A-4147-A177-3AD203B41FA5}">
                      <a16:colId xmlns:a16="http://schemas.microsoft.com/office/drawing/2014/main" val="1872877774"/>
                    </a:ext>
                  </a:extLst>
                </a:gridCol>
                <a:gridCol w="1048609">
                  <a:extLst>
                    <a:ext uri="{9D8B030D-6E8A-4147-A177-3AD203B41FA5}">
                      <a16:colId xmlns:a16="http://schemas.microsoft.com/office/drawing/2014/main" val="2370173533"/>
                    </a:ext>
                  </a:extLst>
                </a:gridCol>
                <a:gridCol w="1255893">
                  <a:extLst>
                    <a:ext uri="{9D8B030D-6E8A-4147-A177-3AD203B41FA5}">
                      <a16:colId xmlns:a16="http://schemas.microsoft.com/office/drawing/2014/main" val="1645502116"/>
                    </a:ext>
                  </a:extLst>
                </a:gridCol>
                <a:gridCol w="719394">
                  <a:extLst>
                    <a:ext uri="{9D8B030D-6E8A-4147-A177-3AD203B41FA5}">
                      <a16:colId xmlns:a16="http://schemas.microsoft.com/office/drawing/2014/main" val="3088152169"/>
                    </a:ext>
                  </a:extLst>
                </a:gridCol>
                <a:gridCol w="829134">
                  <a:extLst>
                    <a:ext uri="{9D8B030D-6E8A-4147-A177-3AD203B41FA5}">
                      <a16:colId xmlns:a16="http://schemas.microsoft.com/office/drawing/2014/main" val="2800825784"/>
                    </a:ext>
                  </a:extLst>
                </a:gridCol>
                <a:gridCol w="743780">
                  <a:extLst>
                    <a:ext uri="{9D8B030D-6E8A-4147-A177-3AD203B41FA5}">
                      <a16:colId xmlns:a16="http://schemas.microsoft.com/office/drawing/2014/main" val="3503679304"/>
                    </a:ext>
                  </a:extLst>
                </a:gridCol>
                <a:gridCol w="768169">
                  <a:extLst>
                    <a:ext uri="{9D8B030D-6E8A-4147-A177-3AD203B41FA5}">
                      <a16:colId xmlns:a16="http://schemas.microsoft.com/office/drawing/2014/main" val="1037654597"/>
                    </a:ext>
                  </a:extLst>
                </a:gridCol>
                <a:gridCol w="621851">
                  <a:extLst>
                    <a:ext uri="{9D8B030D-6E8A-4147-A177-3AD203B41FA5}">
                      <a16:colId xmlns:a16="http://schemas.microsoft.com/office/drawing/2014/main" val="506589481"/>
                    </a:ext>
                  </a:extLst>
                </a:gridCol>
              </a:tblGrid>
              <a:tr h="561326">
                <a:tc>
                  <a:txBody>
                    <a:bodyPr/>
                    <a:lstStyle/>
                    <a:p>
                      <a:r>
                        <a:rPr lang="en-US" sz="12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</a:t>
                      </a:r>
                      <a:endParaRPr lang="en-US" sz="120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US" sz="120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12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CYMRU</a:t>
                      </a:r>
                      <a:endParaRPr lang="en-GB" sz="12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Ionawr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Chwefror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Mawrth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Ebrill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Mehefin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Gorffennaf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Awst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Hydref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Tachwedd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Rhagfyr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598226"/>
                  </a:ext>
                </a:extLst>
              </a:tr>
              <a:tr h="641515">
                <a:tc>
                  <a:txBody>
                    <a:bodyPr/>
                    <a:lstStyle/>
                    <a:p>
                      <a:r>
                        <a:rPr lang="en-US" sz="1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Tymheredd</a:t>
                      </a:r>
                      <a:r>
                        <a:rPr lang="en-US" sz="14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4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Uchaf</a:t>
                      </a:r>
                      <a:r>
                        <a:rPr lang="en-US" sz="14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(⁰C)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6.9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7.2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9.8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12.4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15.8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18.6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20.9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20.7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17.9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13.9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9.9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7.2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5890931"/>
                  </a:ext>
                </a:extLst>
              </a:tr>
              <a:tr h="828624">
                <a:tc>
                  <a:txBody>
                    <a:bodyPr/>
                    <a:lstStyle/>
                    <a:p>
                      <a:r>
                        <a:rPr lang="en-US" sz="1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Tymheredd</a:t>
                      </a:r>
                      <a:r>
                        <a:rPr lang="en-US" sz="1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Isaf</a:t>
                      </a:r>
                      <a:endParaRPr lang="en-US" sz="14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(⁰C)</a:t>
                      </a:r>
                      <a:endParaRPr lang="en-GB" sz="14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1.3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1.1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2.6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3.9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6.7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9.5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11.7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11.5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9.6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6.9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3.8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1.6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34484606"/>
                  </a:ext>
                </a:extLst>
              </a:tr>
              <a:tr h="324654">
                <a:tc>
                  <a:txBody>
                    <a:bodyPr/>
                    <a:lstStyle/>
                    <a:p>
                      <a:r>
                        <a:rPr lang="en-US" sz="1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Glawiad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82.9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60.3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64.0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58.7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58.4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61.8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62.6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69.3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69.7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91.7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88.2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87.2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3308048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3116705"/>
              </p:ext>
            </p:extLst>
          </p:nvPr>
        </p:nvGraphicFramePr>
        <p:xfrm>
          <a:off x="401164" y="3358584"/>
          <a:ext cx="11052401" cy="25511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90608">
                  <a:extLst>
                    <a:ext uri="{9D8B030D-6E8A-4147-A177-3AD203B41FA5}">
                      <a16:colId xmlns:a16="http://schemas.microsoft.com/office/drawing/2014/main" val="2327760464"/>
                    </a:ext>
                  </a:extLst>
                </a:gridCol>
                <a:gridCol w="652704">
                  <a:extLst>
                    <a:ext uri="{9D8B030D-6E8A-4147-A177-3AD203B41FA5}">
                      <a16:colId xmlns:a16="http://schemas.microsoft.com/office/drawing/2014/main" val="18028907"/>
                    </a:ext>
                  </a:extLst>
                </a:gridCol>
                <a:gridCol w="847052">
                  <a:extLst>
                    <a:ext uri="{9D8B030D-6E8A-4147-A177-3AD203B41FA5}">
                      <a16:colId xmlns:a16="http://schemas.microsoft.com/office/drawing/2014/main" val="1015789092"/>
                    </a:ext>
                  </a:extLst>
                </a:gridCol>
                <a:gridCol w="1012031">
                  <a:extLst>
                    <a:ext uri="{9D8B030D-6E8A-4147-A177-3AD203B41FA5}">
                      <a16:colId xmlns:a16="http://schemas.microsoft.com/office/drawing/2014/main" val="522172153"/>
                    </a:ext>
                  </a:extLst>
                </a:gridCol>
                <a:gridCol w="804747">
                  <a:extLst>
                    <a:ext uri="{9D8B030D-6E8A-4147-A177-3AD203B41FA5}">
                      <a16:colId xmlns:a16="http://schemas.microsoft.com/office/drawing/2014/main" val="2565159002"/>
                    </a:ext>
                  </a:extLst>
                </a:gridCol>
                <a:gridCol w="658429">
                  <a:extLst>
                    <a:ext uri="{9D8B030D-6E8A-4147-A177-3AD203B41FA5}">
                      <a16:colId xmlns:a16="http://schemas.microsoft.com/office/drawing/2014/main" val="1872877774"/>
                    </a:ext>
                  </a:extLst>
                </a:gridCol>
                <a:gridCol w="1048609">
                  <a:extLst>
                    <a:ext uri="{9D8B030D-6E8A-4147-A177-3AD203B41FA5}">
                      <a16:colId xmlns:a16="http://schemas.microsoft.com/office/drawing/2014/main" val="2370173533"/>
                    </a:ext>
                  </a:extLst>
                </a:gridCol>
                <a:gridCol w="1255893">
                  <a:extLst>
                    <a:ext uri="{9D8B030D-6E8A-4147-A177-3AD203B41FA5}">
                      <a16:colId xmlns:a16="http://schemas.microsoft.com/office/drawing/2014/main" val="1645502116"/>
                    </a:ext>
                  </a:extLst>
                </a:gridCol>
                <a:gridCol w="719394">
                  <a:extLst>
                    <a:ext uri="{9D8B030D-6E8A-4147-A177-3AD203B41FA5}">
                      <a16:colId xmlns:a16="http://schemas.microsoft.com/office/drawing/2014/main" val="3088152169"/>
                    </a:ext>
                  </a:extLst>
                </a:gridCol>
                <a:gridCol w="829134">
                  <a:extLst>
                    <a:ext uri="{9D8B030D-6E8A-4147-A177-3AD203B41FA5}">
                      <a16:colId xmlns:a16="http://schemas.microsoft.com/office/drawing/2014/main" val="2800825784"/>
                    </a:ext>
                  </a:extLst>
                </a:gridCol>
                <a:gridCol w="743780">
                  <a:extLst>
                    <a:ext uri="{9D8B030D-6E8A-4147-A177-3AD203B41FA5}">
                      <a16:colId xmlns:a16="http://schemas.microsoft.com/office/drawing/2014/main" val="3503679304"/>
                    </a:ext>
                  </a:extLst>
                </a:gridCol>
                <a:gridCol w="768169">
                  <a:extLst>
                    <a:ext uri="{9D8B030D-6E8A-4147-A177-3AD203B41FA5}">
                      <a16:colId xmlns:a16="http://schemas.microsoft.com/office/drawing/2014/main" val="1037654597"/>
                    </a:ext>
                  </a:extLst>
                </a:gridCol>
                <a:gridCol w="621851">
                  <a:extLst>
                    <a:ext uri="{9D8B030D-6E8A-4147-A177-3AD203B41FA5}">
                      <a16:colId xmlns:a16="http://schemas.microsoft.com/office/drawing/2014/main" val="506589481"/>
                    </a:ext>
                  </a:extLst>
                </a:gridCol>
              </a:tblGrid>
              <a:tr h="561326">
                <a:tc>
                  <a:txBody>
                    <a:bodyPr/>
                    <a:lstStyle/>
                    <a:p>
                      <a:r>
                        <a:rPr lang="en-US" sz="12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</a:t>
                      </a:r>
                      <a:endParaRPr lang="en-US" sz="120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US" sz="120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1200" dirty="0" smtClean="0">
                          <a:solidFill>
                            <a:srgbClr val="0070C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ARIANNIN</a:t>
                      </a:r>
                      <a:endParaRPr lang="en-GB" sz="1200" dirty="0">
                        <a:solidFill>
                          <a:srgbClr val="0070C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Ionawr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Chwefror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Mawrth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Ebrill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Mehefin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Gorffennaf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Awst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Hydref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Tachwedd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Rhagfyr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598226"/>
                  </a:ext>
                </a:extLst>
              </a:tr>
              <a:tr h="641515">
                <a:tc>
                  <a:txBody>
                    <a:bodyPr/>
                    <a:lstStyle/>
                    <a:p>
                      <a:r>
                        <a:rPr lang="en-US" sz="1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Tymheredd</a:t>
                      </a:r>
                      <a:r>
                        <a:rPr lang="en-US" sz="14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4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Uchaf</a:t>
                      </a:r>
                      <a:r>
                        <a:rPr lang="en-US" sz="14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(⁰C)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28.4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27.4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24.7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21.0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17.2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13.9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14.0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16.3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19.0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22.2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27.5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21.4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5890931"/>
                  </a:ext>
                </a:extLst>
              </a:tr>
              <a:tr h="828624">
                <a:tc>
                  <a:txBody>
                    <a:bodyPr/>
                    <a:lstStyle/>
                    <a:p>
                      <a:r>
                        <a:rPr lang="en-US" sz="1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Tymheredd</a:t>
                      </a:r>
                      <a:r>
                        <a:rPr lang="en-US" sz="1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Isaf</a:t>
                      </a:r>
                      <a:endParaRPr lang="en-US" sz="14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(⁰C)</a:t>
                      </a:r>
                      <a:endParaRPr lang="en-GB" sz="14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21.4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20.5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18.1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14.6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11.2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8.2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8.0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9.6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5.3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8.4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11.1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13.4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34484606"/>
                  </a:ext>
                </a:extLst>
              </a:tr>
              <a:tr h="324654">
                <a:tc>
                  <a:txBody>
                    <a:bodyPr/>
                    <a:lstStyle/>
                    <a:p>
                      <a:r>
                        <a:rPr lang="en-US" sz="1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Glawiad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74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68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74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37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32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51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59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67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3308048"/>
                  </a:ext>
                </a:extLst>
              </a:tr>
            </a:tbl>
          </a:graphicData>
        </a:graphic>
      </p:graphicFrame>
      <p:sp>
        <p:nvSpPr>
          <p:cNvPr id="11" name="TextBox 10"/>
          <p:cNvSpPr txBox="1"/>
          <p:nvPr/>
        </p:nvSpPr>
        <p:spPr>
          <a:xfrm>
            <a:off x="401164" y="6045682"/>
            <a:ext cx="40346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Dangoswch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gwelwch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973448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9482" y="300193"/>
            <a:ext cx="695140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wlad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boethaf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buAutoNum type="arabicPeriod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wlad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oeraf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buAutoNum type="arabicPeriod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wlad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wlypaf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buAutoNum type="arabicPeriod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wlad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sychaf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 marL="342900" indent="-342900">
              <a:buAutoNum type="arabicPeriod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wlad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boethaf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 marL="342900" indent="-342900">
              <a:buAutoNum type="arabicPeriod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wlad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oeraf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 marL="342900" indent="-342900">
              <a:buAutoNum type="arabicPeriod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wlad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wlypaf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Awst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buAutoNum type="arabicPeriod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wlad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sychaf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Gorffennaf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buAutoNum type="arabicPeriod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wlad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oeraf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Mai?</a:t>
            </a:r>
          </a:p>
          <a:p>
            <a:pPr marL="342900" indent="-342900">
              <a:buAutoNum type="arabicPeriod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wlad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sychaf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 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096604" y="68642"/>
            <a:ext cx="34825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sz="36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endParaRPr lang="en-GB" sz="3600" b="1" u="sng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512405" y="150829"/>
            <a:ext cx="3393650" cy="2554545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bartner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) ac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bapur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defnyddio’r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graffiau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tywydd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wahaniaethol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 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203719" y="5773705"/>
            <a:ext cx="61651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US" sz="2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wyth</a:t>
            </a:r>
            <a:r>
              <a:rPr lang="en-US" sz="2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(8) </a:t>
            </a:r>
            <a:r>
              <a:rPr lang="en-US" sz="2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brawddeg</a:t>
            </a:r>
            <a:r>
              <a:rPr lang="en-US" sz="2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2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US" sz="2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US" sz="2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2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r>
              <a:rPr lang="en-US" sz="2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Fwyaf</a:t>
            </a:r>
            <a:r>
              <a:rPr lang="en-US" sz="2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leiaf</a:t>
            </a:r>
            <a:r>
              <a:rPr lang="en-US" sz="2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boethaf</a:t>
            </a:r>
            <a:r>
              <a:rPr lang="en-US" sz="2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oeraf</a:t>
            </a:r>
            <a:r>
              <a:rPr lang="en-US" sz="2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endParaRPr lang="en-GB" sz="20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203719" y="3493076"/>
            <a:ext cx="61651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ddeg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(10) </a:t>
            </a:r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brawddeg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Fwyaf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leiaf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boethaf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oeraf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wlypaf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sychaf</a:t>
            </a:r>
            <a:r>
              <a:rPr 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 </a:t>
            </a:r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!!</a:t>
            </a:r>
            <a:endParaRPr lang="en-GB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203719" y="4562866"/>
            <a:ext cx="61651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US" sz="2000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ddeg</a:t>
            </a:r>
            <a:r>
              <a:rPr lang="en-US" sz="2000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(10) </a:t>
            </a:r>
            <a:r>
              <a:rPr lang="en-US" sz="2000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brawddeg</a:t>
            </a:r>
            <a:r>
              <a:rPr lang="en-US" sz="2000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2000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US" sz="2000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US" sz="2000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2000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r>
              <a:rPr lang="en-US" sz="2000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000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Fwyaf</a:t>
            </a:r>
            <a:r>
              <a:rPr lang="en-US" sz="2000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leiaf</a:t>
            </a:r>
            <a:r>
              <a:rPr lang="en-US" sz="2000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boethaf</a:t>
            </a:r>
            <a:r>
              <a:rPr lang="en-US" sz="2000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oeraf</a:t>
            </a:r>
            <a:r>
              <a:rPr lang="en-US" sz="2000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wlypaf</a:t>
            </a:r>
            <a:r>
              <a:rPr lang="en-US" sz="2000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sychaf</a:t>
            </a:r>
            <a:r>
              <a:rPr lang="en-US" sz="2000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000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2280" y="3701843"/>
            <a:ext cx="2511687" cy="2511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21924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6542" y="161817"/>
            <a:ext cx="10515600" cy="1325563"/>
          </a:xfrm>
        </p:spPr>
        <p:txBody>
          <a:bodyPr/>
          <a:lstStyle/>
          <a:p>
            <a:pPr algn="ctr"/>
            <a:r>
              <a:rPr lang="en-US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 </a:t>
            </a:r>
            <a:r>
              <a:rPr lang="en-US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endParaRPr lang="en-GB" b="1" u="sng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05353" y="339365"/>
            <a:ext cx="11415859" cy="6146276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932494" y="1383057"/>
            <a:ext cx="89931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_______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  <a:r>
              <a:rPr lang="en-US" sz="24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wyaf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24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oethaf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oeraf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sychaf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loud 6"/>
          <p:cNvSpPr/>
          <p:nvPr/>
        </p:nvSpPr>
        <p:spPr>
          <a:xfrm>
            <a:off x="8125905" y="4194928"/>
            <a:ext cx="3403076" cy="2083323"/>
          </a:xfrm>
          <a:prstGeom prst="cloud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8752787" y="4497925"/>
            <a:ext cx="261122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Meddal</a:t>
            </a:r>
            <a:r>
              <a:rPr lang="en-US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’ a ‘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Ariannin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’-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benywaidd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!!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61198" y="2476190"/>
            <a:ext cx="29694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wyaf</a:t>
            </a:r>
            <a:r>
              <a:rPr lang="en-US" b="1" dirty="0" smtClean="0"/>
              <a:t> </a:t>
            </a:r>
            <a:endParaRPr lang="en-GB" b="1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8749" y="3103226"/>
            <a:ext cx="1217923" cy="1091702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3618514" y="2295985"/>
            <a:ext cx="29694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eiaf</a:t>
            </a:r>
            <a:r>
              <a:rPr lang="en-US" dirty="0" smtClean="0"/>
              <a:t> </a:t>
            </a:r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3"/>
          <a:srcRect l="13965" t="14742" r="6098" b="14919"/>
          <a:stretch/>
        </p:blipFill>
        <p:spPr>
          <a:xfrm>
            <a:off x="3849037" y="2891109"/>
            <a:ext cx="565608" cy="535981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333758" y="2911463"/>
            <a:ext cx="29694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oethaf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1650" y="3399792"/>
            <a:ext cx="1123263" cy="1123263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963256" y="4433145"/>
            <a:ext cx="29694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Oeraf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11817" y="4890651"/>
            <a:ext cx="984660" cy="98466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6429080" y="4590183"/>
            <a:ext cx="29694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Sychaf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83112" y="5113403"/>
            <a:ext cx="1677824" cy="114931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8081841" y="2139896"/>
            <a:ext cx="29694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</a:t>
            </a:r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Wlypaf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Picture 2" descr="Blue Cute Cartoon Clouds And Raindrops PNG Images, Cloud, Summer, Hand  Painted PNG Transparent Background - Pngtree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37" b="11799"/>
          <a:stretch/>
        </p:blipFill>
        <p:spPr bwMode="auto">
          <a:xfrm>
            <a:off x="8125905" y="2665782"/>
            <a:ext cx="1376378" cy="1261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651082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239624" y="1927782"/>
            <a:ext cx="3049572" cy="1381821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7635711" y="1194706"/>
            <a:ext cx="3139126" cy="2114898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053526" y="169682"/>
            <a:ext cx="33653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Methodoleg</a:t>
            </a:r>
            <a:r>
              <a:rPr lang="en-US" sz="40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4000" b="1" u="sng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8268" t="13143" r="9884" b="5457"/>
          <a:stretch/>
        </p:blipFill>
        <p:spPr>
          <a:xfrm>
            <a:off x="4420346" y="1265371"/>
            <a:ext cx="2998549" cy="201595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239624" y="3309603"/>
            <a:ext cx="9535213" cy="2987502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357460" y="3337883"/>
            <a:ext cx="9417377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Doeddwn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Ping Pong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nawr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dasgau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drefn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Cwrs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Sabothol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fi ‘Pam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drilio’n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!’ a ‘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Gemau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’.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Defnyddiais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oleuadau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traffig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wahaniaethu’r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dasg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Pan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ô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Ping Pong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hwyliog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Mae 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Ffrwd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gwybod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felly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heb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orlwytho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Dewisais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‘Ping Pong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dwlu’r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syml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Dewisais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ardiau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fflach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lluniau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cofio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lluniau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haws,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lluniau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weithredoedd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1239624" y="2095134"/>
            <a:ext cx="2955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Dewisais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chwech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ddrilio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‘Mae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chwech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ddigon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’.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635711" y="1249999"/>
            <a:ext cx="307666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cwrs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hoffwn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gyflwyno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cyrsiau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staff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Baswn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gemau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625010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3"/>
          <p:cNvSpPr/>
          <p:nvPr/>
        </p:nvSpPr>
        <p:spPr>
          <a:xfrm>
            <a:off x="228992" y="763039"/>
            <a:ext cx="3318235" cy="2375555"/>
          </a:xfrm>
          <a:prstGeom prst="cloud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27973" y="1165986"/>
            <a:ext cx="31202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Gorchmynion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pwysig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plant!!  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433298"/>
              </p:ext>
            </p:extLst>
          </p:nvPr>
        </p:nvGraphicFramePr>
        <p:xfrm>
          <a:off x="3606276" y="889348"/>
          <a:ext cx="8128000" cy="5699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3562061471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54443175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 dirty="0" err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Plentyn</a:t>
                      </a:r>
                      <a:r>
                        <a:rPr lang="en-US" sz="2000" dirty="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</a:t>
                      </a:r>
                      <a:r>
                        <a:rPr lang="en-US" sz="2000" dirty="0" err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Unigol</a:t>
                      </a:r>
                      <a:r>
                        <a:rPr lang="en-US" sz="2000" dirty="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  <a:p>
                      <a:endParaRPr lang="en-US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Plant (</a:t>
                      </a:r>
                      <a:r>
                        <a:rPr lang="en-US" sz="2000" dirty="0" err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Lluosog</a:t>
                      </a:r>
                      <a:r>
                        <a:rPr lang="en-US" sz="2000" dirty="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  <a:endParaRPr lang="en-GB" sz="2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7942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Gwranda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arna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Gwrandewch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arna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657158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Mae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haid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wrando’n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ofalus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nawr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</a:t>
                      </a:r>
                      <a:endParaRPr lang="en-US" sz="18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Mae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haid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chi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wrando’n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ofalus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nawr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07376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Edrycha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 mat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iaith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os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wyt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ti’n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anghofio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</a:t>
                      </a:r>
                      <a:endParaRPr lang="en-US" sz="18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Edrychwch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 mat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iaith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os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ydych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chi’n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anghofio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996579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Rydw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eisiau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ysgrifennu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ofalus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 </a:t>
                      </a: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Rydw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eisiau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chi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wneud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llinell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flaen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bwrdd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828584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Dweda</a:t>
                      </a:r>
                      <a:r>
                        <a:rPr lang="en-US" sz="1800" kern="1200" baseline="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wrth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dy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bartner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</a:t>
                      </a:r>
                      <a:endParaRPr lang="en-GB" sz="1800" kern="1200" dirty="0" smtClean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Dwedwch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wrth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eich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partner. 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384447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Gwna</a:t>
                      </a:r>
                      <a:r>
                        <a:rPr lang="en-US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</a:t>
                      </a:r>
                      <a:r>
                        <a:rPr lang="en-US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orau</a:t>
                      </a:r>
                      <a:r>
                        <a:rPr lang="en-US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heddiw</a:t>
                      </a:r>
                      <a:r>
                        <a:rPr lang="en-US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Gwnewch</a:t>
                      </a:r>
                      <a:r>
                        <a:rPr lang="en-US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eich</a:t>
                      </a:r>
                      <a:r>
                        <a:rPr lang="en-US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gorau</a:t>
                      </a:r>
                      <a:r>
                        <a:rPr lang="en-US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heddiw</a:t>
                      </a:r>
                      <a:r>
                        <a:rPr lang="en-US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272217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Ysgrifenna</a:t>
                      </a:r>
                      <a:r>
                        <a:rPr lang="en-US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US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US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bwrdd</a:t>
                      </a:r>
                      <a:r>
                        <a:rPr lang="en-US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gwiria</a:t>
                      </a:r>
                      <a:r>
                        <a:rPr lang="en-US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</a:t>
                      </a:r>
                      <a:r>
                        <a:rPr lang="en-US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ateb</a:t>
                      </a:r>
                      <a:r>
                        <a:rPr lang="en-US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</a:t>
                      </a:r>
                      <a:endParaRPr lang="en-US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Ysgrifennwch</a:t>
                      </a:r>
                      <a:r>
                        <a:rPr lang="en-US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US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US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bwrdd</a:t>
                      </a:r>
                      <a:r>
                        <a:rPr lang="en-US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gwiriwch</a:t>
                      </a:r>
                      <a:r>
                        <a:rPr lang="en-US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eich</a:t>
                      </a:r>
                      <a:r>
                        <a:rPr lang="en-US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ateb</a:t>
                      </a:r>
                      <a:r>
                        <a:rPr lang="en-US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21011558"/>
                  </a:ext>
                </a:extLst>
              </a:tr>
            </a:tbl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973" y="3138593"/>
            <a:ext cx="3067067" cy="306706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76694" y="3635534"/>
            <a:ext cx="22152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Croeso</a:t>
            </a:r>
            <a:r>
              <a:rPr lang="en-US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b="1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bawb</a:t>
            </a:r>
            <a:r>
              <a:rPr lang="en-US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53856" y="3932419"/>
            <a:ext cx="2215299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US" sz="1600" b="1" u="sng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wers</a:t>
            </a:r>
            <a:r>
              <a:rPr lang="en-US" sz="16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u="sng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16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u="sng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16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US" sz="1600" b="1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1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ardal</a:t>
            </a:r>
            <a:r>
              <a:rPr lang="en-US" sz="1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leol</a:t>
            </a:r>
            <a:r>
              <a:rPr lang="en-US" sz="1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 </a:t>
            </a:r>
            <a:r>
              <a:rPr lang="en-US" sz="1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204941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7-Point Star 13"/>
          <p:cNvSpPr/>
          <p:nvPr/>
        </p:nvSpPr>
        <p:spPr>
          <a:xfrm>
            <a:off x="4746252" y="38999"/>
            <a:ext cx="2554664" cy="2139507"/>
          </a:xfrm>
          <a:prstGeom prst="star7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6174557" y="2280488"/>
            <a:ext cx="5719313" cy="1369606"/>
          </a:xfrm>
          <a:prstGeom prst="rect">
            <a:avLst/>
          </a:prstGeom>
          <a:ln w="28575">
            <a:solidFill>
              <a:srgbClr val="F583ED"/>
            </a:solidFill>
          </a:ln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cy-GB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ydych chi’n teimlo am </a:t>
            </a:r>
            <a:r>
              <a:rPr lang="cy-GB" alt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eich gwaith heddiw?</a:t>
            </a:r>
            <a:endParaRPr lang="cy-GB" alt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alt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189408" y="3780563"/>
            <a:ext cx="1451236" cy="145123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214" b="90000" l="5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574656" y="3818489"/>
            <a:ext cx="1433509" cy="154377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200" b="94900" l="3000" r="96100">
                        <a14:foregroundMark x1="26200" y1="41600" x2="26200" y2="41600"/>
                        <a14:foregroundMark x1="26200" y1="41600" x2="26200" y2="41600"/>
                        <a14:foregroundMark x1="26200" y1="41600" x2="26200" y2="41600"/>
                        <a14:foregroundMark x1="26200" y1="41600" x2="26200" y2="41600"/>
                        <a14:foregroundMark x1="26200" y1="41600" x2="26200" y2="41600"/>
                        <a14:foregroundMark x1="27000" y1="36300" x2="27000" y2="36300"/>
                        <a14:foregroundMark x1="27000" y1="36000" x2="26300" y2="36300"/>
                        <a14:foregroundMark x1="25200" y1="38400" x2="24800" y2="40000"/>
                        <a14:foregroundMark x1="24800" y1="40500" x2="24800" y2="42100"/>
                        <a14:foregroundMark x1="24800" y1="42600" x2="24800" y2="43100"/>
                        <a14:foregroundMark x1="26800" y1="40500" x2="27500" y2="38000"/>
                        <a14:foregroundMark x1="27500" y1="37900" x2="27500" y2="37900"/>
                        <a14:foregroundMark x1="68000" y1="40900" x2="68000" y2="40900"/>
                        <a14:foregroundMark x1="67900" y1="40900" x2="67900" y2="40000"/>
                        <a14:foregroundMark x1="67900" y1="39700" x2="67200" y2="39000"/>
                        <a14:foregroundMark x1="67000" y1="38700" x2="67000" y2="38700"/>
                        <a14:foregroundMark x1="66000" y1="38900" x2="65000" y2="41400"/>
                        <a14:foregroundMark x1="64700" y1="41900" x2="64700" y2="43400"/>
                        <a14:foregroundMark x1="64700" y1="44200" x2="64800" y2="44900"/>
                        <a14:foregroundMark x1="65900" y1="44200" x2="66700" y2="41900"/>
                        <a14:foregroundMark x1="31700" y1="22500" x2="31700" y2="22500"/>
                        <a14:foregroundMark x1="31700" y1="22500" x2="31700" y2="22500"/>
                        <a14:foregroundMark x1="32700" y1="22500" x2="33600" y2="22500"/>
                        <a14:foregroundMark x1="33700" y1="22500" x2="34200" y2="22500"/>
                        <a14:foregroundMark x1="34200" y1="22500" x2="34200" y2="22500"/>
                        <a14:foregroundMark x1="34200" y1="22500" x2="34200" y2="22500"/>
                        <a14:foregroundMark x1="33400" y1="24200" x2="31000" y2="25100"/>
                        <a14:foregroundMark x1="29200" y1="25100" x2="29200" y2="25100"/>
                        <a14:foregroundMark x1="28000" y1="24900" x2="27700" y2="24400"/>
                        <a14:foregroundMark x1="31700" y1="23900" x2="31700" y2="23900"/>
                        <a14:foregroundMark x1="33200" y1="24100" x2="34700" y2="24100"/>
                        <a14:foregroundMark x1="36300" y1="24200" x2="38300" y2="24400"/>
                        <a14:foregroundMark x1="38600" y1="24600" x2="39100" y2="24600"/>
                        <a14:foregroundMark x1="37400" y1="24400" x2="34900" y2="24400"/>
                        <a14:foregroundMark x1="33400" y1="24400" x2="31900" y2="24400"/>
                        <a14:foregroundMark x1="29500" y1="24400" x2="28900" y2="24200"/>
                        <a14:foregroundMark x1="32700" y1="23400" x2="35900" y2="23400"/>
                        <a14:foregroundMark x1="36100" y1="23400" x2="36100" y2="23400"/>
                        <a14:foregroundMark x1="36100" y1="23400" x2="49500" y2="23400"/>
                        <a14:foregroundMark x1="78100" y1="24400" x2="77000" y2="23600"/>
                        <a14:foregroundMark x1="71100" y1="23000" x2="71100" y2="23000"/>
                        <a14:foregroundMark x1="70100" y1="23000" x2="68500" y2="23200"/>
                        <a14:foregroundMark x1="67700" y1="23200" x2="67700" y2="23200"/>
                        <a14:foregroundMark x1="67700" y1="23200" x2="67700" y2="232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895711" y="3780563"/>
            <a:ext cx="1385417" cy="1385417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6105065" y="5400193"/>
            <a:ext cx="5788805" cy="892552"/>
          </a:xfrm>
          <a:prstGeom prst="rect">
            <a:avLst/>
          </a:prstGeom>
          <a:ln w="28575">
            <a:solidFill>
              <a:srgbClr val="F583ED"/>
            </a:solidFill>
          </a:ln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Mae’r plant yn ateb: </a:t>
            </a:r>
            <a:r>
              <a:rPr lang="cy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Rydw i’n teimlo’n ................... am y gwaith</a:t>
            </a:r>
            <a:r>
              <a:rPr lang="cy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endParaRPr lang="cy-GB" altLang="en-US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256058" y="645699"/>
            <a:ext cx="3535052" cy="107721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US" sz="3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US" sz="3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US" sz="3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113121" y="140981"/>
            <a:ext cx="3525610" cy="2009038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137740" y="2296213"/>
            <a:ext cx="5719313" cy="1369606"/>
          </a:xfrm>
          <a:prstGeom prst="rect">
            <a:avLst/>
          </a:prstGeom>
          <a:ln w="190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cy-GB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ydych chi’n teimlo am </a:t>
            </a:r>
            <a:r>
              <a:rPr lang="cy-GB" alt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eich gwaith heddiw?</a:t>
            </a:r>
            <a:endParaRPr lang="cy-GB" alt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alt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66390" y="140981"/>
            <a:ext cx="3525610" cy="200903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86797" y="3780563"/>
            <a:ext cx="3759455" cy="1284706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260073" y="5065269"/>
            <a:ext cx="55618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Bodiau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fyny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bodiau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canol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bodiau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lawr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35015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1961</TotalTime>
  <Words>4072</Words>
  <Application>Microsoft Office PowerPoint</Application>
  <PresentationFormat>Widescreen</PresentationFormat>
  <Paragraphs>733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7" baseType="lpstr">
      <vt:lpstr>Arial</vt:lpstr>
      <vt:lpstr>Arial Black</vt:lpstr>
      <vt:lpstr>Calibri</vt:lpstr>
      <vt:lpstr>Calibri Light</vt:lpstr>
      <vt:lpstr>Comic Sans MS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Ysgrifennu Mosaig </vt:lpstr>
      <vt:lpstr>Ysgrifennu Mosaig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Mat Iaith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PECYN</dc:title>
  <dc:creator>Sammy Gibson (2512246)</dc:creator>
  <cp:lastModifiedBy>Sammy Gibson (2512246)</cp:lastModifiedBy>
  <cp:revision>430</cp:revision>
  <dcterms:created xsi:type="dcterms:W3CDTF">2025-12-12T09:54:43Z</dcterms:created>
  <dcterms:modified xsi:type="dcterms:W3CDTF">2026-02-24T08:50:03Z</dcterms:modified>
</cp:coreProperties>
</file>