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331" r:id="rId3"/>
    <p:sldId id="332" r:id="rId4"/>
    <p:sldId id="339" r:id="rId5"/>
    <p:sldId id="340" r:id="rId6"/>
    <p:sldId id="333" r:id="rId7"/>
    <p:sldId id="334" r:id="rId8"/>
    <p:sldId id="335" r:id="rId9"/>
    <p:sldId id="336" r:id="rId10"/>
    <p:sldId id="337" r:id="rId11"/>
    <p:sldId id="338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8130" autoAdjust="0"/>
    <p:restoredTop sz="94576" autoAdjust="0"/>
  </p:normalViewPr>
  <p:slideViewPr>
    <p:cSldViewPr>
      <p:cViewPr varScale="1">
        <p:scale>
          <a:sx n="104" d="100"/>
          <a:sy n="104" d="100"/>
        </p:scale>
        <p:origin x="-78" y="-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kcle.ac.uk/resources/temp/assessmen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BMSK 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 smtClean="0">
                <a:solidFill>
                  <a:schemeClr val="tx1"/>
                </a:solidFill>
              </a:rPr>
              <a:t>Academic and Employability Skills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</a:t>
            </a:r>
            <a:r>
              <a:rPr lang="en-GB" altLang="en-US" dirty="0" smtClean="0">
                <a:solidFill>
                  <a:schemeClr val="tx1"/>
                </a:solidFill>
              </a:rPr>
              <a:t>5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sz="4800" dirty="0" smtClean="0">
                <a:solidFill>
                  <a:schemeClr val="tx1"/>
                </a:solidFill>
              </a:rPr>
              <a:t>Reflective writing</a:t>
            </a:r>
            <a:endParaRPr lang="en-GB" altLang="en-US" sz="4800" dirty="0" smtClean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 smtClean="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=""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714487"/>
            <a:ext cx="8507413" cy="3730637"/>
          </a:xfrm>
        </p:spPr>
        <p:txBody>
          <a:bodyPr/>
          <a:lstStyle/>
          <a:p>
            <a:pPr eaLnBrk="1" hangingPunct="1">
              <a:buNone/>
              <a:defRPr/>
            </a:pPr>
            <a:r>
              <a:rPr lang="en-GB" altLang="en-US" sz="2400" dirty="0" smtClean="0"/>
              <a:t>1. To understand what </a:t>
            </a:r>
            <a:r>
              <a:rPr lang="en-GB" altLang="en-US" sz="2400" dirty="0" smtClean="0"/>
              <a:t>reflective writing is</a:t>
            </a: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buNone/>
              <a:defRPr/>
            </a:pPr>
            <a:r>
              <a:rPr lang="en-GB" altLang="en-US" sz="2400" dirty="0" smtClean="0"/>
              <a:t>2. To </a:t>
            </a:r>
            <a:r>
              <a:rPr lang="en-GB" altLang="en-US" sz="2400" dirty="0" smtClean="0"/>
              <a:t>understand the reflecting cycle</a:t>
            </a:r>
            <a:endParaRPr lang="en-GB" altLang="en-US" sz="2400" dirty="0" smtClean="0"/>
          </a:p>
          <a:p>
            <a:pPr eaLnBrk="1" hangingPunct="1">
              <a:buNone/>
              <a:defRPr/>
            </a:pPr>
            <a:endParaRPr lang="en-GB" altLang="en-US" sz="2400" dirty="0" smtClean="0"/>
          </a:p>
          <a:p>
            <a:pPr eaLnBrk="1" hangingPunct="1">
              <a:buNone/>
              <a:defRPr/>
            </a:pPr>
            <a:r>
              <a:rPr lang="en-GB" altLang="en-US" sz="2400" dirty="0" smtClean="0"/>
              <a:t>3. </a:t>
            </a:r>
            <a:r>
              <a:rPr lang="en-GB" altLang="en-US" sz="2400" dirty="0" smtClean="0"/>
              <a:t>To learn about different perspectives in reflective writing</a:t>
            </a: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smtClean="0"/>
              <a:t>reflective writing?</a:t>
            </a:r>
            <a:endParaRPr lang="en-GB" dirty="0" smtClean="0"/>
          </a:p>
          <a:p>
            <a:r>
              <a:rPr lang="en-GB" dirty="0" smtClean="0"/>
              <a:t>Why reflect?</a:t>
            </a:r>
          </a:p>
          <a:p>
            <a:r>
              <a:rPr lang="en-GB" dirty="0" smtClean="0"/>
              <a:t>The stages for a reflective writing</a:t>
            </a:r>
          </a:p>
          <a:p>
            <a:r>
              <a:rPr lang="en-GB" dirty="0" smtClean="0"/>
              <a:t>The reflective cycle</a:t>
            </a:r>
          </a:p>
          <a:p>
            <a:r>
              <a:rPr lang="en-GB" dirty="0" smtClean="0"/>
              <a:t>Multiple perspectives in reflective writing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785818"/>
          </a:xfrm>
        </p:spPr>
        <p:txBody>
          <a:bodyPr/>
          <a:lstStyle/>
          <a:p>
            <a:r>
              <a:rPr lang="en-GB" dirty="0" smtClean="0"/>
              <a:t>What is reflective writing?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82" y="1000108"/>
            <a:ext cx="8572560" cy="4517125"/>
          </a:xfrm>
        </p:spPr>
        <p:txBody>
          <a:bodyPr/>
          <a:lstStyle/>
          <a:p>
            <a:pPr>
              <a:buNone/>
            </a:pPr>
            <a:r>
              <a:rPr lang="en-GB" sz="2400" dirty="0" smtClean="0"/>
              <a:t>Reflective writing is </a:t>
            </a:r>
            <a:r>
              <a:rPr lang="en-GB" sz="2400" u="sng" dirty="0" smtClean="0"/>
              <a:t>evidence of reflective thinking</a:t>
            </a:r>
            <a:r>
              <a:rPr lang="en-GB" sz="2400" dirty="0" smtClean="0"/>
              <a:t>. </a:t>
            </a:r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In </a:t>
            </a:r>
            <a:r>
              <a:rPr lang="en-GB" sz="2400" dirty="0" smtClean="0"/>
              <a:t>an academic context, reflective thinking usually involves: </a:t>
            </a:r>
            <a:endParaRPr lang="en-GB" sz="2400" dirty="0" smtClean="0"/>
          </a:p>
          <a:p>
            <a:pPr>
              <a:buNone/>
            </a:pPr>
            <a:r>
              <a:rPr lang="en-GB" sz="2400" b="1" dirty="0" smtClean="0"/>
              <a:t>1. </a:t>
            </a:r>
            <a:r>
              <a:rPr lang="en-GB" sz="2400" b="1" dirty="0" smtClean="0"/>
              <a:t>Looking back at something </a:t>
            </a:r>
            <a:r>
              <a:rPr lang="en-GB" sz="2400" dirty="0" smtClean="0"/>
              <a:t>(often an </a:t>
            </a:r>
            <a:r>
              <a:rPr lang="en-GB" sz="2400" dirty="0" smtClean="0"/>
              <a:t>event/idea, </a:t>
            </a:r>
            <a:r>
              <a:rPr lang="en-GB" sz="2400" dirty="0" smtClean="0"/>
              <a:t>something that </a:t>
            </a:r>
            <a:r>
              <a:rPr lang="en-GB" sz="2400" dirty="0" smtClean="0"/>
              <a:t>happened). </a:t>
            </a:r>
          </a:p>
          <a:p>
            <a:pPr>
              <a:buNone/>
            </a:pPr>
            <a:r>
              <a:rPr lang="en-GB" sz="2400" b="1" dirty="0" smtClean="0"/>
              <a:t>2.Analysing </a:t>
            </a:r>
            <a:r>
              <a:rPr lang="en-GB" sz="2400" b="1" dirty="0" smtClean="0"/>
              <a:t>the event or idea </a:t>
            </a:r>
            <a:r>
              <a:rPr lang="en-GB" sz="2400" dirty="0" smtClean="0"/>
              <a:t>(thinking in depth and from different perspectives, and trying to explain, often with reference to a model or theory from your subject). </a:t>
            </a:r>
            <a:endParaRPr lang="en-GB" sz="2400" dirty="0" smtClean="0"/>
          </a:p>
          <a:p>
            <a:pPr>
              <a:buNone/>
            </a:pPr>
            <a:r>
              <a:rPr lang="en-GB" sz="2400" b="1" dirty="0" smtClean="0"/>
              <a:t>3. </a:t>
            </a:r>
            <a:r>
              <a:rPr lang="en-GB" sz="2400" b="1" dirty="0" smtClean="0"/>
              <a:t>Thinking carefully about what the event or idea means for you </a:t>
            </a:r>
            <a:r>
              <a:rPr lang="en-GB" sz="2400" dirty="0" smtClean="0"/>
              <a:t>and your ongoing progress as a learner and/or practising professional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714380"/>
          </a:xfrm>
        </p:spPr>
        <p:txBody>
          <a:bodyPr/>
          <a:lstStyle/>
          <a:p>
            <a:r>
              <a:rPr lang="en-GB" sz="3200" dirty="0" smtClean="0"/>
              <a:t>Example of basic reflective writing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844" y="1071546"/>
            <a:ext cx="8543956" cy="4445687"/>
          </a:xfrm>
        </p:spPr>
        <p:txBody>
          <a:bodyPr/>
          <a:lstStyle/>
          <a:p>
            <a:pPr algn="just">
              <a:buNone/>
            </a:pPr>
            <a:r>
              <a:rPr lang="en-GB" sz="2000" dirty="0" smtClean="0"/>
              <a:t>	Specific </a:t>
            </a:r>
            <a:r>
              <a:rPr lang="en-GB" sz="2000" dirty="0" smtClean="0"/>
              <a:t>tasks were shared out amongst members of my team. </a:t>
            </a:r>
            <a:r>
              <a:rPr lang="en-GB" sz="2000" dirty="0" smtClean="0"/>
              <a:t>Initially, however</a:t>
            </a:r>
            <a:r>
              <a:rPr lang="en-GB" sz="2000" dirty="0" smtClean="0"/>
              <a:t>, the tasks were not seen as equally difficult by all team members. Cooperation between group members was at risk because of this perception of unfairness. Social interdependence theory recognises a type of group interaction called ‘positive interdependence’, meaning cooperation (Johnson </a:t>
            </a:r>
            <a:r>
              <a:rPr lang="en-GB" sz="2000" dirty="0" smtClean="0"/>
              <a:t>and </a:t>
            </a:r>
            <a:r>
              <a:rPr lang="en-GB" sz="2000" dirty="0" smtClean="0"/>
              <a:t>Johnson, 1993, cited by </a:t>
            </a:r>
            <a:r>
              <a:rPr lang="en-GB" sz="2000" dirty="0" err="1" smtClean="0"/>
              <a:t>Maughan</a:t>
            </a:r>
            <a:r>
              <a:rPr lang="en-GB" sz="2000" dirty="0" smtClean="0"/>
              <a:t> </a:t>
            </a:r>
            <a:r>
              <a:rPr lang="en-GB" sz="2000" dirty="0" smtClean="0"/>
              <a:t>and </a:t>
            </a:r>
            <a:r>
              <a:rPr lang="en-GB" sz="2000" dirty="0" smtClean="0"/>
              <a:t>Webb, 2001), and many studies have demonstrated that “cooperative learning experiences encourage higher achievement” (</a:t>
            </a:r>
            <a:r>
              <a:rPr lang="en-GB" sz="2000" dirty="0" err="1" smtClean="0"/>
              <a:t>Maughan</a:t>
            </a:r>
            <a:r>
              <a:rPr lang="en-GB" sz="2000" dirty="0" smtClean="0"/>
              <a:t> </a:t>
            </a:r>
            <a:r>
              <a:rPr lang="en-GB" sz="2000" dirty="0" smtClean="0"/>
              <a:t>and </a:t>
            </a:r>
            <a:r>
              <a:rPr lang="en-GB" sz="2000" dirty="0" smtClean="0"/>
              <a:t>Webb, 2001). Ultimately, our group achieved a successful outcome, but to improve the process, we perhaps needed a chairperson to help encourage cooperation when tasks were being shared out. In future group work, on the course and at work, I would probably suggest this. </a:t>
            </a: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is a reflective report?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374249"/>
          </a:xfrm>
        </p:spPr>
        <p:txBody>
          <a:bodyPr/>
          <a:lstStyle/>
          <a:p>
            <a:r>
              <a:rPr lang="en-GB" sz="2400" dirty="0" smtClean="0"/>
              <a:t>a piece of writing that </a:t>
            </a:r>
            <a:r>
              <a:rPr lang="en-GB" sz="2400" u="sng" dirty="0" smtClean="0"/>
              <a:t>summarises a student's critical </a:t>
            </a:r>
            <a:r>
              <a:rPr lang="en-GB" sz="2400" b="1" u="sng" dirty="0" smtClean="0"/>
              <a:t>reflection</a:t>
            </a:r>
            <a:r>
              <a:rPr lang="en-GB" sz="2400" u="sng" dirty="0" smtClean="0"/>
              <a:t> on a subject</a:t>
            </a:r>
            <a:r>
              <a:rPr lang="en-GB" sz="2400" dirty="0" smtClean="0"/>
              <a:t>. </a:t>
            </a:r>
          </a:p>
          <a:p>
            <a:pPr>
              <a:buNone/>
            </a:pPr>
            <a:endParaRPr lang="en-GB" sz="2400" dirty="0" smtClean="0"/>
          </a:p>
          <a:p>
            <a:pPr algn="just"/>
            <a:r>
              <a:rPr lang="en-GB" sz="2400" dirty="0" smtClean="0"/>
              <a:t>provides an opportunity for you </a:t>
            </a:r>
            <a:r>
              <a:rPr lang="en-GB" sz="2400" u="sng" dirty="0" smtClean="0"/>
              <a:t>to gain further insights </a:t>
            </a:r>
            <a:r>
              <a:rPr lang="en-GB" sz="2400" dirty="0" smtClean="0"/>
              <a:t>from your work through </a:t>
            </a:r>
            <a:r>
              <a:rPr lang="en-GB" sz="2400" u="sng" dirty="0" smtClean="0"/>
              <a:t>deeper reflection on your experiences</a:t>
            </a:r>
            <a:r>
              <a:rPr lang="en-GB" sz="2400" dirty="0" smtClean="0"/>
              <a:t>, and through </a:t>
            </a:r>
            <a:r>
              <a:rPr lang="en-GB" sz="2400" u="sng" dirty="0" smtClean="0"/>
              <a:t>further consideration of other perspectives from people and theory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pPr algn="just"/>
            <a:r>
              <a:rPr lang="en-GB" sz="2400" dirty="0" smtClean="0"/>
              <a:t>While traditional academic writing discourages </a:t>
            </a:r>
            <a:r>
              <a:rPr lang="en-GB" sz="2400" u="sng" dirty="0" smtClean="0"/>
              <a:t>first-person accounts</a:t>
            </a:r>
            <a:r>
              <a:rPr lang="en-GB" sz="2400" dirty="0" smtClean="0"/>
              <a:t>, </a:t>
            </a:r>
            <a:r>
              <a:rPr lang="en-GB" sz="2400" b="1" dirty="0" smtClean="0"/>
              <a:t>reflective reports</a:t>
            </a:r>
            <a:r>
              <a:rPr lang="en-GB" sz="2400" dirty="0" smtClean="0"/>
              <a:t> rely on them.</a:t>
            </a:r>
          </a:p>
          <a:p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en-GB" b="1" dirty="0" smtClean="0"/>
              <a:t>Why Reflect?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“</a:t>
            </a:r>
            <a:r>
              <a:rPr lang="en-GB" sz="2400" dirty="0" smtClean="0"/>
              <a:t>It is not sufficient simply to have an experience in order to learn. </a:t>
            </a:r>
            <a:r>
              <a:rPr lang="en-GB" sz="2400" b="1" dirty="0" smtClean="0"/>
              <a:t>Without reflecting upon this experience it may quickly be forgotten</a:t>
            </a:r>
            <a:r>
              <a:rPr lang="en-GB" sz="2400" dirty="0" smtClean="0"/>
              <a:t>, or its learning potential lost. It is from </a:t>
            </a:r>
            <a:r>
              <a:rPr lang="en-GB" sz="2400" b="1" dirty="0" smtClean="0"/>
              <a:t>the feelings and thoughts emerging from this reflection </a:t>
            </a:r>
            <a:r>
              <a:rPr lang="en-GB" sz="2400" dirty="0" smtClean="0"/>
              <a:t>that generalisations or concepts can be generated.” (Gibbs 1988</a:t>
            </a:r>
            <a:r>
              <a:rPr lang="en-GB" sz="2400" dirty="0" smtClean="0"/>
              <a:t>)  </a:t>
            </a: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6" name="Picture 2" descr="C:\Users\Anita\Desktop\downloa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1285860"/>
            <a:ext cx="2357454" cy="1785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0"/>
            <a:ext cx="8329642" cy="571480"/>
          </a:xfrm>
        </p:spPr>
        <p:txBody>
          <a:bodyPr/>
          <a:lstStyle/>
          <a:p>
            <a:r>
              <a:rPr lang="en-GB" sz="3200" b="1" dirty="0" smtClean="0"/>
              <a:t>The stages for a reflective writing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42918"/>
            <a:ext cx="9144000" cy="5000660"/>
          </a:xfrm>
        </p:spPr>
        <p:txBody>
          <a:bodyPr/>
          <a:lstStyle/>
          <a:p>
            <a:pPr algn="just"/>
            <a:r>
              <a:rPr lang="en-GB" sz="1600" b="1" dirty="0" smtClean="0"/>
              <a:t>Description:</a:t>
            </a:r>
            <a:r>
              <a:rPr lang="en-GB" sz="1600" dirty="0" smtClean="0"/>
              <a:t> What is the stimulant for reflection? ( incident, event, theoretical idea) What are you going to reflect on? </a:t>
            </a:r>
          </a:p>
          <a:p>
            <a:pPr algn="just"/>
            <a:endParaRPr lang="en-GB" sz="1600" dirty="0" smtClean="0"/>
          </a:p>
          <a:p>
            <a:pPr algn="just"/>
            <a:r>
              <a:rPr lang="en-GB" sz="1600" b="1" dirty="0" smtClean="0"/>
              <a:t>Feelings: </a:t>
            </a:r>
            <a:r>
              <a:rPr lang="en-GB" sz="1600" dirty="0" smtClean="0"/>
              <a:t>What were your reactions and feelings? </a:t>
            </a:r>
          </a:p>
          <a:p>
            <a:pPr algn="just"/>
            <a:endParaRPr lang="en-GB" sz="1600" dirty="0" smtClean="0"/>
          </a:p>
          <a:p>
            <a:pPr algn="just"/>
            <a:r>
              <a:rPr lang="en-GB" sz="1600" b="1" dirty="0" smtClean="0"/>
              <a:t>Evaluation:</a:t>
            </a:r>
            <a:r>
              <a:rPr lang="en-GB" sz="1600" dirty="0" smtClean="0"/>
              <a:t> What was good and bad about the experience? Make value judgements. </a:t>
            </a:r>
          </a:p>
          <a:p>
            <a:pPr algn="just"/>
            <a:endParaRPr lang="en-GB" sz="1600" dirty="0" smtClean="0"/>
          </a:p>
          <a:p>
            <a:pPr algn="just"/>
            <a:r>
              <a:rPr lang="en-GB" sz="1600" b="1" dirty="0" smtClean="0"/>
              <a:t>Analysis:</a:t>
            </a:r>
            <a:r>
              <a:rPr lang="en-GB" sz="1600" dirty="0" smtClean="0"/>
              <a:t> What sense can you make of the situation? Bring in ideas from outside the experience to help you. What was really going on?</a:t>
            </a:r>
          </a:p>
          <a:p>
            <a:pPr algn="just">
              <a:buNone/>
            </a:pPr>
            <a:r>
              <a:rPr lang="en-GB" sz="1600" dirty="0" smtClean="0"/>
              <a:t> </a:t>
            </a:r>
          </a:p>
          <a:p>
            <a:pPr algn="just"/>
            <a:r>
              <a:rPr lang="en-GB" sz="1600" b="1" dirty="0" smtClean="0"/>
              <a:t>Conclusions (general): </a:t>
            </a:r>
            <a:r>
              <a:rPr lang="en-GB" sz="1600" dirty="0" smtClean="0"/>
              <a:t>What can be concluded, in a general sense, from these experiences and the analyses you have undertaken? </a:t>
            </a:r>
          </a:p>
          <a:p>
            <a:pPr algn="just"/>
            <a:endParaRPr lang="en-GB" sz="1600" dirty="0" smtClean="0"/>
          </a:p>
          <a:p>
            <a:pPr algn="just"/>
            <a:r>
              <a:rPr lang="en-GB" sz="1600" b="1" dirty="0" smtClean="0"/>
              <a:t>Conclusions (specific): </a:t>
            </a:r>
            <a:r>
              <a:rPr lang="en-GB" sz="1600" dirty="0" smtClean="0"/>
              <a:t>What can be concluded about your own specific, unique, personal situation or ways of working? </a:t>
            </a:r>
          </a:p>
          <a:p>
            <a:pPr algn="just"/>
            <a:endParaRPr lang="en-GB" sz="1600" dirty="0" smtClean="0"/>
          </a:p>
          <a:p>
            <a:pPr algn="just"/>
            <a:r>
              <a:rPr lang="en-GB" sz="1600" b="1" dirty="0" smtClean="0"/>
              <a:t>Action plans</a:t>
            </a:r>
            <a:r>
              <a:rPr lang="en-GB" sz="1600" dirty="0" smtClean="0"/>
              <a:t>: What are you going to do differently in this type of situation next time? What steps are you going to take on the basis of what you have learnt?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571504"/>
          </a:xfrm>
        </p:spPr>
        <p:txBody>
          <a:bodyPr/>
          <a:lstStyle/>
          <a:p>
            <a:r>
              <a:rPr lang="en-GB" b="1" dirty="0" smtClean="0"/>
              <a:t>The reflective cycle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6" name="Picture 2" descr="C:\Users\Anita\Desktop\92dfc5eb7058f2aa8d144a91c05a7ea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2458208" y="857232"/>
            <a:ext cx="4615699" cy="47863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642942"/>
          </a:xfrm>
        </p:spPr>
        <p:txBody>
          <a:bodyPr/>
          <a:lstStyle/>
          <a:p>
            <a:r>
              <a:rPr lang="en-GB" sz="3200" b="1" dirty="0" smtClean="0"/>
              <a:t>Multiple perspectives in reflective writing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4588563"/>
          </a:xfrm>
        </p:spPr>
        <p:txBody>
          <a:bodyPr/>
          <a:lstStyle/>
          <a:p>
            <a:r>
              <a:rPr lang="en-GB" sz="2400" dirty="0" smtClean="0"/>
              <a:t>Whilst your reflective writing will be based on </a:t>
            </a:r>
            <a:r>
              <a:rPr lang="en-GB" sz="2400" u="sng" dirty="0" smtClean="0"/>
              <a:t>personal experience</a:t>
            </a:r>
            <a:r>
              <a:rPr lang="en-GB" sz="2400" dirty="0" smtClean="0"/>
              <a:t>, it will also need to draw on </a:t>
            </a:r>
            <a:r>
              <a:rPr lang="en-GB" sz="2400" u="sng" dirty="0" smtClean="0"/>
              <a:t>other sources and types of evidence </a:t>
            </a:r>
            <a:r>
              <a:rPr lang="en-GB" sz="2400" dirty="0" smtClean="0"/>
              <a:t>if you are to better understand your experience. </a:t>
            </a:r>
          </a:p>
          <a:p>
            <a:r>
              <a:rPr lang="en-GB" sz="2400" dirty="0" smtClean="0"/>
              <a:t>Possible </a:t>
            </a:r>
            <a:r>
              <a:rPr lang="en-GB" sz="2400" b="1" dirty="0" smtClean="0"/>
              <a:t>sources of evidence </a:t>
            </a:r>
            <a:r>
              <a:rPr lang="en-GB" sz="2400" dirty="0" smtClean="0"/>
              <a:t>for reflective: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Other things I know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Personal aspirations			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Work-based issues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Application to other modules / learning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6" name="Picture 2" descr="C:\Users\Anita\Desktop\download (1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3000372"/>
            <a:ext cx="2286016" cy="1440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28628"/>
          </a:xfrm>
        </p:spPr>
        <p:txBody>
          <a:bodyPr/>
          <a:lstStyle/>
          <a:p>
            <a:r>
              <a:rPr lang="en-GB" b="1" dirty="0" smtClean="0"/>
              <a:t>References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4660001"/>
          </a:xfrm>
        </p:spPr>
        <p:txBody>
          <a:bodyPr/>
          <a:lstStyle/>
          <a:p>
            <a:pPr algn="just"/>
            <a:r>
              <a:rPr lang="en-GB" sz="2000" dirty="0" smtClean="0"/>
              <a:t>Gibbs, G. (1988) </a:t>
            </a:r>
            <a:r>
              <a:rPr lang="en-GB" sz="2000" i="1" dirty="0" smtClean="0"/>
              <a:t>Learning by doing. A guide to teaching and learning methods</a:t>
            </a:r>
            <a:r>
              <a:rPr lang="en-GB" sz="2000" dirty="0" smtClean="0"/>
              <a:t>. </a:t>
            </a:r>
            <a:r>
              <a:rPr lang="en-GB" sz="2000" dirty="0" smtClean="0"/>
              <a:t>FEU</a:t>
            </a:r>
          </a:p>
          <a:p>
            <a:pPr algn="just"/>
            <a:endParaRPr lang="en-GB" sz="2000" dirty="0" smtClean="0"/>
          </a:p>
          <a:p>
            <a:pPr algn="just"/>
            <a:r>
              <a:rPr lang="en-GB" sz="2000" dirty="0" smtClean="0"/>
              <a:t>Hampton, M. </a:t>
            </a:r>
            <a:r>
              <a:rPr lang="en-GB" sz="2000" i="1" dirty="0" smtClean="0"/>
              <a:t>Reflective writing. A basic introduction. </a:t>
            </a:r>
            <a:r>
              <a:rPr lang="en-GB" sz="2000" dirty="0" smtClean="0"/>
              <a:t>University of Portsmouth</a:t>
            </a:r>
          </a:p>
          <a:p>
            <a:pPr algn="just"/>
            <a:endParaRPr lang="en-GB" sz="2000" dirty="0" smtClean="0"/>
          </a:p>
          <a:p>
            <a:pPr algn="just"/>
            <a:r>
              <a:rPr lang="en-GB" sz="2000" dirty="0" err="1" smtClean="0"/>
              <a:t>Maughan</a:t>
            </a:r>
            <a:r>
              <a:rPr lang="en-GB" sz="2000" dirty="0" smtClean="0"/>
              <a:t>, C., </a:t>
            </a:r>
            <a:r>
              <a:rPr lang="en-GB" sz="2000" dirty="0" smtClean="0"/>
              <a:t>and </a:t>
            </a:r>
            <a:r>
              <a:rPr lang="en-GB" sz="2000" dirty="0" smtClean="0"/>
              <a:t>Webb, J. (2001</a:t>
            </a:r>
            <a:r>
              <a:rPr lang="en-GB" sz="2000" dirty="0" smtClean="0"/>
              <a:t>) </a:t>
            </a:r>
            <a:r>
              <a:rPr lang="en-GB" sz="2000" i="1" dirty="0" smtClean="0"/>
              <a:t>Small group learning and assessment. </a:t>
            </a:r>
            <a:r>
              <a:rPr lang="en-GB" sz="2000" dirty="0" smtClean="0"/>
              <a:t>Available from: </a:t>
            </a:r>
            <a:r>
              <a:rPr lang="en-GB" sz="2000" dirty="0" smtClean="0">
                <a:hlinkClick r:id="rId2"/>
              </a:rPr>
              <a:t>www.ukcle.ac.uk/resources/temp/assessment.html</a:t>
            </a:r>
            <a:r>
              <a:rPr lang="en-GB" sz="2000" dirty="0" smtClean="0"/>
              <a:t> (Retrieved August 01, 2007</a:t>
            </a:r>
            <a:r>
              <a:rPr lang="en-GB" sz="2000" dirty="0" smtClean="0"/>
              <a:t>, from the Higher Education Academy </a:t>
            </a:r>
            <a:r>
              <a:rPr lang="en-GB" sz="2000" dirty="0" smtClean="0"/>
              <a:t>website:</a:t>
            </a:r>
            <a:endParaRPr lang="en-GB" sz="2000" dirty="0" smtClean="0"/>
          </a:p>
          <a:p>
            <a:pPr algn="just">
              <a:buNone/>
            </a:pPr>
            <a:endParaRPr lang="en-GB" sz="2000" dirty="0" smtClean="0"/>
          </a:p>
          <a:p>
            <a:pPr algn="just"/>
            <a:r>
              <a:rPr lang="en-GB" sz="2000" dirty="0" err="1" smtClean="0"/>
              <a:t>Watton</a:t>
            </a:r>
            <a:r>
              <a:rPr lang="en-GB" sz="2000" dirty="0" smtClean="0"/>
              <a:t>, P., </a:t>
            </a:r>
            <a:r>
              <a:rPr lang="en-GB" sz="2000" dirty="0" err="1" smtClean="0"/>
              <a:t>Collings</a:t>
            </a:r>
            <a:r>
              <a:rPr lang="en-GB" sz="2000" dirty="0" smtClean="0"/>
              <a:t>, J. and Moon, J. ( 2001) </a:t>
            </a:r>
            <a:r>
              <a:rPr lang="en-GB" sz="2000" i="1" dirty="0" smtClean="0"/>
              <a:t>Reflective writing. Guidance notes for students.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28/08/2018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1017</TotalTime>
  <Words>565</Words>
  <Application>Microsoft Office PowerPoint</Application>
  <PresentationFormat>On-screen Show (4:3)</PresentationFormat>
  <Paragraphs>89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BMSK 4001</vt:lpstr>
      <vt:lpstr>Lesson Aims</vt:lpstr>
      <vt:lpstr>Overview</vt:lpstr>
      <vt:lpstr>What is reflective writing?</vt:lpstr>
      <vt:lpstr>Example of basic reflective writing </vt:lpstr>
      <vt:lpstr>What is a reflective report? </vt:lpstr>
      <vt:lpstr>Why Reflect?</vt:lpstr>
      <vt:lpstr>The stages for a reflective writing</vt:lpstr>
      <vt:lpstr>The reflective cycle</vt:lpstr>
      <vt:lpstr>Multiple perspectives in reflective writing </vt:lpstr>
      <vt:lpstr>References 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Anita</cp:lastModifiedBy>
  <cp:revision>65</cp:revision>
  <cp:lastPrinted>2018-07-09T15:27:01Z</cp:lastPrinted>
  <dcterms:created xsi:type="dcterms:W3CDTF">2002-10-07T19:43:58Z</dcterms:created>
  <dcterms:modified xsi:type="dcterms:W3CDTF">2018-08-28T16:05:34Z</dcterms:modified>
</cp:coreProperties>
</file>