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vnd.ms-photo" Extension="wdp"/>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p:cViewPr>
        <p:scale>
          <a:sx d="100" n="110"/>
          <a:sy d="100" n="110"/>
        </p:scale>
        <p:origin x="1176" y="416"/>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BD" lang="en-BD"/>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C4DA6A97-41C4-534E-9671-4F90787C92BF}" type="datetimeFigureOut">
              <a:rPr altLang="en-BD" lang="en-BD" smtClean="0"/>
              <a:t>3/3/24</a:t>
            </a:fld>
            <a:endParaRPr altLang="en-BD" lang="en-BD"/>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BD" lang="en-BD"/>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altLang="en-BD" lang="en-BD"/>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BD" lang="en-BD"/>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8DC2AD8A-F0C3-5E4A-A968-F391A5A38C5A}" type="slidenum">
              <a:rPr altLang="en-BD" lang="en-BD" smtClean="0"/>
              <a:t>‹#›</a:t>
            </a:fld>
            <a:endParaRPr altLang="en-BD" lang="en-BD"/>
          </a:p>
        </p:txBody>
      </p:sp>
    </p:spTree>
    <p:extLst>
      <p:ext uri="{BB962C8B-B14F-4D97-AF65-F5344CB8AC3E}">
        <p14:creationId xmlns:p14="http://schemas.microsoft.com/office/powerpoint/2010/main" val="2149394467"/>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2.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00000"/>
                </a:solidFill>
                <a:effectLst/>
                <a:latin charset="0" panose="020B0604020202020204" pitchFamily="34" typeface="Arial"/>
              </a:rPr>
              <a:t>Hello Everyone! </a:t>
            </a:r>
            <a:r>
              <a:rPr altLang="en-GB" b="0" i="0" lang="en-GB" strike="noStrike" sz="1800" u="none">
                <a:solidFill>
                  <a:srgbClr val="000000"/>
                </a:solidFill>
                <a:effectLst/>
                <a:latin charset="0" panose="020B0604020202020204" pitchFamily="34" typeface="Arial"/>
              </a:rPr>
              <a:t>Welcome to the Presentation </a:t>
            </a:r>
            <a:endParaRPr altLang="en-BD" dirty="0" lang="en-BD" sz="1800"/>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a:t>
            </a:fld>
            <a:endParaRPr altLang="en-BD" lang="en-BD"/>
          </a:p>
        </p:txBody>
      </p:sp>
    </p:spTree>
    <p:extLst>
      <p:ext uri="{BB962C8B-B14F-4D97-AF65-F5344CB8AC3E}">
        <p14:creationId xmlns:p14="http://schemas.microsoft.com/office/powerpoint/2010/main" val="1505579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1500"/>
              </a:spcBef>
              <a:spcAft>
                <a:spcPts val="0"/>
              </a:spcAft>
            </a:pPr>
            <a:r>
              <a:rPr altLang="en-GB" b="0" dirty="0" i="0" lang="en-GB" strike="noStrike" sz="1800" u="none">
                <a:solidFill>
                  <a:srgbClr val="0D0D0D"/>
                </a:solidFill>
                <a:effectLst/>
                <a:latin charset="0" panose="020B0604020202020204" pitchFamily="34" typeface="Arial"/>
              </a:rPr>
              <a:t>We invite you to join us for our presentation on Unilever, a leader in consumer goods that is undoubtedly one of the biggest in the world. </a:t>
            </a:r>
            <a:r>
              <a:rPr altLang="en-GB" b="0" dirty="0" i="0" lang="en-GB" strike="noStrike" sz="1800" u="none">
                <a:solidFill>
                  <a:srgbClr val="000000"/>
                </a:solidFill>
                <a:effectLst/>
                <a:latin charset="0" panose="020B0604020202020204" pitchFamily="34" typeface="Arial"/>
              </a:rPr>
              <a:t>Unilever UK, an entity of the worldwide consumer products giant Unilever, functions in a competitive and fast-changing FMCG (Fast Moving Consumer Goods) sector. The structure, size, and function of the organization is designed and have been configured to manage its vast brand and product portfolio efficiently, whilst being nimble and adept in the fast-paced dynamism of the external environment it operates in. This analysis report provides an overview of Unilever UK's organizational structure, the intrinsic and extrinsic elements that influence its operations, a stakeholder's significance, and the role of its various functions. </a:t>
            </a:r>
            <a:endParaRPr altLang="en-GB" b="0" dirty="0" lang="en-GB">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3</a:t>
            </a:fld>
            <a:endParaRPr altLang="en-BD" lang="en-BD"/>
          </a:p>
        </p:txBody>
      </p:sp>
    </p:spTree>
    <p:extLst>
      <p:ext uri="{BB962C8B-B14F-4D97-AF65-F5344CB8AC3E}">
        <p14:creationId xmlns:p14="http://schemas.microsoft.com/office/powerpoint/2010/main" val="30625995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D0D0D"/>
                </a:solidFill>
                <a:effectLst/>
                <a:latin charset="0" panose="020B0604020202020204" pitchFamily="34" typeface="Arial"/>
              </a:rPr>
              <a:t>Initiated in 1929 as a result of the consolidation of a British soap manufacturer and a margarine producer from Holland, Unilever has today spread to all corners of the world as a heavyweight player in the consumer goods sector. The partners were aligned in this alliance, aiming at joint efforts which guaranteed a steady palm oil inflow which was as important for both personal care products as for cosmetics (Huang et al., 2020). It is by the year 1900s that Unilever has developed into a great global company with more than 400 brands. These brands belong to the food, beverages, cleansing agents and personal care.  </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4</a:t>
            </a:fld>
            <a:endParaRPr altLang="en-BD" lang="en-BD"/>
          </a:p>
        </p:txBody>
      </p:sp>
    </p:spTree>
    <p:extLst>
      <p:ext uri="{BB962C8B-B14F-4D97-AF65-F5344CB8AC3E}">
        <p14:creationId xmlns:p14="http://schemas.microsoft.com/office/powerpoint/2010/main" val="14743781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D0D0D"/>
                </a:solidFill>
                <a:effectLst/>
                <a:latin charset="0" panose="02000000000000000000" pitchFamily="2" typeface="Roboto"/>
              </a:rPr>
              <a:t>Unilever's extensive product portfolio spans several key segments: foods and beverages, nursing and home support, and individual support. Impressive brands, for example, Dove, which is closely associated with personal care, Lipton, in beverages, Ben &amp; Jerry’s and Magnum in ice cream, and Surf and Sunlight in home cleaning products, are among them. Such manufactures represent the Unilever's core values of quality, innovation and sustainability </a:t>
            </a:r>
            <a:r>
              <a:rPr altLang="en-GB" b="0" dirty="0" i="0" lang="en-GB" strike="noStrike" sz="1800" u="none">
                <a:solidFill>
                  <a:srgbClr val="0D0D0D"/>
                </a:solidFill>
                <a:effectLst/>
                <a:latin charset="0" panose="02020603050405020304" pitchFamily="18" typeface="Times New Roman"/>
              </a:rPr>
              <a:t>(Parr and Sullivan, 2018)</a:t>
            </a:r>
            <a:r>
              <a:rPr altLang="en-GB" b="0" dirty="0" i="0" lang="en-GB" strike="noStrike" sz="1800" u="none">
                <a:solidFill>
                  <a:srgbClr val="0D0D0D"/>
                </a:solidFill>
                <a:effectLst/>
                <a:latin charset="0" panose="02000000000000000000" pitchFamily="2" typeface="Roboto"/>
              </a:rPr>
              <a:t>. This vast portfolio widens the appeal and impacts the global consumer demographic. Unilever is thus able to constantly meet changing preferences of consumers and comply with the latest environmental standards.</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5</a:t>
            </a:fld>
            <a:endParaRPr altLang="en-BD" lang="en-BD"/>
          </a:p>
        </p:txBody>
      </p:sp>
    </p:spTree>
    <p:extLst>
      <p:ext uri="{BB962C8B-B14F-4D97-AF65-F5344CB8AC3E}">
        <p14:creationId xmlns:p14="http://schemas.microsoft.com/office/powerpoint/2010/main" val="2203120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UK's organizational structure of Unilever is brilliantly matrix </a:t>
            </a:r>
            <a:r>
              <a:rPr altLang="en-GB" b="0" dirty="0" err="1" i="0" lang="en-GB" strike="noStrike" sz="1800" u="none">
                <a:solidFill>
                  <a:srgbClr val="0D0D0D"/>
                </a:solidFill>
                <a:effectLst/>
                <a:latin charset="0" panose="020B0604020202020204" pitchFamily="34" typeface="Arial"/>
              </a:rPr>
              <a:t>desinged</a:t>
            </a:r>
            <a:r>
              <a:rPr altLang="en-GB" b="0" dirty="0" i="0" lang="en-GB" strike="noStrike" sz="1800" u="none">
                <a:solidFill>
                  <a:srgbClr val="0D0D0D"/>
                </a:solidFill>
                <a:effectLst/>
                <a:latin charset="0" panose="020B0604020202020204" pitchFamily="34" typeface="Arial"/>
              </a:rPr>
              <a:t> that, allows free flow of information and smooth collaboration across various functions and different regions. This design is the foundation of the company size, that has a lot of brands among many categories like food, beverages, household, and hygiene (Cool and Woo, 2017). The different divisions in the Unilever UK are the Finance, Human Resources, Marketing, Sales, Supply Chain, and Research &amp; Development amongst others. Such functions are at the core of the organisation's ability to be efficient in operations, innovative in developing the new products and competitive in the market.</a:t>
            </a:r>
            <a:endParaRPr altLang="en-GB" b="0" dirty="0" lang="en-GB">
              <a:effectLst/>
            </a:endParaRPr>
          </a:p>
          <a:p>
            <a:br>
              <a:rPr altLang="en-GB" dirty="0" lang="en-GB"/>
            </a:b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6</a:t>
            </a:fld>
            <a:endParaRPr altLang="en-BD" lang="en-BD"/>
          </a:p>
        </p:txBody>
      </p:sp>
    </p:spTree>
    <p:extLst>
      <p:ext uri="{BB962C8B-B14F-4D97-AF65-F5344CB8AC3E}">
        <p14:creationId xmlns:p14="http://schemas.microsoft.com/office/powerpoint/2010/main" val="762969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external environment of Unilever UK is influenced by numerous factors, which can be systematically examined through a PESTLE analysis (Julian, 2019). The external environment of Unilever UK is influenced by numerous factors, which can be systematically examined through a PESTLE analysis:</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Political: </a:t>
            </a:r>
            <a:r>
              <a:rPr altLang="en-GB" b="0" dirty="0" i="0" lang="en-GB" strike="noStrike" sz="1800" u="none">
                <a:solidFill>
                  <a:srgbClr val="000000"/>
                </a:solidFill>
                <a:effectLst/>
                <a:latin charset="0" panose="020B0604020202020204" pitchFamily="34" typeface="Arial"/>
              </a:rPr>
              <a:t>Regulatory policies, trade deals, and the political environment in the UK are factors that Unilever deals with. Brexit has given us trade and regulatory issues to be faced with the possibilities of challenges and opportunities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Economic: </a:t>
            </a:r>
            <a:r>
              <a:rPr altLang="en-GB" b="0" dirty="0" i="0" lang="en-GB" strike="noStrike" sz="1800" u="none">
                <a:solidFill>
                  <a:srgbClr val="000000"/>
                </a:solidFill>
                <a:effectLst/>
                <a:latin charset="0" panose="020B0604020202020204" pitchFamily="34" typeface="Arial"/>
              </a:rPr>
              <a:t>The economic context that is composed of inflation rates, consumer purchasing power, and economic growth, is to influence consumer </a:t>
            </a:r>
            <a:r>
              <a:rPr altLang="en-GB" b="0" dirty="0" err="1" i="0" lang="en-GB" strike="noStrike" sz="1800" u="none">
                <a:solidFill>
                  <a:srgbClr val="000000"/>
                </a:solidFill>
                <a:effectLst/>
                <a:latin charset="0" panose="020B0604020202020204" pitchFamily="34" typeface="Arial"/>
              </a:rPr>
              <a:t>behavior</a:t>
            </a:r>
            <a:r>
              <a:rPr altLang="en-GB" b="0" dirty="0" i="0" lang="en-GB" strike="noStrike" sz="1800" u="none">
                <a:solidFill>
                  <a:srgbClr val="000000"/>
                </a:solidFill>
                <a:effectLst/>
                <a:latin charset="0" panose="020B0604020202020204" pitchFamily="34" typeface="Arial"/>
              </a:rPr>
              <a:t> and product demand for Unilever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Social: </a:t>
            </a:r>
            <a:r>
              <a:rPr altLang="en-GB" b="0" dirty="0" i="0" lang="en-GB" strike="noStrike" sz="1800" u="none">
                <a:solidFill>
                  <a:srgbClr val="000000"/>
                </a:solidFill>
                <a:effectLst/>
                <a:latin charset="0" panose="020B0604020202020204" pitchFamily="34" typeface="Arial"/>
              </a:rPr>
              <a:t>The preferences of consumers which may include demand for sustainable and ethical products and how they are made affect the strategies of Unilever's product development and marketing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Technological: </a:t>
            </a:r>
            <a:r>
              <a:rPr altLang="en-GB" b="0" dirty="0" i="0" lang="en-GB" strike="noStrike" sz="1800" u="none">
                <a:solidFill>
                  <a:srgbClr val="000000"/>
                </a:solidFill>
                <a:effectLst/>
                <a:latin charset="0" panose="020B0604020202020204" pitchFamily="34" typeface="Arial"/>
              </a:rPr>
              <a:t>The development of technology is one of the factors that increase the company's supply chain speed, marketing methods, and product innovation level, therefore, Unilever is still leading in the competition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Legal: </a:t>
            </a:r>
            <a:r>
              <a:rPr altLang="en-GB" b="0" dirty="0" i="0" lang="en-GB" strike="noStrike" sz="1800" u="none">
                <a:solidFill>
                  <a:srgbClr val="000000"/>
                </a:solidFill>
                <a:effectLst/>
                <a:latin charset="0" panose="020B0604020202020204" pitchFamily="34" typeface="Arial"/>
              </a:rPr>
              <a:t>Conformity of Unilever's activities with UK and EU regulations, such as product safety, environmental standards, and employment law, is a priority (Julian, 2019).</a:t>
            </a:r>
            <a:endParaRPr altLang="en-GB" b="0" dirty="0" lang="en-GB" sz="2800">
              <a:effectLst/>
            </a:endParaRPr>
          </a:p>
          <a:p>
            <a:pPr algn="just" rtl="0">
              <a:spcBef>
                <a:spcPts val="0"/>
              </a:spcBef>
              <a:spcAft>
                <a:spcPts val="0"/>
              </a:spcAft>
            </a:pPr>
            <a:r>
              <a:rPr altLang="en-GB" b="1" dirty="0" i="0" lang="en-GB" strike="noStrike" sz="1800" u="none">
                <a:solidFill>
                  <a:srgbClr val="000000"/>
                </a:solidFill>
                <a:effectLst/>
                <a:latin charset="0" panose="020B0604020202020204" pitchFamily="34" typeface="Arial"/>
              </a:rPr>
              <a:t>Environmental: </a:t>
            </a:r>
            <a:r>
              <a:rPr altLang="en-GB" b="0" dirty="0" i="0" lang="en-GB" strike="noStrike" sz="1800" u="none">
                <a:solidFill>
                  <a:srgbClr val="000000"/>
                </a:solidFill>
                <a:effectLst/>
                <a:latin charset="0" panose="020B0604020202020204" pitchFamily="34" typeface="Arial"/>
              </a:rPr>
              <a:t>The more and more urgency of sustainability and green production of goods encourages Unilever to apply natural processes and innovations to manufacturing (Julian, 2019).</a:t>
            </a:r>
            <a:endParaRPr altLang="en-GB" b="0" dirty="0" lang="en-GB" sz="2800">
              <a:effectLst/>
            </a:endParaRPr>
          </a:p>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This outwardness of factor determines Unilever UK's strategic decision model, which is required to be agile and responsive to help it sustain the market position and stimulate growth.</a:t>
            </a:r>
            <a:endParaRPr altLang="en-GB" b="0" dirty="0" lang="en-GB" sz="2800">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7</a:t>
            </a:fld>
            <a:endParaRPr altLang="en-BD" lang="en-BD"/>
          </a:p>
        </p:txBody>
      </p:sp>
    </p:spTree>
    <p:extLst>
      <p:ext uri="{BB962C8B-B14F-4D97-AF65-F5344CB8AC3E}">
        <p14:creationId xmlns:p14="http://schemas.microsoft.com/office/powerpoint/2010/main" val="41415620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r>
              <a:rPr altLang="en-GB" b="0" dirty="0" i="0" lang="en-GB" strike="noStrike" sz="1800" u="none">
                <a:solidFill>
                  <a:srgbClr val="000000"/>
                </a:solidFill>
                <a:effectLst/>
                <a:latin charset="0" panose="020B0604020202020204" pitchFamily="34" typeface="Arial"/>
              </a:rPr>
              <a:t>The stakeholders of Unilever UK consist of shareholders, staff members, clients, suppliers, the community, regulatory bodies and so on (</a:t>
            </a:r>
            <a:r>
              <a:rPr altLang="en-GB" b="0" dirty="0" err="1" i="0" lang="en-GB" strike="noStrike" sz="1800" u="none">
                <a:solidFill>
                  <a:srgbClr val="000000"/>
                </a:solidFill>
                <a:effectLst/>
                <a:latin charset="0" panose="020B0604020202020204" pitchFamily="34" typeface="Arial"/>
              </a:rPr>
              <a:t>Mckay</a:t>
            </a:r>
            <a:r>
              <a:rPr altLang="en-GB" b="0" dirty="0" i="0" lang="en-GB" strike="noStrike" sz="1800" u="none">
                <a:solidFill>
                  <a:srgbClr val="000000"/>
                </a:solidFill>
                <a:effectLst/>
                <a:latin charset="0" panose="020B0604020202020204" pitchFamily="34" typeface="Arial"/>
              </a:rPr>
              <a:t> and Roberta Lynn </a:t>
            </a:r>
            <a:r>
              <a:rPr altLang="en-GB" b="0" dirty="0" err="1" i="0" lang="en-GB" strike="noStrike" sz="1800" u="none">
                <a:solidFill>
                  <a:srgbClr val="000000"/>
                </a:solidFill>
                <a:effectLst/>
                <a:latin charset="0" panose="020B0604020202020204" pitchFamily="34" typeface="Arial"/>
              </a:rPr>
              <a:t>Paikoff</a:t>
            </a:r>
            <a:r>
              <a:rPr altLang="en-GB" b="0" dirty="0" i="0" lang="en-GB" strike="noStrike" sz="1800" u="none">
                <a:solidFill>
                  <a:srgbClr val="000000"/>
                </a:solidFill>
                <a:effectLst/>
                <a:latin charset="0" panose="020B0604020202020204" pitchFamily="34" typeface="Arial"/>
              </a:rPr>
              <a:t>, 2020). Identifying the stakeholders and </a:t>
            </a:r>
            <a:r>
              <a:rPr altLang="en-GB" b="0" dirty="0" err="1" i="0" lang="en-GB" strike="noStrike" sz="1800" u="none">
                <a:solidFill>
                  <a:srgbClr val="000000"/>
                </a:solidFill>
                <a:effectLst/>
                <a:latin charset="0" panose="020B0604020202020204" pitchFamily="34" typeface="Arial"/>
              </a:rPr>
              <a:t>analyzing</a:t>
            </a:r>
            <a:r>
              <a:rPr altLang="en-GB" b="0" dirty="0" i="0" lang="en-GB" strike="noStrike" sz="1800" u="none">
                <a:solidFill>
                  <a:srgbClr val="000000"/>
                </a:solidFill>
                <a:effectLst/>
                <a:latin charset="0" panose="020B0604020202020204" pitchFamily="34" typeface="Arial"/>
              </a:rPr>
              <a:t> thoroughly their expectations and needs is a core of the company’s ability to adjust its strategies to the stakeholder interests, minimizes risks and captures the opportunities those groups bring. Additionally to the stakeholders’ engagement, participating in all these activities leads to a better reputation and sustainability of the company.</a:t>
            </a: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8</a:t>
            </a:fld>
            <a:endParaRPr altLang="en-BD" lang="en-BD"/>
          </a:p>
        </p:txBody>
      </p:sp>
    </p:spTree>
    <p:extLst>
      <p:ext uri="{BB962C8B-B14F-4D97-AF65-F5344CB8AC3E}">
        <p14:creationId xmlns:p14="http://schemas.microsoft.com/office/powerpoint/2010/main" val="1539065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UK operations of Unilever constitute a number of functions, namely Finance, Human Resources, and Marketing, which play as the core element of the firm, they are the backbone that enable the company to tackle internal and external factors and to a great extent secure its competitive position (Min et al., 2020). Hence, the Finance operation is about financial stability and continuity, whereas the Human Resources function revolves around talent management and organisational culture. Brand equity and customer engagement are two key factors that Sales and Marketing departments can use in the struggle for survival in today’s very competitive business environment. Each segment is unique in its service to the performance of UK Unilever and in that supporting the organization to obtain its objectives.</a:t>
            </a:r>
            <a:endParaRPr altLang="en-GB" b="0" dirty="0" lang="en-GB">
              <a:effectLst/>
            </a:endParaRPr>
          </a:p>
          <a:p>
            <a:br>
              <a:rPr altLang="en-GB" dirty="0" lang="en-GB"/>
            </a:br>
            <a:endParaRPr altLang="en-BD" dirty="0" lang="en-BD"/>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9</a:t>
            </a:fld>
            <a:endParaRPr altLang="en-BD" lang="en-BD"/>
          </a:p>
        </p:txBody>
      </p:sp>
    </p:spTree>
    <p:extLst>
      <p:ext uri="{BB962C8B-B14F-4D97-AF65-F5344CB8AC3E}">
        <p14:creationId xmlns:p14="http://schemas.microsoft.com/office/powerpoint/2010/main" val="12822687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00000"/>
                </a:solidFill>
                <a:effectLst/>
                <a:latin charset="0" panose="020B0604020202020204" pitchFamily="34" typeface="Arial"/>
              </a:rPr>
              <a:t>The United Kingdom operations of Unilever embed its organizational culture around sustainability, ethics, and social responsibility (Parr and Sullivan, 2018). Proctor &amp; Gamble's Sustainability Living Plan provides for specific targets such as the reduction of environmental footprint, promotion of health and well-being, and improvement of livelihoods. Unilever UK's ethics are rooted in the pillars of justice, honesty, and the absence of corruption in the way the company manages its processes and its relationships with stakeholders. Actions relating to CSR, including those targeting the reduction of plastic waste, community development, and sustainable sourcing, are in line with Unilever's broader aspirations to advance a world where sustainable living is the norm.</a:t>
            </a:r>
            <a:endParaRPr altLang="en-GB" b="0" dirty="0" lang="en-GB" sz="2800">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10</a:t>
            </a:fld>
            <a:endParaRPr altLang="en-BD" lang="en-BD"/>
          </a:p>
        </p:txBody>
      </p:sp>
    </p:spTree>
    <p:extLst>
      <p:ext uri="{BB962C8B-B14F-4D97-AF65-F5344CB8AC3E}">
        <p14:creationId xmlns:p14="http://schemas.microsoft.com/office/powerpoint/2010/main" val="13706648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b="0" dirty="0" i="0" lang="en-GB" strike="noStrike" sz="1800" u="none">
                <a:solidFill>
                  <a:srgbClr val="000000"/>
                </a:solidFill>
                <a:effectLst/>
                <a:latin charset="0" panose="020B0604020202020204" pitchFamily="34" typeface="Arial"/>
              </a:rPr>
              <a:t>In conclusion, Unilever UK corporate structure and functions are perfectly tailored to meet the challenges and benefits provided for by its internal and external environment. The collaboration itself is the approach that the company uses for stakeholder engagement, sustainability, and ethical practice which is the basis for the competitive position and future growth. Using constant innovation, engagement with various stakeholders, and consistent adherence to its values, FMCG makes Unilever UK well prepared for the challenges of the sector and to be a positive contributor to societal and environmental wellbeing.</a:t>
            </a:r>
            <a:endParaRPr altLang="en-GB" b="0" dirty="0" i="0" lang="en-GB" strike="noStrike" sz="1800" u="none">
              <a:solidFill>
                <a:srgbClr val="0D0D0D"/>
              </a:solidFill>
              <a:effectLst/>
              <a:latin charset="0" panose="02000000000000000000" pitchFamily="2" typeface="Roboto"/>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11</a:t>
            </a:fld>
            <a:endParaRPr altLang="en-BD" lang="en-BD"/>
          </a:p>
        </p:txBody>
      </p:sp>
    </p:spTree>
    <p:extLst>
      <p:ext uri="{BB962C8B-B14F-4D97-AF65-F5344CB8AC3E}">
        <p14:creationId xmlns:p14="http://schemas.microsoft.com/office/powerpoint/2010/main" val="12455587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Cool, K.O. and Woo, C.Y. (2017). </a:t>
            </a:r>
            <a:r>
              <a:rPr altLang="en-GB" b="0" dirty="0" i="1" lang="en-GB" strike="noStrike" sz="1800" u="none">
                <a:solidFill>
                  <a:srgbClr val="0D0D0D"/>
                </a:solidFill>
                <a:effectLst/>
                <a:latin charset="0" panose="020B0604020202020204" pitchFamily="34" typeface="Arial"/>
              </a:rPr>
              <a:t>Porter’s (2017) generic competitive strategies : a test of performance and functional strategy attributes</a:t>
            </a:r>
            <a:r>
              <a:rPr altLang="en-GB" b="0" dirty="0" i="0" lang="en-GB" strike="noStrike" sz="1800" u="none">
                <a:solidFill>
                  <a:srgbClr val="0D0D0D"/>
                </a:solidFill>
                <a:effectLst/>
                <a:latin charset="0" panose="020B0604020202020204" pitchFamily="34" typeface="Arial"/>
              </a:rPr>
              <a:t>. West Lafayette, Ind.: Institute For Research In The </a:t>
            </a:r>
            <a:r>
              <a:rPr altLang="en-GB" b="0" dirty="0" err="1" i="0" lang="en-GB" strike="noStrike" sz="1800" u="none">
                <a:solidFill>
                  <a:srgbClr val="0D0D0D"/>
                </a:solidFill>
                <a:effectLst/>
                <a:latin charset="0" panose="020B0604020202020204" pitchFamily="34" typeface="Arial"/>
              </a:rPr>
              <a:t>Behavioral</a:t>
            </a:r>
            <a:r>
              <a:rPr altLang="en-GB" b="0" dirty="0" i="0" lang="en-GB" strike="noStrike" sz="1800" u="none">
                <a:solidFill>
                  <a:srgbClr val="0D0D0D"/>
                </a:solidFill>
                <a:effectLst/>
                <a:latin charset="0" panose="020B0604020202020204" pitchFamily="34" typeface="Arial"/>
              </a:rPr>
              <a:t>, Economic, And Management Sciences, Krannert Graduate School Of Management, Purdue University.</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Huang, K.-F., </a:t>
            </a:r>
            <a:r>
              <a:rPr altLang="en-GB" b="0" dirty="0" err="1" i="0" lang="en-GB" strike="noStrike" sz="1800" u="none">
                <a:solidFill>
                  <a:srgbClr val="0D0D0D"/>
                </a:solidFill>
                <a:effectLst/>
                <a:latin charset="0" panose="020B0604020202020204" pitchFamily="34" typeface="Arial"/>
              </a:rPr>
              <a:t>Dyerson</a:t>
            </a:r>
            <a:r>
              <a:rPr altLang="en-GB" b="0" dirty="0" i="0" lang="en-GB" strike="noStrike" sz="1800" u="none">
                <a:solidFill>
                  <a:srgbClr val="0D0D0D"/>
                </a:solidFill>
                <a:effectLst/>
                <a:latin charset="0" panose="020B0604020202020204" pitchFamily="34" typeface="Arial"/>
              </a:rPr>
              <a:t>, R., Wu, L.-Y. and </a:t>
            </a:r>
            <a:r>
              <a:rPr altLang="en-GB" b="0" dirty="0" err="1" i="0" lang="en-GB" strike="noStrike" sz="1800" u="none">
                <a:solidFill>
                  <a:srgbClr val="0D0D0D"/>
                </a:solidFill>
                <a:effectLst/>
                <a:latin charset="0" panose="020B0604020202020204" pitchFamily="34" typeface="Arial"/>
              </a:rPr>
              <a:t>Harindranath</a:t>
            </a:r>
            <a:r>
              <a:rPr altLang="en-GB" b="0" dirty="0" i="0" lang="en-GB" strike="noStrike" sz="1800" u="none">
                <a:solidFill>
                  <a:srgbClr val="0D0D0D"/>
                </a:solidFill>
                <a:effectLst/>
                <a:latin charset="0" panose="020B0604020202020204" pitchFamily="34" typeface="Arial"/>
              </a:rPr>
              <a:t>, G. (2020). From Temporary Competitive Advantage to Sustainable Competitive Advantage. </a:t>
            </a:r>
            <a:r>
              <a:rPr altLang="en-GB" b="0" dirty="0" i="1" lang="en-GB" strike="noStrike" sz="1800" u="none">
                <a:solidFill>
                  <a:srgbClr val="0D0D0D"/>
                </a:solidFill>
                <a:effectLst/>
                <a:latin charset="0" panose="020B0604020202020204" pitchFamily="34" typeface="Arial"/>
              </a:rPr>
              <a:t>British Journal of Management</a:t>
            </a:r>
            <a:r>
              <a:rPr altLang="en-GB" b="0" dirty="0" i="0" lang="en-GB" strike="noStrike" sz="1800" u="none">
                <a:solidFill>
                  <a:srgbClr val="0D0D0D"/>
                </a:solidFill>
                <a:effectLst/>
                <a:latin charset="0" panose="020B0604020202020204" pitchFamily="34" typeface="Arial"/>
              </a:rPr>
              <a:t>, 26(4), pp.617–636.</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Parr, R.L. and Sullivan, P.H. (2018). </a:t>
            </a:r>
            <a:r>
              <a:rPr altLang="en-GB" b="0" dirty="0" i="1" lang="en-GB" strike="noStrike" sz="1800" u="none">
                <a:solidFill>
                  <a:srgbClr val="0D0D0D"/>
                </a:solidFill>
                <a:effectLst/>
                <a:latin charset="0" panose="020B0604020202020204" pitchFamily="34" typeface="Arial"/>
              </a:rPr>
              <a:t>Technology licensing : corporate strategies for maximizing value</a:t>
            </a:r>
            <a:r>
              <a:rPr altLang="en-GB" b="0" dirty="0" i="0" lang="en-GB" strike="noStrike" sz="1800" u="none">
                <a:solidFill>
                  <a:srgbClr val="0D0D0D"/>
                </a:solidFill>
                <a:effectLst/>
                <a:latin charset="0" panose="020B0604020202020204" pitchFamily="34" typeface="Arial"/>
              </a:rPr>
              <a:t>. New York: Wiley.</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Shaikh, M.H. and Soomro, P. (2023). Out of Red Ocean and Soaring into Blue Ocean: The Wii U Nintendo Selling Strategy in Gaming Industry. </a:t>
            </a:r>
            <a:r>
              <a:rPr altLang="en-GB" b="0" dirty="0" i="1" lang="en-GB" strike="noStrike" sz="1800" u="none">
                <a:solidFill>
                  <a:srgbClr val="0D0D0D"/>
                </a:solidFill>
                <a:effectLst/>
                <a:latin charset="0" panose="020B0604020202020204" pitchFamily="34" typeface="Arial"/>
              </a:rPr>
              <a:t>Asian Journal of Business and Management</a:t>
            </a:r>
            <a:r>
              <a:rPr altLang="en-GB" b="0" dirty="0" i="0" lang="en-GB" strike="noStrike" sz="1800" u="none">
                <a:solidFill>
                  <a:srgbClr val="0D0D0D"/>
                </a:solidFill>
                <a:effectLst/>
                <a:latin charset="0" panose="020B0604020202020204" pitchFamily="34" typeface="Arial"/>
              </a:rPr>
              <a:t>, 10(6). </a:t>
            </a:r>
            <a:r>
              <a:rPr altLang="en-GB" b="0" dirty="0" err="1" i="0" lang="en-GB" strike="noStrike" sz="1800" u="none">
                <a:solidFill>
                  <a:srgbClr val="0D0D0D"/>
                </a:solidFill>
                <a:effectLst/>
                <a:latin charset="0" panose="020B0604020202020204" pitchFamily="34" typeface="Arial"/>
              </a:rPr>
              <a:t>doi:https</a:t>
            </a:r>
            <a:r>
              <a:rPr altLang="en-GB" b="0" dirty="0" i="0" lang="en-GB" strike="noStrike" sz="1800" u="none">
                <a:solidFill>
                  <a:srgbClr val="0D0D0D"/>
                </a:solidFill>
                <a:effectLst/>
                <a:latin charset="0" panose="020B0604020202020204" pitchFamily="34" typeface="Arial"/>
              </a:rPr>
              <a:t>://</a:t>
            </a:r>
            <a:r>
              <a:rPr altLang="en-GB" b="0" dirty="0" err="1" i="0" lang="en-GB" strike="noStrike" sz="1800" u="none">
                <a:solidFill>
                  <a:srgbClr val="0D0D0D"/>
                </a:solidFill>
                <a:effectLst/>
                <a:latin charset="0" panose="020B0604020202020204" pitchFamily="34" typeface="Arial"/>
              </a:rPr>
              <a:t>doi.org</a:t>
            </a:r>
            <a:r>
              <a:rPr altLang="en-GB" b="0" dirty="0" i="0" lang="en-GB" strike="noStrike" sz="1800" u="none">
                <a:solidFill>
                  <a:srgbClr val="0D0D0D"/>
                </a:solidFill>
                <a:effectLst/>
                <a:latin charset="0" panose="020B0604020202020204" pitchFamily="34" typeface="Arial"/>
              </a:rPr>
              <a:t>/10.24203/ajbm.v10i6.7132.</a:t>
            </a:r>
            <a:endParaRPr altLang="en-GB" b="0" dirty="0" lang="en-GB">
              <a:effectLst/>
            </a:endParaRPr>
          </a:p>
          <a:p>
            <a:pPr algn="just" rtl="0">
              <a:spcBef>
                <a:spcPts val="0"/>
              </a:spcBef>
              <a:spcAft>
                <a:spcPts val="0"/>
              </a:spcAft>
            </a:pPr>
            <a:r>
              <a:rPr altLang="en-GB" b="0" dirty="0" i="0" lang="en-GB" strike="noStrike" sz="1800" u="none">
                <a:solidFill>
                  <a:srgbClr val="0D0D0D"/>
                </a:solidFill>
                <a:effectLst/>
                <a:latin charset="0" panose="020B0604020202020204" pitchFamily="34" typeface="Arial"/>
              </a:rPr>
              <a:t>Truss, C., </a:t>
            </a:r>
            <a:r>
              <a:rPr altLang="en-GB" b="0" dirty="0" err="1" i="0" lang="en-GB" strike="noStrike" sz="1800" u="none">
                <a:solidFill>
                  <a:srgbClr val="0D0D0D"/>
                </a:solidFill>
                <a:effectLst/>
                <a:latin charset="0" panose="020B0604020202020204" pitchFamily="34" typeface="Arial"/>
              </a:rPr>
              <a:t>Mankin</a:t>
            </a:r>
            <a:r>
              <a:rPr altLang="en-GB" b="0" dirty="0" i="0" lang="en-GB" strike="noStrike" sz="1800" u="none">
                <a:solidFill>
                  <a:srgbClr val="0D0D0D"/>
                </a:solidFill>
                <a:effectLst/>
                <a:latin charset="0" panose="020B0604020202020204" pitchFamily="34" typeface="Arial"/>
              </a:rPr>
              <a:t>, D. and </a:t>
            </a:r>
            <a:r>
              <a:rPr altLang="en-GB" b="0" dirty="0" err="1" i="0" lang="en-GB" strike="noStrike" sz="1800" u="none">
                <a:solidFill>
                  <a:srgbClr val="0D0D0D"/>
                </a:solidFill>
                <a:effectLst/>
                <a:latin charset="0" panose="020B0604020202020204" pitchFamily="34" typeface="Arial"/>
              </a:rPr>
              <a:t>Kelliher</a:t>
            </a:r>
            <a:r>
              <a:rPr altLang="en-GB" b="0" dirty="0" i="0" lang="en-GB" strike="noStrike" sz="1800" u="none">
                <a:solidFill>
                  <a:srgbClr val="0D0D0D"/>
                </a:solidFill>
                <a:effectLst/>
                <a:latin charset="0" panose="020B0604020202020204" pitchFamily="34" typeface="Arial"/>
              </a:rPr>
              <a:t>, C. (2016). </a:t>
            </a:r>
            <a:r>
              <a:rPr altLang="en-GB" b="0" dirty="0" i="1" lang="en-GB" strike="noStrike" sz="1800" u="none">
                <a:solidFill>
                  <a:srgbClr val="0D0D0D"/>
                </a:solidFill>
                <a:effectLst/>
                <a:latin charset="0" panose="020B0604020202020204" pitchFamily="34" typeface="Arial"/>
              </a:rPr>
              <a:t>Strategic Human Resource Management</a:t>
            </a:r>
            <a:r>
              <a:rPr altLang="en-GB" b="0" dirty="0" i="0" lang="en-GB" strike="noStrike" sz="1800" u="none">
                <a:solidFill>
                  <a:srgbClr val="0D0D0D"/>
                </a:solidFill>
                <a:effectLst/>
                <a:latin charset="0" panose="020B0604020202020204" pitchFamily="34" typeface="Arial"/>
              </a:rPr>
              <a:t>. Oxford ; New York: Oxford University Press.</a:t>
            </a:r>
            <a:endParaRPr altLang="en-GB" b="0" dirty="0" lang="en-GB">
              <a:effectLst/>
            </a:endParaRPr>
          </a:p>
          <a:p>
            <a:pPr algn="just" rtl="0">
              <a:spcBef>
                <a:spcPts val="0"/>
              </a:spcBef>
              <a:spcAft>
                <a:spcPts val="1200"/>
              </a:spcAft>
            </a:pPr>
            <a:r>
              <a:rPr altLang="en-GB" b="0" dirty="0" i="0" lang="en-GB" strike="noStrike" sz="1800" u="none">
                <a:solidFill>
                  <a:srgbClr val="0D0D0D"/>
                </a:solidFill>
                <a:effectLst/>
                <a:latin charset="0" panose="020B0604020202020204" pitchFamily="34" typeface="Arial"/>
              </a:rPr>
              <a:t>Werner, A. (2019). </a:t>
            </a:r>
            <a:r>
              <a:rPr altLang="en-GB" b="0" dirty="0" i="1" lang="en-GB" strike="noStrike" sz="1800" u="none">
                <a:solidFill>
                  <a:srgbClr val="0D0D0D"/>
                </a:solidFill>
                <a:effectLst/>
                <a:latin charset="0" panose="020B0604020202020204" pitchFamily="34" typeface="Arial"/>
              </a:rPr>
              <a:t>A guide to implementation research</a:t>
            </a:r>
            <a:r>
              <a:rPr altLang="en-GB" b="0" dirty="0" i="0" lang="en-GB" strike="noStrike" sz="1800" u="none">
                <a:solidFill>
                  <a:srgbClr val="0D0D0D"/>
                </a:solidFill>
                <a:effectLst/>
                <a:latin charset="0" panose="020B0604020202020204" pitchFamily="34" typeface="Arial"/>
              </a:rPr>
              <a:t>. Washington, D.C.: Urban Institute Press.</a:t>
            </a:r>
            <a:endParaRPr altLang="en-GB" b="0" dirty="0" lang="en-GB">
              <a:effectLst/>
            </a:endParaRPr>
          </a:p>
          <a:p>
            <a:pPr algn="just" rtl="0">
              <a:spcBef>
                <a:spcPts val="0"/>
              </a:spcBef>
              <a:spcAft>
                <a:spcPts val="1500"/>
              </a:spcAft>
            </a:pP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M.M.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 </a:t>
            </a:r>
            <a:r>
              <a:rPr altLang="en-GB" b="0" dirty="0" i="1" lang="en-GB" strike="noStrike" sz="1800" u="none">
                <a:solidFill>
                  <a:srgbClr val="0D0D0D"/>
                </a:solidFill>
                <a:effectLst/>
                <a:latin charset="0" panose="020B0604020202020204" pitchFamily="34" typeface="Arial"/>
              </a:rPr>
              <a:t>Community collaborative partnerships : the foundation for HIV prevention research efforts</a:t>
            </a:r>
            <a:r>
              <a:rPr altLang="en-GB" b="0" dirty="0" i="0" lang="en-GB" strike="noStrike" sz="1800" u="none">
                <a:solidFill>
                  <a:srgbClr val="0D0D0D"/>
                </a:solidFill>
                <a:effectLst/>
                <a:latin charset="0" panose="020B0604020202020204" pitchFamily="34" typeface="Arial"/>
              </a:rPr>
              <a:t>. Binghamton, Ny: Haworth Press.</a:t>
            </a:r>
            <a:endParaRPr altLang="en-GB" b="0" dirty="0" lang="en-GB">
              <a:effectLst/>
            </a:endParaRPr>
          </a:p>
        </p:txBody>
      </p:sp>
      <p:sp>
        <p:nvSpPr>
          <p:cNvPr id="4" name="Slide Number Placeholder 3"/>
          <p:cNvSpPr>
            <a:spLocks noGrp="1"/>
          </p:cNvSpPr>
          <p:nvPr>
            <p:ph idx="5" sz="quarter" type="sldNum"/>
          </p:nvPr>
        </p:nvSpPr>
        <p:spPr/>
        <p:txBody>
          <a:bodyPr numCol="1"/>
          <a:lstStyle/>
          <a:p>
            <a:fld id="{8DC2AD8A-F0C3-5E4A-A968-F391A5A38C5A}" type="slidenum">
              <a:rPr altLang="en-BD" lang="en-BD" smtClean="0"/>
              <a:t>12</a:t>
            </a:fld>
            <a:endParaRPr altLang="en-BD" lang="en-BD"/>
          </a:p>
        </p:txBody>
      </p:sp>
    </p:spTree>
    <p:extLst>
      <p:ext uri="{BB962C8B-B14F-4D97-AF65-F5344CB8AC3E}">
        <p14:creationId xmlns:p14="http://schemas.microsoft.com/office/powerpoint/2010/main" val="2077549062"/>
      </p:ext>
    </p:extLst>
  </p:cSld>
  <p:clrMapOvr>
    <a:masterClrMapping/>
  </p:clrMapOvr>
</p:notes>
</file>

<file path=ppt/slideLayouts/_rels/slideLayout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2" Target="../media/image2.png" Type="http://schemas.openxmlformats.org/officeDocument/2006/relationships/image"/><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numCol="1">
            <a:normAutofit/>
          </a:bodyPr>
          <a:lstStyle>
            <a:lvl1pPr algn="l">
              <a:defRPr sz="6000"/>
            </a:lvl1pPr>
          </a:lstStyle>
          <a:p>
            <a:r>
              <a:rPr altLang="en-GB" lang="en-GB"/>
              <a:t>Click to edit Master title style</a:t>
            </a:r>
            <a:endParaRPr dirty="0" lang="en-US"/>
          </a:p>
        </p:txBody>
      </p:sp>
      <p:sp>
        <p:nvSpPr>
          <p:cNvPr id="3" name="Subtitle 2"/>
          <p:cNvSpPr>
            <a:spLocks noGrp="1"/>
          </p:cNvSpPr>
          <p:nvPr>
            <p:ph idx="1" type="subTitle"/>
          </p:nvPr>
        </p:nvSpPr>
        <p:spPr>
          <a:xfrm>
            <a:off x="1371600" y="3632201"/>
            <a:ext cx="9448800" cy="685800"/>
          </a:xfrm>
        </p:spPr>
        <p:txBody>
          <a:bodyPr numCol="1">
            <a:normAutofit/>
          </a:bodyPr>
          <a:lstStyle>
            <a:lvl1pPr algn="l" indent="0" marL="0">
              <a:buNone/>
              <a:defRPr sz="20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altLang="en-GB" lang="en-GB"/>
              <a:t>Click to edit Master subtitle style</a:t>
            </a:r>
            <a:endParaRPr dirty="0" lang="en-US"/>
          </a:p>
        </p:txBody>
      </p:sp>
      <p:sp>
        <p:nvSpPr>
          <p:cNvPr id="4" name="Date Placeholder 3"/>
          <p:cNvSpPr>
            <a:spLocks noGrp="1"/>
          </p:cNvSpPr>
          <p:nvPr>
            <p:ph idx="10" sz="half" type="dt"/>
          </p:nvPr>
        </p:nvSpPr>
        <p:spPr>
          <a:xfrm>
            <a:off x="7909561" y="4314328"/>
            <a:ext cx="2910840" cy="374642"/>
          </a:xfrm>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1371600" y="4323845"/>
            <a:ext cx="6400800" cy="365125"/>
          </a:xfrm>
        </p:spPr>
        <p:txBody>
          <a:bodyPr numCol="1"/>
          <a:lstStyle/>
          <a:p>
            <a:endParaRPr altLang="en-BD" lang="en-BD"/>
          </a:p>
        </p:txBody>
      </p:sp>
      <p:sp>
        <p:nvSpPr>
          <p:cNvPr id="6" name="Slide Number Placeholder 5"/>
          <p:cNvSpPr>
            <a:spLocks noGrp="1"/>
          </p:cNvSpPr>
          <p:nvPr>
            <p:ph idx="12" sz="quarter" type="sldNum"/>
          </p:nvPr>
        </p:nvSpPr>
        <p:spPr>
          <a:xfrm>
            <a:off x="8077200" y="1430866"/>
            <a:ext cx="2743200"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2950213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Content Placeholder 2"/>
          <p:cNvSpPr>
            <a:spLocks noGrp="1"/>
          </p:cNvSpPr>
          <p:nvPr>
            <p:ph idx="1"/>
          </p:nvPr>
        </p:nvSpPr>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p:txBody>
          <a:bodyPr numCol="1"/>
          <a:lstStyle/>
          <a:p>
            <a:endParaRPr altLang="en-BD" lang="en-BD"/>
          </a:p>
        </p:txBody>
      </p:sp>
      <p:sp>
        <p:nvSpPr>
          <p:cNvPr id="6" name="Slide Number Placeholder 5"/>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415979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numCol="1">
            <a:normAutofit/>
          </a:bodyPr>
          <a:lstStyle>
            <a:lvl1pPr algn="r">
              <a:defRPr sz="4000"/>
            </a:lvl1pPr>
          </a:lstStyle>
          <a:p>
            <a:r>
              <a:rPr altLang="en-GB" lang="en-GB"/>
              <a:t>Click to edit Master title style</a:t>
            </a:r>
            <a:endParaRPr dirty="0" lang="en-US"/>
          </a:p>
        </p:txBody>
      </p:sp>
      <p:sp>
        <p:nvSpPr>
          <p:cNvPr id="3" name="Text Placeholder 2"/>
          <p:cNvSpPr>
            <a:spLocks noGrp="1"/>
          </p:cNvSpPr>
          <p:nvPr>
            <p:ph idx="1" type="body"/>
          </p:nvPr>
        </p:nvSpPr>
        <p:spPr>
          <a:xfrm>
            <a:off x="1024467" y="3641725"/>
            <a:ext cx="10490200" cy="955675"/>
          </a:xfrm>
        </p:spPr>
        <p:txBody>
          <a:bodyPr numCol="1">
            <a:normAutofit/>
          </a:bodyPr>
          <a:lstStyle>
            <a:lvl1pPr algn="r" indent="0" marL="0">
              <a:buNone/>
              <a:defRPr sz="2200">
                <a:solidFill>
                  <a:schemeClr val="tx1">
                    <a:tint val="75000"/>
                  </a:schemeClr>
                </a:solidFill>
              </a:defRPr>
            </a:lvl1pPr>
            <a:lvl2pPr indent="0" marL="457200">
              <a:buNone/>
              <a:defRPr sz="2000">
                <a:solidFill>
                  <a:schemeClr val="tx1">
                    <a:tint val="75000"/>
                  </a:schemeClr>
                </a:solidFill>
              </a:defRPr>
            </a:lvl2pPr>
            <a:lvl3pPr indent="0" marL="914400">
              <a:buNone/>
              <a:defRPr sz="1800">
                <a:solidFill>
                  <a:schemeClr val="tx1">
                    <a:tint val="75000"/>
                  </a:schemeClr>
                </a:solidFill>
              </a:defRPr>
            </a:lvl3pPr>
            <a:lvl4pPr indent="0" marL="1371600">
              <a:buNone/>
              <a:defRPr sz="1600">
                <a:solidFill>
                  <a:schemeClr val="tx1">
                    <a:tint val="75000"/>
                  </a:schemeClr>
                </a:solidFill>
              </a:defRPr>
            </a:lvl4pPr>
            <a:lvl5pPr indent="0" marL="1828800">
              <a:buNone/>
              <a:defRPr sz="1600">
                <a:solidFill>
                  <a:schemeClr val="tx1">
                    <a:tint val="75000"/>
                  </a:schemeClr>
                </a:solidFill>
              </a:defRPr>
            </a:lvl5pPr>
            <a:lvl6pPr indent="0" marL="2286000">
              <a:buNone/>
              <a:defRPr sz="1600">
                <a:solidFill>
                  <a:schemeClr val="tx1">
                    <a:tint val="75000"/>
                  </a:schemeClr>
                </a:solidFill>
              </a:defRPr>
            </a:lvl6pPr>
            <a:lvl7pPr indent="0" marL="2743200">
              <a:buNone/>
              <a:defRPr sz="1600">
                <a:solidFill>
                  <a:schemeClr val="tx1">
                    <a:tint val="75000"/>
                  </a:schemeClr>
                </a:solidFill>
              </a:defRPr>
            </a:lvl7pPr>
            <a:lvl8pPr indent="0" marL="3200400">
              <a:buNone/>
              <a:defRPr sz="1600">
                <a:solidFill>
                  <a:schemeClr val="tx1">
                    <a:tint val="75000"/>
                  </a:schemeClr>
                </a:solidFill>
              </a:defRPr>
            </a:lvl8pPr>
            <a:lvl9pPr indent="0" marL="3657600">
              <a:buNone/>
              <a:defRPr sz="1600">
                <a:solidFill>
                  <a:schemeClr val="tx1">
                    <a:tint val="75000"/>
                  </a:schemeClr>
                </a:solidFill>
              </a:defRPr>
            </a:lvl9pPr>
          </a:lstStyle>
          <a:p>
            <a:pPr lvl="0"/>
            <a:r>
              <a:rPr altLang="en-GB" lang="en-GB"/>
              <a:t>Click to edit Master text styles</a:t>
            </a:r>
          </a:p>
        </p:txBody>
      </p:sp>
      <p:sp>
        <p:nvSpPr>
          <p:cNvPr id="4" name="Date Placeholder 3"/>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685800" y="381001"/>
            <a:ext cx="6991492" cy="364065"/>
          </a:xfrm>
        </p:spPr>
        <p:txBody>
          <a:bodyPr numCol="1"/>
          <a:lstStyle/>
          <a:p>
            <a:endParaRPr altLang="en-BD" lang="en-BD"/>
          </a:p>
        </p:txBody>
      </p:sp>
      <p:sp>
        <p:nvSpPr>
          <p:cNvPr id="6" name="Slide Number Placeholder 5"/>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551854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Content Placeholder 2"/>
          <p:cNvSpPr>
            <a:spLocks noGrp="1"/>
          </p:cNvSpPr>
          <p:nvPr>
            <p:ph idx="1" sz="half"/>
          </p:nvPr>
        </p:nvSpPr>
        <p:spPr>
          <a:xfrm>
            <a:off x="685800" y="2194559"/>
            <a:ext cx="5334000" cy="4024125"/>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Content Placeholder 3"/>
          <p:cNvSpPr>
            <a:spLocks noGrp="1"/>
          </p:cNvSpPr>
          <p:nvPr>
            <p:ph idx="2" sz="half"/>
          </p:nvPr>
        </p:nvSpPr>
        <p:spPr>
          <a:xfrm>
            <a:off x="6172200" y="2194559"/>
            <a:ext cx="5334000" cy="4024125"/>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32043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numCol="1"/>
          <a:lstStyle/>
          <a:p>
            <a:r>
              <a:rPr altLang="en-GB" lang="en-GB"/>
              <a:t>Click to edit Master title style</a:t>
            </a:r>
            <a:endParaRPr dirty="0" lang="en-US"/>
          </a:p>
        </p:txBody>
      </p:sp>
      <p:sp>
        <p:nvSpPr>
          <p:cNvPr id="3" name="Text Placeholder 2"/>
          <p:cNvSpPr>
            <a:spLocks noGrp="1"/>
          </p:cNvSpPr>
          <p:nvPr>
            <p:ph idx="1" type="body"/>
          </p:nvPr>
        </p:nvSpPr>
        <p:spPr>
          <a:xfrm>
            <a:off x="914409" y="2183802"/>
            <a:ext cx="5079991"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4" name="Content Placeholder 3"/>
          <p:cNvSpPr>
            <a:spLocks noGrp="1"/>
          </p:cNvSpPr>
          <p:nvPr>
            <p:ph idx="2" sz="half"/>
          </p:nvPr>
        </p:nvSpPr>
        <p:spPr>
          <a:xfrm>
            <a:off x="685800" y="3132666"/>
            <a:ext cx="5311775" cy="3086019"/>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5" name="Text Placeholder 4"/>
          <p:cNvSpPr>
            <a:spLocks noGrp="1"/>
          </p:cNvSpPr>
          <p:nvPr>
            <p:ph idx="3" sz="quarter" type="body"/>
          </p:nvPr>
        </p:nvSpPr>
        <p:spPr>
          <a:xfrm>
            <a:off x="6400800" y="2183802"/>
            <a:ext cx="5105400" cy="823912"/>
          </a:xfrm>
        </p:spPr>
        <p:txBody>
          <a:bodyPr anchor="b" numCol="1">
            <a:normAutofit/>
          </a:bodyPr>
          <a:lstStyle>
            <a:lvl1pPr indent="0" marL="0">
              <a:buNone/>
              <a:defRPr b="0" sz="28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6" name="Content Placeholder 5"/>
          <p:cNvSpPr>
            <a:spLocks noGrp="1"/>
          </p:cNvSpPr>
          <p:nvPr>
            <p:ph idx="4" sz="quarter"/>
          </p:nvPr>
        </p:nvSpPr>
        <p:spPr>
          <a:xfrm>
            <a:off x="6172200" y="3132666"/>
            <a:ext cx="5334000" cy="3086019"/>
          </a:xfrm>
        </p:spPr>
        <p:txBody>
          <a:bodyP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7" name="Date Placeholder 6"/>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8" name="Footer Placeholder 7"/>
          <p:cNvSpPr>
            <a:spLocks noGrp="1"/>
          </p:cNvSpPr>
          <p:nvPr>
            <p:ph idx="11" sz="quarter" type="ftr"/>
          </p:nvPr>
        </p:nvSpPr>
        <p:spPr/>
        <p:txBody>
          <a:bodyPr numCol="1"/>
          <a:lstStyle/>
          <a:p>
            <a:endParaRPr altLang="en-BD" lang="en-BD"/>
          </a:p>
        </p:txBody>
      </p:sp>
      <p:sp>
        <p:nvSpPr>
          <p:cNvPr id="9" name="Slide Number Placeholder 8"/>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997290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4928953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3" name="Footer Placeholder 2"/>
          <p:cNvSpPr>
            <a:spLocks noGrp="1"/>
          </p:cNvSpPr>
          <p:nvPr>
            <p:ph idx="11" sz="quarter" type="ftr"/>
          </p:nvPr>
        </p:nvSpPr>
        <p:spPr/>
        <p:txBody>
          <a:bodyPr numCol="1"/>
          <a:lstStyle/>
          <a:p>
            <a:endParaRPr altLang="en-BD" lang="en-BD"/>
          </a:p>
        </p:txBody>
      </p:sp>
      <p:sp>
        <p:nvSpPr>
          <p:cNvPr id="4" name="Slide Number Placeholder 3"/>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018067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numCol="1"/>
          <a:lstStyle>
            <a:lvl1pPr algn="l">
              <a:defRPr sz="3200"/>
            </a:lvl1pPr>
          </a:lstStyle>
          <a:p>
            <a:r>
              <a:rPr altLang="en-GB" lang="en-GB"/>
              <a:t>Click to edit Master title style</a:t>
            </a:r>
            <a:endParaRPr dirty="0" lang="en-US"/>
          </a:p>
        </p:txBody>
      </p:sp>
      <p:sp>
        <p:nvSpPr>
          <p:cNvPr id="3" name="Content Placeholder 2"/>
          <p:cNvSpPr>
            <a:spLocks noGrp="1"/>
          </p:cNvSpPr>
          <p:nvPr>
            <p:ph idx="1"/>
          </p:nvPr>
        </p:nvSpPr>
        <p:spPr>
          <a:xfrm>
            <a:off x="4995582" y="746759"/>
            <a:ext cx="6510618" cy="5471925"/>
          </a:xfrm>
        </p:spPr>
        <p:txBody>
          <a:bodyPr anchor="ctr" numCol="1"/>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Text Placeholder 3"/>
          <p:cNvSpPr>
            <a:spLocks noGrp="1"/>
          </p:cNvSpPr>
          <p:nvPr>
            <p:ph idx="2" sz="half" type="body"/>
          </p:nvPr>
        </p:nvSpPr>
        <p:spPr>
          <a:xfrm>
            <a:off x="685800" y="3124199"/>
            <a:ext cx="411480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119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numCol="1"/>
          <a:lstStyle>
            <a:lvl1pPr algn="l">
              <a:defRPr sz="3200"/>
            </a:lvl1pPr>
          </a:lstStyle>
          <a:p>
            <a:r>
              <a:rPr altLang="en-GB" lang="en-GB"/>
              <a:t>Click to edit Master title style</a:t>
            </a:r>
            <a:endParaRPr dirty="0" lang="en-US"/>
          </a:p>
        </p:txBody>
      </p:sp>
      <p:sp>
        <p:nvSpPr>
          <p:cNvPr id="3" name="Picture Placeholder 2"/>
          <p:cNvSpPr>
            <a:spLocks noChangeAspect="1" noGrp="1"/>
          </p:cNvSpPr>
          <p:nvPr>
            <p:ph idx="1" type="pic"/>
          </p:nvPr>
        </p:nvSpPr>
        <p:spPr>
          <a:xfrm>
            <a:off x="7861238" y="751241"/>
            <a:ext cx="3644962" cy="5467443"/>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altLang="en-GB" lang="en-GB"/>
              <a:t>Click icon to add picture</a:t>
            </a:r>
            <a:endParaRPr dirty="0" lang="en-US"/>
          </a:p>
        </p:txBody>
      </p:sp>
      <p:sp>
        <p:nvSpPr>
          <p:cNvPr id="4" name="Text Placeholder 3"/>
          <p:cNvSpPr>
            <a:spLocks noGrp="1"/>
          </p:cNvSpPr>
          <p:nvPr>
            <p:ph idx="2" sz="half" type="body"/>
          </p:nvPr>
        </p:nvSpPr>
        <p:spPr>
          <a:xfrm>
            <a:off x="685800" y="3124199"/>
            <a:ext cx="6873240" cy="3094485"/>
          </a:xfrm>
        </p:spPr>
        <p:txBody>
          <a:bodyP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9535771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numCol="1"/>
          <a:lstStyle>
            <a:lvl1pPr algn="l">
              <a:defRPr sz="3200"/>
            </a:lvl1pPr>
          </a:lstStyle>
          <a:p>
            <a:r>
              <a:rPr altLang="en-GB" lang="en-GB"/>
              <a:t>Click to edit Master title style</a:t>
            </a:r>
            <a:endParaRPr dirty="0" lang="en-US"/>
          </a:p>
        </p:txBody>
      </p:sp>
      <p:sp>
        <p:nvSpPr>
          <p:cNvPr id="3" name="Picture Placeholder 2"/>
          <p:cNvSpPr>
            <a:spLocks noChangeAspect="1" noGrp="1"/>
          </p:cNvSpPr>
          <p:nvPr>
            <p:ph idx="1" type="pic"/>
          </p:nvPr>
        </p:nvSpPr>
        <p:spPr>
          <a:xfrm>
            <a:off x="681727" y="941439"/>
            <a:ext cx="10821840" cy="3478161"/>
          </a:xfrm>
        </p:spPr>
        <p:txBody>
          <a:bodyPr anchor="t"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altLang="en-GB" lang="en-GB"/>
              <a:t>Click icon to add picture</a:t>
            </a:r>
            <a:endParaRPr dirty="0" lang="en-US"/>
          </a:p>
        </p:txBody>
      </p:sp>
      <p:sp>
        <p:nvSpPr>
          <p:cNvPr id="4" name="Text Placeholder 3"/>
          <p:cNvSpPr>
            <a:spLocks noGrp="1"/>
          </p:cNvSpPr>
          <p:nvPr>
            <p:ph idx="2" sz="half" type="body"/>
          </p:nvPr>
        </p:nvSpPr>
        <p:spPr>
          <a:xfrm>
            <a:off x="685800" y="5516715"/>
            <a:ext cx="10820400" cy="701969"/>
          </a:xfrm>
        </p:spPr>
        <p:txBody>
          <a:bodyPr numCol="1"/>
          <a:lstStyle>
            <a:lvl1pPr algn="l"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p:txBody>
          <a:bodyPr numCol="1"/>
          <a:lstStyle/>
          <a:p>
            <a:endParaRPr altLang="en-BD" lang="en-BD"/>
          </a:p>
        </p:txBody>
      </p:sp>
      <p:sp>
        <p:nvSpPr>
          <p:cNvPr id="7" name="Slide Number Placeholder 6"/>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14388529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p:cSld name="Title and Caption">
    <p:spTree>
      <p:nvGrpSpPr>
        <p:cNvPr id="1" name=""/>
        <p:cNvGrpSpPr/>
        <p:nvPr/>
      </p:nvGrpSpPr>
      <p:grpSpPr>
        <a:xfrm>
          <a:off x="0" y="0"/>
          <a:ext cx="0" cy="0"/>
          <a:chOff x="0" y="0"/>
          <a:chExt cx="0" cy="0"/>
        </a:xfrm>
      </p:grpSpPr>
      <p:pic>
        <p:nvPicPr>
          <p:cNvPr descr="C2-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numCol="1"/>
          <a:lstStyle>
            <a:lvl1pPr algn="l">
              <a:defRPr sz="3200"/>
            </a:lvl1pPr>
          </a:lstStyle>
          <a:p>
            <a:r>
              <a:rPr altLang="en-GB" lang="en-GB"/>
              <a:t>Click to edit Master title style</a:t>
            </a:r>
            <a:endParaRPr dirty="0" lang="en-US"/>
          </a:p>
        </p:txBody>
      </p:sp>
      <p:sp>
        <p:nvSpPr>
          <p:cNvPr id="4" name="Text Placeholder 3"/>
          <p:cNvSpPr>
            <a:spLocks noGrp="1"/>
          </p:cNvSpPr>
          <p:nvPr>
            <p:ph idx="2" sz="half" type="body"/>
          </p:nvPr>
        </p:nvSpPr>
        <p:spPr>
          <a:xfrm>
            <a:off x="1024467" y="3649133"/>
            <a:ext cx="10130516" cy="999067"/>
          </a:xfrm>
        </p:spPr>
        <p:txBody>
          <a:bodyPr anchor="ctr"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9941"/>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6190290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showMasterSp="0">
  <p:cSld name="Quote with Caption">
    <p:spTree>
      <p:nvGrpSpPr>
        <p:cNvPr id="1" name=""/>
        <p:cNvGrpSpPr/>
        <p:nvPr/>
      </p:nvGrpSpPr>
      <p:grpSpPr>
        <a:xfrm>
          <a:off x="0" y="0"/>
          <a:ext cx="0" cy="0"/>
          <a:chOff x="0" y="0"/>
          <a:chExt cx="0" cy="0"/>
        </a:xfrm>
      </p:grpSpPr>
      <p:pic>
        <p:nvPicPr>
          <p:cNvPr descr="C2-HD-BTM.png" id="11" name="Picture 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numCol="1"/>
          <a:lstStyle>
            <a:lvl1pPr algn="l">
              <a:defRPr sz="3200"/>
            </a:lvl1pPr>
          </a:lstStyle>
          <a:p>
            <a:r>
              <a:rPr altLang="en-GB" lang="en-GB"/>
              <a:t>Click to edit Master title style</a:t>
            </a:r>
            <a:endParaRPr dirty="0" lang="en-US"/>
          </a:p>
        </p:txBody>
      </p:sp>
      <p:sp>
        <p:nvSpPr>
          <p:cNvPr id="12" name="Text Placeholder 3"/>
          <p:cNvSpPr>
            <a:spLocks noGrp="1"/>
          </p:cNvSpPr>
          <p:nvPr>
            <p:ph idx="13" sz="half" type="body"/>
          </p:nvPr>
        </p:nvSpPr>
        <p:spPr>
          <a:xfrm>
            <a:off x="1303865" y="3365556"/>
            <a:ext cx="9592736" cy="444443"/>
          </a:xfrm>
        </p:spPr>
        <p:txBody>
          <a:bodyPr anchor="t" numCol="1">
            <a:normAutofit/>
          </a:bodyPr>
          <a:lstStyle>
            <a:lvl1pPr indent="0" marL="0">
              <a:buNone/>
              <a:defRPr sz="14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4" name="Text Placeholder 3"/>
          <p:cNvSpPr>
            <a:spLocks noGrp="1"/>
          </p:cNvSpPr>
          <p:nvPr>
            <p:ph idx="2" sz="half" type="body"/>
          </p:nvPr>
        </p:nvSpPr>
        <p:spPr>
          <a:xfrm>
            <a:off x="1024467" y="3959862"/>
            <a:ext cx="10151533" cy="679871"/>
          </a:xfrm>
        </p:spPr>
        <p:txBody>
          <a:bodyPr anchor="ctr" numCol="1">
            <a:normAutofit/>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81000"/>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9941"/>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
        <p:nvSpPr>
          <p:cNvPr id="9" name="TextBox 8"/>
          <p:cNvSpPr txBox="1"/>
          <p:nvPr/>
        </p:nvSpPr>
        <p:spPr>
          <a:xfrm>
            <a:off x="476250" y="93345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dirty="0"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anchor="ctr" bIns="45720" lIns="91440" numCol="1" rIns="91440" rtlCol="0" tIns="45720" vert="horz">
            <a:noAutofit/>
          </a:bodyPr>
          <a:lstStyle>
            <a:lvl1pPr>
              <a:spcBef>
                <a:spcPct val="0"/>
              </a:spcBef>
              <a:buNone/>
              <a:defRPr b="0" cap="all" sz="3200">
                <a:ln cmpd="sng" w="3175">
                  <a:noFill/>
                </a:ln>
                <a:effectLst>
                  <a:glow rad="38100">
                    <a:schemeClr val="bg1">
                      <a:lumMod val="65000"/>
                      <a:lumOff val="35000"/>
                      <a:alpha val="40000"/>
                    </a:schemeClr>
                  </a:glow>
                  <a:outerShdw algn="tl" blurRad="28575" dir="14040000" dist="38100"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lvl="0"/>
            <a:r>
              <a:rPr dirty="0" lang="en-US" sz="8000">
                <a:solidFill>
                  <a:schemeClr val="tx1"/>
                </a:solidFill>
                <a:effectLst/>
              </a:rPr>
              <a:t>”</a:t>
            </a:r>
          </a:p>
        </p:txBody>
      </p:sp>
    </p:spTree>
    <p:extLst>
      <p:ext uri="{BB962C8B-B14F-4D97-AF65-F5344CB8AC3E}">
        <p14:creationId xmlns:p14="http://schemas.microsoft.com/office/powerpoint/2010/main" val="9196123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showMasterSp="0">
  <p:cSld name="Name Card">
    <p:spTree>
      <p:nvGrpSpPr>
        <p:cNvPr id="1" name=""/>
        <p:cNvGrpSpPr/>
        <p:nvPr/>
      </p:nvGrpSpPr>
      <p:grpSpPr>
        <a:xfrm>
          <a:off x="0" y="0"/>
          <a:ext cx="0" cy="0"/>
          <a:chOff x="0" y="0"/>
          <a:chExt cx="0" cy="0"/>
        </a:xfrm>
      </p:grpSpPr>
      <p:pic>
        <p:nvPicPr>
          <p:cNvPr descr="C2-HD-BTM.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numCol="1"/>
          <a:lstStyle>
            <a:lvl1pPr algn="l">
              <a:defRPr sz="3200"/>
            </a:lvl1pPr>
          </a:lstStyle>
          <a:p>
            <a:r>
              <a:rPr altLang="en-GB" lang="en-GB"/>
              <a:t>Click to edit Master title style</a:t>
            </a:r>
            <a:endParaRPr dirty="0" lang="en-US"/>
          </a:p>
        </p:txBody>
      </p:sp>
      <p:sp>
        <p:nvSpPr>
          <p:cNvPr id="4" name="Text Placeholder 3"/>
          <p:cNvSpPr>
            <a:spLocks noGrp="1"/>
          </p:cNvSpPr>
          <p:nvPr>
            <p:ph idx="2" sz="half" type="body"/>
          </p:nvPr>
        </p:nvSpPr>
        <p:spPr>
          <a:xfrm>
            <a:off x="1024467" y="3648315"/>
            <a:ext cx="10144654" cy="999885"/>
          </a:xfrm>
        </p:spPr>
        <p:txBody>
          <a:bodyPr anchor="t" numCol="1"/>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altLang="en-GB" lang="en-GB"/>
              <a:t>Click to edit Master text styles</a:t>
            </a:r>
          </a:p>
        </p:txBody>
      </p:sp>
      <p:sp>
        <p:nvSpPr>
          <p:cNvPr id="5" name="Date Placeholder 4"/>
          <p:cNvSpPr>
            <a:spLocks noGrp="1"/>
          </p:cNvSpPr>
          <p:nvPr>
            <p:ph idx="10" sz="half" type="dt"/>
          </p:nvPr>
        </p:nvSpPr>
        <p:spPr>
          <a:xfrm>
            <a:off x="7814452" y="378883"/>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6" name="Footer Placeholder 5"/>
          <p:cNvSpPr>
            <a:spLocks noGrp="1"/>
          </p:cNvSpPr>
          <p:nvPr>
            <p:ph idx="11" sz="quarter" type="ftr"/>
          </p:nvPr>
        </p:nvSpPr>
        <p:spPr>
          <a:xfrm>
            <a:off x="685800" y="378883"/>
            <a:ext cx="6991492" cy="365125"/>
          </a:xfrm>
        </p:spPr>
        <p:txBody>
          <a:bodyPr numCol="1"/>
          <a:lstStyle/>
          <a:p>
            <a:endParaRPr altLang="en-BD" lang="en-BD"/>
          </a:p>
        </p:txBody>
      </p:sp>
      <p:sp>
        <p:nvSpPr>
          <p:cNvPr id="7" name="Slide Number Placeholder 6"/>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5077098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numCol="1"/>
          <a:lstStyle/>
          <a:p>
            <a:r>
              <a:rPr altLang="en-GB" lang="en-GB"/>
              <a:t>Click to edit Master title style</a:t>
            </a:r>
            <a:endParaRPr dirty="0" lang="en-US"/>
          </a:p>
        </p:txBody>
      </p:sp>
      <p:sp>
        <p:nvSpPr>
          <p:cNvPr id="7" name="Text Placeholder 2"/>
          <p:cNvSpPr>
            <a:spLocks noGrp="1"/>
          </p:cNvSpPr>
          <p:nvPr>
            <p:ph idx="1" type="body"/>
          </p:nvPr>
        </p:nvSpPr>
        <p:spPr>
          <a:xfrm>
            <a:off x="685800" y="2202080"/>
            <a:ext cx="3456432" cy="617320"/>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8" name="Text Placeholder 3"/>
          <p:cNvSpPr>
            <a:spLocks noGrp="1"/>
          </p:cNvSpPr>
          <p:nvPr>
            <p:ph idx="15" sz="half" type="body"/>
          </p:nvPr>
        </p:nvSpPr>
        <p:spPr>
          <a:xfrm>
            <a:off x="685799"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9" name="Text Placeholder 4"/>
          <p:cNvSpPr>
            <a:spLocks noGrp="1"/>
          </p:cNvSpPr>
          <p:nvPr>
            <p:ph idx="3" sz="quarter" type="body"/>
          </p:nvPr>
        </p:nvSpPr>
        <p:spPr>
          <a:xfrm>
            <a:off x="4368800" y="2201333"/>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10" name="Text Placeholder 3"/>
          <p:cNvSpPr>
            <a:spLocks noGrp="1"/>
          </p:cNvSpPr>
          <p:nvPr>
            <p:ph idx="16" sz="half" type="body"/>
          </p:nvPr>
        </p:nvSpPr>
        <p:spPr>
          <a:xfrm>
            <a:off x="4366858" y="2904067"/>
            <a:ext cx="3456432" cy="331461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11" name="Text Placeholder 4"/>
          <p:cNvSpPr>
            <a:spLocks noGrp="1"/>
          </p:cNvSpPr>
          <p:nvPr>
            <p:ph idx="13" sz="quarter" type="body"/>
          </p:nvPr>
        </p:nvSpPr>
        <p:spPr>
          <a:xfrm>
            <a:off x="8051800" y="2192866"/>
            <a:ext cx="3456432" cy="626534"/>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12" name="Text Placeholder 3"/>
          <p:cNvSpPr>
            <a:spLocks noGrp="1"/>
          </p:cNvSpPr>
          <p:nvPr>
            <p:ph idx="17" sz="half" type="body"/>
          </p:nvPr>
        </p:nvSpPr>
        <p:spPr>
          <a:xfrm>
            <a:off x="8051801" y="2904565"/>
            <a:ext cx="3456432" cy="3314132"/>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8980500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numCol="1"/>
          <a:lstStyle/>
          <a:p>
            <a:r>
              <a:rPr altLang="en-GB" lang="en-GB"/>
              <a:t>Click to edit Master title style</a:t>
            </a:r>
            <a:endParaRPr dirty="0" lang="en-US"/>
          </a:p>
        </p:txBody>
      </p:sp>
      <p:sp>
        <p:nvSpPr>
          <p:cNvPr id="19" name="Text Placeholder 2"/>
          <p:cNvSpPr>
            <a:spLocks noGrp="1"/>
          </p:cNvSpPr>
          <p:nvPr>
            <p:ph idx="1" type="body"/>
          </p:nvPr>
        </p:nvSpPr>
        <p:spPr>
          <a:xfrm>
            <a:off x="688618" y="4191000"/>
            <a:ext cx="3451582"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0" name="Picture Placeholder 2"/>
          <p:cNvSpPr>
            <a:spLocks noChangeAspect="1" noGrp="1"/>
          </p:cNvSpPr>
          <p:nvPr>
            <p:ph idx="15" type="pic"/>
          </p:nvPr>
        </p:nvSpPr>
        <p:spPr>
          <a:xfrm>
            <a:off x="688618" y="2362200"/>
            <a:ext cx="3451582"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1" name="Text Placeholder 3"/>
          <p:cNvSpPr>
            <a:spLocks noGrp="1"/>
          </p:cNvSpPr>
          <p:nvPr>
            <p:ph idx="18" sz="half" type="body"/>
          </p:nvPr>
        </p:nvSpPr>
        <p:spPr>
          <a:xfrm>
            <a:off x="688618" y="4873764"/>
            <a:ext cx="3451582"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22" name="Text Placeholder 4"/>
          <p:cNvSpPr>
            <a:spLocks noGrp="1"/>
          </p:cNvSpPr>
          <p:nvPr>
            <p:ph idx="3" sz="quarter" type="body"/>
          </p:nvPr>
        </p:nvSpPr>
        <p:spPr>
          <a:xfrm>
            <a:off x="4374263" y="4191000"/>
            <a:ext cx="3448935"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3" name="Picture Placeholder 2"/>
          <p:cNvSpPr>
            <a:spLocks noChangeAspect="1" noGrp="1"/>
          </p:cNvSpPr>
          <p:nvPr>
            <p:ph idx="21" type="pic"/>
          </p:nvPr>
        </p:nvSpPr>
        <p:spPr>
          <a:xfrm>
            <a:off x="4374263" y="2362200"/>
            <a:ext cx="3448936"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4" name="Text Placeholder 3"/>
          <p:cNvSpPr>
            <a:spLocks noGrp="1"/>
          </p:cNvSpPr>
          <p:nvPr>
            <p:ph idx="19" sz="half" type="body"/>
          </p:nvPr>
        </p:nvSpPr>
        <p:spPr>
          <a:xfrm>
            <a:off x="4374264" y="4873763"/>
            <a:ext cx="344893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25" name="Text Placeholder 4"/>
          <p:cNvSpPr>
            <a:spLocks noGrp="1"/>
          </p:cNvSpPr>
          <p:nvPr>
            <p:ph idx="13" sz="quarter" type="body"/>
          </p:nvPr>
        </p:nvSpPr>
        <p:spPr>
          <a:xfrm>
            <a:off x="8049731" y="4191000"/>
            <a:ext cx="3456469" cy="682765"/>
          </a:xfrm>
        </p:spPr>
        <p:txBody>
          <a:bodyPr anchor="b" numCol="1">
            <a:noAutofit/>
          </a:bodyPr>
          <a:lstStyle>
            <a:lvl1pPr indent="0" marL="0">
              <a:buNone/>
              <a:defRPr b="0" sz="24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en-GB" lang="en-GB"/>
              <a:t>Click to edit Master text styles</a:t>
            </a:r>
          </a:p>
        </p:txBody>
      </p:sp>
      <p:sp>
        <p:nvSpPr>
          <p:cNvPr id="26" name="Picture Placeholder 2"/>
          <p:cNvSpPr>
            <a:spLocks noChangeAspect="1" noGrp="1"/>
          </p:cNvSpPr>
          <p:nvPr>
            <p:ph idx="22" type="pic"/>
          </p:nvPr>
        </p:nvSpPr>
        <p:spPr>
          <a:xfrm>
            <a:off x="8049855" y="2362200"/>
            <a:ext cx="3447878" cy="1524000"/>
          </a:xfrm>
          <a:prstGeom prst="roundRect">
            <a:avLst>
              <a:gd fmla="val 0"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en-GB" lang="en-GB"/>
              <a:t>Click icon to add picture</a:t>
            </a:r>
            <a:endParaRPr dirty="0" lang="en-US"/>
          </a:p>
        </p:txBody>
      </p:sp>
      <p:sp>
        <p:nvSpPr>
          <p:cNvPr id="27" name="Text Placeholder 3"/>
          <p:cNvSpPr>
            <a:spLocks noGrp="1"/>
          </p:cNvSpPr>
          <p:nvPr>
            <p:ph idx="20" sz="half" type="body"/>
          </p:nvPr>
        </p:nvSpPr>
        <p:spPr>
          <a:xfrm>
            <a:off x="8049731" y="4873761"/>
            <a:ext cx="3452445" cy="1344921"/>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en-GB" lang="en-GB"/>
              <a:t>Click to edit Master text styles</a:t>
            </a:r>
          </a:p>
        </p:txBody>
      </p:sp>
      <p:sp>
        <p:nvSpPr>
          <p:cNvPr id="3" name="Date Placeholder 2"/>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4" name="Footer Placeholder 3"/>
          <p:cNvSpPr>
            <a:spLocks noGrp="1"/>
          </p:cNvSpPr>
          <p:nvPr>
            <p:ph idx="11" sz="quarter" type="ftr"/>
          </p:nvPr>
        </p:nvSpPr>
        <p:spPr/>
        <p:txBody>
          <a:bodyPr numCol="1"/>
          <a:lstStyle/>
          <a:p>
            <a:endParaRPr altLang="en-BD" lang="en-BD"/>
          </a:p>
        </p:txBody>
      </p:sp>
      <p:sp>
        <p:nvSpPr>
          <p:cNvPr id="5" name="Slide Number Placeholder 4"/>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242558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en-GB" lang="en-GB"/>
              <a:t>Click to edit Master title style</a:t>
            </a:r>
            <a:endParaRPr dirty="0" lang="en-US"/>
          </a:p>
        </p:txBody>
      </p:sp>
      <p:sp>
        <p:nvSpPr>
          <p:cNvPr id="3" name="Vertical Text Placeholder 2"/>
          <p:cNvSpPr>
            <a:spLocks noGrp="1"/>
          </p:cNvSpPr>
          <p:nvPr>
            <p:ph idx="1" orient="vert" type="body"/>
          </p:nvPr>
        </p:nvSpPr>
        <p:spPr>
          <a:xfrm>
            <a:off x="685800" y="2194559"/>
            <a:ext cx="10820400" cy="4024125"/>
          </a:xfrm>
        </p:spPr>
        <p:txBody>
          <a:bodyPr numCol="1" vert="eaVert"/>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p:txBody>
          <a:bodyPr numCol="1"/>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p:txBody>
          <a:bodyPr numCol="1"/>
          <a:lstStyle/>
          <a:p>
            <a:endParaRPr altLang="en-BD" lang="en-BD"/>
          </a:p>
        </p:txBody>
      </p:sp>
      <p:sp>
        <p:nvSpPr>
          <p:cNvPr id="6" name="Slide Number Placeholder 5"/>
          <p:cNvSpPr>
            <a:spLocks noGrp="1"/>
          </p:cNvSpPr>
          <p:nvPr>
            <p:ph idx="12" sz="quarter" type="sldNum"/>
          </p:nvPr>
        </p:nvSpPr>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2134392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pic>
        <p:nvPicPr>
          <p:cNvPr descr="C2-HD-BTM.png"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orient="vert" type="title"/>
          </p:nvPr>
        </p:nvSpPr>
        <p:spPr>
          <a:xfrm>
            <a:off x="9448800" y="745066"/>
            <a:ext cx="2057400" cy="3903133"/>
          </a:xfrm>
        </p:spPr>
        <p:txBody>
          <a:bodyPr numCol="1" vert="eaVert"/>
          <a:lstStyle>
            <a:lvl1pPr algn="l">
              <a:defRPr/>
            </a:lvl1pPr>
          </a:lstStyle>
          <a:p>
            <a:r>
              <a:rPr altLang="en-GB" lang="en-GB"/>
              <a:t>Click to edit Master title style</a:t>
            </a:r>
            <a:endParaRPr dirty="0" lang="en-US"/>
          </a:p>
        </p:txBody>
      </p:sp>
      <p:sp>
        <p:nvSpPr>
          <p:cNvPr id="3" name="Vertical Text Placeholder 2"/>
          <p:cNvSpPr>
            <a:spLocks noGrp="1"/>
          </p:cNvSpPr>
          <p:nvPr>
            <p:ph idx="1" orient="vert" type="body"/>
          </p:nvPr>
        </p:nvSpPr>
        <p:spPr>
          <a:xfrm>
            <a:off x="1024466" y="745067"/>
            <a:ext cx="8204201" cy="3903133"/>
          </a:xfrm>
        </p:spPr>
        <p:txBody>
          <a:bodyPr numCol="1" vert="eaVert"/>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10" sz="half" type="dt"/>
          </p:nvPr>
        </p:nvSpPr>
        <p:spPr>
          <a:xfrm>
            <a:off x="7814452" y="379941"/>
            <a:ext cx="2910840" cy="365125"/>
          </a:xfrm>
        </p:spPr>
        <p:txBody>
          <a:bodyPr numCol="1"/>
          <a:lstStyle>
            <a:lvl1pPr algn="r">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11" sz="quarter" type="ftr"/>
          </p:nvPr>
        </p:nvSpPr>
        <p:spPr>
          <a:xfrm>
            <a:off x="685800" y="381000"/>
            <a:ext cx="6991492" cy="365125"/>
          </a:xfrm>
        </p:spPr>
        <p:txBody>
          <a:bodyPr numCol="1"/>
          <a:lstStyle/>
          <a:p>
            <a:endParaRPr altLang="en-BD" lang="en-BD"/>
          </a:p>
        </p:txBody>
      </p:sp>
      <p:sp>
        <p:nvSpPr>
          <p:cNvPr id="6" name="Slide Number Placeholder 5"/>
          <p:cNvSpPr>
            <a:spLocks noGrp="1"/>
          </p:cNvSpPr>
          <p:nvPr>
            <p:ph idx="12" sz="quarter" type="sldNum"/>
          </p:nvPr>
        </p:nvSpPr>
        <p:spPr>
          <a:xfrm>
            <a:off x="10862452" y="381000"/>
            <a:ext cx="643748" cy="365125"/>
          </a:xfrm>
        </p:spPr>
        <p:txBody>
          <a:bodyPr numCol="1"/>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876336140"/>
      </p:ext>
    </p:extLst>
  </p:cSld>
  <p:clrMapOvr>
    <a:masterClrMapping/>
  </p:clrMapOvr>
</p:sldLayout>
</file>

<file path=ppt/slideMasters/_rels/slideMaster1.xml.rels><?xml version="1.0" encoding="UTF-8" standalone="yes"?><Relationships xmlns="http://schemas.openxmlformats.org/package/2006/relationships"><Relationship Id="rId19" Target="../slideLayouts/slideLayout17.xml" Type="http://schemas.openxmlformats.org/officeDocument/2006/relationships/slideLayout"/><Relationship Id="rId18" Target="../slideLayouts/slideLayout16.xml" Type="http://schemas.openxmlformats.org/officeDocument/2006/relationships/slideLayout"/><Relationship Id="rId17" Target="../slideLayouts/slideLayout15.xml" Type="http://schemas.openxmlformats.org/officeDocument/2006/relationships/slideLayout"/><Relationship Id="rId16" Target="../slideLayouts/slideLayout14.xml" Type="http://schemas.openxmlformats.org/officeDocument/2006/relationships/slideLayout"/><Relationship Id="rId15" Target="../slideLayouts/slideLayout13.xml" Type="http://schemas.openxmlformats.org/officeDocument/2006/relationships/slideLayout"/><Relationship Id="rId14" Target="../slideLayouts/slideLayout12.xml" Type="http://schemas.openxmlformats.org/officeDocument/2006/relationships/slideLayout"/><Relationship Id="rId13" Target="../slideLayouts/slideLayout11.xml" Type="http://schemas.openxmlformats.org/officeDocument/2006/relationships/slideLayout"/><Relationship Id="rId12" Target="../slideLayouts/slideLayout10.xml" Type="http://schemas.openxmlformats.org/officeDocument/2006/relationships/slideLayout"/><Relationship Id="rId11" Target="../slideLayouts/slideLayout9.xml" Type="http://schemas.openxmlformats.org/officeDocument/2006/relationships/slideLayout"/><Relationship Id="rId9" Target="../slideLayouts/slideLayout7.xml" Type="http://schemas.openxmlformats.org/officeDocument/2006/relationships/slideLayout"/><Relationship Id="rId10" Target="../slideLayouts/slideLayout8.xml" Type="http://schemas.openxmlformats.org/officeDocument/2006/relationships/slideLayout"/><Relationship Id="rId8" Target="../slideLayouts/slideLayout6.xml" Type="http://schemas.openxmlformats.org/officeDocument/2006/relationships/slideLayout"/><Relationship Id="rId7" Target="../slideLayouts/slideLayout5.xml" Type="http://schemas.openxmlformats.org/officeDocument/2006/relationships/slideLayout"/><Relationship Id="rId6" Target="../slideLayouts/slideLayout4.xml" Type="http://schemas.openxmlformats.org/officeDocument/2006/relationships/slideLayout"/><Relationship Id="rId5" Target="../slideLayouts/slideLayout3.xml" Type="http://schemas.openxmlformats.org/officeDocument/2006/relationships/slideLayout"/><Relationship Id="rId4" Target="../slideLayouts/slideLayout2.xml" Type="http://schemas.openxmlformats.org/officeDocument/2006/relationships/slideLayout"/><Relationship Id="rId3" Target="../slideLayouts/slideLayout1.xml" Type="http://schemas.openxmlformats.org/officeDocument/2006/relationships/slideLayout"/><Relationship Id="rId2" Target="../media/image1.png" Type="http://schemas.openxmlformats.org/officeDocument/2006/relationships/image"/><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descr="C2-HD-TOP.png"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anchor="ctr" bIns="45720" lIns="91440" numCol="1" rIns="91440" rtlCol="0" tIns="45720" vert="horz">
            <a:normAutofit/>
          </a:bodyPr>
          <a:lstStyle/>
          <a:p>
            <a:r>
              <a:rPr altLang="en-GB" lang="en-GB"/>
              <a:t>Click to edit Master title style</a:t>
            </a:r>
            <a:endParaRPr dirty="0" lang="en-US"/>
          </a:p>
        </p:txBody>
      </p:sp>
      <p:sp>
        <p:nvSpPr>
          <p:cNvPr id="3" name="Text Placeholder 2"/>
          <p:cNvSpPr>
            <a:spLocks noGrp="1"/>
          </p:cNvSpPr>
          <p:nvPr>
            <p:ph idx="1" type="body"/>
          </p:nvPr>
        </p:nvSpPr>
        <p:spPr>
          <a:xfrm>
            <a:off x="685800" y="2194560"/>
            <a:ext cx="10820400" cy="4024125"/>
          </a:xfrm>
          <a:prstGeom prst="rect">
            <a:avLst/>
          </a:prstGeom>
        </p:spPr>
        <p:txBody>
          <a:bodyPr bIns="45720" lIns="91440" numCol="1" rIns="91440" rtlCol="0" tIns="45720" vert="horz">
            <a:normAutofit/>
          </a:bodyPr>
          <a:lstStyle/>
          <a:p>
            <a:pPr lvl="0"/>
            <a:r>
              <a:rPr altLang="en-GB" lang="en-GB"/>
              <a:t>Click to edit Master text styles</a:t>
            </a:r>
          </a:p>
          <a:p>
            <a:pPr lvl="1"/>
            <a:r>
              <a:rPr altLang="en-GB" lang="en-GB"/>
              <a:t>Second level</a:t>
            </a:r>
          </a:p>
          <a:p>
            <a:pPr lvl="2"/>
            <a:r>
              <a:rPr altLang="en-GB" lang="en-GB"/>
              <a:t>Third level</a:t>
            </a:r>
          </a:p>
          <a:p>
            <a:pPr lvl="3"/>
            <a:r>
              <a:rPr altLang="en-GB" lang="en-GB"/>
              <a:t>Fourth level</a:t>
            </a:r>
          </a:p>
          <a:p>
            <a:pPr lvl="4"/>
            <a:r>
              <a:rPr altLang="en-GB" lang="en-GB"/>
              <a:t>Fifth level</a:t>
            </a:r>
            <a:endParaRPr dirty="0" lang="en-US"/>
          </a:p>
        </p:txBody>
      </p:sp>
      <p:sp>
        <p:nvSpPr>
          <p:cNvPr id="4" name="Date Placeholder 3"/>
          <p:cNvSpPr>
            <a:spLocks noGrp="1"/>
          </p:cNvSpPr>
          <p:nvPr>
            <p:ph idx="2" sz="half" type="dt"/>
          </p:nvPr>
        </p:nvSpPr>
        <p:spPr>
          <a:xfrm>
            <a:off x="8595360" y="6356350"/>
            <a:ext cx="291084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CB598DB0-6953-154E-B472-538A73FE13D9}" type="datetimeFigureOut">
              <a:rPr altLang="en-BD" lang="en-BD" smtClean="0"/>
              <a:t>3/3/24</a:t>
            </a:fld>
            <a:endParaRPr altLang="en-BD" lang="en-BD"/>
          </a:p>
        </p:txBody>
      </p:sp>
      <p:sp>
        <p:nvSpPr>
          <p:cNvPr id="5" name="Footer Placeholder 4"/>
          <p:cNvSpPr>
            <a:spLocks noGrp="1"/>
          </p:cNvSpPr>
          <p:nvPr>
            <p:ph idx="3" sz="quarter" type="ftr"/>
          </p:nvPr>
        </p:nvSpPr>
        <p:spPr>
          <a:xfrm>
            <a:off x="685800" y="6355845"/>
            <a:ext cx="7772400" cy="365125"/>
          </a:xfrm>
          <a:prstGeom prst="rect">
            <a:avLst/>
          </a:prstGeom>
        </p:spPr>
        <p:txBody>
          <a:bodyPr anchor="ctr" bIns="45720" lIns="91440" numCol="1" rIns="91440" rtlCol="0" tIns="45720" vert="horz"/>
          <a:lstStyle>
            <a:lvl1pPr algn="l">
              <a:defRPr sz="1050">
                <a:solidFill>
                  <a:schemeClr val="tx1">
                    <a:tint val="75000"/>
                  </a:schemeClr>
                </a:solidFill>
              </a:defRPr>
            </a:lvl1pPr>
          </a:lstStyle>
          <a:p>
            <a:endParaRPr altLang="en-BD" lang="en-BD"/>
          </a:p>
        </p:txBody>
      </p:sp>
      <p:sp>
        <p:nvSpPr>
          <p:cNvPr id="6" name="Slide Number Placeholder 5"/>
          <p:cNvSpPr>
            <a:spLocks noGrp="1"/>
          </p:cNvSpPr>
          <p:nvPr>
            <p:ph idx="4" sz="quarter" type="sldNum"/>
          </p:nvPr>
        </p:nvSpPr>
        <p:spPr>
          <a:xfrm>
            <a:off x="8763000" y="381000"/>
            <a:ext cx="2743200" cy="365125"/>
          </a:xfrm>
          <a:prstGeom prst="rect">
            <a:avLst/>
          </a:prstGeom>
        </p:spPr>
        <p:txBody>
          <a:bodyPr anchor="ctr" bIns="45720" lIns="91440" numCol="1" rIns="91440" rtlCol="0" tIns="45720" vert="horz"/>
          <a:lstStyle>
            <a:lvl1pPr algn="r">
              <a:defRPr sz="1050">
                <a:solidFill>
                  <a:schemeClr val="tx1">
                    <a:tint val="75000"/>
                  </a:schemeClr>
                </a:solidFill>
              </a:defRPr>
            </a:lvl1pPr>
          </a:lstStyle>
          <a:p>
            <a:fld id="{93101AEE-036D-824A-9906-72E2CB4E58BC}" type="slidenum">
              <a:rPr altLang="en-BD" lang="en-BD" smtClean="0"/>
              <a:t>‹#›</a:t>
            </a:fld>
            <a:endParaRPr altLang="en-BD" lang="en-BD"/>
          </a:p>
        </p:txBody>
      </p:sp>
    </p:spTree>
    <p:extLst>
      <p:ext uri="{BB962C8B-B14F-4D97-AF65-F5344CB8AC3E}">
        <p14:creationId xmlns:p14="http://schemas.microsoft.com/office/powerpoint/2010/main" val="3981661666"/>
      </p:ext>
    </p:extLst>
  </p:cSld>
  <p:clrMap accent1="accent1" accent2="accent2" accent3="accent3" accent4="accent4" accent5="accent5" accent6="accent6" bg1="lt1" bg2="lt2" folHlink="folHlink" hlink="hlink" tx1="dk1" tx2="dk2"/>
  <p:sldLayoutIdLst>
    <p:sldLayoutId id="2147483648" r:id="rId3"/>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Lst>
  <p:txStyles>
    <p:titleStyle>
      <a:lvl1pPr algn="r" defTabSz="914400" eaLnBrk="1" hangingPunct="1" latinLnBrk="0" rtl="0">
        <a:lnSpc>
          <a:spcPct val="90000"/>
        </a:lnSpc>
        <a:spcBef>
          <a:spcPct val="0"/>
        </a:spcBef>
        <a:buNone/>
        <a:defRPr baseline="0" cap="all" kern="1200" sz="40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3.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2" Target="../media/image4.png" Type="http://schemas.openxmlformats.org/officeDocument/2006/relationships/image"/><Relationship Id="rId1" Target="../slideLayouts/slideLayout7.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3.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5.jpe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6.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4" Target="../media/hdphoto1.wdp" Type="http://schemas.microsoft.com/office/2007/relationships/hdphoto"/><Relationship Id="rId3" Target="../media/image7.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8.png" Type="http://schemas.openxmlformats.org/officeDocument/2006/relationships/image"/><Relationship Id="rId2" Target="../notesSlides/notesSlide6.xml" Type="http://schemas.openxmlformats.org/officeDocument/2006/relationships/notesSlide"/><Relationship Id="rId1" Target="../slideLayouts/slideLayout7.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10.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1.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07618-DF1C-CAE4-9A18-CCF2C3B581C4}"/>
              </a:ext>
            </a:extLst>
          </p:cNvPr>
          <p:cNvSpPr>
            <a:spLocks noGrp="1"/>
          </p:cNvSpPr>
          <p:nvPr>
            <p:ph type="ctrTitle"/>
          </p:nvPr>
        </p:nvSpPr>
        <p:spPr/>
        <p:txBody>
          <a:bodyPr numCol="1"/>
          <a:lstStyle/>
          <a:p>
            <a:pPr algn="ctr"/>
            <a:r>
              <a:rPr altLang="en-GB" dirty="0" lang="en-GB"/>
              <a:t>Introduction to Business</a:t>
            </a:r>
            <a:endParaRPr altLang="en-BD" dirty="0" lang="en-BD"/>
          </a:p>
        </p:txBody>
      </p:sp>
      <p:sp>
        <p:nvSpPr>
          <p:cNvPr id="3" name="Subtitle 2">
            <a:extLst>
              <a:ext uri="{FF2B5EF4-FFF2-40B4-BE49-F238E27FC236}">
                <a16:creationId xmlns:a16="http://schemas.microsoft.com/office/drawing/2014/main" id="{9DE3B940-2C98-5DA1-418A-0BB4683E9AAE}"/>
              </a:ext>
            </a:extLst>
          </p:cNvPr>
          <p:cNvSpPr>
            <a:spLocks noGrp="1"/>
          </p:cNvSpPr>
          <p:nvPr>
            <p:ph idx="1" type="subTitle"/>
          </p:nvPr>
        </p:nvSpPr>
        <p:spPr>
          <a:xfrm>
            <a:off x="1371567" y="3632151"/>
            <a:ext cx="9484447" cy="1811144"/>
          </a:xfrm>
        </p:spPr>
        <p:txBody>
          <a:bodyPr numCol="1">
            <a:normAutofit lnSpcReduction="10000"/>
          </a:bodyPr>
          <a:lstStyle/>
          <a:p>
            <a:pPr algn="ctr"/>
            <a:r>
              <a:rPr altLang="en-GB" b="1" dirty="0" lang="en-GB"/>
              <a:t>LCBB4007</a:t>
            </a:r>
          </a:p>
          <a:p>
            <a:pPr algn="ctr"/>
            <a:r>
              <a:rPr altLang="en-GB" b="1" dirty="0" lang="en-GB"/>
              <a:t>Week 9</a:t>
            </a:r>
          </a:p>
          <a:p>
            <a:pPr algn="ctr"/>
            <a:r>
              <a:rPr altLang="en-GB" b="1" dirty="0" lang="en-GB"/>
              <a:t>Group Presentation</a:t>
            </a:r>
            <a:endParaRPr altLang="en-BD" b="1" dirty="0" lang="en-BD"/>
          </a:p>
          <a:p>
            <a:pPr algn="ctr"/>
            <a:r>
              <a:rPr b="1"/>
              <a:t>Student name:Carmen Caraman</a:t>
            </a:r>
          </a:p>
          <a:p>
            <a:pPr algn="ctr"/>
            <a:r>
              <a:rPr/>
              <a:t>Student id:2213756</a:t>
            </a:r>
          </a:p>
          <a:p>
            <a:pPr algn="ctr"/>
          </a:p>
          <a:p>
            <a:pPr algn="ctr"/>
          </a:p>
          <a:p>
            <a:pPr algn="ctr"/>
          </a:p>
        </p:txBody>
      </p:sp>
      <p:pic>
        <p:nvPicPr>
          <p:cNvPr descr="Unilever - Wikipedia" id="1026" name="Picture 2">
            <a:extLst>
              <a:ext uri="{FF2B5EF4-FFF2-40B4-BE49-F238E27FC236}">
                <a16:creationId xmlns:a16="http://schemas.microsoft.com/office/drawing/2014/main" id="{9A044682-4D85-1824-E00E-CB386A56626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10716738" y="630621"/>
            <a:ext cx="1443732" cy="15975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6147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401964-1EB5-22D4-88D4-5BA325963100}"/>
              </a:ext>
            </a:extLst>
          </p:cNvPr>
          <p:cNvPicPr>
            <a:picLocks noChangeAspect="1"/>
          </p:cNvPicPr>
          <p:nvPr/>
        </p:nvPicPr>
        <p:blipFill>
          <a:blip r:embed="rId2"/>
          <a:stretch>
            <a:fillRect/>
          </a:stretch>
        </p:blipFill>
        <p:spPr>
          <a:xfrm>
            <a:off x="-39414" y="0"/>
            <a:ext cx="12270828" cy="7011902"/>
          </a:xfrm>
          <a:prstGeom prst="rect">
            <a:avLst/>
          </a:prstGeom>
        </p:spPr>
      </p:pic>
    </p:spTree>
    <p:extLst>
      <p:ext uri="{BB962C8B-B14F-4D97-AF65-F5344CB8AC3E}">
        <p14:creationId xmlns:p14="http://schemas.microsoft.com/office/powerpoint/2010/main" val="59591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lstStyle/>
          <a:p>
            <a:r>
              <a:rPr altLang="en-BD" dirty="0" lang="en-BD"/>
              <a:t>Introduction</a:t>
            </a: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normAutofit/>
          </a:bodyPr>
          <a:lstStyle/>
          <a:p>
            <a:pPr algn="just">
              <a:buFont charset="0" panose="020B0604020202020204" pitchFamily="34" typeface="Arial"/>
              <a:buChar char="•"/>
            </a:pPr>
            <a:r>
              <a:rPr altLang="en-GB" b="0" dirty="0" i="0" lang="en-GB">
                <a:solidFill>
                  <a:srgbClr val="0D0D0D"/>
                </a:solidFill>
                <a:effectLst/>
                <a:latin typeface="Söhne"/>
              </a:rPr>
              <a:t>Unilever UK, part of the global Unilever group, excels in the dynamic FMCG sector through its efficient organizational structure and vast product portfolio.</a:t>
            </a:r>
          </a:p>
          <a:p>
            <a:pPr algn="just">
              <a:buFont charset="0" panose="020B0604020202020204" pitchFamily="34" typeface="Arial"/>
              <a:buChar char="•"/>
            </a:pPr>
            <a:r>
              <a:rPr altLang="en-GB" b="0" dirty="0" i="0" lang="en-GB">
                <a:solidFill>
                  <a:srgbClr val="0D0D0D"/>
                </a:solidFill>
                <a:effectLst/>
                <a:latin typeface="Söhne"/>
              </a:rPr>
              <a:t>This report explores Unilever UK's operational framework, highlighting the internal and external factors influencing its business strategies and decision-making.</a:t>
            </a:r>
          </a:p>
          <a:p>
            <a:pPr algn="just">
              <a:buFont charset="0" panose="020B0604020202020204" pitchFamily="34" typeface="Arial"/>
              <a:buChar char="•"/>
            </a:pPr>
            <a:r>
              <a:rPr altLang="en-GB" b="0" dirty="0" i="0" lang="en-GB">
                <a:solidFill>
                  <a:srgbClr val="0D0D0D"/>
                </a:solidFill>
                <a:effectLst/>
                <a:latin typeface="Söhne"/>
              </a:rPr>
              <a:t>It delves into the importance of stakeholder analysis and the integral roles of various functions within the company, demonstrating how Unilever UK remains competitive and adaptable.</a:t>
            </a:r>
          </a:p>
        </p:txBody>
      </p:sp>
      <p:pic>
        <p:nvPicPr>
          <p:cNvPr descr="Unilever - Wikipedia" id="13" name="Picture 2">
            <a:extLst>
              <a:ext uri="{FF2B5EF4-FFF2-40B4-BE49-F238E27FC236}">
                <a16:creationId xmlns:a16="http://schemas.microsoft.com/office/drawing/2014/main" id="{627F2DFD-D812-0169-17D2-55CCF795DB04}"/>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414972" y="2312276"/>
            <a:ext cx="2915960" cy="3226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8851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normAutofit/>
          </a:bodyPr>
          <a:lstStyle/>
          <a:p>
            <a:r>
              <a:rPr altLang="en-GB" dirty="0" i="0" lang="en-GB" strike="noStrike" sz="3600" u="none">
                <a:solidFill>
                  <a:srgbClr val="0D0D0D"/>
                </a:solidFill>
                <a:effectLst/>
                <a:latin typeface="+mn-lt"/>
              </a:rPr>
              <a:t>Background of Unilever</a:t>
            </a:r>
            <a:endParaRPr altLang="en-BD" dirty="0" lang="en-BD" sz="3600">
              <a:latin typeface="+mn-lt"/>
            </a:endParaRP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Formed in 1929, Unilever acquired British soap industry and merged it with a Dutch margarine industry.</a:t>
            </a:r>
          </a:p>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Brand list consists about gradients of 400, each striving to be clever environmentally responsible (Huang et al., 2020).</a:t>
            </a:r>
          </a:p>
          <a:p>
            <a:pPr algn="just" fontAlgn="base" rtl="0">
              <a:lnSpc>
                <a:spcPct val="150000"/>
              </a:lnSpc>
              <a:spcBef>
                <a:spcPts val="0"/>
              </a:spcBef>
              <a:spcAft>
                <a:spcPts val="0"/>
              </a:spcAft>
              <a:buFont charset="0" panose="020B0604020202020204" pitchFamily="34" typeface="Arial"/>
              <a:buChar char="•"/>
            </a:pPr>
            <a:r>
              <a:rPr altLang="en-GB" dirty="0" lang="en-GB" sz="2000">
                <a:solidFill>
                  <a:srgbClr val="0D0D0D"/>
                </a:solidFill>
                <a:latin charset="0" panose="02000000000000000000" pitchFamily="2" typeface="Roboto"/>
              </a:rPr>
              <a:t>Has a leading position in the UK and the rural sector, is an example for trends of ethics and sustainability in the world.</a:t>
            </a:r>
          </a:p>
          <a:p>
            <a:endParaRPr altLang="en-BD" dirty="0" lang="en-BD"/>
          </a:p>
        </p:txBody>
      </p:sp>
      <p:pic>
        <p:nvPicPr>
          <p:cNvPr descr="The National Agency on Corruption Prevention has added the British  corporation Unilever to the list of international war sponsors :: Свідомі" id="7170" name="Picture 2">
            <a:extLst>
              <a:ext uri="{FF2B5EF4-FFF2-40B4-BE49-F238E27FC236}">
                <a16:creationId xmlns:a16="http://schemas.microsoft.com/office/drawing/2014/main" id="{CD26B9C5-A2C4-4140-54C4-AA98797D6017}"/>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756634" y="2971800"/>
            <a:ext cx="4028966" cy="2115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3465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normAutofit/>
          </a:bodyPr>
          <a:lstStyle/>
          <a:p>
            <a:r>
              <a:rPr altLang="en-GB" dirty="0" i="0" lang="en-GB" strike="noStrike" sz="3600" u="none">
                <a:solidFill>
                  <a:srgbClr val="0D0D0D"/>
                </a:solidFill>
                <a:effectLst/>
                <a:latin typeface="+mn-lt"/>
              </a:rPr>
              <a:t>Unilever's Product Range</a:t>
            </a:r>
            <a:endParaRPr altLang="en-BD" dirty="0" lang="en-BD" sz="3600">
              <a:latin typeface="+mn-lt"/>
            </a:endParaRPr>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194560"/>
            <a:ext cx="6755524" cy="4024125"/>
          </a:xfrm>
        </p:spPr>
        <p:txBody>
          <a:bodyPr numCol="1">
            <a:normAutofit lnSpcReduction="10000"/>
          </a:bodyPr>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Dove, Lipton, Ben &amp; Jerry's, Magnum, Surf, Sunlight are Unilever's product range which includes personal care, beverages, ice cream and home cleaning products to cater to diverse needs (Parr and Sullivan, 2018).</a:t>
            </a:r>
            <a:endParaRPr altLang="en-GB" b="0" dirty="0" lang="en-GB">
              <a:effectLst/>
              <a:latin charset="0" panose="020B0604020202020204" pitchFamily="34" typeface="Arial"/>
              <a:cs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Emphasizes quality, innovation, and sustainability across key segments: supplies and refreshments, home care and personal care. Listen to the given audio and summarize the key ideas in your own words.</a:t>
            </a:r>
            <a:endParaRPr altLang="en-GB" b="0" dirty="0" lang="en-GB">
              <a:effectLst/>
              <a:latin charset="0" panose="020B0604020202020204" pitchFamily="34" typeface="Arial"/>
              <a:cs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cs charset="0" panose="020B0604020202020204" pitchFamily="34" typeface="Arial"/>
              </a:rPr>
              <a:t>An impressive global market share, the ability to adapt consumer trends and environmental regulations.</a:t>
            </a:r>
          </a:p>
        </p:txBody>
      </p:sp>
      <p:pic>
        <p:nvPicPr>
          <p:cNvPr descr="Unilever SWOT analysis 2023 - SM Insight" id="8194" name="Picture 2">
            <a:extLst>
              <a:ext uri="{FF2B5EF4-FFF2-40B4-BE49-F238E27FC236}">
                <a16:creationId xmlns:a16="http://schemas.microsoft.com/office/drawing/2014/main" id="{46A2C36C-2200-BC0D-EF20-1E2D461CAF50}"/>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567449" y="2684081"/>
            <a:ext cx="4424221" cy="2550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830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lstStyle/>
          <a:p>
            <a:r>
              <a:rPr altLang="en-GB" dirty="0" lang="en-GB"/>
              <a:t>Structure of Unilever Organisation, Size, and Roles</a:t>
            </a:r>
            <a:endParaRPr altLang="en-BD" dirty="0" lang="en-BD"/>
          </a:p>
        </p:txBody>
      </p:sp>
      <p:sp>
        <p:nvSpPr>
          <p:cNvPr id="6" name="Content Placeholder 11">
            <a:extLst>
              <a:ext uri="{FF2B5EF4-FFF2-40B4-BE49-F238E27FC236}">
                <a16:creationId xmlns:a16="http://schemas.microsoft.com/office/drawing/2014/main" id="{0204AB24-D7E7-DF76-1EC3-9B1B8490C9DC}"/>
              </a:ext>
            </a:extLst>
          </p:cNvPr>
          <p:cNvSpPr txBox="1">
            <a:spLocks/>
          </p:cNvSpPr>
          <p:nvPr/>
        </p:nvSpPr>
        <p:spPr>
          <a:xfrm>
            <a:off x="685800" y="2194560"/>
            <a:ext cx="6755524" cy="4024125"/>
          </a:xfrm>
          <a:prstGeom prst="rect">
            <a:avLst/>
          </a:prstGeom>
        </p:spPr>
        <p:txBody>
          <a:bodyPr bIns="45720" lIns="91440" numCol="1" rIns="91440" rtlCol="0" tIns="45720" vert="horz">
            <a:normAutofit/>
          </a:bodyPr>
          <a:lstStyle>
            <a:lvl1pPr algn="l" defTabSz="914400" eaLnBrk="1" hangingPunct="1" indent="-228600" latinLnBrk="0" marL="228600" rtl="0">
              <a:lnSpc>
                <a:spcPct val="90000"/>
              </a:lnSpc>
              <a:spcBef>
                <a:spcPts val="1000"/>
              </a:spcBef>
              <a:buFont charset="0" panose="020B0604020202020204" pitchFamily="34" typeface="Arial"/>
              <a:buChar char="•"/>
              <a:defRPr kern="1200" sz="2200">
                <a:solidFill>
                  <a:schemeClr val="tx1"/>
                </a:solidFill>
                <a:latin typeface="+mn-lt"/>
                <a:ea typeface="+mn-ea"/>
                <a:cs typeface="+mn-cs"/>
              </a:defRPr>
            </a:lvl1pPr>
            <a:lvl2pPr algn="l" defTabSz="914400" eaLnBrk="1" hangingPunct="1" indent="-228600" latinLnBrk="0" marL="685800" rtl="0">
              <a:lnSpc>
                <a:spcPct val="90000"/>
              </a:lnSpc>
              <a:spcBef>
                <a:spcPts val="500"/>
              </a:spcBef>
              <a:buFont charset="0" panose="020B0604020202020204" pitchFamily="34" typeface="Arial"/>
              <a:buChar char="•"/>
              <a:defRPr kern="1200" sz="2000">
                <a:solidFill>
                  <a:schemeClr val="tx1"/>
                </a:solidFill>
                <a:latin typeface="+mn-lt"/>
                <a:ea typeface="+mn-ea"/>
                <a:cs typeface="+mn-cs"/>
              </a:defRPr>
            </a:lvl2pPr>
            <a:lvl3pPr algn="l" defTabSz="914400" eaLnBrk="1" hangingPunct="1" indent="-228600" latinLnBrk="0" marL="1143000" rtl="0">
              <a:lnSpc>
                <a:spcPct val="90000"/>
              </a:lnSpc>
              <a:spcBef>
                <a:spcPts val="500"/>
              </a:spcBef>
              <a:buFont charset="0" panose="020B0604020202020204" pitchFamily="34" typeface="Arial"/>
              <a:buChar char="•"/>
              <a:defRPr kern="1200" sz="1800">
                <a:solidFill>
                  <a:schemeClr val="tx1"/>
                </a:solidFill>
                <a:latin typeface="+mn-lt"/>
                <a:ea typeface="+mn-ea"/>
                <a:cs typeface="+mn-cs"/>
              </a:defRPr>
            </a:lvl3pPr>
            <a:lvl4pPr algn="l" defTabSz="914400" eaLnBrk="1" hangingPunct="1" indent="-228600" latinLnBrk="0" marL="1600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4pPr>
            <a:lvl5pPr algn="l" defTabSz="914400" eaLnBrk="1" hangingPunct="1" indent="-228600" latinLnBrk="0" marL="20574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5pPr>
            <a:lvl6pPr algn="l" defTabSz="914400" eaLnBrk="1" hangingPunct="1" indent="-228600" latinLnBrk="0" marL="25146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6pPr>
            <a:lvl7pPr algn="l" defTabSz="914400" eaLnBrk="1" hangingPunct="1" indent="-228600" latinLnBrk="0" marL="29718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7pPr>
            <a:lvl8pPr algn="l" defTabSz="914400" eaLnBrk="1" hangingPunct="1" indent="-228600" latinLnBrk="0" marL="34290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8pPr>
            <a:lvl9pPr algn="l" defTabSz="914400" eaLnBrk="1" hangingPunct="1" indent="-228600" latinLnBrk="0" marL="3886200" rtl="0">
              <a:lnSpc>
                <a:spcPct val="90000"/>
              </a:lnSpc>
              <a:spcBef>
                <a:spcPts val="500"/>
              </a:spcBef>
              <a:buFont charset="0" panose="020B0604020202020204" pitchFamily="34" typeface="Arial"/>
              <a:buChar char="•"/>
              <a:defRPr kern="1200" sz="1600">
                <a:solidFill>
                  <a:schemeClr val="tx1"/>
                </a:solidFill>
                <a:latin typeface="+mn-lt"/>
                <a:ea typeface="+mn-ea"/>
                <a:cs typeface="+mn-cs"/>
              </a:defRPr>
            </a:lvl9pPr>
          </a:lstStyle>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Unilever UK's matrix structure enhances cross-functional collaboration and information sharing (Cool and Woo, 2017).</a:t>
            </a:r>
            <a:endParaRPr altLang="en-GB" b="0" dirty="0" lang="en-GB" sz="18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Key divisions like Finance, HR, Marketing, and R&amp;D drive efficiency, innovation, and competitiveness.</a:t>
            </a:r>
            <a:endParaRPr altLang="en-GB" b="0" dirty="0" lang="en-GB" sz="18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The structure aids in agile response to market dynamics, supporting strategic goals.</a:t>
            </a:r>
            <a:endParaRPr altLang="en-GB" b="0" dirty="0" lang="en-GB" sz="1800">
              <a:effectLst/>
            </a:endParaRPr>
          </a:p>
        </p:txBody>
      </p:sp>
      <p:pic>
        <p:nvPicPr>
          <p:cNvPr descr="Organizational chart Organizational structure Functional organization,  others, text, media, structure png | PNGWing" id="1032" name="Picture 8">
            <a:extLst>
              <a:ext uri="{FF2B5EF4-FFF2-40B4-BE49-F238E27FC236}">
                <a16:creationId xmlns:a16="http://schemas.microsoft.com/office/drawing/2014/main" id="{121A2C8F-DBE5-22BC-6236-0A5095A2B42B}"/>
              </a:ext>
            </a:extLst>
          </p:cNvPr>
          <p:cNvPicPr>
            <a:picLocks noChangeArrowheads="1" noChangeAspect="1"/>
          </p:cNvPicPr>
          <p:nvPr/>
        </p:nvPicPr>
        <p:blipFill>
          <a:blip r:embed="rId3">
            <a:extLst>
              <a:ext uri="{BEBA8EAE-BF5A-486C-A8C5-ECC9F3942E4B}">
                <a14:imgProps xmlns:a14="http://schemas.microsoft.com/office/drawing/2010/main">
                  <a14:imgLayer r:embed="rId4">
                    <a14:imgEffect>
                      <a14:backgroundRemoval b="90000" l="10000" r="90000" t="10000"/>
                    </a14:imgEffect>
                  </a14:imgLayer>
                </a14:imgProps>
              </a:ext>
              <a:ext uri="{28A0092B-C50C-407E-A947-70E740481C1C}">
                <a14:useLocalDpi xmlns:a14="http://schemas.microsoft.com/office/drawing/2010/main" val="0"/>
              </a:ext>
            </a:extLst>
          </a:blip>
          <a:srcRect/>
          <a:stretch>
            <a:fillRect/>
          </a:stretch>
        </p:blipFill>
        <p:spPr>
          <a:xfrm>
            <a:off x="8327021" y="2558005"/>
            <a:ext cx="2963119" cy="2963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8516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00FF9E7-1A76-3217-B6C6-17E09DC4A30E}"/>
              </a:ext>
            </a:extLst>
          </p:cNvPr>
          <p:cNvPicPr>
            <a:picLocks noChangeAspect="1"/>
          </p:cNvPicPr>
          <p:nvPr/>
        </p:nvPicPr>
        <p:blipFill>
          <a:blip r:embed="rId3"/>
          <a:stretch>
            <a:fillRect/>
          </a:stretch>
        </p:blipFill>
        <p:spPr>
          <a:xfrm>
            <a:off x="11575" y="23150"/>
            <a:ext cx="12192000" cy="6858000"/>
          </a:xfrm>
          <a:prstGeom prst="rect">
            <a:avLst/>
          </a:prstGeom>
        </p:spPr>
      </p:pic>
      <p:sp>
        <p:nvSpPr>
          <p:cNvPr id="10" name="TextBox 9">
            <a:extLst>
              <a:ext uri="{FF2B5EF4-FFF2-40B4-BE49-F238E27FC236}">
                <a16:creationId xmlns:a16="http://schemas.microsoft.com/office/drawing/2014/main" id="{206EA770-3A17-DA59-2A9E-155ECBEA9261}"/>
              </a:ext>
            </a:extLst>
          </p:cNvPr>
          <p:cNvSpPr txBox="1"/>
          <p:nvPr/>
        </p:nvSpPr>
        <p:spPr>
          <a:xfrm>
            <a:off x="2152890" y="2407534"/>
            <a:ext cx="6516547" cy="775504"/>
          </a:xfrm>
          <a:prstGeom prst="rect">
            <a:avLst/>
          </a:prstGeom>
          <a:noFill/>
        </p:spPr>
        <p:txBody>
          <a:bodyPr numCol="1" rtlCol="0" wrap="square">
            <a:spAutoFit/>
          </a:bodyPr>
          <a:lstStyle/>
          <a:p>
            <a:endParaRPr altLang="en-BD" dirty="0" lang="en-BD"/>
          </a:p>
        </p:txBody>
      </p:sp>
      <p:sp>
        <p:nvSpPr>
          <p:cNvPr id="12" name="TextBox 11">
            <a:extLst>
              <a:ext uri="{FF2B5EF4-FFF2-40B4-BE49-F238E27FC236}">
                <a16:creationId xmlns:a16="http://schemas.microsoft.com/office/drawing/2014/main" id="{144D1332-A439-D4E7-C069-1F598B329E68}"/>
              </a:ext>
            </a:extLst>
          </p:cNvPr>
          <p:cNvSpPr txBox="1"/>
          <p:nvPr/>
        </p:nvSpPr>
        <p:spPr>
          <a:xfrm>
            <a:off x="2097910" y="191461"/>
            <a:ext cx="6186668" cy="923330"/>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UK policies and politics affect Unilever.</a:t>
            </a:r>
          </a:p>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Brexit brings challenges and opportunities (Julian, 2019).</a:t>
            </a:r>
            <a:endParaRPr altLang="en-GB" b="0" i="0" lang="en-GB" strike="noStrike" sz="18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i="0" lang="en-GB" strike="noStrike" sz="1800" u="none">
                <a:solidFill>
                  <a:srgbClr val="0D0D0D"/>
                </a:solidFill>
                <a:effectLst/>
                <a:latin charset="0" panose="020B0604020202020204" pitchFamily="34" typeface="Arial"/>
              </a:rPr>
              <a:t>Political climate shapes strategy.</a:t>
            </a:r>
            <a:endParaRPr altLang="en-GB" b="0" dirty="0" i="0" lang="en-GB" strike="noStrike" sz="1800" u="none">
              <a:solidFill>
                <a:srgbClr val="0D0D0D"/>
              </a:solidFill>
              <a:effectLst/>
              <a:latin charset="0" panose="020B0604020202020204" pitchFamily="34" typeface="Arial"/>
            </a:endParaRPr>
          </a:p>
        </p:txBody>
      </p:sp>
      <p:sp>
        <p:nvSpPr>
          <p:cNvPr id="14" name="TextBox 13">
            <a:extLst>
              <a:ext uri="{FF2B5EF4-FFF2-40B4-BE49-F238E27FC236}">
                <a16:creationId xmlns:a16="http://schemas.microsoft.com/office/drawing/2014/main" id="{909412ED-DB3E-FD30-79E8-DA2623EF89D8}"/>
              </a:ext>
            </a:extLst>
          </p:cNvPr>
          <p:cNvSpPr txBox="1"/>
          <p:nvPr/>
        </p:nvSpPr>
        <p:spPr>
          <a:xfrm>
            <a:off x="2097910" y="1362719"/>
            <a:ext cx="7439629"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dirty="0" lang="en-GB" sz="1600">
                <a:solidFill>
                  <a:srgbClr val="0D0D0D"/>
                </a:solidFill>
                <a:latin charset="0" panose="020B0604020202020204" pitchFamily="34" typeface="Arial"/>
              </a:rPr>
              <a:t>Inflation rates affect </a:t>
            </a:r>
            <a:r>
              <a:rPr altLang="en-GB" b="0" dirty="0" i="0" lang="en-GB" strike="noStrike" sz="1600" u="none">
                <a:solidFill>
                  <a:srgbClr val="0D0D0D"/>
                </a:solidFill>
                <a:effectLst/>
                <a:latin charset="0" panose="020B0604020202020204" pitchFamily="34" typeface="Arial"/>
              </a:rPr>
              <a:t>Unilever's pricing and margins.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Consumer purchasing power impacts product demand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Economic growth dictates market strategies.</a:t>
            </a:r>
          </a:p>
        </p:txBody>
      </p:sp>
      <p:sp>
        <p:nvSpPr>
          <p:cNvPr id="16" name="TextBox 15">
            <a:extLst>
              <a:ext uri="{FF2B5EF4-FFF2-40B4-BE49-F238E27FC236}">
                <a16:creationId xmlns:a16="http://schemas.microsoft.com/office/drawing/2014/main" id="{37D02DDE-AD49-7F65-8739-DAD7150973C5}"/>
              </a:ext>
            </a:extLst>
          </p:cNvPr>
          <p:cNvSpPr txBox="1"/>
          <p:nvPr/>
        </p:nvSpPr>
        <p:spPr>
          <a:xfrm>
            <a:off x="2097910" y="2437211"/>
            <a:ext cx="7381754"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Consumer preferences for sustainability influence product development.</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Demand for ethical products shapes marketing strategies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Social trends impact Unilever's product portfolio.</a:t>
            </a:r>
          </a:p>
        </p:txBody>
      </p:sp>
      <p:sp>
        <p:nvSpPr>
          <p:cNvPr id="18" name="TextBox 17">
            <a:extLst>
              <a:ext uri="{FF2B5EF4-FFF2-40B4-BE49-F238E27FC236}">
                <a16:creationId xmlns:a16="http://schemas.microsoft.com/office/drawing/2014/main" id="{1B1EB8BA-C30A-4974-AC28-645BE4DF6493}"/>
              </a:ext>
            </a:extLst>
          </p:cNvPr>
          <p:cNvSpPr txBox="1"/>
          <p:nvPr/>
        </p:nvSpPr>
        <p:spPr>
          <a:xfrm>
            <a:off x="2097910" y="3551237"/>
            <a:ext cx="7566951" cy="923330"/>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Technological advancements boost supply chain efficiency.</a:t>
            </a:r>
          </a:p>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New technologies enhance marketing strategies (Julian, 2019).</a:t>
            </a:r>
            <a:endParaRPr altLang="en-GB" b="0" dirty="0" i="0" lang="en-GB" strike="noStrike" sz="18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Innovation in technology keeps Unilever competitive.</a:t>
            </a:r>
          </a:p>
        </p:txBody>
      </p:sp>
      <p:sp>
        <p:nvSpPr>
          <p:cNvPr id="20" name="TextBox 19">
            <a:extLst>
              <a:ext uri="{FF2B5EF4-FFF2-40B4-BE49-F238E27FC236}">
                <a16:creationId xmlns:a16="http://schemas.microsoft.com/office/drawing/2014/main" id="{35FF8A9D-EDA4-F5A8-0E1B-7CF7953487B8}"/>
              </a:ext>
            </a:extLst>
          </p:cNvPr>
          <p:cNvSpPr txBox="1"/>
          <p:nvPr/>
        </p:nvSpPr>
        <p:spPr>
          <a:xfrm>
            <a:off x="2040035" y="4651570"/>
            <a:ext cx="8054055"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Urgency for sustainability drives green production innovations.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Natural processes are increasingly adopted in manufacturing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Environmental concerns shape Unilever's production strategies.</a:t>
            </a:r>
          </a:p>
        </p:txBody>
      </p:sp>
      <p:sp>
        <p:nvSpPr>
          <p:cNvPr id="22" name="TextBox 21">
            <a:extLst>
              <a:ext uri="{FF2B5EF4-FFF2-40B4-BE49-F238E27FC236}">
                <a16:creationId xmlns:a16="http://schemas.microsoft.com/office/drawing/2014/main" id="{9C5F1330-593C-37CB-8618-E27DC1932821}"/>
              </a:ext>
            </a:extLst>
          </p:cNvPr>
          <p:cNvSpPr txBox="1"/>
          <p:nvPr/>
        </p:nvSpPr>
        <p:spPr>
          <a:xfrm>
            <a:off x="2068972" y="5743211"/>
            <a:ext cx="7439629" cy="830997"/>
          </a:xfrm>
          <a:prstGeom prst="rect">
            <a:avLst/>
          </a:prstGeom>
          <a:noFill/>
        </p:spPr>
        <p:txBody>
          <a:bodyPr numCol="1" wrap="square">
            <a:spAutoFit/>
          </a:bodyPr>
          <a:lstStyle/>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Compliance with UK/EU product safety and environmental standards.</a:t>
            </a: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Adherence to employment laws is crucial (Julian, 2019).</a:t>
            </a:r>
            <a:endParaRPr altLang="en-GB" b="0" dirty="0" i="0" lang="en-GB" strike="noStrike" sz="1600" u="none">
              <a:solidFill>
                <a:srgbClr val="0D0D0D"/>
              </a:solidFill>
              <a:effectLst/>
              <a:latin charset="0" panose="02000000000000000000" pitchFamily="2" typeface="Roboto"/>
            </a:endParaRPr>
          </a:p>
          <a:p>
            <a:pPr fontAlgn="base" rtl="0">
              <a:spcBef>
                <a:spcPts val="0"/>
              </a:spcBef>
              <a:spcAft>
                <a:spcPts val="0"/>
              </a:spcAft>
              <a:buFont charset="0" panose="020B0604020202020204" pitchFamily="34" typeface="Arial"/>
              <a:buChar char="•"/>
            </a:pPr>
            <a:r>
              <a:rPr altLang="en-GB" b="0" dirty="0" i="0" lang="en-GB" strike="noStrike" sz="1600" u="none">
                <a:solidFill>
                  <a:srgbClr val="0D0D0D"/>
                </a:solidFill>
                <a:effectLst/>
                <a:latin charset="0" panose="020B0604020202020204" pitchFamily="34" typeface="Arial"/>
              </a:rPr>
              <a:t>Legal conformity shapes Unilever's operational practices.</a:t>
            </a:r>
          </a:p>
        </p:txBody>
      </p:sp>
    </p:spTree>
    <p:extLst>
      <p:ext uri="{BB962C8B-B14F-4D97-AF65-F5344CB8AC3E}">
        <p14:creationId xmlns:p14="http://schemas.microsoft.com/office/powerpoint/2010/main" val="1624567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normAutofit fontScale="90000"/>
          </a:bodyPr>
          <a:lstStyle/>
          <a:p>
            <a:r>
              <a:rPr altLang="en-GB" dirty="0" lang="en-GB"/>
              <a:t>Stakeholders and Stakeholder Analysis and Its Pivotal Role</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685800" y="2194560"/>
            <a:ext cx="7184985"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Stakeholder identification and analysis are the things that are needed for the reason that Unilever must be in line with their interests (</a:t>
            </a: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a:t>
            </a:r>
            <a:endParaRPr altLang="en-GB" b="0" dirty="0" i="0" lang="en-GB" strike="noStrike" sz="1800" u="none">
              <a:solidFill>
                <a:srgbClr val="0D0D0D"/>
              </a:solidFill>
              <a:effectLst/>
              <a:latin charset="0" panose="02000000000000000000" pitchFamily="2" typeface="Roboto"/>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Elevation of partnerships with stakeholders, comprising shareholders, workers, and the community, is a factor for getting a good reputation and sustainability.</a:t>
            </a: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D0D0D"/>
                </a:solidFill>
                <a:effectLst/>
                <a:latin charset="0" panose="020B0604020202020204" pitchFamily="34" typeface="Arial"/>
              </a:rPr>
              <a:t>Being able to appreciate stakeholders expectations makes risk management easier and opens up easier opportunities to rake in profits.</a:t>
            </a:r>
          </a:p>
          <a:p>
            <a:endParaRPr altLang="en-BD" dirty="0" lang="en-BD"/>
          </a:p>
        </p:txBody>
      </p:sp>
      <p:pic>
        <p:nvPicPr>
          <p:cNvPr descr="The Importance of Stakeholders: Identifying and Prioritizing" id="2050" name="Picture 2">
            <a:extLst>
              <a:ext uri="{FF2B5EF4-FFF2-40B4-BE49-F238E27FC236}">
                <a16:creationId xmlns:a16="http://schemas.microsoft.com/office/drawing/2014/main" id="{E85F7B71-0B2B-F191-78DF-5E86AD65365D}"/>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7982674" y="2861547"/>
            <a:ext cx="4035224" cy="26901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72443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p:txBody>
          <a:bodyPr numCol="1"/>
          <a:lstStyle/>
          <a:p>
            <a:r>
              <a:rPr altLang="en-GB" dirty="0" lang="en-GB"/>
              <a:t>Functions and Competitive Position</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685800" y="2194560"/>
            <a:ext cx="6791446" cy="4024125"/>
          </a:xfrm>
        </p:spPr>
        <p:txBody>
          <a:bodyPr numCol="1"/>
          <a:lstStyle/>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Finance seeks financial health and growth by creating value to support Unilever UK's strategic decision (Min et al., 2020).</a:t>
            </a:r>
            <a:endParaRPr altLang="en-GB" b="0" dirty="0" i="0" lang="en-GB" strike="noStrike" sz="1800" u="none">
              <a:solidFill>
                <a:srgbClr val="0D0D0D"/>
              </a:solidFill>
              <a:effectLst/>
              <a:latin charset="0" panose="02000000000000000000" pitchFamily="2" typeface="Roboto"/>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Human Resources concentrates on employee selection, development, and culture, which are vital for team effectiveness.</a:t>
            </a:r>
            <a:endParaRPr altLang="en-GB" b="0" dirty="0" i="0" lang="en-GB" strike="noStrike" sz="1800" u="none">
              <a:solidFill>
                <a:srgbClr val="0D0D0D"/>
              </a:solidFill>
              <a:effectLst/>
              <a:latin charset="0" panose="020B0604020202020204" pitchFamily="34" typeface="Arial"/>
            </a:endParaRPr>
          </a:p>
          <a:p>
            <a:pPr algn="just" fontAlgn="base" rtl="0">
              <a:lnSpc>
                <a:spcPct val="150000"/>
              </a:lnSpc>
              <a:spcBef>
                <a:spcPts val="0"/>
              </a:spcBef>
              <a:spcAft>
                <a:spcPts val="0"/>
              </a:spcAft>
              <a:buFont charset="0" panose="020B0604020202020204" pitchFamily="34" typeface="Arial"/>
              <a:buChar char="•"/>
            </a:pPr>
            <a:r>
              <a:rPr altLang="en-GB" b="0" dirty="0" i="0" lang="en-GB" strike="noStrike" sz="1800" u="none">
                <a:solidFill>
                  <a:srgbClr val="000000"/>
                </a:solidFill>
                <a:effectLst/>
                <a:latin charset="0" panose="020B0604020202020204" pitchFamily="34" typeface="Arial"/>
              </a:rPr>
              <a:t>Brand equity and customer engagement become the core values, which can be used to strengthen competitive position.</a:t>
            </a:r>
            <a:endParaRPr altLang="en-GB" b="0" dirty="0" i="0" lang="en-GB" strike="noStrike" sz="1800" u="none">
              <a:solidFill>
                <a:srgbClr val="0D0D0D"/>
              </a:solidFill>
              <a:effectLst/>
              <a:latin charset="0" panose="020B0604020202020204" pitchFamily="34" typeface="Arial"/>
            </a:endParaRPr>
          </a:p>
          <a:p>
            <a:pPr algn="just"/>
            <a:endParaRPr altLang="en-BD" dirty="0" lang="en-BD"/>
          </a:p>
        </p:txBody>
      </p:sp>
      <p:pic>
        <p:nvPicPr>
          <p:cNvPr descr="Boost Stakeholder Engagement With All-in-One Digital Tools - Engagement Hub" id="3074" name="Picture 2">
            <a:extLst>
              <a:ext uri="{FF2B5EF4-FFF2-40B4-BE49-F238E27FC236}">
                <a16:creationId xmlns:a16="http://schemas.microsoft.com/office/drawing/2014/main" id="{906D9D65-0253-60FC-BB5E-4084C3BC72C1}"/>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216313" y="2591953"/>
            <a:ext cx="3289887" cy="3229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143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BB21C-37F7-E682-1C7B-D11EC59782C2}"/>
              </a:ext>
            </a:extLst>
          </p:cNvPr>
          <p:cNvSpPr>
            <a:spLocks noGrp="1"/>
          </p:cNvSpPr>
          <p:nvPr>
            <p:ph type="title"/>
          </p:nvPr>
        </p:nvSpPr>
        <p:spPr>
          <a:xfrm>
            <a:off x="3242840" y="623296"/>
            <a:ext cx="8610600" cy="1571264"/>
          </a:xfrm>
        </p:spPr>
        <p:txBody>
          <a:bodyPr numCol="1">
            <a:normAutofit fontScale="90000"/>
          </a:bodyPr>
          <a:lstStyle/>
          <a:p>
            <a:r>
              <a:rPr altLang="en-GB" dirty="0" lang="en-GB"/>
              <a:t>Organisations Ethics Education and Corporate Social Responsibility.</a:t>
            </a:r>
            <a:endParaRPr altLang="en-BD" dirty="0" lang="en-BD"/>
          </a:p>
        </p:txBody>
      </p:sp>
      <p:sp>
        <p:nvSpPr>
          <p:cNvPr id="3" name="Content Placeholder 2">
            <a:extLst>
              <a:ext uri="{FF2B5EF4-FFF2-40B4-BE49-F238E27FC236}">
                <a16:creationId xmlns:a16="http://schemas.microsoft.com/office/drawing/2014/main" id="{8644648E-B2D5-0075-D5C0-D7768C4D476F}"/>
              </a:ext>
            </a:extLst>
          </p:cNvPr>
          <p:cNvSpPr>
            <a:spLocks noGrp="1"/>
          </p:cNvSpPr>
          <p:nvPr>
            <p:ph idx="1"/>
          </p:nvPr>
        </p:nvSpPr>
        <p:spPr>
          <a:xfrm>
            <a:off x="708950" y="2229098"/>
            <a:ext cx="7323881" cy="4024125"/>
          </a:xfrm>
        </p:spPr>
        <p:txBody>
          <a:bodyPr numCol="1"/>
          <a:lstStyle/>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Unilever UK prioritizes sustainability, ethics, and CSR in its culture.</a:t>
            </a:r>
            <a:endParaRPr altLang="en-GB" b="0" dirty="0" lang="en-GB">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Ethics at Unilever UK focus on justice, honesty, and anti-corruption (Parr and Sullivan, 2018).</a:t>
            </a:r>
            <a:endParaRPr altLang="en-GB" b="0" dirty="0" lang="en-GB">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CSR initiatives aim at reducing plastic waste and promoting sustainability.</a:t>
            </a:r>
            <a:endParaRPr altLang="en-GB" b="0" dirty="0" lang="en-GB">
              <a:effectLst/>
            </a:endParaRPr>
          </a:p>
        </p:txBody>
      </p:sp>
      <p:pic>
        <p:nvPicPr>
          <p:cNvPr descr="The importance of adopting a loving attitude towards stakeholders - Thrive  Global" id="4098" name="Picture 2">
            <a:extLst>
              <a:ext uri="{FF2B5EF4-FFF2-40B4-BE49-F238E27FC236}">
                <a16:creationId xmlns:a16="http://schemas.microsoft.com/office/drawing/2014/main" id="{C8866DBE-36D0-A3D6-2599-B2BA292D27C8}"/>
              </a:ext>
            </a:extLst>
          </p:cNvPr>
          <p:cNvPicPr>
            <a:picLocks noChangeArrowheads="1" noChangeAspect="1"/>
          </p:cNvPicPr>
          <p:nvPr/>
        </p:nvPicPr>
        <p:blipFill>
          <a:blip r:embed="rId3">
            <a:extLst>
              <a:ext uri="{28A0092B-C50C-407E-A947-70E740481C1C}">
                <a14:useLocalDpi xmlns:a14="http://schemas.microsoft.com/office/drawing/2010/main" val="0"/>
              </a:ext>
            </a:extLst>
          </a:blip>
          <a:srcRect/>
          <a:stretch>
            <a:fillRect/>
          </a:stretch>
        </p:blipFill>
        <p:spPr>
          <a:xfrm>
            <a:off x="8400627" y="2526660"/>
            <a:ext cx="3452813"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72185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p:txBody>
          <a:bodyPr numCol="1"/>
          <a:lstStyle/>
          <a:p>
            <a:r>
              <a:rPr altLang="en-GB" dirty="0" lang="en-GB"/>
              <a:t> Conclusion and Q&amp;A</a:t>
            </a:r>
            <a:endParaRPr altLang="en-BD" dirty="0" lang="en-BD"/>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685800" y="2206135"/>
            <a:ext cx="6755524" cy="4024125"/>
          </a:xfrm>
        </p:spPr>
        <p:txBody>
          <a:bodyPr numCol="1"/>
          <a:lstStyle/>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Unilever UK aligns structure with sustainability and stakeholder engagement.</a:t>
            </a:r>
            <a:endParaRPr altLang="en-GB" b="0" dirty="0" lang="en-GB" sz="14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Innovation and values drive competitiveness and growth.</a:t>
            </a:r>
            <a:endParaRPr altLang="en-GB" b="0" dirty="0" lang="en-GB" sz="1400">
              <a:effectLst/>
            </a:endParaRPr>
          </a:p>
          <a:p>
            <a:pPr algn="just" rtl="0">
              <a:lnSpc>
                <a:spcPct val="150000"/>
              </a:lnSpc>
              <a:spcBef>
                <a:spcPts val="0"/>
              </a:spcBef>
              <a:spcAft>
                <a:spcPts val="0"/>
              </a:spcAft>
            </a:pPr>
            <a:r>
              <a:rPr altLang="en-GB" b="0" dirty="0" i="0" lang="en-GB" strike="noStrike" sz="1800" u="none">
                <a:solidFill>
                  <a:srgbClr val="0D0D0D"/>
                </a:solidFill>
                <a:effectLst/>
                <a:latin charset="0" panose="02000000000000000000" pitchFamily="2" typeface="Roboto"/>
              </a:rPr>
              <a:t>Focus on societal and environmental contributions enhances sector leadership.</a:t>
            </a:r>
            <a:endParaRPr altLang="en-GB" b="0" dirty="0" lang="en-GB" sz="1400">
              <a:effectLst/>
            </a:endParaRPr>
          </a:p>
          <a:p>
            <a:pPr algn="just" indent="0" marL="0">
              <a:lnSpc>
                <a:spcPct val="150000"/>
              </a:lnSpc>
              <a:buNone/>
            </a:pPr>
            <a:br>
              <a:rPr altLang="en-GB" dirty="0" lang="en-GB" sz="1400"/>
            </a:br>
            <a:endParaRPr altLang="en-BD" dirty="0" lang="en-BD"/>
          </a:p>
        </p:txBody>
      </p:sp>
    </p:spTree>
    <p:extLst>
      <p:ext uri="{BB962C8B-B14F-4D97-AF65-F5344CB8AC3E}">
        <p14:creationId xmlns:p14="http://schemas.microsoft.com/office/powerpoint/2010/main" val="31835062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DF9EE87-999A-6BDD-9493-BC1070012623}"/>
              </a:ext>
            </a:extLst>
          </p:cNvPr>
          <p:cNvSpPr>
            <a:spLocks noGrp="1"/>
          </p:cNvSpPr>
          <p:nvPr>
            <p:ph type="title"/>
          </p:nvPr>
        </p:nvSpPr>
        <p:spPr>
          <a:xfrm>
            <a:off x="3581400" y="472966"/>
            <a:ext cx="8610600" cy="639315"/>
          </a:xfrm>
        </p:spPr>
        <p:txBody>
          <a:bodyPr numCol="1">
            <a:normAutofit fontScale="90000"/>
          </a:bodyPr>
          <a:lstStyle/>
          <a:p>
            <a:r>
              <a:rPr altLang="en-GB" dirty="0" lang="en-GB"/>
              <a:t>Reference list</a:t>
            </a:r>
            <a:endParaRPr altLang="en-BD" dirty="0" lang="en-BD"/>
          </a:p>
        </p:txBody>
      </p:sp>
      <p:sp>
        <p:nvSpPr>
          <p:cNvPr id="12" name="Content Placeholder 11">
            <a:extLst>
              <a:ext uri="{FF2B5EF4-FFF2-40B4-BE49-F238E27FC236}">
                <a16:creationId xmlns:a16="http://schemas.microsoft.com/office/drawing/2014/main" id="{FDEBEE37-0D63-8663-1FAF-52E6C95CBFBA}"/>
              </a:ext>
            </a:extLst>
          </p:cNvPr>
          <p:cNvSpPr>
            <a:spLocks noGrp="1"/>
          </p:cNvSpPr>
          <p:nvPr>
            <p:ph idx="1"/>
          </p:nvPr>
        </p:nvSpPr>
        <p:spPr>
          <a:xfrm>
            <a:off x="105103" y="1555531"/>
            <a:ext cx="12013325" cy="5160579"/>
          </a:xfrm>
        </p:spPr>
        <p:txBody>
          <a:bodyPr numCol="1">
            <a:normAutofit fontScale="92500" lnSpcReduction="20000"/>
          </a:bodyPr>
          <a:lstStyle/>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Cool, K.O. and Woo, C.Y. (2017). </a:t>
            </a:r>
            <a:r>
              <a:rPr altLang="en-GB" b="0" dirty="0" i="1" lang="en-GB" strike="noStrike" sz="1800" u="none">
                <a:solidFill>
                  <a:srgbClr val="0D0D0D"/>
                </a:solidFill>
                <a:effectLst/>
                <a:latin charset="0" panose="020B0604020202020204" pitchFamily="34" typeface="Arial"/>
              </a:rPr>
              <a:t>Porter’s (2017) generic competitive strategies : a test of performance and functional strategy attributes</a:t>
            </a:r>
            <a:r>
              <a:rPr altLang="en-GB" b="0" dirty="0" i="0" lang="en-GB" strike="noStrike" sz="1800" u="none">
                <a:solidFill>
                  <a:srgbClr val="0D0D0D"/>
                </a:solidFill>
                <a:effectLst/>
                <a:latin charset="0" panose="020B0604020202020204" pitchFamily="34" typeface="Arial"/>
              </a:rPr>
              <a:t>. West Lafayette, Ind.: Institute For Research In The </a:t>
            </a:r>
            <a:r>
              <a:rPr altLang="en-GB" b="0" dirty="0" err="1" i="0" lang="en-GB" strike="noStrike" sz="1800" u="none">
                <a:solidFill>
                  <a:srgbClr val="0D0D0D"/>
                </a:solidFill>
                <a:effectLst/>
                <a:latin charset="0" panose="020B0604020202020204" pitchFamily="34" typeface="Arial"/>
              </a:rPr>
              <a:t>Behavioral</a:t>
            </a:r>
            <a:r>
              <a:rPr altLang="en-GB" b="0" dirty="0" i="0" lang="en-GB" strike="noStrike" sz="1800" u="none">
                <a:solidFill>
                  <a:srgbClr val="0D0D0D"/>
                </a:solidFill>
                <a:effectLst/>
                <a:latin charset="0" panose="020B0604020202020204" pitchFamily="34" typeface="Arial"/>
              </a:rPr>
              <a:t>, Economic, And Management Sciences, Krannert Graduate School Of Management, Purdue University.</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Huang, K.-F., </a:t>
            </a:r>
            <a:r>
              <a:rPr altLang="en-GB" b="0" dirty="0" err="1" i="0" lang="en-GB" strike="noStrike" sz="1800" u="none">
                <a:solidFill>
                  <a:srgbClr val="0D0D0D"/>
                </a:solidFill>
                <a:effectLst/>
                <a:latin charset="0" panose="020B0604020202020204" pitchFamily="34" typeface="Arial"/>
              </a:rPr>
              <a:t>Dyerson</a:t>
            </a:r>
            <a:r>
              <a:rPr altLang="en-GB" b="0" dirty="0" i="0" lang="en-GB" strike="noStrike" sz="1800" u="none">
                <a:solidFill>
                  <a:srgbClr val="0D0D0D"/>
                </a:solidFill>
                <a:effectLst/>
                <a:latin charset="0" panose="020B0604020202020204" pitchFamily="34" typeface="Arial"/>
              </a:rPr>
              <a:t>, R., Wu, L.-Y. and </a:t>
            </a:r>
            <a:r>
              <a:rPr altLang="en-GB" b="0" dirty="0" err="1" i="0" lang="en-GB" strike="noStrike" sz="1800" u="none">
                <a:solidFill>
                  <a:srgbClr val="0D0D0D"/>
                </a:solidFill>
                <a:effectLst/>
                <a:latin charset="0" panose="020B0604020202020204" pitchFamily="34" typeface="Arial"/>
              </a:rPr>
              <a:t>Harindranath</a:t>
            </a:r>
            <a:r>
              <a:rPr altLang="en-GB" b="0" dirty="0" i="0" lang="en-GB" strike="noStrike" sz="1800" u="none">
                <a:solidFill>
                  <a:srgbClr val="0D0D0D"/>
                </a:solidFill>
                <a:effectLst/>
                <a:latin charset="0" panose="020B0604020202020204" pitchFamily="34" typeface="Arial"/>
              </a:rPr>
              <a:t>, G. (2020). From Temporary Competitive Advantage to Sustainable Competitive Advantage. </a:t>
            </a:r>
            <a:r>
              <a:rPr altLang="en-GB" b="0" dirty="0" i="1" lang="en-GB" strike="noStrike" sz="1800" u="none">
                <a:solidFill>
                  <a:srgbClr val="0D0D0D"/>
                </a:solidFill>
                <a:effectLst/>
                <a:latin charset="0" panose="020B0604020202020204" pitchFamily="34" typeface="Arial"/>
              </a:rPr>
              <a:t>British Journal of Management</a:t>
            </a:r>
            <a:r>
              <a:rPr altLang="en-GB" b="0" dirty="0" i="0" lang="en-GB" strike="noStrike" sz="1800" u="none">
                <a:solidFill>
                  <a:srgbClr val="0D0D0D"/>
                </a:solidFill>
                <a:effectLst/>
                <a:latin charset="0" panose="020B0604020202020204" pitchFamily="34" typeface="Arial"/>
              </a:rPr>
              <a:t>, 26(4), pp.617–636.</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Parr, R.L. and Sullivan, P.H. (2018). </a:t>
            </a:r>
            <a:r>
              <a:rPr altLang="en-GB" b="0" dirty="0" i="1" lang="en-GB" strike="noStrike" sz="1800" u="none">
                <a:solidFill>
                  <a:srgbClr val="0D0D0D"/>
                </a:solidFill>
                <a:effectLst/>
                <a:latin charset="0" panose="020B0604020202020204" pitchFamily="34" typeface="Arial"/>
              </a:rPr>
              <a:t>Technology licensing : corporate strategies for maximizing value</a:t>
            </a:r>
            <a:r>
              <a:rPr altLang="en-GB" b="0" dirty="0" i="0" lang="en-GB" strike="noStrike" sz="1800" u="none">
                <a:solidFill>
                  <a:srgbClr val="0D0D0D"/>
                </a:solidFill>
                <a:effectLst/>
                <a:latin charset="0" panose="020B0604020202020204" pitchFamily="34" typeface="Arial"/>
              </a:rPr>
              <a:t>. New York: Wiley.</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Shaikh, M.H. and Soomro, P. (2023). Out of Red Ocean and Soaring into Blue Ocean: The Wii U Nintendo Selling Strategy in Gaming Industry. </a:t>
            </a:r>
            <a:r>
              <a:rPr altLang="en-GB" b="0" dirty="0" i="1" lang="en-GB" strike="noStrike" sz="1800" u="none">
                <a:solidFill>
                  <a:srgbClr val="0D0D0D"/>
                </a:solidFill>
                <a:effectLst/>
                <a:latin charset="0" panose="020B0604020202020204" pitchFamily="34" typeface="Arial"/>
              </a:rPr>
              <a:t>Asian Journal of Business and Management</a:t>
            </a:r>
            <a:r>
              <a:rPr altLang="en-GB" b="0" dirty="0" i="0" lang="en-GB" strike="noStrike" sz="1800" u="none">
                <a:solidFill>
                  <a:srgbClr val="0D0D0D"/>
                </a:solidFill>
                <a:effectLst/>
                <a:latin charset="0" panose="020B0604020202020204" pitchFamily="34" typeface="Arial"/>
              </a:rPr>
              <a:t>, 10(6). </a:t>
            </a:r>
            <a:r>
              <a:rPr altLang="en-GB" b="0" dirty="0" err="1" i="0" lang="en-GB" strike="noStrike" sz="1800" u="none">
                <a:solidFill>
                  <a:srgbClr val="0D0D0D"/>
                </a:solidFill>
                <a:effectLst/>
                <a:latin charset="0" panose="020B0604020202020204" pitchFamily="34" typeface="Arial"/>
              </a:rPr>
              <a:t>doi:https</a:t>
            </a:r>
            <a:r>
              <a:rPr altLang="en-GB" b="0" dirty="0" i="0" lang="en-GB" strike="noStrike" sz="1800" u="none">
                <a:solidFill>
                  <a:srgbClr val="0D0D0D"/>
                </a:solidFill>
                <a:effectLst/>
                <a:latin charset="0" panose="020B0604020202020204" pitchFamily="34" typeface="Arial"/>
              </a:rPr>
              <a:t>://</a:t>
            </a:r>
            <a:r>
              <a:rPr altLang="en-GB" b="0" dirty="0" err="1" i="0" lang="en-GB" strike="noStrike" sz="1800" u="none">
                <a:solidFill>
                  <a:srgbClr val="0D0D0D"/>
                </a:solidFill>
                <a:effectLst/>
                <a:latin charset="0" panose="020B0604020202020204" pitchFamily="34" typeface="Arial"/>
              </a:rPr>
              <a:t>doi.org</a:t>
            </a:r>
            <a:r>
              <a:rPr altLang="en-GB" b="0" dirty="0" i="0" lang="en-GB" strike="noStrike" sz="1800" u="none">
                <a:solidFill>
                  <a:srgbClr val="0D0D0D"/>
                </a:solidFill>
                <a:effectLst/>
                <a:latin charset="0" panose="020B0604020202020204" pitchFamily="34" typeface="Arial"/>
              </a:rPr>
              <a:t>/10.24203/ajbm.v10i6.7132.</a:t>
            </a:r>
            <a:endParaRPr altLang="en-GB" b="0" dirty="0" lang="en-GB">
              <a:effectLst/>
            </a:endParaRPr>
          </a:p>
          <a:p>
            <a:pPr rtl="0">
              <a:lnSpc>
                <a:spcPct val="150000"/>
              </a:lnSpc>
              <a:spcBef>
                <a:spcPts val="0"/>
              </a:spcBef>
              <a:spcAft>
                <a:spcPts val="0"/>
              </a:spcAft>
            </a:pPr>
            <a:r>
              <a:rPr altLang="en-GB" b="0" dirty="0" i="0" lang="en-GB" strike="noStrike" sz="1800" u="none">
                <a:solidFill>
                  <a:srgbClr val="0D0D0D"/>
                </a:solidFill>
                <a:effectLst/>
                <a:latin charset="0" panose="020B0604020202020204" pitchFamily="34" typeface="Arial"/>
              </a:rPr>
              <a:t>Truss, C., </a:t>
            </a:r>
            <a:r>
              <a:rPr altLang="en-GB" b="0" dirty="0" err="1" i="0" lang="en-GB" strike="noStrike" sz="1800" u="none">
                <a:solidFill>
                  <a:srgbClr val="0D0D0D"/>
                </a:solidFill>
                <a:effectLst/>
                <a:latin charset="0" panose="020B0604020202020204" pitchFamily="34" typeface="Arial"/>
              </a:rPr>
              <a:t>Mankin</a:t>
            </a:r>
            <a:r>
              <a:rPr altLang="en-GB" b="0" dirty="0" i="0" lang="en-GB" strike="noStrike" sz="1800" u="none">
                <a:solidFill>
                  <a:srgbClr val="0D0D0D"/>
                </a:solidFill>
                <a:effectLst/>
                <a:latin charset="0" panose="020B0604020202020204" pitchFamily="34" typeface="Arial"/>
              </a:rPr>
              <a:t>, D. and </a:t>
            </a:r>
            <a:r>
              <a:rPr altLang="en-GB" b="0" dirty="0" err="1" i="0" lang="en-GB" strike="noStrike" sz="1800" u="none">
                <a:solidFill>
                  <a:srgbClr val="0D0D0D"/>
                </a:solidFill>
                <a:effectLst/>
                <a:latin charset="0" panose="020B0604020202020204" pitchFamily="34" typeface="Arial"/>
              </a:rPr>
              <a:t>Kelliher</a:t>
            </a:r>
            <a:r>
              <a:rPr altLang="en-GB" b="0" dirty="0" i="0" lang="en-GB" strike="noStrike" sz="1800" u="none">
                <a:solidFill>
                  <a:srgbClr val="0D0D0D"/>
                </a:solidFill>
                <a:effectLst/>
                <a:latin charset="0" panose="020B0604020202020204" pitchFamily="34" typeface="Arial"/>
              </a:rPr>
              <a:t>, C. (2016). </a:t>
            </a:r>
            <a:r>
              <a:rPr altLang="en-GB" b="0" dirty="0" i="1" lang="en-GB" strike="noStrike" sz="1800" u="none">
                <a:solidFill>
                  <a:srgbClr val="0D0D0D"/>
                </a:solidFill>
                <a:effectLst/>
                <a:latin charset="0" panose="020B0604020202020204" pitchFamily="34" typeface="Arial"/>
              </a:rPr>
              <a:t>Strategic Human Resource Management</a:t>
            </a:r>
            <a:r>
              <a:rPr altLang="en-GB" b="0" dirty="0" i="0" lang="en-GB" strike="noStrike" sz="1800" u="none">
                <a:solidFill>
                  <a:srgbClr val="0D0D0D"/>
                </a:solidFill>
                <a:effectLst/>
                <a:latin charset="0" panose="020B0604020202020204" pitchFamily="34" typeface="Arial"/>
              </a:rPr>
              <a:t>. Oxford ; New York: Oxford University Press.</a:t>
            </a:r>
            <a:endParaRPr altLang="en-GB" b="0" dirty="0" lang="en-GB">
              <a:effectLst/>
            </a:endParaRPr>
          </a:p>
          <a:p>
            <a:pPr rtl="0">
              <a:lnSpc>
                <a:spcPct val="150000"/>
              </a:lnSpc>
              <a:spcBef>
                <a:spcPts val="0"/>
              </a:spcBef>
              <a:spcAft>
                <a:spcPts val="1200"/>
              </a:spcAft>
            </a:pPr>
            <a:r>
              <a:rPr altLang="en-GB" b="0" dirty="0" i="0" lang="en-GB" strike="noStrike" sz="1800" u="none">
                <a:solidFill>
                  <a:srgbClr val="0D0D0D"/>
                </a:solidFill>
                <a:effectLst/>
                <a:latin charset="0" panose="020B0604020202020204" pitchFamily="34" typeface="Arial"/>
              </a:rPr>
              <a:t>Werner, A. (2019). </a:t>
            </a:r>
            <a:r>
              <a:rPr altLang="en-GB" b="0" dirty="0" i="1" lang="en-GB" strike="noStrike" sz="1800" u="none">
                <a:solidFill>
                  <a:srgbClr val="0D0D0D"/>
                </a:solidFill>
                <a:effectLst/>
                <a:latin charset="0" panose="020B0604020202020204" pitchFamily="34" typeface="Arial"/>
              </a:rPr>
              <a:t>A guide to implementation research</a:t>
            </a:r>
            <a:r>
              <a:rPr altLang="en-GB" b="0" dirty="0" i="0" lang="en-GB" strike="noStrike" sz="1800" u="none">
                <a:solidFill>
                  <a:srgbClr val="0D0D0D"/>
                </a:solidFill>
                <a:effectLst/>
                <a:latin charset="0" panose="020B0604020202020204" pitchFamily="34" typeface="Arial"/>
              </a:rPr>
              <a:t>. Washington, D.C.: Urban Institute Press.</a:t>
            </a:r>
            <a:endParaRPr altLang="en-GB" b="0" dirty="0" lang="en-GB">
              <a:effectLst/>
            </a:endParaRPr>
          </a:p>
          <a:p>
            <a:pPr rtl="0">
              <a:lnSpc>
                <a:spcPct val="150000"/>
              </a:lnSpc>
              <a:spcBef>
                <a:spcPts val="0"/>
              </a:spcBef>
              <a:spcAft>
                <a:spcPts val="1500"/>
              </a:spcAft>
            </a:pPr>
            <a:r>
              <a:rPr altLang="en-GB" b="0" dirty="0" err="1" i="0" lang="en-GB" strike="noStrike" sz="1800" u="none">
                <a:solidFill>
                  <a:srgbClr val="0D0D0D"/>
                </a:solidFill>
                <a:effectLst/>
                <a:latin charset="0" panose="020B0604020202020204" pitchFamily="34" typeface="Arial"/>
              </a:rPr>
              <a:t>Mckay</a:t>
            </a:r>
            <a:r>
              <a:rPr altLang="en-GB" b="0" dirty="0" i="0" lang="en-GB" strike="noStrike" sz="1800" u="none">
                <a:solidFill>
                  <a:srgbClr val="0D0D0D"/>
                </a:solidFill>
                <a:effectLst/>
                <a:latin charset="0" panose="020B0604020202020204" pitchFamily="34" typeface="Arial"/>
              </a:rPr>
              <a:t>, M.M. and Roberta Lynn </a:t>
            </a:r>
            <a:r>
              <a:rPr altLang="en-GB" b="0" dirty="0" err="1" i="0" lang="en-GB" strike="noStrike" sz="1800" u="none">
                <a:solidFill>
                  <a:srgbClr val="0D0D0D"/>
                </a:solidFill>
                <a:effectLst/>
                <a:latin charset="0" panose="020B0604020202020204" pitchFamily="34" typeface="Arial"/>
              </a:rPr>
              <a:t>Paikoff</a:t>
            </a:r>
            <a:r>
              <a:rPr altLang="en-GB" b="0" dirty="0" i="0" lang="en-GB" strike="noStrike" sz="1800" u="none">
                <a:solidFill>
                  <a:srgbClr val="0D0D0D"/>
                </a:solidFill>
                <a:effectLst/>
                <a:latin charset="0" panose="020B0604020202020204" pitchFamily="34" typeface="Arial"/>
              </a:rPr>
              <a:t> (2020). </a:t>
            </a:r>
            <a:r>
              <a:rPr altLang="en-GB" b="0" dirty="0" i="1" lang="en-GB" strike="noStrike" sz="1800" u="none">
                <a:solidFill>
                  <a:srgbClr val="0D0D0D"/>
                </a:solidFill>
                <a:effectLst/>
                <a:latin charset="0" panose="020B0604020202020204" pitchFamily="34" typeface="Arial"/>
              </a:rPr>
              <a:t>Community collaborative partnerships : the foundation for HIV prevention research efforts</a:t>
            </a:r>
            <a:r>
              <a:rPr altLang="en-GB" b="0" dirty="0" i="0" lang="en-GB" strike="noStrike" sz="1800" u="none">
                <a:solidFill>
                  <a:srgbClr val="0D0D0D"/>
                </a:solidFill>
                <a:effectLst/>
                <a:latin charset="0" panose="020B0604020202020204" pitchFamily="34" typeface="Arial"/>
              </a:rPr>
              <a:t>. Binghamton, Ny: Haworth Press.</a:t>
            </a:r>
            <a:endParaRPr altLang="en-GB" b="0" dirty="0" lang="en-GB">
              <a:effectLst/>
            </a:endParaRPr>
          </a:p>
        </p:txBody>
      </p:sp>
    </p:spTree>
    <p:extLst>
      <p:ext uri="{BB962C8B-B14F-4D97-AF65-F5344CB8AC3E}">
        <p14:creationId xmlns:p14="http://schemas.microsoft.com/office/powerpoint/2010/main" val="197943205"/>
      </p:ext>
    </p:extLst>
  </p:cSld>
  <p:clrMapOvr>
    <a:masterClrMapping/>
  </p:clrMapOvr>
</p:sld>
</file>

<file path=ppt/theme/theme1.xml><?xml version="1.0" encoding="utf-8"?>
<a:theme xmlns:a="http://schemas.openxmlformats.org/drawingml/2006/main" name="Vapor Trail">
  <a:themeElements>
    <a:clrScheme name="Vapor Trail">
      <a:dk1>
        <a:sysClr lastClr="000000" val="windowText"/>
      </a:dk1>
      <a:lt1>
        <a:sysClr lastClr="FFFFFF" val="window"/>
      </a:lt1>
      <a:dk2>
        <a:srgbClr val="454545"/>
      </a:dk2>
      <a:lt2>
        <a:srgbClr val="DADADA"/>
      </a:lt2>
      <a:accent1>
        <a:srgbClr val="E5224E"/>
      </a:accent1>
      <a:accent2>
        <a:srgbClr val="9D074E"/>
      </a:accent2>
      <a:accent3>
        <a:srgbClr val="7F2294"/>
      </a:accent3>
      <a:accent4>
        <a:srgbClr val="8D65EA"/>
      </a:accent4>
      <a:accent5>
        <a:srgbClr val="588FE2"/>
      </a:accent5>
      <a:accent6>
        <a:srgbClr val="127CA4"/>
      </a:accent6>
      <a:hlink>
        <a:srgbClr val="FB4AB6"/>
      </a:hlink>
      <a:folHlink>
        <a:srgbClr val="F98FE9"/>
      </a:folHlink>
    </a:clrScheme>
    <a:fontScheme name="Vapor Trail">
      <a:majorFont>
        <a:latin panose="020B0502020202020204" typeface="Century Gothic"/>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B0502020202020204" typeface="Century Gothic"/>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algn="ctr" cap="flat" cmpd="sng" w="9525">
          <a:solidFill>
            <a:schemeClr val="phClr"/>
          </a:solidFill>
          <a:prstDash val="solid"/>
        </a:ln>
        <a:ln algn="ctr" cap="flat" cmpd="sng" w="12700">
          <a:solidFill>
            <a:schemeClr val="phClr"/>
          </a:solidFill>
          <a:prstDash val="solid"/>
        </a:ln>
        <a:ln algn="ctr" cap="flat" cmpd="sng" w="19050">
          <a:solidFill>
            <a:schemeClr val="phClr"/>
          </a:solidFill>
          <a:prstDash val="solid"/>
        </a:ln>
      </a:lnStyleLst>
      <a:effectStyleLst>
        <a:effectStyle>
          <a:effectLst/>
        </a:effectStyle>
        <a:effectStyle>
          <a:effectLst/>
          <a:scene3d>
            <a:camera prst="orthographicFront">
              <a:rot lat="0" lon="0" rev="0"/>
            </a:camera>
            <a:lightRig dir="t" rig="threePt"/>
          </a:scene3d>
          <a:sp3d>
            <a:bevelT h="12700" w="25400"/>
          </a:sp3d>
        </a:effectStyle>
        <a:effectStyle>
          <a:effectLst>
            <a:outerShdw algn="ctr" blurRad="57150" dir="5400000" dist="19050" rotWithShape="0">
              <a:srgbClr val="000000">
                <a:alpha val="48000"/>
              </a:srgbClr>
            </a:outerShdw>
          </a:effectLst>
          <a:scene3d>
            <a:camera prst="orthographicFront">
              <a:rot lat="0" lon="0" rev="0"/>
            </a:camera>
            <a:lightRig dir="t" rig="threePt"/>
          </a:scene3d>
          <a:sp3d>
            <a:bevelT h="25400" w="508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4FDF2955-7D9C-493C-B9F9-C205151B46CD}" name="Vapor Trail" vid="{6DB8EB18-3657-4051-A897-2ED38832359E}"/>
    </a:ext>
  </a:ext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docProps/app.xml><?xml version="1.0" encoding="utf-8"?>
<Properties xmlns="http://schemas.openxmlformats.org/officeDocument/2006/extended-properties" xmlns:vt="http://schemas.openxmlformats.org/officeDocument/2006/docPropsVTypes">
  <Template>{823DC139-8521-B845-A54D-23410F2B86E7}tf10001079</Template>
  <Company/>
  <Words>2501</Words>
  <Paragraphs>100</Paragraphs>
  <Slides>12</Slides>
  <Notes>11</Notes>
  <TotalTime>189</TotalTime>
  <HiddenSlides>0</HiddenSlides>
  <MMClips>0</MMClips>
  <ScaleCrop>false</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Century Gothic</vt:lpstr>
      <vt:lpstr>Roboto</vt:lpstr>
      <vt:lpstr>Söhne</vt:lpstr>
      <vt:lpstr>Times New Roman</vt:lpstr>
      <vt:lpstr>Vapor Trail</vt:lpstr>
      <vt:lpstr>Introduction to Business</vt:lpstr>
      <vt:lpstr>PowerPoint Presentation</vt:lpstr>
      <vt:lpstr>Introduction</vt:lpstr>
      <vt:lpstr>Background of Unilever</vt:lpstr>
      <vt:lpstr>Unilever's Product Range</vt:lpstr>
      <vt:lpstr>Structure of Unilever Organisation, Size, and Roles</vt:lpstr>
      <vt:lpstr>PowerPoint Presentation</vt:lpstr>
      <vt:lpstr>Stakeholders and Stakeholder Analysis and Its Pivotal Role</vt:lpstr>
      <vt:lpstr>Functions and Competitive Position</vt:lpstr>
      <vt:lpstr>Organisations Ethics Education and Corporate Social Responsibility.</vt:lpstr>
      <vt:lpstr> Conclusion and Q&amp;A</vt:lpstr>
      <vt:lpstr>Reference list</vt:lpstr>
    </vt:vector>
  </TitlesOfParts>
  <LinksUpToDate>false</LinksUpToDate>
  <SharedDoc>false</SharedDoc>
  <HyperlinksChanged>false</HyperlinksChanged>
  <Application>Microsoft Macintosh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2024-03-01T04:49:39Z</dcterms:created>
  <dc:creator>Microsoft Office User</dc:creator>
  <cp:lastModifiedBy>Microsoft Office User</cp:lastModifiedBy>
  <dcterms:modified xsi:type="dcterms:W3CDTF">2024-03-03T04:59:18Z</dcterms:modified>
  <cp:revision>10</cp:revision>
  <dc:title>Introduction to Business</dc:title>
</cp:coreProperties>
</file>