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44"/>
  </p:notesMasterIdLst>
  <p:sldIdLst>
    <p:sldId id="256" r:id="rId2"/>
    <p:sldId id="401" r:id="rId3"/>
    <p:sldId id="472" r:id="rId4"/>
    <p:sldId id="476" r:id="rId5"/>
    <p:sldId id="473" r:id="rId6"/>
    <p:sldId id="477" r:id="rId7"/>
    <p:sldId id="471" r:id="rId8"/>
    <p:sldId id="474" r:id="rId9"/>
    <p:sldId id="489" r:id="rId10"/>
    <p:sldId id="475" r:id="rId11"/>
    <p:sldId id="491" r:id="rId12"/>
    <p:sldId id="523" r:id="rId13"/>
    <p:sldId id="524" r:id="rId14"/>
    <p:sldId id="526" r:id="rId15"/>
    <p:sldId id="521" r:id="rId16"/>
    <p:sldId id="525" r:id="rId17"/>
    <p:sldId id="263" r:id="rId18"/>
    <p:sldId id="392" r:id="rId19"/>
    <p:sldId id="394" r:id="rId20"/>
    <p:sldId id="403" r:id="rId21"/>
    <p:sldId id="400" r:id="rId22"/>
    <p:sldId id="451" r:id="rId23"/>
    <p:sldId id="265" r:id="rId24"/>
    <p:sldId id="505" r:id="rId25"/>
    <p:sldId id="450" r:id="rId26"/>
    <p:sldId id="520" r:id="rId27"/>
    <p:sldId id="268" r:id="rId28"/>
    <p:sldId id="482" r:id="rId29"/>
    <p:sldId id="504" r:id="rId30"/>
    <p:sldId id="522" r:id="rId31"/>
    <p:sldId id="258" r:id="rId32"/>
    <p:sldId id="506" r:id="rId33"/>
    <p:sldId id="261" r:id="rId34"/>
    <p:sldId id="306" r:id="rId35"/>
    <p:sldId id="513" r:id="rId36"/>
    <p:sldId id="307" r:id="rId37"/>
    <p:sldId id="264" r:id="rId38"/>
    <p:sldId id="519" r:id="rId39"/>
    <p:sldId id="487" r:id="rId40"/>
    <p:sldId id="481" r:id="rId41"/>
    <p:sldId id="490" r:id="rId42"/>
    <p:sldId id="274"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AC2ECDCA-D230-4E27-8C38-FEC75891A28D}">
          <p14:sldIdLst>
            <p14:sldId id="256"/>
            <p14:sldId id="401"/>
            <p14:sldId id="472"/>
            <p14:sldId id="476"/>
            <p14:sldId id="473"/>
            <p14:sldId id="477"/>
            <p14:sldId id="471"/>
            <p14:sldId id="474"/>
            <p14:sldId id="489"/>
            <p14:sldId id="475"/>
            <p14:sldId id="491"/>
            <p14:sldId id="523"/>
            <p14:sldId id="524"/>
            <p14:sldId id="526"/>
            <p14:sldId id="521"/>
            <p14:sldId id="525"/>
            <p14:sldId id="263"/>
            <p14:sldId id="392"/>
            <p14:sldId id="394"/>
            <p14:sldId id="403"/>
            <p14:sldId id="400"/>
            <p14:sldId id="451"/>
            <p14:sldId id="265"/>
            <p14:sldId id="505"/>
            <p14:sldId id="450"/>
            <p14:sldId id="520"/>
            <p14:sldId id="268"/>
            <p14:sldId id="482"/>
            <p14:sldId id="504"/>
            <p14:sldId id="522"/>
            <p14:sldId id="258"/>
            <p14:sldId id="506"/>
            <p14:sldId id="261"/>
            <p14:sldId id="306"/>
            <p14:sldId id="513"/>
            <p14:sldId id="307"/>
            <p14:sldId id="264"/>
            <p14:sldId id="519"/>
            <p14:sldId id="487"/>
            <p14:sldId id="481"/>
            <p14:sldId id="490"/>
            <p14:sldId id="274"/>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BBFC8"/>
    <a:srgbClr val="F5F5F5"/>
    <a:srgbClr val="EEB5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542" autoAdjust="0"/>
    <p:restoredTop sz="73469" autoAdjust="0"/>
  </p:normalViewPr>
  <p:slideViewPr>
    <p:cSldViewPr snapToGrid="0">
      <p:cViewPr varScale="1">
        <p:scale>
          <a:sx n="53" d="100"/>
          <a:sy n="53" d="100"/>
        </p:scale>
        <p:origin x="1398" y="84"/>
      </p:cViewPr>
      <p:guideLst/>
    </p:cSldViewPr>
  </p:slideViewPr>
  <p:notesTextViewPr>
    <p:cViewPr>
      <p:scale>
        <a:sx n="1" d="1"/>
        <a:sy n="1" d="1"/>
      </p:scale>
      <p:origin x="0" y="0"/>
    </p:cViewPr>
  </p:notesTextViewPr>
  <p:sorterViewPr>
    <p:cViewPr>
      <p:scale>
        <a:sx n="100" d="100"/>
        <a:sy n="100" d="100"/>
      </p:scale>
      <p:origin x="0" y="-169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ata3.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s>
</file>

<file path=ppt/diagrams/_rels/data4.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3.png"/><Relationship Id="rId7" Type="http://schemas.openxmlformats.org/officeDocument/2006/relationships/image" Target="../media/image25.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14.svg"/><Relationship Id="rId5" Type="http://schemas.openxmlformats.org/officeDocument/2006/relationships/image" Target="../media/image13.png"/><Relationship Id="rId10" Type="http://schemas.openxmlformats.org/officeDocument/2006/relationships/image" Target="../media/image28.svg"/><Relationship Id="rId4" Type="http://schemas.openxmlformats.org/officeDocument/2006/relationships/image" Target="../media/image24.svg"/><Relationship Id="rId9" Type="http://schemas.openxmlformats.org/officeDocument/2006/relationships/image" Target="../media/image27.png"/></Relationships>
</file>

<file path=ppt/diagrams/_rels/data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12.svg"/></Relationships>
</file>

<file path=ppt/diagrams/_rels/data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2.svg"/><Relationship Id="rId1" Type="http://schemas.openxmlformats.org/officeDocument/2006/relationships/image" Target="../media/image11.png"/><Relationship Id="rId4" Type="http://schemas.openxmlformats.org/officeDocument/2006/relationships/image" Target="../media/image22.svg"/></Relationships>
</file>

<file path=ppt/diagrams/_rels/data7.xml.rels><?xml version="1.0" encoding="UTF-8" standalone="yes"?>
<Relationships xmlns="http://schemas.openxmlformats.org/package/2006/relationships"><Relationship Id="rId8" Type="http://schemas.openxmlformats.org/officeDocument/2006/relationships/image" Target="../media/image52.svg"/><Relationship Id="rId3" Type="http://schemas.openxmlformats.org/officeDocument/2006/relationships/image" Target="../media/image47.png"/><Relationship Id="rId7" Type="http://schemas.openxmlformats.org/officeDocument/2006/relationships/image" Target="../media/image51.png"/><Relationship Id="rId2" Type="http://schemas.openxmlformats.org/officeDocument/2006/relationships/image" Target="../media/image46.svg"/><Relationship Id="rId1" Type="http://schemas.openxmlformats.org/officeDocument/2006/relationships/image" Target="../media/image45.png"/><Relationship Id="rId6" Type="http://schemas.openxmlformats.org/officeDocument/2006/relationships/image" Target="../media/image50.svg"/><Relationship Id="rId5" Type="http://schemas.openxmlformats.org/officeDocument/2006/relationships/image" Target="../media/image49.png"/><Relationship Id="rId4" Type="http://schemas.openxmlformats.org/officeDocument/2006/relationships/image" Target="../media/image48.svg"/></Relationships>
</file>

<file path=ppt/diagrams/_rels/data8.xml.rels><?xml version="1.0" encoding="UTF-8" standalone="yes"?>
<Relationships xmlns="http://schemas.openxmlformats.org/package/2006/relationships"><Relationship Id="rId8" Type="http://schemas.openxmlformats.org/officeDocument/2006/relationships/image" Target="../media/image59.svg"/><Relationship Id="rId3" Type="http://schemas.openxmlformats.org/officeDocument/2006/relationships/image" Target="../media/image54.png"/><Relationship Id="rId7" Type="http://schemas.openxmlformats.org/officeDocument/2006/relationships/image" Target="../media/image58.png"/><Relationship Id="rId2" Type="http://schemas.openxmlformats.org/officeDocument/2006/relationships/image" Target="../media/image46.svg"/><Relationship Id="rId1" Type="http://schemas.openxmlformats.org/officeDocument/2006/relationships/image" Target="../media/image45.png"/><Relationship Id="rId6" Type="http://schemas.openxmlformats.org/officeDocument/2006/relationships/image" Target="../media/image57.svg"/><Relationship Id="rId5" Type="http://schemas.openxmlformats.org/officeDocument/2006/relationships/image" Target="../media/image56.png"/><Relationship Id="rId4" Type="http://schemas.openxmlformats.org/officeDocument/2006/relationships/image" Target="../media/image55.svg"/></Relationships>
</file>

<file path=ppt/diagrams/_rels/data9.xml.rels><?xml version="1.0" encoding="UTF-8" standalone="yes"?>
<Relationships xmlns="http://schemas.openxmlformats.org/package/2006/relationships"><Relationship Id="rId8" Type="http://schemas.openxmlformats.org/officeDocument/2006/relationships/image" Target="../media/image67.svg"/><Relationship Id="rId3" Type="http://schemas.openxmlformats.org/officeDocument/2006/relationships/image" Target="../media/image62.png"/><Relationship Id="rId7" Type="http://schemas.openxmlformats.org/officeDocument/2006/relationships/image" Target="../media/image66.png"/><Relationship Id="rId12" Type="http://schemas.openxmlformats.org/officeDocument/2006/relationships/image" Target="../media/image71.svg"/><Relationship Id="rId2" Type="http://schemas.openxmlformats.org/officeDocument/2006/relationships/image" Target="../media/image61.svg"/><Relationship Id="rId1" Type="http://schemas.openxmlformats.org/officeDocument/2006/relationships/image" Target="../media/image60.png"/><Relationship Id="rId6" Type="http://schemas.openxmlformats.org/officeDocument/2006/relationships/image" Target="../media/image65.svg"/><Relationship Id="rId11" Type="http://schemas.openxmlformats.org/officeDocument/2006/relationships/image" Target="../media/image70.png"/><Relationship Id="rId5" Type="http://schemas.openxmlformats.org/officeDocument/2006/relationships/image" Target="../media/image64.png"/><Relationship Id="rId10" Type="http://schemas.openxmlformats.org/officeDocument/2006/relationships/image" Target="../media/image69.svg"/><Relationship Id="rId4" Type="http://schemas.openxmlformats.org/officeDocument/2006/relationships/image" Target="../media/image63.svg"/><Relationship Id="rId9" Type="http://schemas.openxmlformats.org/officeDocument/2006/relationships/image" Target="../media/image68.pn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s>
</file>

<file path=ppt/diagrams/_rels/drawing4.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3.png"/><Relationship Id="rId7" Type="http://schemas.openxmlformats.org/officeDocument/2006/relationships/image" Target="../media/image25.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14.svg"/><Relationship Id="rId5" Type="http://schemas.openxmlformats.org/officeDocument/2006/relationships/image" Target="../media/image13.png"/><Relationship Id="rId10" Type="http://schemas.openxmlformats.org/officeDocument/2006/relationships/image" Target="../media/image28.svg"/><Relationship Id="rId4" Type="http://schemas.openxmlformats.org/officeDocument/2006/relationships/image" Target="../media/image24.svg"/><Relationship Id="rId9" Type="http://schemas.openxmlformats.org/officeDocument/2006/relationships/image" Target="../media/image27.png"/></Relationships>
</file>

<file path=ppt/diagrams/_rels/drawing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12.svg"/></Relationships>
</file>

<file path=ppt/diagrams/_rels/drawing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2.svg"/><Relationship Id="rId1" Type="http://schemas.openxmlformats.org/officeDocument/2006/relationships/image" Target="../media/image11.png"/><Relationship Id="rId4" Type="http://schemas.openxmlformats.org/officeDocument/2006/relationships/image" Target="../media/image22.svg"/></Relationships>
</file>

<file path=ppt/diagrams/_rels/drawing7.xml.rels><?xml version="1.0" encoding="UTF-8" standalone="yes"?>
<Relationships xmlns="http://schemas.openxmlformats.org/package/2006/relationships"><Relationship Id="rId8" Type="http://schemas.openxmlformats.org/officeDocument/2006/relationships/image" Target="../media/image52.svg"/><Relationship Id="rId3" Type="http://schemas.openxmlformats.org/officeDocument/2006/relationships/image" Target="../media/image47.png"/><Relationship Id="rId7" Type="http://schemas.openxmlformats.org/officeDocument/2006/relationships/image" Target="../media/image51.png"/><Relationship Id="rId2" Type="http://schemas.openxmlformats.org/officeDocument/2006/relationships/image" Target="../media/image46.svg"/><Relationship Id="rId1" Type="http://schemas.openxmlformats.org/officeDocument/2006/relationships/image" Target="../media/image45.png"/><Relationship Id="rId6" Type="http://schemas.openxmlformats.org/officeDocument/2006/relationships/image" Target="../media/image50.svg"/><Relationship Id="rId5" Type="http://schemas.openxmlformats.org/officeDocument/2006/relationships/image" Target="../media/image49.png"/><Relationship Id="rId4" Type="http://schemas.openxmlformats.org/officeDocument/2006/relationships/image" Target="../media/image48.svg"/></Relationships>
</file>

<file path=ppt/diagrams/_rels/drawing8.xml.rels><?xml version="1.0" encoding="UTF-8" standalone="yes"?>
<Relationships xmlns="http://schemas.openxmlformats.org/package/2006/relationships"><Relationship Id="rId8" Type="http://schemas.openxmlformats.org/officeDocument/2006/relationships/image" Target="../media/image59.svg"/><Relationship Id="rId3" Type="http://schemas.openxmlformats.org/officeDocument/2006/relationships/image" Target="../media/image54.png"/><Relationship Id="rId7" Type="http://schemas.openxmlformats.org/officeDocument/2006/relationships/image" Target="../media/image58.png"/><Relationship Id="rId2" Type="http://schemas.openxmlformats.org/officeDocument/2006/relationships/image" Target="../media/image46.svg"/><Relationship Id="rId1" Type="http://schemas.openxmlformats.org/officeDocument/2006/relationships/image" Target="../media/image45.png"/><Relationship Id="rId6" Type="http://schemas.openxmlformats.org/officeDocument/2006/relationships/image" Target="../media/image57.svg"/><Relationship Id="rId5" Type="http://schemas.openxmlformats.org/officeDocument/2006/relationships/image" Target="../media/image56.png"/><Relationship Id="rId4" Type="http://schemas.openxmlformats.org/officeDocument/2006/relationships/image" Target="../media/image55.svg"/></Relationships>
</file>

<file path=ppt/diagrams/_rels/drawing9.xml.rels><?xml version="1.0" encoding="UTF-8" standalone="yes"?>
<Relationships xmlns="http://schemas.openxmlformats.org/package/2006/relationships"><Relationship Id="rId8" Type="http://schemas.openxmlformats.org/officeDocument/2006/relationships/image" Target="../media/image67.svg"/><Relationship Id="rId3" Type="http://schemas.openxmlformats.org/officeDocument/2006/relationships/image" Target="../media/image62.png"/><Relationship Id="rId7" Type="http://schemas.openxmlformats.org/officeDocument/2006/relationships/image" Target="../media/image66.png"/><Relationship Id="rId12" Type="http://schemas.openxmlformats.org/officeDocument/2006/relationships/image" Target="../media/image71.svg"/><Relationship Id="rId2" Type="http://schemas.openxmlformats.org/officeDocument/2006/relationships/image" Target="../media/image61.svg"/><Relationship Id="rId1" Type="http://schemas.openxmlformats.org/officeDocument/2006/relationships/image" Target="../media/image60.png"/><Relationship Id="rId6" Type="http://schemas.openxmlformats.org/officeDocument/2006/relationships/image" Target="../media/image65.svg"/><Relationship Id="rId11" Type="http://schemas.openxmlformats.org/officeDocument/2006/relationships/image" Target="../media/image70.png"/><Relationship Id="rId5" Type="http://schemas.openxmlformats.org/officeDocument/2006/relationships/image" Target="../media/image64.png"/><Relationship Id="rId10" Type="http://schemas.openxmlformats.org/officeDocument/2006/relationships/image" Target="../media/image69.svg"/><Relationship Id="rId4" Type="http://schemas.openxmlformats.org/officeDocument/2006/relationships/image" Target="../media/image63.svg"/><Relationship Id="rId9" Type="http://schemas.openxmlformats.org/officeDocument/2006/relationships/image" Target="../media/image68.png"/></Relationships>
</file>

<file path=ppt/diagrams/colors1.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07BC517-8DE5-415E-A9D7-54ED763D2B34}" type="doc">
      <dgm:prSet loTypeId="urn:microsoft.com/office/officeart/2018/2/layout/IconLabel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CBB3CC87-757D-4178-880C-B2015D7BC382}">
      <dgm:prSet/>
      <dgm:spPr/>
      <dgm:t>
        <a:bodyPr/>
        <a:lstStyle/>
        <a:p>
          <a:r>
            <a:rPr lang="en-GB" dirty="0"/>
            <a:t>‘Strangers’ or ‘newcomers’ can threaten boundaries and identities</a:t>
          </a:r>
          <a:endParaRPr lang="en-US" dirty="0"/>
        </a:p>
      </dgm:t>
    </dgm:pt>
    <dgm:pt modelId="{0533E6EC-1BE2-415C-B7BB-B6FFCEFE680F}" type="parTrans" cxnId="{7CC6B45F-AF20-42CF-A007-BE9764E956B6}">
      <dgm:prSet/>
      <dgm:spPr/>
      <dgm:t>
        <a:bodyPr/>
        <a:lstStyle/>
        <a:p>
          <a:endParaRPr lang="en-US"/>
        </a:p>
      </dgm:t>
    </dgm:pt>
    <dgm:pt modelId="{F559C6CB-0186-46D4-A288-4AFEA9724093}" type="sibTrans" cxnId="{7CC6B45F-AF20-42CF-A007-BE9764E956B6}">
      <dgm:prSet/>
      <dgm:spPr/>
      <dgm:t>
        <a:bodyPr/>
        <a:lstStyle/>
        <a:p>
          <a:endParaRPr lang="en-US"/>
        </a:p>
      </dgm:t>
    </dgm:pt>
    <dgm:pt modelId="{5073EA97-0050-4837-A6C1-BFD35F455B71}">
      <dgm:prSet/>
      <dgm:spPr/>
      <dgm:t>
        <a:bodyPr/>
        <a:lstStyle/>
        <a:p>
          <a:r>
            <a:rPr lang="en-GB" dirty="0"/>
            <a:t>Norbert Elias (in Bauman &amp; May, 2001) refers to the ‘established’ and ‘outsiders’ </a:t>
          </a:r>
          <a:endParaRPr lang="en-US" dirty="0"/>
        </a:p>
      </dgm:t>
    </dgm:pt>
    <dgm:pt modelId="{1CAE9B91-11AA-4BAE-89CD-39D54E1C9ED3}" type="parTrans" cxnId="{BAC8C6CE-3844-48FF-8459-1086C7FE944C}">
      <dgm:prSet/>
      <dgm:spPr/>
      <dgm:t>
        <a:bodyPr/>
        <a:lstStyle/>
        <a:p>
          <a:endParaRPr lang="en-US"/>
        </a:p>
      </dgm:t>
    </dgm:pt>
    <dgm:pt modelId="{2203464C-FB3F-4737-8772-A952FE6286D7}" type="sibTrans" cxnId="{BAC8C6CE-3844-48FF-8459-1086C7FE944C}">
      <dgm:prSet/>
      <dgm:spPr/>
      <dgm:t>
        <a:bodyPr/>
        <a:lstStyle/>
        <a:p>
          <a:endParaRPr lang="en-US"/>
        </a:p>
      </dgm:t>
    </dgm:pt>
    <dgm:pt modelId="{6BC638CD-9C83-44F2-A0D7-C3A7CFAD1897}">
      <dgm:prSet/>
      <dgm:spPr/>
      <dgm:t>
        <a:bodyPr/>
        <a:lstStyle/>
        <a:p>
          <a:r>
            <a:rPr lang="en-GB" dirty="0"/>
            <a:t>Think about the current ‘panics’ surrounding the issue of possible influxes of migrants from E. Europe and elsewhere</a:t>
          </a:r>
          <a:endParaRPr lang="en-US" dirty="0"/>
        </a:p>
      </dgm:t>
    </dgm:pt>
    <dgm:pt modelId="{575966FD-BD5E-4E1D-916E-C44BE4F88A88}" type="parTrans" cxnId="{9C3C4318-FF18-4CEB-A4E1-487E13E9A1FC}">
      <dgm:prSet/>
      <dgm:spPr/>
      <dgm:t>
        <a:bodyPr/>
        <a:lstStyle/>
        <a:p>
          <a:endParaRPr lang="en-US"/>
        </a:p>
      </dgm:t>
    </dgm:pt>
    <dgm:pt modelId="{0C814B7E-18C6-4BDB-B5CD-816F08F64CE8}" type="sibTrans" cxnId="{9C3C4318-FF18-4CEB-A4E1-487E13E9A1FC}">
      <dgm:prSet/>
      <dgm:spPr/>
      <dgm:t>
        <a:bodyPr/>
        <a:lstStyle/>
        <a:p>
          <a:endParaRPr lang="en-US"/>
        </a:p>
      </dgm:t>
    </dgm:pt>
    <dgm:pt modelId="{C9E98AD5-9881-4039-85CD-DA37BA87043F}" type="pres">
      <dgm:prSet presAssocID="{B07BC517-8DE5-415E-A9D7-54ED763D2B34}" presName="root" presStyleCnt="0">
        <dgm:presLayoutVars>
          <dgm:dir/>
          <dgm:resizeHandles val="exact"/>
        </dgm:presLayoutVars>
      </dgm:prSet>
      <dgm:spPr/>
    </dgm:pt>
    <dgm:pt modelId="{9FDECBA8-8754-4E77-B457-59F5185F0F0B}" type="pres">
      <dgm:prSet presAssocID="{CBB3CC87-757D-4178-880C-B2015D7BC382}" presName="compNode" presStyleCnt="0"/>
      <dgm:spPr/>
    </dgm:pt>
    <dgm:pt modelId="{6DB6B484-189C-4363-8203-2253B4B71370}" type="pres">
      <dgm:prSet presAssocID="{CBB3CC87-757D-4178-880C-B2015D7BC38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lp"/>
        </a:ext>
      </dgm:extLst>
    </dgm:pt>
    <dgm:pt modelId="{8E3DD386-7768-47EA-BF62-157DA31BCA28}" type="pres">
      <dgm:prSet presAssocID="{CBB3CC87-757D-4178-880C-B2015D7BC382}" presName="spaceRect" presStyleCnt="0"/>
      <dgm:spPr/>
    </dgm:pt>
    <dgm:pt modelId="{2A2E246F-0B09-4FE3-9504-A4C607033981}" type="pres">
      <dgm:prSet presAssocID="{CBB3CC87-757D-4178-880C-B2015D7BC382}" presName="textRect" presStyleLbl="revTx" presStyleIdx="0" presStyleCnt="3">
        <dgm:presLayoutVars>
          <dgm:chMax val="1"/>
          <dgm:chPref val="1"/>
        </dgm:presLayoutVars>
      </dgm:prSet>
      <dgm:spPr/>
    </dgm:pt>
    <dgm:pt modelId="{3D73A189-E8E6-47E7-AAEF-A9818588E0EE}" type="pres">
      <dgm:prSet presAssocID="{F559C6CB-0186-46D4-A288-4AFEA9724093}" presName="sibTrans" presStyleCnt="0"/>
      <dgm:spPr/>
    </dgm:pt>
    <dgm:pt modelId="{18632CCB-1B24-47C8-A8A5-19FFC14DE3B1}" type="pres">
      <dgm:prSet presAssocID="{5073EA97-0050-4837-A6C1-BFD35F455B71}" presName="compNode" presStyleCnt="0"/>
      <dgm:spPr/>
    </dgm:pt>
    <dgm:pt modelId="{9E4B4989-490E-496B-969C-04719A396175}" type="pres">
      <dgm:prSet presAssocID="{5073EA97-0050-4837-A6C1-BFD35F455B7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63F58ED5-6E1D-44EF-8634-2CDA3F48D8BA}" type="pres">
      <dgm:prSet presAssocID="{5073EA97-0050-4837-A6C1-BFD35F455B71}" presName="spaceRect" presStyleCnt="0"/>
      <dgm:spPr/>
    </dgm:pt>
    <dgm:pt modelId="{484CC4AC-D10E-4789-8298-15918FC0D2B6}" type="pres">
      <dgm:prSet presAssocID="{5073EA97-0050-4837-A6C1-BFD35F455B71}" presName="textRect" presStyleLbl="revTx" presStyleIdx="1" presStyleCnt="3">
        <dgm:presLayoutVars>
          <dgm:chMax val="1"/>
          <dgm:chPref val="1"/>
        </dgm:presLayoutVars>
      </dgm:prSet>
      <dgm:spPr/>
    </dgm:pt>
    <dgm:pt modelId="{59FDC258-8D6C-49BE-A035-1815A382D2C8}" type="pres">
      <dgm:prSet presAssocID="{2203464C-FB3F-4737-8772-A952FE6286D7}" presName="sibTrans" presStyleCnt="0"/>
      <dgm:spPr/>
    </dgm:pt>
    <dgm:pt modelId="{73AFCCEA-055E-4028-8B64-1BC9CA68F97E}" type="pres">
      <dgm:prSet presAssocID="{6BC638CD-9C83-44F2-A0D7-C3A7CFAD1897}" presName="compNode" presStyleCnt="0"/>
      <dgm:spPr/>
    </dgm:pt>
    <dgm:pt modelId="{D12B0510-D0A4-4761-B809-D7FDB4150616}" type="pres">
      <dgm:prSet presAssocID="{6BC638CD-9C83-44F2-A0D7-C3A7CFAD189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gnifying glass"/>
        </a:ext>
      </dgm:extLst>
    </dgm:pt>
    <dgm:pt modelId="{38B1D28F-0880-4AEE-BC80-253EAA6F98CD}" type="pres">
      <dgm:prSet presAssocID="{6BC638CD-9C83-44F2-A0D7-C3A7CFAD1897}" presName="spaceRect" presStyleCnt="0"/>
      <dgm:spPr/>
    </dgm:pt>
    <dgm:pt modelId="{3DCAD77D-E887-4979-B668-B34A87F46D15}" type="pres">
      <dgm:prSet presAssocID="{6BC638CD-9C83-44F2-A0D7-C3A7CFAD1897}" presName="textRect" presStyleLbl="revTx" presStyleIdx="2" presStyleCnt="3">
        <dgm:presLayoutVars>
          <dgm:chMax val="1"/>
          <dgm:chPref val="1"/>
        </dgm:presLayoutVars>
      </dgm:prSet>
      <dgm:spPr/>
    </dgm:pt>
  </dgm:ptLst>
  <dgm:cxnLst>
    <dgm:cxn modelId="{8C008910-818D-4FB0-BE17-5F47CA45908C}" type="presOf" srcId="{6BC638CD-9C83-44F2-A0D7-C3A7CFAD1897}" destId="{3DCAD77D-E887-4979-B668-B34A87F46D15}" srcOrd="0" destOrd="0" presId="urn:microsoft.com/office/officeart/2018/2/layout/IconLabelList"/>
    <dgm:cxn modelId="{9C3C4318-FF18-4CEB-A4E1-487E13E9A1FC}" srcId="{B07BC517-8DE5-415E-A9D7-54ED763D2B34}" destId="{6BC638CD-9C83-44F2-A0D7-C3A7CFAD1897}" srcOrd="2" destOrd="0" parTransId="{575966FD-BD5E-4E1D-916E-C44BE4F88A88}" sibTransId="{0C814B7E-18C6-4BDB-B5CD-816F08F64CE8}"/>
    <dgm:cxn modelId="{B928893D-176A-4D8F-ACDE-A1C205C068AE}" type="presOf" srcId="{5073EA97-0050-4837-A6C1-BFD35F455B71}" destId="{484CC4AC-D10E-4789-8298-15918FC0D2B6}" srcOrd="0" destOrd="0" presId="urn:microsoft.com/office/officeart/2018/2/layout/IconLabelList"/>
    <dgm:cxn modelId="{7CC6B45F-AF20-42CF-A007-BE9764E956B6}" srcId="{B07BC517-8DE5-415E-A9D7-54ED763D2B34}" destId="{CBB3CC87-757D-4178-880C-B2015D7BC382}" srcOrd="0" destOrd="0" parTransId="{0533E6EC-1BE2-415C-B7BB-B6FFCEFE680F}" sibTransId="{F559C6CB-0186-46D4-A288-4AFEA9724093}"/>
    <dgm:cxn modelId="{17EEEF63-4890-4307-92AD-9356BF54C949}" type="presOf" srcId="{CBB3CC87-757D-4178-880C-B2015D7BC382}" destId="{2A2E246F-0B09-4FE3-9504-A4C607033981}" srcOrd="0" destOrd="0" presId="urn:microsoft.com/office/officeart/2018/2/layout/IconLabelList"/>
    <dgm:cxn modelId="{585A3E84-2191-471C-B944-016B7984CCCE}" type="presOf" srcId="{B07BC517-8DE5-415E-A9D7-54ED763D2B34}" destId="{C9E98AD5-9881-4039-85CD-DA37BA87043F}" srcOrd="0" destOrd="0" presId="urn:microsoft.com/office/officeart/2018/2/layout/IconLabelList"/>
    <dgm:cxn modelId="{BAC8C6CE-3844-48FF-8459-1086C7FE944C}" srcId="{B07BC517-8DE5-415E-A9D7-54ED763D2B34}" destId="{5073EA97-0050-4837-A6C1-BFD35F455B71}" srcOrd="1" destOrd="0" parTransId="{1CAE9B91-11AA-4BAE-89CD-39D54E1C9ED3}" sibTransId="{2203464C-FB3F-4737-8772-A952FE6286D7}"/>
    <dgm:cxn modelId="{76FF093D-F721-4572-9B45-DBFB7D98F2D5}" type="presParOf" srcId="{C9E98AD5-9881-4039-85CD-DA37BA87043F}" destId="{9FDECBA8-8754-4E77-B457-59F5185F0F0B}" srcOrd="0" destOrd="0" presId="urn:microsoft.com/office/officeart/2018/2/layout/IconLabelList"/>
    <dgm:cxn modelId="{3CE9A764-28D0-4C38-BB3A-619E4ECD2703}" type="presParOf" srcId="{9FDECBA8-8754-4E77-B457-59F5185F0F0B}" destId="{6DB6B484-189C-4363-8203-2253B4B71370}" srcOrd="0" destOrd="0" presId="urn:microsoft.com/office/officeart/2018/2/layout/IconLabelList"/>
    <dgm:cxn modelId="{1D6F56A0-C599-464C-AF32-595CB7AFB2B2}" type="presParOf" srcId="{9FDECBA8-8754-4E77-B457-59F5185F0F0B}" destId="{8E3DD386-7768-47EA-BF62-157DA31BCA28}" srcOrd="1" destOrd="0" presId="urn:microsoft.com/office/officeart/2018/2/layout/IconLabelList"/>
    <dgm:cxn modelId="{8CCB82CD-A173-4D56-AAD5-E1896EBF4194}" type="presParOf" srcId="{9FDECBA8-8754-4E77-B457-59F5185F0F0B}" destId="{2A2E246F-0B09-4FE3-9504-A4C607033981}" srcOrd="2" destOrd="0" presId="urn:microsoft.com/office/officeart/2018/2/layout/IconLabelList"/>
    <dgm:cxn modelId="{8718504D-30C0-4ACF-B110-B5F22C186A7D}" type="presParOf" srcId="{C9E98AD5-9881-4039-85CD-DA37BA87043F}" destId="{3D73A189-E8E6-47E7-AAEF-A9818588E0EE}" srcOrd="1" destOrd="0" presId="urn:microsoft.com/office/officeart/2018/2/layout/IconLabelList"/>
    <dgm:cxn modelId="{56CD3976-7AA6-4E30-9FB8-BB26B5D00465}" type="presParOf" srcId="{C9E98AD5-9881-4039-85CD-DA37BA87043F}" destId="{18632CCB-1B24-47C8-A8A5-19FFC14DE3B1}" srcOrd="2" destOrd="0" presId="urn:microsoft.com/office/officeart/2018/2/layout/IconLabelList"/>
    <dgm:cxn modelId="{5D9FFCA1-B9A2-46B6-BAFB-2698862F5C55}" type="presParOf" srcId="{18632CCB-1B24-47C8-A8A5-19FFC14DE3B1}" destId="{9E4B4989-490E-496B-969C-04719A396175}" srcOrd="0" destOrd="0" presId="urn:microsoft.com/office/officeart/2018/2/layout/IconLabelList"/>
    <dgm:cxn modelId="{B7EAB995-8C22-4140-83F4-0CE8F44E0FBE}" type="presParOf" srcId="{18632CCB-1B24-47C8-A8A5-19FFC14DE3B1}" destId="{63F58ED5-6E1D-44EF-8634-2CDA3F48D8BA}" srcOrd="1" destOrd="0" presId="urn:microsoft.com/office/officeart/2018/2/layout/IconLabelList"/>
    <dgm:cxn modelId="{AE5F1FEF-F3E9-428F-B2B6-D624C8D677F1}" type="presParOf" srcId="{18632CCB-1B24-47C8-A8A5-19FFC14DE3B1}" destId="{484CC4AC-D10E-4789-8298-15918FC0D2B6}" srcOrd="2" destOrd="0" presId="urn:microsoft.com/office/officeart/2018/2/layout/IconLabelList"/>
    <dgm:cxn modelId="{B22D5809-4B27-417A-BAC0-8473946EB990}" type="presParOf" srcId="{C9E98AD5-9881-4039-85CD-DA37BA87043F}" destId="{59FDC258-8D6C-49BE-A035-1815A382D2C8}" srcOrd="3" destOrd="0" presId="urn:microsoft.com/office/officeart/2018/2/layout/IconLabelList"/>
    <dgm:cxn modelId="{556AA1F6-3ACD-4EE3-9FC2-5369B1BB5F6C}" type="presParOf" srcId="{C9E98AD5-9881-4039-85CD-DA37BA87043F}" destId="{73AFCCEA-055E-4028-8B64-1BC9CA68F97E}" srcOrd="4" destOrd="0" presId="urn:microsoft.com/office/officeart/2018/2/layout/IconLabelList"/>
    <dgm:cxn modelId="{D5515DF7-AE31-4F31-8897-E3DF53FB84D3}" type="presParOf" srcId="{73AFCCEA-055E-4028-8B64-1BC9CA68F97E}" destId="{D12B0510-D0A4-4761-B809-D7FDB4150616}" srcOrd="0" destOrd="0" presId="urn:microsoft.com/office/officeart/2018/2/layout/IconLabelList"/>
    <dgm:cxn modelId="{BC0CA6A0-A62C-43E6-BFEA-39494BF8C869}" type="presParOf" srcId="{73AFCCEA-055E-4028-8B64-1BC9CA68F97E}" destId="{38B1D28F-0880-4AEE-BC80-253EAA6F98CD}" srcOrd="1" destOrd="0" presId="urn:microsoft.com/office/officeart/2018/2/layout/IconLabelList"/>
    <dgm:cxn modelId="{E41F7F90-2E4C-47A7-A34A-C46DCF5E4DF8}" type="presParOf" srcId="{73AFCCEA-055E-4028-8B64-1BC9CA68F97E}" destId="{3DCAD77D-E887-4979-B668-B34A87F46D15}"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D4001A3-539B-4B52-B5EA-9367334D0C8A}" type="doc">
      <dgm:prSet loTypeId="urn:microsoft.com/office/officeart/2018/2/layout/IconLabel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A896A1AC-AE54-4935-8413-5CFAB0813601}">
      <dgm:prSet/>
      <dgm:spPr/>
      <dgm:t>
        <a:bodyPr/>
        <a:lstStyle/>
        <a:p>
          <a:r>
            <a:rPr lang="en-GB" dirty="0"/>
            <a:t>Over policing of some communities</a:t>
          </a:r>
          <a:endParaRPr lang="en-US" dirty="0"/>
        </a:p>
      </dgm:t>
    </dgm:pt>
    <dgm:pt modelId="{9897C7ED-5347-403C-820A-CCC50B564B66}" type="parTrans" cxnId="{002FA17E-24DC-4D67-A99E-4154E7383297}">
      <dgm:prSet/>
      <dgm:spPr/>
      <dgm:t>
        <a:bodyPr/>
        <a:lstStyle/>
        <a:p>
          <a:endParaRPr lang="en-US"/>
        </a:p>
      </dgm:t>
    </dgm:pt>
    <dgm:pt modelId="{7ECBFB55-E845-45D5-A1EE-2D531542B015}" type="sibTrans" cxnId="{002FA17E-24DC-4D67-A99E-4154E7383297}">
      <dgm:prSet/>
      <dgm:spPr/>
      <dgm:t>
        <a:bodyPr/>
        <a:lstStyle/>
        <a:p>
          <a:endParaRPr lang="en-US"/>
        </a:p>
      </dgm:t>
    </dgm:pt>
    <dgm:pt modelId="{7E63B7DF-868B-4934-B11C-E23342FB53D0}">
      <dgm:prSet/>
      <dgm:spPr/>
      <dgm:t>
        <a:bodyPr/>
        <a:lstStyle/>
        <a:p>
          <a:r>
            <a:rPr lang="en-GB" dirty="0"/>
            <a:t>Failure to provide an adequate response to victims of some types of crimes</a:t>
          </a:r>
          <a:endParaRPr lang="en-US" dirty="0"/>
        </a:p>
      </dgm:t>
    </dgm:pt>
    <dgm:pt modelId="{9280B3C8-613D-49DB-9350-590B5236689B}" type="parTrans" cxnId="{93C53450-DC89-414F-AFED-9E5F3B1DF36D}">
      <dgm:prSet/>
      <dgm:spPr/>
      <dgm:t>
        <a:bodyPr/>
        <a:lstStyle/>
        <a:p>
          <a:endParaRPr lang="en-US"/>
        </a:p>
      </dgm:t>
    </dgm:pt>
    <dgm:pt modelId="{130F71DE-E0AA-490E-B253-8EE1A62BC372}" type="sibTrans" cxnId="{93C53450-DC89-414F-AFED-9E5F3B1DF36D}">
      <dgm:prSet/>
      <dgm:spPr/>
      <dgm:t>
        <a:bodyPr/>
        <a:lstStyle/>
        <a:p>
          <a:endParaRPr lang="en-US"/>
        </a:p>
      </dgm:t>
    </dgm:pt>
    <dgm:pt modelId="{8B45D724-5A24-4371-AC36-85014BD5F9D6}">
      <dgm:prSet/>
      <dgm:spPr/>
      <dgm:t>
        <a:bodyPr/>
        <a:lstStyle/>
        <a:p>
          <a:r>
            <a:rPr lang="en-GB" dirty="0"/>
            <a:t>Media exposures of police work have contributed to a ‘folkloric construction of  police deviance’ which has undermined the legitimacy of the police (Reiner, 2000)</a:t>
          </a:r>
          <a:endParaRPr lang="en-US" dirty="0"/>
        </a:p>
      </dgm:t>
    </dgm:pt>
    <dgm:pt modelId="{04F6628C-2478-48C4-BC6E-DEA7B4EBD3F2}" type="parTrans" cxnId="{2DCF5A4E-5AF8-480E-9EBA-D9D7958ADCA4}">
      <dgm:prSet/>
      <dgm:spPr/>
      <dgm:t>
        <a:bodyPr/>
        <a:lstStyle/>
        <a:p>
          <a:endParaRPr lang="en-US"/>
        </a:p>
      </dgm:t>
    </dgm:pt>
    <dgm:pt modelId="{DED54557-0D7B-411B-9548-81A03C883AD5}" type="sibTrans" cxnId="{2DCF5A4E-5AF8-480E-9EBA-D9D7958ADCA4}">
      <dgm:prSet/>
      <dgm:spPr/>
      <dgm:t>
        <a:bodyPr/>
        <a:lstStyle/>
        <a:p>
          <a:endParaRPr lang="en-US"/>
        </a:p>
      </dgm:t>
    </dgm:pt>
    <dgm:pt modelId="{ABCFE90B-EC47-4388-877C-F0B92687B6ED}" type="pres">
      <dgm:prSet presAssocID="{8D4001A3-539B-4B52-B5EA-9367334D0C8A}" presName="root" presStyleCnt="0">
        <dgm:presLayoutVars>
          <dgm:dir/>
          <dgm:resizeHandles val="exact"/>
        </dgm:presLayoutVars>
      </dgm:prSet>
      <dgm:spPr/>
    </dgm:pt>
    <dgm:pt modelId="{2F36E11A-971E-4C87-9904-6B9EB6154EF0}" type="pres">
      <dgm:prSet presAssocID="{A896A1AC-AE54-4935-8413-5CFAB0813601}" presName="compNode" presStyleCnt="0"/>
      <dgm:spPr/>
    </dgm:pt>
    <dgm:pt modelId="{CAE174D9-5364-4B75-88DF-2655F5992185}" type="pres">
      <dgm:prSet presAssocID="{A896A1AC-AE54-4935-8413-5CFAB0813601}" presName="iconRect" presStyleLbl="node1" presStyleIdx="0" presStyleCnt="3"/>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ity"/>
        </a:ext>
      </dgm:extLst>
    </dgm:pt>
    <dgm:pt modelId="{8B4F52EE-35C1-495E-90B8-D561F5630E79}" type="pres">
      <dgm:prSet presAssocID="{A896A1AC-AE54-4935-8413-5CFAB0813601}" presName="spaceRect" presStyleCnt="0"/>
      <dgm:spPr/>
    </dgm:pt>
    <dgm:pt modelId="{6791436B-28FF-4FD7-B4F4-2932694840C4}" type="pres">
      <dgm:prSet presAssocID="{A896A1AC-AE54-4935-8413-5CFAB0813601}" presName="textRect" presStyleLbl="revTx" presStyleIdx="0" presStyleCnt="3">
        <dgm:presLayoutVars>
          <dgm:chMax val="1"/>
          <dgm:chPref val="1"/>
        </dgm:presLayoutVars>
      </dgm:prSet>
      <dgm:spPr/>
    </dgm:pt>
    <dgm:pt modelId="{AB047723-013F-495A-857D-D17E341DED87}" type="pres">
      <dgm:prSet presAssocID="{7ECBFB55-E845-45D5-A1EE-2D531542B015}" presName="sibTrans" presStyleCnt="0"/>
      <dgm:spPr/>
    </dgm:pt>
    <dgm:pt modelId="{82678277-7CFF-43C6-84E1-6075667A3CD8}" type="pres">
      <dgm:prSet presAssocID="{7E63B7DF-868B-4934-B11C-E23342FB53D0}" presName="compNode" presStyleCnt="0"/>
      <dgm:spPr/>
    </dgm:pt>
    <dgm:pt modelId="{518A6793-2CFC-4A40-B82E-2038B794B3E7}" type="pres">
      <dgm:prSet presAssocID="{7E63B7DF-868B-4934-B11C-E23342FB53D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cuffs"/>
        </a:ext>
      </dgm:extLst>
    </dgm:pt>
    <dgm:pt modelId="{F3D31A33-BB92-46C2-B1ED-F62DD2E5E165}" type="pres">
      <dgm:prSet presAssocID="{7E63B7DF-868B-4934-B11C-E23342FB53D0}" presName="spaceRect" presStyleCnt="0"/>
      <dgm:spPr/>
    </dgm:pt>
    <dgm:pt modelId="{C752A335-FC00-4B9C-8BAD-FDE0AA111446}" type="pres">
      <dgm:prSet presAssocID="{7E63B7DF-868B-4934-B11C-E23342FB53D0}" presName="textRect" presStyleLbl="revTx" presStyleIdx="1" presStyleCnt="3">
        <dgm:presLayoutVars>
          <dgm:chMax val="1"/>
          <dgm:chPref val="1"/>
        </dgm:presLayoutVars>
      </dgm:prSet>
      <dgm:spPr/>
    </dgm:pt>
    <dgm:pt modelId="{E50C520C-BBC6-4ECA-B2E1-72772954B557}" type="pres">
      <dgm:prSet presAssocID="{130F71DE-E0AA-490E-B253-8EE1A62BC372}" presName="sibTrans" presStyleCnt="0"/>
      <dgm:spPr/>
    </dgm:pt>
    <dgm:pt modelId="{44B855A9-2ECC-49D9-BCBF-D58ABAAC4C94}" type="pres">
      <dgm:prSet presAssocID="{8B45D724-5A24-4371-AC36-85014BD5F9D6}" presName="compNode" presStyleCnt="0"/>
      <dgm:spPr/>
    </dgm:pt>
    <dgm:pt modelId="{50AAC5FB-8E52-4776-8E92-9174A5E59EC6}" type="pres">
      <dgm:prSet presAssocID="{8B45D724-5A24-4371-AC36-85014BD5F9D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of People"/>
        </a:ext>
      </dgm:extLst>
    </dgm:pt>
    <dgm:pt modelId="{73A1EC7D-C904-4777-85C2-6E72BEF14209}" type="pres">
      <dgm:prSet presAssocID="{8B45D724-5A24-4371-AC36-85014BD5F9D6}" presName="spaceRect" presStyleCnt="0"/>
      <dgm:spPr/>
    </dgm:pt>
    <dgm:pt modelId="{5C4D9A47-562B-463F-944B-59A8D4DE08C4}" type="pres">
      <dgm:prSet presAssocID="{8B45D724-5A24-4371-AC36-85014BD5F9D6}" presName="textRect" presStyleLbl="revTx" presStyleIdx="2" presStyleCnt="3">
        <dgm:presLayoutVars>
          <dgm:chMax val="1"/>
          <dgm:chPref val="1"/>
        </dgm:presLayoutVars>
      </dgm:prSet>
      <dgm:spPr/>
    </dgm:pt>
  </dgm:ptLst>
  <dgm:cxnLst>
    <dgm:cxn modelId="{FB0DF801-17E4-416C-855F-B1EF6B3ECC18}" type="presOf" srcId="{A896A1AC-AE54-4935-8413-5CFAB0813601}" destId="{6791436B-28FF-4FD7-B4F4-2932694840C4}" srcOrd="0" destOrd="0" presId="urn:microsoft.com/office/officeart/2018/2/layout/IconLabelList"/>
    <dgm:cxn modelId="{BE008727-EA3D-4AC4-881E-ED77C5D7E852}" type="presOf" srcId="{7E63B7DF-868B-4934-B11C-E23342FB53D0}" destId="{C752A335-FC00-4B9C-8BAD-FDE0AA111446}" srcOrd="0" destOrd="0" presId="urn:microsoft.com/office/officeart/2018/2/layout/IconLabelList"/>
    <dgm:cxn modelId="{5C89D668-4607-4E13-8EB7-97A9F2D296A1}" type="presOf" srcId="{8D4001A3-539B-4B52-B5EA-9367334D0C8A}" destId="{ABCFE90B-EC47-4388-877C-F0B92687B6ED}" srcOrd="0" destOrd="0" presId="urn:microsoft.com/office/officeart/2018/2/layout/IconLabelList"/>
    <dgm:cxn modelId="{2DCF5A4E-5AF8-480E-9EBA-D9D7958ADCA4}" srcId="{8D4001A3-539B-4B52-B5EA-9367334D0C8A}" destId="{8B45D724-5A24-4371-AC36-85014BD5F9D6}" srcOrd="2" destOrd="0" parTransId="{04F6628C-2478-48C4-BC6E-DEA7B4EBD3F2}" sibTransId="{DED54557-0D7B-411B-9548-81A03C883AD5}"/>
    <dgm:cxn modelId="{93C53450-DC89-414F-AFED-9E5F3B1DF36D}" srcId="{8D4001A3-539B-4B52-B5EA-9367334D0C8A}" destId="{7E63B7DF-868B-4934-B11C-E23342FB53D0}" srcOrd="1" destOrd="0" parTransId="{9280B3C8-613D-49DB-9350-590B5236689B}" sibTransId="{130F71DE-E0AA-490E-B253-8EE1A62BC372}"/>
    <dgm:cxn modelId="{002FA17E-24DC-4D67-A99E-4154E7383297}" srcId="{8D4001A3-539B-4B52-B5EA-9367334D0C8A}" destId="{A896A1AC-AE54-4935-8413-5CFAB0813601}" srcOrd="0" destOrd="0" parTransId="{9897C7ED-5347-403C-820A-CCC50B564B66}" sibTransId="{7ECBFB55-E845-45D5-A1EE-2D531542B015}"/>
    <dgm:cxn modelId="{C7200B8A-5C0D-4C43-92B0-39CF4111D759}" type="presOf" srcId="{8B45D724-5A24-4371-AC36-85014BD5F9D6}" destId="{5C4D9A47-562B-463F-944B-59A8D4DE08C4}" srcOrd="0" destOrd="0" presId="urn:microsoft.com/office/officeart/2018/2/layout/IconLabelList"/>
    <dgm:cxn modelId="{0EEF5C8E-8A80-4FD5-9A50-2A78D623F987}" type="presParOf" srcId="{ABCFE90B-EC47-4388-877C-F0B92687B6ED}" destId="{2F36E11A-971E-4C87-9904-6B9EB6154EF0}" srcOrd="0" destOrd="0" presId="urn:microsoft.com/office/officeart/2018/2/layout/IconLabelList"/>
    <dgm:cxn modelId="{340759A7-60FC-464C-8383-03FB4B8188C3}" type="presParOf" srcId="{2F36E11A-971E-4C87-9904-6B9EB6154EF0}" destId="{CAE174D9-5364-4B75-88DF-2655F5992185}" srcOrd="0" destOrd="0" presId="urn:microsoft.com/office/officeart/2018/2/layout/IconLabelList"/>
    <dgm:cxn modelId="{80C8F91D-34D8-4A3A-BF19-ADCFCF2192EA}" type="presParOf" srcId="{2F36E11A-971E-4C87-9904-6B9EB6154EF0}" destId="{8B4F52EE-35C1-495E-90B8-D561F5630E79}" srcOrd="1" destOrd="0" presId="urn:microsoft.com/office/officeart/2018/2/layout/IconLabelList"/>
    <dgm:cxn modelId="{6DA0792D-DC92-46AF-941B-0DB39D2F7F32}" type="presParOf" srcId="{2F36E11A-971E-4C87-9904-6B9EB6154EF0}" destId="{6791436B-28FF-4FD7-B4F4-2932694840C4}" srcOrd="2" destOrd="0" presId="urn:microsoft.com/office/officeart/2018/2/layout/IconLabelList"/>
    <dgm:cxn modelId="{E741A2C2-3A51-4BA7-9852-9C30A8C95E46}" type="presParOf" srcId="{ABCFE90B-EC47-4388-877C-F0B92687B6ED}" destId="{AB047723-013F-495A-857D-D17E341DED87}" srcOrd="1" destOrd="0" presId="urn:microsoft.com/office/officeart/2018/2/layout/IconLabelList"/>
    <dgm:cxn modelId="{656277E4-D406-4A79-BC83-D973E062F55C}" type="presParOf" srcId="{ABCFE90B-EC47-4388-877C-F0B92687B6ED}" destId="{82678277-7CFF-43C6-84E1-6075667A3CD8}" srcOrd="2" destOrd="0" presId="urn:microsoft.com/office/officeart/2018/2/layout/IconLabelList"/>
    <dgm:cxn modelId="{8CB94283-408A-4235-89A6-33D83A109C66}" type="presParOf" srcId="{82678277-7CFF-43C6-84E1-6075667A3CD8}" destId="{518A6793-2CFC-4A40-B82E-2038B794B3E7}" srcOrd="0" destOrd="0" presId="urn:microsoft.com/office/officeart/2018/2/layout/IconLabelList"/>
    <dgm:cxn modelId="{13040B4C-6862-4672-95C8-85A942038FF6}" type="presParOf" srcId="{82678277-7CFF-43C6-84E1-6075667A3CD8}" destId="{F3D31A33-BB92-46C2-B1ED-F62DD2E5E165}" srcOrd="1" destOrd="0" presId="urn:microsoft.com/office/officeart/2018/2/layout/IconLabelList"/>
    <dgm:cxn modelId="{897D4A6B-5ACF-4A65-901B-3A56B4041BB3}" type="presParOf" srcId="{82678277-7CFF-43C6-84E1-6075667A3CD8}" destId="{C752A335-FC00-4B9C-8BAD-FDE0AA111446}" srcOrd="2" destOrd="0" presId="urn:microsoft.com/office/officeart/2018/2/layout/IconLabelList"/>
    <dgm:cxn modelId="{4FF83C2F-3B13-406F-8D60-BF64D68A302E}" type="presParOf" srcId="{ABCFE90B-EC47-4388-877C-F0B92687B6ED}" destId="{E50C520C-BBC6-4ECA-B2E1-72772954B557}" srcOrd="3" destOrd="0" presId="urn:microsoft.com/office/officeart/2018/2/layout/IconLabelList"/>
    <dgm:cxn modelId="{4ABA7908-A578-4C3A-9A51-F525C7B1D824}" type="presParOf" srcId="{ABCFE90B-EC47-4388-877C-F0B92687B6ED}" destId="{44B855A9-2ECC-49D9-BCBF-D58ABAAC4C94}" srcOrd="4" destOrd="0" presId="urn:microsoft.com/office/officeart/2018/2/layout/IconLabelList"/>
    <dgm:cxn modelId="{E6224197-8F62-4567-9F03-011E47A7897E}" type="presParOf" srcId="{44B855A9-2ECC-49D9-BCBF-D58ABAAC4C94}" destId="{50AAC5FB-8E52-4776-8E92-9174A5E59EC6}" srcOrd="0" destOrd="0" presId="urn:microsoft.com/office/officeart/2018/2/layout/IconLabelList"/>
    <dgm:cxn modelId="{205B9C51-1E5E-4F0F-935B-EA0E0A70CE00}" type="presParOf" srcId="{44B855A9-2ECC-49D9-BCBF-D58ABAAC4C94}" destId="{73A1EC7D-C904-4777-85C2-6E72BEF14209}" srcOrd="1" destOrd="0" presId="urn:microsoft.com/office/officeart/2018/2/layout/IconLabelList"/>
    <dgm:cxn modelId="{56693CEB-FB2D-4AE1-91D0-D5A27355BF80}" type="presParOf" srcId="{44B855A9-2ECC-49D9-BCBF-D58ABAAC4C94}" destId="{5C4D9A47-562B-463F-944B-59A8D4DE08C4}"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9B5C03E-C29D-4288-AC53-6C2BDB2B3AA7}" type="doc">
      <dgm:prSet loTypeId="urn:microsoft.com/office/officeart/2018/2/layout/IconVerticalSolid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97EEBB11-8275-4D89-B8A0-EC33CD512B62}">
      <dgm:prSet/>
      <dgm:spPr/>
      <dgm:t>
        <a:bodyPr/>
        <a:lstStyle/>
        <a:p>
          <a:r>
            <a:rPr lang="en-GB"/>
            <a:t>People often rely on views of the world based on ideas of ‘groups’</a:t>
          </a:r>
          <a:endParaRPr lang="en-US"/>
        </a:p>
      </dgm:t>
    </dgm:pt>
    <dgm:pt modelId="{20FEC8E9-2BD3-4A75-917E-B10FBE8E37B0}" type="parTrans" cxnId="{8ED67507-AAEF-45B3-92EC-4B44BFC69606}">
      <dgm:prSet/>
      <dgm:spPr/>
      <dgm:t>
        <a:bodyPr/>
        <a:lstStyle/>
        <a:p>
          <a:endParaRPr lang="en-US"/>
        </a:p>
      </dgm:t>
    </dgm:pt>
    <dgm:pt modelId="{4AD6F36A-0402-4C54-A678-949DD67AEAF7}" type="sibTrans" cxnId="{8ED67507-AAEF-45B3-92EC-4B44BFC69606}">
      <dgm:prSet/>
      <dgm:spPr/>
      <dgm:t>
        <a:bodyPr/>
        <a:lstStyle/>
        <a:p>
          <a:endParaRPr lang="en-US"/>
        </a:p>
      </dgm:t>
    </dgm:pt>
    <dgm:pt modelId="{3A63CCB2-F062-4327-A3EA-C91B4F90C895}">
      <dgm:prSet/>
      <dgm:spPr/>
      <dgm:t>
        <a:bodyPr/>
        <a:lstStyle/>
        <a:p>
          <a:r>
            <a:rPr lang="en-GB" dirty="0"/>
            <a:t>This way we put an invisible boundary around a group of people – and we tend to attach certain characteristics to that group</a:t>
          </a:r>
          <a:endParaRPr lang="en-US" dirty="0"/>
        </a:p>
      </dgm:t>
    </dgm:pt>
    <dgm:pt modelId="{AE7F9481-C081-4412-9054-876D517DF141}" type="parTrans" cxnId="{6BA3B4A2-7114-4C78-85A5-F8FCD2A9CCD7}">
      <dgm:prSet/>
      <dgm:spPr/>
      <dgm:t>
        <a:bodyPr/>
        <a:lstStyle/>
        <a:p>
          <a:endParaRPr lang="en-US"/>
        </a:p>
      </dgm:t>
    </dgm:pt>
    <dgm:pt modelId="{F23F85CD-FED9-4CBE-8185-6698DC9136D5}" type="sibTrans" cxnId="{6BA3B4A2-7114-4C78-85A5-F8FCD2A9CCD7}">
      <dgm:prSet/>
      <dgm:spPr/>
      <dgm:t>
        <a:bodyPr/>
        <a:lstStyle/>
        <a:p>
          <a:endParaRPr lang="en-US"/>
        </a:p>
      </dgm:t>
    </dgm:pt>
    <dgm:pt modelId="{D460ADE5-A341-4B68-960B-C60C7B887E56}">
      <dgm:prSet/>
      <dgm:spPr/>
      <dgm:t>
        <a:bodyPr/>
        <a:lstStyle/>
        <a:p>
          <a:r>
            <a:rPr lang="en-GB"/>
            <a:t>Malim (1997) suggests that viewed from the outside, members of a group appear to be homogenous (internally the same)</a:t>
          </a:r>
          <a:endParaRPr lang="en-US"/>
        </a:p>
      </dgm:t>
    </dgm:pt>
    <dgm:pt modelId="{31060A0C-BC0D-4B17-B087-AA166E3ECE1D}" type="parTrans" cxnId="{61CF5D26-FAC3-47C2-8E45-9E83A4A30E58}">
      <dgm:prSet/>
      <dgm:spPr/>
      <dgm:t>
        <a:bodyPr/>
        <a:lstStyle/>
        <a:p>
          <a:endParaRPr lang="en-US"/>
        </a:p>
      </dgm:t>
    </dgm:pt>
    <dgm:pt modelId="{44591F89-FD2D-4FA0-9A8E-64F47D3DDF2B}" type="sibTrans" cxnId="{61CF5D26-FAC3-47C2-8E45-9E83A4A30E58}">
      <dgm:prSet/>
      <dgm:spPr/>
      <dgm:t>
        <a:bodyPr/>
        <a:lstStyle/>
        <a:p>
          <a:endParaRPr lang="en-US"/>
        </a:p>
      </dgm:t>
    </dgm:pt>
    <dgm:pt modelId="{F36073AE-1086-470A-AD4A-7689E4EA9B10}">
      <dgm:prSet/>
      <dgm:spPr/>
      <dgm:t>
        <a:bodyPr/>
        <a:lstStyle/>
        <a:p>
          <a:r>
            <a:rPr lang="en-GB"/>
            <a:t>But the reality is groups are never fixed – or internally homogenous</a:t>
          </a:r>
          <a:endParaRPr lang="en-US"/>
        </a:p>
      </dgm:t>
    </dgm:pt>
    <dgm:pt modelId="{2DD08B67-9653-4BF8-976E-E255761DA2FC}" type="parTrans" cxnId="{38E5E0BB-18F7-4325-A5C7-C0D1BD94AFBE}">
      <dgm:prSet/>
      <dgm:spPr/>
      <dgm:t>
        <a:bodyPr/>
        <a:lstStyle/>
        <a:p>
          <a:endParaRPr lang="en-US"/>
        </a:p>
      </dgm:t>
    </dgm:pt>
    <dgm:pt modelId="{60355223-52C3-4974-B358-8A8F2E923B82}" type="sibTrans" cxnId="{38E5E0BB-18F7-4325-A5C7-C0D1BD94AFBE}">
      <dgm:prSet/>
      <dgm:spPr/>
      <dgm:t>
        <a:bodyPr/>
        <a:lstStyle/>
        <a:p>
          <a:endParaRPr lang="en-US"/>
        </a:p>
      </dgm:t>
    </dgm:pt>
    <dgm:pt modelId="{24579B3D-E7BE-4B72-89BE-1353D0AA4DAC}">
      <dgm:prSet/>
      <dgm:spPr/>
      <dgm:t>
        <a:bodyPr/>
        <a:lstStyle/>
        <a:p>
          <a:r>
            <a:rPr lang="en-GB"/>
            <a:t>They are made up of different individuals</a:t>
          </a:r>
          <a:endParaRPr lang="en-US"/>
        </a:p>
      </dgm:t>
    </dgm:pt>
    <dgm:pt modelId="{B4D00CFA-67E2-4870-BE11-4ACC0B0BB69B}" type="parTrans" cxnId="{845927C3-7750-4DB1-B34E-0F3ED0751ED3}">
      <dgm:prSet/>
      <dgm:spPr/>
      <dgm:t>
        <a:bodyPr/>
        <a:lstStyle/>
        <a:p>
          <a:endParaRPr lang="en-US"/>
        </a:p>
      </dgm:t>
    </dgm:pt>
    <dgm:pt modelId="{E9D8160A-5EFE-439F-94FC-006C5E086DD4}" type="sibTrans" cxnId="{845927C3-7750-4DB1-B34E-0F3ED0751ED3}">
      <dgm:prSet/>
      <dgm:spPr/>
      <dgm:t>
        <a:bodyPr/>
        <a:lstStyle/>
        <a:p>
          <a:endParaRPr lang="en-US"/>
        </a:p>
      </dgm:t>
    </dgm:pt>
    <dgm:pt modelId="{CCF9153F-2D7B-400F-824A-D60B50D2ECED}" type="pres">
      <dgm:prSet presAssocID="{59B5C03E-C29D-4288-AC53-6C2BDB2B3AA7}" presName="root" presStyleCnt="0">
        <dgm:presLayoutVars>
          <dgm:dir/>
          <dgm:resizeHandles val="exact"/>
        </dgm:presLayoutVars>
      </dgm:prSet>
      <dgm:spPr/>
    </dgm:pt>
    <dgm:pt modelId="{6AB3E48D-F8EC-41D3-AE33-F16FB6CD542D}" type="pres">
      <dgm:prSet presAssocID="{97EEBB11-8275-4D89-B8A0-EC33CD512B62}" presName="compNode" presStyleCnt="0"/>
      <dgm:spPr/>
    </dgm:pt>
    <dgm:pt modelId="{EB743B2D-2513-4F0F-B3F9-0FF3710F5A04}" type="pres">
      <dgm:prSet presAssocID="{97EEBB11-8275-4D89-B8A0-EC33CD512B62}" presName="bgRect" presStyleLbl="bgShp" presStyleIdx="0" presStyleCnt="5"/>
      <dgm:spPr/>
    </dgm:pt>
    <dgm:pt modelId="{12731427-FF1A-485E-8103-4542014884DD}" type="pres">
      <dgm:prSet presAssocID="{97EEBB11-8275-4D89-B8A0-EC33CD512B62}" presName="iconRect" presStyleLbl="node1" presStyleIdx="0" presStyleCnt="5"/>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of People"/>
        </a:ext>
      </dgm:extLst>
    </dgm:pt>
    <dgm:pt modelId="{DB5BB1DB-CD07-4391-BC08-9B3D8DF75CE4}" type="pres">
      <dgm:prSet presAssocID="{97EEBB11-8275-4D89-B8A0-EC33CD512B62}" presName="spaceRect" presStyleCnt="0"/>
      <dgm:spPr/>
    </dgm:pt>
    <dgm:pt modelId="{0AD55258-BE2F-4FD9-9905-12A8CF29AD6E}" type="pres">
      <dgm:prSet presAssocID="{97EEBB11-8275-4D89-B8A0-EC33CD512B62}" presName="parTx" presStyleLbl="revTx" presStyleIdx="0" presStyleCnt="5">
        <dgm:presLayoutVars>
          <dgm:chMax val="0"/>
          <dgm:chPref val="0"/>
        </dgm:presLayoutVars>
      </dgm:prSet>
      <dgm:spPr/>
    </dgm:pt>
    <dgm:pt modelId="{0D0D033A-0936-4D12-859D-398A2FD07703}" type="pres">
      <dgm:prSet presAssocID="{4AD6F36A-0402-4C54-A678-949DD67AEAF7}" presName="sibTrans" presStyleCnt="0"/>
      <dgm:spPr/>
    </dgm:pt>
    <dgm:pt modelId="{F1CA6790-998B-48FD-9461-AA62DA1C1E3D}" type="pres">
      <dgm:prSet presAssocID="{3A63CCB2-F062-4327-A3EA-C91B4F90C895}" presName="compNode" presStyleCnt="0"/>
      <dgm:spPr/>
    </dgm:pt>
    <dgm:pt modelId="{698A91DE-3DAF-4D2A-AC5E-A2844A685B29}" type="pres">
      <dgm:prSet presAssocID="{3A63CCB2-F062-4327-A3EA-C91B4F90C895}" presName="bgRect" presStyleLbl="bgShp" presStyleIdx="1" presStyleCnt="5"/>
      <dgm:spPr/>
    </dgm:pt>
    <dgm:pt modelId="{521E2AAA-BC14-4783-B27E-842102B738BF}" type="pres">
      <dgm:prSet presAssocID="{3A63CCB2-F062-4327-A3EA-C91B4F90C895}" presName="iconRect" presStyleLbl="node1" presStyleIdx="1" presStyleCnt="5"/>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E072111D-2791-456F-8EE9-2F353AA475DD}" type="pres">
      <dgm:prSet presAssocID="{3A63CCB2-F062-4327-A3EA-C91B4F90C895}" presName="spaceRect" presStyleCnt="0"/>
      <dgm:spPr/>
    </dgm:pt>
    <dgm:pt modelId="{FB3E7AB0-8B4F-49B5-905A-2E4FA159CE77}" type="pres">
      <dgm:prSet presAssocID="{3A63CCB2-F062-4327-A3EA-C91B4F90C895}" presName="parTx" presStyleLbl="revTx" presStyleIdx="1" presStyleCnt="5">
        <dgm:presLayoutVars>
          <dgm:chMax val="0"/>
          <dgm:chPref val="0"/>
        </dgm:presLayoutVars>
      </dgm:prSet>
      <dgm:spPr/>
    </dgm:pt>
    <dgm:pt modelId="{D1A1C312-4A05-47DA-A0E8-70A2FF358E84}" type="pres">
      <dgm:prSet presAssocID="{F23F85CD-FED9-4CBE-8185-6698DC9136D5}" presName="sibTrans" presStyleCnt="0"/>
      <dgm:spPr/>
    </dgm:pt>
    <dgm:pt modelId="{3D24035E-B1FC-4746-A5AC-0F93D148F50D}" type="pres">
      <dgm:prSet presAssocID="{D460ADE5-A341-4B68-960B-C60C7B887E56}" presName="compNode" presStyleCnt="0"/>
      <dgm:spPr/>
    </dgm:pt>
    <dgm:pt modelId="{9DE115A8-0046-4680-9F7C-84E348E37CB4}" type="pres">
      <dgm:prSet presAssocID="{D460ADE5-A341-4B68-960B-C60C7B887E56}" presName="bgRect" presStyleLbl="bgShp" presStyleIdx="2" presStyleCnt="5"/>
      <dgm:spPr/>
    </dgm:pt>
    <dgm:pt modelId="{EDE148BE-06F2-4159-8C67-E75D5C4F01F1}" type="pres">
      <dgm:prSet presAssocID="{D460ADE5-A341-4B68-960B-C60C7B887E56}" presName="iconRect" presStyleLbl="node1" presStyleIdx="2" presStyleCnt="5"/>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ycle with People"/>
        </a:ext>
      </dgm:extLst>
    </dgm:pt>
    <dgm:pt modelId="{1919111E-9271-4E5C-B823-FE22B6A9C9AC}" type="pres">
      <dgm:prSet presAssocID="{D460ADE5-A341-4B68-960B-C60C7B887E56}" presName="spaceRect" presStyleCnt="0"/>
      <dgm:spPr/>
    </dgm:pt>
    <dgm:pt modelId="{475680C6-AB31-4D3C-8770-8E897E7A18A0}" type="pres">
      <dgm:prSet presAssocID="{D460ADE5-A341-4B68-960B-C60C7B887E56}" presName="parTx" presStyleLbl="revTx" presStyleIdx="2" presStyleCnt="5">
        <dgm:presLayoutVars>
          <dgm:chMax val="0"/>
          <dgm:chPref val="0"/>
        </dgm:presLayoutVars>
      </dgm:prSet>
      <dgm:spPr/>
    </dgm:pt>
    <dgm:pt modelId="{A44DF868-7A50-4A3C-A9E0-0C87B6EA5021}" type="pres">
      <dgm:prSet presAssocID="{44591F89-FD2D-4FA0-9A8E-64F47D3DDF2B}" presName="sibTrans" presStyleCnt="0"/>
      <dgm:spPr/>
    </dgm:pt>
    <dgm:pt modelId="{7B1E0DFA-6F74-4F3C-84BB-706E08375548}" type="pres">
      <dgm:prSet presAssocID="{F36073AE-1086-470A-AD4A-7689E4EA9B10}" presName="compNode" presStyleCnt="0"/>
      <dgm:spPr/>
    </dgm:pt>
    <dgm:pt modelId="{E8430044-9F64-460D-A202-4CA63432A625}" type="pres">
      <dgm:prSet presAssocID="{F36073AE-1086-470A-AD4A-7689E4EA9B10}" presName="bgRect" presStyleLbl="bgShp" presStyleIdx="3" presStyleCnt="5"/>
      <dgm:spPr/>
    </dgm:pt>
    <dgm:pt modelId="{0074F36E-BE57-45F0-BAA3-B48CDE4F02AE}" type="pres">
      <dgm:prSet presAssocID="{F36073AE-1086-470A-AD4A-7689E4EA9B10}" presName="iconRect" presStyleLbl="node1" presStyleIdx="3" presStyleCnt="5"/>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lose"/>
        </a:ext>
      </dgm:extLst>
    </dgm:pt>
    <dgm:pt modelId="{8DF8D425-D311-4DF7-9655-90EC2DEF3934}" type="pres">
      <dgm:prSet presAssocID="{F36073AE-1086-470A-AD4A-7689E4EA9B10}" presName="spaceRect" presStyleCnt="0"/>
      <dgm:spPr/>
    </dgm:pt>
    <dgm:pt modelId="{1AFB445D-D06C-44E7-9A53-DD8BCA763276}" type="pres">
      <dgm:prSet presAssocID="{F36073AE-1086-470A-AD4A-7689E4EA9B10}" presName="parTx" presStyleLbl="revTx" presStyleIdx="3" presStyleCnt="5">
        <dgm:presLayoutVars>
          <dgm:chMax val="0"/>
          <dgm:chPref val="0"/>
        </dgm:presLayoutVars>
      </dgm:prSet>
      <dgm:spPr/>
    </dgm:pt>
    <dgm:pt modelId="{DCC80558-BB13-4BC7-A7E4-EF8F7D4D4928}" type="pres">
      <dgm:prSet presAssocID="{60355223-52C3-4974-B358-8A8F2E923B82}" presName="sibTrans" presStyleCnt="0"/>
      <dgm:spPr/>
    </dgm:pt>
    <dgm:pt modelId="{6D669F59-B331-43D9-A894-CBA1EB6E599D}" type="pres">
      <dgm:prSet presAssocID="{24579B3D-E7BE-4B72-89BE-1353D0AA4DAC}" presName="compNode" presStyleCnt="0"/>
      <dgm:spPr/>
    </dgm:pt>
    <dgm:pt modelId="{C1C463C4-7354-4B4E-8A7E-907F67E85B2F}" type="pres">
      <dgm:prSet presAssocID="{24579B3D-E7BE-4B72-89BE-1353D0AA4DAC}" presName="bgRect" presStyleLbl="bgShp" presStyleIdx="4" presStyleCnt="5"/>
      <dgm:spPr/>
    </dgm:pt>
    <dgm:pt modelId="{7A2342AE-E27A-4B82-91D6-0D6F92AD4278}" type="pres">
      <dgm:prSet presAssocID="{24579B3D-E7BE-4B72-89BE-1353D0AA4DAC}" presName="iconRect" presStyleLbl="node1" presStyleIdx="4" presStyleCnt="5"/>
      <dgm:spPr>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Users"/>
        </a:ext>
      </dgm:extLst>
    </dgm:pt>
    <dgm:pt modelId="{D3513D5C-8164-44D4-98DE-360EBC2B47E6}" type="pres">
      <dgm:prSet presAssocID="{24579B3D-E7BE-4B72-89BE-1353D0AA4DAC}" presName="spaceRect" presStyleCnt="0"/>
      <dgm:spPr/>
    </dgm:pt>
    <dgm:pt modelId="{6CD09B2A-5106-4624-B999-B119DB31F15C}" type="pres">
      <dgm:prSet presAssocID="{24579B3D-E7BE-4B72-89BE-1353D0AA4DAC}" presName="parTx" presStyleLbl="revTx" presStyleIdx="4" presStyleCnt="5">
        <dgm:presLayoutVars>
          <dgm:chMax val="0"/>
          <dgm:chPref val="0"/>
        </dgm:presLayoutVars>
      </dgm:prSet>
      <dgm:spPr/>
    </dgm:pt>
  </dgm:ptLst>
  <dgm:cxnLst>
    <dgm:cxn modelId="{8ED67507-AAEF-45B3-92EC-4B44BFC69606}" srcId="{59B5C03E-C29D-4288-AC53-6C2BDB2B3AA7}" destId="{97EEBB11-8275-4D89-B8A0-EC33CD512B62}" srcOrd="0" destOrd="0" parTransId="{20FEC8E9-2BD3-4A75-917E-B10FBE8E37B0}" sibTransId="{4AD6F36A-0402-4C54-A678-949DD67AEAF7}"/>
    <dgm:cxn modelId="{BDC67809-B869-4369-8D86-DD689AA9A156}" type="presOf" srcId="{24579B3D-E7BE-4B72-89BE-1353D0AA4DAC}" destId="{6CD09B2A-5106-4624-B999-B119DB31F15C}" srcOrd="0" destOrd="0" presId="urn:microsoft.com/office/officeart/2018/2/layout/IconVerticalSolidList"/>
    <dgm:cxn modelId="{61CF5D26-FAC3-47C2-8E45-9E83A4A30E58}" srcId="{59B5C03E-C29D-4288-AC53-6C2BDB2B3AA7}" destId="{D460ADE5-A341-4B68-960B-C60C7B887E56}" srcOrd="2" destOrd="0" parTransId="{31060A0C-BC0D-4B17-B087-AA166E3ECE1D}" sibTransId="{44591F89-FD2D-4FA0-9A8E-64F47D3DDF2B}"/>
    <dgm:cxn modelId="{D5181C6F-DA94-4BB3-A885-917B0A4403B2}" type="presOf" srcId="{97EEBB11-8275-4D89-B8A0-EC33CD512B62}" destId="{0AD55258-BE2F-4FD9-9905-12A8CF29AD6E}" srcOrd="0" destOrd="0" presId="urn:microsoft.com/office/officeart/2018/2/layout/IconVerticalSolidList"/>
    <dgm:cxn modelId="{37F3898C-CD4F-4141-91B2-BA6B2FF7AF58}" type="presOf" srcId="{D460ADE5-A341-4B68-960B-C60C7B887E56}" destId="{475680C6-AB31-4D3C-8770-8E897E7A18A0}" srcOrd="0" destOrd="0" presId="urn:microsoft.com/office/officeart/2018/2/layout/IconVerticalSolidList"/>
    <dgm:cxn modelId="{6BA3B4A2-7114-4C78-85A5-F8FCD2A9CCD7}" srcId="{59B5C03E-C29D-4288-AC53-6C2BDB2B3AA7}" destId="{3A63CCB2-F062-4327-A3EA-C91B4F90C895}" srcOrd="1" destOrd="0" parTransId="{AE7F9481-C081-4412-9054-876D517DF141}" sibTransId="{F23F85CD-FED9-4CBE-8185-6698DC9136D5}"/>
    <dgm:cxn modelId="{6029BAAE-4D0B-406A-8666-CC7C590ECFA9}" type="presOf" srcId="{3A63CCB2-F062-4327-A3EA-C91B4F90C895}" destId="{FB3E7AB0-8B4F-49B5-905A-2E4FA159CE77}" srcOrd="0" destOrd="0" presId="urn:microsoft.com/office/officeart/2018/2/layout/IconVerticalSolidList"/>
    <dgm:cxn modelId="{38E5E0BB-18F7-4325-A5C7-C0D1BD94AFBE}" srcId="{59B5C03E-C29D-4288-AC53-6C2BDB2B3AA7}" destId="{F36073AE-1086-470A-AD4A-7689E4EA9B10}" srcOrd="3" destOrd="0" parTransId="{2DD08B67-9653-4BF8-976E-E255761DA2FC}" sibTransId="{60355223-52C3-4974-B358-8A8F2E923B82}"/>
    <dgm:cxn modelId="{A5DF23BE-70CA-4C89-87D4-3249D6885EE0}" type="presOf" srcId="{F36073AE-1086-470A-AD4A-7689E4EA9B10}" destId="{1AFB445D-D06C-44E7-9A53-DD8BCA763276}" srcOrd="0" destOrd="0" presId="urn:microsoft.com/office/officeart/2018/2/layout/IconVerticalSolidList"/>
    <dgm:cxn modelId="{A76CD0BE-3D42-4BE1-A939-CEE19FA7C925}" type="presOf" srcId="{59B5C03E-C29D-4288-AC53-6C2BDB2B3AA7}" destId="{CCF9153F-2D7B-400F-824A-D60B50D2ECED}" srcOrd="0" destOrd="0" presId="urn:microsoft.com/office/officeart/2018/2/layout/IconVerticalSolidList"/>
    <dgm:cxn modelId="{845927C3-7750-4DB1-B34E-0F3ED0751ED3}" srcId="{59B5C03E-C29D-4288-AC53-6C2BDB2B3AA7}" destId="{24579B3D-E7BE-4B72-89BE-1353D0AA4DAC}" srcOrd="4" destOrd="0" parTransId="{B4D00CFA-67E2-4870-BE11-4ACC0B0BB69B}" sibTransId="{E9D8160A-5EFE-439F-94FC-006C5E086DD4}"/>
    <dgm:cxn modelId="{DED9F5B9-9147-4490-A04E-2DF834E575D6}" type="presParOf" srcId="{CCF9153F-2D7B-400F-824A-D60B50D2ECED}" destId="{6AB3E48D-F8EC-41D3-AE33-F16FB6CD542D}" srcOrd="0" destOrd="0" presId="urn:microsoft.com/office/officeart/2018/2/layout/IconVerticalSolidList"/>
    <dgm:cxn modelId="{9D3A0346-1501-45B6-9867-CB57CDF3CABD}" type="presParOf" srcId="{6AB3E48D-F8EC-41D3-AE33-F16FB6CD542D}" destId="{EB743B2D-2513-4F0F-B3F9-0FF3710F5A04}" srcOrd="0" destOrd="0" presId="urn:microsoft.com/office/officeart/2018/2/layout/IconVerticalSolidList"/>
    <dgm:cxn modelId="{6AFFAAA0-E652-46B2-9562-CF13DC68DE52}" type="presParOf" srcId="{6AB3E48D-F8EC-41D3-AE33-F16FB6CD542D}" destId="{12731427-FF1A-485E-8103-4542014884DD}" srcOrd="1" destOrd="0" presId="urn:microsoft.com/office/officeart/2018/2/layout/IconVerticalSolidList"/>
    <dgm:cxn modelId="{00C98E2A-CB89-44AB-B4F3-AF36B9BF9FDC}" type="presParOf" srcId="{6AB3E48D-F8EC-41D3-AE33-F16FB6CD542D}" destId="{DB5BB1DB-CD07-4391-BC08-9B3D8DF75CE4}" srcOrd="2" destOrd="0" presId="urn:microsoft.com/office/officeart/2018/2/layout/IconVerticalSolidList"/>
    <dgm:cxn modelId="{01597D05-DB12-4513-AC06-4134CFBAED99}" type="presParOf" srcId="{6AB3E48D-F8EC-41D3-AE33-F16FB6CD542D}" destId="{0AD55258-BE2F-4FD9-9905-12A8CF29AD6E}" srcOrd="3" destOrd="0" presId="urn:microsoft.com/office/officeart/2018/2/layout/IconVerticalSolidList"/>
    <dgm:cxn modelId="{C7889E04-BACB-4651-B7BD-7D5E1B3300D9}" type="presParOf" srcId="{CCF9153F-2D7B-400F-824A-D60B50D2ECED}" destId="{0D0D033A-0936-4D12-859D-398A2FD07703}" srcOrd="1" destOrd="0" presId="urn:microsoft.com/office/officeart/2018/2/layout/IconVerticalSolidList"/>
    <dgm:cxn modelId="{62A6ACC5-A417-4061-B60E-D396388E59B3}" type="presParOf" srcId="{CCF9153F-2D7B-400F-824A-D60B50D2ECED}" destId="{F1CA6790-998B-48FD-9461-AA62DA1C1E3D}" srcOrd="2" destOrd="0" presId="urn:microsoft.com/office/officeart/2018/2/layout/IconVerticalSolidList"/>
    <dgm:cxn modelId="{0527ED4C-D2A4-4C4A-B176-A0E4DF852505}" type="presParOf" srcId="{F1CA6790-998B-48FD-9461-AA62DA1C1E3D}" destId="{698A91DE-3DAF-4D2A-AC5E-A2844A685B29}" srcOrd="0" destOrd="0" presId="urn:microsoft.com/office/officeart/2018/2/layout/IconVerticalSolidList"/>
    <dgm:cxn modelId="{47B55894-7C92-4650-835D-E9068C026300}" type="presParOf" srcId="{F1CA6790-998B-48FD-9461-AA62DA1C1E3D}" destId="{521E2AAA-BC14-4783-B27E-842102B738BF}" srcOrd="1" destOrd="0" presId="urn:microsoft.com/office/officeart/2018/2/layout/IconVerticalSolidList"/>
    <dgm:cxn modelId="{0BEC53D3-DAE8-4340-8961-EF7291117368}" type="presParOf" srcId="{F1CA6790-998B-48FD-9461-AA62DA1C1E3D}" destId="{E072111D-2791-456F-8EE9-2F353AA475DD}" srcOrd="2" destOrd="0" presId="urn:microsoft.com/office/officeart/2018/2/layout/IconVerticalSolidList"/>
    <dgm:cxn modelId="{8E367EA2-2FBE-4B6D-892C-1356E6066C2F}" type="presParOf" srcId="{F1CA6790-998B-48FD-9461-AA62DA1C1E3D}" destId="{FB3E7AB0-8B4F-49B5-905A-2E4FA159CE77}" srcOrd="3" destOrd="0" presId="urn:microsoft.com/office/officeart/2018/2/layout/IconVerticalSolidList"/>
    <dgm:cxn modelId="{D239E0A6-1347-4D62-8068-E15C90B3E20D}" type="presParOf" srcId="{CCF9153F-2D7B-400F-824A-D60B50D2ECED}" destId="{D1A1C312-4A05-47DA-A0E8-70A2FF358E84}" srcOrd="3" destOrd="0" presId="urn:microsoft.com/office/officeart/2018/2/layout/IconVerticalSolidList"/>
    <dgm:cxn modelId="{B5A1D3D2-3813-4CEA-8925-2B5DBDA71C7B}" type="presParOf" srcId="{CCF9153F-2D7B-400F-824A-D60B50D2ECED}" destId="{3D24035E-B1FC-4746-A5AC-0F93D148F50D}" srcOrd="4" destOrd="0" presId="urn:microsoft.com/office/officeart/2018/2/layout/IconVerticalSolidList"/>
    <dgm:cxn modelId="{1F2D530A-1C6F-4377-BA92-17A7596523BC}" type="presParOf" srcId="{3D24035E-B1FC-4746-A5AC-0F93D148F50D}" destId="{9DE115A8-0046-4680-9F7C-84E348E37CB4}" srcOrd="0" destOrd="0" presId="urn:microsoft.com/office/officeart/2018/2/layout/IconVerticalSolidList"/>
    <dgm:cxn modelId="{5BBB2841-DCEA-42AE-9D79-269F00E78B54}" type="presParOf" srcId="{3D24035E-B1FC-4746-A5AC-0F93D148F50D}" destId="{EDE148BE-06F2-4159-8C67-E75D5C4F01F1}" srcOrd="1" destOrd="0" presId="urn:microsoft.com/office/officeart/2018/2/layout/IconVerticalSolidList"/>
    <dgm:cxn modelId="{CF81E781-9967-4EFE-9BAE-F8539935FDFD}" type="presParOf" srcId="{3D24035E-B1FC-4746-A5AC-0F93D148F50D}" destId="{1919111E-9271-4E5C-B823-FE22B6A9C9AC}" srcOrd="2" destOrd="0" presId="urn:microsoft.com/office/officeart/2018/2/layout/IconVerticalSolidList"/>
    <dgm:cxn modelId="{297D09FC-2D75-436E-B9F4-096C676DC494}" type="presParOf" srcId="{3D24035E-B1FC-4746-A5AC-0F93D148F50D}" destId="{475680C6-AB31-4D3C-8770-8E897E7A18A0}" srcOrd="3" destOrd="0" presId="urn:microsoft.com/office/officeart/2018/2/layout/IconVerticalSolidList"/>
    <dgm:cxn modelId="{372F5664-7092-4D27-88B6-5DEA21371DBE}" type="presParOf" srcId="{CCF9153F-2D7B-400F-824A-D60B50D2ECED}" destId="{A44DF868-7A50-4A3C-A9E0-0C87B6EA5021}" srcOrd="5" destOrd="0" presId="urn:microsoft.com/office/officeart/2018/2/layout/IconVerticalSolidList"/>
    <dgm:cxn modelId="{E633E31A-C6F4-4E65-A141-AC98CFDD8F77}" type="presParOf" srcId="{CCF9153F-2D7B-400F-824A-D60B50D2ECED}" destId="{7B1E0DFA-6F74-4F3C-84BB-706E08375548}" srcOrd="6" destOrd="0" presId="urn:microsoft.com/office/officeart/2018/2/layout/IconVerticalSolidList"/>
    <dgm:cxn modelId="{C6A9C9ED-C76C-4C96-A881-13AD22A9A07B}" type="presParOf" srcId="{7B1E0DFA-6F74-4F3C-84BB-706E08375548}" destId="{E8430044-9F64-460D-A202-4CA63432A625}" srcOrd="0" destOrd="0" presId="urn:microsoft.com/office/officeart/2018/2/layout/IconVerticalSolidList"/>
    <dgm:cxn modelId="{46C8BC35-123B-4D45-ADA8-C0DCEB4DBF1A}" type="presParOf" srcId="{7B1E0DFA-6F74-4F3C-84BB-706E08375548}" destId="{0074F36E-BE57-45F0-BAA3-B48CDE4F02AE}" srcOrd="1" destOrd="0" presId="urn:microsoft.com/office/officeart/2018/2/layout/IconVerticalSolidList"/>
    <dgm:cxn modelId="{AEEE2AEA-34A1-454F-9D21-5B9BF83751BB}" type="presParOf" srcId="{7B1E0DFA-6F74-4F3C-84BB-706E08375548}" destId="{8DF8D425-D311-4DF7-9655-90EC2DEF3934}" srcOrd="2" destOrd="0" presId="urn:microsoft.com/office/officeart/2018/2/layout/IconVerticalSolidList"/>
    <dgm:cxn modelId="{DF298185-CBC4-4C0E-829A-BA3C93F463C3}" type="presParOf" srcId="{7B1E0DFA-6F74-4F3C-84BB-706E08375548}" destId="{1AFB445D-D06C-44E7-9A53-DD8BCA763276}" srcOrd="3" destOrd="0" presId="urn:microsoft.com/office/officeart/2018/2/layout/IconVerticalSolidList"/>
    <dgm:cxn modelId="{88ABB20A-72D0-4D99-AE03-5FF8E6AD6F9D}" type="presParOf" srcId="{CCF9153F-2D7B-400F-824A-D60B50D2ECED}" destId="{DCC80558-BB13-4BC7-A7E4-EF8F7D4D4928}" srcOrd="7" destOrd="0" presId="urn:microsoft.com/office/officeart/2018/2/layout/IconVerticalSolidList"/>
    <dgm:cxn modelId="{1A7A7D85-9CF0-4178-A6C7-69C04D123422}" type="presParOf" srcId="{CCF9153F-2D7B-400F-824A-D60B50D2ECED}" destId="{6D669F59-B331-43D9-A894-CBA1EB6E599D}" srcOrd="8" destOrd="0" presId="urn:microsoft.com/office/officeart/2018/2/layout/IconVerticalSolidList"/>
    <dgm:cxn modelId="{CA58D52F-A7E6-4332-8C51-987BE919C3BD}" type="presParOf" srcId="{6D669F59-B331-43D9-A894-CBA1EB6E599D}" destId="{C1C463C4-7354-4B4E-8A7E-907F67E85B2F}" srcOrd="0" destOrd="0" presId="urn:microsoft.com/office/officeart/2018/2/layout/IconVerticalSolidList"/>
    <dgm:cxn modelId="{5FDB66C1-700C-4EC4-97D7-E65F8CA440A1}" type="presParOf" srcId="{6D669F59-B331-43D9-A894-CBA1EB6E599D}" destId="{7A2342AE-E27A-4B82-91D6-0D6F92AD4278}" srcOrd="1" destOrd="0" presId="urn:microsoft.com/office/officeart/2018/2/layout/IconVerticalSolidList"/>
    <dgm:cxn modelId="{79E17C9C-064A-49DC-9C49-CEACE0B9F80A}" type="presParOf" srcId="{6D669F59-B331-43D9-A894-CBA1EB6E599D}" destId="{D3513D5C-8164-44D4-98DE-360EBC2B47E6}" srcOrd="2" destOrd="0" presId="urn:microsoft.com/office/officeart/2018/2/layout/IconVerticalSolidList"/>
    <dgm:cxn modelId="{91EB7B8C-C38A-4B12-B8F1-AAE5985BD384}" type="presParOf" srcId="{6D669F59-B331-43D9-A894-CBA1EB6E599D}" destId="{6CD09B2A-5106-4624-B999-B119DB31F15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8039023-ACB9-40F1-BA5D-AAECAEBDE94D}" type="doc">
      <dgm:prSet loTypeId="urn:microsoft.com/office/officeart/2018/2/layout/IconVerticalSolid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844F6909-C5E0-4B10-B95F-53335D6EA125}">
      <dgm:prSet/>
      <dgm:spPr/>
      <dgm:t>
        <a:bodyPr/>
        <a:lstStyle/>
        <a:p>
          <a:pPr>
            <a:lnSpc>
              <a:spcPct val="100000"/>
            </a:lnSpc>
          </a:pPr>
          <a:r>
            <a:rPr lang="en-GB"/>
            <a:t>Shift work – restricts social relations outside of the organisation- encourages enhanced solidarity and insularity (Cain, 1973). </a:t>
          </a:r>
          <a:endParaRPr lang="en-US"/>
        </a:p>
      </dgm:t>
    </dgm:pt>
    <dgm:pt modelId="{13E09272-2B04-4D84-9658-31F94BF03B64}" type="parTrans" cxnId="{C3304D47-04CB-4F51-904D-3133E833CCE4}">
      <dgm:prSet/>
      <dgm:spPr/>
      <dgm:t>
        <a:bodyPr/>
        <a:lstStyle/>
        <a:p>
          <a:endParaRPr lang="en-US"/>
        </a:p>
      </dgm:t>
    </dgm:pt>
    <dgm:pt modelId="{38508BB0-F3D5-4898-B0B4-063B87C7ED24}" type="sibTrans" cxnId="{C3304D47-04CB-4F51-904D-3133E833CCE4}">
      <dgm:prSet/>
      <dgm:spPr/>
      <dgm:t>
        <a:bodyPr/>
        <a:lstStyle/>
        <a:p>
          <a:endParaRPr lang="en-US"/>
        </a:p>
      </dgm:t>
    </dgm:pt>
    <dgm:pt modelId="{41608D40-19CB-4DDD-B373-DEAF94F642EA}">
      <dgm:prSet/>
      <dgm:spPr/>
      <dgm:t>
        <a:bodyPr/>
        <a:lstStyle/>
        <a:p>
          <a:pPr>
            <a:lnSpc>
              <a:spcPct val="100000"/>
            </a:lnSpc>
          </a:pPr>
          <a:r>
            <a:rPr lang="en-GB"/>
            <a:t>Probationer training – until recently, prolonged period of training away from family and wider community</a:t>
          </a:r>
          <a:endParaRPr lang="en-US"/>
        </a:p>
      </dgm:t>
    </dgm:pt>
    <dgm:pt modelId="{F6A2AD8A-968E-4C4E-9260-8FDEA5A0D259}" type="parTrans" cxnId="{EC07FF86-0E58-41BC-B9BD-929C12087F5F}">
      <dgm:prSet/>
      <dgm:spPr/>
      <dgm:t>
        <a:bodyPr/>
        <a:lstStyle/>
        <a:p>
          <a:endParaRPr lang="en-US"/>
        </a:p>
      </dgm:t>
    </dgm:pt>
    <dgm:pt modelId="{9490F905-52D0-4F84-8E32-FAC7C3CDF26E}" type="sibTrans" cxnId="{EC07FF86-0E58-41BC-B9BD-929C12087F5F}">
      <dgm:prSet/>
      <dgm:spPr/>
      <dgm:t>
        <a:bodyPr/>
        <a:lstStyle/>
        <a:p>
          <a:endParaRPr lang="en-US"/>
        </a:p>
      </dgm:t>
    </dgm:pt>
    <dgm:pt modelId="{49529507-E277-48D1-A971-36261FC8D52D}">
      <dgm:prSet/>
      <dgm:spPr/>
      <dgm:t>
        <a:bodyPr/>
        <a:lstStyle/>
        <a:p>
          <a:pPr>
            <a:lnSpc>
              <a:spcPct val="100000"/>
            </a:lnSpc>
          </a:pPr>
          <a:r>
            <a:rPr lang="en-GB"/>
            <a:t>Uncertainty of the everyday – officers become loyal to their group</a:t>
          </a:r>
          <a:endParaRPr lang="en-US"/>
        </a:p>
      </dgm:t>
    </dgm:pt>
    <dgm:pt modelId="{ABEEFB8C-AE3C-4213-BA24-693D86F8DEB8}" type="parTrans" cxnId="{F17136D8-DB91-427C-B43F-971B23155BA4}">
      <dgm:prSet/>
      <dgm:spPr/>
      <dgm:t>
        <a:bodyPr/>
        <a:lstStyle/>
        <a:p>
          <a:endParaRPr lang="en-US"/>
        </a:p>
      </dgm:t>
    </dgm:pt>
    <dgm:pt modelId="{8774C0F7-0A80-4FE0-AB59-BEDC14EDB751}" type="sibTrans" cxnId="{F17136D8-DB91-427C-B43F-971B23155BA4}">
      <dgm:prSet/>
      <dgm:spPr/>
      <dgm:t>
        <a:bodyPr/>
        <a:lstStyle/>
        <a:p>
          <a:endParaRPr lang="en-US"/>
        </a:p>
      </dgm:t>
    </dgm:pt>
    <dgm:pt modelId="{0AF5A596-70D2-44ED-A5C5-33840AB286A2}">
      <dgm:prSet/>
      <dgm:spPr/>
      <dgm:t>
        <a:bodyPr/>
        <a:lstStyle/>
        <a:p>
          <a:pPr>
            <a:lnSpc>
              <a:spcPct val="100000"/>
            </a:lnSpc>
          </a:pPr>
          <a:r>
            <a:rPr lang="en-GB"/>
            <a:t>Pressures to be loyal creates an atmosphere that makes it difficult to challenge behaviour </a:t>
          </a:r>
          <a:endParaRPr lang="en-US"/>
        </a:p>
      </dgm:t>
    </dgm:pt>
    <dgm:pt modelId="{94E5B410-32B9-46F4-A313-81C0B11AD88E}" type="parTrans" cxnId="{F897DB0A-D7F9-4808-99AC-5656A3D14F9F}">
      <dgm:prSet/>
      <dgm:spPr/>
      <dgm:t>
        <a:bodyPr/>
        <a:lstStyle/>
        <a:p>
          <a:endParaRPr lang="en-US"/>
        </a:p>
      </dgm:t>
    </dgm:pt>
    <dgm:pt modelId="{600E63B9-F7C9-4612-8F01-456696723486}" type="sibTrans" cxnId="{F897DB0A-D7F9-4808-99AC-5656A3D14F9F}">
      <dgm:prSet/>
      <dgm:spPr/>
      <dgm:t>
        <a:bodyPr/>
        <a:lstStyle/>
        <a:p>
          <a:endParaRPr lang="en-US"/>
        </a:p>
      </dgm:t>
    </dgm:pt>
    <dgm:pt modelId="{A6041E70-AAD8-47FE-8732-F44430C509C2}">
      <dgm:prSet/>
      <dgm:spPr/>
      <dgm:t>
        <a:bodyPr/>
        <a:lstStyle/>
        <a:p>
          <a:pPr>
            <a:lnSpc>
              <a:spcPct val="100000"/>
            </a:lnSpc>
          </a:pPr>
          <a:r>
            <a:rPr lang="en-GB" dirty="0"/>
            <a:t>Nature of the job- fosters suspicion and cynicism, reinforcing stereotypes</a:t>
          </a:r>
          <a:endParaRPr lang="en-US" dirty="0"/>
        </a:p>
      </dgm:t>
    </dgm:pt>
    <dgm:pt modelId="{C1BF2E6C-CCAE-442C-8A56-089C51BFEEF9}" type="parTrans" cxnId="{2129654B-A1E8-47BD-9B73-F6596CCA9D17}">
      <dgm:prSet/>
      <dgm:spPr/>
      <dgm:t>
        <a:bodyPr/>
        <a:lstStyle/>
        <a:p>
          <a:endParaRPr lang="en-US"/>
        </a:p>
      </dgm:t>
    </dgm:pt>
    <dgm:pt modelId="{AB8DC759-C879-4440-A4A8-345F1AC8E10A}" type="sibTrans" cxnId="{2129654B-A1E8-47BD-9B73-F6596CCA9D17}">
      <dgm:prSet/>
      <dgm:spPr/>
      <dgm:t>
        <a:bodyPr/>
        <a:lstStyle/>
        <a:p>
          <a:endParaRPr lang="en-US"/>
        </a:p>
      </dgm:t>
    </dgm:pt>
    <dgm:pt modelId="{98BED0EB-7A5B-4530-99E0-3FE005871888}" type="pres">
      <dgm:prSet presAssocID="{38039023-ACB9-40F1-BA5D-AAECAEBDE94D}" presName="root" presStyleCnt="0">
        <dgm:presLayoutVars>
          <dgm:dir/>
          <dgm:resizeHandles val="exact"/>
        </dgm:presLayoutVars>
      </dgm:prSet>
      <dgm:spPr/>
    </dgm:pt>
    <dgm:pt modelId="{8B6EDA60-26D1-4687-87C0-7C23855C3F28}" type="pres">
      <dgm:prSet presAssocID="{844F6909-C5E0-4B10-B95F-53335D6EA125}" presName="compNode" presStyleCnt="0"/>
      <dgm:spPr/>
    </dgm:pt>
    <dgm:pt modelId="{13513BD9-8BB2-42C4-BEE8-5C6A73630BAF}" type="pres">
      <dgm:prSet presAssocID="{844F6909-C5E0-4B10-B95F-53335D6EA125}" presName="bgRect" presStyleLbl="bgShp" presStyleIdx="0" presStyleCnt="5"/>
      <dgm:spPr/>
    </dgm:pt>
    <dgm:pt modelId="{C9B34D7F-6DE1-48BE-9421-670A6174C895}" type="pres">
      <dgm:prSet presAssocID="{844F6909-C5E0-4B10-B95F-53335D6EA125}" presName="iconRect" presStyleLbl="node1" presStyleIdx="0" presStyleCnt="5"/>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F7818E5A-70F8-4125-84EB-38C068272033}" type="pres">
      <dgm:prSet presAssocID="{844F6909-C5E0-4B10-B95F-53335D6EA125}" presName="spaceRect" presStyleCnt="0"/>
      <dgm:spPr/>
    </dgm:pt>
    <dgm:pt modelId="{83609FD5-E852-4923-A3D1-704879A28D3E}" type="pres">
      <dgm:prSet presAssocID="{844F6909-C5E0-4B10-B95F-53335D6EA125}" presName="parTx" presStyleLbl="revTx" presStyleIdx="0" presStyleCnt="5">
        <dgm:presLayoutVars>
          <dgm:chMax val="0"/>
          <dgm:chPref val="0"/>
        </dgm:presLayoutVars>
      </dgm:prSet>
      <dgm:spPr/>
    </dgm:pt>
    <dgm:pt modelId="{86DFC0B0-13EE-4903-9044-BF88DA583593}" type="pres">
      <dgm:prSet presAssocID="{38508BB0-F3D5-4898-B0B4-063B87C7ED24}" presName="sibTrans" presStyleCnt="0"/>
      <dgm:spPr/>
    </dgm:pt>
    <dgm:pt modelId="{13448657-2C8D-4D7B-9EE0-6DD8074B2872}" type="pres">
      <dgm:prSet presAssocID="{41608D40-19CB-4DDD-B373-DEAF94F642EA}" presName="compNode" presStyleCnt="0"/>
      <dgm:spPr/>
    </dgm:pt>
    <dgm:pt modelId="{5A35599D-93E6-4A5B-AFFD-6F4FAB71ECE7}" type="pres">
      <dgm:prSet presAssocID="{41608D40-19CB-4DDD-B373-DEAF94F642EA}" presName="bgRect" presStyleLbl="bgShp" presStyleIdx="1" presStyleCnt="5"/>
      <dgm:spPr/>
    </dgm:pt>
    <dgm:pt modelId="{A8C15896-1DD5-432C-BBAE-DB8142CAA81E}" type="pres">
      <dgm:prSet presAssocID="{41608D40-19CB-4DDD-B373-DEAF94F642EA}" presName="iconRect" presStyleLbl="node1" presStyleIdx="1" presStyleCnt="5"/>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A8A253C8-142D-4474-9DD3-EE9360291647}" type="pres">
      <dgm:prSet presAssocID="{41608D40-19CB-4DDD-B373-DEAF94F642EA}" presName="spaceRect" presStyleCnt="0"/>
      <dgm:spPr/>
    </dgm:pt>
    <dgm:pt modelId="{FE10F9D0-DB69-486D-A198-60E629D88E1E}" type="pres">
      <dgm:prSet presAssocID="{41608D40-19CB-4DDD-B373-DEAF94F642EA}" presName="parTx" presStyleLbl="revTx" presStyleIdx="1" presStyleCnt="5">
        <dgm:presLayoutVars>
          <dgm:chMax val="0"/>
          <dgm:chPref val="0"/>
        </dgm:presLayoutVars>
      </dgm:prSet>
      <dgm:spPr/>
    </dgm:pt>
    <dgm:pt modelId="{06D94F01-E3A9-4ED3-804F-535CB291CC5D}" type="pres">
      <dgm:prSet presAssocID="{9490F905-52D0-4F84-8E32-FAC7C3CDF26E}" presName="sibTrans" presStyleCnt="0"/>
      <dgm:spPr/>
    </dgm:pt>
    <dgm:pt modelId="{AD9C4EAF-3FE5-456A-9CB3-B925B4156744}" type="pres">
      <dgm:prSet presAssocID="{49529507-E277-48D1-A971-36261FC8D52D}" presName="compNode" presStyleCnt="0"/>
      <dgm:spPr/>
    </dgm:pt>
    <dgm:pt modelId="{6E30F058-F4CB-40C6-AC1D-68F0B8EB278D}" type="pres">
      <dgm:prSet presAssocID="{49529507-E277-48D1-A971-36261FC8D52D}" presName="bgRect" presStyleLbl="bgShp" presStyleIdx="2" presStyleCnt="5"/>
      <dgm:spPr/>
    </dgm:pt>
    <dgm:pt modelId="{3DCD5F59-7B43-4F5E-9707-73C9B5126EDE}" type="pres">
      <dgm:prSet presAssocID="{49529507-E277-48D1-A971-36261FC8D52D}" presName="iconRect" presStyleLbl="node1" presStyleIdx="2" presStyleCnt="5"/>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of People"/>
        </a:ext>
      </dgm:extLst>
    </dgm:pt>
    <dgm:pt modelId="{79A24194-D2CF-4945-AEE6-79B84E7EF007}" type="pres">
      <dgm:prSet presAssocID="{49529507-E277-48D1-A971-36261FC8D52D}" presName="spaceRect" presStyleCnt="0"/>
      <dgm:spPr/>
    </dgm:pt>
    <dgm:pt modelId="{2FA5C3C8-B985-4ED1-BE53-7A7ACAADD937}" type="pres">
      <dgm:prSet presAssocID="{49529507-E277-48D1-A971-36261FC8D52D}" presName="parTx" presStyleLbl="revTx" presStyleIdx="2" presStyleCnt="5">
        <dgm:presLayoutVars>
          <dgm:chMax val="0"/>
          <dgm:chPref val="0"/>
        </dgm:presLayoutVars>
      </dgm:prSet>
      <dgm:spPr/>
    </dgm:pt>
    <dgm:pt modelId="{4AE039D7-2E92-435F-B26D-953A77CCBB2A}" type="pres">
      <dgm:prSet presAssocID="{8774C0F7-0A80-4FE0-AB59-BEDC14EDB751}" presName="sibTrans" presStyleCnt="0"/>
      <dgm:spPr/>
    </dgm:pt>
    <dgm:pt modelId="{A92EF8B3-25E3-46DD-AAED-CDB35FBDDCE3}" type="pres">
      <dgm:prSet presAssocID="{0AF5A596-70D2-44ED-A5C5-33840AB286A2}" presName="compNode" presStyleCnt="0"/>
      <dgm:spPr/>
    </dgm:pt>
    <dgm:pt modelId="{673A3EC2-0165-4D21-B0AD-A118DF9C6BFB}" type="pres">
      <dgm:prSet presAssocID="{0AF5A596-70D2-44ED-A5C5-33840AB286A2}" presName="bgRect" presStyleLbl="bgShp" presStyleIdx="3" presStyleCnt="5"/>
      <dgm:spPr/>
    </dgm:pt>
    <dgm:pt modelId="{7A0C52DF-C943-4D91-9755-3618FA15302C}" type="pres">
      <dgm:prSet presAssocID="{0AF5A596-70D2-44ED-A5C5-33840AB286A2}" presName="iconRect" presStyleLbl="node1" presStyleIdx="3" presStyleCnt="5"/>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F6F61EE9-4B8B-4ADB-9508-ECA933DA7780}" type="pres">
      <dgm:prSet presAssocID="{0AF5A596-70D2-44ED-A5C5-33840AB286A2}" presName="spaceRect" presStyleCnt="0"/>
      <dgm:spPr/>
    </dgm:pt>
    <dgm:pt modelId="{4BED7F95-FB28-4E9F-ACF3-5BF1FABB06F6}" type="pres">
      <dgm:prSet presAssocID="{0AF5A596-70D2-44ED-A5C5-33840AB286A2}" presName="parTx" presStyleLbl="revTx" presStyleIdx="3" presStyleCnt="5">
        <dgm:presLayoutVars>
          <dgm:chMax val="0"/>
          <dgm:chPref val="0"/>
        </dgm:presLayoutVars>
      </dgm:prSet>
      <dgm:spPr/>
    </dgm:pt>
    <dgm:pt modelId="{C894FEF9-DF94-4A4D-BC44-9969E8AB8062}" type="pres">
      <dgm:prSet presAssocID="{600E63B9-F7C9-4612-8F01-456696723486}" presName="sibTrans" presStyleCnt="0"/>
      <dgm:spPr/>
    </dgm:pt>
    <dgm:pt modelId="{7510D4AD-55EB-4449-9854-49795D10AE31}" type="pres">
      <dgm:prSet presAssocID="{A6041E70-AAD8-47FE-8732-F44430C509C2}" presName="compNode" presStyleCnt="0"/>
      <dgm:spPr/>
    </dgm:pt>
    <dgm:pt modelId="{8966941D-55FD-41F3-BA8A-C4F2E9971011}" type="pres">
      <dgm:prSet presAssocID="{A6041E70-AAD8-47FE-8732-F44430C509C2}" presName="bgRect" presStyleLbl="bgShp" presStyleIdx="4" presStyleCnt="5"/>
      <dgm:spPr/>
    </dgm:pt>
    <dgm:pt modelId="{144737BD-5D15-4150-B57F-31CC98F986F5}" type="pres">
      <dgm:prSet presAssocID="{A6041E70-AAD8-47FE-8732-F44430C509C2}" presName="iconRect" presStyleLbl="node1" presStyleIdx="4" presStyleCnt="5"/>
      <dgm:spPr>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eam"/>
        </a:ext>
      </dgm:extLst>
    </dgm:pt>
    <dgm:pt modelId="{E2A3A694-2193-4B12-B8B3-B78451DF9681}" type="pres">
      <dgm:prSet presAssocID="{A6041E70-AAD8-47FE-8732-F44430C509C2}" presName="spaceRect" presStyleCnt="0"/>
      <dgm:spPr/>
    </dgm:pt>
    <dgm:pt modelId="{59BE877D-AC09-4EC2-BFFE-92C15CB701DC}" type="pres">
      <dgm:prSet presAssocID="{A6041E70-AAD8-47FE-8732-F44430C509C2}" presName="parTx" presStyleLbl="revTx" presStyleIdx="4" presStyleCnt="5">
        <dgm:presLayoutVars>
          <dgm:chMax val="0"/>
          <dgm:chPref val="0"/>
        </dgm:presLayoutVars>
      </dgm:prSet>
      <dgm:spPr/>
    </dgm:pt>
  </dgm:ptLst>
  <dgm:cxnLst>
    <dgm:cxn modelId="{DB4AEB04-06BD-4D61-8429-939E0D76C125}" type="presOf" srcId="{0AF5A596-70D2-44ED-A5C5-33840AB286A2}" destId="{4BED7F95-FB28-4E9F-ACF3-5BF1FABB06F6}" srcOrd="0" destOrd="0" presId="urn:microsoft.com/office/officeart/2018/2/layout/IconVerticalSolidList"/>
    <dgm:cxn modelId="{F897DB0A-D7F9-4808-99AC-5656A3D14F9F}" srcId="{38039023-ACB9-40F1-BA5D-AAECAEBDE94D}" destId="{0AF5A596-70D2-44ED-A5C5-33840AB286A2}" srcOrd="3" destOrd="0" parTransId="{94E5B410-32B9-46F4-A313-81C0B11AD88E}" sibTransId="{600E63B9-F7C9-4612-8F01-456696723486}"/>
    <dgm:cxn modelId="{4214E212-7317-4867-8C94-858CB88675B8}" type="presOf" srcId="{49529507-E277-48D1-A971-36261FC8D52D}" destId="{2FA5C3C8-B985-4ED1-BE53-7A7ACAADD937}" srcOrd="0" destOrd="0" presId="urn:microsoft.com/office/officeart/2018/2/layout/IconVerticalSolidList"/>
    <dgm:cxn modelId="{24E1F328-98FC-4C78-9AD3-5DA24AA0F611}" type="presOf" srcId="{844F6909-C5E0-4B10-B95F-53335D6EA125}" destId="{83609FD5-E852-4923-A3D1-704879A28D3E}" srcOrd="0" destOrd="0" presId="urn:microsoft.com/office/officeart/2018/2/layout/IconVerticalSolidList"/>
    <dgm:cxn modelId="{C3304D47-04CB-4F51-904D-3133E833CCE4}" srcId="{38039023-ACB9-40F1-BA5D-AAECAEBDE94D}" destId="{844F6909-C5E0-4B10-B95F-53335D6EA125}" srcOrd="0" destOrd="0" parTransId="{13E09272-2B04-4D84-9658-31F94BF03B64}" sibTransId="{38508BB0-F3D5-4898-B0B4-063B87C7ED24}"/>
    <dgm:cxn modelId="{7121EC49-88CE-472A-AFF9-9FDF864A2F40}" type="presOf" srcId="{41608D40-19CB-4DDD-B373-DEAF94F642EA}" destId="{FE10F9D0-DB69-486D-A198-60E629D88E1E}" srcOrd="0" destOrd="0" presId="urn:microsoft.com/office/officeart/2018/2/layout/IconVerticalSolidList"/>
    <dgm:cxn modelId="{2129654B-A1E8-47BD-9B73-F6596CCA9D17}" srcId="{38039023-ACB9-40F1-BA5D-AAECAEBDE94D}" destId="{A6041E70-AAD8-47FE-8732-F44430C509C2}" srcOrd="4" destOrd="0" parTransId="{C1BF2E6C-CCAE-442C-8A56-089C51BFEEF9}" sibTransId="{AB8DC759-C879-4440-A4A8-345F1AC8E10A}"/>
    <dgm:cxn modelId="{EC07FF86-0E58-41BC-B9BD-929C12087F5F}" srcId="{38039023-ACB9-40F1-BA5D-AAECAEBDE94D}" destId="{41608D40-19CB-4DDD-B373-DEAF94F642EA}" srcOrd="1" destOrd="0" parTransId="{F6A2AD8A-968E-4C4E-9260-8FDEA5A0D259}" sibTransId="{9490F905-52D0-4F84-8E32-FAC7C3CDF26E}"/>
    <dgm:cxn modelId="{C620E3D5-0057-479C-8155-4112AAC37331}" type="presOf" srcId="{A6041E70-AAD8-47FE-8732-F44430C509C2}" destId="{59BE877D-AC09-4EC2-BFFE-92C15CB701DC}" srcOrd="0" destOrd="0" presId="urn:microsoft.com/office/officeart/2018/2/layout/IconVerticalSolidList"/>
    <dgm:cxn modelId="{F17136D8-DB91-427C-B43F-971B23155BA4}" srcId="{38039023-ACB9-40F1-BA5D-AAECAEBDE94D}" destId="{49529507-E277-48D1-A971-36261FC8D52D}" srcOrd="2" destOrd="0" parTransId="{ABEEFB8C-AE3C-4213-BA24-693D86F8DEB8}" sibTransId="{8774C0F7-0A80-4FE0-AB59-BEDC14EDB751}"/>
    <dgm:cxn modelId="{29A127DC-0BF7-4CF3-8785-DF369455EA7F}" type="presOf" srcId="{38039023-ACB9-40F1-BA5D-AAECAEBDE94D}" destId="{98BED0EB-7A5B-4530-99E0-3FE005871888}" srcOrd="0" destOrd="0" presId="urn:microsoft.com/office/officeart/2018/2/layout/IconVerticalSolidList"/>
    <dgm:cxn modelId="{07525428-D2F2-4B7B-A81C-DD6950C92A8A}" type="presParOf" srcId="{98BED0EB-7A5B-4530-99E0-3FE005871888}" destId="{8B6EDA60-26D1-4687-87C0-7C23855C3F28}" srcOrd="0" destOrd="0" presId="urn:microsoft.com/office/officeart/2018/2/layout/IconVerticalSolidList"/>
    <dgm:cxn modelId="{573490C6-670C-4753-8D2D-070E9FE8F4E6}" type="presParOf" srcId="{8B6EDA60-26D1-4687-87C0-7C23855C3F28}" destId="{13513BD9-8BB2-42C4-BEE8-5C6A73630BAF}" srcOrd="0" destOrd="0" presId="urn:microsoft.com/office/officeart/2018/2/layout/IconVerticalSolidList"/>
    <dgm:cxn modelId="{5F9BF271-739A-48BF-BE43-ED60DF3FC137}" type="presParOf" srcId="{8B6EDA60-26D1-4687-87C0-7C23855C3F28}" destId="{C9B34D7F-6DE1-48BE-9421-670A6174C895}" srcOrd="1" destOrd="0" presId="urn:microsoft.com/office/officeart/2018/2/layout/IconVerticalSolidList"/>
    <dgm:cxn modelId="{C93DDAAC-09D3-419D-990E-A33F68F65BF7}" type="presParOf" srcId="{8B6EDA60-26D1-4687-87C0-7C23855C3F28}" destId="{F7818E5A-70F8-4125-84EB-38C068272033}" srcOrd="2" destOrd="0" presId="urn:microsoft.com/office/officeart/2018/2/layout/IconVerticalSolidList"/>
    <dgm:cxn modelId="{EDC312C0-B462-4E8C-BBB1-43A4D4C3E8FD}" type="presParOf" srcId="{8B6EDA60-26D1-4687-87C0-7C23855C3F28}" destId="{83609FD5-E852-4923-A3D1-704879A28D3E}" srcOrd="3" destOrd="0" presId="urn:microsoft.com/office/officeart/2018/2/layout/IconVerticalSolidList"/>
    <dgm:cxn modelId="{AF0B6BCE-4462-47E4-A289-24554AB1941C}" type="presParOf" srcId="{98BED0EB-7A5B-4530-99E0-3FE005871888}" destId="{86DFC0B0-13EE-4903-9044-BF88DA583593}" srcOrd="1" destOrd="0" presId="urn:microsoft.com/office/officeart/2018/2/layout/IconVerticalSolidList"/>
    <dgm:cxn modelId="{50BF526A-050E-4670-8736-843818CB4A52}" type="presParOf" srcId="{98BED0EB-7A5B-4530-99E0-3FE005871888}" destId="{13448657-2C8D-4D7B-9EE0-6DD8074B2872}" srcOrd="2" destOrd="0" presId="urn:microsoft.com/office/officeart/2018/2/layout/IconVerticalSolidList"/>
    <dgm:cxn modelId="{59296C05-FCFE-49AA-A34B-25C8CB1065F2}" type="presParOf" srcId="{13448657-2C8D-4D7B-9EE0-6DD8074B2872}" destId="{5A35599D-93E6-4A5B-AFFD-6F4FAB71ECE7}" srcOrd="0" destOrd="0" presId="urn:microsoft.com/office/officeart/2018/2/layout/IconVerticalSolidList"/>
    <dgm:cxn modelId="{65DF2396-0B16-4FF1-9047-26EFFA79766E}" type="presParOf" srcId="{13448657-2C8D-4D7B-9EE0-6DD8074B2872}" destId="{A8C15896-1DD5-432C-BBAE-DB8142CAA81E}" srcOrd="1" destOrd="0" presId="urn:microsoft.com/office/officeart/2018/2/layout/IconVerticalSolidList"/>
    <dgm:cxn modelId="{FDDD14A8-5FF2-4926-8ADB-972C2777CB8F}" type="presParOf" srcId="{13448657-2C8D-4D7B-9EE0-6DD8074B2872}" destId="{A8A253C8-142D-4474-9DD3-EE9360291647}" srcOrd="2" destOrd="0" presId="urn:microsoft.com/office/officeart/2018/2/layout/IconVerticalSolidList"/>
    <dgm:cxn modelId="{65A4F8F8-962E-4031-AD28-B3BF68D85D8A}" type="presParOf" srcId="{13448657-2C8D-4D7B-9EE0-6DD8074B2872}" destId="{FE10F9D0-DB69-486D-A198-60E629D88E1E}" srcOrd="3" destOrd="0" presId="urn:microsoft.com/office/officeart/2018/2/layout/IconVerticalSolidList"/>
    <dgm:cxn modelId="{F8170E0F-1605-49EC-9EEA-3B4830344F6F}" type="presParOf" srcId="{98BED0EB-7A5B-4530-99E0-3FE005871888}" destId="{06D94F01-E3A9-4ED3-804F-535CB291CC5D}" srcOrd="3" destOrd="0" presId="urn:microsoft.com/office/officeart/2018/2/layout/IconVerticalSolidList"/>
    <dgm:cxn modelId="{32B6052B-DF30-4F99-AC80-17CCE1C2A001}" type="presParOf" srcId="{98BED0EB-7A5B-4530-99E0-3FE005871888}" destId="{AD9C4EAF-3FE5-456A-9CB3-B925B4156744}" srcOrd="4" destOrd="0" presId="urn:microsoft.com/office/officeart/2018/2/layout/IconVerticalSolidList"/>
    <dgm:cxn modelId="{62A416FF-553C-4AAF-9473-3D97482E531E}" type="presParOf" srcId="{AD9C4EAF-3FE5-456A-9CB3-B925B4156744}" destId="{6E30F058-F4CB-40C6-AC1D-68F0B8EB278D}" srcOrd="0" destOrd="0" presId="urn:microsoft.com/office/officeart/2018/2/layout/IconVerticalSolidList"/>
    <dgm:cxn modelId="{DB1C62DA-C98F-4514-9D68-123E818C35E1}" type="presParOf" srcId="{AD9C4EAF-3FE5-456A-9CB3-B925B4156744}" destId="{3DCD5F59-7B43-4F5E-9707-73C9B5126EDE}" srcOrd="1" destOrd="0" presId="urn:microsoft.com/office/officeart/2018/2/layout/IconVerticalSolidList"/>
    <dgm:cxn modelId="{95FC8498-7EF1-4364-9E77-FAE0FDC2FE13}" type="presParOf" srcId="{AD9C4EAF-3FE5-456A-9CB3-B925B4156744}" destId="{79A24194-D2CF-4945-AEE6-79B84E7EF007}" srcOrd="2" destOrd="0" presId="urn:microsoft.com/office/officeart/2018/2/layout/IconVerticalSolidList"/>
    <dgm:cxn modelId="{3A6028BC-0BFA-4646-B2B1-9ACCC106615E}" type="presParOf" srcId="{AD9C4EAF-3FE5-456A-9CB3-B925B4156744}" destId="{2FA5C3C8-B985-4ED1-BE53-7A7ACAADD937}" srcOrd="3" destOrd="0" presId="urn:microsoft.com/office/officeart/2018/2/layout/IconVerticalSolidList"/>
    <dgm:cxn modelId="{ABB18196-B8A7-434C-A435-F821420F0E9D}" type="presParOf" srcId="{98BED0EB-7A5B-4530-99E0-3FE005871888}" destId="{4AE039D7-2E92-435F-B26D-953A77CCBB2A}" srcOrd="5" destOrd="0" presId="urn:microsoft.com/office/officeart/2018/2/layout/IconVerticalSolidList"/>
    <dgm:cxn modelId="{5ED1CFF4-D936-4D60-8356-5F21E1A1357E}" type="presParOf" srcId="{98BED0EB-7A5B-4530-99E0-3FE005871888}" destId="{A92EF8B3-25E3-46DD-AAED-CDB35FBDDCE3}" srcOrd="6" destOrd="0" presId="urn:microsoft.com/office/officeart/2018/2/layout/IconVerticalSolidList"/>
    <dgm:cxn modelId="{2C1AE5F1-2A5F-4360-AD15-519532C1D9D2}" type="presParOf" srcId="{A92EF8B3-25E3-46DD-AAED-CDB35FBDDCE3}" destId="{673A3EC2-0165-4D21-B0AD-A118DF9C6BFB}" srcOrd="0" destOrd="0" presId="urn:microsoft.com/office/officeart/2018/2/layout/IconVerticalSolidList"/>
    <dgm:cxn modelId="{C04381F3-BB12-452B-8758-8DA97E2DE530}" type="presParOf" srcId="{A92EF8B3-25E3-46DD-AAED-CDB35FBDDCE3}" destId="{7A0C52DF-C943-4D91-9755-3618FA15302C}" srcOrd="1" destOrd="0" presId="urn:microsoft.com/office/officeart/2018/2/layout/IconVerticalSolidList"/>
    <dgm:cxn modelId="{BDE21E38-808D-4C94-A0C8-339C2CB00551}" type="presParOf" srcId="{A92EF8B3-25E3-46DD-AAED-CDB35FBDDCE3}" destId="{F6F61EE9-4B8B-4ADB-9508-ECA933DA7780}" srcOrd="2" destOrd="0" presId="urn:microsoft.com/office/officeart/2018/2/layout/IconVerticalSolidList"/>
    <dgm:cxn modelId="{E42F4C91-5922-4036-8DC7-1545BC5D1EB7}" type="presParOf" srcId="{A92EF8B3-25E3-46DD-AAED-CDB35FBDDCE3}" destId="{4BED7F95-FB28-4E9F-ACF3-5BF1FABB06F6}" srcOrd="3" destOrd="0" presId="urn:microsoft.com/office/officeart/2018/2/layout/IconVerticalSolidList"/>
    <dgm:cxn modelId="{E91E815C-F43E-4B5B-AA16-6FB61014A225}" type="presParOf" srcId="{98BED0EB-7A5B-4530-99E0-3FE005871888}" destId="{C894FEF9-DF94-4A4D-BC44-9969E8AB8062}" srcOrd="7" destOrd="0" presId="urn:microsoft.com/office/officeart/2018/2/layout/IconVerticalSolidList"/>
    <dgm:cxn modelId="{4635D949-78DE-4152-8BFE-E09DEE1583BD}" type="presParOf" srcId="{98BED0EB-7A5B-4530-99E0-3FE005871888}" destId="{7510D4AD-55EB-4449-9854-49795D10AE31}" srcOrd="8" destOrd="0" presId="urn:microsoft.com/office/officeart/2018/2/layout/IconVerticalSolidList"/>
    <dgm:cxn modelId="{EDCF34A0-4126-4D83-B2CA-564994774855}" type="presParOf" srcId="{7510D4AD-55EB-4449-9854-49795D10AE31}" destId="{8966941D-55FD-41F3-BA8A-C4F2E9971011}" srcOrd="0" destOrd="0" presId="urn:microsoft.com/office/officeart/2018/2/layout/IconVerticalSolidList"/>
    <dgm:cxn modelId="{1BA9BC8B-5650-41DD-A5D9-74F308865867}" type="presParOf" srcId="{7510D4AD-55EB-4449-9854-49795D10AE31}" destId="{144737BD-5D15-4150-B57F-31CC98F986F5}" srcOrd="1" destOrd="0" presId="urn:microsoft.com/office/officeart/2018/2/layout/IconVerticalSolidList"/>
    <dgm:cxn modelId="{C16294D6-6B50-47F7-9071-784F47C1ECA9}" type="presParOf" srcId="{7510D4AD-55EB-4449-9854-49795D10AE31}" destId="{E2A3A694-2193-4B12-B8B3-B78451DF9681}" srcOrd="2" destOrd="0" presId="urn:microsoft.com/office/officeart/2018/2/layout/IconVerticalSolidList"/>
    <dgm:cxn modelId="{09CB47D0-BAA5-473C-891D-EF6A1D8924AF}" type="presParOf" srcId="{7510D4AD-55EB-4449-9854-49795D10AE31}" destId="{59BE877D-AC09-4EC2-BFFE-92C15CB701D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204C743-F154-4D75-A558-710B5236C6F2}" type="doc">
      <dgm:prSet loTypeId="urn:microsoft.com/office/officeart/2018/2/layout/IconVerticalSolid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13BECEA2-117B-432E-9E69-3AD3153A8522}">
      <dgm:prSet/>
      <dgm:spPr/>
      <dgm:t>
        <a:bodyPr/>
        <a:lstStyle/>
        <a:p>
          <a:r>
            <a:rPr lang="en-GB"/>
            <a:t>The behaviour police display in the ‘canteen’ does not necessarily transcend to the street</a:t>
          </a:r>
          <a:endParaRPr lang="en-US"/>
        </a:p>
      </dgm:t>
    </dgm:pt>
    <dgm:pt modelId="{9282EE40-0A39-44C3-BC83-5587912EBFDC}" type="parTrans" cxnId="{BC2EA4C5-DA71-4EFF-BE5B-A1813681DADB}">
      <dgm:prSet/>
      <dgm:spPr/>
      <dgm:t>
        <a:bodyPr/>
        <a:lstStyle/>
        <a:p>
          <a:endParaRPr lang="en-US"/>
        </a:p>
      </dgm:t>
    </dgm:pt>
    <dgm:pt modelId="{A9C4545F-0A2D-4089-9671-036523F2A482}" type="sibTrans" cxnId="{BC2EA4C5-DA71-4EFF-BE5B-A1813681DADB}">
      <dgm:prSet/>
      <dgm:spPr/>
      <dgm:t>
        <a:bodyPr/>
        <a:lstStyle/>
        <a:p>
          <a:endParaRPr lang="en-US"/>
        </a:p>
      </dgm:t>
    </dgm:pt>
    <dgm:pt modelId="{E4EC768F-0492-41F1-8FB4-F7A6DF7A2B14}">
      <dgm:prSet/>
      <dgm:spPr/>
      <dgm:t>
        <a:bodyPr/>
        <a:lstStyle/>
        <a:p>
          <a:r>
            <a:rPr lang="en-GB"/>
            <a:t>Police work is ‘dirty work’ normalising experience is part of the police role.</a:t>
          </a:r>
          <a:endParaRPr lang="en-US"/>
        </a:p>
      </dgm:t>
    </dgm:pt>
    <dgm:pt modelId="{F641FB18-4049-4142-86C5-4A01DC827B95}" type="parTrans" cxnId="{952CD3E1-EC96-474E-BAF8-2FBE8F97C03D}">
      <dgm:prSet/>
      <dgm:spPr/>
      <dgm:t>
        <a:bodyPr/>
        <a:lstStyle/>
        <a:p>
          <a:endParaRPr lang="en-US"/>
        </a:p>
      </dgm:t>
    </dgm:pt>
    <dgm:pt modelId="{708FF2D7-4DDA-4D63-AAE2-10E0FBBD35E0}" type="sibTrans" cxnId="{952CD3E1-EC96-474E-BAF8-2FBE8F97C03D}">
      <dgm:prSet/>
      <dgm:spPr/>
      <dgm:t>
        <a:bodyPr/>
        <a:lstStyle/>
        <a:p>
          <a:endParaRPr lang="en-US"/>
        </a:p>
      </dgm:t>
    </dgm:pt>
    <dgm:pt modelId="{EBAEB14C-6386-46F6-A7A3-A7648E1FDEF6}">
      <dgm:prSet/>
      <dgm:spPr/>
      <dgm:t>
        <a:bodyPr/>
        <a:lstStyle/>
        <a:p>
          <a:r>
            <a:rPr lang="en-GB"/>
            <a:t>Researching police culture should seek to explain police behaviour and not simply seek to condemn it!</a:t>
          </a:r>
          <a:endParaRPr lang="en-US"/>
        </a:p>
      </dgm:t>
    </dgm:pt>
    <dgm:pt modelId="{683D4433-B693-4C90-A9BF-13EA573F3D54}" type="parTrans" cxnId="{2C5854D2-1019-48BF-A0F5-CC60F7A2A81B}">
      <dgm:prSet/>
      <dgm:spPr/>
      <dgm:t>
        <a:bodyPr/>
        <a:lstStyle/>
        <a:p>
          <a:endParaRPr lang="en-US"/>
        </a:p>
      </dgm:t>
    </dgm:pt>
    <dgm:pt modelId="{4F8B10D5-17F8-4A94-9916-81F4AC6247AB}" type="sibTrans" cxnId="{2C5854D2-1019-48BF-A0F5-CC60F7A2A81B}">
      <dgm:prSet/>
      <dgm:spPr/>
      <dgm:t>
        <a:bodyPr/>
        <a:lstStyle/>
        <a:p>
          <a:endParaRPr lang="en-US"/>
        </a:p>
      </dgm:t>
    </dgm:pt>
    <dgm:pt modelId="{74B20077-62AF-49A3-992C-E3E89A83B535}" type="pres">
      <dgm:prSet presAssocID="{F204C743-F154-4D75-A558-710B5236C6F2}" presName="root" presStyleCnt="0">
        <dgm:presLayoutVars>
          <dgm:dir/>
          <dgm:resizeHandles val="exact"/>
        </dgm:presLayoutVars>
      </dgm:prSet>
      <dgm:spPr/>
    </dgm:pt>
    <dgm:pt modelId="{8AA1CDD7-E145-4F63-B1AF-6717EC108783}" type="pres">
      <dgm:prSet presAssocID="{13BECEA2-117B-432E-9E69-3AD3153A8522}" presName="compNode" presStyleCnt="0"/>
      <dgm:spPr/>
    </dgm:pt>
    <dgm:pt modelId="{B8A6F857-9F39-46AA-B776-2564DBBF9AA2}" type="pres">
      <dgm:prSet presAssocID="{13BECEA2-117B-432E-9E69-3AD3153A8522}" presName="bgRect" presStyleLbl="bgShp" presStyleIdx="0" presStyleCnt="3"/>
      <dgm:spPr/>
    </dgm:pt>
    <dgm:pt modelId="{5D2AA344-23E2-4352-BE2B-724D96A38373}" type="pres">
      <dgm:prSet presAssocID="{13BECEA2-117B-432E-9E69-3AD3153A8522}" presName="iconRect" presStyleLbl="node1" presStyleIdx="0" presStyleCnt="3"/>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able Setting"/>
        </a:ext>
      </dgm:extLst>
    </dgm:pt>
    <dgm:pt modelId="{CE5A286D-3792-4EA6-9D85-9F3519DC91AF}" type="pres">
      <dgm:prSet presAssocID="{13BECEA2-117B-432E-9E69-3AD3153A8522}" presName="spaceRect" presStyleCnt="0"/>
      <dgm:spPr/>
    </dgm:pt>
    <dgm:pt modelId="{A551460E-F299-4D3B-A0BD-8D3D4A265144}" type="pres">
      <dgm:prSet presAssocID="{13BECEA2-117B-432E-9E69-3AD3153A8522}" presName="parTx" presStyleLbl="revTx" presStyleIdx="0" presStyleCnt="3">
        <dgm:presLayoutVars>
          <dgm:chMax val="0"/>
          <dgm:chPref val="0"/>
        </dgm:presLayoutVars>
      </dgm:prSet>
      <dgm:spPr/>
    </dgm:pt>
    <dgm:pt modelId="{7D00ADBB-3A40-461C-B83A-B48C8BEEC24F}" type="pres">
      <dgm:prSet presAssocID="{A9C4545F-0A2D-4089-9671-036523F2A482}" presName="sibTrans" presStyleCnt="0"/>
      <dgm:spPr/>
    </dgm:pt>
    <dgm:pt modelId="{F9884412-CA26-41F8-836A-D4D6E2295A6C}" type="pres">
      <dgm:prSet presAssocID="{E4EC768F-0492-41F1-8FB4-F7A6DF7A2B14}" presName="compNode" presStyleCnt="0"/>
      <dgm:spPr/>
    </dgm:pt>
    <dgm:pt modelId="{82A5C858-4660-4DC4-A74E-54CCF56EEB5C}" type="pres">
      <dgm:prSet presAssocID="{E4EC768F-0492-41F1-8FB4-F7A6DF7A2B14}" presName="bgRect" presStyleLbl="bgShp" presStyleIdx="1" presStyleCnt="3"/>
      <dgm:spPr/>
    </dgm:pt>
    <dgm:pt modelId="{4E274B3A-2A8E-4A83-B029-1D09BDABA920}" type="pres">
      <dgm:prSet presAssocID="{E4EC768F-0492-41F1-8FB4-F7A6DF7A2B14}" presName="iconRect" presStyleLbl="node1" presStyleIdx="1" presStyleCnt="3"/>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cuffs"/>
        </a:ext>
      </dgm:extLst>
    </dgm:pt>
    <dgm:pt modelId="{78D1BD3B-9ECB-4F5A-A2A4-D2F93E0D56C9}" type="pres">
      <dgm:prSet presAssocID="{E4EC768F-0492-41F1-8FB4-F7A6DF7A2B14}" presName="spaceRect" presStyleCnt="0"/>
      <dgm:spPr/>
    </dgm:pt>
    <dgm:pt modelId="{7D0827B0-0B85-49CE-9297-FAF909C4725E}" type="pres">
      <dgm:prSet presAssocID="{E4EC768F-0492-41F1-8FB4-F7A6DF7A2B14}" presName="parTx" presStyleLbl="revTx" presStyleIdx="1" presStyleCnt="3">
        <dgm:presLayoutVars>
          <dgm:chMax val="0"/>
          <dgm:chPref val="0"/>
        </dgm:presLayoutVars>
      </dgm:prSet>
      <dgm:spPr/>
    </dgm:pt>
    <dgm:pt modelId="{AC9B4910-6E34-47B3-ABDA-8832C9A23295}" type="pres">
      <dgm:prSet presAssocID="{708FF2D7-4DDA-4D63-AAE2-10E0FBBD35E0}" presName="sibTrans" presStyleCnt="0"/>
      <dgm:spPr/>
    </dgm:pt>
    <dgm:pt modelId="{E9EB3B2D-2639-40BA-A71F-5C15332BCA33}" type="pres">
      <dgm:prSet presAssocID="{EBAEB14C-6386-46F6-A7A3-A7648E1FDEF6}" presName="compNode" presStyleCnt="0"/>
      <dgm:spPr/>
    </dgm:pt>
    <dgm:pt modelId="{34F2047D-2ED8-41C4-BC96-27457BD34C53}" type="pres">
      <dgm:prSet presAssocID="{EBAEB14C-6386-46F6-A7A3-A7648E1FDEF6}" presName="bgRect" presStyleLbl="bgShp" presStyleIdx="2" presStyleCnt="3"/>
      <dgm:spPr/>
    </dgm:pt>
    <dgm:pt modelId="{AFF456D0-7CF0-47EC-9E44-22317A153C60}" type="pres">
      <dgm:prSet presAssocID="{EBAEB14C-6386-46F6-A7A3-A7648E1FDEF6}" presName="iconRect" presStyleLbl="node1" presStyleIdx="2" presStyleCnt="3"/>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les of Justice"/>
        </a:ext>
      </dgm:extLst>
    </dgm:pt>
    <dgm:pt modelId="{0884496B-8CC0-4ABD-8752-F17D626650E8}" type="pres">
      <dgm:prSet presAssocID="{EBAEB14C-6386-46F6-A7A3-A7648E1FDEF6}" presName="spaceRect" presStyleCnt="0"/>
      <dgm:spPr/>
    </dgm:pt>
    <dgm:pt modelId="{126FD4B8-4D11-49E3-87F2-7A4A669BDCF2}" type="pres">
      <dgm:prSet presAssocID="{EBAEB14C-6386-46F6-A7A3-A7648E1FDEF6}" presName="parTx" presStyleLbl="revTx" presStyleIdx="2" presStyleCnt="3">
        <dgm:presLayoutVars>
          <dgm:chMax val="0"/>
          <dgm:chPref val="0"/>
        </dgm:presLayoutVars>
      </dgm:prSet>
      <dgm:spPr/>
    </dgm:pt>
  </dgm:ptLst>
  <dgm:cxnLst>
    <dgm:cxn modelId="{5F851E27-FDC1-4CA5-AF90-16A8B55709FF}" type="presOf" srcId="{F204C743-F154-4D75-A558-710B5236C6F2}" destId="{74B20077-62AF-49A3-992C-E3E89A83B535}" srcOrd="0" destOrd="0" presId="urn:microsoft.com/office/officeart/2018/2/layout/IconVerticalSolidList"/>
    <dgm:cxn modelId="{A30F5449-85AD-4C8E-B969-AAF55DC7F82B}" type="presOf" srcId="{EBAEB14C-6386-46F6-A7A3-A7648E1FDEF6}" destId="{126FD4B8-4D11-49E3-87F2-7A4A669BDCF2}" srcOrd="0" destOrd="0" presId="urn:microsoft.com/office/officeart/2018/2/layout/IconVerticalSolidList"/>
    <dgm:cxn modelId="{612DE9A6-1AB4-46CF-BFDA-1C1292B6945A}" type="presOf" srcId="{E4EC768F-0492-41F1-8FB4-F7A6DF7A2B14}" destId="{7D0827B0-0B85-49CE-9297-FAF909C4725E}" srcOrd="0" destOrd="0" presId="urn:microsoft.com/office/officeart/2018/2/layout/IconVerticalSolidList"/>
    <dgm:cxn modelId="{BC2EA4C5-DA71-4EFF-BE5B-A1813681DADB}" srcId="{F204C743-F154-4D75-A558-710B5236C6F2}" destId="{13BECEA2-117B-432E-9E69-3AD3153A8522}" srcOrd="0" destOrd="0" parTransId="{9282EE40-0A39-44C3-BC83-5587912EBFDC}" sibTransId="{A9C4545F-0A2D-4089-9671-036523F2A482}"/>
    <dgm:cxn modelId="{2C5854D2-1019-48BF-A0F5-CC60F7A2A81B}" srcId="{F204C743-F154-4D75-A558-710B5236C6F2}" destId="{EBAEB14C-6386-46F6-A7A3-A7648E1FDEF6}" srcOrd="2" destOrd="0" parTransId="{683D4433-B693-4C90-A9BF-13EA573F3D54}" sibTransId="{4F8B10D5-17F8-4A94-9916-81F4AC6247AB}"/>
    <dgm:cxn modelId="{67485CD8-1A59-48F5-9B97-A86AE6F43BB2}" type="presOf" srcId="{13BECEA2-117B-432E-9E69-3AD3153A8522}" destId="{A551460E-F299-4D3B-A0BD-8D3D4A265144}" srcOrd="0" destOrd="0" presId="urn:microsoft.com/office/officeart/2018/2/layout/IconVerticalSolidList"/>
    <dgm:cxn modelId="{952CD3E1-EC96-474E-BAF8-2FBE8F97C03D}" srcId="{F204C743-F154-4D75-A558-710B5236C6F2}" destId="{E4EC768F-0492-41F1-8FB4-F7A6DF7A2B14}" srcOrd="1" destOrd="0" parTransId="{F641FB18-4049-4142-86C5-4A01DC827B95}" sibTransId="{708FF2D7-4DDA-4D63-AAE2-10E0FBBD35E0}"/>
    <dgm:cxn modelId="{456AFE21-FF20-4EC2-AAC9-F718EC4676C4}" type="presParOf" srcId="{74B20077-62AF-49A3-992C-E3E89A83B535}" destId="{8AA1CDD7-E145-4F63-B1AF-6717EC108783}" srcOrd="0" destOrd="0" presId="urn:microsoft.com/office/officeart/2018/2/layout/IconVerticalSolidList"/>
    <dgm:cxn modelId="{8493D590-2DE2-4D09-922F-46B13EA04D7E}" type="presParOf" srcId="{8AA1CDD7-E145-4F63-B1AF-6717EC108783}" destId="{B8A6F857-9F39-46AA-B776-2564DBBF9AA2}" srcOrd="0" destOrd="0" presId="urn:microsoft.com/office/officeart/2018/2/layout/IconVerticalSolidList"/>
    <dgm:cxn modelId="{BA2CBB2D-7C18-4F1F-ABF8-BE40792C3381}" type="presParOf" srcId="{8AA1CDD7-E145-4F63-B1AF-6717EC108783}" destId="{5D2AA344-23E2-4352-BE2B-724D96A38373}" srcOrd="1" destOrd="0" presId="urn:microsoft.com/office/officeart/2018/2/layout/IconVerticalSolidList"/>
    <dgm:cxn modelId="{E8831E80-107B-4FF3-91D2-13AE6CBC66F4}" type="presParOf" srcId="{8AA1CDD7-E145-4F63-B1AF-6717EC108783}" destId="{CE5A286D-3792-4EA6-9D85-9F3519DC91AF}" srcOrd="2" destOrd="0" presId="urn:microsoft.com/office/officeart/2018/2/layout/IconVerticalSolidList"/>
    <dgm:cxn modelId="{EC3379A4-BE8D-4D4D-83DB-A121FB06DDE5}" type="presParOf" srcId="{8AA1CDD7-E145-4F63-B1AF-6717EC108783}" destId="{A551460E-F299-4D3B-A0BD-8D3D4A265144}" srcOrd="3" destOrd="0" presId="urn:microsoft.com/office/officeart/2018/2/layout/IconVerticalSolidList"/>
    <dgm:cxn modelId="{4843B832-E046-48A5-80C4-DB20263630ED}" type="presParOf" srcId="{74B20077-62AF-49A3-992C-E3E89A83B535}" destId="{7D00ADBB-3A40-461C-B83A-B48C8BEEC24F}" srcOrd="1" destOrd="0" presId="urn:microsoft.com/office/officeart/2018/2/layout/IconVerticalSolidList"/>
    <dgm:cxn modelId="{D1A0EFA6-3D66-42EE-A9CE-7FA8832ED9B5}" type="presParOf" srcId="{74B20077-62AF-49A3-992C-E3E89A83B535}" destId="{F9884412-CA26-41F8-836A-D4D6E2295A6C}" srcOrd="2" destOrd="0" presId="urn:microsoft.com/office/officeart/2018/2/layout/IconVerticalSolidList"/>
    <dgm:cxn modelId="{55B997E2-CC63-41B2-8B8D-EA5B8799F634}" type="presParOf" srcId="{F9884412-CA26-41F8-836A-D4D6E2295A6C}" destId="{82A5C858-4660-4DC4-A74E-54CCF56EEB5C}" srcOrd="0" destOrd="0" presId="urn:microsoft.com/office/officeart/2018/2/layout/IconVerticalSolidList"/>
    <dgm:cxn modelId="{F362AD11-556E-4CFA-B076-694C419E98C9}" type="presParOf" srcId="{F9884412-CA26-41F8-836A-D4D6E2295A6C}" destId="{4E274B3A-2A8E-4A83-B029-1D09BDABA920}" srcOrd="1" destOrd="0" presId="urn:microsoft.com/office/officeart/2018/2/layout/IconVerticalSolidList"/>
    <dgm:cxn modelId="{87B79615-FD5A-42B8-973F-DFEC952EFCE6}" type="presParOf" srcId="{F9884412-CA26-41F8-836A-D4D6E2295A6C}" destId="{78D1BD3B-9ECB-4F5A-A2A4-D2F93E0D56C9}" srcOrd="2" destOrd="0" presId="urn:microsoft.com/office/officeart/2018/2/layout/IconVerticalSolidList"/>
    <dgm:cxn modelId="{C8A9E397-6AA9-4EBD-A863-8C94B1BCC1AB}" type="presParOf" srcId="{F9884412-CA26-41F8-836A-D4D6E2295A6C}" destId="{7D0827B0-0B85-49CE-9297-FAF909C4725E}" srcOrd="3" destOrd="0" presId="urn:microsoft.com/office/officeart/2018/2/layout/IconVerticalSolidList"/>
    <dgm:cxn modelId="{D3E42364-E33B-4921-A60E-8D08059CE7CA}" type="presParOf" srcId="{74B20077-62AF-49A3-992C-E3E89A83B535}" destId="{AC9B4910-6E34-47B3-ABDA-8832C9A23295}" srcOrd="3" destOrd="0" presId="urn:microsoft.com/office/officeart/2018/2/layout/IconVerticalSolidList"/>
    <dgm:cxn modelId="{E60CF23C-C560-4A4F-A589-176063B7DAC3}" type="presParOf" srcId="{74B20077-62AF-49A3-992C-E3E89A83B535}" destId="{E9EB3B2D-2639-40BA-A71F-5C15332BCA33}" srcOrd="4" destOrd="0" presId="urn:microsoft.com/office/officeart/2018/2/layout/IconVerticalSolidList"/>
    <dgm:cxn modelId="{C45F3A55-DC2B-4E40-89B1-9EF53410493A}" type="presParOf" srcId="{E9EB3B2D-2639-40BA-A71F-5C15332BCA33}" destId="{34F2047D-2ED8-41C4-BC96-27457BD34C53}" srcOrd="0" destOrd="0" presId="urn:microsoft.com/office/officeart/2018/2/layout/IconVerticalSolidList"/>
    <dgm:cxn modelId="{190A4379-F4E5-4BAD-A740-45ABD2CB372F}" type="presParOf" srcId="{E9EB3B2D-2639-40BA-A71F-5C15332BCA33}" destId="{AFF456D0-7CF0-47EC-9E44-22317A153C60}" srcOrd="1" destOrd="0" presId="urn:microsoft.com/office/officeart/2018/2/layout/IconVerticalSolidList"/>
    <dgm:cxn modelId="{7D1E8DEA-BE62-4426-9964-CBE42310F2EA}" type="presParOf" srcId="{E9EB3B2D-2639-40BA-A71F-5C15332BCA33}" destId="{0884496B-8CC0-4ABD-8752-F17D626650E8}" srcOrd="2" destOrd="0" presId="urn:microsoft.com/office/officeart/2018/2/layout/IconVerticalSolidList"/>
    <dgm:cxn modelId="{B27E2F41-2909-4109-B228-58F29C6296F4}" type="presParOf" srcId="{E9EB3B2D-2639-40BA-A71F-5C15332BCA33}" destId="{126FD4B8-4D11-49E3-87F2-7A4A669BDCF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D1929B6-31DD-47A3-A1A1-7DC0EDED3471}" type="doc">
      <dgm:prSet loTypeId="urn:microsoft.com/office/officeart/2018/2/layout/IconVerticalSolid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C61F275E-6F7E-40C7-8333-47955458755B}">
      <dgm:prSet/>
      <dgm:spPr/>
      <dgm:t>
        <a:bodyPr/>
        <a:lstStyle/>
        <a:p>
          <a:pPr>
            <a:lnSpc>
              <a:spcPct val="100000"/>
            </a:lnSpc>
          </a:pPr>
          <a:r>
            <a:rPr lang="en-GB"/>
            <a:t>A police  service, when reviewing its policy on hate crime, finds that 68% of all hate crime reported is described as being homophobic. The police take account of the extremely high occurrence of hate crime on the local LGBT population in drawing up and implementing its new policy addressing hate crime.</a:t>
          </a:r>
          <a:endParaRPr lang="en-US"/>
        </a:p>
      </dgm:t>
    </dgm:pt>
    <dgm:pt modelId="{1579DB91-B321-4FF6-A6EE-4529FC5FFF98}" type="parTrans" cxnId="{873165E3-1087-4B53-9822-B7BAB2558203}">
      <dgm:prSet/>
      <dgm:spPr/>
      <dgm:t>
        <a:bodyPr/>
        <a:lstStyle/>
        <a:p>
          <a:endParaRPr lang="en-US"/>
        </a:p>
      </dgm:t>
    </dgm:pt>
    <dgm:pt modelId="{368B9522-9F41-45FC-894A-53AF0D32D74C}" type="sibTrans" cxnId="{873165E3-1087-4B53-9822-B7BAB2558203}">
      <dgm:prSet/>
      <dgm:spPr/>
      <dgm:t>
        <a:bodyPr/>
        <a:lstStyle/>
        <a:p>
          <a:pPr>
            <a:lnSpc>
              <a:spcPct val="100000"/>
            </a:lnSpc>
          </a:pPr>
          <a:endParaRPr lang="en-US"/>
        </a:p>
      </dgm:t>
    </dgm:pt>
    <dgm:pt modelId="{7DA5F5DC-779D-489B-878F-F11ADD454F9B}">
      <dgm:prSet/>
      <dgm:spPr/>
      <dgm:t>
        <a:bodyPr/>
        <a:lstStyle/>
        <a:p>
          <a:pPr>
            <a:lnSpc>
              <a:spcPct val="100000"/>
            </a:lnSpc>
          </a:pPr>
          <a:r>
            <a:rPr lang="en-GB"/>
            <a:t>E.g. – consulting more closely with LGB communities; setting up improved reporting schemes; nominating police liaison officers.</a:t>
          </a:r>
          <a:endParaRPr lang="en-US"/>
        </a:p>
      </dgm:t>
    </dgm:pt>
    <dgm:pt modelId="{CC9C4494-887C-43D9-9D61-79566BD32AE0}" type="parTrans" cxnId="{6F3609A1-865F-48BB-87F7-D7FF1ADC5DBD}">
      <dgm:prSet/>
      <dgm:spPr/>
      <dgm:t>
        <a:bodyPr/>
        <a:lstStyle/>
        <a:p>
          <a:endParaRPr lang="en-US"/>
        </a:p>
      </dgm:t>
    </dgm:pt>
    <dgm:pt modelId="{91DCD7E9-B5FC-45EC-B044-8261A4DD0118}" type="sibTrans" cxnId="{6F3609A1-865F-48BB-87F7-D7FF1ADC5DBD}">
      <dgm:prSet/>
      <dgm:spPr/>
      <dgm:t>
        <a:bodyPr/>
        <a:lstStyle/>
        <a:p>
          <a:endParaRPr lang="en-US"/>
        </a:p>
      </dgm:t>
    </dgm:pt>
    <dgm:pt modelId="{90C8586B-EA4A-4B8E-B307-12322E2ECEDA}" type="pres">
      <dgm:prSet presAssocID="{7D1929B6-31DD-47A3-A1A1-7DC0EDED3471}" presName="root" presStyleCnt="0">
        <dgm:presLayoutVars>
          <dgm:dir/>
          <dgm:resizeHandles val="exact"/>
        </dgm:presLayoutVars>
      </dgm:prSet>
      <dgm:spPr/>
    </dgm:pt>
    <dgm:pt modelId="{525928DE-92C9-4F77-813F-D608293782AA}" type="pres">
      <dgm:prSet presAssocID="{C61F275E-6F7E-40C7-8333-47955458755B}" presName="compNode" presStyleCnt="0"/>
      <dgm:spPr/>
    </dgm:pt>
    <dgm:pt modelId="{2BCC5E06-8489-41DD-A6EE-9DB84E3575C4}" type="pres">
      <dgm:prSet presAssocID="{C61F275E-6F7E-40C7-8333-47955458755B}" presName="bgRect" presStyleLbl="bgShp" presStyleIdx="0" presStyleCnt="2"/>
      <dgm:spPr/>
    </dgm:pt>
    <dgm:pt modelId="{04F078F1-795D-4CB0-82CE-C98A510ADC1E}" type="pres">
      <dgm:prSet presAssocID="{C61F275E-6F7E-40C7-8333-47955458755B}"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cuffs"/>
        </a:ext>
      </dgm:extLst>
    </dgm:pt>
    <dgm:pt modelId="{02EE610F-F493-4336-A57E-27986A8BAA71}" type="pres">
      <dgm:prSet presAssocID="{C61F275E-6F7E-40C7-8333-47955458755B}" presName="spaceRect" presStyleCnt="0"/>
      <dgm:spPr/>
    </dgm:pt>
    <dgm:pt modelId="{CB3F2600-29DF-4F15-9DB4-724B96B6E211}" type="pres">
      <dgm:prSet presAssocID="{C61F275E-6F7E-40C7-8333-47955458755B}" presName="parTx" presStyleLbl="revTx" presStyleIdx="0" presStyleCnt="2">
        <dgm:presLayoutVars>
          <dgm:chMax val="0"/>
          <dgm:chPref val="0"/>
        </dgm:presLayoutVars>
      </dgm:prSet>
      <dgm:spPr/>
    </dgm:pt>
    <dgm:pt modelId="{7A0117DB-809A-4009-9769-624471F831BC}" type="pres">
      <dgm:prSet presAssocID="{368B9522-9F41-45FC-894A-53AF0D32D74C}" presName="sibTrans" presStyleCnt="0"/>
      <dgm:spPr/>
    </dgm:pt>
    <dgm:pt modelId="{06D9977F-79C4-49CF-92B8-EF0C82B0097F}" type="pres">
      <dgm:prSet presAssocID="{7DA5F5DC-779D-489B-878F-F11ADD454F9B}" presName="compNode" presStyleCnt="0"/>
      <dgm:spPr/>
    </dgm:pt>
    <dgm:pt modelId="{61B4B2AB-86D3-4DAB-AEC0-2981537CF0B3}" type="pres">
      <dgm:prSet presAssocID="{7DA5F5DC-779D-489B-878F-F11ADD454F9B}" presName="bgRect" presStyleLbl="bgShp" presStyleIdx="1" presStyleCnt="2"/>
      <dgm:spPr/>
    </dgm:pt>
    <dgm:pt modelId="{3DBEEAB5-E774-4EE9-8B09-C400B905AF2E}" type="pres">
      <dgm:prSet presAssocID="{7DA5F5DC-779D-489B-878F-F11ADD454F9B}"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415868F5-816C-486B-9CC6-DFBC674CFE44}" type="pres">
      <dgm:prSet presAssocID="{7DA5F5DC-779D-489B-878F-F11ADD454F9B}" presName="spaceRect" presStyleCnt="0"/>
      <dgm:spPr/>
    </dgm:pt>
    <dgm:pt modelId="{33154B94-A0DA-468F-9E62-F3576D311B6B}" type="pres">
      <dgm:prSet presAssocID="{7DA5F5DC-779D-489B-878F-F11ADD454F9B}" presName="parTx" presStyleLbl="revTx" presStyleIdx="1" presStyleCnt="2">
        <dgm:presLayoutVars>
          <dgm:chMax val="0"/>
          <dgm:chPref val="0"/>
        </dgm:presLayoutVars>
      </dgm:prSet>
      <dgm:spPr/>
    </dgm:pt>
  </dgm:ptLst>
  <dgm:cxnLst>
    <dgm:cxn modelId="{38EDDA22-6ACA-48CC-810D-8671C35C65D7}" type="presOf" srcId="{7DA5F5DC-779D-489B-878F-F11ADD454F9B}" destId="{33154B94-A0DA-468F-9E62-F3576D311B6B}" srcOrd="0" destOrd="0" presId="urn:microsoft.com/office/officeart/2018/2/layout/IconVerticalSolidList"/>
    <dgm:cxn modelId="{62628671-DF77-4C4E-87B3-283FD39E7B63}" type="presOf" srcId="{C61F275E-6F7E-40C7-8333-47955458755B}" destId="{CB3F2600-29DF-4F15-9DB4-724B96B6E211}" srcOrd="0" destOrd="0" presId="urn:microsoft.com/office/officeart/2018/2/layout/IconVerticalSolidList"/>
    <dgm:cxn modelId="{4FCFCE74-E795-4FDA-98D0-12847C876102}" type="presOf" srcId="{7D1929B6-31DD-47A3-A1A1-7DC0EDED3471}" destId="{90C8586B-EA4A-4B8E-B307-12322E2ECEDA}" srcOrd="0" destOrd="0" presId="urn:microsoft.com/office/officeart/2018/2/layout/IconVerticalSolidList"/>
    <dgm:cxn modelId="{6F3609A1-865F-48BB-87F7-D7FF1ADC5DBD}" srcId="{7D1929B6-31DD-47A3-A1A1-7DC0EDED3471}" destId="{7DA5F5DC-779D-489B-878F-F11ADD454F9B}" srcOrd="1" destOrd="0" parTransId="{CC9C4494-887C-43D9-9D61-79566BD32AE0}" sibTransId="{91DCD7E9-B5FC-45EC-B044-8261A4DD0118}"/>
    <dgm:cxn modelId="{873165E3-1087-4B53-9822-B7BAB2558203}" srcId="{7D1929B6-31DD-47A3-A1A1-7DC0EDED3471}" destId="{C61F275E-6F7E-40C7-8333-47955458755B}" srcOrd="0" destOrd="0" parTransId="{1579DB91-B321-4FF6-A6EE-4529FC5FFF98}" sibTransId="{368B9522-9F41-45FC-894A-53AF0D32D74C}"/>
    <dgm:cxn modelId="{BC35FCD2-88B2-4C8A-9411-9F4191DB1159}" type="presParOf" srcId="{90C8586B-EA4A-4B8E-B307-12322E2ECEDA}" destId="{525928DE-92C9-4F77-813F-D608293782AA}" srcOrd="0" destOrd="0" presId="urn:microsoft.com/office/officeart/2018/2/layout/IconVerticalSolidList"/>
    <dgm:cxn modelId="{B97E00A5-F448-4EDC-837D-FE967BF381CD}" type="presParOf" srcId="{525928DE-92C9-4F77-813F-D608293782AA}" destId="{2BCC5E06-8489-41DD-A6EE-9DB84E3575C4}" srcOrd="0" destOrd="0" presId="urn:microsoft.com/office/officeart/2018/2/layout/IconVerticalSolidList"/>
    <dgm:cxn modelId="{7FBF1CFE-7C42-4F0C-B31F-111DD5019958}" type="presParOf" srcId="{525928DE-92C9-4F77-813F-D608293782AA}" destId="{04F078F1-795D-4CB0-82CE-C98A510ADC1E}" srcOrd="1" destOrd="0" presId="urn:microsoft.com/office/officeart/2018/2/layout/IconVerticalSolidList"/>
    <dgm:cxn modelId="{0062A117-F592-4257-B935-71F0750C45E7}" type="presParOf" srcId="{525928DE-92C9-4F77-813F-D608293782AA}" destId="{02EE610F-F493-4336-A57E-27986A8BAA71}" srcOrd="2" destOrd="0" presId="urn:microsoft.com/office/officeart/2018/2/layout/IconVerticalSolidList"/>
    <dgm:cxn modelId="{D3BF7543-FA44-4D20-9676-C1FEAEF4DF3C}" type="presParOf" srcId="{525928DE-92C9-4F77-813F-D608293782AA}" destId="{CB3F2600-29DF-4F15-9DB4-724B96B6E211}" srcOrd="3" destOrd="0" presId="urn:microsoft.com/office/officeart/2018/2/layout/IconVerticalSolidList"/>
    <dgm:cxn modelId="{D92DDE6C-B757-4FBE-BF94-FDC29E00F793}" type="presParOf" srcId="{90C8586B-EA4A-4B8E-B307-12322E2ECEDA}" destId="{7A0117DB-809A-4009-9769-624471F831BC}" srcOrd="1" destOrd="0" presId="urn:microsoft.com/office/officeart/2018/2/layout/IconVerticalSolidList"/>
    <dgm:cxn modelId="{120AE94D-890F-44BF-B797-0B2B5A4FC35D}" type="presParOf" srcId="{90C8586B-EA4A-4B8E-B307-12322E2ECEDA}" destId="{06D9977F-79C4-49CF-92B8-EF0C82B0097F}" srcOrd="2" destOrd="0" presId="urn:microsoft.com/office/officeart/2018/2/layout/IconVerticalSolidList"/>
    <dgm:cxn modelId="{4224DF3C-35AA-4CA7-8FDF-CBD46E7F74A7}" type="presParOf" srcId="{06D9977F-79C4-49CF-92B8-EF0C82B0097F}" destId="{61B4B2AB-86D3-4DAB-AEC0-2981537CF0B3}" srcOrd="0" destOrd="0" presId="urn:microsoft.com/office/officeart/2018/2/layout/IconVerticalSolidList"/>
    <dgm:cxn modelId="{F95EE284-8755-47F9-ADD5-CE8A623A389B}" type="presParOf" srcId="{06D9977F-79C4-49CF-92B8-EF0C82B0097F}" destId="{3DBEEAB5-E774-4EE9-8B09-C400B905AF2E}" srcOrd="1" destOrd="0" presId="urn:microsoft.com/office/officeart/2018/2/layout/IconVerticalSolidList"/>
    <dgm:cxn modelId="{88513AAA-BFA5-47A5-A803-CD7C66000356}" type="presParOf" srcId="{06D9977F-79C4-49CF-92B8-EF0C82B0097F}" destId="{415868F5-816C-486B-9CC6-DFBC674CFE44}" srcOrd="2" destOrd="0" presId="urn:microsoft.com/office/officeart/2018/2/layout/IconVerticalSolidList"/>
    <dgm:cxn modelId="{589D5A89-8408-44C1-8134-DC644F055A0B}" type="presParOf" srcId="{06D9977F-79C4-49CF-92B8-EF0C82B0097F}" destId="{33154B94-A0DA-468F-9E62-F3576D311B6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42555D0-DB9A-43F4-AE29-344A4876501C}" type="doc">
      <dgm:prSet loTypeId="urn:microsoft.com/office/officeart/2018/2/layout/IconVerticalSolidList" loCatId="icon" qsTypeId="urn:microsoft.com/office/officeart/2005/8/quickstyle/simple4" qsCatId="simple" csTypeId="urn:microsoft.com/office/officeart/2005/8/colors/accent1_2" csCatId="accent1" phldr="1"/>
      <dgm:spPr/>
      <dgm:t>
        <a:bodyPr/>
        <a:lstStyle/>
        <a:p>
          <a:endParaRPr lang="en-US"/>
        </a:p>
      </dgm:t>
    </dgm:pt>
    <dgm:pt modelId="{47E371D7-286C-4B1A-8F80-188906A359E0}">
      <dgm:prSet/>
      <dgm:spPr/>
      <dgm:t>
        <a:bodyPr/>
        <a:lstStyle/>
        <a:p>
          <a:pPr>
            <a:lnSpc>
              <a:spcPct val="100000"/>
            </a:lnSpc>
          </a:pPr>
          <a:r>
            <a:rPr lang="en-GB"/>
            <a:t>Scarmen stopped short of calling the Police institutionally racist in 1980s</a:t>
          </a:r>
          <a:endParaRPr lang="en-US"/>
        </a:p>
      </dgm:t>
    </dgm:pt>
    <dgm:pt modelId="{9ECFDBAB-13BA-4FD9-B844-F39B680AF26E}" type="parTrans" cxnId="{632273B9-0656-4956-A4FE-E1C84C7458CA}">
      <dgm:prSet/>
      <dgm:spPr/>
      <dgm:t>
        <a:bodyPr/>
        <a:lstStyle/>
        <a:p>
          <a:endParaRPr lang="en-US"/>
        </a:p>
      </dgm:t>
    </dgm:pt>
    <dgm:pt modelId="{E5DE98C9-9B7C-4637-8529-CFC978F44E89}" type="sibTrans" cxnId="{632273B9-0656-4956-A4FE-E1C84C7458CA}">
      <dgm:prSet/>
      <dgm:spPr/>
      <dgm:t>
        <a:bodyPr/>
        <a:lstStyle/>
        <a:p>
          <a:endParaRPr lang="en-US"/>
        </a:p>
      </dgm:t>
    </dgm:pt>
    <dgm:pt modelId="{A11454EA-3998-496B-A71C-2999433C4009}">
      <dgm:prSet/>
      <dgm:spPr/>
      <dgm:t>
        <a:bodyPr/>
        <a:lstStyle/>
        <a:p>
          <a:pPr>
            <a:lnSpc>
              <a:spcPct val="100000"/>
            </a:lnSpc>
          </a:pPr>
          <a:r>
            <a:rPr lang="en-GB"/>
            <a:t>According to Rowe (2014) – police have always had a difficult relationship with some minority groups – Dangerous classes, migrants – so this is not a new phenomenon.</a:t>
          </a:r>
          <a:endParaRPr lang="en-US"/>
        </a:p>
      </dgm:t>
    </dgm:pt>
    <dgm:pt modelId="{C30ED13E-E5F8-466D-BBCB-16C9F4821B85}" type="parTrans" cxnId="{26D7AF3B-3D58-4EB4-91F5-065784F465CC}">
      <dgm:prSet/>
      <dgm:spPr/>
      <dgm:t>
        <a:bodyPr/>
        <a:lstStyle/>
        <a:p>
          <a:endParaRPr lang="en-US"/>
        </a:p>
      </dgm:t>
    </dgm:pt>
    <dgm:pt modelId="{1E8C52B8-137C-4343-9DB1-5D9EA53723F1}" type="sibTrans" cxnId="{26D7AF3B-3D58-4EB4-91F5-065784F465CC}">
      <dgm:prSet/>
      <dgm:spPr/>
      <dgm:t>
        <a:bodyPr/>
        <a:lstStyle/>
        <a:p>
          <a:endParaRPr lang="en-US"/>
        </a:p>
      </dgm:t>
    </dgm:pt>
    <dgm:pt modelId="{F845612C-A416-4802-A717-7A6B038FB2E3}">
      <dgm:prSet/>
      <dgm:spPr/>
      <dgm:t>
        <a:bodyPr/>
        <a:lstStyle/>
        <a:p>
          <a:pPr>
            <a:lnSpc>
              <a:spcPct val="100000"/>
            </a:lnSpc>
          </a:pPr>
          <a:r>
            <a:rPr lang="en-GB"/>
            <a:t>Macpherson report made 70 recommendations including guidance on stop and search, the investigation of crime and the support of victims. </a:t>
          </a:r>
          <a:endParaRPr lang="en-US"/>
        </a:p>
      </dgm:t>
    </dgm:pt>
    <dgm:pt modelId="{E79A1D9A-B45D-42FA-81E3-5CE368392072}" type="parTrans" cxnId="{E80BE840-A28E-4D9D-B40E-CE72AD5084C7}">
      <dgm:prSet/>
      <dgm:spPr/>
      <dgm:t>
        <a:bodyPr/>
        <a:lstStyle/>
        <a:p>
          <a:endParaRPr lang="en-US"/>
        </a:p>
      </dgm:t>
    </dgm:pt>
    <dgm:pt modelId="{F8ACDB81-0425-4A0C-A83F-FDFC720D7C08}" type="sibTrans" cxnId="{E80BE840-A28E-4D9D-B40E-CE72AD5084C7}">
      <dgm:prSet/>
      <dgm:spPr/>
      <dgm:t>
        <a:bodyPr/>
        <a:lstStyle/>
        <a:p>
          <a:endParaRPr lang="en-US"/>
        </a:p>
      </dgm:t>
    </dgm:pt>
    <dgm:pt modelId="{D6736B71-C9F6-4003-B07F-B8DB7BA5C337}">
      <dgm:prSet/>
      <dgm:spPr/>
      <dgm:t>
        <a:bodyPr/>
        <a:lstStyle/>
        <a:p>
          <a:pPr>
            <a:lnSpc>
              <a:spcPct val="100000"/>
            </a:lnSpc>
          </a:pPr>
          <a:r>
            <a:rPr lang="en-GB"/>
            <a:t>But most significant statement was the belief that the Metropolitan Police were ‘Institutionally racist’ and this hindered the investigation. </a:t>
          </a:r>
          <a:endParaRPr lang="en-US"/>
        </a:p>
      </dgm:t>
    </dgm:pt>
    <dgm:pt modelId="{4B6F8AC5-C4F4-4564-98DC-0266836F6536}" type="parTrans" cxnId="{166E9D63-CEB7-4616-BDB9-ED642EBC21FC}">
      <dgm:prSet/>
      <dgm:spPr/>
      <dgm:t>
        <a:bodyPr/>
        <a:lstStyle/>
        <a:p>
          <a:endParaRPr lang="en-US"/>
        </a:p>
      </dgm:t>
    </dgm:pt>
    <dgm:pt modelId="{684BEA0B-1041-4709-B3A2-D6155961EA15}" type="sibTrans" cxnId="{166E9D63-CEB7-4616-BDB9-ED642EBC21FC}">
      <dgm:prSet/>
      <dgm:spPr/>
      <dgm:t>
        <a:bodyPr/>
        <a:lstStyle/>
        <a:p>
          <a:endParaRPr lang="en-US"/>
        </a:p>
      </dgm:t>
    </dgm:pt>
    <dgm:pt modelId="{EA9B6369-0193-40E6-9158-1E62E7F581E3}" type="pres">
      <dgm:prSet presAssocID="{A42555D0-DB9A-43F4-AE29-344A4876501C}" presName="root" presStyleCnt="0">
        <dgm:presLayoutVars>
          <dgm:dir/>
          <dgm:resizeHandles val="exact"/>
        </dgm:presLayoutVars>
      </dgm:prSet>
      <dgm:spPr/>
    </dgm:pt>
    <dgm:pt modelId="{0D032300-B05D-46AC-A7F0-0AA58249D081}" type="pres">
      <dgm:prSet presAssocID="{47E371D7-286C-4B1A-8F80-188906A359E0}" presName="compNode" presStyleCnt="0"/>
      <dgm:spPr/>
    </dgm:pt>
    <dgm:pt modelId="{F626C4B0-84B1-48B9-8AAE-3A075A7F83E2}" type="pres">
      <dgm:prSet presAssocID="{47E371D7-286C-4B1A-8F80-188906A359E0}" presName="bgRect" presStyleLbl="bgShp" presStyleIdx="0" presStyleCnt="4"/>
      <dgm:spPr/>
    </dgm:pt>
    <dgm:pt modelId="{FEE096CD-6C66-4862-9BE8-310551956D55}" type="pres">
      <dgm:prSet presAssocID="{47E371D7-286C-4B1A-8F80-188906A359E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andcuffs"/>
        </a:ext>
      </dgm:extLst>
    </dgm:pt>
    <dgm:pt modelId="{4E00555A-B410-4F8D-90AD-C33BA118D95F}" type="pres">
      <dgm:prSet presAssocID="{47E371D7-286C-4B1A-8F80-188906A359E0}" presName="spaceRect" presStyleCnt="0"/>
      <dgm:spPr/>
    </dgm:pt>
    <dgm:pt modelId="{7EB07E78-055F-4844-B274-0B205A6FFB25}" type="pres">
      <dgm:prSet presAssocID="{47E371D7-286C-4B1A-8F80-188906A359E0}" presName="parTx" presStyleLbl="revTx" presStyleIdx="0" presStyleCnt="4">
        <dgm:presLayoutVars>
          <dgm:chMax val="0"/>
          <dgm:chPref val="0"/>
        </dgm:presLayoutVars>
      </dgm:prSet>
      <dgm:spPr/>
    </dgm:pt>
    <dgm:pt modelId="{4326BE23-58AA-4EEA-92EC-69B5D36CFDA0}" type="pres">
      <dgm:prSet presAssocID="{E5DE98C9-9B7C-4637-8529-CFC978F44E89}" presName="sibTrans" presStyleCnt="0"/>
      <dgm:spPr/>
    </dgm:pt>
    <dgm:pt modelId="{746134AE-BA8C-46B3-B561-243C45D27793}" type="pres">
      <dgm:prSet presAssocID="{A11454EA-3998-496B-A71C-2999433C4009}" presName="compNode" presStyleCnt="0"/>
      <dgm:spPr/>
    </dgm:pt>
    <dgm:pt modelId="{152FE8E8-50A6-43EB-9BC4-CFCE638114A3}" type="pres">
      <dgm:prSet presAssocID="{A11454EA-3998-496B-A71C-2999433C4009}" presName="bgRect" presStyleLbl="bgShp" presStyleIdx="1" presStyleCnt="4"/>
      <dgm:spPr/>
    </dgm:pt>
    <dgm:pt modelId="{B11DD13F-BCB4-4E5B-8A39-4FDD52FEA6F9}" type="pres">
      <dgm:prSet presAssocID="{A11454EA-3998-496B-A71C-2999433C400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roup"/>
        </a:ext>
      </dgm:extLst>
    </dgm:pt>
    <dgm:pt modelId="{B43D83AC-6E40-4B55-9FA0-FB746FA65379}" type="pres">
      <dgm:prSet presAssocID="{A11454EA-3998-496B-A71C-2999433C4009}" presName="spaceRect" presStyleCnt="0"/>
      <dgm:spPr/>
    </dgm:pt>
    <dgm:pt modelId="{4A3BB726-CBF3-4C31-BB10-D0ED3312C1F8}" type="pres">
      <dgm:prSet presAssocID="{A11454EA-3998-496B-A71C-2999433C4009}" presName="parTx" presStyleLbl="revTx" presStyleIdx="1" presStyleCnt="4">
        <dgm:presLayoutVars>
          <dgm:chMax val="0"/>
          <dgm:chPref val="0"/>
        </dgm:presLayoutVars>
      </dgm:prSet>
      <dgm:spPr/>
    </dgm:pt>
    <dgm:pt modelId="{B3A8E9F7-FECC-4AB3-90AF-9C730C69B0C1}" type="pres">
      <dgm:prSet presAssocID="{1E8C52B8-137C-4343-9DB1-5D9EA53723F1}" presName="sibTrans" presStyleCnt="0"/>
      <dgm:spPr/>
    </dgm:pt>
    <dgm:pt modelId="{13237A51-F7A3-4989-968F-1597FDFC84C8}" type="pres">
      <dgm:prSet presAssocID="{F845612C-A416-4802-A717-7A6B038FB2E3}" presName="compNode" presStyleCnt="0"/>
      <dgm:spPr/>
    </dgm:pt>
    <dgm:pt modelId="{611E811E-A8BF-46FD-86B8-99295243346C}" type="pres">
      <dgm:prSet presAssocID="{F845612C-A416-4802-A717-7A6B038FB2E3}" presName="bgRect" presStyleLbl="bgShp" presStyleIdx="2" presStyleCnt="4"/>
      <dgm:spPr/>
    </dgm:pt>
    <dgm:pt modelId="{78D93607-7140-4CA6-8B20-A61A7DB80634}" type="pres">
      <dgm:prSet presAssocID="{F845612C-A416-4802-A717-7A6B038FB2E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agnifying glass"/>
        </a:ext>
      </dgm:extLst>
    </dgm:pt>
    <dgm:pt modelId="{526850EB-67F2-41AC-9984-AFCF24776BEE}" type="pres">
      <dgm:prSet presAssocID="{F845612C-A416-4802-A717-7A6B038FB2E3}" presName="spaceRect" presStyleCnt="0"/>
      <dgm:spPr/>
    </dgm:pt>
    <dgm:pt modelId="{6DEF5DF9-D2B4-474F-82CD-BA91F2C8075C}" type="pres">
      <dgm:prSet presAssocID="{F845612C-A416-4802-A717-7A6B038FB2E3}" presName="parTx" presStyleLbl="revTx" presStyleIdx="2" presStyleCnt="4">
        <dgm:presLayoutVars>
          <dgm:chMax val="0"/>
          <dgm:chPref val="0"/>
        </dgm:presLayoutVars>
      </dgm:prSet>
      <dgm:spPr/>
    </dgm:pt>
    <dgm:pt modelId="{844EE226-EFB6-4F88-93E2-09A8F81730D3}" type="pres">
      <dgm:prSet presAssocID="{F8ACDB81-0425-4A0C-A83F-FDFC720D7C08}" presName="sibTrans" presStyleCnt="0"/>
      <dgm:spPr/>
    </dgm:pt>
    <dgm:pt modelId="{C7466C3E-379F-4E20-BE0B-8CD2BFF4EFB7}" type="pres">
      <dgm:prSet presAssocID="{D6736B71-C9F6-4003-B07F-B8DB7BA5C337}" presName="compNode" presStyleCnt="0"/>
      <dgm:spPr/>
    </dgm:pt>
    <dgm:pt modelId="{0CD12F49-EA65-4A0D-8754-814A0D4BCA23}" type="pres">
      <dgm:prSet presAssocID="{D6736B71-C9F6-4003-B07F-B8DB7BA5C337}" presName="bgRect" presStyleLbl="bgShp" presStyleIdx="3" presStyleCnt="4"/>
      <dgm:spPr/>
    </dgm:pt>
    <dgm:pt modelId="{F1F7D5D2-98EB-4332-B189-BA6D67F3AB98}" type="pres">
      <dgm:prSet presAssocID="{D6736B71-C9F6-4003-B07F-B8DB7BA5C33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cales of Justice"/>
        </a:ext>
      </dgm:extLst>
    </dgm:pt>
    <dgm:pt modelId="{52EE1E26-4FD2-4584-AA69-C8C6051C2287}" type="pres">
      <dgm:prSet presAssocID="{D6736B71-C9F6-4003-B07F-B8DB7BA5C337}" presName="spaceRect" presStyleCnt="0"/>
      <dgm:spPr/>
    </dgm:pt>
    <dgm:pt modelId="{8DFA2246-D4D6-48A5-919D-6E9103E568B6}" type="pres">
      <dgm:prSet presAssocID="{D6736B71-C9F6-4003-B07F-B8DB7BA5C337}" presName="parTx" presStyleLbl="revTx" presStyleIdx="3" presStyleCnt="4">
        <dgm:presLayoutVars>
          <dgm:chMax val="0"/>
          <dgm:chPref val="0"/>
        </dgm:presLayoutVars>
      </dgm:prSet>
      <dgm:spPr/>
    </dgm:pt>
  </dgm:ptLst>
  <dgm:cxnLst>
    <dgm:cxn modelId="{A166420B-D078-4933-AB04-1998C6A10847}" type="presOf" srcId="{A42555D0-DB9A-43F4-AE29-344A4876501C}" destId="{EA9B6369-0193-40E6-9158-1E62E7F581E3}" srcOrd="0" destOrd="0" presId="urn:microsoft.com/office/officeart/2018/2/layout/IconVerticalSolidList"/>
    <dgm:cxn modelId="{26D7AF3B-3D58-4EB4-91F5-065784F465CC}" srcId="{A42555D0-DB9A-43F4-AE29-344A4876501C}" destId="{A11454EA-3998-496B-A71C-2999433C4009}" srcOrd="1" destOrd="0" parTransId="{C30ED13E-E5F8-466D-BBCB-16C9F4821B85}" sibTransId="{1E8C52B8-137C-4343-9DB1-5D9EA53723F1}"/>
    <dgm:cxn modelId="{E80BE840-A28E-4D9D-B40E-CE72AD5084C7}" srcId="{A42555D0-DB9A-43F4-AE29-344A4876501C}" destId="{F845612C-A416-4802-A717-7A6B038FB2E3}" srcOrd="2" destOrd="0" parTransId="{E79A1D9A-B45D-42FA-81E3-5CE368392072}" sibTransId="{F8ACDB81-0425-4A0C-A83F-FDFC720D7C08}"/>
    <dgm:cxn modelId="{166E9D63-CEB7-4616-BDB9-ED642EBC21FC}" srcId="{A42555D0-DB9A-43F4-AE29-344A4876501C}" destId="{D6736B71-C9F6-4003-B07F-B8DB7BA5C337}" srcOrd="3" destOrd="0" parTransId="{4B6F8AC5-C4F4-4564-98DC-0266836F6536}" sibTransId="{684BEA0B-1041-4709-B3A2-D6155961EA15}"/>
    <dgm:cxn modelId="{D0CEEA58-2745-407B-B9A7-AC6383942AB8}" type="presOf" srcId="{F845612C-A416-4802-A717-7A6B038FB2E3}" destId="{6DEF5DF9-D2B4-474F-82CD-BA91F2C8075C}" srcOrd="0" destOrd="0" presId="urn:microsoft.com/office/officeart/2018/2/layout/IconVerticalSolidList"/>
    <dgm:cxn modelId="{335EE99C-0D8A-4DCB-89AA-ACA8F7DBB99A}" type="presOf" srcId="{D6736B71-C9F6-4003-B07F-B8DB7BA5C337}" destId="{8DFA2246-D4D6-48A5-919D-6E9103E568B6}" srcOrd="0" destOrd="0" presId="urn:microsoft.com/office/officeart/2018/2/layout/IconVerticalSolidList"/>
    <dgm:cxn modelId="{66CAC9A2-DD43-4BDA-8B90-053EB517CEFA}" type="presOf" srcId="{47E371D7-286C-4B1A-8F80-188906A359E0}" destId="{7EB07E78-055F-4844-B274-0B205A6FFB25}" srcOrd="0" destOrd="0" presId="urn:microsoft.com/office/officeart/2018/2/layout/IconVerticalSolidList"/>
    <dgm:cxn modelId="{632273B9-0656-4956-A4FE-E1C84C7458CA}" srcId="{A42555D0-DB9A-43F4-AE29-344A4876501C}" destId="{47E371D7-286C-4B1A-8F80-188906A359E0}" srcOrd="0" destOrd="0" parTransId="{9ECFDBAB-13BA-4FD9-B844-F39B680AF26E}" sibTransId="{E5DE98C9-9B7C-4637-8529-CFC978F44E89}"/>
    <dgm:cxn modelId="{618661E1-0AF1-43E5-AC5D-4C8DF73FC3E9}" type="presOf" srcId="{A11454EA-3998-496B-A71C-2999433C4009}" destId="{4A3BB726-CBF3-4C31-BB10-D0ED3312C1F8}" srcOrd="0" destOrd="0" presId="urn:microsoft.com/office/officeart/2018/2/layout/IconVerticalSolidList"/>
    <dgm:cxn modelId="{9CDBAE5F-2445-41F9-8FD6-1C8BC14F0A85}" type="presParOf" srcId="{EA9B6369-0193-40E6-9158-1E62E7F581E3}" destId="{0D032300-B05D-46AC-A7F0-0AA58249D081}" srcOrd="0" destOrd="0" presId="urn:microsoft.com/office/officeart/2018/2/layout/IconVerticalSolidList"/>
    <dgm:cxn modelId="{75554334-801F-4CEE-AEB4-76FE155D1CDB}" type="presParOf" srcId="{0D032300-B05D-46AC-A7F0-0AA58249D081}" destId="{F626C4B0-84B1-48B9-8AAE-3A075A7F83E2}" srcOrd="0" destOrd="0" presId="urn:microsoft.com/office/officeart/2018/2/layout/IconVerticalSolidList"/>
    <dgm:cxn modelId="{092A2CB8-7813-4573-AF53-DAA2B32B50F8}" type="presParOf" srcId="{0D032300-B05D-46AC-A7F0-0AA58249D081}" destId="{FEE096CD-6C66-4862-9BE8-310551956D55}" srcOrd="1" destOrd="0" presId="urn:microsoft.com/office/officeart/2018/2/layout/IconVerticalSolidList"/>
    <dgm:cxn modelId="{7CC0492B-9A15-4F0D-A596-2353A7398326}" type="presParOf" srcId="{0D032300-B05D-46AC-A7F0-0AA58249D081}" destId="{4E00555A-B410-4F8D-90AD-C33BA118D95F}" srcOrd="2" destOrd="0" presId="urn:microsoft.com/office/officeart/2018/2/layout/IconVerticalSolidList"/>
    <dgm:cxn modelId="{41055575-5647-4560-86EE-644485BF66A5}" type="presParOf" srcId="{0D032300-B05D-46AC-A7F0-0AA58249D081}" destId="{7EB07E78-055F-4844-B274-0B205A6FFB25}" srcOrd="3" destOrd="0" presId="urn:microsoft.com/office/officeart/2018/2/layout/IconVerticalSolidList"/>
    <dgm:cxn modelId="{EEB78E81-6D32-43E6-81A5-ACD60EF2EBB3}" type="presParOf" srcId="{EA9B6369-0193-40E6-9158-1E62E7F581E3}" destId="{4326BE23-58AA-4EEA-92EC-69B5D36CFDA0}" srcOrd="1" destOrd="0" presId="urn:microsoft.com/office/officeart/2018/2/layout/IconVerticalSolidList"/>
    <dgm:cxn modelId="{C35B8218-1BBB-45C1-93FF-73FE87779214}" type="presParOf" srcId="{EA9B6369-0193-40E6-9158-1E62E7F581E3}" destId="{746134AE-BA8C-46B3-B561-243C45D27793}" srcOrd="2" destOrd="0" presId="urn:microsoft.com/office/officeart/2018/2/layout/IconVerticalSolidList"/>
    <dgm:cxn modelId="{8DE5CC3F-53D5-44F0-A744-356322A9D6A7}" type="presParOf" srcId="{746134AE-BA8C-46B3-B561-243C45D27793}" destId="{152FE8E8-50A6-43EB-9BC4-CFCE638114A3}" srcOrd="0" destOrd="0" presId="urn:microsoft.com/office/officeart/2018/2/layout/IconVerticalSolidList"/>
    <dgm:cxn modelId="{C55FEF71-A593-4957-8288-8D3D6203D87A}" type="presParOf" srcId="{746134AE-BA8C-46B3-B561-243C45D27793}" destId="{B11DD13F-BCB4-4E5B-8A39-4FDD52FEA6F9}" srcOrd="1" destOrd="0" presId="urn:microsoft.com/office/officeart/2018/2/layout/IconVerticalSolidList"/>
    <dgm:cxn modelId="{FE5A951C-34FE-4BD1-B975-D164479575A6}" type="presParOf" srcId="{746134AE-BA8C-46B3-B561-243C45D27793}" destId="{B43D83AC-6E40-4B55-9FA0-FB746FA65379}" srcOrd="2" destOrd="0" presId="urn:microsoft.com/office/officeart/2018/2/layout/IconVerticalSolidList"/>
    <dgm:cxn modelId="{46758EE9-9DE8-4044-98DC-50D5F2734D17}" type="presParOf" srcId="{746134AE-BA8C-46B3-B561-243C45D27793}" destId="{4A3BB726-CBF3-4C31-BB10-D0ED3312C1F8}" srcOrd="3" destOrd="0" presId="urn:microsoft.com/office/officeart/2018/2/layout/IconVerticalSolidList"/>
    <dgm:cxn modelId="{A707A91C-54A2-4347-9B9F-16DA2EA3147F}" type="presParOf" srcId="{EA9B6369-0193-40E6-9158-1E62E7F581E3}" destId="{B3A8E9F7-FECC-4AB3-90AF-9C730C69B0C1}" srcOrd="3" destOrd="0" presId="urn:microsoft.com/office/officeart/2018/2/layout/IconVerticalSolidList"/>
    <dgm:cxn modelId="{D3BD1025-0EE8-464F-9645-E7DF8EC1E280}" type="presParOf" srcId="{EA9B6369-0193-40E6-9158-1E62E7F581E3}" destId="{13237A51-F7A3-4989-968F-1597FDFC84C8}" srcOrd="4" destOrd="0" presId="urn:microsoft.com/office/officeart/2018/2/layout/IconVerticalSolidList"/>
    <dgm:cxn modelId="{78C76B73-6987-4C4D-8D38-91AE23794EC2}" type="presParOf" srcId="{13237A51-F7A3-4989-968F-1597FDFC84C8}" destId="{611E811E-A8BF-46FD-86B8-99295243346C}" srcOrd="0" destOrd="0" presId="urn:microsoft.com/office/officeart/2018/2/layout/IconVerticalSolidList"/>
    <dgm:cxn modelId="{2181E8C7-CD68-47AA-BD5C-8AEC4A1F1088}" type="presParOf" srcId="{13237A51-F7A3-4989-968F-1597FDFC84C8}" destId="{78D93607-7140-4CA6-8B20-A61A7DB80634}" srcOrd="1" destOrd="0" presId="urn:microsoft.com/office/officeart/2018/2/layout/IconVerticalSolidList"/>
    <dgm:cxn modelId="{DBAC5D14-5B19-42DA-B041-D7CCBD3C6D1B}" type="presParOf" srcId="{13237A51-F7A3-4989-968F-1597FDFC84C8}" destId="{526850EB-67F2-41AC-9984-AFCF24776BEE}" srcOrd="2" destOrd="0" presId="urn:microsoft.com/office/officeart/2018/2/layout/IconVerticalSolidList"/>
    <dgm:cxn modelId="{C8278D66-A232-4A8D-8DCA-586788AA8ABB}" type="presParOf" srcId="{13237A51-F7A3-4989-968F-1597FDFC84C8}" destId="{6DEF5DF9-D2B4-474F-82CD-BA91F2C8075C}" srcOrd="3" destOrd="0" presId="urn:microsoft.com/office/officeart/2018/2/layout/IconVerticalSolidList"/>
    <dgm:cxn modelId="{68981182-2A51-470F-9B7B-26D7710708FB}" type="presParOf" srcId="{EA9B6369-0193-40E6-9158-1E62E7F581E3}" destId="{844EE226-EFB6-4F88-93E2-09A8F81730D3}" srcOrd="5" destOrd="0" presId="urn:microsoft.com/office/officeart/2018/2/layout/IconVerticalSolidList"/>
    <dgm:cxn modelId="{AD5F62FA-FD9B-4268-B63E-8499F770C883}" type="presParOf" srcId="{EA9B6369-0193-40E6-9158-1E62E7F581E3}" destId="{C7466C3E-379F-4E20-BE0B-8CD2BFF4EFB7}" srcOrd="6" destOrd="0" presId="urn:microsoft.com/office/officeart/2018/2/layout/IconVerticalSolidList"/>
    <dgm:cxn modelId="{3C271223-62E2-4498-A5B9-0E3894687468}" type="presParOf" srcId="{C7466C3E-379F-4E20-BE0B-8CD2BFF4EFB7}" destId="{0CD12F49-EA65-4A0D-8754-814A0D4BCA23}" srcOrd="0" destOrd="0" presId="urn:microsoft.com/office/officeart/2018/2/layout/IconVerticalSolidList"/>
    <dgm:cxn modelId="{27ABBCFB-E085-445E-A026-083FF469F88C}" type="presParOf" srcId="{C7466C3E-379F-4E20-BE0B-8CD2BFF4EFB7}" destId="{F1F7D5D2-98EB-4332-B189-BA6D67F3AB98}" srcOrd="1" destOrd="0" presId="urn:microsoft.com/office/officeart/2018/2/layout/IconVerticalSolidList"/>
    <dgm:cxn modelId="{2DF0F084-3789-46B1-8362-036C8EE817BD}" type="presParOf" srcId="{C7466C3E-379F-4E20-BE0B-8CD2BFF4EFB7}" destId="{52EE1E26-4FD2-4584-AA69-C8C6051C2287}" srcOrd="2" destOrd="0" presId="urn:microsoft.com/office/officeart/2018/2/layout/IconVerticalSolidList"/>
    <dgm:cxn modelId="{3BF9C11C-A42B-4939-8F8A-07EBA16AE3F5}" type="presParOf" srcId="{C7466C3E-379F-4E20-BE0B-8CD2BFF4EFB7}" destId="{8DFA2246-D4D6-48A5-919D-6E9103E568B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F605F2A-25FA-433C-B5B3-DC27D423718A}"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D283C521-C498-4A32-BFE1-324F29A381A0}">
      <dgm:prSet/>
      <dgm:spPr/>
      <dgm:t>
        <a:bodyPr/>
        <a:lstStyle/>
        <a:p>
          <a:r>
            <a:rPr lang="en-GB" dirty="0"/>
            <a:t>The report has hampered effective policing as the police are reluctant to intervene in some communities …. HBV – Hague, 2000.</a:t>
          </a:r>
          <a:endParaRPr lang="en-US" dirty="0"/>
        </a:p>
      </dgm:t>
    </dgm:pt>
    <dgm:pt modelId="{0DB209E3-E09A-4121-AD10-908D295C5DF5}" type="parTrans" cxnId="{29CEA5A1-84F2-4798-AA4F-87C7F93CB685}">
      <dgm:prSet/>
      <dgm:spPr/>
      <dgm:t>
        <a:bodyPr/>
        <a:lstStyle/>
        <a:p>
          <a:endParaRPr lang="en-US"/>
        </a:p>
      </dgm:t>
    </dgm:pt>
    <dgm:pt modelId="{C0EC3C24-1884-4D64-8AC9-1E47E5DEACD1}" type="sibTrans" cxnId="{29CEA5A1-84F2-4798-AA4F-87C7F93CB685}">
      <dgm:prSet/>
      <dgm:spPr/>
      <dgm:t>
        <a:bodyPr/>
        <a:lstStyle/>
        <a:p>
          <a:endParaRPr lang="en-US"/>
        </a:p>
      </dgm:t>
    </dgm:pt>
    <dgm:pt modelId="{ED8F3C17-05C2-4410-AF89-F5AB6140F856}">
      <dgm:prSet/>
      <dgm:spPr/>
      <dgm:t>
        <a:bodyPr/>
        <a:lstStyle/>
        <a:p>
          <a:r>
            <a:rPr lang="en-GB" dirty="0"/>
            <a:t>Term institutional racism – is poorly defined and is used in a contradictory fashion – Rowe, 2014</a:t>
          </a:r>
          <a:endParaRPr lang="en-US" dirty="0"/>
        </a:p>
      </dgm:t>
    </dgm:pt>
    <dgm:pt modelId="{B7907F39-5D9D-4715-A112-C5B606108785}" type="parTrans" cxnId="{58919DE5-06D1-4CFF-8B40-04EF948DB4DF}">
      <dgm:prSet/>
      <dgm:spPr/>
      <dgm:t>
        <a:bodyPr/>
        <a:lstStyle/>
        <a:p>
          <a:endParaRPr lang="en-US"/>
        </a:p>
      </dgm:t>
    </dgm:pt>
    <dgm:pt modelId="{AD9A2BCD-4AEE-4298-9802-B64908B55AAF}" type="sibTrans" cxnId="{58919DE5-06D1-4CFF-8B40-04EF948DB4DF}">
      <dgm:prSet/>
      <dgm:spPr/>
      <dgm:t>
        <a:bodyPr/>
        <a:lstStyle/>
        <a:p>
          <a:endParaRPr lang="en-US"/>
        </a:p>
      </dgm:t>
    </dgm:pt>
    <dgm:pt modelId="{D7F89926-1A3E-4805-88E0-DC7A5F3A947F}">
      <dgm:prSet/>
      <dgm:spPr/>
      <dgm:t>
        <a:bodyPr/>
        <a:lstStyle/>
        <a:p>
          <a:r>
            <a:rPr lang="en-GB" dirty="0" err="1"/>
            <a:t>Souhami</a:t>
          </a:r>
          <a:r>
            <a:rPr lang="en-GB" dirty="0"/>
            <a:t>, 2007 , notes that the term is applied inconsistently during the report and this maybe one of the reasons why the police have been reluctance to accept the label – not because of police culture. </a:t>
          </a:r>
          <a:endParaRPr lang="en-US" dirty="0"/>
        </a:p>
      </dgm:t>
    </dgm:pt>
    <dgm:pt modelId="{24CBA73F-8B45-48AD-B58E-4001BADB5F0B}" type="parTrans" cxnId="{8A0FA90A-1633-46C0-8900-11C1E39EB764}">
      <dgm:prSet/>
      <dgm:spPr/>
      <dgm:t>
        <a:bodyPr/>
        <a:lstStyle/>
        <a:p>
          <a:endParaRPr lang="en-US"/>
        </a:p>
      </dgm:t>
    </dgm:pt>
    <dgm:pt modelId="{601484B2-7B7C-4A58-9BD3-074D4DD44B27}" type="sibTrans" cxnId="{8A0FA90A-1633-46C0-8900-11C1E39EB764}">
      <dgm:prSet/>
      <dgm:spPr/>
      <dgm:t>
        <a:bodyPr/>
        <a:lstStyle/>
        <a:p>
          <a:endParaRPr lang="en-US"/>
        </a:p>
      </dgm:t>
    </dgm:pt>
    <dgm:pt modelId="{D263F954-FB73-481F-A200-CD13B4E883FC}">
      <dgm:prSet/>
      <dgm:spPr/>
      <dgm:t>
        <a:bodyPr/>
        <a:lstStyle/>
        <a:p>
          <a:r>
            <a:rPr lang="en-GB" dirty="0"/>
            <a:t>The report also fails to explain why some officers failed to see that this was a racist crime while others saw if immediately as such. </a:t>
          </a:r>
          <a:endParaRPr lang="en-US" dirty="0"/>
        </a:p>
      </dgm:t>
    </dgm:pt>
    <dgm:pt modelId="{71C760A8-8BE8-4A90-B1AB-CEA99F0AA05C}" type="parTrans" cxnId="{4988F54B-4DC7-4C89-ACCF-0B316FC54658}">
      <dgm:prSet/>
      <dgm:spPr/>
      <dgm:t>
        <a:bodyPr/>
        <a:lstStyle/>
        <a:p>
          <a:endParaRPr lang="en-US"/>
        </a:p>
      </dgm:t>
    </dgm:pt>
    <dgm:pt modelId="{4F849866-D8D1-4BB8-BE8E-D4AE628137CF}" type="sibTrans" cxnId="{4988F54B-4DC7-4C89-ACCF-0B316FC54658}">
      <dgm:prSet/>
      <dgm:spPr/>
      <dgm:t>
        <a:bodyPr/>
        <a:lstStyle/>
        <a:p>
          <a:endParaRPr lang="en-US"/>
        </a:p>
      </dgm:t>
    </dgm:pt>
    <dgm:pt modelId="{E7A166D1-E334-4CA2-9839-F99968E067E4}" type="pres">
      <dgm:prSet presAssocID="{3F605F2A-25FA-433C-B5B3-DC27D423718A}" presName="root" presStyleCnt="0">
        <dgm:presLayoutVars>
          <dgm:dir/>
          <dgm:resizeHandles val="exact"/>
        </dgm:presLayoutVars>
      </dgm:prSet>
      <dgm:spPr/>
    </dgm:pt>
    <dgm:pt modelId="{F6C5828C-7F9F-419B-A55B-48EF5C7751AE}" type="pres">
      <dgm:prSet presAssocID="{D283C521-C498-4A32-BFE1-324F29A381A0}" presName="compNode" presStyleCnt="0"/>
      <dgm:spPr/>
    </dgm:pt>
    <dgm:pt modelId="{35EFD3CF-2DDF-4065-BF0F-968C8D53E38C}" type="pres">
      <dgm:prSet presAssocID="{D283C521-C498-4A32-BFE1-324F29A381A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cuffs"/>
        </a:ext>
      </dgm:extLst>
    </dgm:pt>
    <dgm:pt modelId="{A3E94C8A-9C68-4AD2-81B4-13A684EF2363}" type="pres">
      <dgm:prSet presAssocID="{D283C521-C498-4A32-BFE1-324F29A381A0}" presName="spaceRect" presStyleCnt="0"/>
      <dgm:spPr/>
    </dgm:pt>
    <dgm:pt modelId="{9B8D5339-9C4F-469C-9884-D7AE27313FFD}" type="pres">
      <dgm:prSet presAssocID="{D283C521-C498-4A32-BFE1-324F29A381A0}" presName="textRect" presStyleLbl="revTx" presStyleIdx="0" presStyleCnt="4">
        <dgm:presLayoutVars>
          <dgm:chMax val="1"/>
          <dgm:chPref val="1"/>
        </dgm:presLayoutVars>
      </dgm:prSet>
      <dgm:spPr/>
    </dgm:pt>
    <dgm:pt modelId="{E8A734FB-B894-4695-B462-7EB25F6EF480}" type="pres">
      <dgm:prSet presAssocID="{C0EC3C24-1884-4D64-8AC9-1E47E5DEACD1}" presName="sibTrans" presStyleCnt="0"/>
      <dgm:spPr/>
    </dgm:pt>
    <dgm:pt modelId="{68123380-5A6A-4045-BC42-C45F9BE173DC}" type="pres">
      <dgm:prSet presAssocID="{ED8F3C17-05C2-4410-AF89-F5AB6140F856}" presName="compNode" presStyleCnt="0"/>
      <dgm:spPr/>
    </dgm:pt>
    <dgm:pt modelId="{2ED08B00-57DF-4E1D-AB54-2116FEB3BFB8}" type="pres">
      <dgm:prSet presAssocID="{ED8F3C17-05C2-4410-AF89-F5AB6140F85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966E1016-76D3-4EE8-B718-1EDD4D1C21B4}" type="pres">
      <dgm:prSet presAssocID="{ED8F3C17-05C2-4410-AF89-F5AB6140F856}" presName="spaceRect" presStyleCnt="0"/>
      <dgm:spPr/>
    </dgm:pt>
    <dgm:pt modelId="{6F0433A0-AADF-4E75-9F84-48DE49EDD30C}" type="pres">
      <dgm:prSet presAssocID="{ED8F3C17-05C2-4410-AF89-F5AB6140F856}" presName="textRect" presStyleLbl="revTx" presStyleIdx="1" presStyleCnt="4">
        <dgm:presLayoutVars>
          <dgm:chMax val="1"/>
          <dgm:chPref val="1"/>
        </dgm:presLayoutVars>
      </dgm:prSet>
      <dgm:spPr/>
    </dgm:pt>
    <dgm:pt modelId="{FED0C568-4A3A-4119-80AA-005A6CECA0D2}" type="pres">
      <dgm:prSet presAssocID="{AD9A2BCD-4AEE-4298-9802-B64908B55AAF}" presName="sibTrans" presStyleCnt="0"/>
      <dgm:spPr/>
    </dgm:pt>
    <dgm:pt modelId="{C35A92B0-D57E-431B-87A4-BA98A41F6787}" type="pres">
      <dgm:prSet presAssocID="{D7F89926-1A3E-4805-88E0-DC7A5F3A947F}" presName="compNode" presStyleCnt="0"/>
      <dgm:spPr/>
    </dgm:pt>
    <dgm:pt modelId="{EB08E4E8-6E3F-4AE0-BAA5-25CDA8A1BC9E}" type="pres">
      <dgm:prSet presAssocID="{D7F89926-1A3E-4805-88E0-DC7A5F3A947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arning"/>
        </a:ext>
      </dgm:extLst>
    </dgm:pt>
    <dgm:pt modelId="{038C7FA1-78EC-45DF-B8AF-868D606A1DF6}" type="pres">
      <dgm:prSet presAssocID="{D7F89926-1A3E-4805-88E0-DC7A5F3A947F}" presName="spaceRect" presStyleCnt="0"/>
      <dgm:spPr/>
    </dgm:pt>
    <dgm:pt modelId="{E0EB65AC-4285-46EB-AF93-F28EA5C84410}" type="pres">
      <dgm:prSet presAssocID="{D7F89926-1A3E-4805-88E0-DC7A5F3A947F}" presName="textRect" presStyleLbl="revTx" presStyleIdx="2" presStyleCnt="4">
        <dgm:presLayoutVars>
          <dgm:chMax val="1"/>
          <dgm:chPref val="1"/>
        </dgm:presLayoutVars>
      </dgm:prSet>
      <dgm:spPr/>
    </dgm:pt>
    <dgm:pt modelId="{691567AE-1BE3-4AA6-A035-26BBB73524A2}" type="pres">
      <dgm:prSet presAssocID="{601484B2-7B7C-4A58-9BD3-074D4DD44B27}" presName="sibTrans" presStyleCnt="0"/>
      <dgm:spPr/>
    </dgm:pt>
    <dgm:pt modelId="{00E125CB-8926-4B21-A613-0F879661D668}" type="pres">
      <dgm:prSet presAssocID="{D263F954-FB73-481F-A200-CD13B4E883FC}" presName="compNode" presStyleCnt="0"/>
      <dgm:spPr/>
    </dgm:pt>
    <dgm:pt modelId="{9099F47A-124F-4E3D-AF41-635F71691F7F}" type="pres">
      <dgm:prSet presAssocID="{D263F954-FB73-481F-A200-CD13B4E883F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anger"/>
        </a:ext>
      </dgm:extLst>
    </dgm:pt>
    <dgm:pt modelId="{31B9BF8C-6F98-403E-9DD5-5C7F4114EE82}" type="pres">
      <dgm:prSet presAssocID="{D263F954-FB73-481F-A200-CD13B4E883FC}" presName="spaceRect" presStyleCnt="0"/>
      <dgm:spPr/>
    </dgm:pt>
    <dgm:pt modelId="{AE7F40F3-9503-4F31-BEBD-00CBA1D4A91B}" type="pres">
      <dgm:prSet presAssocID="{D263F954-FB73-481F-A200-CD13B4E883FC}" presName="textRect" presStyleLbl="revTx" presStyleIdx="3" presStyleCnt="4">
        <dgm:presLayoutVars>
          <dgm:chMax val="1"/>
          <dgm:chPref val="1"/>
        </dgm:presLayoutVars>
      </dgm:prSet>
      <dgm:spPr/>
    </dgm:pt>
  </dgm:ptLst>
  <dgm:cxnLst>
    <dgm:cxn modelId="{8A0FA90A-1633-46C0-8900-11C1E39EB764}" srcId="{3F605F2A-25FA-433C-B5B3-DC27D423718A}" destId="{D7F89926-1A3E-4805-88E0-DC7A5F3A947F}" srcOrd="2" destOrd="0" parTransId="{24CBA73F-8B45-48AD-B58E-4001BADB5F0B}" sibTransId="{601484B2-7B7C-4A58-9BD3-074D4DD44B27}"/>
    <dgm:cxn modelId="{F557E00D-AC9F-43C7-A2BA-607B5F635FC2}" type="presOf" srcId="{3F605F2A-25FA-433C-B5B3-DC27D423718A}" destId="{E7A166D1-E334-4CA2-9839-F99968E067E4}" srcOrd="0" destOrd="0" presId="urn:microsoft.com/office/officeart/2018/2/layout/IconLabelList"/>
    <dgm:cxn modelId="{DE020C61-5628-4AB0-B9D9-796BB489F8F9}" type="presOf" srcId="{D283C521-C498-4A32-BFE1-324F29A381A0}" destId="{9B8D5339-9C4F-469C-9884-D7AE27313FFD}" srcOrd="0" destOrd="0" presId="urn:microsoft.com/office/officeart/2018/2/layout/IconLabelList"/>
    <dgm:cxn modelId="{4988F54B-4DC7-4C89-ACCF-0B316FC54658}" srcId="{3F605F2A-25FA-433C-B5B3-DC27D423718A}" destId="{D263F954-FB73-481F-A200-CD13B4E883FC}" srcOrd="3" destOrd="0" parTransId="{71C760A8-8BE8-4A90-B1AB-CEA99F0AA05C}" sibTransId="{4F849866-D8D1-4BB8-BE8E-D4AE628137CF}"/>
    <dgm:cxn modelId="{55BFEB92-AEC9-47A1-A16A-F425724A6D3F}" type="presOf" srcId="{ED8F3C17-05C2-4410-AF89-F5AB6140F856}" destId="{6F0433A0-AADF-4E75-9F84-48DE49EDD30C}" srcOrd="0" destOrd="0" presId="urn:microsoft.com/office/officeart/2018/2/layout/IconLabelList"/>
    <dgm:cxn modelId="{29CEA5A1-84F2-4798-AA4F-87C7F93CB685}" srcId="{3F605F2A-25FA-433C-B5B3-DC27D423718A}" destId="{D283C521-C498-4A32-BFE1-324F29A381A0}" srcOrd="0" destOrd="0" parTransId="{0DB209E3-E09A-4121-AD10-908D295C5DF5}" sibTransId="{C0EC3C24-1884-4D64-8AC9-1E47E5DEACD1}"/>
    <dgm:cxn modelId="{CEEDA9C7-C458-4593-9CAB-892F28DF33FD}" type="presOf" srcId="{D7F89926-1A3E-4805-88E0-DC7A5F3A947F}" destId="{E0EB65AC-4285-46EB-AF93-F28EA5C84410}" srcOrd="0" destOrd="0" presId="urn:microsoft.com/office/officeart/2018/2/layout/IconLabelList"/>
    <dgm:cxn modelId="{58919DE5-06D1-4CFF-8B40-04EF948DB4DF}" srcId="{3F605F2A-25FA-433C-B5B3-DC27D423718A}" destId="{ED8F3C17-05C2-4410-AF89-F5AB6140F856}" srcOrd="1" destOrd="0" parTransId="{B7907F39-5D9D-4715-A112-C5B606108785}" sibTransId="{AD9A2BCD-4AEE-4298-9802-B64908B55AAF}"/>
    <dgm:cxn modelId="{0D0DC5EB-5D4A-45BE-A4CC-B8F43176E119}" type="presOf" srcId="{D263F954-FB73-481F-A200-CD13B4E883FC}" destId="{AE7F40F3-9503-4F31-BEBD-00CBA1D4A91B}" srcOrd="0" destOrd="0" presId="urn:microsoft.com/office/officeart/2018/2/layout/IconLabelList"/>
    <dgm:cxn modelId="{04B00E4E-3FE8-4A42-8BB0-C512BA655E52}" type="presParOf" srcId="{E7A166D1-E334-4CA2-9839-F99968E067E4}" destId="{F6C5828C-7F9F-419B-A55B-48EF5C7751AE}" srcOrd="0" destOrd="0" presId="urn:microsoft.com/office/officeart/2018/2/layout/IconLabelList"/>
    <dgm:cxn modelId="{0591AF68-0C5D-4EA7-8BCE-8B15CD220DE9}" type="presParOf" srcId="{F6C5828C-7F9F-419B-A55B-48EF5C7751AE}" destId="{35EFD3CF-2DDF-4065-BF0F-968C8D53E38C}" srcOrd="0" destOrd="0" presId="urn:microsoft.com/office/officeart/2018/2/layout/IconLabelList"/>
    <dgm:cxn modelId="{0EDD73CA-9CDA-4A57-A7BE-58839E65D3F3}" type="presParOf" srcId="{F6C5828C-7F9F-419B-A55B-48EF5C7751AE}" destId="{A3E94C8A-9C68-4AD2-81B4-13A684EF2363}" srcOrd="1" destOrd="0" presId="urn:microsoft.com/office/officeart/2018/2/layout/IconLabelList"/>
    <dgm:cxn modelId="{14F30DDF-8F06-41B3-9D19-A029FE995AB9}" type="presParOf" srcId="{F6C5828C-7F9F-419B-A55B-48EF5C7751AE}" destId="{9B8D5339-9C4F-469C-9884-D7AE27313FFD}" srcOrd="2" destOrd="0" presId="urn:microsoft.com/office/officeart/2018/2/layout/IconLabelList"/>
    <dgm:cxn modelId="{8083FE88-E4BD-4AB4-A3A5-1977D896D758}" type="presParOf" srcId="{E7A166D1-E334-4CA2-9839-F99968E067E4}" destId="{E8A734FB-B894-4695-B462-7EB25F6EF480}" srcOrd="1" destOrd="0" presId="urn:microsoft.com/office/officeart/2018/2/layout/IconLabelList"/>
    <dgm:cxn modelId="{8588602D-E6D8-4089-B1FC-2E903D1AAF91}" type="presParOf" srcId="{E7A166D1-E334-4CA2-9839-F99968E067E4}" destId="{68123380-5A6A-4045-BC42-C45F9BE173DC}" srcOrd="2" destOrd="0" presId="urn:microsoft.com/office/officeart/2018/2/layout/IconLabelList"/>
    <dgm:cxn modelId="{9F3AB075-D059-4099-9D3E-92379FA27509}" type="presParOf" srcId="{68123380-5A6A-4045-BC42-C45F9BE173DC}" destId="{2ED08B00-57DF-4E1D-AB54-2116FEB3BFB8}" srcOrd="0" destOrd="0" presId="urn:microsoft.com/office/officeart/2018/2/layout/IconLabelList"/>
    <dgm:cxn modelId="{A53861EF-99D5-4D67-A447-4A81BFD3BA77}" type="presParOf" srcId="{68123380-5A6A-4045-BC42-C45F9BE173DC}" destId="{966E1016-76D3-4EE8-B718-1EDD4D1C21B4}" srcOrd="1" destOrd="0" presId="urn:microsoft.com/office/officeart/2018/2/layout/IconLabelList"/>
    <dgm:cxn modelId="{6FA28A05-09B7-4FEE-9A9B-C3F333E7F4AB}" type="presParOf" srcId="{68123380-5A6A-4045-BC42-C45F9BE173DC}" destId="{6F0433A0-AADF-4E75-9F84-48DE49EDD30C}" srcOrd="2" destOrd="0" presId="urn:microsoft.com/office/officeart/2018/2/layout/IconLabelList"/>
    <dgm:cxn modelId="{4DC0CBCD-3C9A-4D1A-B254-56BBBD1B6C13}" type="presParOf" srcId="{E7A166D1-E334-4CA2-9839-F99968E067E4}" destId="{FED0C568-4A3A-4119-80AA-005A6CECA0D2}" srcOrd="3" destOrd="0" presId="urn:microsoft.com/office/officeart/2018/2/layout/IconLabelList"/>
    <dgm:cxn modelId="{A2AE9C49-ABFB-44A3-8DC8-280F771BA53D}" type="presParOf" srcId="{E7A166D1-E334-4CA2-9839-F99968E067E4}" destId="{C35A92B0-D57E-431B-87A4-BA98A41F6787}" srcOrd="4" destOrd="0" presId="urn:microsoft.com/office/officeart/2018/2/layout/IconLabelList"/>
    <dgm:cxn modelId="{94F98115-69FA-4297-8C61-C4C9CBE3E26D}" type="presParOf" srcId="{C35A92B0-D57E-431B-87A4-BA98A41F6787}" destId="{EB08E4E8-6E3F-4AE0-BAA5-25CDA8A1BC9E}" srcOrd="0" destOrd="0" presId="urn:microsoft.com/office/officeart/2018/2/layout/IconLabelList"/>
    <dgm:cxn modelId="{D39DB8BD-EBBA-45C7-AD69-5F8E94F0DED7}" type="presParOf" srcId="{C35A92B0-D57E-431B-87A4-BA98A41F6787}" destId="{038C7FA1-78EC-45DF-B8AF-868D606A1DF6}" srcOrd="1" destOrd="0" presId="urn:microsoft.com/office/officeart/2018/2/layout/IconLabelList"/>
    <dgm:cxn modelId="{5F9FAB84-E88B-4729-BEEF-61D27779AA2D}" type="presParOf" srcId="{C35A92B0-D57E-431B-87A4-BA98A41F6787}" destId="{E0EB65AC-4285-46EB-AF93-F28EA5C84410}" srcOrd="2" destOrd="0" presId="urn:microsoft.com/office/officeart/2018/2/layout/IconLabelList"/>
    <dgm:cxn modelId="{F6EB7C54-54C1-4957-A1CC-DD3282860798}" type="presParOf" srcId="{E7A166D1-E334-4CA2-9839-F99968E067E4}" destId="{691567AE-1BE3-4AA6-A035-26BBB73524A2}" srcOrd="5" destOrd="0" presId="urn:microsoft.com/office/officeart/2018/2/layout/IconLabelList"/>
    <dgm:cxn modelId="{C03E40BA-D90D-4560-9A21-8DEBC7AA2107}" type="presParOf" srcId="{E7A166D1-E334-4CA2-9839-F99968E067E4}" destId="{00E125CB-8926-4B21-A613-0F879661D668}" srcOrd="6" destOrd="0" presId="urn:microsoft.com/office/officeart/2018/2/layout/IconLabelList"/>
    <dgm:cxn modelId="{13AB4F7C-F6B2-44FB-85DF-C2B6214A78A5}" type="presParOf" srcId="{00E125CB-8926-4B21-A613-0F879661D668}" destId="{9099F47A-124F-4E3D-AF41-635F71691F7F}" srcOrd="0" destOrd="0" presId="urn:microsoft.com/office/officeart/2018/2/layout/IconLabelList"/>
    <dgm:cxn modelId="{956A7FF5-B7B5-4597-BD31-315017E98BAD}" type="presParOf" srcId="{00E125CB-8926-4B21-A613-0F879661D668}" destId="{31B9BF8C-6F98-403E-9DD5-5C7F4114EE82}" srcOrd="1" destOrd="0" presId="urn:microsoft.com/office/officeart/2018/2/layout/IconLabelList"/>
    <dgm:cxn modelId="{40062864-2374-45DE-94CA-4D8EDD164DCF}" type="presParOf" srcId="{00E125CB-8926-4B21-A613-0F879661D668}" destId="{AE7F40F3-9503-4F31-BEBD-00CBA1D4A91B}"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283379E-8F37-4774-BC67-26F24CC2968A}" type="doc">
      <dgm:prSet loTypeId="urn:microsoft.com/office/officeart/2018/2/layout/IconVerticalSolidList" loCatId="icon" qsTypeId="urn:microsoft.com/office/officeart/2005/8/quickstyle/simple4" qsCatId="simple" csTypeId="urn:microsoft.com/office/officeart/2005/8/colors/colorful5" csCatId="colorful" phldr="1"/>
      <dgm:spPr/>
      <dgm:t>
        <a:bodyPr/>
        <a:lstStyle/>
        <a:p>
          <a:endParaRPr lang="en-US"/>
        </a:p>
      </dgm:t>
    </dgm:pt>
    <dgm:pt modelId="{9A3E7B42-9B79-4D71-B395-0AF6661D3FB0}">
      <dgm:prSet/>
      <dgm:spPr/>
      <dgm:t>
        <a:bodyPr/>
        <a:lstStyle/>
        <a:p>
          <a:pPr>
            <a:lnSpc>
              <a:spcPct val="100000"/>
            </a:lnSpc>
          </a:pPr>
          <a:r>
            <a:rPr lang="en-GB"/>
            <a:t>Policing Education Qualifications Framework (PEQF)</a:t>
          </a:r>
          <a:endParaRPr lang="en-US"/>
        </a:p>
      </dgm:t>
    </dgm:pt>
    <dgm:pt modelId="{BC706815-B688-4C42-95E9-AD1063C98903}" type="parTrans" cxnId="{544FFB40-018D-4DFA-8B26-5B709E05419C}">
      <dgm:prSet/>
      <dgm:spPr/>
      <dgm:t>
        <a:bodyPr/>
        <a:lstStyle/>
        <a:p>
          <a:endParaRPr lang="en-US"/>
        </a:p>
      </dgm:t>
    </dgm:pt>
    <dgm:pt modelId="{8E26DFA4-5AE3-452F-87A8-5E8E042D859E}" type="sibTrans" cxnId="{544FFB40-018D-4DFA-8B26-5B709E05419C}">
      <dgm:prSet/>
      <dgm:spPr/>
      <dgm:t>
        <a:bodyPr/>
        <a:lstStyle/>
        <a:p>
          <a:endParaRPr lang="en-US"/>
        </a:p>
      </dgm:t>
    </dgm:pt>
    <dgm:pt modelId="{85ED0EA3-EBD0-49CC-8CD4-35A374EFEAEB}">
      <dgm:prSet/>
      <dgm:spPr/>
      <dgm:t>
        <a:bodyPr/>
        <a:lstStyle/>
        <a:p>
          <a:pPr>
            <a:lnSpc>
              <a:spcPct val="100000"/>
            </a:lnSpc>
          </a:pPr>
          <a:r>
            <a:rPr lang="en-GB"/>
            <a:t>Fast Track schemes</a:t>
          </a:r>
          <a:endParaRPr lang="en-US"/>
        </a:p>
      </dgm:t>
    </dgm:pt>
    <dgm:pt modelId="{6B3E01AE-4B50-4F5B-8699-06A6A57DA84B}" type="parTrans" cxnId="{609F3DE4-5B5E-4C37-8AE9-49BFB6D342F2}">
      <dgm:prSet/>
      <dgm:spPr/>
      <dgm:t>
        <a:bodyPr/>
        <a:lstStyle/>
        <a:p>
          <a:endParaRPr lang="en-US"/>
        </a:p>
      </dgm:t>
    </dgm:pt>
    <dgm:pt modelId="{13A211E5-D9BB-4EF4-8BBA-D1056F60A326}" type="sibTrans" cxnId="{609F3DE4-5B5E-4C37-8AE9-49BFB6D342F2}">
      <dgm:prSet/>
      <dgm:spPr/>
      <dgm:t>
        <a:bodyPr/>
        <a:lstStyle/>
        <a:p>
          <a:endParaRPr lang="en-US"/>
        </a:p>
      </dgm:t>
    </dgm:pt>
    <dgm:pt modelId="{54572010-5DCB-4E05-8BFB-DB0FFA55B710}">
      <dgm:prSet/>
      <dgm:spPr/>
      <dgm:t>
        <a:bodyPr/>
        <a:lstStyle/>
        <a:p>
          <a:pPr>
            <a:lnSpc>
              <a:spcPct val="100000"/>
            </a:lnSpc>
          </a:pPr>
          <a:r>
            <a:rPr lang="en-GB"/>
            <a:t>Direct entry Superintendent </a:t>
          </a:r>
          <a:endParaRPr lang="en-US"/>
        </a:p>
      </dgm:t>
    </dgm:pt>
    <dgm:pt modelId="{3BD7313A-19B6-4BF6-B83F-DF9966AB7F55}" type="parTrans" cxnId="{3F8947CB-9A4C-47B5-BFB8-2A86A65EC3D0}">
      <dgm:prSet/>
      <dgm:spPr/>
      <dgm:t>
        <a:bodyPr/>
        <a:lstStyle/>
        <a:p>
          <a:endParaRPr lang="en-US"/>
        </a:p>
      </dgm:t>
    </dgm:pt>
    <dgm:pt modelId="{0C6B0036-5021-4D4C-99A9-899541A55571}" type="sibTrans" cxnId="{3F8947CB-9A4C-47B5-BFB8-2A86A65EC3D0}">
      <dgm:prSet/>
      <dgm:spPr/>
      <dgm:t>
        <a:bodyPr/>
        <a:lstStyle/>
        <a:p>
          <a:endParaRPr lang="en-US"/>
        </a:p>
      </dgm:t>
    </dgm:pt>
    <dgm:pt modelId="{913BA2F6-757A-465D-9809-E0DFF2A53F02}">
      <dgm:prSet/>
      <dgm:spPr/>
      <dgm:t>
        <a:bodyPr/>
        <a:lstStyle/>
        <a:p>
          <a:pPr>
            <a:lnSpc>
              <a:spcPct val="100000"/>
            </a:lnSpc>
          </a:pPr>
          <a:r>
            <a:rPr lang="en-GB"/>
            <a:t>Code of Ethics </a:t>
          </a:r>
          <a:endParaRPr lang="en-US"/>
        </a:p>
      </dgm:t>
    </dgm:pt>
    <dgm:pt modelId="{9558CE62-A226-4704-9432-238C439F2A04}" type="parTrans" cxnId="{7B5CCAF7-E670-400B-9B76-00D434E097CB}">
      <dgm:prSet/>
      <dgm:spPr/>
      <dgm:t>
        <a:bodyPr/>
        <a:lstStyle/>
        <a:p>
          <a:endParaRPr lang="en-US"/>
        </a:p>
      </dgm:t>
    </dgm:pt>
    <dgm:pt modelId="{83660AC4-583F-47E7-92B3-DC49143B5663}" type="sibTrans" cxnId="{7B5CCAF7-E670-400B-9B76-00D434E097CB}">
      <dgm:prSet/>
      <dgm:spPr/>
      <dgm:t>
        <a:bodyPr/>
        <a:lstStyle/>
        <a:p>
          <a:endParaRPr lang="en-US"/>
        </a:p>
      </dgm:t>
    </dgm:pt>
    <dgm:pt modelId="{C3367CEC-1F57-46D3-B761-43872557B6F0}">
      <dgm:prSet/>
      <dgm:spPr/>
      <dgm:t>
        <a:bodyPr/>
        <a:lstStyle/>
        <a:p>
          <a:pPr>
            <a:lnSpc>
              <a:spcPct val="100000"/>
            </a:lnSpc>
          </a:pPr>
          <a:r>
            <a:rPr lang="en-GB"/>
            <a:t>Recruitment from minority communities</a:t>
          </a:r>
          <a:endParaRPr lang="en-US"/>
        </a:p>
      </dgm:t>
    </dgm:pt>
    <dgm:pt modelId="{33D45C3B-49CE-4827-B67B-E6B01C2613A6}" type="parTrans" cxnId="{D33C7A44-1C40-4E64-B730-6561EF488C92}">
      <dgm:prSet/>
      <dgm:spPr/>
      <dgm:t>
        <a:bodyPr/>
        <a:lstStyle/>
        <a:p>
          <a:endParaRPr lang="en-US"/>
        </a:p>
      </dgm:t>
    </dgm:pt>
    <dgm:pt modelId="{6B124C94-5CE1-4C97-B747-70EA8FD70E6C}" type="sibTrans" cxnId="{D33C7A44-1C40-4E64-B730-6561EF488C92}">
      <dgm:prSet/>
      <dgm:spPr/>
      <dgm:t>
        <a:bodyPr/>
        <a:lstStyle/>
        <a:p>
          <a:endParaRPr lang="en-US"/>
        </a:p>
      </dgm:t>
    </dgm:pt>
    <dgm:pt modelId="{EC2D50BD-9D3F-48BC-91AF-8B982E70FBB6}">
      <dgm:prSet/>
      <dgm:spPr/>
      <dgm:t>
        <a:bodyPr/>
        <a:lstStyle/>
        <a:p>
          <a:pPr>
            <a:lnSpc>
              <a:spcPct val="100000"/>
            </a:lnSpc>
          </a:pPr>
          <a:r>
            <a:rPr lang="en-GB"/>
            <a:t>Training on equality and diversity</a:t>
          </a:r>
          <a:endParaRPr lang="en-US"/>
        </a:p>
      </dgm:t>
    </dgm:pt>
    <dgm:pt modelId="{68A8F251-98FB-463E-9ADD-321A529F92BE}" type="parTrans" cxnId="{09D5662C-D95B-454B-9DE4-B5E3CC6098FA}">
      <dgm:prSet/>
      <dgm:spPr/>
      <dgm:t>
        <a:bodyPr/>
        <a:lstStyle/>
        <a:p>
          <a:endParaRPr lang="en-US"/>
        </a:p>
      </dgm:t>
    </dgm:pt>
    <dgm:pt modelId="{C7CC28FA-0424-40A8-BDD6-D3C36B1F6DEB}" type="sibTrans" cxnId="{09D5662C-D95B-454B-9DE4-B5E3CC6098FA}">
      <dgm:prSet/>
      <dgm:spPr/>
      <dgm:t>
        <a:bodyPr/>
        <a:lstStyle/>
        <a:p>
          <a:endParaRPr lang="en-US"/>
        </a:p>
      </dgm:t>
    </dgm:pt>
    <dgm:pt modelId="{C3BEF21D-F064-4C66-A68D-8855A51FA10A}" type="pres">
      <dgm:prSet presAssocID="{7283379E-8F37-4774-BC67-26F24CC2968A}" presName="root" presStyleCnt="0">
        <dgm:presLayoutVars>
          <dgm:dir/>
          <dgm:resizeHandles val="exact"/>
        </dgm:presLayoutVars>
      </dgm:prSet>
      <dgm:spPr/>
    </dgm:pt>
    <dgm:pt modelId="{DABD96A1-C3D6-48BF-80CA-118CA5C07589}" type="pres">
      <dgm:prSet presAssocID="{9A3E7B42-9B79-4D71-B395-0AF6661D3FB0}" presName="compNode" presStyleCnt="0"/>
      <dgm:spPr/>
    </dgm:pt>
    <dgm:pt modelId="{5F3A7C0B-BA9B-4A39-975B-BF07692ACD4F}" type="pres">
      <dgm:prSet presAssocID="{9A3E7B42-9B79-4D71-B395-0AF6661D3FB0}" presName="bgRect" presStyleLbl="bgShp" presStyleIdx="0" presStyleCnt="6"/>
      <dgm:spPr/>
    </dgm:pt>
    <dgm:pt modelId="{AC438943-B52D-4E82-B439-188C0C282929}" type="pres">
      <dgm:prSet presAssocID="{9A3E7B42-9B79-4D71-B395-0AF6661D3FB0}"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ooks"/>
        </a:ext>
      </dgm:extLst>
    </dgm:pt>
    <dgm:pt modelId="{A52433A1-6F84-4972-B150-6AFA9C41ED32}" type="pres">
      <dgm:prSet presAssocID="{9A3E7B42-9B79-4D71-B395-0AF6661D3FB0}" presName="spaceRect" presStyleCnt="0"/>
      <dgm:spPr/>
    </dgm:pt>
    <dgm:pt modelId="{0AF4823C-E41A-45DB-9C6D-3C08490C2187}" type="pres">
      <dgm:prSet presAssocID="{9A3E7B42-9B79-4D71-B395-0AF6661D3FB0}" presName="parTx" presStyleLbl="revTx" presStyleIdx="0" presStyleCnt="6">
        <dgm:presLayoutVars>
          <dgm:chMax val="0"/>
          <dgm:chPref val="0"/>
        </dgm:presLayoutVars>
      </dgm:prSet>
      <dgm:spPr/>
    </dgm:pt>
    <dgm:pt modelId="{7A495CF9-E09A-48C0-B7D3-AD96C68E1818}" type="pres">
      <dgm:prSet presAssocID="{8E26DFA4-5AE3-452F-87A8-5E8E042D859E}" presName="sibTrans" presStyleCnt="0"/>
      <dgm:spPr/>
    </dgm:pt>
    <dgm:pt modelId="{2575E2BB-B583-4C54-B576-E55465E995B9}" type="pres">
      <dgm:prSet presAssocID="{85ED0EA3-EBD0-49CC-8CD4-35A374EFEAEB}" presName="compNode" presStyleCnt="0"/>
      <dgm:spPr/>
    </dgm:pt>
    <dgm:pt modelId="{51825386-166F-4868-AAD6-F1F957D80309}" type="pres">
      <dgm:prSet presAssocID="{85ED0EA3-EBD0-49CC-8CD4-35A374EFEAEB}" presName="bgRect" presStyleLbl="bgShp" presStyleIdx="1" presStyleCnt="6"/>
      <dgm:spPr/>
    </dgm:pt>
    <dgm:pt modelId="{73D933AF-6F63-4114-BBCB-0B35C049EA41}" type="pres">
      <dgm:prSet presAssocID="{85ED0EA3-EBD0-49CC-8CD4-35A374EFEAEB}"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Upward trend"/>
        </a:ext>
      </dgm:extLst>
    </dgm:pt>
    <dgm:pt modelId="{4AD8F1DA-8832-40DA-A3A4-4D28EB14CD4A}" type="pres">
      <dgm:prSet presAssocID="{85ED0EA3-EBD0-49CC-8CD4-35A374EFEAEB}" presName="spaceRect" presStyleCnt="0"/>
      <dgm:spPr/>
    </dgm:pt>
    <dgm:pt modelId="{9559560F-DDB5-4B02-B2F3-AA08C106CC04}" type="pres">
      <dgm:prSet presAssocID="{85ED0EA3-EBD0-49CC-8CD4-35A374EFEAEB}" presName="parTx" presStyleLbl="revTx" presStyleIdx="1" presStyleCnt="6">
        <dgm:presLayoutVars>
          <dgm:chMax val="0"/>
          <dgm:chPref val="0"/>
        </dgm:presLayoutVars>
      </dgm:prSet>
      <dgm:spPr/>
    </dgm:pt>
    <dgm:pt modelId="{DAA0E6EC-7D62-4369-BD09-7BA51AB4F6D2}" type="pres">
      <dgm:prSet presAssocID="{13A211E5-D9BB-4EF4-8BBA-D1056F60A326}" presName="sibTrans" presStyleCnt="0"/>
      <dgm:spPr/>
    </dgm:pt>
    <dgm:pt modelId="{81323851-E725-4BA8-86BC-008353A5DDBA}" type="pres">
      <dgm:prSet presAssocID="{54572010-5DCB-4E05-8BFB-DB0FFA55B710}" presName="compNode" presStyleCnt="0"/>
      <dgm:spPr/>
    </dgm:pt>
    <dgm:pt modelId="{5507D1D5-A094-4060-B904-19DB4C28C461}" type="pres">
      <dgm:prSet presAssocID="{54572010-5DCB-4E05-8BFB-DB0FFA55B710}" presName="bgRect" presStyleLbl="bgShp" presStyleIdx="2" presStyleCnt="6"/>
      <dgm:spPr/>
    </dgm:pt>
    <dgm:pt modelId="{7B31C9D8-00C5-47EF-BCA6-3455D47D33B4}" type="pres">
      <dgm:prSet presAssocID="{54572010-5DCB-4E05-8BFB-DB0FFA55B710}"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User"/>
        </a:ext>
      </dgm:extLst>
    </dgm:pt>
    <dgm:pt modelId="{DC8E75EC-09C1-4DCC-820E-8C348819650D}" type="pres">
      <dgm:prSet presAssocID="{54572010-5DCB-4E05-8BFB-DB0FFA55B710}" presName="spaceRect" presStyleCnt="0"/>
      <dgm:spPr/>
    </dgm:pt>
    <dgm:pt modelId="{EB29CE9F-4672-4271-8A00-CBA70B403149}" type="pres">
      <dgm:prSet presAssocID="{54572010-5DCB-4E05-8BFB-DB0FFA55B710}" presName="parTx" presStyleLbl="revTx" presStyleIdx="2" presStyleCnt="6">
        <dgm:presLayoutVars>
          <dgm:chMax val="0"/>
          <dgm:chPref val="0"/>
        </dgm:presLayoutVars>
      </dgm:prSet>
      <dgm:spPr/>
    </dgm:pt>
    <dgm:pt modelId="{6DD45A83-28E1-4876-9359-8FA6FFB9226D}" type="pres">
      <dgm:prSet presAssocID="{0C6B0036-5021-4D4C-99A9-899541A55571}" presName="sibTrans" presStyleCnt="0"/>
      <dgm:spPr/>
    </dgm:pt>
    <dgm:pt modelId="{5AAAEF46-F768-4474-A119-9F7F9D74F5C9}" type="pres">
      <dgm:prSet presAssocID="{913BA2F6-757A-465D-9809-E0DFF2A53F02}" presName="compNode" presStyleCnt="0"/>
      <dgm:spPr/>
    </dgm:pt>
    <dgm:pt modelId="{28729E38-67F6-4D77-B7FE-EE0C1980119B}" type="pres">
      <dgm:prSet presAssocID="{913BA2F6-757A-465D-9809-E0DFF2A53F02}" presName="bgRect" presStyleLbl="bgShp" presStyleIdx="3" presStyleCnt="6"/>
      <dgm:spPr/>
    </dgm:pt>
    <dgm:pt modelId="{DD940B54-D876-4BB1-8BF0-C7C82C8F2453}" type="pres">
      <dgm:prSet presAssocID="{913BA2F6-757A-465D-9809-E0DFF2A53F02}"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Group of People"/>
        </a:ext>
      </dgm:extLst>
    </dgm:pt>
    <dgm:pt modelId="{7B48C7DF-DD74-4E2B-AC1B-F4673F983FB8}" type="pres">
      <dgm:prSet presAssocID="{913BA2F6-757A-465D-9809-E0DFF2A53F02}" presName="spaceRect" presStyleCnt="0"/>
      <dgm:spPr/>
    </dgm:pt>
    <dgm:pt modelId="{DC38DA22-6A4B-4900-A3A2-E79065A24354}" type="pres">
      <dgm:prSet presAssocID="{913BA2F6-757A-465D-9809-E0DFF2A53F02}" presName="parTx" presStyleLbl="revTx" presStyleIdx="3" presStyleCnt="6">
        <dgm:presLayoutVars>
          <dgm:chMax val="0"/>
          <dgm:chPref val="0"/>
        </dgm:presLayoutVars>
      </dgm:prSet>
      <dgm:spPr/>
    </dgm:pt>
    <dgm:pt modelId="{BE75BE96-5F51-4717-B76B-C549B5813D9E}" type="pres">
      <dgm:prSet presAssocID="{83660AC4-583F-47E7-92B3-DC49143B5663}" presName="sibTrans" presStyleCnt="0"/>
      <dgm:spPr/>
    </dgm:pt>
    <dgm:pt modelId="{E3912CF1-852A-4FE1-9D19-E99D65271673}" type="pres">
      <dgm:prSet presAssocID="{C3367CEC-1F57-46D3-B761-43872557B6F0}" presName="compNode" presStyleCnt="0"/>
      <dgm:spPr/>
    </dgm:pt>
    <dgm:pt modelId="{D149DA57-E060-44C1-9CE5-0DCD815E6CFB}" type="pres">
      <dgm:prSet presAssocID="{C3367CEC-1F57-46D3-B761-43872557B6F0}" presName="bgRect" presStyleLbl="bgShp" presStyleIdx="4" presStyleCnt="6"/>
      <dgm:spPr/>
    </dgm:pt>
    <dgm:pt modelId="{6A84A34E-A8CC-4C91-B2DF-495426EAD117}" type="pres">
      <dgm:prSet presAssocID="{C3367CEC-1F57-46D3-B761-43872557B6F0}"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Group"/>
        </a:ext>
      </dgm:extLst>
    </dgm:pt>
    <dgm:pt modelId="{30CABD51-F5B9-4652-A97E-C793CBFCB855}" type="pres">
      <dgm:prSet presAssocID="{C3367CEC-1F57-46D3-B761-43872557B6F0}" presName="spaceRect" presStyleCnt="0"/>
      <dgm:spPr/>
    </dgm:pt>
    <dgm:pt modelId="{104A1E31-8913-41C7-B1BF-05A1F87B0A73}" type="pres">
      <dgm:prSet presAssocID="{C3367CEC-1F57-46D3-B761-43872557B6F0}" presName="parTx" presStyleLbl="revTx" presStyleIdx="4" presStyleCnt="6">
        <dgm:presLayoutVars>
          <dgm:chMax val="0"/>
          <dgm:chPref val="0"/>
        </dgm:presLayoutVars>
      </dgm:prSet>
      <dgm:spPr/>
    </dgm:pt>
    <dgm:pt modelId="{941854AF-414E-4D61-BD8C-08A557DECC96}" type="pres">
      <dgm:prSet presAssocID="{6B124C94-5CE1-4C97-B747-70EA8FD70E6C}" presName="sibTrans" presStyleCnt="0"/>
      <dgm:spPr/>
    </dgm:pt>
    <dgm:pt modelId="{590A045A-CA1A-4305-A905-CE18E3A07A94}" type="pres">
      <dgm:prSet presAssocID="{EC2D50BD-9D3F-48BC-91AF-8B982E70FBB6}" presName="compNode" presStyleCnt="0"/>
      <dgm:spPr/>
    </dgm:pt>
    <dgm:pt modelId="{EFD42299-6E9A-4816-8308-4798B7E60B07}" type="pres">
      <dgm:prSet presAssocID="{EC2D50BD-9D3F-48BC-91AF-8B982E70FBB6}" presName="bgRect" presStyleLbl="bgShp" presStyleIdx="5" presStyleCnt="6"/>
      <dgm:spPr/>
    </dgm:pt>
    <dgm:pt modelId="{BDE234C9-EC7F-47AF-A576-70A6CF1A05A2}" type="pres">
      <dgm:prSet presAssocID="{EC2D50BD-9D3F-48BC-91AF-8B982E70FBB6}"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Scales of Justice"/>
        </a:ext>
      </dgm:extLst>
    </dgm:pt>
    <dgm:pt modelId="{FBA065FA-805E-4CC9-B263-71DCD2BD5E49}" type="pres">
      <dgm:prSet presAssocID="{EC2D50BD-9D3F-48BC-91AF-8B982E70FBB6}" presName="spaceRect" presStyleCnt="0"/>
      <dgm:spPr/>
    </dgm:pt>
    <dgm:pt modelId="{40C1995D-9634-4D62-96FA-182130934888}" type="pres">
      <dgm:prSet presAssocID="{EC2D50BD-9D3F-48BC-91AF-8B982E70FBB6}" presName="parTx" presStyleLbl="revTx" presStyleIdx="5" presStyleCnt="6">
        <dgm:presLayoutVars>
          <dgm:chMax val="0"/>
          <dgm:chPref val="0"/>
        </dgm:presLayoutVars>
      </dgm:prSet>
      <dgm:spPr/>
    </dgm:pt>
  </dgm:ptLst>
  <dgm:cxnLst>
    <dgm:cxn modelId="{27BB770F-69B6-47E5-81AB-75359C401CC0}" type="presOf" srcId="{913BA2F6-757A-465D-9809-E0DFF2A53F02}" destId="{DC38DA22-6A4B-4900-A3A2-E79065A24354}" srcOrd="0" destOrd="0" presId="urn:microsoft.com/office/officeart/2018/2/layout/IconVerticalSolidList"/>
    <dgm:cxn modelId="{F329731E-2868-44F2-9923-1402D665382D}" type="presOf" srcId="{54572010-5DCB-4E05-8BFB-DB0FFA55B710}" destId="{EB29CE9F-4672-4271-8A00-CBA70B403149}" srcOrd="0" destOrd="0" presId="urn:microsoft.com/office/officeart/2018/2/layout/IconVerticalSolidList"/>
    <dgm:cxn modelId="{09D5662C-D95B-454B-9DE4-B5E3CC6098FA}" srcId="{7283379E-8F37-4774-BC67-26F24CC2968A}" destId="{EC2D50BD-9D3F-48BC-91AF-8B982E70FBB6}" srcOrd="5" destOrd="0" parTransId="{68A8F251-98FB-463E-9ADD-321A529F92BE}" sibTransId="{C7CC28FA-0424-40A8-BDD6-D3C36B1F6DEB}"/>
    <dgm:cxn modelId="{544FFB40-018D-4DFA-8B26-5B709E05419C}" srcId="{7283379E-8F37-4774-BC67-26F24CC2968A}" destId="{9A3E7B42-9B79-4D71-B395-0AF6661D3FB0}" srcOrd="0" destOrd="0" parTransId="{BC706815-B688-4C42-95E9-AD1063C98903}" sibTransId="{8E26DFA4-5AE3-452F-87A8-5E8E042D859E}"/>
    <dgm:cxn modelId="{D33C7A44-1C40-4E64-B730-6561EF488C92}" srcId="{7283379E-8F37-4774-BC67-26F24CC2968A}" destId="{C3367CEC-1F57-46D3-B761-43872557B6F0}" srcOrd="4" destOrd="0" parTransId="{33D45C3B-49CE-4827-B67B-E6B01C2613A6}" sibTransId="{6B124C94-5CE1-4C97-B747-70EA8FD70E6C}"/>
    <dgm:cxn modelId="{09220390-71E0-4052-B249-56573BFB67BE}" type="presOf" srcId="{7283379E-8F37-4774-BC67-26F24CC2968A}" destId="{C3BEF21D-F064-4C66-A68D-8855A51FA10A}" srcOrd="0" destOrd="0" presId="urn:microsoft.com/office/officeart/2018/2/layout/IconVerticalSolidList"/>
    <dgm:cxn modelId="{844A48A4-70CC-48F7-8344-7A0643EAAD7E}" type="presOf" srcId="{9A3E7B42-9B79-4D71-B395-0AF6661D3FB0}" destId="{0AF4823C-E41A-45DB-9C6D-3C08490C2187}" srcOrd="0" destOrd="0" presId="urn:microsoft.com/office/officeart/2018/2/layout/IconVerticalSolidList"/>
    <dgm:cxn modelId="{3F8947CB-9A4C-47B5-BFB8-2A86A65EC3D0}" srcId="{7283379E-8F37-4774-BC67-26F24CC2968A}" destId="{54572010-5DCB-4E05-8BFB-DB0FFA55B710}" srcOrd="2" destOrd="0" parTransId="{3BD7313A-19B6-4BF6-B83F-DF9966AB7F55}" sibTransId="{0C6B0036-5021-4D4C-99A9-899541A55571}"/>
    <dgm:cxn modelId="{2BC3D7CF-0615-4D09-9D1A-E79820F86585}" type="presOf" srcId="{85ED0EA3-EBD0-49CC-8CD4-35A374EFEAEB}" destId="{9559560F-DDB5-4B02-B2F3-AA08C106CC04}" srcOrd="0" destOrd="0" presId="urn:microsoft.com/office/officeart/2018/2/layout/IconVerticalSolidList"/>
    <dgm:cxn modelId="{BD1382D9-3B8D-4E5C-B365-C6D729422923}" type="presOf" srcId="{EC2D50BD-9D3F-48BC-91AF-8B982E70FBB6}" destId="{40C1995D-9634-4D62-96FA-182130934888}" srcOrd="0" destOrd="0" presId="urn:microsoft.com/office/officeart/2018/2/layout/IconVerticalSolidList"/>
    <dgm:cxn modelId="{A461DDDD-AF15-4138-B710-0B09EFF65BB5}" type="presOf" srcId="{C3367CEC-1F57-46D3-B761-43872557B6F0}" destId="{104A1E31-8913-41C7-B1BF-05A1F87B0A73}" srcOrd="0" destOrd="0" presId="urn:microsoft.com/office/officeart/2018/2/layout/IconVerticalSolidList"/>
    <dgm:cxn modelId="{609F3DE4-5B5E-4C37-8AE9-49BFB6D342F2}" srcId="{7283379E-8F37-4774-BC67-26F24CC2968A}" destId="{85ED0EA3-EBD0-49CC-8CD4-35A374EFEAEB}" srcOrd="1" destOrd="0" parTransId="{6B3E01AE-4B50-4F5B-8699-06A6A57DA84B}" sibTransId="{13A211E5-D9BB-4EF4-8BBA-D1056F60A326}"/>
    <dgm:cxn modelId="{7B5CCAF7-E670-400B-9B76-00D434E097CB}" srcId="{7283379E-8F37-4774-BC67-26F24CC2968A}" destId="{913BA2F6-757A-465D-9809-E0DFF2A53F02}" srcOrd="3" destOrd="0" parTransId="{9558CE62-A226-4704-9432-238C439F2A04}" sibTransId="{83660AC4-583F-47E7-92B3-DC49143B5663}"/>
    <dgm:cxn modelId="{60D84968-3B92-4227-8984-A3DFE46A88C8}" type="presParOf" srcId="{C3BEF21D-F064-4C66-A68D-8855A51FA10A}" destId="{DABD96A1-C3D6-48BF-80CA-118CA5C07589}" srcOrd="0" destOrd="0" presId="urn:microsoft.com/office/officeart/2018/2/layout/IconVerticalSolidList"/>
    <dgm:cxn modelId="{05E58ABB-A4B4-425A-9CC3-535DF46977B7}" type="presParOf" srcId="{DABD96A1-C3D6-48BF-80CA-118CA5C07589}" destId="{5F3A7C0B-BA9B-4A39-975B-BF07692ACD4F}" srcOrd="0" destOrd="0" presId="urn:microsoft.com/office/officeart/2018/2/layout/IconVerticalSolidList"/>
    <dgm:cxn modelId="{A146D413-4AEC-460E-A48F-73D2B4E3B13D}" type="presParOf" srcId="{DABD96A1-C3D6-48BF-80CA-118CA5C07589}" destId="{AC438943-B52D-4E82-B439-188C0C282929}" srcOrd="1" destOrd="0" presId="urn:microsoft.com/office/officeart/2018/2/layout/IconVerticalSolidList"/>
    <dgm:cxn modelId="{D4BC3A68-B432-4601-A677-0F32D11DF654}" type="presParOf" srcId="{DABD96A1-C3D6-48BF-80CA-118CA5C07589}" destId="{A52433A1-6F84-4972-B150-6AFA9C41ED32}" srcOrd="2" destOrd="0" presId="urn:microsoft.com/office/officeart/2018/2/layout/IconVerticalSolidList"/>
    <dgm:cxn modelId="{DBBB73D8-23C3-410C-8191-AD97880F05CD}" type="presParOf" srcId="{DABD96A1-C3D6-48BF-80CA-118CA5C07589}" destId="{0AF4823C-E41A-45DB-9C6D-3C08490C2187}" srcOrd="3" destOrd="0" presId="urn:microsoft.com/office/officeart/2018/2/layout/IconVerticalSolidList"/>
    <dgm:cxn modelId="{0E30931E-BC6F-4C9A-AD44-11727CB01EF7}" type="presParOf" srcId="{C3BEF21D-F064-4C66-A68D-8855A51FA10A}" destId="{7A495CF9-E09A-48C0-B7D3-AD96C68E1818}" srcOrd="1" destOrd="0" presId="urn:microsoft.com/office/officeart/2018/2/layout/IconVerticalSolidList"/>
    <dgm:cxn modelId="{412AA916-8596-421B-967F-C41457E0BA28}" type="presParOf" srcId="{C3BEF21D-F064-4C66-A68D-8855A51FA10A}" destId="{2575E2BB-B583-4C54-B576-E55465E995B9}" srcOrd="2" destOrd="0" presId="urn:microsoft.com/office/officeart/2018/2/layout/IconVerticalSolidList"/>
    <dgm:cxn modelId="{66D7E397-FCCC-49A9-BB7C-A0BEA82A7376}" type="presParOf" srcId="{2575E2BB-B583-4C54-B576-E55465E995B9}" destId="{51825386-166F-4868-AAD6-F1F957D80309}" srcOrd="0" destOrd="0" presId="urn:microsoft.com/office/officeart/2018/2/layout/IconVerticalSolidList"/>
    <dgm:cxn modelId="{142FBEBD-55FC-4549-81AB-8AF7EE04A0B5}" type="presParOf" srcId="{2575E2BB-B583-4C54-B576-E55465E995B9}" destId="{73D933AF-6F63-4114-BBCB-0B35C049EA41}" srcOrd="1" destOrd="0" presId="urn:microsoft.com/office/officeart/2018/2/layout/IconVerticalSolidList"/>
    <dgm:cxn modelId="{CDA738E2-FE0F-4C21-A3E6-20F3BDBBBA31}" type="presParOf" srcId="{2575E2BB-B583-4C54-B576-E55465E995B9}" destId="{4AD8F1DA-8832-40DA-A3A4-4D28EB14CD4A}" srcOrd="2" destOrd="0" presId="urn:microsoft.com/office/officeart/2018/2/layout/IconVerticalSolidList"/>
    <dgm:cxn modelId="{83C1B415-02A5-482D-AE2D-C7F976C2EEDA}" type="presParOf" srcId="{2575E2BB-B583-4C54-B576-E55465E995B9}" destId="{9559560F-DDB5-4B02-B2F3-AA08C106CC04}" srcOrd="3" destOrd="0" presId="urn:microsoft.com/office/officeart/2018/2/layout/IconVerticalSolidList"/>
    <dgm:cxn modelId="{366614CE-A433-478E-A305-B80243F9FDE2}" type="presParOf" srcId="{C3BEF21D-F064-4C66-A68D-8855A51FA10A}" destId="{DAA0E6EC-7D62-4369-BD09-7BA51AB4F6D2}" srcOrd="3" destOrd="0" presId="urn:microsoft.com/office/officeart/2018/2/layout/IconVerticalSolidList"/>
    <dgm:cxn modelId="{1E993D52-865B-4CA5-80B0-1FDDA589D97C}" type="presParOf" srcId="{C3BEF21D-F064-4C66-A68D-8855A51FA10A}" destId="{81323851-E725-4BA8-86BC-008353A5DDBA}" srcOrd="4" destOrd="0" presId="urn:microsoft.com/office/officeart/2018/2/layout/IconVerticalSolidList"/>
    <dgm:cxn modelId="{E1E5535E-A8FB-4B1C-BCEB-259272B7B616}" type="presParOf" srcId="{81323851-E725-4BA8-86BC-008353A5DDBA}" destId="{5507D1D5-A094-4060-B904-19DB4C28C461}" srcOrd="0" destOrd="0" presId="urn:microsoft.com/office/officeart/2018/2/layout/IconVerticalSolidList"/>
    <dgm:cxn modelId="{D1D5555C-D431-401D-A9A8-DB7FB9098ECA}" type="presParOf" srcId="{81323851-E725-4BA8-86BC-008353A5DDBA}" destId="{7B31C9D8-00C5-47EF-BCA6-3455D47D33B4}" srcOrd="1" destOrd="0" presId="urn:microsoft.com/office/officeart/2018/2/layout/IconVerticalSolidList"/>
    <dgm:cxn modelId="{FF17D491-D1A1-4B3C-97B1-C7EE4C0EC3B2}" type="presParOf" srcId="{81323851-E725-4BA8-86BC-008353A5DDBA}" destId="{DC8E75EC-09C1-4DCC-820E-8C348819650D}" srcOrd="2" destOrd="0" presId="urn:microsoft.com/office/officeart/2018/2/layout/IconVerticalSolidList"/>
    <dgm:cxn modelId="{756A708B-CB95-4868-B3E9-6F903075E1E7}" type="presParOf" srcId="{81323851-E725-4BA8-86BC-008353A5DDBA}" destId="{EB29CE9F-4672-4271-8A00-CBA70B403149}" srcOrd="3" destOrd="0" presId="urn:microsoft.com/office/officeart/2018/2/layout/IconVerticalSolidList"/>
    <dgm:cxn modelId="{5E967C6F-3ACE-4C5A-9BD2-FDB4DAD95D58}" type="presParOf" srcId="{C3BEF21D-F064-4C66-A68D-8855A51FA10A}" destId="{6DD45A83-28E1-4876-9359-8FA6FFB9226D}" srcOrd="5" destOrd="0" presId="urn:microsoft.com/office/officeart/2018/2/layout/IconVerticalSolidList"/>
    <dgm:cxn modelId="{7DF2C8D2-1DC9-40FF-8C85-0D370C39412C}" type="presParOf" srcId="{C3BEF21D-F064-4C66-A68D-8855A51FA10A}" destId="{5AAAEF46-F768-4474-A119-9F7F9D74F5C9}" srcOrd="6" destOrd="0" presId="urn:microsoft.com/office/officeart/2018/2/layout/IconVerticalSolidList"/>
    <dgm:cxn modelId="{E288C2F1-B39E-4878-AB30-DFA3D3A4CA92}" type="presParOf" srcId="{5AAAEF46-F768-4474-A119-9F7F9D74F5C9}" destId="{28729E38-67F6-4D77-B7FE-EE0C1980119B}" srcOrd="0" destOrd="0" presId="urn:microsoft.com/office/officeart/2018/2/layout/IconVerticalSolidList"/>
    <dgm:cxn modelId="{83C99A23-83CF-4994-BB5C-9F2C5C9B9245}" type="presParOf" srcId="{5AAAEF46-F768-4474-A119-9F7F9D74F5C9}" destId="{DD940B54-D876-4BB1-8BF0-C7C82C8F2453}" srcOrd="1" destOrd="0" presId="urn:microsoft.com/office/officeart/2018/2/layout/IconVerticalSolidList"/>
    <dgm:cxn modelId="{7147BEB6-592E-4110-A267-6B2D5F36CFFF}" type="presParOf" srcId="{5AAAEF46-F768-4474-A119-9F7F9D74F5C9}" destId="{7B48C7DF-DD74-4E2B-AC1B-F4673F983FB8}" srcOrd="2" destOrd="0" presId="urn:microsoft.com/office/officeart/2018/2/layout/IconVerticalSolidList"/>
    <dgm:cxn modelId="{89F7AF21-783A-42F8-A52C-9300ACACF977}" type="presParOf" srcId="{5AAAEF46-F768-4474-A119-9F7F9D74F5C9}" destId="{DC38DA22-6A4B-4900-A3A2-E79065A24354}" srcOrd="3" destOrd="0" presId="urn:microsoft.com/office/officeart/2018/2/layout/IconVerticalSolidList"/>
    <dgm:cxn modelId="{D9DB93F5-BC34-4A33-8BF8-D063A26D8892}" type="presParOf" srcId="{C3BEF21D-F064-4C66-A68D-8855A51FA10A}" destId="{BE75BE96-5F51-4717-B76B-C549B5813D9E}" srcOrd="7" destOrd="0" presId="urn:microsoft.com/office/officeart/2018/2/layout/IconVerticalSolidList"/>
    <dgm:cxn modelId="{1579828D-8D7D-40E8-8D75-7D1C10047F59}" type="presParOf" srcId="{C3BEF21D-F064-4C66-A68D-8855A51FA10A}" destId="{E3912CF1-852A-4FE1-9D19-E99D65271673}" srcOrd="8" destOrd="0" presId="urn:microsoft.com/office/officeart/2018/2/layout/IconVerticalSolidList"/>
    <dgm:cxn modelId="{CD63AC0D-6BCF-47B7-848C-34E4E64E4FDD}" type="presParOf" srcId="{E3912CF1-852A-4FE1-9D19-E99D65271673}" destId="{D149DA57-E060-44C1-9CE5-0DCD815E6CFB}" srcOrd="0" destOrd="0" presId="urn:microsoft.com/office/officeart/2018/2/layout/IconVerticalSolidList"/>
    <dgm:cxn modelId="{584DC0EC-A79F-411C-88E6-13D86B4210F7}" type="presParOf" srcId="{E3912CF1-852A-4FE1-9D19-E99D65271673}" destId="{6A84A34E-A8CC-4C91-B2DF-495426EAD117}" srcOrd="1" destOrd="0" presId="urn:microsoft.com/office/officeart/2018/2/layout/IconVerticalSolidList"/>
    <dgm:cxn modelId="{5861005A-8EFF-4B64-9091-06EAA3DD7256}" type="presParOf" srcId="{E3912CF1-852A-4FE1-9D19-E99D65271673}" destId="{30CABD51-F5B9-4652-A97E-C793CBFCB855}" srcOrd="2" destOrd="0" presId="urn:microsoft.com/office/officeart/2018/2/layout/IconVerticalSolidList"/>
    <dgm:cxn modelId="{25E68BA4-56E4-426A-8175-A4502E2F4898}" type="presParOf" srcId="{E3912CF1-852A-4FE1-9D19-E99D65271673}" destId="{104A1E31-8913-41C7-B1BF-05A1F87B0A73}" srcOrd="3" destOrd="0" presId="urn:microsoft.com/office/officeart/2018/2/layout/IconVerticalSolidList"/>
    <dgm:cxn modelId="{C56559D9-FD97-4449-8803-872C04B7058D}" type="presParOf" srcId="{C3BEF21D-F064-4C66-A68D-8855A51FA10A}" destId="{941854AF-414E-4D61-BD8C-08A557DECC96}" srcOrd="9" destOrd="0" presId="urn:microsoft.com/office/officeart/2018/2/layout/IconVerticalSolidList"/>
    <dgm:cxn modelId="{E08B957F-CE3D-438C-B735-5D65D8B739C8}" type="presParOf" srcId="{C3BEF21D-F064-4C66-A68D-8855A51FA10A}" destId="{590A045A-CA1A-4305-A905-CE18E3A07A94}" srcOrd="10" destOrd="0" presId="urn:microsoft.com/office/officeart/2018/2/layout/IconVerticalSolidList"/>
    <dgm:cxn modelId="{37A332EF-AB43-480B-8D89-F6B2B0A51673}" type="presParOf" srcId="{590A045A-CA1A-4305-A905-CE18E3A07A94}" destId="{EFD42299-6E9A-4816-8308-4798B7E60B07}" srcOrd="0" destOrd="0" presId="urn:microsoft.com/office/officeart/2018/2/layout/IconVerticalSolidList"/>
    <dgm:cxn modelId="{67557E28-B618-4EFC-B4C0-799BCFC0CE4B}" type="presParOf" srcId="{590A045A-CA1A-4305-A905-CE18E3A07A94}" destId="{BDE234C9-EC7F-47AF-A576-70A6CF1A05A2}" srcOrd="1" destOrd="0" presId="urn:microsoft.com/office/officeart/2018/2/layout/IconVerticalSolidList"/>
    <dgm:cxn modelId="{914195CE-DEB7-4C37-9CBD-EEB3D967C59A}" type="presParOf" srcId="{590A045A-CA1A-4305-A905-CE18E3A07A94}" destId="{FBA065FA-805E-4CC9-B263-71DCD2BD5E49}" srcOrd="2" destOrd="0" presId="urn:microsoft.com/office/officeart/2018/2/layout/IconVerticalSolidList"/>
    <dgm:cxn modelId="{AA98D6F9-3D3D-42AA-81EE-F99BC911D62A}" type="presParOf" srcId="{590A045A-CA1A-4305-A905-CE18E3A07A94}" destId="{40C1995D-9634-4D62-96FA-18213093488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B6B484-189C-4363-8203-2253B4B71370}">
      <dsp:nvSpPr>
        <dsp:cNvPr id="0" name=""/>
        <dsp:cNvSpPr/>
      </dsp:nvSpPr>
      <dsp:spPr>
        <a:xfrm>
          <a:off x="920893" y="887962"/>
          <a:ext cx="1249769" cy="124976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A2E246F-0B09-4FE3-9504-A4C607033981}">
      <dsp:nvSpPr>
        <dsp:cNvPr id="0" name=""/>
        <dsp:cNvSpPr/>
      </dsp:nvSpPr>
      <dsp:spPr>
        <a:xfrm>
          <a:off x="157144" y="2485519"/>
          <a:ext cx="277726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GB" sz="1300" kern="1200" dirty="0"/>
            <a:t>‘Strangers’ or ‘newcomers’ can threaten boundaries and identities</a:t>
          </a:r>
          <a:endParaRPr lang="en-US" sz="1300" kern="1200" dirty="0"/>
        </a:p>
      </dsp:txBody>
      <dsp:txXfrm>
        <a:off x="157144" y="2485519"/>
        <a:ext cx="2777266" cy="720000"/>
      </dsp:txXfrm>
    </dsp:sp>
    <dsp:sp modelId="{9E4B4989-490E-496B-969C-04719A396175}">
      <dsp:nvSpPr>
        <dsp:cNvPr id="0" name=""/>
        <dsp:cNvSpPr/>
      </dsp:nvSpPr>
      <dsp:spPr>
        <a:xfrm>
          <a:off x="4184181" y="887962"/>
          <a:ext cx="1249769" cy="124976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84CC4AC-D10E-4789-8298-15918FC0D2B6}">
      <dsp:nvSpPr>
        <dsp:cNvPr id="0" name=""/>
        <dsp:cNvSpPr/>
      </dsp:nvSpPr>
      <dsp:spPr>
        <a:xfrm>
          <a:off x="3420433" y="2485519"/>
          <a:ext cx="277726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GB" sz="1300" kern="1200" dirty="0"/>
            <a:t>Norbert Elias (in Bauman &amp; May, 2001) refers to the ‘established’ and ‘outsiders’ </a:t>
          </a:r>
          <a:endParaRPr lang="en-US" sz="1300" kern="1200" dirty="0"/>
        </a:p>
      </dsp:txBody>
      <dsp:txXfrm>
        <a:off x="3420433" y="2485519"/>
        <a:ext cx="2777266" cy="720000"/>
      </dsp:txXfrm>
    </dsp:sp>
    <dsp:sp modelId="{D12B0510-D0A4-4761-B809-D7FDB4150616}">
      <dsp:nvSpPr>
        <dsp:cNvPr id="0" name=""/>
        <dsp:cNvSpPr/>
      </dsp:nvSpPr>
      <dsp:spPr>
        <a:xfrm>
          <a:off x="7447469" y="887962"/>
          <a:ext cx="1249769" cy="124976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DCAD77D-E887-4979-B668-B34A87F46D15}">
      <dsp:nvSpPr>
        <dsp:cNvPr id="0" name=""/>
        <dsp:cNvSpPr/>
      </dsp:nvSpPr>
      <dsp:spPr>
        <a:xfrm>
          <a:off x="6683721" y="2485519"/>
          <a:ext cx="277726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GB" sz="1300" kern="1200" dirty="0"/>
            <a:t>Think about the current ‘panics’ surrounding the issue of possible influxes of migrants from E. Europe and elsewhere</a:t>
          </a:r>
          <a:endParaRPr lang="en-US" sz="1300" kern="1200" dirty="0"/>
        </a:p>
      </dsp:txBody>
      <dsp:txXfrm>
        <a:off x="6683721" y="2485519"/>
        <a:ext cx="2777266"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E174D9-5364-4B75-88DF-2655F5992185}">
      <dsp:nvSpPr>
        <dsp:cNvPr id="0" name=""/>
        <dsp:cNvSpPr/>
      </dsp:nvSpPr>
      <dsp:spPr>
        <a:xfrm>
          <a:off x="920893" y="887962"/>
          <a:ext cx="1249769" cy="1249769"/>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791436B-28FF-4FD7-B4F4-2932694840C4}">
      <dsp:nvSpPr>
        <dsp:cNvPr id="0" name=""/>
        <dsp:cNvSpPr/>
      </dsp:nvSpPr>
      <dsp:spPr>
        <a:xfrm>
          <a:off x="157144" y="2485519"/>
          <a:ext cx="277726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dirty="0"/>
            <a:t>Over policing of some communities</a:t>
          </a:r>
          <a:endParaRPr lang="en-US" sz="1100" kern="1200" dirty="0"/>
        </a:p>
      </dsp:txBody>
      <dsp:txXfrm>
        <a:off x="157144" y="2485519"/>
        <a:ext cx="2777266" cy="720000"/>
      </dsp:txXfrm>
    </dsp:sp>
    <dsp:sp modelId="{518A6793-2CFC-4A40-B82E-2038B794B3E7}">
      <dsp:nvSpPr>
        <dsp:cNvPr id="0" name=""/>
        <dsp:cNvSpPr/>
      </dsp:nvSpPr>
      <dsp:spPr>
        <a:xfrm>
          <a:off x="4184181" y="887962"/>
          <a:ext cx="1249769" cy="124976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752A335-FC00-4B9C-8BAD-FDE0AA111446}">
      <dsp:nvSpPr>
        <dsp:cNvPr id="0" name=""/>
        <dsp:cNvSpPr/>
      </dsp:nvSpPr>
      <dsp:spPr>
        <a:xfrm>
          <a:off x="3420433" y="2485519"/>
          <a:ext cx="277726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dirty="0"/>
            <a:t>Failure to provide an adequate response to victims of some types of crimes</a:t>
          </a:r>
          <a:endParaRPr lang="en-US" sz="1100" kern="1200" dirty="0"/>
        </a:p>
      </dsp:txBody>
      <dsp:txXfrm>
        <a:off x="3420433" y="2485519"/>
        <a:ext cx="2777266" cy="720000"/>
      </dsp:txXfrm>
    </dsp:sp>
    <dsp:sp modelId="{50AAC5FB-8E52-4776-8E92-9174A5E59EC6}">
      <dsp:nvSpPr>
        <dsp:cNvPr id="0" name=""/>
        <dsp:cNvSpPr/>
      </dsp:nvSpPr>
      <dsp:spPr>
        <a:xfrm>
          <a:off x="7447469" y="887962"/>
          <a:ext cx="1249769" cy="124976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C4D9A47-562B-463F-944B-59A8D4DE08C4}">
      <dsp:nvSpPr>
        <dsp:cNvPr id="0" name=""/>
        <dsp:cNvSpPr/>
      </dsp:nvSpPr>
      <dsp:spPr>
        <a:xfrm>
          <a:off x="6683721" y="2485519"/>
          <a:ext cx="277726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dirty="0"/>
            <a:t>Media exposures of police work have contributed to a ‘folkloric construction of  police deviance’ which has undermined the legitimacy of the police (Reiner, 2000)</a:t>
          </a:r>
          <a:endParaRPr lang="en-US" sz="1100" kern="1200" dirty="0"/>
        </a:p>
      </dsp:txBody>
      <dsp:txXfrm>
        <a:off x="6683721" y="2485519"/>
        <a:ext cx="2777266"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743B2D-2513-4F0F-B3F9-0FF3710F5A04}">
      <dsp:nvSpPr>
        <dsp:cNvPr id="0" name=""/>
        <dsp:cNvSpPr/>
      </dsp:nvSpPr>
      <dsp:spPr>
        <a:xfrm>
          <a:off x="0" y="3810"/>
          <a:ext cx="10641830" cy="81168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731427-FF1A-485E-8103-4542014884DD}">
      <dsp:nvSpPr>
        <dsp:cNvPr id="0" name=""/>
        <dsp:cNvSpPr/>
      </dsp:nvSpPr>
      <dsp:spPr>
        <a:xfrm>
          <a:off x="245534" y="186439"/>
          <a:ext cx="446425" cy="446425"/>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AD55258-BE2F-4FD9-9905-12A8CF29AD6E}">
      <dsp:nvSpPr>
        <dsp:cNvPr id="0" name=""/>
        <dsp:cNvSpPr/>
      </dsp:nvSpPr>
      <dsp:spPr>
        <a:xfrm>
          <a:off x="937494" y="3810"/>
          <a:ext cx="9704335" cy="811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903" tIns="85903" rIns="85903" bIns="85903" numCol="1" spcCol="1270" anchor="ctr" anchorCtr="0">
          <a:noAutofit/>
        </a:bodyPr>
        <a:lstStyle/>
        <a:p>
          <a:pPr marL="0" lvl="0" indent="0" algn="l" defTabSz="844550">
            <a:lnSpc>
              <a:spcPct val="90000"/>
            </a:lnSpc>
            <a:spcBef>
              <a:spcPct val="0"/>
            </a:spcBef>
            <a:spcAft>
              <a:spcPct val="35000"/>
            </a:spcAft>
            <a:buNone/>
          </a:pPr>
          <a:r>
            <a:rPr lang="en-GB" sz="1900" kern="1200"/>
            <a:t>People often rely on views of the world based on ideas of ‘groups’</a:t>
          </a:r>
          <a:endParaRPr lang="en-US" sz="1900" kern="1200"/>
        </a:p>
      </dsp:txBody>
      <dsp:txXfrm>
        <a:off x="937494" y="3810"/>
        <a:ext cx="9704335" cy="811683"/>
      </dsp:txXfrm>
    </dsp:sp>
    <dsp:sp modelId="{698A91DE-3DAF-4D2A-AC5E-A2844A685B29}">
      <dsp:nvSpPr>
        <dsp:cNvPr id="0" name=""/>
        <dsp:cNvSpPr/>
      </dsp:nvSpPr>
      <dsp:spPr>
        <a:xfrm>
          <a:off x="0" y="1018415"/>
          <a:ext cx="10641830" cy="81168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1E2AAA-BC14-4783-B27E-842102B738BF}">
      <dsp:nvSpPr>
        <dsp:cNvPr id="0" name=""/>
        <dsp:cNvSpPr/>
      </dsp:nvSpPr>
      <dsp:spPr>
        <a:xfrm>
          <a:off x="245534" y="1201043"/>
          <a:ext cx="446425" cy="446425"/>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B3E7AB0-8B4F-49B5-905A-2E4FA159CE77}">
      <dsp:nvSpPr>
        <dsp:cNvPr id="0" name=""/>
        <dsp:cNvSpPr/>
      </dsp:nvSpPr>
      <dsp:spPr>
        <a:xfrm>
          <a:off x="937494" y="1018415"/>
          <a:ext cx="9704335" cy="811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903" tIns="85903" rIns="85903" bIns="85903" numCol="1" spcCol="1270" anchor="ctr" anchorCtr="0">
          <a:noAutofit/>
        </a:bodyPr>
        <a:lstStyle/>
        <a:p>
          <a:pPr marL="0" lvl="0" indent="0" algn="l" defTabSz="844550">
            <a:lnSpc>
              <a:spcPct val="90000"/>
            </a:lnSpc>
            <a:spcBef>
              <a:spcPct val="0"/>
            </a:spcBef>
            <a:spcAft>
              <a:spcPct val="35000"/>
            </a:spcAft>
            <a:buNone/>
          </a:pPr>
          <a:r>
            <a:rPr lang="en-GB" sz="1900" kern="1200" dirty="0"/>
            <a:t>This way we put an invisible boundary around a group of people – and we tend to attach certain characteristics to that group</a:t>
          </a:r>
          <a:endParaRPr lang="en-US" sz="1900" kern="1200" dirty="0"/>
        </a:p>
      </dsp:txBody>
      <dsp:txXfrm>
        <a:off x="937494" y="1018415"/>
        <a:ext cx="9704335" cy="811683"/>
      </dsp:txXfrm>
    </dsp:sp>
    <dsp:sp modelId="{9DE115A8-0046-4680-9F7C-84E348E37CB4}">
      <dsp:nvSpPr>
        <dsp:cNvPr id="0" name=""/>
        <dsp:cNvSpPr/>
      </dsp:nvSpPr>
      <dsp:spPr>
        <a:xfrm>
          <a:off x="0" y="2033019"/>
          <a:ext cx="10641830" cy="81168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E148BE-06F2-4159-8C67-E75D5C4F01F1}">
      <dsp:nvSpPr>
        <dsp:cNvPr id="0" name=""/>
        <dsp:cNvSpPr/>
      </dsp:nvSpPr>
      <dsp:spPr>
        <a:xfrm>
          <a:off x="245534" y="2215648"/>
          <a:ext cx="446425" cy="446425"/>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75680C6-AB31-4D3C-8770-8E897E7A18A0}">
      <dsp:nvSpPr>
        <dsp:cNvPr id="0" name=""/>
        <dsp:cNvSpPr/>
      </dsp:nvSpPr>
      <dsp:spPr>
        <a:xfrm>
          <a:off x="937494" y="2033019"/>
          <a:ext cx="9704335" cy="811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903" tIns="85903" rIns="85903" bIns="85903" numCol="1" spcCol="1270" anchor="ctr" anchorCtr="0">
          <a:noAutofit/>
        </a:bodyPr>
        <a:lstStyle/>
        <a:p>
          <a:pPr marL="0" lvl="0" indent="0" algn="l" defTabSz="844550">
            <a:lnSpc>
              <a:spcPct val="90000"/>
            </a:lnSpc>
            <a:spcBef>
              <a:spcPct val="0"/>
            </a:spcBef>
            <a:spcAft>
              <a:spcPct val="35000"/>
            </a:spcAft>
            <a:buNone/>
          </a:pPr>
          <a:r>
            <a:rPr lang="en-GB" sz="1900" kern="1200"/>
            <a:t>Malim (1997) suggests that viewed from the outside, members of a group appear to be homogenous (internally the same)</a:t>
          </a:r>
          <a:endParaRPr lang="en-US" sz="1900" kern="1200"/>
        </a:p>
      </dsp:txBody>
      <dsp:txXfrm>
        <a:off x="937494" y="2033019"/>
        <a:ext cx="9704335" cy="811683"/>
      </dsp:txXfrm>
    </dsp:sp>
    <dsp:sp modelId="{E8430044-9F64-460D-A202-4CA63432A625}">
      <dsp:nvSpPr>
        <dsp:cNvPr id="0" name=""/>
        <dsp:cNvSpPr/>
      </dsp:nvSpPr>
      <dsp:spPr>
        <a:xfrm>
          <a:off x="0" y="3047623"/>
          <a:ext cx="10641830" cy="81168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74F36E-BE57-45F0-BAA3-B48CDE4F02AE}">
      <dsp:nvSpPr>
        <dsp:cNvPr id="0" name=""/>
        <dsp:cNvSpPr/>
      </dsp:nvSpPr>
      <dsp:spPr>
        <a:xfrm>
          <a:off x="245534" y="3230252"/>
          <a:ext cx="446425" cy="446425"/>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AFB445D-D06C-44E7-9A53-DD8BCA763276}">
      <dsp:nvSpPr>
        <dsp:cNvPr id="0" name=""/>
        <dsp:cNvSpPr/>
      </dsp:nvSpPr>
      <dsp:spPr>
        <a:xfrm>
          <a:off x="937494" y="3047623"/>
          <a:ext cx="9704335" cy="811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903" tIns="85903" rIns="85903" bIns="85903" numCol="1" spcCol="1270" anchor="ctr" anchorCtr="0">
          <a:noAutofit/>
        </a:bodyPr>
        <a:lstStyle/>
        <a:p>
          <a:pPr marL="0" lvl="0" indent="0" algn="l" defTabSz="844550">
            <a:lnSpc>
              <a:spcPct val="90000"/>
            </a:lnSpc>
            <a:spcBef>
              <a:spcPct val="0"/>
            </a:spcBef>
            <a:spcAft>
              <a:spcPct val="35000"/>
            </a:spcAft>
            <a:buNone/>
          </a:pPr>
          <a:r>
            <a:rPr lang="en-GB" sz="1900" kern="1200"/>
            <a:t>But the reality is groups are never fixed – or internally homogenous</a:t>
          </a:r>
          <a:endParaRPr lang="en-US" sz="1900" kern="1200"/>
        </a:p>
      </dsp:txBody>
      <dsp:txXfrm>
        <a:off x="937494" y="3047623"/>
        <a:ext cx="9704335" cy="811683"/>
      </dsp:txXfrm>
    </dsp:sp>
    <dsp:sp modelId="{C1C463C4-7354-4B4E-8A7E-907F67E85B2F}">
      <dsp:nvSpPr>
        <dsp:cNvPr id="0" name=""/>
        <dsp:cNvSpPr/>
      </dsp:nvSpPr>
      <dsp:spPr>
        <a:xfrm>
          <a:off x="0" y="4062227"/>
          <a:ext cx="10641830" cy="81168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2342AE-E27A-4B82-91D6-0D6F92AD4278}">
      <dsp:nvSpPr>
        <dsp:cNvPr id="0" name=""/>
        <dsp:cNvSpPr/>
      </dsp:nvSpPr>
      <dsp:spPr>
        <a:xfrm>
          <a:off x="245534" y="4244856"/>
          <a:ext cx="446425" cy="446425"/>
        </a:xfrm>
        <a:prstGeom prst="rect">
          <a:avLst/>
        </a:prstGeom>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CD09B2A-5106-4624-B999-B119DB31F15C}">
      <dsp:nvSpPr>
        <dsp:cNvPr id="0" name=""/>
        <dsp:cNvSpPr/>
      </dsp:nvSpPr>
      <dsp:spPr>
        <a:xfrm>
          <a:off x="937494" y="4062227"/>
          <a:ext cx="9704335" cy="811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903" tIns="85903" rIns="85903" bIns="85903" numCol="1" spcCol="1270" anchor="ctr" anchorCtr="0">
          <a:noAutofit/>
        </a:bodyPr>
        <a:lstStyle/>
        <a:p>
          <a:pPr marL="0" lvl="0" indent="0" algn="l" defTabSz="844550">
            <a:lnSpc>
              <a:spcPct val="90000"/>
            </a:lnSpc>
            <a:spcBef>
              <a:spcPct val="0"/>
            </a:spcBef>
            <a:spcAft>
              <a:spcPct val="35000"/>
            </a:spcAft>
            <a:buNone/>
          </a:pPr>
          <a:r>
            <a:rPr lang="en-GB" sz="1900" kern="1200"/>
            <a:t>They are made up of different individuals</a:t>
          </a:r>
          <a:endParaRPr lang="en-US" sz="1900" kern="1200"/>
        </a:p>
      </dsp:txBody>
      <dsp:txXfrm>
        <a:off x="937494" y="4062227"/>
        <a:ext cx="9704335" cy="81168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513BD9-8BB2-42C4-BEE8-5C6A73630BAF}">
      <dsp:nvSpPr>
        <dsp:cNvPr id="0" name=""/>
        <dsp:cNvSpPr/>
      </dsp:nvSpPr>
      <dsp:spPr>
        <a:xfrm>
          <a:off x="0" y="3786"/>
          <a:ext cx="10508034" cy="80652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B34D7F-6DE1-48BE-9421-670A6174C895}">
      <dsp:nvSpPr>
        <dsp:cNvPr id="0" name=""/>
        <dsp:cNvSpPr/>
      </dsp:nvSpPr>
      <dsp:spPr>
        <a:xfrm>
          <a:off x="243973" y="185254"/>
          <a:ext cx="443589" cy="443589"/>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3609FD5-E852-4923-A3D1-704879A28D3E}">
      <dsp:nvSpPr>
        <dsp:cNvPr id="0" name=""/>
        <dsp:cNvSpPr/>
      </dsp:nvSpPr>
      <dsp:spPr>
        <a:xfrm>
          <a:off x="931536" y="3786"/>
          <a:ext cx="9576497" cy="8065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57" tIns="85357" rIns="85357" bIns="85357" numCol="1" spcCol="1270" anchor="ctr" anchorCtr="0">
          <a:noAutofit/>
        </a:bodyPr>
        <a:lstStyle/>
        <a:p>
          <a:pPr marL="0" lvl="0" indent="0" algn="l" defTabSz="844550">
            <a:lnSpc>
              <a:spcPct val="100000"/>
            </a:lnSpc>
            <a:spcBef>
              <a:spcPct val="0"/>
            </a:spcBef>
            <a:spcAft>
              <a:spcPct val="35000"/>
            </a:spcAft>
            <a:buNone/>
          </a:pPr>
          <a:r>
            <a:rPr lang="en-GB" sz="1900" kern="1200"/>
            <a:t>Shift work – restricts social relations outside of the organisation- encourages enhanced solidarity and insularity (Cain, 1973). </a:t>
          </a:r>
          <a:endParaRPr lang="en-US" sz="1900" kern="1200"/>
        </a:p>
      </dsp:txBody>
      <dsp:txXfrm>
        <a:off x="931536" y="3786"/>
        <a:ext cx="9576497" cy="806525"/>
      </dsp:txXfrm>
    </dsp:sp>
    <dsp:sp modelId="{5A35599D-93E6-4A5B-AFFD-6F4FAB71ECE7}">
      <dsp:nvSpPr>
        <dsp:cNvPr id="0" name=""/>
        <dsp:cNvSpPr/>
      </dsp:nvSpPr>
      <dsp:spPr>
        <a:xfrm>
          <a:off x="0" y="1011943"/>
          <a:ext cx="10508034" cy="80652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C15896-1DD5-432C-BBAE-DB8142CAA81E}">
      <dsp:nvSpPr>
        <dsp:cNvPr id="0" name=""/>
        <dsp:cNvSpPr/>
      </dsp:nvSpPr>
      <dsp:spPr>
        <a:xfrm>
          <a:off x="243973" y="1193411"/>
          <a:ext cx="443589" cy="443589"/>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E10F9D0-DB69-486D-A198-60E629D88E1E}">
      <dsp:nvSpPr>
        <dsp:cNvPr id="0" name=""/>
        <dsp:cNvSpPr/>
      </dsp:nvSpPr>
      <dsp:spPr>
        <a:xfrm>
          <a:off x="931536" y="1011943"/>
          <a:ext cx="9576497" cy="8065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57" tIns="85357" rIns="85357" bIns="85357" numCol="1" spcCol="1270" anchor="ctr" anchorCtr="0">
          <a:noAutofit/>
        </a:bodyPr>
        <a:lstStyle/>
        <a:p>
          <a:pPr marL="0" lvl="0" indent="0" algn="l" defTabSz="844550">
            <a:lnSpc>
              <a:spcPct val="100000"/>
            </a:lnSpc>
            <a:spcBef>
              <a:spcPct val="0"/>
            </a:spcBef>
            <a:spcAft>
              <a:spcPct val="35000"/>
            </a:spcAft>
            <a:buNone/>
          </a:pPr>
          <a:r>
            <a:rPr lang="en-GB" sz="1900" kern="1200"/>
            <a:t>Probationer training – until recently, prolonged period of training away from family and wider community</a:t>
          </a:r>
          <a:endParaRPr lang="en-US" sz="1900" kern="1200"/>
        </a:p>
      </dsp:txBody>
      <dsp:txXfrm>
        <a:off x="931536" y="1011943"/>
        <a:ext cx="9576497" cy="806525"/>
      </dsp:txXfrm>
    </dsp:sp>
    <dsp:sp modelId="{6E30F058-F4CB-40C6-AC1D-68F0B8EB278D}">
      <dsp:nvSpPr>
        <dsp:cNvPr id="0" name=""/>
        <dsp:cNvSpPr/>
      </dsp:nvSpPr>
      <dsp:spPr>
        <a:xfrm>
          <a:off x="0" y="2020100"/>
          <a:ext cx="10508034" cy="80652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CD5F59-7B43-4F5E-9707-73C9B5126EDE}">
      <dsp:nvSpPr>
        <dsp:cNvPr id="0" name=""/>
        <dsp:cNvSpPr/>
      </dsp:nvSpPr>
      <dsp:spPr>
        <a:xfrm>
          <a:off x="243973" y="2201568"/>
          <a:ext cx="443589" cy="443589"/>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FA5C3C8-B985-4ED1-BE53-7A7ACAADD937}">
      <dsp:nvSpPr>
        <dsp:cNvPr id="0" name=""/>
        <dsp:cNvSpPr/>
      </dsp:nvSpPr>
      <dsp:spPr>
        <a:xfrm>
          <a:off x="931536" y="2020100"/>
          <a:ext cx="9576497" cy="8065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57" tIns="85357" rIns="85357" bIns="85357" numCol="1" spcCol="1270" anchor="ctr" anchorCtr="0">
          <a:noAutofit/>
        </a:bodyPr>
        <a:lstStyle/>
        <a:p>
          <a:pPr marL="0" lvl="0" indent="0" algn="l" defTabSz="844550">
            <a:lnSpc>
              <a:spcPct val="100000"/>
            </a:lnSpc>
            <a:spcBef>
              <a:spcPct val="0"/>
            </a:spcBef>
            <a:spcAft>
              <a:spcPct val="35000"/>
            </a:spcAft>
            <a:buNone/>
          </a:pPr>
          <a:r>
            <a:rPr lang="en-GB" sz="1900" kern="1200"/>
            <a:t>Uncertainty of the everyday – officers become loyal to their group</a:t>
          </a:r>
          <a:endParaRPr lang="en-US" sz="1900" kern="1200"/>
        </a:p>
      </dsp:txBody>
      <dsp:txXfrm>
        <a:off x="931536" y="2020100"/>
        <a:ext cx="9576497" cy="806525"/>
      </dsp:txXfrm>
    </dsp:sp>
    <dsp:sp modelId="{673A3EC2-0165-4D21-B0AD-A118DF9C6BFB}">
      <dsp:nvSpPr>
        <dsp:cNvPr id="0" name=""/>
        <dsp:cNvSpPr/>
      </dsp:nvSpPr>
      <dsp:spPr>
        <a:xfrm>
          <a:off x="0" y="3028257"/>
          <a:ext cx="10508034" cy="80652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0C52DF-C943-4D91-9755-3618FA15302C}">
      <dsp:nvSpPr>
        <dsp:cNvPr id="0" name=""/>
        <dsp:cNvSpPr/>
      </dsp:nvSpPr>
      <dsp:spPr>
        <a:xfrm>
          <a:off x="243973" y="3209725"/>
          <a:ext cx="443589" cy="443589"/>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BED7F95-FB28-4E9F-ACF3-5BF1FABB06F6}">
      <dsp:nvSpPr>
        <dsp:cNvPr id="0" name=""/>
        <dsp:cNvSpPr/>
      </dsp:nvSpPr>
      <dsp:spPr>
        <a:xfrm>
          <a:off x="931536" y="3028257"/>
          <a:ext cx="9576497" cy="8065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57" tIns="85357" rIns="85357" bIns="85357" numCol="1" spcCol="1270" anchor="ctr" anchorCtr="0">
          <a:noAutofit/>
        </a:bodyPr>
        <a:lstStyle/>
        <a:p>
          <a:pPr marL="0" lvl="0" indent="0" algn="l" defTabSz="844550">
            <a:lnSpc>
              <a:spcPct val="100000"/>
            </a:lnSpc>
            <a:spcBef>
              <a:spcPct val="0"/>
            </a:spcBef>
            <a:spcAft>
              <a:spcPct val="35000"/>
            </a:spcAft>
            <a:buNone/>
          </a:pPr>
          <a:r>
            <a:rPr lang="en-GB" sz="1900" kern="1200"/>
            <a:t>Pressures to be loyal creates an atmosphere that makes it difficult to challenge behaviour </a:t>
          </a:r>
          <a:endParaRPr lang="en-US" sz="1900" kern="1200"/>
        </a:p>
      </dsp:txBody>
      <dsp:txXfrm>
        <a:off x="931536" y="3028257"/>
        <a:ext cx="9576497" cy="806525"/>
      </dsp:txXfrm>
    </dsp:sp>
    <dsp:sp modelId="{8966941D-55FD-41F3-BA8A-C4F2E9971011}">
      <dsp:nvSpPr>
        <dsp:cNvPr id="0" name=""/>
        <dsp:cNvSpPr/>
      </dsp:nvSpPr>
      <dsp:spPr>
        <a:xfrm>
          <a:off x="0" y="4036413"/>
          <a:ext cx="10508034" cy="80652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4737BD-5D15-4150-B57F-31CC98F986F5}">
      <dsp:nvSpPr>
        <dsp:cNvPr id="0" name=""/>
        <dsp:cNvSpPr/>
      </dsp:nvSpPr>
      <dsp:spPr>
        <a:xfrm>
          <a:off x="243973" y="4217882"/>
          <a:ext cx="443589" cy="443589"/>
        </a:xfrm>
        <a:prstGeom prst="rect">
          <a:avLst/>
        </a:prstGeom>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9BE877D-AC09-4EC2-BFFE-92C15CB701DC}">
      <dsp:nvSpPr>
        <dsp:cNvPr id="0" name=""/>
        <dsp:cNvSpPr/>
      </dsp:nvSpPr>
      <dsp:spPr>
        <a:xfrm>
          <a:off x="931536" y="4036413"/>
          <a:ext cx="9576497" cy="8065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57" tIns="85357" rIns="85357" bIns="85357" numCol="1" spcCol="1270" anchor="ctr" anchorCtr="0">
          <a:noAutofit/>
        </a:bodyPr>
        <a:lstStyle/>
        <a:p>
          <a:pPr marL="0" lvl="0" indent="0" algn="l" defTabSz="844550">
            <a:lnSpc>
              <a:spcPct val="100000"/>
            </a:lnSpc>
            <a:spcBef>
              <a:spcPct val="0"/>
            </a:spcBef>
            <a:spcAft>
              <a:spcPct val="35000"/>
            </a:spcAft>
            <a:buNone/>
          </a:pPr>
          <a:r>
            <a:rPr lang="en-GB" sz="1900" kern="1200" dirty="0"/>
            <a:t>Nature of the job- fosters suspicion and cynicism, reinforcing stereotypes</a:t>
          </a:r>
          <a:endParaRPr lang="en-US" sz="1900" kern="1200" dirty="0"/>
        </a:p>
      </dsp:txBody>
      <dsp:txXfrm>
        <a:off x="931536" y="4036413"/>
        <a:ext cx="9576497" cy="80652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A6F857-9F39-46AA-B776-2564DBBF9AA2}">
      <dsp:nvSpPr>
        <dsp:cNvPr id="0" name=""/>
        <dsp:cNvSpPr/>
      </dsp:nvSpPr>
      <dsp:spPr>
        <a:xfrm>
          <a:off x="0" y="607"/>
          <a:ext cx="6628804" cy="14223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2AA344-23E2-4352-BE2B-724D96A38373}">
      <dsp:nvSpPr>
        <dsp:cNvPr id="0" name=""/>
        <dsp:cNvSpPr/>
      </dsp:nvSpPr>
      <dsp:spPr>
        <a:xfrm>
          <a:off x="430272" y="320645"/>
          <a:ext cx="782314" cy="782314"/>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551460E-F299-4D3B-A0BD-8D3D4A265144}">
      <dsp:nvSpPr>
        <dsp:cNvPr id="0" name=""/>
        <dsp:cNvSpPr/>
      </dsp:nvSpPr>
      <dsp:spPr>
        <a:xfrm>
          <a:off x="1642860" y="607"/>
          <a:ext cx="4985943" cy="1422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536" tIns="150536" rIns="150536" bIns="150536" numCol="1" spcCol="1270" anchor="ctr" anchorCtr="0">
          <a:noAutofit/>
        </a:bodyPr>
        <a:lstStyle/>
        <a:p>
          <a:pPr marL="0" lvl="0" indent="0" algn="l" defTabSz="977900">
            <a:lnSpc>
              <a:spcPct val="90000"/>
            </a:lnSpc>
            <a:spcBef>
              <a:spcPct val="0"/>
            </a:spcBef>
            <a:spcAft>
              <a:spcPct val="35000"/>
            </a:spcAft>
            <a:buNone/>
          </a:pPr>
          <a:r>
            <a:rPr lang="en-GB" sz="2200" kern="1200"/>
            <a:t>The behaviour police display in the ‘canteen’ does not necessarily transcend to the street</a:t>
          </a:r>
          <a:endParaRPr lang="en-US" sz="2200" kern="1200"/>
        </a:p>
      </dsp:txBody>
      <dsp:txXfrm>
        <a:off x="1642860" y="607"/>
        <a:ext cx="4985943" cy="1422390"/>
      </dsp:txXfrm>
    </dsp:sp>
    <dsp:sp modelId="{82A5C858-4660-4DC4-A74E-54CCF56EEB5C}">
      <dsp:nvSpPr>
        <dsp:cNvPr id="0" name=""/>
        <dsp:cNvSpPr/>
      </dsp:nvSpPr>
      <dsp:spPr>
        <a:xfrm>
          <a:off x="0" y="1778595"/>
          <a:ext cx="6628804" cy="14223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274B3A-2A8E-4A83-B029-1D09BDABA920}">
      <dsp:nvSpPr>
        <dsp:cNvPr id="0" name=""/>
        <dsp:cNvSpPr/>
      </dsp:nvSpPr>
      <dsp:spPr>
        <a:xfrm>
          <a:off x="430272" y="2098633"/>
          <a:ext cx="782314" cy="782314"/>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D0827B0-0B85-49CE-9297-FAF909C4725E}">
      <dsp:nvSpPr>
        <dsp:cNvPr id="0" name=""/>
        <dsp:cNvSpPr/>
      </dsp:nvSpPr>
      <dsp:spPr>
        <a:xfrm>
          <a:off x="1642860" y="1778595"/>
          <a:ext cx="4985943" cy="1422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536" tIns="150536" rIns="150536" bIns="150536" numCol="1" spcCol="1270" anchor="ctr" anchorCtr="0">
          <a:noAutofit/>
        </a:bodyPr>
        <a:lstStyle/>
        <a:p>
          <a:pPr marL="0" lvl="0" indent="0" algn="l" defTabSz="977900">
            <a:lnSpc>
              <a:spcPct val="90000"/>
            </a:lnSpc>
            <a:spcBef>
              <a:spcPct val="0"/>
            </a:spcBef>
            <a:spcAft>
              <a:spcPct val="35000"/>
            </a:spcAft>
            <a:buNone/>
          </a:pPr>
          <a:r>
            <a:rPr lang="en-GB" sz="2200" kern="1200"/>
            <a:t>Police work is ‘dirty work’ normalising experience is part of the police role.</a:t>
          </a:r>
          <a:endParaRPr lang="en-US" sz="2200" kern="1200"/>
        </a:p>
      </dsp:txBody>
      <dsp:txXfrm>
        <a:off x="1642860" y="1778595"/>
        <a:ext cx="4985943" cy="1422390"/>
      </dsp:txXfrm>
    </dsp:sp>
    <dsp:sp modelId="{34F2047D-2ED8-41C4-BC96-27457BD34C53}">
      <dsp:nvSpPr>
        <dsp:cNvPr id="0" name=""/>
        <dsp:cNvSpPr/>
      </dsp:nvSpPr>
      <dsp:spPr>
        <a:xfrm>
          <a:off x="0" y="3556583"/>
          <a:ext cx="6628804" cy="14223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F456D0-7CF0-47EC-9E44-22317A153C60}">
      <dsp:nvSpPr>
        <dsp:cNvPr id="0" name=""/>
        <dsp:cNvSpPr/>
      </dsp:nvSpPr>
      <dsp:spPr>
        <a:xfrm>
          <a:off x="430272" y="3876620"/>
          <a:ext cx="782314" cy="782314"/>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26FD4B8-4D11-49E3-87F2-7A4A669BDCF2}">
      <dsp:nvSpPr>
        <dsp:cNvPr id="0" name=""/>
        <dsp:cNvSpPr/>
      </dsp:nvSpPr>
      <dsp:spPr>
        <a:xfrm>
          <a:off x="1642860" y="3556583"/>
          <a:ext cx="4985943" cy="1422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536" tIns="150536" rIns="150536" bIns="150536" numCol="1" spcCol="1270" anchor="ctr" anchorCtr="0">
          <a:noAutofit/>
        </a:bodyPr>
        <a:lstStyle/>
        <a:p>
          <a:pPr marL="0" lvl="0" indent="0" algn="l" defTabSz="977900">
            <a:lnSpc>
              <a:spcPct val="90000"/>
            </a:lnSpc>
            <a:spcBef>
              <a:spcPct val="0"/>
            </a:spcBef>
            <a:spcAft>
              <a:spcPct val="35000"/>
            </a:spcAft>
            <a:buNone/>
          </a:pPr>
          <a:r>
            <a:rPr lang="en-GB" sz="2200" kern="1200"/>
            <a:t>Researching police culture should seek to explain police behaviour and not simply seek to condemn it!</a:t>
          </a:r>
          <a:endParaRPr lang="en-US" sz="2200" kern="1200"/>
        </a:p>
      </dsp:txBody>
      <dsp:txXfrm>
        <a:off x="1642860" y="3556583"/>
        <a:ext cx="4985943" cy="142239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CC5E06-8489-41DD-A6EE-9DB84E3575C4}">
      <dsp:nvSpPr>
        <dsp:cNvPr id="0" name=""/>
        <dsp:cNvSpPr/>
      </dsp:nvSpPr>
      <dsp:spPr>
        <a:xfrm>
          <a:off x="0" y="951983"/>
          <a:ext cx="8596312" cy="175750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F078F1-795D-4CB0-82CE-C98A510ADC1E}">
      <dsp:nvSpPr>
        <dsp:cNvPr id="0" name=""/>
        <dsp:cNvSpPr/>
      </dsp:nvSpPr>
      <dsp:spPr>
        <a:xfrm>
          <a:off x="531645" y="1347422"/>
          <a:ext cx="966629" cy="96662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B3F2600-29DF-4F15-9DB4-724B96B6E211}">
      <dsp:nvSpPr>
        <dsp:cNvPr id="0" name=""/>
        <dsp:cNvSpPr/>
      </dsp:nvSpPr>
      <dsp:spPr>
        <a:xfrm>
          <a:off x="2029921" y="951983"/>
          <a:ext cx="6566390" cy="17575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003" tIns="186003" rIns="186003" bIns="186003" numCol="1" spcCol="1270" anchor="ctr" anchorCtr="0">
          <a:noAutofit/>
        </a:bodyPr>
        <a:lstStyle/>
        <a:p>
          <a:pPr marL="0" lvl="0" indent="0" algn="l" defTabSz="711200">
            <a:lnSpc>
              <a:spcPct val="100000"/>
            </a:lnSpc>
            <a:spcBef>
              <a:spcPct val="0"/>
            </a:spcBef>
            <a:spcAft>
              <a:spcPct val="35000"/>
            </a:spcAft>
            <a:buNone/>
          </a:pPr>
          <a:r>
            <a:rPr lang="en-GB" sz="1600" kern="1200"/>
            <a:t>A police  service, when reviewing its policy on hate crime, finds that 68% of all hate crime reported is described as being homophobic. The police take account of the extremely high occurrence of hate crime on the local LGBT population in drawing up and implementing its new policy addressing hate crime.</a:t>
          </a:r>
          <a:endParaRPr lang="en-US" sz="1600" kern="1200"/>
        </a:p>
      </dsp:txBody>
      <dsp:txXfrm>
        <a:off x="2029921" y="951983"/>
        <a:ext cx="6566390" cy="1757507"/>
      </dsp:txXfrm>
    </dsp:sp>
    <dsp:sp modelId="{61B4B2AB-86D3-4DAB-AEC0-2981537CF0B3}">
      <dsp:nvSpPr>
        <dsp:cNvPr id="0" name=""/>
        <dsp:cNvSpPr/>
      </dsp:nvSpPr>
      <dsp:spPr>
        <a:xfrm>
          <a:off x="0" y="3148867"/>
          <a:ext cx="8596312" cy="175750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BEEAB5-E774-4EE9-8B09-C400B905AF2E}">
      <dsp:nvSpPr>
        <dsp:cNvPr id="0" name=""/>
        <dsp:cNvSpPr/>
      </dsp:nvSpPr>
      <dsp:spPr>
        <a:xfrm>
          <a:off x="531645" y="3544306"/>
          <a:ext cx="966629" cy="96662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3154B94-A0DA-468F-9E62-F3576D311B6B}">
      <dsp:nvSpPr>
        <dsp:cNvPr id="0" name=""/>
        <dsp:cNvSpPr/>
      </dsp:nvSpPr>
      <dsp:spPr>
        <a:xfrm>
          <a:off x="2029921" y="3148867"/>
          <a:ext cx="6566390" cy="17575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003" tIns="186003" rIns="186003" bIns="186003" numCol="1" spcCol="1270" anchor="ctr" anchorCtr="0">
          <a:noAutofit/>
        </a:bodyPr>
        <a:lstStyle/>
        <a:p>
          <a:pPr marL="0" lvl="0" indent="0" algn="l" defTabSz="711200">
            <a:lnSpc>
              <a:spcPct val="100000"/>
            </a:lnSpc>
            <a:spcBef>
              <a:spcPct val="0"/>
            </a:spcBef>
            <a:spcAft>
              <a:spcPct val="35000"/>
            </a:spcAft>
            <a:buNone/>
          </a:pPr>
          <a:r>
            <a:rPr lang="en-GB" sz="1600" kern="1200"/>
            <a:t>E.g. – consulting more closely with LGB communities; setting up improved reporting schemes; nominating police liaison officers.</a:t>
          </a:r>
          <a:endParaRPr lang="en-US" sz="1600" kern="1200"/>
        </a:p>
      </dsp:txBody>
      <dsp:txXfrm>
        <a:off x="2029921" y="3148867"/>
        <a:ext cx="6566390" cy="175750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26C4B0-84B1-48B9-8AAE-3A075A7F83E2}">
      <dsp:nvSpPr>
        <dsp:cNvPr id="0" name=""/>
        <dsp:cNvSpPr/>
      </dsp:nvSpPr>
      <dsp:spPr>
        <a:xfrm>
          <a:off x="0" y="2614"/>
          <a:ext cx="6970647" cy="1325046"/>
        </a:xfrm>
        <a:prstGeom prst="roundRect">
          <a:avLst>
            <a:gd name="adj" fmla="val 10000"/>
          </a:avLst>
        </a:prstGeom>
        <a:solidFill>
          <a:schemeClr val="accent1">
            <a:tint val="40000"/>
            <a:hueOff val="0"/>
            <a:satOff val="0"/>
            <a:lumOff val="0"/>
            <a:alphaOff val="0"/>
          </a:schemeClr>
        </a:solidFill>
        <a:ln>
          <a:noFill/>
        </a:ln>
        <a:effectLst>
          <a:outerShdw blurRad="38100" dist="254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FEE096CD-6C66-4862-9BE8-310551956D55}">
      <dsp:nvSpPr>
        <dsp:cNvPr id="0" name=""/>
        <dsp:cNvSpPr/>
      </dsp:nvSpPr>
      <dsp:spPr>
        <a:xfrm>
          <a:off x="400826" y="300749"/>
          <a:ext cx="728775" cy="7287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7EB07E78-055F-4844-B274-0B205A6FFB25}">
      <dsp:nvSpPr>
        <dsp:cNvPr id="0" name=""/>
        <dsp:cNvSpPr/>
      </dsp:nvSpPr>
      <dsp:spPr>
        <a:xfrm>
          <a:off x="1530428" y="2614"/>
          <a:ext cx="5440218" cy="13250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234" tIns="140234" rIns="140234" bIns="140234" numCol="1" spcCol="1270" anchor="ctr" anchorCtr="0">
          <a:noAutofit/>
        </a:bodyPr>
        <a:lstStyle/>
        <a:p>
          <a:pPr marL="0" lvl="0" indent="0" algn="l" defTabSz="755650">
            <a:lnSpc>
              <a:spcPct val="100000"/>
            </a:lnSpc>
            <a:spcBef>
              <a:spcPct val="0"/>
            </a:spcBef>
            <a:spcAft>
              <a:spcPct val="35000"/>
            </a:spcAft>
            <a:buNone/>
          </a:pPr>
          <a:r>
            <a:rPr lang="en-GB" sz="1700" kern="1200"/>
            <a:t>Scarmen stopped short of calling the Police institutionally racist in 1980s</a:t>
          </a:r>
          <a:endParaRPr lang="en-US" sz="1700" kern="1200"/>
        </a:p>
      </dsp:txBody>
      <dsp:txXfrm>
        <a:off x="1530428" y="2614"/>
        <a:ext cx="5440218" cy="1325046"/>
      </dsp:txXfrm>
    </dsp:sp>
    <dsp:sp modelId="{152FE8E8-50A6-43EB-9BC4-CFCE638114A3}">
      <dsp:nvSpPr>
        <dsp:cNvPr id="0" name=""/>
        <dsp:cNvSpPr/>
      </dsp:nvSpPr>
      <dsp:spPr>
        <a:xfrm>
          <a:off x="0" y="1658922"/>
          <a:ext cx="6970647" cy="1325046"/>
        </a:xfrm>
        <a:prstGeom prst="roundRect">
          <a:avLst>
            <a:gd name="adj" fmla="val 10000"/>
          </a:avLst>
        </a:prstGeom>
        <a:solidFill>
          <a:schemeClr val="accent1">
            <a:tint val="40000"/>
            <a:hueOff val="0"/>
            <a:satOff val="0"/>
            <a:lumOff val="0"/>
            <a:alphaOff val="0"/>
          </a:schemeClr>
        </a:solidFill>
        <a:ln>
          <a:noFill/>
        </a:ln>
        <a:effectLst>
          <a:outerShdw blurRad="38100" dist="254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B11DD13F-BCB4-4E5B-8A39-4FDD52FEA6F9}">
      <dsp:nvSpPr>
        <dsp:cNvPr id="0" name=""/>
        <dsp:cNvSpPr/>
      </dsp:nvSpPr>
      <dsp:spPr>
        <a:xfrm>
          <a:off x="400826" y="1957057"/>
          <a:ext cx="728775" cy="7287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4A3BB726-CBF3-4C31-BB10-D0ED3312C1F8}">
      <dsp:nvSpPr>
        <dsp:cNvPr id="0" name=""/>
        <dsp:cNvSpPr/>
      </dsp:nvSpPr>
      <dsp:spPr>
        <a:xfrm>
          <a:off x="1530428" y="1658922"/>
          <a:ext cx="5440218" cy="13250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234" tIns="140234" rIns="140234" bIns="140234" numCol="1" spcCol="1270" anchor="ctr" anchorCtr="0">
          <a:noAutofit/>
        </a:bodyPr>
        <a:lstStyle/>
        <a:p>
          <a:pPr marL="0" lvl="0" indent="0" algn="l" defTabSz="755650">
            <a:lnSpc>
              <a:spcPct val="100000"/>
            </a:lnSpc>
            <a:spcBef>
              <a:spcPct val="0"/>
            </a:spcBef>
            <a:spcAft>
              <a:spcPct val="35000"/>
            </a:spcAft>
            <a:buNone/>
          </a:pPr>
          <a:r>
            <a:rPr lang="en-GB" sz="1700" kern="1200"/>
            <a:t>According to Rowe (2014) – police have always had a difficult relationship with some minority groups – Dangerous classes, migrants – so this is not a new phenomenon.</a:t>
          </a:r>
          <a:endParaRPr lang="en-US" sz="1700" kern="1200"/>
        </a:p>
      </dsp:txBody>
      <dsp:txXfrm>
        <a:off x="1530428" y="1658922"/>
        <a:ext cx="5440218" cy="1325046"/>
      </dsp:txXfrm>
    </dsp:sp>
    <dsp:sp modelId="{611E811E-A8BF-46FD-86B8-99295243346C}">
      <dsp:nvSpPr>
        <dsp:cNvPr id="0" name=""/>
        <dsp:cNvSpPr/>
      </dsp:nvSpPr>
      <dsp:spPr>
        <a:xfrm>
          <a:off x="0" y="3315230"/>
          <a:ext cx="6970647" cy="1325046"/>
        </a:xfrm>
        <a:prstGeom prst="roundRect">
          <a:avLst>
            <a:gd name="adj" fmla="val 10000"/>
          </a:avLst>
        </a:prstGeom>
        <a:solidFill>
          <a:schemeClr val="accent1">
            <a:tint val="40000"/>
            <a:hueOff val="0"/>
            <a:satOff val="0"/>
            <a:lumOff val="0"/>
            <a:alphaOff val="0"/>
          </a:schemeClr>
        </a:solidFill>
        <a:ln>
          <a:noFill/>
        </a:ln>
        <a:effectLst>
          <a:outerShdw blurRad="38100" dist="254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78D93607-7140-4CA6-8B20-A61A7DB80634}">
      <dsp:nvSpPr>
        <dsp:cNvPr id="0" name=""/>
        <dsp:cNvSpPr/>
      </dsp:nvSpPr>
      <dsp:spPr>
        <a:xfrm>
          <a:off x="400826" y="3613365"/>
          <a:ext cx="728775" cy="7287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6DEF5DF9-D2B4-474F-82CD-BA91F2C8075C}">
      <dsp:nvSpPr>
        <dsp:cNvPr id="0" name=""/>
        <dsp:cNvSpPr/>
      </dsp:nvSpPr>
      <dsp:spPr>
        <a:xfrm>
          <a:off x="1530428" y="3315230"/>
          <a:ext cx="5440218" cy="13250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234" tIns="140234" rIns="140234" bIns="140234" numCol="1" spcCol="1270" anchor="ctr" anchorCtr="0">
          <a:noAutofit/>
        </a:bodyPr>
        <a:lstStyle/>
        <a:p>
          <a:pPr marL="0" lvl="0" indent="0" algn="l" defTabSz="755650">
            <a:lnSpc>
              <a:spcPct val="100000"/>
            </a:lnSpc>
            <a:spcBef>
              <a:spcPct val="0"/>
            </a:spcBef>
            <a:spcAft>
              <a:spcPct val="35000"/>
            </a:spcAft>
            <a:buNone/>
          </a:pPr>
          <a:r>
            <a:rPr lang="en-GB" sz="1700" kern="1200"/>
            <a:t>Macpherson report made 70 recommendations including guidance on stop and search, the investigation of crime and the support of victims. </a:t>
          </a:r>
          <a:endParaRPr lang="en-US" sz="1700" kern="1200"/>
        </a:p>
      </dsp:txBody>
      <dsp:txXfrm>
        <a:off x="1530428" y="3315230"/>
        <a:ext cx="5440218" cy="1325046"/>
      </dsp:txXfrm>
    </dsp:sp>
    <dsp:sp modelId="{0CD12F49-EA65-4A0D-8754-814A0D4BCA23}">
      <dsp:nvSpPr>
        <dsp:cNvPr id="0" name=""/>
        <dsp:cNvSpPr/>
      </dsp:nvSpPr>
      <dsp:spPr>
        <a:xfrm>
          <a:off x="0" y="4971538"/>
          <a:ext cx="6970647" cy="1325046"/>
        </a:xfrm>
        <a:prstGeom prst="roundRect">
          <a:avLst>
            <a:gd name="adj" fmla="val 10000"/>
          </a:avLst>
        </a:prstGeom>
        <a:solidFill>
          <a:schemeClr val="accent1">
            <a:tint val="40000"/>
            <a:hueOff val="0"/>
            <a:satOff val="0"/>
            <a:lumOff val="0"/>
            <a:alphaOff val="0"/>
          </a:schemeClr>
        </a:solidFill>
        <a:ln>
          <a:noFill/>
        </a:ln>
        <a:effectLst>
          <a:outerShdw blurRad="38100" dist="254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F1F7D5D2-98EB-4332-B189-BA6D67F3AB98}">
      <dsp:nvSpPr>
        <dsp:cNvPr id="0" name=""/>
        <dsp:cNvSpPr/>
      </dsp:nvSpPr>
      <dsp:spPr>
        <a:xfrm>
          <a:off x="400826" y="5269673"/>
          <a:ext cx="728775" cy="72877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8DFA2246-D4D6-48A5-919D-6E9103E568B6}">
      <dsp:nvSpPr>
        <dsp:cNvPr id="0" name=""/>
        <dsp:cNvSpPr/>
      </dsp:nvSpPr>
      <dsp:spPr>
        <a:xfrm>
          <a:off x="1530428" y="4971538"/>
          <a:ext cx="5440218" cy="13250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234" tIns="140234" rIns="140234" bIns="140234" numCol="1" spcCol="1270" anchor="ctr" anchorCtr="0">
          <a:noAutofit/>
        </a:bodyPr>
        <a:lstStyle/>
        <a:p>
          <a:pPr marL="0" lvl="0" indent="0" algn="l" defTabSz="755650">
            <a:lnSpc>
              <a:spcPct val="100000"/>
            </a:lnSpc>
            <a:spcBef>
              <a:spcPct val="0"/>
            </a:spcBef>
            <a:spcAft>
              <a:spcPct val="35000"/>
            </a:spcAft>
            <a:buNone/>
          </a:pPr>
          <a:r>
            <a:rPr lang="en-GB" sz="1700" kern="1200"/>
            <a:t>But most significant statement was the belief that the Metropolitan Police were ‘Institutionally racist’ and this hindered the investigation. </a:t>
          </a:r>
          <a:endParaRPr lang="en-US" sz="1700" kern="1200"/>
        </a:p>
      </dsp:txBody>
      <dsp:txXfrm>
        <a:off x="1530428" y="4971538"/>
        <a:ext cx="5440218" cy="132504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EFD3CF-2DDF-4065-BF0F-968C8D53E38C}">
      <dsp:nvSpPr>
        <dsp:cNvPr id="0" name=""/>
        <dsp:cNvSpPr/>
      </dsp:nvSpPr>
      <dsp:spPr>
        <a:xfrm>
          <a:off x="745987" y="902236"/>
          <a:ext cx="919942" cy="91994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B8D5339-9C4F-469C-9884-D7AE27313FFD}">
      <dsp:nvSpPr>
        <dsp:cNvPr id="0" name=""/>
        <dsp:cNvSpPr/>
      </dsp:nvSpPr>
      <dsp:spPr>
        <a:xfrm>
          <a:off x="183800" y="2165957"/>
          <a:ext cx="2044316" cy="10252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dirty="0"/>
            <a:t>The report has hampered effective policing as the police are reluctant to intervene in some communities …. HBV – Hague, 2000.</a:t>
          </a:r>
          <a:endParaRPr lang="en-US" sz="1100" kern="1200" dirty="0"/>
        </a:p>
      </dsp:txBody>
      <dsp:txXfrm>
        <a:off x="183800" y="2165957"/>
        <a:ext cx="2044316" cy="1025288"/>
      </dsp:txXfrm>
    </dsp:sp>
    <dsp:sp modelId="{2ED08B00-57DF-4E1D-AB54-2116FEB3BFB8}">
      <dsp:nvSpPr>
        <dsp:cNvPr id="0" name=""/>
        <dsp:cNvSpPr/>
      </dsp:nvSpPr>
      <dsp:spPr>
        <a:xfrm>
          <a:off x="3148059" y="902236"/>
          <a:ext cx="919942" cy="91994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F0433A0-AADF-4E75-9F84-48DE49EDD30C}">
      <dsp:nvSpPr>
        <dsp:cNvPr id="0" name=""/>
        <dsp:cNvSpPr/>
      </dsp:nvSpPr>
      <dsp:spPr>
        <a:xfrm>
          <a:off x="2585872" y="2165957"/>
          <a:ext cx="2044316" cy="10252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dirty="0"/>
            <a:t>Term institutional racism – is poorly defined and is used in a contradictory fashion – Rowe, 2014</a:t>
          </a:r>
          <a:endParaRPr lang="en-US" sz="1100" kern="1200" dirty="0"/>
        </a:p>
      </dsp:txBody>
      <dsp:txXfrm>
        <a:off x="2585872" y="2165957"/>
        <a:ext cx="2044316" cy="1025288"/>
      </dsp:txXfrm>
    </dsp:sp>
    <dsp:sp modelId="{EB08E4E8-6E3F-4AE0-BAA5-25CDA8A1BC9E}">
      <dsp:nvSpPr>
        <dsp:cNvPr id="0" name=""/>
        <dsp:cNvSpPr/>
      </dsp:nvSpPr>
      <dsp:spPr>
        <a:xfrm>
          <a:off x="5550131" y="902236"/>
          <a:ext cx="919942" cy="91994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0EB65AC-4285-46EB-AF93-F28EA5C84410}">
      <dsp:nvSpPr>
        <dsp:cNvPr id="0" name=""/>
        <dsp:cNvSpPr/>
      </dsp:nvSpPr>
      <dsp:spPr>
        <a:xfrm>
          <a:off x="4987944" y="2165957"/>
          <a:ext cx="2044316" cy="10252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dirty="0" err="1"/>
            <a:t>Souhami</a:t>
          </a:r>
          <a:r>
            <a:rPr lang="en-GB" sz="1100" kern="1200" dirty="0"/>
            <a:t>, 2007 , notes that the term is applied inconsistently during the report and this maybe one of the reasons why the police have been reluctance to accept the label – not because of police culture. </a:t>
          </a:r>
          <a:endParaRPr lang="en-US" sz="1100" kern="1200" dirty="0"/>
        </a:p>
      </dsp:txBody>
      <dsp:txXfrm>
        <a:off x="4987944" y="2165957"/>
        <a:ext cx="2044316" cy="1025288"/>
      </dsp:txXfrm>
    </dsp:sp>
    <dsp:sp modelId="{9099F47A-124F-4E3D-AF41-635F71691F7F}">
      <dsp:nvSpPr>
        <dsp:cNvPr id="0" name=""/>
        <dsp:cNvSpPr/>
      </dsp:nvSpPr>
      <dsp:spPr>
        <a:xfrm>
          <a:off x="7952203" y="902236"/>
          <a:ext cx="919942" cy="91994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E7F40F3-9503-4F31-BEBD-00CBA1D4A91B}">
      <dsp:nvSpPr>
        <dsp:cNvPr id="0" name=""/>
        <dsp:cNvSpPr/>
      </dsp:nvSpPr>
      <dsp:spPr>
        <a:xfrm>
          <a:off x="7390016" y="2165957"/>
          <a:ext cx="2044316" cy="10252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dirty="0"/>
            <a:t>The report also fails to explain why some officers failed to see that this was a racist crime while others saw if immediately as such. </a:t>
          </a:r>
          <a:endParaRPr lang="en-US" sz="1100" kern="1200" dirty="0"/>
        </a:p>
      </dsp:txBody>
      <dsp:txXfrm>
        <a:off x="7390016" y="2165957"/>
        <a:ext cx="2044316" cy="102528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3A7C0B-BA9B-4A39-975B-BF07692ACD4F}">
      <dsp:nvSpPr>
        <dsp:cNvPr id="0" name=""/>
        <dsp:cNvSpPr/>
      </dsp:nvSpPr>
      <dsp:spPr>
        <a:xfrm>
          <a:off x="0" y="1324"/>
          <a:ext cx="9618133" cy="564252"/>
        </a:xfrm>
        <a:prstGeom prst="roundRect">
          <a:avLst>
            <a:gd name="adj" fmla="val 10000"/>
          </a:avLst>
        </a:prstGeom>
        <a:solidFill>
          <a:schemeClr val="accent5">
            <a:tint val="40000"/>
            <a:hueOff val="0"/>
            <a:satOff val="0"/>
            <a:lumOff val="0"/>
            <a:alphaOff val="0"/>
          </a:schemeClr>
        </a:solidFill>
        <a:ln>
          <a:noFill/>
        </a:ln>
        <a:effectLst>
          <a:outerShdw blurRad="38100" dist="254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AC438943-B52D-4E82-B439-188C0C282929}">
      <dsp:nvSpPr>
        <dsp:cNvPr id="0" name=""/>
        <dsp:cNvSpPr/>
      </dsp:nvSpPr>
      <dsp:spPr>
        <a:xfrm>
          <a:off x="170686" y="128281"/>
          <a:ext cx="310339" cy="31033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0AF4823C-E41A-45DB-9C6D-3C08490C2187}">
      <dsp:nvSpPr>
        <dsp:cNvPr id="0" name=""/>
        <dsp:cNvSpPr/>
      </dsp:nvSpPr>
      <dsp:spPr>
        <a:xfrm>
          <a:off x="651712" y="1324"/>
          <a:ext cx="8966420" cy="5642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717" tIns="59717" rIns="59717" bIns="59717" numCol="1" spcCol="1270" anchor="ctr" anchorCtr="0">
          <a:noAutofit/>
        </a:bodyPr>
        <a:lstStyle/>
        <a:p>
          <a:pPr marL="0" lvl="0" indent="0" algn="l" defTabSz="844550">
            <a:lnSpc>
              <a:spcPct val="100000"/>
            </a:lnSpc>
            <a:spcBef>
              <a:spcPct val="0"/>
            </a:spcBef>
            <a:spcAft>
              <a:spcPct val="35000"/>
            </a:spcAft>
            <a:buNone/>
          </a:pPr>
          <a:r>
            <a:rPr lang="en-GB" sz="1900" kern="1200"/>
            <a:t>Policing Education Qualifications Framework (PEQF)</a:t>
          </a:r>
          <a:endParaRPr lang="en-US" sz="1900" kern="1200"/>
        </a:p>
      </dsp:txBody>
      <dsp:txXfrm>
        <a:off x="651712" y="1324"/>
        <a:ext cx="8966420" cy="564252"/>
      </dsp:txXfrm>
    </dsp:sp>
    <dsp:sp modelId="{51825386-166F-4868-AAD6-F1F957D80309}">
      <dsp:nvSpPr>
        <dsp:cNvPr id="0" name=""/>
        <dsp:cNvSpPr/>
      </dsp:nvSpPr>
      <dsp:spPr>
        <a:xfrm>
          <a:off x="0" y="706640"/>
          <a:ext cx="9618133" cy="564252"/>
        </a:xfrm>
        <a:prstGeom prst="roundRect">
          <a:avLst>
            <a:gd name="adj" fmla="val 10000"/>
          </a:avLst>
        </a:prstGeom>
        <a:solidFill>
          <a:schemeClr val="accent5">
            <a:tint val="40000"/>
            <a:hueOff val="0"/>
            <a:satOff val="0"/>
            <a:lumOff val="0"/>
            <a:alphaOff val="0"/>
          </a:schemeClr>
        </a:solidFill>
        <a:ln>
          <a:noFill/>
        </a:ln>
        <a:effectLst>
          <a:outerShdw blurRad="38100" dist="254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73D933AF-6F63-4114-BBCB-0B35C049EA41}">
      <dsp:nvSpPr>
        <dsp:cNvPr id="0" name=""/>
        <dsp:cNvSpPr/>
      </dsp:nvSpPr>
      <dsp:spPr>
        <a:xfrm>
          <a:off x="170686" y="833597"/>
          <a:ext cx="310339" cy="31033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9559560F-DDB5-4B02-B2F3-AA08C106CC04}">
      <dsp:nvSpPr>
        <dsp:cNvPr id="0" name=""/>
        <dsp:cNvSpPr/>
      </dsp:nvSpPr>
      <dsp:spPr>
        <a:xfrm>
          <a:off x="651712" y="706640"/>
          <a:ext cx="8966420" cy="5642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717" tIns="59717" rIns="59717" bIns="59717" numCol="1" spcCol="1270" anchor="ctr" anchorCtr="0">
          <a:noAutofit/>
        </a:bodyPr>
        <a:lstStyle/>
        <a:p>
          <a:pPr marL="0" lvl="0" indent="0" algn="l" defTabSz="844550">
            <a:lnSpc>
              <a:spcPct val="100000"/>
            </a:lnSpc>
            <a:spcBef>
              <a:spcPct val="0"/>
            </a:spcBef>
            <a:spcAft>
              <a:spcPct val="35000"/>
            </a:spcAft>
            <a:buNone/>
          </a:pPr>
          <a:r>
            <a:rPr lang="en-GB" sz="1900" kern="1200"/>
            <a:t>Fast Track schemes</a:t>
          </a:r>
          <a:endParaRPr lang="en-US" sz="1900" kern="1200"/>
        </a:p>
      </dsp:txBody>
      <dsp:txXfrm>
        <a:off x="651712" y="706640"/>
        <a:ext cx="8966420" cy="564252"/>
      </dsp:txXfrm>
    </dsp:sp>
    <dsp:sp modelId="{5507D1D5-A094-4060-B904-19DB4C28C461}">
      <dsp:nvSpPr>
        <dsp:cNvPr id="0" name=""/>
        <dsp:cNvSpPr/>
      </dsp:nvSpPr>
      <dsp:spPr>
        <a:xfrm>
          <a:off x="0" y="1411956"/>
          <a:ext cx="9618133" cy="564252"/>
        </a:xfrm>
        <a:prstGeom prst="roundRect">
          <a:avLst>
            <a:gd name="adj" fmla="val 10000"/>
          </a:avLst>
        </a:prstGeom>
        <a:solidFill>
          <a:schemeClr val="accent5">
            <a:tint val="40000"/>
            <a:hueOff val="0"/>
            <a:satOff val="0"/>
            <a:lumOff val="0"/>
            <a:alphaOff val="0"/>
          </a:schemeClr>
        </a:solidFill>
        <a:ln>
          <a:noFill/>
        </a:ln>
        <a:effectLst>
          <a:outerShdw blurRad="38100" dist="254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7B31C9D8-00C5-47EF-BCA6-3455D47D33B4}">
      <dsp:nvSpPr>
        <dsp:cNvPr id="0" name=""/>
        <dsp:cNvSpPr/>
      </dsp:nvSpPr>
      <dsp:spPr>
        <a:xfrm>
          <a:off x="170686" y="1538913"/>
          <a:ext cx="310339" cy="31033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EB29CE9F-4672-4271-8A00-CBA70B403149}">
      <dsp:nvSpPr>
        <dsp:cNvPr id="0" name=""/>
        <dsp:cNvSpPr/>
      </dsp:nvSpPr>
      <dsp:spPr>
        <a:xfrm>
          <a:off x="651712" y="1411956"/>
          <a:ext cx="8966420" cy="5642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717" tIns="59717" rIns="59717" bIns="59717" numCol="1" spcCol="1270" anchor="ctr" anchorCtr="0">
          <a:noAutofit/>
        </a:bodyPr>
        <a:lstStyle/>
        <a:p>
          <a:pPr marL="0" lvl="0" indent="0" algn="l" defTabSz="844550">
            <a:lnSpc>
              <a:spcPct val="100000"/>
            </a:lnSpc>
            <a:spcBef>
              <a:spcPct val="0"/>
            </a:spcBef>
            <a:spcAft>
              <a:spcPct val="35000"/>
            </a:spcAft>
            <a:buNone/>
          </a:pPr>
          <a:r>
            <a:rPr lang="en-GB" sz="1900" kern="1200"/>
            <a:t>Direct entry Superintendent </a:t>
          </a:r>
          <a:endParaRPr lang="en-US" sz="1900" kern="1200"/>
        </a:p>
      </dsp:txBody>
      <dsp:txXfrm>
        <a:off x="651712" y="1411956"/>
        <a:ext cx="8966420" cy="564252"/>
      </dsp:txXfrm>
    </dsp:sp>
    <dsp:sp modelId="{28729E38-67F6-4D77-B7FE-EE0C1980119B}">
      <dsp:nvSpPr>
        <dsp:cNvPr id="0" name=""/>
        <dsp:cNvSpPr/>
      </dsp:nvSpPr>
      <dsp:spPr>
        <a:xfrm>
          <a:off x="0" y="2117272"/>
          <a:ext cx="9618133" cy="564252"/>
        </a:xfrm>
        <a:prstGeom prst="roundRect">
          <a:avLst>
            <a:gd name="adj" fmla="val 10000"/>
          </a:avLst>
        </a:prstGeom>
        <a:solidFill>
          <a:schemeClr val="accent5">
            <a:tint val="40000"/>
            <a:hueOff val="0"/>
            <a:satOff val="0"/>
            <a:lumOff val="0"/>
            <a:alphaOff val="0"/>
          </a:schemeClr>
        </a:solidFill>
        <a:ln>
          <a:noFill/>
        </a:ln>
        <a:effectLst>
          <a:outerShdw blurRad="38100" dist="254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DD940B54-D876-4BB1-8BF0-C7C82C8F2453}">
      <dsp:nvSpPr>
        <dsp:cNvPr id="0" name=""/>
        <dsp:cNvSpPr/>
      </dsp:nvSpPr>
      <dsp:spPr>
        <a:xfrm>
          <a:off x="170686" y="2244229"/>
          <a:ext cx="310339" cy="31033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DC38DA22-6A4B-4900-A3A2-E79065A24354}">
      <dsp:nvSpPr>
        <dsp:cNvPr id="0" name=""/>
        <dsp:cNvSpPr/>
      </dsp:nvSpPr>
      <dsp:spPr>
        <a:xfrm>
          <a:off x="651712" y="2117272"/>
          <a:ext cx="8966420" cy="5642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717" tIns="59717" rIns="59717" bIns="59717" numCol="1" spcCol="1270" anchor="ctr" anchorCtr="0">
          <a:noAutofit/>
        </a:bodyPr>
        <a:lstStyle/>
        <a:p>
          <a:pPr marL="0" lvl="0" indent="0" algn="l" defTabSz="844550">
            <a:lnSpc>
              <a:spcPct val="100000"/>
            </a:lnSpc>
            <a:spcBef>
              <a:spcPct val="0"/>
            </a:spcBef>
            <a:spcAft>
              <a:spcPct val="35000"/>
            </a:spcAft>
            <a:buNone/>
          </a:pPr>
          <a:r>
            <a:rPr lang="en-GB" sz="1900" kern="1200"/>
            <a:t>Code of Ethics </a:t>
          </a:r>
          <a:endParaRPr lang="en-US" sz="1900" kern="1200"/>
        </a:p>
      </dsp:txBody>
      <dsp:txXfrm>
        <a:off x="651712" y="2117272"/>
        <a:ext cx="8966420" cy="564252"/>
      </dsp:txXfrm>
    </dsp:sp>
    <dsp:sp modelId="{D149DA57-E060-44C1-9CE5-0DCD815E6CFB}">
      <dsp:nvSpPr>
        <dsp:cNvPr id="0" name=""/>
        <dsp:cNvSpPr/>
      </dsp:nvSpPr>
      <dsp:spPr>
        <a:xfrm>
          <a:off x="0" y="2822588"/>
          <a:ext cx="9618133" cy="564252"/>
        </a:xfrm>
        <a:prstGeom prst="roundRect">
          <a:avLst>
            <a:gd name="adj" fmla="val 10000"/>
          </a:avLst>
        </a:prstGeom>
        <a:solidFill>
          <a:schemeClr val="accent5">
            <a:tint val="40000"/>
            <a:hueOff val="0"/>
            <a:satOff val="0"/>
            <a:lumOff val="0"/>
            <a:alphaOff val="0"/>
          </a:schemeClr>
        </a:solidFill>
        <a:ln>
          <a:noFill/>
        </a:ln>
        <a:effectLst>
          <a:outerShdw blurRad="38100" dist="254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6A84A34E-A8CC-4C91-B2DF-495426EAD117}">
      <dsp:nvSpPr>
        <dsp:cNvPr id="0" name=""/>
        <dsp:cNvSpPr/>
      </dsp:nvSpPr>
      <dsp:spPr>
        <a:xfrm>
          <a:off x="170686" y="2949545"/>
          <a:ext cx="310339" cy="31033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104A1E31-8913-41C7-B1BF-05A1F87B0A73}">
      <dsp:nvSpPr>
        <dsp:cNvPr id="0" name=""/>
        <dsp:cNvSpPr/>
      </dsp:nvSpPr>
      <dsp:spPr>
        <a:xfrm>
          <a:off x="651712" y="2822588"/>
          <a:ext cx="8966420" cy="5642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717" tIns="59717" rIns="59717" bIns="59717" numCol="1" spcCol="1270" anchor="ctr" anchorCtr="0">
          <a:noAutofit/>
        </a:bodyPr>
        <a:lstStyle/>
        <a:p>
          <a:pPr marL="0" lvl="0" indent="0" algn="l" defTabSz="844550">
            <a:lnSpc>
              <a:spcPct val="100000"/>
            </a:lnSpc>
            <a:spcBef>
              <a:spcPct val="0"/>
            </a:spcBef>
            <a:spcAft>
              <a:spcPct val="35000"/>
            </a:spcAft>
            <a:buNone/>
          </a:pPr>
          <a:r>
            <a:rPr lang="en-GB" sz="1900" kern="1200"/>
            <a:t>Recruitment from minority communities</a:t>
          </a:r>
          <a:endParaRPr lang="en-US" sz="1900" kern="1200"/>
        </a:p>
      </dsp:txBody>
      <dsp:txXfrm>
        <a:off x="651712" y="2822588"/>
        <a:ext cx="8966420" cy="564252"/>
      </dsp:txXfrm>
    </dsp:sp>
    <dsp:sp modelId="{EFD42299-6E9A-4816-8308-4798B7E60B07}">
      <dsp:nvSpPr>
        <dsp:cNvPr id="0" name=""/>
        <dsp:cNvSpPr/>
      </dsp:nvSpPr>
      <dsp:spPr>
        <a:xfrm>
          <a:off x="0" y="3527904"/>
          <a:ext cx="9618133" cy="564252"/>
        </a:xfrm>
        <a:prstGeom prst="roundRect">
          <a:avLst>
            <a:gd name="adj" fmla="val 10000"/>
          </a:avLst>
        </a:prstGeom>
        <a:solidFill>
          <a:schemeClr val="accent5">
            <a:tint val="40000"/>
            <a:hueOff val="0"/>
            <a:satOff val="0"/>
            <a:lumOff val="0"/>
            <a:alphaOff val="0"/>
          </a:schemeClr>
        </a:solidFill>
        <a:ln>
          <a:noFill/>
        </a:ln>
        <a:effectLst>
          <a:outerShdw blurRad="38100" dist="254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BDE234C9-EC7F-47AF-A576-70A6CF1A05A2}">
      <dsp:nvSpPr>
        <dsp:cNvPr id="0" name=""/>
        <dsp:cNvSpPr/>
      </dsp:nvSpPr>
      <dsp:spPr>
        <a:xfrm>
          <a:off x="170686" y="3654861"/>
          <a:ext cx="310339" cy="310339"/>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40C1995D-9634-4D62-96FA-182130934888}">
      <dsp:nvSpPr>
        <dsp:cNvPr id="0" name=""/>
        <dsp:cNvSpPr/>
      </dsp:nvSpPr>
      <dsp:spPr>
        <a:xfrm>
          <a:off x="651712" y="3527904"/>
          <a:ext cx="8966420" cy="5642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717" tIns="59717" rIns="59717" bIns="59717" numCol="1" spcCol="1270" anchor="ctr" anchorCtr="0">
          <a:noAutofit/>
        </a:bodyPr>
        <a:lstStyle/>
        <a:p>
          <a:pPr marL="0" lvl="0" indent="0" algn="l" defTabSz="844550">
            <a:lnSpc>
              <a:spcPct val="100000"/>
            </a:lnSpc>
            <a:spcBef>
              <a:spcPct val="0"/>
            </a:spcBef>
            <a:spcAft>
              <a:spcPct val="35000"/>
            </a:spcAft>
            <a:buNone/>
          </a:pPr>
          <a:r>
            <a:rPr lang="en-GB" sz="1900" kern="1200"/>
            <a:t>Training on equality and diversity</a:t>
          </a:r>
          <a:endParaRPr lang="en-US" sz="1900" kern="1200"/>
        </a:p>
      </dsp:txBody>
      <dsp:txXfrm>
        <a:off x="651712" y="3527904"/>
        <a:ext cx="8966420" cy="564252"/>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7BFC9CA-FAF6-44AA-9667-C8D3F3CB5DFE}" type="datetimeFigureOut">
              <a:rPr lang="en-GB" smtClean="0"/>
              <a:t>22/02/2022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B5EF69-6282-41D6-98DF-E801433ABD80}" type="slidenum">
              <a:rPr lang="en-GB" smtClean="0"/>
              <a:t>‹#›</a:t>
            </a:fld>
            <a:endParaRPr lang="en-GB"/>
          </a:p>
        </p:txBody>
      </p:sp>
    </p:spTree>
    <p:extLst>
      <p:ext uri="{BB962C8B-B14F-4D97-AF65-F5344CB8AC3E}">
        <p14:creationId xmlns:p14="http://schemas.microsoft.com/office/powerpoint/2010/main" val="9336219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B5EF69-6282-41D6-98DF-E801433ABD80}" type="slidenum">
              <a:rPr lang="en-GB" smtClean="0"/>
              <a:t>1</a:t>
            </a:fld>
            <a:endParaRPr lang="en-GB"/>
          </a:p>
        </p:txBody>
      </p:sp>
    </p:spTree>
    <p:extLst>
      <p:ext uri="{BB962C8B-B14F-4D97-AF65-F5344CB8AC3E}">
        <p14:creationId xmlns:p14="http://schemas.microsoft.com/office/powerpoint/2010/main" val="14648190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2ED3DC0C-94F3-43D3-86EC-C25370A909E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Notes Placeholder 2">
            <a:extLst>
              <a:ext uri="{FF2B5EF4-FFF2-40B4-BE49-F238E27FC236}">
                <a16:creationId xmlns:a16="http://schemas.microsoft.com/office/drawing/2014/main" id="{19E5BF31-444D-4BA2-B370-3504F0ACE49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0964" name="Slide Number Placeholder 3">
            <a:extLst>
              <a:ext uri="{FF2B5EF4-FFF2-40B4-BE49-F238E27FC236}">
                <a16:creationId xmlns:a16="http://schemas.microsoft.com/office/drawing/2014/main" id="{32975ED0-50C1-46A0-ACF7-5F437E357F3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3BA0F257-14B2-43DB-84F7-EBB54FED02C2}" type="slidenum">
              <a:rPr lang="en-GB" altLang="en-US" smtClean="0">
                <a:latin typeface="Arial" panose="020B0604020202020204" pitchFamily="34" charset="0"/>
              </a:rPr>
              <a:pPr>
                <a:spcBef>
                  <a:spcPct val="0"/>
                </a:spcBef>
              </a:pPr>
              <a:t>2</a:t>
            </a:fld>
            <a:endParaRPr lang="en-GB" altLang="en-US">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CD19E1C0-200D-4A7C-9C2F-0377E0A7483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a:extLst>
              <a:ext uri="{FF2B5EF4-FFF2-40B4-BE49-F238E27FC236}">
                <a16:creationId xmlns:a16="http://schemas.microsoft.com/office/drawing/2014/main" id="{257BA1A8-5870-4843-9A85-FD35A8AA876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19460" name="Slide Number Placeholder 3">
            <a:extLst>
              <a:ext uri="{FF2B5EF4-FFF2-40B4-BE49-F238E27FC236}">
                <a16:creationId xmlns:a16="http://schemas.microsoft.com/office/drawing/2014/main" id="{1735B66D-DBC1-48B8-B29A-48C11F115C4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E9B1EF6-37E1-4F2D-99E9-A525813BE313}" type="slidenum">
              <a:rPr lang="en-GB" altLang="en-US" smtClean="0">
                <a:latin typeface="Arial" panose="020B0604020202020204" pitchFamily="34" charset="0"/>
              </a:rPr>
              <a:pPr>
                <a:spcBef>
                  <a:spcPct val="0"/>
                </a:spcBef>
              </a:pPr>
              <a:t>3</a:t>
            </a:fld>
            <a:endParaRPr lang="en-GB" altLang="en-US">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D4917C0B-C49C-4D6B-A1E0-8D9FA98F19F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id="{D168D137-5855-4726-B9E6-D604B505D26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9700" name="Slide Number Placeholder 3">
            <a:extLst>
              <a:ext uri="{FF2B5EF4-FFF2-40B4-BE49-F238E27FC236}">
                <a16:creationId xmlns:a16="http://schemas.microsoft.com/office/drawing/2014/main" id="{E71D56E6-321A-491E-965A-014B45A0575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AAEB3A15-A032-4EA0-9B77-7728C4679150}" type="slidenum">
              <a:rPr lang="en-GB" altLang="en-US" smtClean="0">
                <a:latin typeface="Arial" panose="020B0604020202020204" pitchFamily="34" charset="0"/>
              </a:rPr>
              <a:pPr>
                <a:spcBef>
                  <a:spcPct val="0"/>
                </a:spcBef>
              </a:pPr>
              <a:t>4</a:t>
            </a:fld>
            <a:endParaRPr lang="en-GB" altLang="en-US">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30C86B29-E105-4E4E-AD52-6C2552E5B45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a:extLst>
              <a:ext uri="{FF2B5EF4-FFF2-40B4-BE49-F238E27FC236}">
                <a16:creationId xmlns:a16="http://schemas.microsoft.com/office/drawing/2014/main" id="{26E4EE5C-08CC-4CCB-BDCC-921EC72B3DC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1508" name="Slide Number Placeholder 3">
            <a:extLst>
              <a:ext uri="{FF2B5EF4-FFF2-40B4-BE49-F238E27FC236}">
                <a16:creationId xmlns:a16="http://schemas.microsoft.com/office/drawing/2014/main" id="{75DF1902-5552-42DC-BAE4-D081CCDDF69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35CD895C-65D9-4E26-86FB-2112C8933FB6}" type="slidenum">
              <a:rPr lang="en-GB" altLang="en-US" smtClean="0">
                <a:latin typeface="Arial" panose="020B0604020202020204" pitchFamily="34" charset="0"/>
              </a:rPr>
              <a:pPr>
                <a:spcBef>
                  <a:spcPct val="0"/>
                </a:spcBef>
              </a:pPr>
              <a:t>5</a:t>
            </a:fld>
            <a:endParaRPr lang="en-GB" altLang="en-US">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921710A6-8194-41ED-8B63-32CD905A8E3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id="{CAE6E309-A66F-4403-BD8B-920DFD7D528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1748" name="Slide Number Placeholder 3">
            <a:extLst>
              <a:ext uri="{FF2B5EF4-FFF2-40B4-BE49-F238E27FC236}">
                <a16:creationId xmlns:a16="http://schemas.microsoft.com/office/drawing/2014/main" id="{984D9013-08A6-432D-8272-A4F0E2814B5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70DE92C5-3214-497C-902E-742B2AA75E89}" type="slidenum">
              <a:rPr lang="en-GB" altLang="en-US" smtClean="0">
                <a:latin typeface="Arial" panose="020B0604020202020204" pitchFamily="34" charset="0"/>
              </a:rPr>
              <a:pPr>
                <a:spcBef>
                  <a:spcPct val="0"/>
                </a:spcBef>
              </a:pPr>
              <a:t>6</a:t>
            </a:fld>
            <a:endParaRPr lang="en-GB" altLang="en-US">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5C3484D0-0EC9-4CD9-9109-E3F83197326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a:extLst>
              <a:ext uri="{FF2B5EF4-FFF2-40B4-BE49-F238E27FC236}">
                <a16:creationId xmlns:a16="http://schemas.microsoft.com/office/drawing/2014/main" id="{06158BCB-4944-465D-B90D-767882F4C86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Look at the political changes at the moment MPs leaving Conservatives to Labour to begin their own’ political group’ </a:t>
            </a:r>
          </a:p>
        </p:txBody>
      </p:sp>
      <p:sp>
        <p:nvSpPr>
          <p:cNvPr id="17412" name="Slide Number Placeholder 3">
            <a:extLst>
              <a:ext uri="{FF2B5EF4-FFF2-40B4-BE49-F238E27FC236}">
                <a16:creationId xmlns:a16="http://schemas.microsoft.com/office/drawing/2014/main" id="{86788DE2-C460-4F82-AE59-CF5D480CEBE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F9B6F97B-F93B-4A34-8418-BD5FB2596129}" type="slidenum">
              <a:rPr lang="en-GB" altLang="en-US" smtClean="0">
                <a:latin typeface="Arial" panose="020B0604020202020204" pitchFamily="34" charset="0"/>
              </a:rPr>
              <a:pPr>
                <a:spcBef>
                  <a:spcPct val="0"/>
                </a:spcBef>
              </a:pPr>
              <a:t>7</a:t>
            </a:fld>
            <a:endParaRPr lang="en-GB" altLang="en-US">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63DF1390-44EF-4655-8FA6-0409D8C0C36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a:extLst>
              <a:ext uri="{FF2B5EF4-FFF2-40B4-BE49-F238E27FC236}">
                <a16:creationId xmlns:a16="http://schemas.microsoft.com/office/drawing/2014/main" id="{A76FFAA0-9326-491A-AE7A-151081784D0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5604" name="Slide Number Placeholder 3">
            <a:extLst>
              <a:ext uri="{FF2B5EF4-FFF2-40B4-BE49-F238E27FC236}">
                <a16:creationId xmlns:a16="http://schemas.microsoft.com/office/drawing/2014/main" id="{099C299E-0826-43EF-9DEB-C9A97A4CD6C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0552244-5B8F-4A2E-B583-7FFD10FC630F}" type="slidenum">
              <a:rPr lang="en-GB" altLang="en-US" smtClean="0">
                <a:latin typeface="Arial" panose="020B0604020202020204" pitchFamily="34" charset="0"/>
              </a:rPr>
              <a:pPr>
                <a:spcBef>
                  <a:spcPct val="0"/>
                </a:spcBef>
              </a:pPr>
              <a:t>8</a:t>
            </a:fld>
            <a:endParaRPr lang="en-GB" altLang="en-US">
              <a:latin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LiberationSans_18_3"/>
              </a:rPr>
              <a:t>7 core characteristics of cop culture; according to Reiner (1985):○</a:t>
            </a:r>
            <a:r>
              <a:rPr lang="en-GB" b="0" i="0" dirty="0" err="1">
                <a:solidFill>
                  <a:srgbClr val="000000"/>
                </a:solidFill>
                <a:effectLst/>
                <a:latin typeface="LiberationSans_18_3"/>
              </a:rPr>
              <a:t>Mission-action-cynicism-pessimism○Suspicion○isolation</a:t>
            </a:r>
            <a:r>
              <a:rPr lang="en-GB" b="0" i="0" dirty="0">
                <a:solidFill>
                  <a:srgbClr val="000000"/>
                </a:solidFill>
                <a:effectLst/>
                <a:latin typeface="LiberationSans_18_3"/>
              </a:rPr>
              <a:t>/solidarity (if not in police force you don't understand it. Very unique.)○Police conservatism (general discomfort with new things, suspicious) ○</a:t>
            </a:r>
            <a:r>
              <a:rPr lang="en-GB" b="0" i="0" dirty="0" err="1">
                <a:solidFill>
                  <a:srgbClr val="000000"/>
                </a:solidFill>
                <a:effectLst/>
                <a:latin typeface="LiberationSans_18_3"/>
              </a:rPr>
              <a:t>Machismo○Racial</a:t>
            </a:r>
            <a:r>
              <a:rPr lang="en-GB" b="0" i="0" dirty="0">
                <a:solidFill>
                  <a:srgbClr val="000000"/>
                </a:solidFill>
                <a:effectLst/>
                <a:latin typeface="LiberationSans_18_3"/>
              </a:rPr>
              <a:t> prejudice (racialized notion of threat)○Pragmatism (that experience and knowledge means they know </a:t>
            </a:r>
            <a:r>
              <a:rPr lang="en-GB" b="0" i="0" dirty="0" err="1">
                <a:solidFill>
                  <a:srgbClr val="000000"/>
                </a:solidFill>
                <a:effectLst/>
                <a:latin typeface="LiberationSans_18_3"/>
              </a:rPr>
              <a:t>whats</a:t>
            </a:r>
            <a:r>
              <a:rPr lang="en-GB" b="0" i="0" dirty="0">
                <a:solidFill>
                  <a:srgbClr val="000000"/>
                </a:solidFill>
                <a:effectLst/>
                <a:latin typeface="LiberationSans_18_3"/>
              </a:rPr>
              <a:t> right and they make it happen, no matter what rules)●Reiner points out that the ‘culture’ is not monolithic, there is still remarkable and undaunted consistency in ‘cop talk’ across jurisdictions and over </a:t>
            </a:r>
            <a:r>
              <a:rPr lang="en-GB" b="0" i="0" dirty="0" err="1">
                <a:solidFill>
                  <a:srgbClr val="000000"/>
                </a:solidFill>
                <a:effectLst/>
                <a:latin typeface="LiberationSans_18_3"/>
              </a:rPr>
              <a:t>time.●Police</a:t>
            </a:r>
            <a:r>
              <a:rPr lang="en-GB" b="0" i="0" dirty="0">
                <a:solidFill>
                  <a:srgbClr val="000000"/>
                </a:solidFill>
                <a:effectLst/>
                <a:latin typeface="LiberationSans_18_3"/>
              </a:rPr>
              <a:t> scholars generally agree that the traditional police culture has been transformed in </a:t>
            </a:r>
            <a:r>
              <a:rPr lang="en-GB" b="0" i="0" dirty="0" err="1">
                <a:solidFill>
                  <a:srgbClr val="000000"/>
                </a:solidFill>
                <a:effectLst/>
                <a:latin typeface="LiberationSans_18_3"/>
              </a:rPr>
              <a:t>recentdecades</a:t>
            </a:r>
            <a:r>
              <a:rPr lang="en-GB" b="0" i="0" dirty="0">
                <a:solidFill>
                  <a:srgbClr val="000000"/>
                </a:solidFill>
                <a:effectLst/>
                <a:latin typeface="LiberationSans_18_3"/>
              </a:rPr>
              <a:t>. Variety of factors: community policing requirements, higher levels of training, more public scrutiny, more gender and cultural diversity within police services, and much more diverse number of policing environments.●</a:t>
            </a:r>
            <a:r>
              <a:rPr lang="en-GB" b="0" i="0" dirty="0" err="1">
                <a:solidFill>
                  <a:srgbClr val="000000"/>
                </a:solidFill>
                <a:effectLst/>
                <a:latin typeface="LiberationSans_18_3"/>
              </a:rPr>
              <a:t>Stolnick</a:t>
            </a:r>
            <a:r>
              <a:rPr lang="en-GB" b="0" i="0" dirty="0">
                <a:solidFill>
                  <a:srgbClr val="000000"/>
                </a:solidFill>
                <a:effectLst/>
                <a:latin typeface="LiberationSans_18_3"/>
              </a:rPr>
              <a:t> (1966) on “symbolic assailants” - notion of profiling (racial)-police think they can pick out a bad guy ‘from experience’, really racial profiling. “Criminal profiling” ●Some of the elements of police culture appear to have transformed while others remain </a:t>
            </a:r>
            <a:r>
              <a:rPr lang="en-GB" b="0" i="0" dirty="0" err="1">
                <a:solidFill>
                  <a:srgbClr val="000000"/>
                </a:solidFill>
                <a:effectLst/>
                <a:latin typeface="LiberationSans_18_3"/>
              </a:rPr>
              <a:t>intact●Two</a:t>
            </a:r>
            <a:r>
              <a:rPr lang="en-GB" b="0" i="0" dirty="0">
                <a:solidFill>
                  <a:srgbClr val="000000"/>
                </a:solidFill>
                <a:effectLst/>
                <a:latin typeface="LiberationSans_18_3"/>
              </a:rPr>
              <a:t> cases of police fudging the evidence to commit someone they ‘know’ is guilty</a:t>
            </a:r>
            <a:endParaRPr lang="en-GB" dirty="0"/>
          </a:p>
        </p:txBody>
      </p:sp>
      <p:sp>
        <p:nvSpPr>
          <p:cNvPr id="4" name="Slide Number Placeholder 3"/>
          <p:cNvSpPr>
            <a:spLocks noGrp="1"/>
          </p:cNvSpPr>
          <p:nvPr>
            <p:ph type="sldNum" sz="quarter" idx="5"/>
          </p:nvPr>
        </p:nvSpPr>
        <p:spPr/>
        <p:txBody>
          <a:bodyPr/>
          <a:lstStyle/>
          <a:p>
            <a:fld id="{B0B5EF69-6282-41D6-98DF-E801433ABD80}" type="slidenum">
              <a:rPr lang="en-GB" smtClean="0"/>
              <a:t>9</a:t>
            </a:fld>
            <a:endParaRPr lang="en-GB"/>
          </a:p>
        </p:txBody>
      </p:sp>
    </p:spTree>
    <p:extLst>
      <p:ext uri="{BB962C8B-B14F-4D97-AF65-F5344CB8AC3E}">
        <p14:creationId xmlns:p14="http://schemas.microsoft.com/office/powerpoint/2010/main" val="18507948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58D5F223-4316-4CC9-9AD0-07E4C369446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F24F1E49-2E7E-4507-90D3-B3E0B475A7B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7652" name="Slide Number Placeholder 3">
            <a:extLst>
              <a:ext uri="{FF2B5EF4-FFF2-40B4-BE49-F238E27FC236}">
                <a16:creationId xmlns:a16="http://schemas.microsoft.com/office/drawing/2014/main" id="{C6CD1204-292C-4BF0-9A3D-BC85921F69F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70BD0BFB-134B-4F2D-B6BF-771850B14C40}" type="slidenum">
              <a:rPr lang="en-GB" altLang="en-US" smtClean="0">
                <a:latin typeface="Arial" panose="020B0604020202020204" pitchFamily="34" charset="0"/>
              </a:rPr>
              <a:pPr>
                <a:spcBef>
                  <a:spcPct val="0"/>
                </a:spcBef>
              </a:pPr>
              <a:t>10</a:t>
            </a:fld>
            <a:endParaRPr lang="en-GB" altLang="en-US">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https://www.cam.ac.uk/policeptsd</a:t>
            </a:r>
          </a:p>
          <a:p>
            <a:r>
              <a:rPr lang="en-GB" b="1" dirty="0"/>
              <a:t>https://www.policingtrauma.sociology.cam.ac.uk/survey?_gl=1*fdy80w*_ga*MTg1MjIwNTY2NS4xNjQ1NjE2OTQ3*_ga_P8Q1QT5W4K*MTY0NTYxNjk0Ni4xLjEuMTY0NTYxNjk2My4w</a:t>
            </a:r>
          </a:p>
          <a:p>
            <a:r>
              <a:rPr lang="en-GB" b="1" dirty="0"/>
              <a:t>https://www.mind.org.uk/news-campaigns/news/nearly-8-in-10-police-officers-recently-felt-stressed-finds-police-federation/</a:t>
            </a:r>
          </a:p>
        </p:txBody>
      </p:sp>
      <p:sp>
        <p:nvSpPr>
          <p:cNvPr id="4" name="Slide Number Placeholder 3"/>
          <p:cNvSpPr>
            <a:spLocks noGrp="1"/>
          </p:cNvSpPr>
          <p:nvPr>
            <p:ph type="sldNum" sz="quarter" idx="5"/>
          </p:nvPr>
        </p:nvSpPr>
        <p:spPr/>
        <p:txBody>
          <a:bodyPr/>
          <a:lstStyle/>
          <a:p>
            <a:fld id="{B0B5EF69-6282-41D6-98DF-E801433ABD80}" type="slidenum">
              <a:rPr lang="en-GB" smtClean="0"/>
              <a:t>12</a:t>
            </a:fld>
            <a:endParaRPr lang="en-GB"/>
          </a:p>
        </p:txBody>
      </p:sp>
    </p:spTree>
    <p:extLst>
      <p:ext uri="{BB962C8B-B14F-4D97-AF65-F5344CB8AC3E}">
        <p14:creationId xmlns:p14="http://schemas.microsoft.com/office/powerpoint/2010/main" val="33816595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https://assets.college.police.uk/s3fs-public/2021-02/code_of_ethics.pdf</a:t>
            </a:r>
          </a:p>
        </p:txBody>
      </p:sp>
      <p:sp>
        <p:nvSpPr>
          <p:cNvPr id="4" name="Slide Number Placeholder 3"/>
          <p:cNvSpPr>
            <a:spLocks noGrp="1"/>
          </p:cNvSpPr>
          <p:nvPr>
            <p:ph type="sldNum" sz="quarter" idx="5"/>
          </p:nvPr>
        </p:nvSpPr>
        <p:spPr/>
        <p:txBody>
          <a:bodyPr/>
          <a:lstStyle/>
          <a:p>
            <a:fld id="{B0B5EF69-6282-41D6-98DF-E801433ABD80}" type="slidenum">
              <a:rPr lang="en-GB" smtClean="0"/>
              <a:t>15</a:t>
            </a:fld>
            <a:endParaRPr lang="en-GB"/>
          </a:p>
        </p:txBody>
      </p:sp>
    </p:spTree>
    <p:extLst>
      <p:ext uri="{BB962C8B-B14F-4D97-AF65-F5344CB8AC3E}">
        <p14:creationId xmlns:p14="http://schemas.microsoft.com/office/powerpoint/2010/main" val="407842265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20E27F32-E837-450D-AB3B-184EF21938A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a:extLst>
              <a:ext uri="{FF2B5EF4-FFF2-40B4-BE49-F238E27FC236}">
                <a16:creationId xmlns:a16="http://schemas.microsoft.com/office/drawing/2014/main" id="{09E5BB65-242D-48CD-9D51-0958C28933A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People with the same needs should be treated equally, regardless of their appearance, beliefs, age, background or lifestyle.</a:t>
            </a:r>
          </a:p>
        </p:txBody>
      </p:sp>
      <p:sp>
        <p:nvSpPr>
          <p:cNvPr id="34820" name="Slide Number Placeholder 3">
            <a:extLst>
              <a:ext uri="{FF2B5EF4-FFF2-40B4-BE49-F238E27FC236}">
                <a16:creationId xmlns:a16="http://schemas.microsoft.com/office/drawing/2014/main" id="{18F4EE92-FD84-4BE8-8C1A-A354D8B2B37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C2B7563B-B4D3-436C-AC07-DEE6257F280C}" type="slidenum">
              <a:rPr lang="en-GB" altLang="en-US" smtClean="0">
                <a:latin typeface="Arial" panose="020B0604020202020204" pitchFamily="34" charset="0"/>
              </a:rPr>
              <a:pPr>
                <a:spcBef>
                  <a:spcPct val="0"/>
                </a:spcBef>
              </a:pPr>
              <a:t>17</a:t>
            </a:fld>
            <a:endParaRPr lang="en-GB" altLang="en-US">
              <a:latin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8382E8C6-D03F-435C-89D4-086A8D1F202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6867" name="Notes Placeholder 2">
            <a:extLst>
              <a:ext uri="{FF2B5EF4-FFF2-40B4-BE49-F238E27FC236}">
                <a16:creationId xmlns:a16="http://schemas.microsoft.com/office/drawing/2014/main" id="{E372F2EA-CA74-4A92-8C0B-EEFF9E1572E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Eugenics Movement (‘scientific’ movement focused on ‘improving the breed’; forced sterilisations). Started in Britain 1800s-1900s and spread.</a:t>
            </a:r>
          </a:p>
          <a:p>
            <a:endParaRPr lang="en-GB" altLang="en-US"/>
          </a:p>
        </p:txBody>
      </p:sp>
      <p:sp>
        <p:nvSpPr>
          <p:cNvPr id="36868" name="Slide Number Placeholder 3">
            <a:extLst>
              <a:ext uri="{FF2B5EF4-FFF2-40B4-BE49-F238E27FC236}">
                <a16:creationId xmlns:a16="http://schemas.microsoft.com/office/drawing/2014/main" id="{A3762333-6873-444E-ADAC-782069D6ECA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54D3EEED-D982-4620-8241-B738613D29A7}" type="slidenum">
              <a:rPr lang="en-GB" altLang="en-US" smtClean="0">
                <a:latin typeface="Arial" panose="020B0604020202020204" pitchFamily="34" charset="0"/>
              </a:rPr>
              <a:pPr>
                <a:spcBef>
                  <a:spcPct val="0"/>
                </a:spcBef>
              </a:pPr>
              <a:t>18</a:t>
            </a:fld>
            <a:endParaRPr lang="en-GB" altLang="en-US">
              <a:latin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73B0771F-82C7-425E-A247-66F1B8070FA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8915" name="Notes Placeholder 2">
            <a:extLst>
              <a:ext uri="{FF2B5EF4-FFF2-40B4-BE49-F238E27FC236}">
                <a16:creationId xmlns:a16="http://schemas.microsoft.com/office/drawing/2014/main" id="{A954BACC-A82D-463E-9407-A9BAC259D06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8916" name="Slide Number Placeholder 3">
            <a:extLst>
              <a:ext uri="{FF2B5EF4-FFF2-40B4-BE49-F238E27FC236}">
                <a16:creationId xmlns:a16="http://schemas.microsoft.com/office/drawing/2014/main" id="{2D7628A4-E3F3-42E3-B608-20AE22121BC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DDEA7287-6F5D-4C0D-835D-FA4B40B1E08E}" type="slidenum">
              <a:rPr lang="en-GB" altLang="en-US" smtClean="0">
                <a:latin typeface="Arial" panose="020B0604020202020204" pitchFamily="34" charset="0"/>
              </a:rPr>
              <a:pPr>
                <a:spcBef>
                  <a:spcPct val="0"/>
                </a:spcBef>
              </a:pPr>
              <a:t>19</a:t>
            </a:fld>
            <a:endParaRPr lang="en-GB" altLang="en-US">
              <a:latin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875E3458-9268-49AC-B5CE-C5C08FCDC56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a:extLst>
              <a:ext uri="{FF2B5EF4-FFF2-40B4-BE49-F238E27FC236}">
                <a16:creationId xmlns:a16="http://schemas.microsoft.com/office/drawing/2014/main" id="{6817C596-A1E5-4778-8E36-32668A0EB1E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buFontTx/>
              <a:buChar char="-"/>
            </a:pPr>
            <a:r>
              <a:rPr lang="en-GB" altLang="en-US" dirty="0"/>
              <a:t>Being born with some form of imperfection or disability (‘cursed by the gods’: Quarmby, 2011) Connotations of ‘impurity’, ‘sin’, ‘evil’ or ‘misfortune’ </a:t>
            </a:r>
          </a:p>
          <a:p>
            <a:pPr>
              <a:buFontTx/>
              <a:buChar char="-"/>
            </a:pPr>
            <a:r>
              <a:rPr lang="en-GB" altLang="en-US" dirty="0"/>
              <a:t>(gay people, BME groups, Young people, unemployed, people with HIV, criminals, sex workers )</a:t>
            </a:r>
          </a:p>
          <a:p>
            <a:endParaRPr lang="en-GB" altLang="en-US" dirty="0"/>
          </a:p>
        </p:txBody>
      </p:sp>
      <p:sp>
        <p:nvSpPr>
          <p:cNvPr id="43012" name="Slide Number Placeholder 3">
            <a:extLst>
              <a:ext uri="{FF2B5EF4-FFF2-40B4-BE49-F238E27FC236}">
                <a16:creationId xmlns:a16="http://schemas.microsoft.com/office/drawing/2014/main" id="{0B0D5E5B-6397-4FAE-ADDF-DF18832C9BE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55C204F2-E3CD-4ACD-9D2E-612ABBFCBBE4}" type="slidenum">
              <a:rPr lang="en-GB" altLang="en-US" smtClean="0">
                <a:latin typeface="Arial" panose="020B0604020202020204" pitchFamily="34" charset="0"/>
              </a:rPr>
              <a:pPr>
                <a:spcBef>
                  <a:spcPct val="0"/>
                </a:spcBef>
              </a:pPr>
              <a:t>20</a:t>
            </a:fld>
            <a:endParaRPr lang="en-GB" altLang="en-US">
              <a:latin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a:extLst>
              <a:ext uri="{FF2B5EF4-FFF2-40B4-BE49-F238E27FC236}">
                <a16:creationId xmlns:a16="http://schemas.microsoft.com/office/drawing/2014/main" id="{3696FD25-6290-414E-87B3-25A62D7118F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9" name="Notes Placeholder 2">
            <a:extLst>
              <a:ext uri="{FF2B5EF4-FFF2-40B4-BE49-F238E27FC236}">
                <a16:creationId xmlns:a16="http://schemas.microsoft.com/office/drawing/2014/main" id="{15732A28-A59B-468A-A05D-E9CC7E577DF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5060" name="Slide Number Placeholder 3">
            <a:extLst>
              <a:ext uri="{FF2B5EF4-FFF2-40B4-BE49-F238E27FC236}">
                <a16:creationId xmlns:a16="http://schemas.microsoft.com/office/drawing/2014/main" id="{90FED4B5-EF7B-4956-B860-1AA7FE95C9F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D87E9DF4-46FB-41D8-B1D3-C0AE9A8843EC}" type="slidenum">
              <a:rPr lang="en-GB" altLang="en-US" smtClean="0">
                <a:latin typeface="Arial" panose="020B0604020202020204" pitchFamily="34" charset="0"/>
              </a:rPr>
              <a:pPr>
                <a:spcBef>
                  <a:spcPct val="0"/>
                </a:spcBef>
              </a:pPr>
              <a:t>21</a:t>
            </a:fld>
            <a:endParaRPr lang="en-GB" altLang="en-US">
              <a:latin typeface="Arial" panose="020B060402020202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a:extLst>
              <a:ext uri="{FF2B5EF4-FFF2-40B4-BE49-F238E27FC236}">
                <a16:creationId xmlns:a16="http://schemas.microsoft.com/office/drawing/2014/main" id="{1B17E20F-4AAD-4090-8813-834A38B1FDF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a:extLst>
              <a:ext uri="{FF2B5EF4-FFF2-40B4-BE49-F238E27FC236}">
                <a16:creationId xmlns:a16="http://schemas.microsoft.com/office/drawing/2014/main" id="{1389ED20-C472-478B-937F-78EC588C7D6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51204" name="Slide Number Placeholder 3">
            <a:extLst>
              <a:ext uri="{FF2B5EF4-FFF2-40B4-BE49-F238E27FC236}">
                <a16:creationId xmlns:a16="http://schemas.microsoft.com/office/drawing/2014/main" id="{7FB4F22B-0B8A-47A5-B8E3-0001D854001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031E0C27-8002-473E-B3CC-F57B744BA42E}" type="slidenum">
              <a:rPr lang="en-GB" altLang="en-US" smtClean="0">
                <a:latin typeface="Arial" panose="020B0604020202020204" pitchFamily="34" charset="0"/>
              </a:rPr>
              <a:pPr>
                <a:spcBef>
                  <a:spcPct val="0"/>
                </a:spcBef>
              </a:pPr>
              <a:t>22</a:t>
            </a:fld>
            <a:endParaRPr lang="en-GB" altLang="en-US">
              <a:latin typeface="Arial" panose="020B060402020202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3814021E-1475-4C75-B24C-59F7234C9EA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a:extLst>
              <a:ext uri="{FF2B5EF4-FFF2-40B4-BE49-F238E27FC236}">
                <a16:creationId xmlns:a16="http://schemas.microsoft.com/office/drawing/2014/main" id="{A8BACB3B-592E-40A9-B249-A9B52ABAB10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55300" name="Slide Number Placeholder 3">
            <a:extLst>
              <a:ext uri="{FF2B5EF4-FFF2-40B4-BE49-F238E27FC236}">
                <a16:creationId xmlns:a16="http://schemas.microsoft.com/office/drawing/2014/main" id="{3D2DE252-C7AC-472B-9288-304C9C01E92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9F28F909-12D6-4E8A-8420-899DDC1B546D}" type="slidenum">
              <a:rPr lang="en-GB" altLang="en-US" smtClean="0">
                <a:latin typeface="Arial" panose="020B0604020202020204" pitchFamily="34" charset="0"/>
              </a:rPr>
              <a:pPr>
                <a:spcBef>
                  <a:spcPct val="0"/>
                </a:spcBef>
              </a:pPr>
              <a:t>23</a:t>
            </a:fld>
            <a:endParaRPr lang="en-GB" altLang="en-US">
              <a:latin typeface="Arial" panose="020B060402020202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A3F0CCEA-E88F-438F-A619-BEF52E495CC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a:extLst>
              <a:ext uri="{FF2B5EF4-FFF2-40B4-BE49-F238E27FC236}">
                <a16:creationId xmlns:a16="http://schemas.microsoft.com/office/drawing/2014/main" id="{058A8802-B08E-4F9E-9E96-03CA4C0A7F3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53252" name="Slide Number Placeholder 3">
            <a:extLst>
              <a:ext uri="{FF2B5EF4-FFF2-40B4-BE49-F238E27FC236}">
                <a16:creationId xmlns:a16="http://schemas.microsoft.com/office/drawing/2014/main" id="{81FFE5AE-12FE-45C6-A6E7-8EB977D5147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5B9DC43F-FA8D-4BC6-9167-6DE966E3D164}" type="slidenum">
              <a:rPr lang="en-GB" altLang="en-US" smtClean="0">
                <a:latin typeface="Arial" panose="020B0604020202020204" pitchFamily="34" charset="0"/>
              </a:rPr>
              <a:pPr>
                <a:spcBef>
                  <a:spcPct val="0"/>
                </a:spcBef>
              </a:pPr>
              <a:t>25</a:t>
            </a:fld>
            <a:endParaRPr lang="en-GB" altLang="en-US">
              <a:latin typeface="Arial" panose="020B0604020202020204" pitchFamily="34"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a:extLst>
              <a:ext uri="{FF2B5EF4-FFF2-40B4-BE49-F238E27FC236}">
                <a16:creationId xmlns:a16="http://schemas.microsoft.com/office/drawing/2014/main" id="{FFA4645C-7032-48ED-B7A7-32FBAC18EC1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Notes Placeholder 2">
            <a:extLst>
              <a:ext uri="{FF2B5EF4-FFF2-40B4-BE49-F238E27FC236}">
                <a16:creationId xmlns:a16="http://schemas.microsoft.com/office/drawing/2014/main" id="{1913DAA6-ADD0-4472-9035-347078A2B52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63492" name="Slide Number Placeholder 3">
            <a:extLst>
              <a:ext uri="{FF2B5EF4-FFF2-40B4-BE49-F238E27FC236}">
                <a16:creationId xmlns:a16="http://schemas.microsoft.com/office/drawing/2014/main" id="{5EC78618-A391-4B82-B439-CF44DEBDDF7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1828D47D-071D-4240-AE99-9AECA07FCEEA}" type="slidenum">
              <a:rPr lang="en-GB" altLang="en-US" smtClean="0">
                <a:latin typeface="Arial" panose="020B0604020202020204" pitchFamily="34" charset="0"/>
              </a:rPr>
              <a:pPr>
                <a:spcBef>
                  <a:spcPct val="0"/>
                </a:spcBef>
              </a:pPr>
              <a:t>27</a:t>
            </a:fld>
            <a:endParaRPr lang="en-GB" altLang="en-US">
              <a:latin typeface="Arial" panose="020B0604020202020204" pitchFamily="34"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a:extLst>
              <a:ext uri="{FF2B5EF4-FFF2-40B4-BE49-F238E27FC236}">
                <a16:creationId xmlns:a16="http://schemas.microsoft.com/office/drawing/2014/main" id="{1C637483-1F6A-47D9-8B66-11498EAD35E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5539" name="Notes Placeholder 2">
            <a:extLst>
              <a:ext uri="{FF2B5EF4-FFF2-40B4-BE49-F238E27FC236}">
                <a16:creationId xmlns:a16="http://schemas.microsoft.com/office/drawing/2014/main" id="{83D4C4D3-6067-48F2-8A4E-25B56E4446C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65540" name="Slide Number Placeholder 3">
            <a:extLst>
              <a:ext uri="{FF2B5EF4-FFF2-40B4-BE49-F238E27FC236}">
                <a16:creationId xmlns:a16="http://schemas.microsoft.com/office/drawing/2014/main" id="{3272E8DD-818B-4BE4-89C5-471B9DDD9E5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0E9B947B-A78B-4186-B9B7-2A0F4DAFBE7B}" type="slidenum">
              <a:rPr lang="en-GB" altLang="en-US" smtClean="0">
                <a:latin typeface="Arial" panose="020B0604020202020204" pitchFamily="34" charset="0"/>
              </a:rPr>
              <a:pPr>
                <a:spcBef>
                  <a:spcPct val="0"/>
                </a:spcBef>
              </a:pPr>
              <a:t>28</a:t>
            </a:fld>
            <a:endParaRPr lang="en-GB" altLang="en-US">
              <a:latin typeface="Arial" panose="020B0604020202020204" pitchFamily="34"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a:extLst>
              <a:ext uri="{FF2B5EF4-FFF2-40B4-BE49-F238E27FC236}">
                <a16:creationId xmlns:a16="http://schemas.microsoft.com/office/drawing/2014/main" id="{C124F766-88B0-4FFE-BBAC-D8263529D00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683" name="Notes Placeholder 2">
            <a:extLst>
              <a:ext uri="{FF2B5EF4-FFF2-40B4-BE49-F238E27FC236}">
                <a16:creationId xmlns:a16="http://schemas.microsoft.com/office/drawing/2014/main" id="{E46DCDEC-CB61-4B02-B291-239C65800EE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71684" name="Slide Number Placeholder 3">
            <a:extLst>
              <a:ext uri="{FF2B5EF4-FFF2-40B4-BE49-F238E27FC236}">
                <a16:creationId xmlns:a16="http://schemas.microsoft.com/office/drawing/2014/main" id="{9E8C6719-AC3D-4029-90CE-9C049789F7C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A8449C03-01F9-446B-990A-330FE520DB9F}" type="slidenum">
              <a:rPr lang="en-GB" altLang="en-US" smtClean="0">
                <a:latin typeface="Arial" panose="020B0604020202020204" pitchFamily="34" charset="0"/>
              </a:rPr>
              <a:pPr>
                <a:spcBef>
                  <a:spcPct val="0"/>
                </a:spcBef>
              </a:pPr>
              <a:t>40</a:t>
            </a:fld>
            <a:endParaRPr lang="en-GB" altLang="en-US">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6DA1D5A-B4DE-4495-87D7-10128F3E8567}" type="datetime1">
              <a:rPr lang="en-GB" smtClean="0"/>
              <a:t>22/02/2022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7566380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7DC4C6-A5FB-4D7F-BB56-829BB6A453CF}" type="datetime1">
              <a:rPr lang="en-GB" smtClean="0"/>
              <a:t>22/02/2022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655768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B17B8BF-4F97-416D-806A-570BCA7F1669}" type="datetime1">
              <a:rPr lang="en-GB" smtClean="0"/>
              <a:t>22/02/2022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42749347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EE26360-56EC-4818-B65E-119984CDA527}" type="datetime1">
              <a:rPr lang="en-GB" smtClean="0"/>
              <a:t>22/02/2022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5838263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8B747EC-408B-46F1-B369-E0CAB103DF09}" type="datetime1">
              <a:rPr lang="en-GB" smtClean="0"/>
              <a:t>22/02/2022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955751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06EC7CE-CF6C-4DD1-84ED-F569D2264EC5}" type="datetime1">
              <a:rPr lang="en-GB" smtClean="0"/>
              <a:t>22/02/2022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4790506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31E54B3-0987-4AFB-AB02-8BBB4AB5F2D4}" type="datetime1">
              <a:rPr lang="en-GB" smtClean="0"/>
              <a:t>22/02/2022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9000958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78CD009-430F-45AB-A6BB-9DE49D6E2B5D}" type="datetime1">
              <a:rPr lang="en-GB" smtClean="0"/>
              <a:t>22/02/2022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23330308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F8C2EA4-4D2E-4D1E-8FD6-1C4F94412698}" type="datetime1">
              <a:rPr lang="en-GB" smtClean="0"/>
              <a:t>22/02/2022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1994119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22/02/2022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2662445592"/>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22/02/2022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975143821"/>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22/02/2022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842190952"/>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22/02/2022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797324073"/>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22/02/2022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592184879"/>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75A8AB-A542-41D7-A8B0-0E92D08BFD55}" type="datetime1">
              <a:rPr lang="en-GB" smtClean="0"/>
              <a:t>22/02/2022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5923462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C6571A-5A0B-45BB-B545-E1AE02DC7F6C}" type="datetime1">
              <a:rPr lang="en-GB" smtClean="0"/>
              <a:t>22/02/2022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7860010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75E6990-058C-4533-A140-928C20BD5CEA}" type="datetime1">
              <a:rPr lang="en-GB" smtClean="0"/>
              <a:t>22/02/2022</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DFEDB64-84C3-4240-BCBA-134AE1D9082C}" type="slidenum">
              <a:rPr lang="en-GB" smtClean="0"/>
              <a:t>‹#›</a:t>
            </a:fld>
            <a:endParaRPr lang="en-GB"/>
          </a:p>
        </p:txBody>
      </p:sp>
    </p:spTree>
    <p:extLst>
      <p:ext uri="{BB962C8B-B14F-4D97-AF65-F5344CB8AC3E}">
        <p14:creationId xmlns:p14="http://schemas.microsoft.com/office/powerpoint/2010/main" val="396865632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hf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34.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35.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5.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hyperlink" Target="https://www.youtube.com/watch?v=rogUExrT8Ic" TargetMode="External"/><Relationship Id="rId5" Type="http://schemas.openxmlformats.org/officeDocument/2006/relationships/hyperlink" Target="https://www.youtube.com/watch?v=2S0ogtM63uA" TargetMode="External"/><Relationship Id="rId4" Type="http://schemas.openxmlformats.org/officeDocument/2006/relationships/hyperlink" Target="https://www.youtube.com/watch?v=SpjSBlctFls" TargetMode="Externa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39.svg"/></Relationships>
</file>

<file path=ppt/slides/_rels/slide24.xml.rels><?xml version="1.0" encoding="UTF-8" standalone="yes"?>
<Relationships xmlns="http://schemas.openxmlformats.org/package/2006/relationships"><Relationship Id="rId3" Type="http://schemas.openxmlformats.org/officeDocument/2006/relationships/hyperlink" Target="https://www.bbc.co.uk/news/uk-england-beds-bucks-herts-30210199" TargetMode="External"/><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2.xml"/><Relationship Id="rId1" Type="http://schemas.openxmlformats.org/officeDocument/2006/relationships/video" Target="https://www.youtube.com/embed/J_GWy82olhw?feature=oembed" TargetMode="External"/><Relationship Id="rId4" Type="http://schemas.openxmlformats.org/officeDocument/2006/relationships/image" Target="../media/image42.png"/></Relationships>
</file>

<file path=ppt/slides/_rels/slide29.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slideLayout" Target="../slideLayouts/slideLayout2.xml"/><Relationship Id="rId1" Type="http://schemas.openxmlformats.org/officeDocument/2006/relationships/video" Target="https://www.youtube.com/embed/WzuWMf3WPPc?feature=oembed" TargetMode="Externa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5.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hyperlink" Target="https://www.youtube.com/watch?v=rogUExrT8Ic" TargetMode="External"/><Relationship Id="rId5" Type="http://schemas.openxmlformats.org/officeDocument/2006/relationships/hyperlink" Target="https://www.youtube.com/watch?v=2S0ogtM63uA" TargetMode="External"/><Relationship Id="rId4" Type="http://schemas.openxmlformats.org/officeDocument/2006/relationships/hyperlink" Target="https://www.youtube.com/watch?v=SpjSBlctFls"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slideLayout" Target="../slideLayouts/slideLayout2.xml"/><Relationship Id="rId1" Type="http://schemas.openxmlformats.org/officeDocument/2006/relationships/video" Target="https://www.youtube.com/embed/r8DGJh8BISU?feature=oembed" TargetMode="Externa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5.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37.xml.rels><?xml version="1.0" encoding="UTF-8" standalone="yes"?>
<Relationships xmlns="http://schemas.openxmlformats.org/package/2006/relationships"><Relationship Id="rId2" Type="http://schemas.openxmlformats.org/officeDocument/2006/relationships/hyperlink" Target="http://library.college.police.uk/docs/college-of-policing/Hate-Crime-Operational-Guidance.pdf"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35.png"/><Relationship Id="rId4" Type="http://schemas.openxmlformats.org/officeDocument/2006/relationships/hyperlink" Target="https://www.centreforwomensjustice.org.uk/" TargetMode="External"/></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2.xml.rels><?xml version="1.0" encoding="UTF-8" standalone="yes"?>
<Relationships xmlns="http://schemas.openxmlformats.org/package/2006/relationships"><Relationship Id="rId3" Type="http://schemas.openxmlformats.org/officeDocument/2006/relationships/hyperlink" Target="http://www.equalityhumanrights.com/advice-and-guidance/new-equality-act-guidance/" TargetMode="External"/><Relationship Id="rId2" Type="http://schemas.openxmlformats.org/officeDocument/2006/relationships/hyperlink" Target="https://responsibilitydeal.dh.gov.uk/wp-content/uploads/2012/09/Advice-for-employers-on-workplace-adjustments-for-mental-health-conditions.pdf" TargetMode="External"/><Relationship Id="rId1" Type="http://schemas.openxmlformats.org/officeDocument/2006/relationships/slideLayout" Target="../slideLayouts/slideLayout2.xml"/><Relationship Id="rId6" Type="http://schemas.openxmlformats.org/officeDocument/2006/relationships/hyperlink" Target="http://www.gov.uk/government/uploads/system/uploads/attachment_data/file/85041/equality-duty.pdf%20on%2020/8/13" TargetMode="External"/><Relationship Id="rId5" Type="http://schemas.openxmlformats.org/officeDocument/2006/relationships/hyperlink" Target="http://www.gov.uk/government/uploads/system/uploads/attachment_data/file/85041/equality-duty.pdf" TargetMode="External"/><Relationship Id="rId4" Type="http://schemas.openxmlformats.org/officeDocument/2006/relationships/hyperlink" Target="http://www.equalityhumanrights.com/advice-and-guidance/equal-rights-equal-respect/useful-information/human-rights-case-studi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ADFFC45-3DC9-4433-926F-043E879D9D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B5F26A87-0610-435F-AA13-BD658385C9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67230" y="-8468"/>
            <a:ext cx="4763558" cy="6866467"/>
            <a:chOff x="67175" y="-8467"/>
            <a:chExt cx="4763558" cy="6866467"/>
          </a:xfrm>
        </p:grpSpPr>
        <p:cxnSp>
          <p:nvCxnSpPr>
            <p:cNvPr id="13" name="Straight Connector 12">
              <a:extLst>
                <a:ext uri="{FF2B5EF4-FFF2-40B4-BE49-F238E27FC236}">
                  <a16:creationId xmlns:a16="http://schemas.microsoft.com/office/drawing/2014/main" id="{E6321436-5AAD-4FB6-BB0D-316D4540E8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94B0BD33-3D46-4F43-947A-825DFEF610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92E26C27-E1F5-47DC-9F83-469D196C5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95F944E7-2B4E-4AE2-B4DB-846FF8AE0B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FF14952D-390F-46CC-B302-73DDD9C41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id="{867CDE55-B22A-40D0-882A-9452919EE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8C409231-C942-4808-B529-DAC32A7DB0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502401" y="1282701"/>
            <a:ext cx="5644205" cy="4307148"/>
          </a:xfrm>
        </p:spPr>
        <p:txBody>
          <a:bodyPr anchor="ctr">
            <a:normAutofit/>
          </a:bodyPr>
          <a:lstStyle/>
          <a:p>
            <a:pPr algn="l"/>
            <a:r>
              <a:rPr lang="en-GB" b="1" dirty="0"/>
              <a:t>Cop Culture</a:t>
            </a:r>
            <a:endParaRPr lang="en-GB" dirty="0"/>
          </a:p>
        </p:txBody>
      </p:sp>
      <p:sp>
        <p:nvSpPr>
          <p:cNvPr id="21" name="Freeform: Shape 20">
            <a:extLst>
              <a:ext uri="{FF2B5EF4-FFF2-40B4-BE49-F238E27FC236}">
                <a16:creationId xmlns:a16="http://schemas.microsoft.com/office/drawing/2014/main" id="{69370F01-B8C9-4CE4-824C-92B2792E6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6497" y="-8468"/>
            <a:ext cx="5074930" cy="6866468"/>
          </a:xfrm>
          <a:custGeom>
            <a:avLst/>
            <a:gdLst>
              <a:gd name="connsiteX0" fmla="*/ 0 w 5074930"/>
              <a:gd name="connsiteY0" fmla="*/ 0 h 6858000"/>
              <a:gd name="connsiteX1" fmla="*/ 1249825 w 5074930"/>
              <a:gd name="connsiteY1" fmla="*/ 0 h 6858000"/>
              <a:gd name="connsiteX2" fmla="*/ 1249825 w 5074930"/>
              <a:gd name="connsiteY2" fmla="*/ 8457 h 6858000"/>
              <a:gd name="connsiteX3" fmla="*/ 5074930 w 5074930"/>
              <a:gd name="connsiteY3" fmla="*/ 8457 h 6858000"/>
              <a:gd name="connsiteX4" fmla="*/ 5074930 w 5074930"/>
              <a:gd name="connsiteY4" fmla="*/ 6858000 h 6858000"/>
              <a:gd name="connsiteX5" fmla="*/ 1249825 w 5074930"/>
              <a:gd name="connsiteY5" fmla="*/ 6858000 h 6858000"/>
              <a:gd name="connsiteX6" fmla="*/ 1109383 w 507493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74930" h="6858000">
                <a:moveTo>
                  <a:pt x="0" y="0"/>
                </a:moveTo>
                <a:lnTo>
                  <a:pt x="1249825" y="0"/>
                </a:lnTo>
                <a:lnTo>
                  <a:pt x="1249825" y="8457"/>
                </a:lnTo>
                <a:lnTo>
                  <a:pt x="5074930" y="8457"/>
                </a:lnTo>
                <a:lnTo>
                  <a:pt x="5074930" y="6858000"/>
                </a:lnTo>
                <a:lnTo>
                  <a:pt x="1249825" y="6858000"/>
                </a:lnTo>
                <a:lnTo>
                  <a:pt x="1109383" y="685800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26" name="Picture 2" descr="Image result for uwtsd logo">
            <a:extLst>
              <a:ext uri="{FF2B5EF4-FFF2-40B4-BE49-F238E27FC236}">
                <a16:creationId xmlns:a16="http://schemas.microsoft.com/office/drawing/2014/main" id="{7CC71A0F-38C3-4E91-B49F-7707C4943ED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79598" y="149376"/>
            <a:ext cx="3810000" cy="1762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52132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938" name="Title 1">
            <a:extLst>
              <a:ext uri="{FF2B5EF4-FFF2-40B4-BE49-F238E27FC236}">
                <a16:creationId xmlns:a16="http://schemas.microsoft.com/office/drawing/2014/main" id="{CB46A1DD-83FB-4050-A6FA-75095E799AF3}"/>
              </a:ext>
            </a:extLst>
          </p:cNvPr>
          <p:cNvSpPr>
            <a:spLocks noGrp="1"/>
          </p:cNvSpPr>
          <p:nvPr>
            <p:ph type="title"/>
          </p:nvPr>
        </p:nvSpPr>
        <p:spPr>
          <a:xfrm>
            <a:off x="677334" y="609600"/>
            <a:ext cx="8596668" cy="1320800"/>
          </a:xfrm>
        </p:spPr>
        <p:txBody>
          <a:bodyPr anchor="t">
            <a:normAutofit/>
          </a:bodyPr>
          <a:lstStyle/>
          <a:p>
            <a:r>
              <a:rPr lang="en-GB" altLang="en-US"/>
              <a:t>Stereotypes</a:t>
            </a:r>
          </a:p>
        </p:txBody>
      </p:sp>
      <p:sp>
        <p:nvSpPr>
          <p:cNvPr id="39939" name="Content Placeholder 2">
            <a:extLst>
              <a:ext uri="{FF2B5EF4-FFF2-40B4-BE49-F238E27FC236}">
                <a16:creationId xmlns:a16="http://schemas.microsoft.com/office/drawing/2014/main" id="{AB15CE4A-4584-4297-906E-13741EDDAC45}"/>
              </a:ext>
            </a:extLst>
          </p:cNvPr>
          <p:cNvSpPr>
            <a:spLocks noGrp="1"/>
          </p:cNvSpPr>
          <p:nvPr>
            <p:ph idx="1"/>
          </p:nvPr>
        </p:nvSpPr>
        <p:spPr>
          <a:xfrm>
            <a:off x="677334" y="1930400"/>
            <a:ext cx="6637866" cy="4302203"/>
          </a:xfrm>
        </p:spPr>
        <p:txBody>
          <a:bodyPr>
            <a:normAutofit/>
          </a:bodyPr>
          <a:lstStyle/>
          <a:p>
            <a:r>
              <a:rPr lang="en-GB" altLang="en-US" sz="2400" dirty="0"/>
              <a:t>The ‘pictures in our heads’ (Lippman, 1922)</a:t>
            </a:r>
          </a:p>
          <a:p>
            <a:r>
              <a:rPr lang="en-GB" altLang="en-US" sz="2400" dirty="0"/>
              <a:t>They help us with everyday life</a:t>
            </a:r>
          </a:p>
          <a:p>
            <a:r>
              <a:rPr lang="en-GB" altLang="en-US" sz="2400" dirty="0"/>
              <a:t>The problem with stereotypes is they are stubbornly resistant to new information</a:t>
            </a:r>
          </a:p>
          <a:p>
            <a:r>
              <a:rPr lang="en-GB" altLang="en-US" sz="2400" dirty="0"/>
              <a:t>“...an over-simplified, biased and above all inflexible conception of a social group.”</a:t>
            </a:r>
          </a:p>
          <a:p>
            <a:pPr>
              <a:buFont typeface="Arial" panose="020B0604020202020204" pitchFamily="34" charset="0"/>
              <a:buNone/>
            </a:pPr>
            <a:endParaRPr lang="en-GB" altLang="en-US" sz="2400" dirty="0"/>
          </a:p>
          <a:p>
            <a:pPr>
              <a:buFont typeface="Arial" panose="020B0604020202020204" pitchFamily="34" charset="0"/>
              <a:buNone/>
            </a:pPr>
            <a:r>
              <a:rPr lang="en-GB" altLang="en-US" sz="2400" dirty="0"/>
              <a:t>Argyle &amp; Colman (1995: 104)</a:t>
            </a:r>
          </a:p>
        </p:txBody>
      </p:sp>
      <p:pic>
        <p:nvPicPr>
          <p:cNvPr id="39940" name="Picture 5" descr="https://encrypted-tbn1.gstatic.com/images?q=tbn:ANd9GcTE67Pj-YPVyMmCzDidZ11vILtQ3_GTdX90iDIYu1A4RWhYyJqG">
            <a:extLst>
              <a:ext uri="{FF2B5EF4-FFF2-40B4-BE49-F238E27FC236}">
                <a16:creationId xmlns:a16="http://schemas.microsoft.com/office/drawing/2014/main" id="{9AD018C3-B58D-4931-9994-E89AB85BFEC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63258"/>
            <a:ext cx="12192000" cy="922090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9940"/>
                                        </p:tgtEl>
                                        <p:attrNameLst>
                                          <p:attrName>style.visibility</p:attrName>
                                        </p:attrNameLst>
                                      </p:cBhvr>
                                      <p:to>
                                        <p:strVal val="visible"/>
                                      </p:to>
                                    </p:set>
                                    <p:animEffect transition="in" filter="fade">
                                      <p:cBhvr>
                                        <p:cTn id="7" dur="500"/>
                                        <p:tgtEl>
                                          <p:spTgt spid="399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34" name="Title 1">
            <a:extLst>
              <a:ext uri="{FF2B5EF4-FFF2-40B4-BE49-F238E27FC236}">
                <a16:creationId xmlns:a16="http://schemas.microsoft.com/office/drawing/2014/main" id="{71651A47-FCFA-43EF-94BF-57C5CE28B21C}"/>
              </a:ext>
            </a:extLst>
          </p:cNvPr>
          <p:cNvSpPr>
            <a:spLocks noGrp="1"/>
          </p:cNvSpPr>
          <p:nvPr>
            <p:ph type="title"/>
          </p:nvPr>
        </p:nvSpPr>
        <p:spPr>
          <a:xfrm>
            <a:off x="1286933" y="609600"/>
            <a:ext cx="10197494" cy="1099457"/>
          </a:xfrm>
        </p:spPr>
        <p:txBody>
          <a:bodyPr>
            <a:normAutofit/>
          </a:bodyPr>
          <a:lstStyle/>
          <a:p>
            <a:r>
              <a:rPr lang="en-GB" altLang="en-US"/>
              <a:t>Us and them </a:t>
            </a:r>
          </a:p>
        </p:txBody>
      </p:sp>
      <p:sp>
        <p:nvSpPr>
          <p:cNvPr id="76" name="Isosceles Triangle 75">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78" name="Isosceles Triangle 77">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18445" name="Content Placeholder 2">
            <a:extLst>
              <a:ext uri="{FF2B5EF4-FFF2-40B4-BE49-F238E27FC236}">
                <a16:creationId xmlns:a16="http://schemas.microsoft.com/office/drawing/2014/main" id="{4A603495-7DBD-4C34-A8F2-3F34BF7C364B}"/>
              </a:ext>
            </a:extLst>
          </p:cNvPr>
          <p:cNvGraphicFramePr>
            <a:graphicFrameLocks noGrp="1"/>
          </p:cNvGraphicFramePr>
          <p:nvPr>
            <p:ph idx="1"/>
            <p:extLst>
              <p:ext uri="{D42A27DB-BD31-4B8C-83A1-F6EECF244321}">
                <p14:modId xmlns:p14="http://schemas.microsoft.com/office/powerpoint/2010/main" val="1708794823"/>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Rectangle 1">
            <a:extLst>
              <a:ext uri="{FF2B5EF4-FFF2-40B4-BE49-F238E27FC236}">
                <a16:creationId xmlns:a16="http://schemas.microsoft.com/office/drawing/2014/main" id="{590FB00F-B16F-482D-A023-7958827128C1}"/>
              </a:ext>
            </a:extLst>
          </p:cNvPr>
          <p:cNvSpPr/>
          <p:nvPr/>
        </p:nvSpPr>
        <p:spPr>
          <a:xfrm>
            <a:off x="982133" y="4427727"/>
            <a:ext cx="9747860" cy="156508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‘Strangers’ or ‘newcomers’ can threaten boundaries and identities</a:t>
            </a:r>
            <a:endParaRPr lang="en-US" sz="2400" dirty="0"/>
          </a:p>
        </p:txBody>
      </p:sp>
      <p:sp>
        <p:nvSpPr>
          <p:cNvPr id="14" name="Rectangle 13">
            <a:extLst>
              <a:ext uri="{FF2B5EF4-FFF2-40B4-BE49-F238E27FC236}">
                <a16:creationId xmlns:a16="http://schemas.microsoft.com/office/drawing/2014/main" id="{D4471161-8BC5-4DD2-B84E-9A3351F66A09}"/>
              </a:ext>
            </a:extLst>
          </p:cNvPr>
          <p:cNvSpPr/>
          <p:nvPr/>
        </p:nvSpPr>
        <p:spPr>
          <a:xfrm>
            <a:off x="1134533" y="4580127"/>
            <a:ext cx="9747860" cy="156508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a:t>Norbert Elias (in Bauman &amp; May, 2001) refers to the </a:t>
            </a:r>
          </a:p>
          <a:p>
            <a:pPr algn="ctr"/>
            <a:r>
              <a:rPr lang="en-GB" sz="2400"/>
              <a:t>‘established’ and ‘outsiders’ </a:t>
            </a:r>
            <a:endParaRPr lang="en-US" sz="2400" dirty="0"/>
          </a:p>
        </p:txBody>
      </p:sp>
      <p:sp>
        <p:nvSpPr>
          <p:cNvPr id="15" name="Rectangle 14">
            <a:extLst>
              <a:ext uri="{FF2B5EF4-FFF2-40B4-BE49-F238E27FC236}">
                <a16:creationId xmlns:a16="http://schemas.microsoft.com/office/drawing/2014/main" id="{FD132B76-05A6-42AC-A84E-35394EC75AE5}"/>
              </a:ext>
            </a:extLst>
          </p:cNvPr>
          <p:cNvSpPr/>
          <p:nvPr/>
        </p:nvSpPr>
        <p:spPr>
          <a:xfrm>
            <a:off x="1286933" y="4732527"/>
            <a:ext cx="9747860" cy="156508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GB" sz="2400" dirty="0"/>
              <a:t>Think about the ‘panic’ surrounding the issue of migrants from  Europe and elsewhere during Brexit debates</a:t>
            </a:r>
            <a:endParaRPr lang="en-US"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14" grpId="0" animBg="1"/>
      <p:bldP spid="15"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74" name="Title 1">
            <a:extLst>
              <a:ext uri="{FF2B5EF4-FFF2-40B4-BE49-F238E27FC236}">
                <a16:creationId xmlns:a16="http://schemas.microsoft.com/office/drawing/2014/main" id="{CBF1811A-1A97-439A-871D-3E6CA83EC8A7}"/>
              </a:ext>
            </a:extLst>
          </p:cNvPr>
          <p:cNvSpPr>
            <a:spLocks noGrp="1"/>
          </p:cNvSpPr>
          <p:nvPr>
            <p:ph type="title"/>
          </p:nvPr>
        </p:nvSpPr>
        <p:spPr>
          <a:xfrm>
            <a:off x="1286933" y="609600"/>
            <a:ext cx="10197494" cy="1099457"/>
          </a:xfrm>
        </p:spPr>
        <p:txBody>
          <a:bodyPr>
            <a:normAutofit/>
          </a:bodyPr>
          <a:lstStyle/>
          <a:p>
            <a:r>
              <a:rPr lang="en-GB" altLang="en-US"/>
              <a:t>Implications of police culture </a:t>
            </a:r>
          </a:p>
        </p:txBody>
      </p:sp>
      <p:sp>
        <p:nvSpPr>
          <p:cNvPr id="76" name="Isosceles Triangle 75">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78" name="Isosceles Triangle 77">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28677" name="Content Placeholder 2">
            <a:extLst>
              <a:ext uri="{FF2B5EF4-FFF2-40B4-BE49-F238E27FC236}">
                <a16:creationId xmlns:a16="http://schemas.microsoft.com/office/drawing/2014/main" id="{93CE6846-7ECA-4F08-89FE-A93E2459C728}"/>
              </a:ext>
            </a:extLst>
          </p:cNvPr>
          <p:cNvGraphicFramePr>
            <a:graphicFrameLocks noGrp="1"/>
          </p:cNvGraphicFramePr>
          <p:nvPr>
            <p:ph idx="1"/>
            <p:extLst>
              <p:ext uri="{D42A27DB-BD31-4B8C-83A1-F6EECF244321}">
                <p14:modId xmlns:p14="http://schemas.microsoft.com/office/powerpoint/2010/main" val="184395800"/>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Rectangle 1">
            <a:extLst>
              <a:ext uri="{FF2B5EF4-FFF2-40B4-BE49-F238E27FC236}">
                <a16:creationId xmlns:a16="http://schemas.microsoft.com/office/drawing/2014/main" id="{1D552EF4-F235-493D-9EF8-AAD600464DAB}"/>
              </a:ext>
            </a:extLst>
          </p:cNvPr>
          <p:cNvSpPr/>
          <p:nvPr/>
        </p:nvSpPr>
        <p:spPr>
          <a:xfrm>
            <a:off x="1263660" y="4255577"/>
            <a:ext cx="9592877" cy="199928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Over policing of some communities</a:t>
            </a:r>
            <a:endParaRPr lang="en-US" sz="2800" dirty="0"/>
          </a:p>
        </p:txBody>
      </p:sp>
      <p:sp>
        <p:nvSpPr>
          <p:cNvPr id="9" name="Rectangle 8">
            <a:extLst>
              <a:ext uri="{FF2B5EF4-FFF2-40B4-BE49-F238E27FC236}">
                <a16:creationId xmlns:a16="http://schemas.microsoft.com/office/drawing/2014/main" id="{0DC94ADF-8938-4CEE-868B-53F63E1DB89A}"/>
              </a:ext>
            </a:extLst>
          </p:cNvPr>
          <p:cNvSpPr/>
          <p:nvPr/>
        </p:nvSpPr>
        <p:spPr>
          <a:xfrm>
            <a:off x="1416060" y="4407977"/>
            <a:ext cx="9592877" cy="199928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GB" sz="2800" dirty="0"/>
              <a:t>Failure to provide an adequate response to victims of some types of crimes</a:t>
            </a:r>
            <a:endParaRPr lang="en-US" sz="2800" dirty="0"/>
          </a:p>
        </p:txBody>
      </p:sp>
      <p:sp>
        <p:nvSpPr>
          <p:cNvPr id="10" name="Rectangle 9">
            <a:extLst>
              <a:ext uri="{FF2B5EF4-FFF2-40B4-BE49-F238E27FC236}">
                <a16:creationId xmlns:a16="http://schemas.microsoft.com/office/drawing/2014/main" id="{02BBE0EA-6CDC-4D4E-80AC-27166041A0BC}"/>
              </a:ext>
            </a:extLst>
          </p:cNvPr>
          <p:cNvSpPr/>
          <p:nvPr/>
        </p:nvSpPr>
        <p:spPr>
          <a:xfrm>
            <a:off x="1568460" y="4560377"/>
            <a:ext cx="9592877" cy="199928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GB" sz="2800" dirty="0"/>
              <a:t>Media exposures of police work have contributed to a ‘folkloric construction of  police deviance’ which has undermined the legitimacy of the police (Reiner, 2000)</a:t>
            </a:r>
            <a:endParaRPr lang="en-US" sz="28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9" grpId="0" animBg="1"/>
      <p:bldP spid="10"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82" name="Title 1">
            <a:extLst>
              <a:ext uri="{FF2B5EF4-FFF2-40B4-BE49-F238E27FC236}">
                <a16:creationId xmlns:a16="http://schemas.microsoft.com/office/drawing/2014/main" id="{F90DC672-877E-4B4D-9A25-6BB25F7B372B}"/>
              </a:ext>
            </a:extLst>
          </p:cNvPr>
          <p:cNvSpPr>
            <a:spLocks noGrp="1"/>
          </p:cNvSpPr>
          <p:nvPr>
            <p:ph type="title"/>
          </p:nvPr>
        </p:nvSpPr>
        <p:spPr>
          <a:xfrm>
            <a:off x="1333502" y="609600"/>
            <a:ext cx="8596668" cy="1320800"/>
          </a:xfrm>
        </p:spPr>
        <p:txBody>
          <a:bodyPr>
            <a:normAutofit/>
          </a:bodyPr>
          <a:lstStyle/>
          <a:p>
            <a:r>
              <a:rPr lang="en-GB" altLang="en-US" dirty="0"/>
              <a:t>Police Culture </a:t>
            </a:r>
          </a:p>
        </p:txBody>
      </p:sp>
      <p:sp>
        <p:nvSpPr>
          <p:cNvPr id="74" name="Isosceles Triangle 73">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483" name="Content Placeholder 2">
            <a:extLst>
              <a:ext uri="{FF2B5EF4-FFF2-40B4-BE49-F238E27FC236}">
                <a16:creationId xmlns:a16="http://schemas.microsoft.com/office/drawing/2014/main" id="{2B58A0A3-6639-473E-997D-98DD47AAD6A0}"/>
              </a:ext>
            </a:extLst>
          </p:cNvPr>
          <p:cNvSpPr>
            <a:spLocks noGrp="1"/>
          </p:cNvSpPr>
          <p:nvPr>
            <p:ph idx="1"/>
          </p:nvPr>
        </p:nvSpPr>
        <p:spPr>
          <a:xfrm>
            <a:off x="842597" y="1930400"/>
            <a:ext cx="10900669" cy="4317999"/>
          </a:xfrm>
        </p:spPr>
        <p:txBody>
          <a:bodyPr>
            <a:normAutofit/>
          </a:bodyPr>
          <a:lstStyle/>
          <a:p>
            <a:r>
              <a:rPr lang="en-GB" altLang="en-US" sz="2800" dirty="0"/>
              <a:t>‘Working personality’ recurring theme in sociological studies of Policing – personality traits – based on being socialised into a police sub-culture. </a:t>
            </a:r>
          </a:p>
          <a:p>
            <a:pPr lvl="1"/>
            <a:r>
              <a:rPr lang="en-GB" altLang="en-US" sz="2400" dirty="0"/>
              <a:t>But difficult thing to define- subcultural groups – ‘patrol culture, canteen culture, cardigan squad’</a:t>
            </a:r>
          </a:p>
          <a:p>
            <a:endParaRPr lang="en-GB" altLang="en-US" sz="2800" dirty="0"/>
          </a:p>
          <a:p>
            <a:r>
              <a:rPr lang="en-GB" altLang="en-US" sz="2800" dirty="0"/>
              <a:t>Are Police officers born or made?</a:t>
            </a:r>
          </a:p>
          <a:p>
            <a:pPr lvl="1"/>
            <a:r>
              <a:rPr lang="en-GB" altLang="en-US" sz="2400" dirty="0"/>
              <a:t>Presumption that a certain type of person joins the police – Ideas of their characteristics? </a:t>
            </a:r>
          </a:p>
        </p:txBody>
      </p:sp>
      <p:sp>
        <p:nvSpPr>
          <p:cNvPr id="76" name="Isosceles Triangle 75">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22" name="Title 1">
            <a:extLst>
              <a:ext uri="{FF2B5EF4-FFF2-40B4-BE49-F238E27FC236}">
                <a16:creationId xmlns:a16="http://schemas.microsoft.com/office/drawing/2014/main" id="{BC5595AA-090A-4C65-BB88-D6A43A2DE7DB}"/>
              </a:ext>
            </a:extLst>
          </p:cNvPr>
          <p:cNvSpPr>
            <a:spLocks noGrp="1"/>
          </p:cNvSpPr>
          <p:nvPr>
            <p:ph type="title"/>
          </p:nvPr>
        </p:nvSpPr>
        <p:spPr>
          <a:xfrm>
            <a:off x="1333502" y="609600"/>
            <a:ext cx="8596668" cy="1320800"/>
          </a:xfrm>
        </p:spPr>
        <p:txBody>
          <a:bodyPr>
            <a:normAutofit/>
          </a:bodyPr>
          <a:lstStyle/>
          <a:p>
            <a:r>
              <a:rPr lang="en-GB" altLang="en-US"/>
              <a:t>But...</a:t>
            </a:r>
          </a:p>
        </p:txBody>
      </p:sp>
      <p:sp>
        <p:nvSpPr>
          <p:cNvPr id="74" name="Isosceles Triangle 73">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723" name="Content Placeholder 2">
            <a:extLst>
              <a:ext uri="{FF2B5EF4-FFF2-40B4-BE49-F238E27FC236}">
                <a16:creationId xmlns:a16="http://schemas.microsoft.com/office/drawing/2014/main" id="{6013B631-450A-4957-A27D-1129D78AD965}"/>
              </a:ext>
            </a:extLst>
          </p:cNvPr>
          <p:cNvSpPr>
            <a:spLocks noGrp="1"/>
          </p:cNvSpPr>
          <p:nvPr>
            <p:ph idx="1"/>
          </p:nvPr>
        </p:nvSpPr>
        <p:spPr>
          <a:xfrm>
            <a:off x="1088049" y="1797804"/>
            <a:ext cx="10409765" cy="4708508"/>
          </a:xfrm>
        </p:spPr>
        <p:txBody>
          <a:bodyPr>
            <a:normAutofit/>
          </a:bodyPr>
          <a:lstStyle/>
          <a:p>
            <a:r>
              <a:rPr lang="en-GB" altLang="en-US" sz="2400" dirty="0"/>
              <a:t>Police culture is not monolithic, unchanging or universal- it varies across the service &amp; cannot be assumed that all police officers have the same values and norms (Reiner, 2000).</a:t>
            </a:r>
          </a:p>
          <a:p>
            <a:endParaRPr lang="en-GB" altLang="en-US" sz="2400" dirty="0"/>
          </a:p>
          <a:p>
            <a:r>
              <a:rPr lang="en-GB" altLang="en-US" sz="2400" dirty="0"/>
              <a:t>Can be sub cultures within police CID vs Uniform officers  (Innes, 2003).</a:t>
            </a:r>
          </a:p>
          <a:p>
            <a:endParaRPr lang="en-GB" altLang="en-US" sz="2400" dirty="0"/>
          </a:p>
          <a:p>
            <a:r>
              <a:rPr lang="en-GB" altLang="en-US" sz="2400" dirty="0"/>
              <a:t>Police culture does not provide an absolute guide to officer behaviour – discretion an key feature of policing.</a:t>
            </a:r>
          </a:p>
          <a:p>
            <a:endParaRPr lang="en-GB" altLang="en-US" sz="2400" dirty="0"/>
          </a:p>
          <a:p>
            <a:r>
              <a:rPr lang="en-GB" altLang="en-US" sz="2400" dirty="0"/>
              <a:t>Culture can be resisted – LGBT, women, BME officers etc.</a:t>
            </a:r>
            <a:endParaRPr lang="en-GB" altLang="en-US" dirty="0"/>
          </a:p>
          <a:p>
            <a:pPr>
              <a:buFont typeface="Arial" panose="020B0604020202020204" pitchFamily="34" charset="0"/>
              <a:buNone/>
            </a:pPr>
            <a:endParaRPr lang="en-GB" altLang="en-US" dirty="0"/>
          </a:p>
        </p:txBody>
      </p:sp>
      <p:sp>
        <p:nvSpPr>
          <p:cNvPr id="76" name="Isosceles Triangle 75">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2" name="Rectangle 191">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86" name="Title 1">
            <a:extLst>
              <a:ext uri="{FF2B5EF4-FFF2-40B4-BE49-F238E27FC236}">
                <a16:creationId xmlns:a16="http://schemas.microsoft.com/office/drawing/2014/main" id="{F26A20F0-BF3D-446E-8F0F-2B5E0B568669}"/>
              </a:ext>
            </a:extLst>
          </p:cNvPr>
          <p:cNvSpPr>
            <a:spLocks noGrp="1"/>
          </p:cNvSpPr>
          <p:nvPr>
            <p:ph type="title"/>
          </p:nvPr>
        </p:nvSpPr>
        <p:spPr>
          <a:xfrm>
            <a:off x="1286933" y="338381"/>
            <a:ext cx="10197494" cy="1099457"/>
          </a:xfrm>
        </p:spPr>
        <p:txBody>
          <a:bodyPr>
            <a:normAutofit/>
          </a:bodyPr>
          <a:lstStyle/>
          <a:p>
            <a:pPr>
              <a:lnSpc>
                <a:spcPct val="90000"/>
              </a:lnSpc>
            </a:pPr>
            <a:r>
              <a:rPr lang="en-GB" altLang="en-US"/>
              <a:t>Groups are convenient concepts, but they are imagined... not ‘fact’</a:t>
            </a:r>
          </a:p>
        </p:txBody>
      </p:sp>
      <p:sp>
        <p:nvSpPr>
          <p:cNvPr id="193" name="Isosceles Triangle 192">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4" name="Isosceles Triangle 193">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16389" name="Content Placeholder 2">
            <a:extLst>
              <a:ext uri="{FF2B5EF4-FFF2-40B4-BE49-F238E27FC236}">
                <a16:creationId xmlns:a16="http://schemas.microsoft.com/office/drawing/2014/main" id="{D05FC89C-B8CC-4649-B0FE-1A24907E47F0}"/>
              </a:ext>
            </a:extLst>
          </p:cNvPr>
          <p:cNvGraphicFramePr>
            <a:graphicFrameLocks noGrp="1"/>
          </p:cNvGraphicFramePr>
          <p:nvPr>
            <p:ph idx="1"/>
            <p:extLst>
              <p:ext uri="{D42A27DB-BD31-4B8C-83A1-F6EECF244321}">
                <p14:modId xmlns:p14="http://schemas.microsoft.com/office/powerpoint/2010/main" val="842515274"/>
              </p:ext>
            </p:extLst>
          </p:nvPr>
        </p:nvGraphicFramePr>
        <p:xfrm>
          <a:off x="842597" y="1709058"/>
          <a:ext cx="10641830" cy="48777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36559B21-A8DC-45C9-B440-92C487586F7C}"/>
              </a:ext>
            </a:extLst>
          </p:cNvPr>
          <p:cNvSpPr>
            <a:spLocks noGrp="1"/>
          </p:cNvSpPr>
          <p:nvPr>
            <p:ph type="title"/>
          </p:nvPr>
        </p:nvSpPr>
        <p:spPr/>
        <p:txBody>
          <a:bodyPr>
            <a:normAutofit/>
          </a:bodyPr>
          <a:lstStyle/>
          <a:p>
            <a:r>
              <a:rPr lang="en-GB" altLang="en-US" sz="3600"/>
              <a:t>Characteristics of Police Officers</a:t>
            </a:r>
          </a:p>
        </p:txBody>
      </p:sp>
      <p:sp>
        <p:nvSpPr>
          <p:cNvPr id="24579" name="Content Placeholder 2">
            <a:extLst>
              <a:ext uri="{FF2B5EF4-FFF2-40B4-BE49-F238E27FC236}">
                <a16:creationId xmlns:a16="http://schemas.microsoft.com/office/drawing/2014/main" id="{396273A3-E194-4212-96E3-5B35BD93999C}"/>
              </a:ext>
            </a:extLst>
          </p:cNvPr>
          <p:cNvSpPr>
            <a:spLocks noGrp="1"/>
          </p:cNvSpPr>
          <p:nvPr>
            <p:ph idx="1"/>
          </p:nvPr>
        </p:nvSpPr>
        <p:spPr>
          <a:xfrm>
            <a:off x="677334" y="1735811"/>
            <a:ext cx="8596668" cy="4819972"/>
          </a:xfrm>
        </p:spPr>
        <p:txBody>
          <a:bodyPr>
            <a:normAutofit fontScale="92500" lnSpcReduction="10000"/>
          </a:bodyPr>
          <a:lstStyle/>
          <a:p>
            <a:r>
              <a:rPr lang="en-GB" altLang="en-US" sz="2600" dirty="0"/>
              <a:t>Traditionally male, white, working class, few qualifications.</a:t>
            </a:r>
          </a:p>
          <a:p>
            <a:endParaRPr lang="en-GB" altLang="en-US" sz="2600" dirty="0"/>
          </a:p>
          <a:p>
            <a:r>
              <a:rPr lang="en-GB" altLang="en-US" sz="2600" dirty="0"/>
              <a:t>Coleman and Adorno (1982) – police recruits had more illiberal and intolerance of issues such as migration and death penalty than a control group. </a:t>
            </a:r>
          </a:p>
          <a:p>
            <a:endParaRPr lang="en-GB" altLang="en-US" sz="2600" dirty="0"/>
          </a:p>
          <a:p>
            <a:r>
              <a:rPr lang="en-GB" altLang="en-US" sz="2600" dirty="0"/>
              <a:t>Police officers enter the organisation with regressive and insular attitudes.</a:t>
            </a:r>
          </a:p>
          <a:p>
            <a:endParaRPr lang="en-GB" altLang="en-US" sz="2600" dirty="0"/>
          </a:p>
          <a:p>
            <a:r>
              <a:rPr lang="en-GB" altLang="en-US" sz="2600" dirty="0"/>
              <a:t>Personality Type? </a:t>
            </a:r>
            <a:endParaRPr lang="en-GB" alt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C9D3D35C-294A-4D0B-9920-B424777B2F2E}"/>
              </a:ext>
            </a:extLst>
          </p:cNvPr>
          <p:cNvSpPr>
            <a:spLocks noGrp="1"/>
          </p:cNvSpPr>
          <p:nvPr>
            <p:ph type="title"/>
          </p:nvPr>
        </p:nvSpPr>
        <p:spPr/>
        <p:txBody>
          <a:bodyPr/>
          <a:lstStyle/>
          <a:p>
            <a:r>
              <a:rPr lang="en-GB" altLang="en-US" dirty="0"/>
              <a:t>Reiner (2000) – 7 Components of police sub-culture</a:t>
            </a:r>
          </a:p>
        </p:txBody>
      </p:sp>
      <p:sp>
        <p:nvSpPr>
          <p:cNvPr id="23555" name="Content Placeholder 2">
            <a:extLst>
              <a:ext uri="{FF2B5EF4-FFF2-40B4-BE49-F238E27FC236}">
                <a16:creationId xmlns:a16="http://schemas.microsoft.com/office/drawing/2014/main" id="{D2C9063A-E3FE-4366-9999-3C8D23E0978E}"/>
              </a:ext>
            </a:extLst>
          </p:cNvPr>
          <p:cNvSpPr>
            <a:spLocks noGrp="1"/>
          </p:cNvSpPr>
          <p:nvPr>
            <p:ph idx="1"/>
          </p:nvPr>
        </p:nvSpPr>
        <p:spPr>
          <a:xfrm>
            <a:off x="677334" y="2160589"/>
            <a:ext cx="8596668" cy="4087811"/>
          </a:xfrm>
        </p:spPr>
        <p:txBody>
          <a:bodyPr>
            <a:normAutofit lnSpcReduction="10000"/>
          </a:bodyPr>
          <a:lstStyle/>
          <a:p>
            <a:pPr>
              <a:buFont typeface="+mj-lt"/>
              <a:buAutoNum type="arabicPeriod"/>
            </a:pPr>
            <a:r>
              <a:rPr lang="en-GB" altLang="en-US" sz="3200" dirty="0"/>
              <a:t>A sense of mission</a:t>
            </a:r>
          </a:p>
          <a:p>
            <a:pPr>
              <a:buFont typeface="+mj-lt"/>
              <a:buAutoNum type="arabicPeriod"/>
            </a:pPr>
            <a:r>
              <a:rPr lang="en-GB" altLang="en-US" sz="3200" dirty="0"/>
              <a:t>Suspicion</a:t>
            </a:r>
          </a:p>
          <a:p>
            <a:pPr>
              <a:buFont typeface="+mj-lt"/>
              <a:buAutoNum type="arabicPeriod"/>
            </a:pPr>
            <a:r>
              <a:rPr lang="en-GB" altLang="en-US" sz="3200" dirty="0"/>
              <a:t>Isolation/solidarity</a:t>
            </a:r>
          </a:p>
          <a:p>
            <a:pPr>
              <a:buFont typeface="+mj-lt"/>
              <a:buAutoNum type="arabicPeriod"/>
            </a:pPr>
            <a:r>
              <a:rPr lang="en-GB" altLang="en-US" sz="3200" dirty="0"/>
              <a:t>Conservatism</a:t>
            </a:r>
          </a:p>
          <a:p>
            <a:pPr>
              <a:buFont typeface="+mj-lt"/>
              <a:buAutoNum type="arabicPeriod"/>
            </a:pPr>
            <a:r>
              <a:rPr lang="en-GB" altLang="en-US" sz="3200" dirty="0"/>
              <a:t>Machismo</a:t>
            </a:r>
          </a:p>
          <a:p>
            <a:pPr>
              <a:buFont typeface="+mj-lt"/>
              <a:buAutoNum type="arabicPeriod"/>
            </a:pPr>
            <a:r>
              <a:rPr lang="en-GB" altLang="en-US" sz="3200" dirty="0"/>
              <a:t>Pragmatism</a:t>
            </a:r>
          </a:p>
          <a:p>
            <a:pPr>
              <a:buFont typeface="+mj-lt"/>
              <a:buAutoNum type="arabicPeriod"/>
            </a:pPr>
            <a:r>
              <a:rPr lang="en-GB" altLang="en-US" sz="3200" dirty="0"/>
              <a:t>Racial prejudice </a:t>
            </a:r>
          </a:p>
          <a:p>
            <a:endParaRPr lang="en-GB" alt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355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355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355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355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355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355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8" name="Rectangle 137">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26" name="Title 1">
            <a:extLst>
              <a:ext uri="{FF2B5EF4-FFF2-40B4-BE49-F238E27FC236}">
                <a16:creationId xmlns:a16="http://schemas.microsoft.com/office/drawing/2014/main" id="{D9FD42FD-7C4B-4AA0-BF8E-361B3018A8EB}"/>
              </a:ext>
            </a:extLst>
          </p:cNvPr>
          <p:cNvSpPr>
            <a:spLocks noGrp="1"/>
          </p:cNvSpPr>
          <p:nvPr>
            <p:ph type="title"/>
          </p:nvPr>
        </p:nvSpPr>
        <p:spPr>
          <a:xfrm>
            <a:off x="1286933" y="609600"/>
            <a:ext cx="10197494" cy="1099457"/>
          </a:xfrm>
        </p:spPr>
        <p:txBody>
          <a:bodyPr>
            <a:normAutofit/>
          </a:bodyPr>
          <a:lstStyle/>
          <a:p>
            <a:r>
              <a:rPr lang="en-GB" altLang="en-US"/>
              <a:t>But what about the nature of the job?</a:t>
            </a:r>
          </a:p>
        </p:txBody>
      </p:sp>
      <p:sp>
        <p:nvSpPr>
          <p:cNvPr id="140" name="Isosceles Triangle 139">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2" name="Isosceles Triangle 141">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26629" name="Content Placeholder 2">
            <a:extLst>
              <a:ext uri="{FF2B5EF4-FFF2-40B4-BE49-F238E27FC236}">
                <a16:creationId xmlns:a16="http://schemas.microsoft.com/office/drawing/2014/main" id="{264EEB97-973A-45B1-929F-89AD94C032A8}"/>
              </a:ext>
            </a:extLst>
          </p:cNvPr>
          <p:cNvGraphicFramePr>
            <a:graphicFrameLocks noGrp="1"/>
          </p:cNvGraphicFramePr>
          <p:nvPr>
            <p:ph idx="1"/>
            <p:extLst>
              <p:ext uri="{D42A27DB-BD31-4B8C-83A1-F6EECF244321}">
                <p14:modId xmlns:p14="http://schemas.microsoft.com/office/powerpoint/2010/main" val="2277181912"/>
              </p:ext>
            </p:extLst>
          </p:nvPr>
        </p:nvGraphicFramePr>
        <p:xfrm>
          <a:off x="976393" y="1709057"/>
          <a:ext cx="10508034" cy="48467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775" name="Rectangle 73">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770" name="Title 1">
            <a:extLst>
              <a:ext uri="{FF2B5EF4-FFF2-40B4-BE49-F238E27FC236}">
                <a16:creationId xmlns:a16="http://schemas.microsoft.com/office/drawing/2014/main" id="{F06769A1-9BFC-45AF-8B2E-A6361A874A92}"/>
              </a:ext>
            </a:extLst>
          </p:cNvPr>
          <p:cNvSpPr>
            <a:spLocks noGrp="1"/>
          </p:cNvSpPr>
          <p:nvPr>
            <p:ph type="title"/>
          </p:nvPr>
        </p:nvSpPr>
        <p:spPr>
          <a:xfrm>
            <a:off x="652481" y="1382486"/>
            <a:ext cx="3547581" cy="4093028"/>
          </a:xfrm>
        </p:spPr>
        <p:txBody>
          <a:bodyPr anchor="ctr">
            <a:normAutofit/>
          </a:bodyPr>
          <a:lstStyle/>
          <a:p>
            <a:r>
              <a:rPr lang="en-GB" altLang="en-US" sz="4400"/>
              <a:t>Waddington (1999) </a:t>
            </a:r>
          </a:p>
        </p:txBody>
      </p:sp>
      <p:grpSp>
        <p:nvGrpSpPr>
          <p:cNvPr id="32776" name="Group 75">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77" name="Straight Connector 76">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32777" name="Straight Connector 77">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79"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0"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1" name="Isosceles Triangle 80">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82"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3"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4"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85" name="Isosceles Triangle 84">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87" name="Rectangle 86">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2778" name="Content Placeholder 2">
            <a:extLst>
              <a:ext uri="{FF2B5EF4-FFF2-40B4-BE49-F238E27FC236}">
                <a16:creationId xmlns:a16="http://schemas.microsoft.com/office/drawing/2014/main" id="{F5F69272-802F-4F8F-AF45-392EA9AEB011}"/>
              </a:ext>
            </a:extLst>
          </p:cNvPr>
          <p:cNvGraphicFramePr>
            <a:graphicFrameLocks noGrp="1"/>
          </p:cNvGraphicFramePr>
          <p:nvPr>
            <p:ph idx="1"/>
            <p:extLst>
              <p:ext uri="{D42A27DB-BD31-4B8C-83A1-F6EECF244321}">
                <p14:modId xmlns:p14="http://schemas.microsoft.com/office/powerpoint/2010/main" val="3098106706"/>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25666E-E0F0-4600-A264-A4116697E41A}"/>
              </a:ext>
            </a:extLst>
          </p:cNvPr>
          <p:cNvSpPr>
            <a:spLocks noGrp="1"/>
          </p:cNvSpPr>
          <p:nvPr>
            <p:ph type="title"/>
          </p:nvPr>
        </p:nvSpPr>
        <p:spPr>
          <a:xfrm>
            <a:off x="677334" y="609600"/>
            <a:ext cx="8596668" cy="1182624"/>
          </a:xfrm>
        </p:spPr>
        <p:txBody>
          <a:bodyPr>
            <a:normAutofit fontScale="90000"/>
          </a:bodyPr>
          <a:lstStyle/>
          <a:p>
            <a:r>
              <a:rPr lang="en-GB" dirty="0"/>
              <a:t>Police and Stress – MIND 8 in 10 officers stressed (2019)</a:t>
            </a:r>
            <a:br>
              <a:rPr lang="en-GB" dirty="0"/>
            </a:br>
            <a:endParaRPr lang="en-GB" dirty="0"/>
          </a:p>
        </p:txBody>
      </p:sp>
      <p:pic>
        <p:nvPicPr>
          <p:cNvPr id="6" name="Content Placeholder 5">
            <a:extLst>
              <a:ext uri="{FF2B5EF4-FFF2-40B4-BE49-F238E27FC236}">
                <a16:creationId xmlns:a16="http://schemas.microsoft.com/office/drawing/2014/main" id="{144DF692-6733-4A2C-8210-A02437E09E55}"/>
              </a:ext>
            </a:extLst>
          </p:cNvPr>
          <p:cNvPicPr>
            <a:picLocks noGrp="1" noChangeAspect="1"/>
          </p:cNvPicPr>
          <p:nvPr>
            <p:ph idx="1"/>
          </p:nvPr>
        </p:nvPicPr>
        <p:blipFill>
          <a:blip r:embed="rId3"/>
          <a:stretch>
            <a:fillRect/>
          </a:stretch>
        </p:blipFill>
        <p:spPr>
          <a:xfrm>
            <a:off x="0" y="2070674"/>
            <a:ext cx="4991100" cy="1952625"/>
          </a:xfrm>
        </p:spPr>
      </p:pic>
      <p:sp>
        <p:nvSpPr>
          <p:cNvPr id="4" name="Slide Number Placeholder 3">
            <a:extLst>
              <a:ext uri="{FF2B5EF4-FFF2-40B4-BE49-F238E27FC236}">
                <a16:creationId xmlns:a16="http://schemas.microsoft.com/office/drawing/2014/main" id="{E77294B9-47DE-40F0-A9F1-DCFF79FC1BD2}"/>
              </a:ext>
            </a:extLst>
          </p:cNvPr>
          <p:cNvSpPr>
            <a:spLocks noGrp="1"/>
          </p:cNvSpPr>
          <p:nvPr>
            <p:ph type="sldNum" sz="quarter" idx="12"/>
          </p:nvPr>
        </p:nvSpPr>
        <p:spPr/>
        <p:txBody>
          <a:bodyPr/>
          <a:lstStyle/>
          <a:p>
            <a:fld id="{5DFEDB64-84C3-4240-BCBA-134AE1D9082C}" type="slidenum">
              <a:rPr lang="en-GB" smtClean="0"/>
              <a:t>12</a:t>
            </a:fld>
            <a:endParaRPr lang="en-GB"/>
          </a:p>
        </p:txBody>
      </p:sp>
      <p:pic>
        <p:nvPicPr>
          <p:cNvPr id="8" name="Picture 7">
            <a:extLst>
              <a:ext uri="{FF2B5EF4-FFF2-40B4-BE49-F238E27FC236}">
                <a16:creationId xmlns:a16="http://schemas.microsoft.com/office/drawing/2014/main" id="{2E9B11EE-E82F-4277-B4B2-F9565E1B2715}"/>
              </a:ext>
            </a:extLst>
          </p:cNvPr>
          <p:cNvPicPr>
            <a:picLocks noChangeAspect="1"/>
          </p:cNvPicPr>
          <p:nvPr/>
        </p:nvPicPr>
        <p:blipFill>
          <a:blip r:embed="rId4"/>
          <a:stretch>
            <a:fillRect/>
          </a:stretch>
        </p:blipFill>
        <p:spPr>
          <a:xfrm>
            <a:off x="7000875" y="1440358"/>
            <a:ext cx="5191125" cy="2457450"/>
          </a:xfrm>
          <a:prstGeom prst="rect">
            <a:avLst/>
          </a:prstGeom>
        </p:spPr>
      </p:pic>
      <p:sp>
        <p:nvSpPr>
          <p:cNvPr id="10" name="TextBox 9">
            <a:extLst>
              <a:ext uri="{FF2B5EF4-FFF2-40B4-BE49-F238E27FC236}">
                <a16:creationId xmlns:a16="http://schemas.microsoft.com/office/drawing/2014/main" id="{F513A27A-2C58-41DB-AFFE-D17A26142141}"/>
              </a:ext>
            </a:extLst>
          </p:cNvPr>
          <p:cNvSpPr txBox="1"/>
          <p:nvPr/>
        </p:nvSpPr>
        <p:spPr>
          <a:xfrm rot="10800000" flipV="1">
            <a:off x="1514474" y="3897808"/>
            <a:ext cx="8443913" cy="1477328"/>
          </a:xfrm>
          <a:prstGeom prst="rect">
            <a:avLst/>
          </a:prstGeom>
          <a:noFill/>
        </p:spPr>
        <p:txBody>
          <a:bodyPr wrap="square">
            <a:spAutoFit/>
          </a:bodyPr>
          <a:lstStyle/>
          <a:p>
            <a:r>
              <a:rPr lang="en-GB" b="1" i="0" dirty="0">
                <a:solidFill>
                  <a:srgbClr val="171717"/>
                </a:solidFill>
                <a:effectLst/>
                <a:latin typeface="verdana" panose="020B0604030504040204" pitchFamily="34" charset="0"/>
              </a:rPr>
              <a:t>October and December 2018, 18,175 officers and staff across UK were asked about stress and the job.</a:t>
            </a:r>
          </a:p>
          <a:p>
            <a:r>
              <a:rPr lang="en-GB" b="1" i="0" dirty="0">
                <a:solidFill>
                  <a:srgbClr val="171717"/>
                </a:solidFill>
                <a:effectLst/>
                <a:latin typeface="verdana" panose="020B0604030504040204" pitchFamily="34" charset="0"/>
              </a:rPr>
              <a:t>Post-Traumatic Stress Disorder (PTSD) prevalence rate in policing at 1 in 5 and the world’s first Complex PTSD rate in a working population (12%). </a:t>
            </a:r>
            <a:endParaRPr lang="en-GB" dirty="0"/>
          </a:p>
        </p:txBody>
      </p:sp>
    </p:spTree>
    <p:extLst>
      <p:ext uri="{BB962C8B-B14F-4D97-AF65-F5344CB8AC3E}">
        <p14:creationId xmlns:p14="http://schemas.microsoft.com/office/powerpoint/2010/main" val="27289426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AFFA7-8E48-4953-8191-5A24307F2076}"/>
              </a:ext>
            </a:extLst>
          </p:cNvPr>
          <p:cNvSpPr>
            <a:spLocks noGrp="1"/>
          </p:cNvSpPr>
          <p:nvPr>
            <p:ph type="title"/>
          </p:nvPr>
        </p:nvSpPr>
        <p:spPr/>
        <p:txBody>
          <a:bodyPr/>
          <a:lstStyle/>
          <a:p>
            <a:r>
              <a:rPr lang="en-GB" dirty="0"/>
              <a:t>Task by Tutorial session </a:t>
            </a:r>
          </a:p>
        </p:txBody>
      </p:sp>
      <p:sp>
        <p:nvSpPr>
          <p:cNvPr id="3" name="Content Placeholder 2">
            <a:extLst>
              <a:ext uri="{FF2B5EF4-FFF2-40B4-BE49-F238E27FC236}">
                <a16:creationId xmlns:a16="http://schemas.microsoft.com/office/drawing/2014/main" id="{F3601794-EB0F-4CAE-881A-9B71B3D693F7}"/>
              </a:ext>
            </a:extLst>
          </p:cNvPr>
          <p:cNvSpPr>
            <a:spLocks noGrp="1"/>
          </p:cNvSpPr>
          <p:nvPr>
            <p:ph idx="1"/>
          </p:nvPr>
        </p:nvSpPr>
        <p:spPr/>
        <p:txBody>
          <a:bodyPr>
            <a:normAutofit/>
          </a:bodyPr>
          <a:lstStyle/>
          <a:p>
            <a:r>
              <a:rPr lang="en-GB" dirty="0"/>
              <a:t>Most agree that police officers experience high levels of stress. Search for information about police stress and the effects it has on either the service or the public.</a:t>
            </a:r>
          </a:p>
          <a:p>
            <a:r>
              <a:rPr lang="en-GB" dirty="0"/>
              <a:t>Watch the video links in next slide and make comments on them </a:t>
            </a:r>
          </a:p>
        </p:txBody>
      </p:sp>
      <p:pic>
        <p:nvPicPr>
          <p:cNvPr id="4" name="Audio 3">
            <a:hlinkClick r:id="" action="ppaction://media"/>
            <a:extLst>
              <a:ext uri="{FF2B5EF4-FFF2-40B4-BE49-F238E27FC236}">
                <a16:creationId xmlns:a16="http://schemas.microsoft.com/office/drawing/2014/main" id="{8F156998-79AC-409A-A5EC-62DD476D4B6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095660614"/>
      </p:ext>
    </p:extLst>
  </p:cSld>
  <p:clrMapOvr>
    <a:masterClrMapping/>
  </p:clrMapOvr>
  <mc:AlternateContent xmlns:mc="http://schemas.openxmlformats.org/markup-compatibility/2006" xmlns:p14="http://schemas.microsoft.com/office/powerpoint/2010/main">
    <mc:Choice Requires="p14">
      <p:transition spd="slow" p14:dur="2000" advTm="87914"/>
    </mc:Choice>
    <mc:Fallback xmlns="">
      <p:transition spd="slow" advTm="879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77C96-DF31-49C0-8E24-202E12CAE717}"/>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220FFA22-FE6B-4BC9-B9C0-654555924D12}"/>
              </a:ext>
            </a:extLst>
          </p:cNvPr>
          <p:cNvSpPr>
            <a:spLocks noGrp="1"/>
          </p:cNvSpPr>
          <p:nvPr>
            <p:ph idx="1"/>
          </p:nvPr>
        </p:nvSpPr>
        <p:spPr/>
        <p:txBody>
          <a:bodyPr/>
          <a:lstStyle/>
          <a:p>
            <a:r>
              <a:rPr lang="en-GB" dirty="0">
                <a:hlinkClick r:id="rId4"/>
              </a:rPr>
              <a:t>https://www.youtube.com/watch?v=SpjSBlctFls</a:t>
            </a:r>
            <a:endParaRPr lang="en-GB" dirty="0"/>
          </a:p>
          <a:p>
            <a:endParaRPr lang="en-GB" dirty="0"/>
          </a:p>
          <a:p>
            <a:r>
              <a:rPr lang="en-GB" dirty="0">
                <a:hlinkClick r:id="rId5"/>
              </a:rPr>
              <a:t>https://www.youtube.com/watch?v=2S0ogtM63uA</a:t>
            </a:r>
            <a:endParaRPr lang="en-GB" dirty="0"/>
          </a:p>
          <a:p>
            <a:r>
              <a:rPr lang="en-GB" dirty="0">
                <a:hlinkClick r:id="rId6"/>
              </a:rPr>
              <a:t>https://www.youtube.com/watch?v=rogUExrT8Ic</a:t>
            </a:r>
            <a:endParaRPr lang="en-GB" dirty="0"/>
          </a:p>
          <a:p>
            <a:r>
              <a:rPr lang="en-GB" dirty="0"/>
              <a:t>https://www.youtube.com/watch?v=WzuWMf3WPPc</a:t>
            </a:r>
          </a:p>
          <a:p>
            <a:r>
              <a:rPr lang="en-GB"/>
              <a:t>https://www.youtube.com/watch?v=38pObdJ2ptQ</a:t>
            </a:r>
            <a:endParaRPr lang="en-GB" dirty="0"/>
          </a:p>
        </p:txBody>
      </p:sp>
      <p:pic>
        <p:nvPicPr>
          <p:cNvPr id="4" name="Audio 3">
            <a:hlinkClick r:id="" action="ppaction://media"/>
            <a:extLst>
              <a:ext uri="{FF2B5EF4-FFF2-40B4-BE49-F238E27FC236}">
                <a16:creationId xmlns:a16="http://schemas.microsoft.com/office/drawing/2014/main" id="{50CE5D5E-FF79-4DCF-B934-CCEE72D7CAD2}"/>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316555880"/>
      </p:ext>
    </p:extLst>
  </p:cSld>
  <p:clrMapOvr>
    <a:masterClrMapping/>
  </p:clrMapOvr>
  <mc:AlternateContent xmlns:mc="http://schemas.openxmlformats.org/markup-compatibility/2006" xmlns:p14="http://schemas.microsoft.com/office/powerpoint/2010/main">
    <mc:Choice Requires="p14">
      <p:transition spd="slow" p14:dur="2000" advTm="2275"/>
    </mc:Choice>
    <mc:Fallback xmlns="">
      <p:transition spd="slow" advTm="22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73479C-7F07-4E97-B05B-2471309980CA}"/>
              </a:ext>
            </a:extLst>
          </p:cNvPr>
          <p:cNvSpPr>
            <a:spLocks noGrp="1"/>
          </p:cNvSpPr>
          <p:nvPr>
            <p:ph type="title"/>
          </p:nvPr>
        </p:nvSpPr>
        <p:spPr>
          <a:xfrm>
            <a:off x="677334" y="609600"/>
            <a:ext cx="8596668" cy="604838"/>
          </a:xfrm>
        </p:spPr>
        <p:txBody>
          <a:bodyPr>
            <a:normAutofit fontScale="90000"/>
          </a:bodyPr>
          <a:lstStyle/>
          <a:p>
            <a:r>
              <a:rPr lang="en-GB" dirty="0"/>
              <a:t>Code of Ethics </a:t>
            </a:r>
          </a:p>
        </p:txBody>
      </p:sp>
      <p:sp>
        <p:nvSpPr>
          <p:cNvPr id="3" name="Content Placeholder 2">
            <a:extLst>
              <a:ext uri="{FF2B5EF4-FFF2-40B4-BE49-F238E27FC236}">
                <a16:creationId xmlns:a16="http://schemas.microsoft.com/office/drawing/2014/main" id="{0FDF7028-E14C-48EB-AC5C-6BF14EDD1400}"/>
              </a:ext>
            </a:extLst>
          </p:cNvPr>
          <p:cNvSpPr>
            <a:spLocks noGrp="1"/>
          </p:cNvSpPr>
          <p:nvPr>
            <p:ph idx="1"/>
          </p:nvPr>
        </p:nvSpPr>
        <p:spPr>
          <a:xfrm>
            <a:off x="677333" y="1214439"/>
            <a:ext cx="9238191" cy="4826924"/>
          </a:xfrm>
        </p:spPr>
        <p:txBody>
          <a:bodyPr>
            <a:normAutofit/>
          </a:bodyPr>
          <a:lstStyle/>
          <a:p>
            <a:r>
              <a:rPr lang="en-GB" sz="2000" dirty="0"/>
              <a:t>The aim of the Code of Ethics is to support each member of the policing profession to deliver the highest professional standards in their service to the public. </a:t>
            </a:r>
          </a:p>
          <a:p>
            <a:r>
              <a:rPr lang="en-GB" sz="2000" dirty="0"/>
              <a:t>College of Policing believe that Ethical behaviour comes from the values, beliefs, attitudes and knowledge that guide the judgements of each individual. </a:t>
            </a:r>
          </a:p>
          <a:p>
            <a:r>
              <a:rPr lang="en-GB" sz="2000" dirty="0"/>
              <a:t>Everyone in policing has to make difficult decisions and complex choices – good ethical behaviours guide good/correct decisions</a:t>
            </a:r>
          </a:p>
          <a:p>
            <a:r>
              <a:rPr lang="en-GB" sz="2000" dirty="0"/>
              <a:t>Police must be clear about what happens if those expectations are not met.</a:t>
            </a:r>
          </a:p>
          <a:p>
            <a:endParaRPr lang="en-GB" dirty="0"/>
          </a:p>
        </p:txBody>
      </p:sp>
      <p:sp>
        <p:nvSpPr>
          <p:cNvPr id="4" name="Slide Number Placeholder 3">
            <a:extLst>
              <a:ext uri="{FF2B5EF4-FFF2-40B4-BE49-F238E27FC236}">
                <a16:creationId xmlns:a16="http://schemas.microsoft.com/office/drawing/2014/main" id="{77DF1D29-CA18-43E3-9415-261AC7E51627}"/>
              </a:ext>
            </a:extLst>
          </p:cNvPr>
          <p:cNvSpPr>
            <a:spLocks noGrp="1"/>
          </p:cNvSpPr>
          <p:nvPr>
            <p:ph type="sldNum" sz="quarter" idx="12"/>
          </p:nvPr>
        </p:nvSpPr>
        <p:spPr/>
        <p:txBody>
          <a:bodyPr/>
          <a:lstStyle/>
          <a:p>
            <a:fld id="{5DFEDB64-84C3-4240-BCBA-134AE1D9082C}" type="slidenum">
              <a:rPr lang="en-GB" smtClean="0"/>
              <a:t>15</a:t>
            </a:fld>
            <a:endParaRPr lang="en-GB"/>
          </a:p>
        </p:txBody>
      </p:sp>
    </p:spTree>
    <p:extLst>
      <p:ext uri="{BB962C8B-B14F-4D97-AF65-F5344CB8AC3E}">
        <p14:creationId xmlns:p14="http://schemas.microsoft.com/office/powerpoint/2010/main" val="24061208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A95F03-2206-4228-A933-158C9FF8785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71BC466-3718-48B1-8C69-80563BA766E7}"/>
              </a:ext>
            </a:extLst>
          </p:cNvPr>
          <p:cNvSpPr>
            <a:spLocks noGrp="1"/>
          </p:cNvSpPr>
          <p:nvPr>
            <p:ph idx="1"/>
          </p:nvPr>
        </p:nvSpPr>
        <p:spPr/>
        <p:txBody>
          <a:bodyPr/>
          <a:lstStyle/>
          <a:p>
            <a:endParaRPr lang="en-GB"/>
          </a:p>
        </p:txBody>
      </p:sp>
      <p:sp>
        <p:nvSpPr>
          <p:cNvPr id="4" name="Slide Number Placeholder 3">
            <a:extLst>
              <a:ext uri="{FF2B5EF4-FFF2-40B4-BE49-F238E27FC236}">
                <a16:creationId xmlns:a16="http://schemas.microsoft.com/office/drawing/2014/main" id="{7D9E6DFC-2F33-435F-9334-C879F38B081A}"/>
              </a:ext>
            </a:extLst>
          </p:cNvPr>
          <p:cNvSpPr>
            <a:spLocks noGrp="1"/>
          </p:cNvSpPr>
          <p:nvPr>
            <p:ph type="sldNum" sz="quarter" idx="12"/>
          </p:nvPr>
        </p:nvSpPr>
        <p:spPr/>
        <p:txBody>
          <a:bodyPr/>
          <a:lstStyle/>
          <a:p>
            <a:fld id="{5DFEDB64-84C3-4240-BCBA-134AE1D9082C}" type="slidenum">
              <a:rPr lang="en-GB" smtClean="0"/>
              <a:t>16</a:t>
            </a:fld>
            <a:endParaRPr lang="en-GB"/>
          </a:p>
        </p:txBody>
      </p:sp>
    </p:spTree>
    <p:extLst>
      <p:ext uri="{BB962C8B-B14F-4D97-AF65-F5344CB8AC3E}">
        <p14:creationId xmlns:p14="http://schemas.microsoft.com/office/powerpoint/2010/main" val="8511370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794" name="Rectangle 1">
            <a:extLst>
              <a:ext uri="{FF2B5EF4-FFF2-40B4-BE49-F238E27FC236}">
                <a16:creationId xmlns:a16="http://schemas.microsoft.com/office/drawing/2014/main" id="{794E007E-ACC1-4B6A-9751-14318E1A2C3A}"/>
              </a:ext>
            </a:extLst>
          </p:cNvPr>
          <p:cNvSpPr>
            <a:spLocks noGrp="1"/>
          </p:cNvSpPr>
          <p:nvPr>
            <p:ph type="title"/>
          </p:nvPr>
        </p:nvSpPr>
        <p:spPr>
          <a:xfrm>
            <a:off x="1333502" y="609600"/>
            <a:ext cx="8596668" cy="1320800"/>
          </a:xfrm>
        </p:spPr>
        <p:txBody>
          <a:bodyPr>
            <a:normAutofit/>
          </a:bodyPr>
          <a:lstStyle/>
          <a:p>
            <a:pPr eaLnBrk="1" hangingPunct="1"/>
            <a:r>
              <a:rPr lang="en-US" altLang="en-US" b="1"/>
              <a:t>What is Diversity and Equality?</a:t>
            </a:r>
            <a:endParaRPr lang="en-US" altLang="en-US" b="1">
              <a:ea typeface="ヒラギノ角ゴ ProN W6"/>
              <a:cs typeface="ヒラギノ角ゴ ProN W6"/>
            </a:endParaRPr>
          </a:p>
        </p:txBody>
      </p:sp>
      <p:sp>
        <p:nvSpPr>
          <p:cNvPr id="74" name="Isosceles Triangle 73">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458" name="Rectangle 2">
            <a:extLst>
              <a:ext uri="{FF2B5EF4-FFF2-40B4-BE49-F238E27FC236}">
                <a16:creationId xmlns:a16="http://schemas.microsoft.com/office/drawing/2014/main" id="{CA999FEC-4FC3-47BF-827F-999BD86761A3}"/>
              </a:ext>
            </a:extLst>
          </p:cNvPr>
          <p:cNvSpPr>
            <a:spLocks noGrp="1"/>
          </p:cNvSpPr>
          <p:nvPr>
            <p:ph type="body" idx="1"/>
          </p:nvPr>
        </p:nvSpPr>
        <p:spPr>
          <a:xfrm>
            <a:off x="842597" y="1565329"/>
            <a:ext cx="10734637" cy="4990454"/>
          </a:xfrm>
        </p:spPr>
        <p:txBody>
          <a:bodyPr>
            <a:normAutofit/>
          </a:bodyPr>
          <a:lstStyle/>
          <a:p>
            <a:pPr marL="266700" indent="-79375"/>
            <a:r>
              <a:rPr lang="en-US" altLang="en-US" sz="2800" b="1" dirty="0"/>
              <a:t> There is no single agreed definition of Diversity or Equality</a:t>
            </a:r>
            <a:endParaRPr lang="en-US" altLang="en-US" sz="2800" b="1" dirty="0">
              <a:ea typeface="ヒラギノ角ゴ ProN W6"/>
              <a:cs typeface="ヒラギノ角ゴ ProN W6"/>
            </a:endParaRPr>
          </a:p>
          <a:p>
            <a:pPr marL="187325" indent="0">
              <a:spcBef>
                <a:spcPts val="1013"/>
              </a:spcBef>
              <a:buNone/>
            </a:pPr>
            <a:r>
              <a:rPr lang="en-GB" altLang="en-US" sz="2800" dirty="0"/>
              <a:t>	Equality  = treating people fairly and equally. </a:t>
            </a:r>
          </a:p>
          <a:p>
            <a:pPr marL="187325" indent="0">
              <a:spcBef>
                <a:spcPts val="1013"/>
              </a:spcBef>
              <a:buNone/>
            </a:pPr>
            <a:r>
              <a:rPr lang="en-US" altLang="en-US" sz="2800" dirty="0"/>
              <a:t>	Diversity = refers to recognising the differences between 	people and taking 	this into account when we relate to them.  </a:t>
            </a:r>
            <a:endParaRPr lang="en-US" altLang="en-US" sz="2800" dirty="0">
              <a:ea typeface="ヒラギノ角ゴ ProN W6"/>
              <a:cs typeface="ヒラギノ角ゴ ProN W6"/>
            </a:endParaRPr>
          </a:p>
          <a:p>
            <a:pPr marL="266700" indent="-79375">
              <a:spcBef>
                <a:spcPts val="1013"/>
              </a:spcBef>
            </a:pPr>
            <a:endParaRPr lang="en-US" altLang="en-US" sz="2800" b="1" dirty="0"/>
          </a:p>
          <a:p>
            <a:pPr marL="266700" indent="-79375">
              <a:spcBef>
                <a:spcPts val="1013"/>
              </a:spcBef>
            </a:pPr>
            <a:r>
              <a:rPr lang="en-US" altLang="en-US" sz="2800" b="1" dirty="0"/>
              <a:t> Diversity is ‘otherness’ - (University of Maryland, 1995)</a:t>
            </a:r>
            <a:endParaRPr lang="en-US" altLang="en-US" sz="2800" b="1" dirty="0">
              <a:ea typeface="ヒラギノ角ゴ ProN W6"/>
              <a:cs typeface="ヒラギノ角ゴ ProN W6"/>
            </a:endParaRPr>
          </a:p>
          <a:p>
            <a:pPr marL="187325" indent="0">
              <a:spcBef>
                <a:spcPts val="1013"/>
              </a:spcBef>
              <a:buNone/>
            </a:pPr>
            <a:r>
              <a:rPr lang="en-US" altLang="en-US" sz="2800" dirty="0"/>
              <a:t>	Diversity and Equality is about challenging responses:</a:t>
            </a:r>
            <a:endParaRPr lang="en-US" altLang="en-US" sz="2800" dirty="0">
              <a:ea typeface="ヒラギノ角ゴ ProN W6"/>
              <a:cs typeface="ヒラギノ角ゴ ProN W6"/>
            </a:endParaRPr>
          </a:p>
          <a:p>
            <a:pPr marL="534988" lvl="1" indent="-266700">
              <a:spcBef>
                <a:spcPts val="1013"/>
              </a:spcBef>
            </a:pPr>
            <a:r>
              <a:rPr lang="en-US" altLang="en-US" sz="2400" dirty="0"/>
              <a:t>INSIDE the police </a:t>
            </a:r>
            <a:r>
              <a:rPr lang="en-GB" altLang="en-US" sz="2400" dirty="0"/>
              <a:t>organisation</a:t>
            </a:r>
            <a:r>
              <a:rPr lang="en-US" altLang="en-US" sz="2400" dirty="0"/>
              <a:t> and….</a:t>
            </a:r>
            <a:endParaRPr lang="en-US" altLang="en-US" sz="2400" dirty="0">
              <a:ea typeface="ヒラギノ角ゴ ProN W6"/>
              <a:cs typeface="ヒラギノ角ゴ ProN W6"/>
            </a:endParaRPr>
          </a:p>
          <a:p>
            <a:pPr marL="534988" lvl="1" indent="-266700">
              <a:spcBef>
                <a:spcPts val="1013"/>
              </a:spcBef>
            </a:pPr>
            <a:r>
              <a:rPr lang="en-US" altLang="en-US" sz="2400" dirty="0"/>
              <a:t>OUTSIDE in terms of service delivery to the public</a:t>
            </a:r>
          </a:p>
          <a:p>
            <a:pPr marL="534988" lvl="1" indent="-266700">
              <a:spcBef>
                <a:spcPts val="1013"/>
              </a:spcBef>
              <a:buNone/>
            </a:pPr>
            <a:endParaRPr lang="en-US" altLang="en-US" b="1" dirty="0">
              <a:ea typeface="ヒラギノ角ゴ ProN W6"/>
              <a:cs typeface="ヒラギノ角ゴ ProN W6"/>
            </a:endParaRPr>
          </a:p>
        </p:txBody>
      </p:sp>
      <p:sp>
        <p:nvSpPr>
          <p:cNvPr id="76" name="Isosceles Triangle 75">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Tree>
  </p:cSld>
  <p:clrMapOvr>
    <a:masterClrMapping/>
  </p:clrMapOvr>
  <p:transition spd="slow">
    <p:push/>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9458">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19458">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9458">
                                            <p:txEl>
                                              <p:pRg st="1" end="1"/>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9458">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19458">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9458">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9458">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8" grpId="0" build="p" bldLvl="5" autoUpdateAnimBg="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7963A82D-9BE4-4DC2-B69B-AA7439AE3F49}"/>
              </a:ext>
            </a:extLst>
          </p:cNvPr>
          <p:cNvSpPr>
            <a:spLocks noGrp="1"/>
          </p:cNvSpPr>
          <p:nvPr>
            <p:ph type="title"/>
          </p:nvPr>
        </p:nvSpPr>
        <p:spPr>
          <a:xfrm>
            <a:off x="677334" y="609600"/>
            <a:ext cx="8596668" cy="1320800"/>
          </a:xfrm>
        </p:spPr>
        <p:txBody>
          <a:bodyPr anchor="t">
            <a:normAutofit/>
          </a:bodyPr>
          <a:lstStyle/>
          <a:p>
            <a:r>
              <a:rPr lang="en-GB" altLang="en-US"/>
              <a:t>Prejudice, discrimination and extreme violence are nothing new</a:t>
            </a:r>
          </a:p>
        </p:txBody>
      </p:sp>
      <p:sp>
        <p:nvSpPr>
          <p:cNvPr id="35843" name="Content Placeholder 2">
            <a:extLst>
              <a:ext uri="{FF2B5EF4-FFF2-40B4-BE49-F238E27FC236}">
                <a16:creationId xmlns:a16="http://schemas.microsoft.com/office/drawing/2014/main" id="{6EC42E30-76D4-4051-8F99-B228503C2B3B}"/>
              </a:ext>
            </a:extLst>
          </p:cNvPr>
          <p:cNvSpPr>
            <a:spLocks noGrp="1"/>
          </p:cNvSpPr>
          <p:nvPr>
            <p:ph idx="1"/>
          </p:nvPr>
        </p:nvSpPr>
        <p:spPr>
          <a:xfrm>
            <a:off x="4063160" y="2160589"/>
            <a:ext cx="5207839" cy="3880773"/>
          </a:xfrm>
        </p:spPr>
        <p:txBody>
          <a:bodyPr>
            <a:normAutofit/>
          </a:bodyPr>
          <a:lstStyle/>
          <a:p>
            <a:r>
              <a:rPr lang="en-GB" altLang="en-US" sz="2400" dirty="0"/>
              <a:t>Eugenics Movement - Started in Britain 1800s-1900s and spread.</a:t>
            </a:r>
          </a:p>
          <a:p>
            <a:r>
              <a:rPr lang="en-GB" altLang="en-US" sz="2400" dirty="0"/>
              <a:t>Nazi Germany (Jewish people, gay people, gypsies and disabled – ‘social cleansing’)</a:t>
            </a:r>
          </a:p>
          <a:p>
            <a:r>
              <a:rPr lang="en-GB" altLang="en-US" sz="2400" dirty="0"/>
              <a:t>Stephen Lawrence (racist murder 1993) numerous other hate crime victims </a:t>
            </a:r>
          </a:p>
          <a:p>
            <a:pPr>
              <a:buFont typeface="Arial" panose="020B0604020202020204" pitchFamily="34" charset="0"/>
              <a:buNone/>
            </a:pPr>
            <a:r>
              <a:rPr lang="en-GB" altLang="en-US" sz="2400" dirty="0"/>
              <a:t>				Quarmby, 2011</a:t>
            </a:r>
          </a:p>
        </p:txBody>
      </p:sp>
      <p:pic>
        <p:nvPicPr>
          <p:cNvPr id="35844" name="Picture 5" descr="http://upload.wikimedia.org/wikipedia/en/f/fc/Stephen_Lawrence.jpg">
            <a:extLst>
              <a:ext uri="{FF2B5EF4-FFF2-40B4-BE49-F238E27FC236}">
                <a16:creationId xmlns:a16="http://schemas.microsoft.com/office/drawing/2014/main" id="{897392D1-E72A-4F02-A140-B3265CC2EEF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796" r="4" b="8550"/>
          <a:stretch/>
        </p:blipFill>
        <p:spPr bwMode="auto">
          <a:xfrm>
            <a:off x="677334" y="2159331"/>
            <a:ext cx="3144597" cy="388236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a:extLst>
              <a:ext uri="{FF2B5EF4-FFF2-40B4-BE49-F238E27FC236}">
                <a16:creationId xmlns:a16="http://schemas.microsoft.com/office/drawing/2014/main" id="{B684AC55-DB44-4E39-9151-21C784EA1CA0}"/>
              </a:ext>
            </a:extLst>
          </p:cNvPr>
          <p:cNvSpPr>
            <a:spLocks noGrp="1"/>
          </p:cNvSpPr>
          <p:nvPr>
            <p:ph type="title"/>
          </p:nvPr>
        </p:nvSpPr>
        <p:spPr/>
        <p:txBody>
          <a:bodyPr/>
          <a:lstStyle/>
          <a:p>
            <a:r>
              <a:rPr lang="en-GB" altLang="en-US" sz="2800" dirty="0"/>
              <a:t>Many forms of ‘negativity’ or ‘-isms’ or ‘phobias’ are built into society and cultures</a:t>
            </a:r>
          </a:p>
        </p:txBody>
      </p:sp>
      <p:sp>
        <p:nvSpPr>
          <p:cNvPr id="6147" name="Content Placeholder 2">
            <a:extLst>
              <a:ext uri="{FF2B5EF4-FFF2-40B4-BE49-F238E27FC236}">
                <a16:creationId xmlns:a16="http://schemas.microsoft.com/office/drawing/2014/main" id="{A5EE261A-7D55-4D47-AC70-4E658D8A24A9}"/>
              </a:ext>
            </a:extLst>
          </p:cNvPr>
          <p:cNvSpPr>
            <a:spLocks noGrp="1"/>
          </p:cNvSpPr>
          <p:nvPr>
            <p:ph idx="1"/>
          </p:nvPr>
        </p:nvSpPr>
        <p:spPr/>
        <p:txBody>
          <a:bodyPr>
            <a:noAutofit/>
          </a:bodyPr>
          <a:lstStyle/>
          <a:p>
            <a:r>
              <a:rPr lang="en-GB" altLang="en-US" sz="2800" dirty="0"/>
              <a:t>Racism</a:t>
            </a:r>
          </a:p>
          <a:p>
            <a:r>
              <a:rPr lang="en-GB" altLang="en-US" sz="2800" dirty="0"/>
              <a:t>Ageism</a:t>
            </a:r>
          </a:p>
          <a:p>
            <a:r>
              <a:rPr lang="en-GB" altLang="en-US" sz="2800" dirty="0"/>
              <a:t>Sexism</a:t>
            </a:r>
          </a:p>
          <a:p>
            <a:r>
              <a:rPr lang="en-GB" altLang="en-US" sz="2800" dirty="0" err="1"/>
              <a:t>Disablism</a:t>
            </a:r>
            <a:endParaRPr lang="en-GB" altLang="en-US" sz="2800" dirty="0"/>
          </a:p>
          <a:p>
            <a:r>
              <a:rPr lang="en-GB" altLang="en-US" sz="2800" dirty="0"/>
              <a:t>Homophobia</a:t>
            </a:r>
          </a:p>
          <a:p>
            <a:r>
              <a:rPr lang="en-GB" altLang="en-US" sz="2800" dirty="0"/>
              <a:t>Islamophobia</a:t>
            </a:r>
          </a:p>
          <a:p>
            <a:r>
              <a:rPr lang="en-GB" altLang="en-US" sz="2800" dirty="0"/>
              <a:t>Xenophobia (fear or hatred of foreigners/strangers or their cultures)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14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14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14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B9A4F4B5-A9C0-435B-A76E-226D331A558B}"/>
              </a:ext>
            </a:extLst>
          </p:cNvPr>
          <p:cNvSpPr>
            <a:spLocks noGrp="1"/>
          </p:cNvSpPr>
          <p:nvPr>
            <p:ph type="title"/>
          </p:nvPr>
        </p:nvSpPr>
        <p:spPr/>
        <p:txBody>
          <a:bodyPr>
            <a:normAutofit/>
          </a:bodyPr>
          <a:lstStyle/>
          <a:p>
            <a:r>
              <a:rPr lang="en-GB" altLang="en-US" dirty="0"/>
              <a:t>Stigma</a:t>
            </a:r>
          </a:p>
        </p:txBody>
      </p:sp>
      <p:sp>
        <p:nvSpPr>
          <p:cNvPr id="41987" name="Content Placeholder 2">
            <a:extLst>
              <a:ext uri="{FF2B5EF4-FFF2-40B4-BE49-F238E27FC236}">
                <a16:creationId xmlns:a16="http://schemas.microsoft.com/office/drawing/2014/main" id="{5BB1FB37-4892-4259-90B2-25E057EB01F1}"/>
              </a:ext>
            </a:extLst>
          </p:cNvPr>
          <p:cNvSpPr>
            <a:spLocks noGrp="1"/>
          </p:cNvSpPr>
          <p:nvPr>
            <p:ph idx="1"/>
          </p:nvPr>
        </p:nvSpPr>
        <p:spPr/>
        <p:txBody>
          <a:bodyPr/>
          <a:lstStyle/>
          <a:p>
            <a:r>
              <a:rPr lang="en-GB" altLang="en-US" sz="2400" dirty="0"/>
              <a:t>“Stigma – the situation of the individual who is disqualified from full social acceptance” (Goffman, 1990: 9)</a:t>
            </a:r>
          </a:p>
          <a:p>
            <a:endParaRPr lang="en-GB" altLang="en-US" sz="2400" dirty="0"/>
          </a:p>
          <a:p>
            <a:r>
              <a:rPr lang="en-GB" altLang="en-US" sz="2400" dirty="0"/>
              <a:t>Term/concept dates back to Ancient times</a:t>
            </a:r>
          </a:p>
          <a:p>
            <a:endParaRPr lang="en-GB" altLang="en-US" sz="2400" dirty="0"/>
          </a:p>
          <a:p>
            <a:r>
              <a:rPr lang="en-GB" altLang="en-US" sz="2400" dirty="0"/>
              <a:t>Linked to idea of ‘scapegoat’ – someone ‘we’ can attach our fears and blames to in respect of everyday problems</a:t>
            </a:r>
          </a:p>
          <a:p>
            <a:endParaRPr lang="en-GB" altLang="en-US" sz="24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a:extLst>
              <a:ext uri="{FF2B5EF4-FFF2-40B4-BE49-F238E27FC236}">
                <a16:creationId xmlns:a16="http://schemas.microsoft.com/office/drawing/2014/main" id="{AD4CD250-CC43-419A-B88F-39FE9A14BAA0}"/>
              </a:ext>
            </a:extLst>
          </p:cNvPr>
          <p:cNvSpPr>
            <a:spLocks noGrp="1"/>
          </p:cNvSpPr>
          <p:nvPr>
            <p:ph type="title"/>
          </p:nvPr>
        </p:nvSpPr>
        <p:spPr/>
        <p:txBody>
          <a:bodyPr/>
          <a:lstStyle/>
          <a:p>
            <a:pPr eaLnBrk="1" hangingPunct="1"/>
            <a:r>
              <a:rPr lang="en-GB" altLang="en-US" dirty="0"/>
              <a:t>Discrimination</a:t>
            </a:r>
          </a:p>
        </p:txBody>
      </p:sp>
      <p:sp>
        <p:nvSpPr>
          <p:cNvPr id="44035" name="Content Placeholder 2">
            <a:extLst>
              <a:ext uri="{FF2B5EF4-FFF2-40B4-BE49-F238E27FC236}">
                <a16:creationId xmlns:a16="http://schemas.microsoft.com/office/drawing/2014/main" id="{19201ECE-70A1-46A4-80C2-4996F712BC78}"/>
              </a:ext>
            </a:extLst>
          </p:cNvPr>
          <p:cNvSpPr>
            <a:spLocks noGrp="1"/>
          </p:cNvSpPr>
          <p:nvPr>
            <p:ph idx="1"/>
          </p:nvPr>
        </p:nvSpPr>
        <p:spPr/>
        <p:txBody>
          <a:bodyPr>
            <a:normAutofit/>
          </a:bodyPr>
          <a:lstStyle/>
          <a:p>
            <a:pPr eaLnBrk="1" hangingPunct="1"/>
            <a:r>
              <a:rPr lang="en-GB" altLang="en-US" sz="2400" dirty="0"/>
              <a:t>Thompson (2012: 47) defines discrimination as ‘unfair or unequal treatment of individuals or groups based on an actual or perceived difference...’.  </a:t>
            </a:r>
          </a:p>
          <a:p>
            <a:pPr marL="0" indent="0" eaLnBrk="1" hangingPunct="1">
              <a:buNone/>
            </a:pPr>
            <a:r>
              <a:rPr lang="en-GB" altLang="en-US" sz="2000" dirty="0"/>
              <a:t>(see Barron and Byrne, 1994, cited in Hall, 2005: 23).</a:t>
            </a:r>
          </a:p>
          <a:p>
            <a:pPr marL="0" indent="0" eaLnBrk="1" hangingPunct="1">
              <a:buNone/>
            </a:pPr>
            <a:endParaRPr lang="en-GB" altLang="en-US" sz="2000" dirty="0"/>
          </a:p>
          <a:p>
            <a:pPr marL="0" indent="0">
              <a:buNone/>
            </a:pPr>
            <a:r>
              <a:rPr lang="en-GB" altLang="en-US" sz="2000" b="1" dirty="0"/>
              <a:t>Equality Act 2010 </a:t>
            </a:r>
            <a:r>
              <a:rPr lang="en-GB" altLang="en-US" sz="2000" dirty="0"/>
              <a:t> brings together  these previous ‘equality’ laws</a:t>
            </a:r>
          </a:p>
          <a:p>
            <a:pPr marL="0" indent="0" eaLnBrk="1" hangingPunct="1">
              <a:buNone/>
            </a:pPr>
            <a:endParaRPr lang="en-GB" altLang="en-US" sz="20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75" name="Isosceles Triangle 74">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1C53812D-A95D-403F-B151-87A66753153C}"/>
              </a:ext>
            </a:extLst>
          </p:cNvPr>
          <p:cNvSpPr>
            <a:spLocks noGrp="1"/>
          </p:cNvSpPr>
          <p:nvPr>
            <p:ph type="title"/>
          </p:nvPr>
        </p:nvSpPr>
        <p:spPr>
          <a:xfrm>
            <a:off x="673754" y="643467"/>
            <a:ext cx="4203045" cy="1375608"/>
          </a:xfrm>
        </p:spPr>
        <p:txBody>
          <a:bodyPr anchor="ctr">
            <a:normAutofit/>
          </a:bodyPr>
          <a:lstStyle/>
          <a:p>
            <a:pPr>
              <a:lnSpc>
                <a:spcPct val="90000"/>
              </a:lnSpc>
            </a:pPr>
            <a:r>
              <a:rPr lang="en-GB" altLang="en-US" sz="2300" b="1">
                <a:solidFill>
                  <a:schemeClr val="bg1"/>
                </a:solidFill>
                <a:latin typeface="Arial" panose="020B0604020202020204" pitchFamily="34" charset="0"/>
              </a:rPr>
              <a:t>The 9 ‘Protected Characteristics’ </a:t>
            </a:r>
            <a:br>
              <a:rPr lang="en-GB" altLang="en-US" sz="2300" b="1">
                <a:solidFill>
                  <a:schemeClr val="bg1"/>
                </a:solidFill>
                <a:latin typeface="Arial" panose="020B0604020202020204" pitchFamily="34" charset="0"/>
              </a:rPr>
            </a:br>
            <a:r>
              <a:rPr lang="en-GB" altLang="en-US" sz="2300" b="1">
                <a:solidFill>
                  <a:schemeClr val="bg1"/>
                </a:solidFill>
                <a:latin typeface="Arial" panose="020B0604020202020204" pitchFamily="34" charset="0"/>
              </a:rPr>
              <a:t>(s.4 Equality Act 2010)</a:t>
            </a:r>
            <a:br>
              <a:rPr lang="en-GB" altLang="en-US" sz="2300">
                <a:solidFill>
                  <a:schemeClr val="bg1"/>
                </a:solidFill>
                <a:latin typeface="Arial" panose="020B0604020202020204" pitchFamily="34" charset="0"/>
              </a:rPr>
            </a:br>
            <a:endParaRPr lang="en-GB" sz="2300">
              <a:solidFill>
                <a:schemeClr val="bg1"/>
              </a:solidFill>
            </a:endParaRPr>
          </a:p>
        </p:txBody>
      </p:sp>
      <p:sp>
        <p:nvSpPr>
          <p:cNvPr id="3" name="Content Placeholder 2">
            <a:extLst>
              <a:ext uri="{FF2B5EF4-FFF2-40B4-BE49-F238E27FC236}">
                <a16:creationId xmlns:a16="http://schemas.microsoft.com/office/drawing/2014/main" id="{07FF7E2D-6256-4F83-A9EB-74B6861B0719}"/>
              </a:ext>
            </a:extLst>
          </p:cNvPr>
          <p:cNvSpPr>
            <a:spLocks noGrp="1"/>
          </p:cNvSpPr>
          <p:nvPr>
            <p:ph idx="1"/>
          </p:nvPr>
        </p:nvSpPr>
        <p:spPr>
          <a:xfrm>
            <a:off x="673754" y="2160590"/>
            <a:ext cx="3973943" cy="3440110"/>
          </a:xfrm>
        </p:spPr>
        <p:txBody>
          <a:bodyPr>
            <a:normAutofit/>
          </a:bodyPr>
          <a:lstStyle/>
          <a:p>
            <a:pPr>
              <a:spcBef>
                <a:spcPct val="0"/>
              </a:spcBef>
              <a:buNone/>
            </a:pPr>
            <a:r>
              <a:rPr lang="en-GB" altLang="en-US">
                <a:solidFill>
                  <a:schemeClr val="bg1"/>
                </a:solidFill>
                <a:latin typeface="Arial" panose="020B0604020202020204" pitchFamily="34" charset="0"/>
              </a:rPr>
              <a:t>You’re protected from discrimination if:</a:t>
            </a:r>
          </a:p>
          <a:p>
            <a:pPr>
              <a:spcBef>
                <a:spcPct val="0"/>
              </a:spcBef>
              <a:buNone/>
            </a:pPr>
            <a:r>
              <a:rPr lang="en-GB" altLang="en-US">
                <a:solidFill>
                  <a:schemeClr val="bg1"/>
                </a:solidFill>
                <a:latin typeface="Arial" panose="020B0604020202020204" pitchFamily="34" charset="0"/>
              </a:rPr>
              <a:t>you’re associated with someone who has a protected characteristic, eg a family member or friend or you’ve complained about discrimination or supported someone else’s claim</a:t>
            </a:r>
          </a:p>
          <a:p>
            <a:endParaRPr lang="en-GB">
              <a:solidFill>
                <a:schemeClr val="bg1"/>
              </a:solidFill>
            </a:endParaRPr>
          </a:p>
        </p:txBody>
      </p:sp>
      <p:pic>
        <p:nvPicPr>
          <p:cNvPr id="50178" name="Picture 2" descr="http://www.healthequalitynortheast.nhs.uk/files/backup/protected_charast(1).png">
            <a:extLst>
              <a:ext uri="{FF2B5EF4-FFF2-40B4-BE49-F238E27FC236}">
                <a16:creationId xmlns:a16="http://schemas.microsoft.com/office/drawing/2014/main" id="{5D05BE9C-7D7D-45F2-957A-16EE78CCC36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1" y="643466"/>
            <a:ext cx="5143500" cy="519040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7" name="Isosceles Triangle 76">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54276" name="Rectangle 72">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277" name="Rectangle 74">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77" name="Isosceles Triangle 76">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54274" name="Rectangle 1">
            <a:extLst>
              <a:ext uri="{FF2B5EF4-FFF2-40B4-BE49-F238E27FC236}">
                <a16:creationId xmlns:a16="http://schemas.microsoft.com/office/drawing/2014/main" id="{80DB1BA5-C66E-4669-9E4F-4AA2565D6F7F}"/>
              </a:ext>
            </a:extLst>
          </p:cNvPr>
          <p:cNvSpPr>
            <a:spLocks noGrp="1"/>
          </p:cNvSpPr>
          <p:nvPr>
            <p:ph type="title"/>
          </p:nvPr>
        </p:nvSpPr>
        <p:spPr>
          <a:xfrm>
            <a:off x="673754" y="643467"/>
            <a:ext cx="4203045" cy="1375608"/>
          </a:xfrm>
        </p:spPr>
        <p:txBody>
          <a:bodyPr anchor="ctr">
            <a:normAutofit/>
          </a:bodyPr>
          <a:lstStyle/>
          <a:p>
            <a:pPr eaLnBrk="1" hangingPunct="1"/>
            <a:r>
              <a:rPr lang="en-US" altLang="en-US">
                <a:solidFill>
                  <a:schemeClr val="bg1"/>
                </a:solidFill>
              </a:rPr>
              <a:t>Disability- Outside the Organisation </a:t>
            </a:r>
          </a:p>
        </p:txBody>
      </p:sp>
      <p:sp>
        <p:nvSpPr>
          <p:cNvPr id="2" name="Rectangle 2">
            <a:extLst>
              <a:ext uri="{FF2B5EF4-FFF2-40B4-BE49-F238E27FC236}">
                <a16:creationId xmlns:a16="http://schemas.microsoft.com/office/drawing/2014/main" id="{0BE49AB0-2379-4EC2-8E97-3A5570D7377F}"/>
              </a:ext>
            </a:extLst>
          </p:cNvPr>
          <p:cNvSpPr>
            <a:spLocks noGrp="1" noChangeArrowheads="1"/>
          </p:cNvSpPr>
          <p:nvPr>
            <p:ph idx="1"/>
          </p:nvPr>
        </p:nvSpPr>
        <p:spPr>
          <a:xfrm>
            <a:off x="5936343" y="643467"/>
            <a:ext cx="5806924" cy="6018590"/>
          </a:xfrm>
        </p:spPr>
        <p:txBody>
          <a:bodyPr>
            <a:normAutofit/>
          </a:bodyPr>
          <a:lstStyle/>
          <a:p>
            <a:pPr marL="267881" indent="-80364">
              <a:lnSpc>
                <a:spcPct val="90000"/>
              </a:lnSpc>
              <a:buNone/>
              <a:defRPr/>
            </a:pPr>
            <a:r>
              <a:rPr lang="en-GB" sz="2400" dirty="0"/>
              <a:t>Code C - </a:t>
            </a:r>
            <a:r>
              <a:rPr lang="en-US" altLang="en-US" sz="2400" dirty="0"/>
              <a:t>Police and Criminal Evidence Act (PACE) </a:t>
            </a:r>
            <a:r>
              <a:rPr lang="en-GB" sz="2400" dirty="0"/>
              <a:t>Code of Practice for the detention, treatment and questioning of persons by police officers</a:t>
            </a:r>
          </a:p>
          <a:p>
            <a:pPr marL="267881" indent="-80364">
              <a:lnSpc>
                <a:spcPct val="90000"/>
              </a:lnSpc>
              <a:buNone/>
              <a:defRPr/>
            </a:pPr>
            <a:r>
              <a:rPr lang="en-US" altLang="en-US" sz="2400" dirty="0"/>
              <a:t>People who have a learning disability – </a:t>
            </a:r>
            <a:endParaRPr lang="en-GB" sz="2400" dirty="0"/>
          </a:p>
          <a:p>
            <a:pPr eaLnBrk="1" hangingPunct="1">
              <a:lnSpc>
                <a:spcPct val="90000"/>
              </a:lnSpc>
              <a:buFont typeface="Arial" charset="0"/>
              <a:buChar char="•"/>
              <a:defRPr/>
            </a:pPr>
            <a:r>
              <a:rPr lang="en-US" altLang="en-US" sz="2400" dirty="0"/>
              <a:t>only interview when an “appropriate adult” is present,  except where</a:t>
            </a:r>
          </a:p>
          <a:p>
            <a:pPr marL="803643" lvl="2" indent="-267881">
              <a:lnSpc>
                <a:spcPct val="90000"/>
              </a:lnSpc>
              <a:spcBef>
                <a:spcPts val="1292"/>
              </a:spcBef>
              <a:buFont typeface="Arial" charset="0"/>
              <a:buChar char="•"/>
              <a:defRPr/>
            </a:pPr>
            <a:r>
              <a:rPr lang="en-US" altLang="en-US" sz="1800" dirty="0"/>
              <a:t>delay would result in a risk of harm to people, property, or evidence. </a:t>
            </a:r>
          </a:p>
          <a:p>
            <a:pPr marL="803643" lvl="2" indent="-267881">
              <a:lnSpc>
                <a:spcPct val="90000"/>
              </a:lnSpc>
              <a:spcBef>
                <a:spcPts val="1292"/>
              </a:spcBef>
              <a:buFont typeface="Arial" charset="0"/>
              <a:buChar char="•"/>
              <a:defRPr/>
            </a:pPr>
            <a:r>
              <a:rPr lang="en-US" altLang="en-US" sz="1800" dirty="0"/>
              <a:t>should not be employed by the police </a:t>
            </a:r>
          </a:p>
          <a:p>
            <a:pPr marL="803643" lvl="2" indent="-267881">
              <a:lnSpc>
                <a:spcPct val="90000"/>
              </a:lnSpc>
              <a:spcBef>
                <a:spcPts val="1292"/>
              </a:spcBef>
              <a:buFont typeface="Arial" charset="0"/>
              <a:buChar char="•"/>
              <a:defRPr/>
            </a:pPr>
            <a:r>
              <a:rPr lang="en-US" altLang="en-US" sz="1800" dirty="0"/>
              <a:t>should be experienced in dealing with people with learning disabilities e.g. a relative or someone responsible for their care.</a:t>
            </a:r>
          </a:p>
          <a:p>
            <a:pPr marL="803643" lvl="2" indent="-267881">
              <a:lnSpc>
                <a:spcPct val="90000"/>
              </a:lnSpc>
              <a:spcBef>
                <a:spcPts val="1292"/>
              </a:spcBef>
              <a:buNone/>
              <a:defRPr/>
            </a:pPr>
            <a:r>
              <a:rPr lang="en-US" altLang="en-US" dirty="0"/>
              <a:t>https://www.gov.uk/government/uploads/system/uploads/attachment_data/file/117597/pace-code-c.pdf</a:t>
            </a:r>
          </a:p>
        </p:txBody>
      </p:sp>
      <p:pic>
        <p:nvPicPr>
          <p:cNvPr id="70" name="Graphic 69" descr="Scales of Justice">
            <a:extLst>
              <a:ext uri="{FF2B5EF4-FFF2-40B4-BE49-F238E27FC236}">
                <a16:creationId xmlns:a16="http://schemas.microsoft.com/office/drawing/2014/main" id="{CA2F43DF-6115-4659-8CBD-4E88854FE16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45904" y="2201786"/>
            <a:ext cx="3885309" cy="3885309"/>
          </a:xfrm>
          <a:prstGeom prst="rect">
            <a:avLst/>
          </a:prstGeom>
        </p:spPr>
      </p:pic>
      <p:sp>
        <p:nvSpPr>
          <p:cNvPr id="79" name="Isosceles Triangle 78">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2">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2">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2">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2">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2">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499"/>
                                          </p:stCondLst>
                                        </p:cTn>
                                        <p:tgtEl>
                                          <p:spTgt spid="2">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499"/>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bldLvl="5" autoUpdateAnimBg="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E93478C-2835-4C77-B896-9DEE4874D4D2}"/>
              </a:ext>
            </a:extLst>
          </p:cNvPr>
          <p:cNvPicPr>
            <a:picLocks noChangeAspect="1"/>
          </p:cNvPicPr>
          <p:nvPr/>
        </p:nvPicPr>
        <p:blipFill rotWithShape="1">
          <a:blip r:embed="rId2"/>
          <a:srcRect t="1288" r="-1" b="33786"/>
          <a:stretch/>
        </p:blipFill>
        <p:spPr>
          <a:xfrm>
            <a:off x="4269854" y="-1"/>
            <a:ext cx="7922146" cy="6858001"/>
          </a:xfrm>
          <a:custGeom>
            <a:avLst/>
            <a:gdLst>
              <a:gd name="connsiteX0" fmla="*/ 379987 w 7922146"/>
              <a:gd name="connsiteY0" fmla="*/ 0 h 6858001"/>
              <a:gd name="connsiteX1" fmla="*/ 5304971 w 7922146"/>
              <a:gd name="connsiteY1" fmla="*/ 0 h 6858001"/>
              <a:gd name="connsiteX2" fmla="*/ 7065281 w 7922146"/>
              <a:gd name="connsiteY2" fmla="*/ 0 h 6858001"/>
              <a:gd name="connsiteX3" fmla="*/ 7397540 w 7922146"/>
              <a:gd name="connsiteY3" fmla="*/ 0 h 6858001"/>
              <a:gd name="connsiteX4" fmla="*/ 7397540 w 7922146"/>
              <a:gd name="connsiteY4" fmla="*/ 1 h 6858001"/>
              <a:gd name="connsiteX5" fmla="*/ 7922146 w 7922146"/>
              <a:gd name="connsiteY5" fmla="*/ 1 h 6858001"/>
              <a:gd name="connsiteX6" fmla="*/ 7922146 w 7922146"/>
              <a:gd name="connsiteY6" fmla="*/ 6858001 h 6858001"/>
              <a:gd name="connsiteX7" fmla="*/ 7065281 w 7922146"/>
              <a:gd name="connsiteY7" fmla="*/ 6858001 h 6858001"/>
              <a:gd name="connsiteX8" fmla="*/ 7065281 w 7922146"/>
              <a:gd name="connsiteY8" fmla="*/ 6858000 h 6858001"/>
              <a:gd name="connsiteX9" fmla="*/ 5932989 w 7922146"/>
              <a:gd name="connsiteY9" fmla="*/ 6858000 h 6858001"/>
              <a:gd name="connsiteX10" fmla="*/ 5932989 w 7922146"/>
              <a:gd name="connsiteY10" fmla="*/ 6858001 h 6858001"/>
              <a:gd name="connsiteX11" fmla="*/ 27809 w 7922146"/>
              <a:gd name="connsiteY11" fmla="*/ 6858001 h 6858001"/>
              <a:gd name="connsiteX12" fmla="*/ 1803228 w 7922146"/>
              <a:gd name="connsiteY12" fmla="*/ 4521201 h 6858001"/>
              <a:gd name="connsiteX13" fmla="*/ 0 w 7922146"/>
              <a:gd name="connsiteY13" fmla="*/ 0 h 6858001"/>
              <a:gd name="connsiteX14" fmla="*/ 379987 w 7922146"/>
              <a:gd name="connsiteY14" fmla="*/ 0 h 6858001"/>
              <a:gd name="connsiteX15" fmla="*/ 0 w 7922146"/>
              <a:gd name="connsiteY15" fmla="*/ 407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7025DFAA-C5F7-48F1-B9C8-0C643DF28BA0}"/>
              </a:ext>
            </a:extLst>
          </p:cNvPr>
          <p:cNvSpPr>
            <a:spLocks noGrp="1"/>
          </p:cNvSpPr>
          <p:nvPr>
            <p:ph type="title"/>
          </p:nvPr>
        </p:nvSpPr>
        <p:spPr>
          <a:xfrm>
            <a:off x="677333" y="609600"/>
            <a:ext cx="3851123" cy="1320800"/>
          </a:xfrm>
        </p:spPr>
        <p:txBody>
          <a:bodyPr>
            <a:normAutofit/>
          </a:bodyPr>
          <a:lstStyle/>
          <a:p>
            <a:r>
              <a:rPr lang="en-GB" sz="3300"/>
              <a:t>But Police Culture is still Evident </a:t>
            </a:r>
          </a:p>
        </p:txBody>
      </p:sp>
      <p:sp>
        <p:nvSpPr>
          <p:cNvPr id="3" name="Content Placeholder 2">
            <a:extLst>
              <a:ext uri="{FF2B5EF4-FFF2-40B4-BE49-F238E27FC236}">
                <a16:creationId xmlns:a16="http://schemas.microsoft.com/office/drawing/2014/main" id="{A8E6EAC1-E8AA-41FD-8161-A478BFBABF48}"/>
              </a:ext>
            </a:extLst>
          </p:cNvPr>
          <p:cNvSpPr>
            <a:spLocks noGrp="1"/>
          </p:cNvSpPr>
          <p:nvPr>
            <p:ph idx="1"/>
          </p:nvPr>
        </p:nvSpPr>
        <p:spPr>
          <a:xfrm>
            <a:off x="677334" y="2160589"/>
            <a:ext cx="3851122" cy="3880773"/>
          </a:xfrm>
        </p:spPr>
        <p:txBody>
          <a:bodyPr>
            <a:normAutofit/>
          </a:bodyPr>
          <a:lstStyle/>
          <a:p>
            <a:pPr algn="ctr"/>
            <a:r>
              <a:rPr lang="en-GB" sz="2400" dirty="0"/>
              <a:t>2016 – two police officers from Luton dismissed from the force for chasing a 30 year old autistic man for fun! </a:t>
            </a:r>
          </a:p>
          <a:p>
            <a:endParaRPr lang="en-GB" dirty="0"/>
          </a:p>
          <a:p>
            <a:r>
              <a:rPr lang="en-GB" dirty="0">
                <a:hlinkClick r:id="rId3"/>
              </a:rPr>
              <a:t>https://www.bbc.co.uk/news/uk-england-beds-bucks-herts-30210199</a:t>
            </a:r>
            <a:endParaRPr lang="en-GB" dirty="0"/>
          </a:p>
          <a:p>
            <a:endParaRPr lang="en-GB" dirty="0"/>
          </a:p>
        </p:txBody>
      </p:sp>
      <p:cxnSp>
        <p:nvCxnSpPr>
          <p:cNvPr id="9"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1994002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996231-2963-4E3D-8968-A7B41C8534E1}"/>
              </a:ext>
            </a:extLst>
          </p:cNvPr>
          <p:cNvSpPr>
            <a:spLocks noGrp="1"/>
          </p:cNvSpPr>
          <p:nvPr>
            <p:ph type="title"/>
          </p:nvPr>
        </p:nvSpPr>
        <p:spPr>
          <a:xfrm>
            <a:off x="677334" y="609600"/>
            <a:ext cx="8596668" cy="1320800"/>
          </a:xfrm>
        </p:spPr>
        <p:txBody>
          <a:bodyPr rtlCol="0">
            <a:normAutofit/>
          </a:bodyPr>
          <a:lstStyle/>
          <a:p>
            <a:pPr>
              <a:defRPr/>
            </a:pPr>
            <a:r>
              <a:rPr lang="en-GB"/>
              <a:t>Example of due regard for the</a:t>
            </a:r>
            <a:br>
              <a:rPr lang="en-GB"/>
            </a:br>
            <a:r>
              <a:rPr lang="en-GB"/>
              <a:t>Equality Duty</a:t>
            </a:r>
          </a:p>
        </p:txBody>
      </p:sp>
      <p:graphicFrame>
        <p:nvGraphicFramePr>
          <p:cNvPr id="5" name="Content Placeholder 2">
            <a:extLst>
              <a:ext uri="{FF2B5EF4-FFF2-40B4-BE49-F238E27FC236}">
                <a16:creationId xmlns:a16="http://schemas.microsoft.com/office/drawing/2014/main" id="{9E4B2193-1310-41D4-B5EF-5C18BA923688}"/>
              </a:ext>
            </a:extLst>
          </p:cNvPr>
          <p:cNvGraphicFramePr>
            <a:graphicFrameLocks noGrp="1"/>
          </p:cNvGraphicFramePr>
          <p:nvPr>
            <p:ph idx="1"/>
            <p:extLst>
              <p:ext uri="{D42A27DB-BD31-4B8C-83A1-F6EECF244321}">
                <p14:modId xmlns:p14="http://schemas.microsoft.com/office/powerpoint/2010/main" val="2453511780"/>
              </p:ext>
            </p:extLst>
          </p:nvPr>
        </p:nvGraphicFramePr>
        <p:xfrm>
          <a:off x="677690" y="1379350"/>
          <a:ext cx="8596312" cy="58583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48FEC-8F18-4D8F-8D34-86A755080BBD}"/>
              </a:ext>
            </a:extLst>
          </p:cNvPr>
          <p:cNvSpPr>
            <a:spLocks noGrp="1"/>
          </p:cNvSpPr>
          <p:nvPr>
            <p:ph type="title"/>
          </p:nvPr>
        </p:nvSpPr>
        <p:spPr>
          <a:xfrm>
            <a:off x="677334" y="609600"/>
            <a:ext cx="8596668" cy="707136"/>
          </a:xfrm>
        </p:spPr>
        <p:txBody>
          <a:bodyPr>
            <a:normAutofit fontScale="90000"/>
          </a:bodyPr>
          <a:lstStyle/>
          <a:p>
            <a:r>
              <a:rPr lang="en-GB" dirty="0"/>
              <a:t>Independent Office for Police Conduct IOPC</a:t>
            </a:r>
            <a:br>
              <a:rPr lang="en-GB" dirty="0"/>
            </a:br>
            <a:endParaRPr lang="en-GB" dirty="0"/>
          </a:p>
        </p:txBody>
      </p:sp>
      <p:sp>
        <p:nvSpPr>
          <p:cNvPr id="3" name="Content Placeholder 2">
            <a:extLst>
              <a:ext uri="{FF2B5EF4-FFF2-40B4-BE49-F238E27FC236}">
                <a16:creationId xmlns:a16="http://schemas.microsoft.com/office/drawing/2014/main" id="{B2EAC8D7-BF72-4FE9-90D0-48329B06CA9E}"/>
              </a:ext>
            </a:extLst>
          </p:cNvPr>
          <p:cNvSpPr>
            <a:spLocks noGrp="1"/>
          </p:cNvSpPr>
          <p:nvPr>
            <p:ph idx="1"/>
          </p:nvPr>
        </p:nvSpPr>
        <p:spPr>
          <a:xfrm>
            <a:off x="677334" y="1499616"/>
            <a:ext cx="8596668" cy="4541747"/>
          </a:xfrm>
        </p:spPr>
        <p:txBody>
          <a:bodyPr>
            <a:normAutofit/>
          </a:bodyPr>
          <a:lstStyle/>
          <a:p>
            <a:pPr algn="l" fontAlgn="base"/>
            <a:r>
              <a:rPr lang="en-GB" sz="2000" dirty="0">
                <a:solidFill>
                  <a:srgbClr val="4A4A4A"/>
                </a:solidFill>
                <a:latin typeface="Liberation-regular"/>
              </a:rPr>
              <a:t>In</a:t>
            </a:r>
            <a:r>
              <a:rPr lang="en-GB" sz="2000" b="0" i="0" dirty="0">
                <a:solidFill>
                  <a:srgbClr val="4A4A4A"/>
                </a:solidFill>
                <a:effectLst/>
                <a:latin typeface="Liberation-regular"/>
              </a:rPr>
              <a:t>vestigate the most serious and sensitive incidents and allegations involving the police.</a:t>
            </a:r>
          </a:p>
          <a:p>
            <a:pPr algn="l" fontAlgn="base"/>
            <a:r>
              <a:rPr lang="en-GB" sz="2000" b="0" i="0" dirty="0">
                <a:solidFill>
                  <a:srgbClr val="4A4A4A"/>
                </a:solidFill>
                <a:effectLst/>
                <a:latin typeface="Liberation-regular"/>
              </a:rPr>
              <a:t>Police forces must refer the most serious incidents IOPC - public being seriously injured or dying:</a:t>
            </a:r>
          </a:p>
          <a:p>
            <a:pPr algn="l" fontAlgn="base">
              <a:buFont typeface="Arial" panose="020B0604020202020204" pitchFamily="34" charset="0"/>
              <a:buChar char="•"/>
            </a:pPr>
            <a:r>
              <a:rPr lang="en-GB" sz="2000" b="0" i="0" dirty="0">
                <a:solidFill>
                  <a:srgbClr val="4A4A4A"/>
                </a:solidFill>
                <a:effectLst/>
                <a:latin typeface="Liberation-regular"/>
              </a:rPr>
              <a:t>while in custody</a:t>
            </a:r>
          </a:p>
          <a:p>
            <a:pPr algn="l" fontAlgn="base">
              <a:buFont typeface="Arial" panose="020B0604020202020204" pitchFamily="34" charset="0"/>
              <a:buChar char="•"/>
            </a:pPr>
            <a:r>
              <a:rPr lang="en-GB" sz="2000" b="0" i="0" dirty="0">
                <a:solidFill>
                  <a:srgbClr val="4A4A4A"/>
                </a:solidFill>
                <a:effectLst/>
                <a:latin typeface="Liberation-regular"/>
              </a:rPr>
              <a:t>after they’ve had contact with the police</a:t>
            </a:r>
          </a:p>
          <a:p>
            <a:pPr algn="l" fontAlgn="base">
              <a:buFont typeface="Arial" panose="020B0604020202020204" pitchFamily="34" charset="0"/>
              <a:buChar char="•"/>
            </a:pPr>
            <a:r>
              <a:rPr lang="en-GB" sz="2000" b="0" i="0" dirty="0">
                <a:solidFill>
                  <a:srgbClr val="4A4A4A"/>
                </a:solidFill>
                <a:effectLst/>
                <a:latin typeface="Liberation-regular"/>
              </a:rPr>
              <a:t>as a result of a police shooting</a:t>
            </a:r>
          </a:p>
          <a:p>
            <a:pPr algn="l" fontAlgn="base">
              <a:buFont typeface="Arial" panose="020B0604020202020204" pitchFamily="34" charset="0"/>
              <a:buChar char="•"/>
            </a:pPr>
            <a:r>
              <a:rPr lang="en-GB" sz="2000" b="0" i="0" dirty="0">
                <a:solidFill>
                  <a:srgbClr val="4A4A4A"/>
                </a:solidFill>
                <a:effectLst/>
                <a:latin typeface="Liberation-regular"/>
              </a:rPr>
              <a:t>in a road accident involving the police</a:t>
            </a:r>
          </a:p>
          <a:p>
            <a:r>
              <a:rPr lang="en-GB" sz="2000" b="0" i="0" dirty="0">
                <a:solidFill>
                  <a:srgbClr val="4A4A4A"/>
                </a:solidFill>
                <a:effectLst/>
                <a:latin typeface="Liberation-regular"/>
              </a:rPr>
              <a:t>Police forces can also refer incidents to IOPC if they have concerns about the conduct of their officers or staff.</a:t>
            </a:r>
          </a:p>
          <a:p>
            <a:r>
              <a:rPr lang="en-GB" sz="2000" b="0" i="0" dirty="0">
                <a:solidFill>
                  <a:srgbClr val="4A4A4A"/>
                </a:solidFill>
                <a:effectLst/>
                <a:latin typeface="Liberation-regular"/>
              </a:rPr>
              <a:t>They can ‘call forces in’ - consider incidents that have not been referred to</a:t>
            </a:r>
          </a:p>
        </p:txBody>
      </p:sp>
      <p:sp>
        <p:nvSpPr>
          <p:cNvPr id="4" name="Slide Number Placeholder 3">
            <a:extLst>
              <a:ext uri="{FF2B5EF4-FFF2-40B4-BE49-F238E27FC236}">
                <a16:creationId xmlns:a16="http://schemas.microsoft.com/office/drawing/2014/main" id="{787A68F5-87DA-43E1-8CD2-19CC399975E3}"/>
              </a:ext>
            </a:extLst>
          </p:cNvPr>
          <p:cNvSpPr>
            <a:spLocks noGrp="1"/>
          </p:cNvSpPr>
          <p:nvPr>
            <p:ph type="sldNum" sz="quarter" idx="12"/>
          </p:nvPr>
        </p:nvSpPr>
        <p:spPr/>
        <p:txBody>
          <a:bodyPr/>
          <a:lstStyle/>
          <a:p>
            <a:fld id="{5DFEDB64-84C3-4240-BCBA-134AE1D9082C}" type="slidenum">
              <a:rPr lang="en-GB" smtClean="0"/>
              <a:t>26</a:t>
            </a:fld>
            <a:endParaRPr lang="en-GB"/>
          </a:p>
        </p:txBody>
      </p:sp>
    </p:spTree>
    <p:extLst>
      <p:ext uri="{BB962C8B-B14F-4D97-AF65-F5344CB8AC3E}">
        <p14:creationId xmlns:p14="http://schemas.microsoft.com/office/powerpoint/2010/main" val="35759452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2466" name="Rectangle 1">
            <a:extLst>
              <a:ext uri="{FF2B5EF4-FFF2-40B4-BE49-F238E27FC236}">
                <a16:creationId xmlns:a16="http://schemas.microsoft.com/office/drawing/2014/main" id="{04868476-64F3-4467-A27E-C160ED641E9B}"/>
              </a:ext>
            </a:extLst>
          </p:cNvPr>
          <p:cNvSpPr>
            <a:spLocks noGrp="1"/>
          </p:cNvSpPr>
          <p:nvPr>
            <p:ph type="title"/>
          </p:nvPr>
        </p:nvSpPr>
        <p:spPr>
          <a:xfrm>
            <a:off x="2417763" y="179388"/>
            <a:ext cx="7358062" cy="811212"/>
          </a:xfrm>
        </p:spPr>
        <p:txBody>
          <a:bodyPr/>
          <a:lstStyle/>
          <a:p>
            <a:pPr eaLnBrk="1" hangingPunct="1"/>
            <a:r>
              <a:rPr lang="en-US" altLang="en-US" sz="4000" b="1">
                <a:solidFill>
                  <a:srgbClr val="98B7FE"/>
                </a:solidFill>
              </a:rPr>
              <a:t>Strip and Intimate Searches</a:t>
            </a:r>
            <a:endParaRPr lang="en-US" altLang="en-US" sz="4000" b="1">
              <a:solidFill>
                <a:srgbClr val="98B7FE"/>
              </a:solidFill>
              <a:ea typeface="ヒラギノ角ゴ ProN W6"/>
              <a:cs typeface="ヒラギノ角ゴ ProN W6"/>
            </a:endParaRPr>
          </a:p>
        </p:txBody>
      </p:sp>
      <p:sp>
        <p:nvSpPr>
          <p:cNvPr id="24578" name="Rectangle 2">
            <a:extLst>
              <a:ext uri="{FF2B5EF4-FFF2-40B4-BE49-F238E27FC236}">
                <a16:creationId xmlns:a16="http://schemas.microsoft.com/office/drawing/2014/main" id="{B4232F15-E3E0-4FB2-B548-F28EA8F1C933}"/>
              </a:ext>
            </a:extLst>
          </p:cNvPr>
          <p:cNvSpPr>
            <a:spLocks noGrp="1"/>
          </p:cNvSpPr>
          <p:nvPr>
            <p:ph type="body" idx="1"/>
          </p:nvPr>
        </p:nvSpPr>
        <p:spPr>
          <a:xfrm>
            <a:off x="4450976" y="1277471"/>
            <a:ext cx="6790765" cy="4616917"/>
          </a:xfrm>
        </p:spPr>
        <p:txBody>
          <a:bodyPr>
            <a:normAutofit/>
          </a:bodyPr>
          <a:lstStyle/>
          <a:p>
            <a:pPr marL="266700" indent="-79375"/>
            <a:r>
              <a:rPr lang="en-US" altLang="en-US" sz="2000" dirty="0"/>
              <a:t>The application of PACE - Code A and The Human Rights Act 1998 (HRA) - Article 8 (right to respect for private and family life) in their application to trans people can cause some confusion</a:t>
            </a:r>
          </a:p>
          <a:p>
            <a:pPr marL="266700" indent="-79375">
              <a:spcBef>
                <a:spcPts val="1675"/>
              </a:spcBef>
            </a:pPr>
            <a:r>
              <a:rPr lang="en-US" altLang="en-US" sz="2000" dirty="0"/>
              <a:t>Where a male to female (MTF, but exactly the same issues arise for FTM) transgender person asks to be searched by a female officer (or male in the case of FTM), then, depending upon where they are in the transitional process, the legal position regarding a person's biological sex at birth may create a technical infringement </a:t>
            </a:r>
          </a:p>
          <a:p>
            <a:pPr marL="266700" indent="-79375">
              <a:spcBef>
                <a:spcPts val="1675"/>
              </a:spcBef>
            </a:pPr>
            <a:r>
              <a:rPr lang="en-US" altLang="en-US" sz="2000" dirty="0"/>
              <a:t>Where a detainee has been granted a GRC they should be dealt with as a person of their acquired sex</a:t>
            </a:r>
          </a:p>
        </p:txBody>
      </p:sp>
      <p:pic>
        <p:nvPicPr>
          <p:cNvPr id="62468" name="Picture 3">
            <a:extLst>
              <a:ext uri="{FF2B5EF4-FFF2-40B4-BE49-F238E27FC236}">
                <a16:creationId xmlns:a16="http://schemas.microsoft.com/office/drawing/2014/main" id="{CC1B567F-E937-4E2A-9111-97797EFC13A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3563" y="1120495"/>
            <a:ext cx="3708400" cy="523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Tree>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24578">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24578">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24578">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8" grpId="0" build="p" bldLvl="5" autoUpdateAnimBg="0"/>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4514" name="Title 1">
            <a:extLst>
              <a:ext uri="{FF2B5EF4-FFF2-40B4-BE49-F238E27FC236}">
                <a16:creationId xmlns:a16="http://schemas.microsoft.com/office/drawing/2014/main" id="{A74FE2C0-E4DE-48DF-8573-FC715F196B7A}"/>
              </a:ext>
            </a:extLst>
          </p:cNvPr>
          <p:cNvSpPr>
            <a:spLocks noGrp="1"/>
          </p:cNvSpPr>
          <p:nvPr>
            <p:ph type="title"/>
          </p:nvPr>
        </p:nvSpPr>
        <p:spPr>
          <a:xfrm>
            <a:off x="305374" y="125241"/>
            <a:ext cx="8596668" cy="1320800"/>
          </a:xfrm>
        </p:spPr>
        <p:txBody>
          <a:bodyPr anchor="ctr">
            <a:normAutofit/>
          </a:bodyPr>
          <a:lstStyle/>
          <a:p>
            <a:r>
              <a:rPr lang="en-GB" altLang="en-US" dirty="0"/>
              <a:t>Ethnicity and Policing </a:t>
            </a:r>
          </a:p>
        </p:txBody>
      </p:sp>
      <p:sp>
        <p:nvSpPr>
          <p:cNvPr id="47107" name="Content Placeholder 2">
            <a:extLst>
              <a:ext uri="{FF2B5EF4-FFF2-40B4-BE49-F238E27FC236}">
                <a16:creationId xmlns:a16="http://schemas.microsoft.com/office/drawing/2014/main" id="{69D68921-B8C2-445F-A5C4-92BA7831091A}"/>
              </a:ext>
            </a:extLst>
          </p:cNvPr>
          <p:cNvSpPr>
            <a:spLocks noGrp="1"/>
          </p:cNvSpPr>
          <p:nvPr>
            <p:ph idx="1"/>
          </p:nvPr>
        </p:nvSpPr>
        <p:spPr>
          <a:xfrm>
            <a:off x="677334" y="5814841"/>
            <a:ext cx="8596668" cy="1043159"/>
          </a:xfrm>
        </p:spPr>
        <p:txBody>
          <a:bodyPr anchor="ctr">
            <a:normAutofit/>
          </a:bodyPr>
          <a:lstStyle/>
          <a:p>
            <a:pPr marL="0" indent="0">
              <a:buNone/>
              <a:defRPr/>
            </a:pPr>
            <a:r>
              <a:rPr lang="en-GB" altLang="en-US" dirty="0"/>
              <a:t>How can the police overcome racist attitudes?</a:t>
            </a:r>
          </a:p>
        </p:txBody>
      </p:sp>
      <p:pic>
        <p:nvPicPr>
          <p:cNvPr id="2" name="Online Media 1" title="Racism In U K Police Force Pt1">
            <a:hlinkClick r:id="" action="ppaction://media"/>
            <a:extLst>
              <a:ext uri="{FF2B5EF4-FFF2-40B4-BE49-F238E27FC236}">
                <a16:creationId xmlns:a16="http://schemas.microsoft.com/office/drawing/2014/main" id="{02567F47-14C6-40DD-B1F0-79696FB161BE}"/>
              </a:ext>
            </a:extLst>
          </p:cNvPr>
          <p:cNvPicPr>
            <a:picLocks noRot="1" noChangeAspect="1"/>
          </p:cNvPicPr>
          <p:nvPr>
            <a:videoFile r:link="rId1"/>
          </p:nvPr>
        </p:nvPicPr>
        <p:blipFill>
          <a:blip r:embed="rId4"/>
          <a:stretch>
            <a:fillRect/>
          </a:stretch>
        </p:blipFill>
        <p:spPr>
          <a:xfrm>
            <a:off x="2404534" y="1446041"/>
            <a:ext cx="5829300" cy="43688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714DC6-D979-420A-9E7D-9BC4E932D73B}"/>
              </a:ext>
            </a:extLst>
          </p:cNvPr>
          <p:cNvSpPr>
            <a:spLocks noGrp="1"/>
          </p:cNvSpPr>
          <p:nvPr>
            <p:ph type="title"/>
          </p:nvPr>
        </p:nvSpPr>
        <p:spPr>
          <a:xfrm>
            <a:off x="838199" y="365126"/>
            <a:ext cx="10806953" cy="589616"/>
          </a:xfrm>
        </p:spPr>
        <p:txBody>
          <a:bodyPr>
            <a:normAutofit/>
          </a:bodyPr>
          <a:lstStyle/>
          <a:p>
            <a:r>
              <a:rPr lang="en-GB" sz="3200" dirty="0"/>
              <a:t>Mindfulness and Policing an American Example </a:t>
            </a:r>
          </a:p>
        </p:txBody>
      </p:sp>
      <p:pic>
        <p:nvPicPr>
          <p:cNvPr id="6" name="Online Media 5" title="Transforming Police Culture | Lt. Richard Goerling | TEDxWashingtonSquare">
            <a:hlinkClick r:id="" action="ppaction://media"/>
            <a:extLst>
              <a:ext uri="{FF2B5EF4-FFF2-40B4-BE49-F238E27FC236}">
                <a16:creationId xmlns:a16="http://schemas.microsoft.com/office/drawing/2014/main" id="{9A092A5D-3AAD-45C5-8831-5BE6C3EDBE80}"/>
              </a:ext>
            </a:extLst>
          </p:cNvPr>
          <p:cNvPicPr>
            <a:picLocks noGrp="1" noRot="1" noChangeAspect="1"/>
          </p:cNvPicPr>
          <p:nvPr>
            <p:ph idx="1"/>
            <a:videoFile r:link="rId1"/>
          </p:nvPr>
        </p:nvPicPr>
        <p:blipFill>
          <a:blip r:embed="rId3"/>
          <a:stretch>
            <a:fillRect/>
          </a:stretch>
        </p:blipFill>
        <p:spPr>
          <a:xfrm>
            <a:off x="1628116" y="1341505"/>
            <a:ext cx="8935768" cy="5025984"/>
          </a:xfrm>
          <a:prstGeom prst="rect">
            <a:avLst/>
          </a:prstGeom>
        </p:spPr>
      </p:pic>
    </p:spTree>
    <p:extLst>
      <p:ext uri="{BB962C8B-B14F-4D97-AF65-F5344CB8AC3E}">
        <p14:creationId xmlns:p14="http://schemas.microsoft.com/office/powerpoint/2010/main" val="7025640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2C4516-C3F5-4403-9C13-6B45E1203B00}"/>
              </a:ext>
            </a:extLst>
          </p:cNvPr>
          <p:cNvSpPr>
            <a:spLocks noGrp="1"/>
          </p:cNvSpPr>
          <p:nvPr>
            <p:ph type="title"/>
          </p:nvPr>
        </p:nvSpPr>
        <p:spPr>
          <a:xfrm>
            <a:off x="677334" y="609600"/>
            <a:ext cx="8596668" cy="947738"/>
          </a:xfrm>
        </p:spPr>
        <p:txBody>
          <a:bodyPr/>
          <a:lstStyle/>
          <a:p>
            <a:r>
              <a:rPr lang="en-GB" dirty="0"/>
              <a:t>Policing principles</a:t>
            </a:r>
          </a:p>
        </p:txBody>
      </p:sp>
      <p:sp>
        <p:nvSpPr>
          <p:cNvPr id="3" name="Content Placeholder 2">
            <a:extLst>
              <a:ext uri="{FF2B5EF4-FFF2-40B4-BE49-F238E27FC236}">
                <a16:creationId xmlns:a16="http://schemas.microsoft.com/office/drawing/2014/main" id="{2E569E7A-AE31-4B2F-8EC5-935B6B0D6CF5}"/>
              </a:ext>
            </a:extLst>
          </p:cNvPr>
          <p:cNvSpPr>
            <a:spLocks noGrp="1"/>
          </p:cNvSpPr>
          <p:nvPr>
            <p:ph idx="1"/>
          </p:nvPr>
        </p:nvSpPr>
        <p:spPr>
          <a:xfrm>
            <a:off x="677334" y="1557339"/>
            <a:ext cx="8596668" cy="4484024"/>
          </a:xfrm>
        </p:spPr>
        <p:txBody>
          <a:bodyPr/>
          <a:lstStyle/>
          <a:p>
            <a:r>
              <a:rPr lang="en-GB" b="1" dirty="0"/>
              <a:t>Accountability</a:t>
            </a:r>
            <a:r>
              <a:rPr lang="en-GB" dirty="0"/>
              <a:t> You are answerable for your decisions, actions and omissions.</a:t>
            </a:r>
          </a:p>
          <a:p>
            <a:r>
              <a:rPr lang="en-GB" b="1" dirty="0"/>
              <a:t> Fairness </a:t>
            </a:r>
            <a:r>
              <a:rPr lang="en-GB" dirty="0"/>
              <a:t>You treat people fairly. </a:t>
            </a:r>
          </a:p>
          <a:p>
            <a:r>
              <a:rPr lang="en-GB" b="1" dirty="0"/>
              <a:t>Honesty</a:t>
            </a:r>
            <a:r>
              <a:rPr lang="en-GB" dirty="0"/>
              <a:t> You are truthful and trustworthy. </a:t>
            </a:r>
          </a:p>
          <a:p>
            <a:r>
              <a:rPr lang="en-GB" b="1" dirty="0"/>
              <a:t>Integrity</a:t>
            </a:r>
            <a:r>
              <a:rPr lang="en-GB" dirty="0"/>
              <a:t> You always do the right thing. </a:t>
            </a:r>
          </a:p>
          <a:p>
            <a:r>
              <a:rPr lang="en-GB" b="1" dirty="0"/>
              <a:t>Leadership</a:t>
            </a:r>
            <a:r>
              <a:rPr lang="en-GB" dirty="0"/>
              <a:t> You lead by good example. </a:t>
            </a:r>
          </a:p>
          <a:p>
            <a:r>
              <a:rPr lang="en-GB" b="1" dirty="0"/>
              <a:t>Objectivity</a:t>
            </a:r>
            <a:r>
              <a:rPr lang="en-GB" dirty="0"/>
              <a:t> You make choices on evidence and your best professional judgement. </a:t>
            </a:r>
          </a:p>
          <a:p>
            <a:r>
              <a:rPr lang="en-GB" b="1" dirty="0"/>
              <a:t>Openness </a:t>
            </a:r>
            <a:r>
              <a:rPr lang="en-GB" dirty="0"/>
              <a:t>You are open and transparent in your actions and decisions. </a:t>
            </a:r>
          </a:p>
          <a:p>
            <a:r>
              <a:rPr lang="en-GB" b="1" dirty="0"/>
              <a:t>Respect</a:t>
            </a:r>
            <a:r>
              <a:rPr lang="en-GB" dirty="0"/>
              <a:t> You treat everyone with respect.</a:t>
            </a:r>
          </a:p>
          <a:p>
            <a:r>
              <a:rPr lang="en-GB" b="1" dirty="0"/>
              <a:t>Selflessness </a:t>
            </a:r>
            <a:r>
              <a:rPr lang="en-GB" dirty="0"/>
              <a:t>You act in the public interest.</a:t>
            </a:r>
          </a:p>
        </p:txBody>
      </p:sp>
      <p:sp>
        <p:nvSpPr>
          <p:cNvPr id="4" name="Slide Number Placeholder 3">
            <a:extLst>
              <a:ext uri="{FF2B5EF4-FFF2-40B4-BE49-F238E27FC236}">
                <a16:creationId xmlns:a16="http://schemas.microsoft.com/office/drawing/2014/main" id="{4B24729B-2D51-49B4-82DB-7AFCE4202488}"/>
              </a:ext>
            </a:extLst>
          </p:cNvPr>
          <p:cNvSpPr>
            <a:spLocks noGrp="1"/>
          </p:cNvSpPr>
          <p:nvPr>
            <p:ph type="sldNum" sz="quarter" idx="12"/>
          </p:nvPr>
        </p:nvSpPr>
        <p:spPr/>
        <p:txBody>
          <a:bodyPr/>
          <a:lstStyle/>
          <a:p>
            <a:fld id="{5DFEDB64-84C3-4240-BCBA-134AE1D9082C}" type="slidenum">
              <a:rPr lang="en-GB" smtClean="0"/>
              <a:t>30</a:t>
            </a:fld>
            <a:endParaRPr lang="en-GB"/>
          </a:p>
        </p:txBody>
      </p:sp>
    </p:spTree>
    <p:extLst>
      <p:ext uri="{BB962C8B-B14F-4D97-AF65-F5344CB8AC3E}">
        <p14:creationId xmlns:p14="http://schemas.microsoft.com/office/powerpoint/2010/main" val="408070970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77C96-DF31-49C0-8E24-202E12CAE71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20FFA22-FE6B-4BC9-B9C0-654555924D12}"/>
              </a:ext>
            </a:extLst>
          </p:cNvPr>
          <p:cNvSpPr>
            <a:spLocks noGrp="1"/>
          </p:cNvSpPr>
          <p:nvPr>
            <p:ph idx="1"/>
          </p:nvPr>
        </p:nvSpPr>
        <p:spPr/>
        <p:txBody>
          <a:bodyPr/>
          <a:lstStyle/>
          <a:p>
            <a:r>
              <a:rPr lang="en-GB" dirty="0">
                <a:hlinkClick r:id="rId4"/>
              </a:rPr>
              <a:t>https://www.youtube.com/watch?v=SpjSBlctFls</a:t>
            </a:r>
            <a:endParaRPr lang="en-GB" dirty="0"/>
          </a:p>
          <a:p>
            <a:endParaRPr lang="en-GB" dirty="0"/>
          </a:p>
          <a:p>
            <a:r>
              <a:rPr lang="en-GB" dirty="0">
                <a:hlinkClick r:id="rId5"/>
              </a:rPr>
              <a:t>https://www.youtube.com/watch?v=2S0ogtM63uA</a:t>
            </a:r>
            <a:endParaRPr lang="en-GB" dirty="0"/>
          </a:p>
          <a:p>
            <a:r>
              <a:rPr lang="en-GB" dirty="0">
                <a:hlinkClick r:id="rId6"/>
              </a:rPr>
              <a:t>https://www.youtube.com/watch?v=rogUExrT8Ic</a:t>
            </a:r>
            <a:endParaRPr lang="en-GB" dirty="0"/>
          </a:p>
          <a:p>
            <a:r>
              <a:rPr lang="en-GB" dirty="0"/>
              <a:t>https://www.youtube.com/watch?v=WzuWMf3WPPc</a:t>
            </a:r>
          </a:p>
          <a:p>
            <a:r>
              <a:rPr lang="en-GB"/>
              <a:t>https://www.youtube.com/watch?v=38pObdJ2ptQ</a:t>
            </a:r>
            <a:endParaRPr lang="en-GB" dirty="0"/>
          </a:p>
        </p:txBody>
      </p:sp>
      <p:pic>
        <p:nvPicPr>
          <p:cNvPr id="4" name="Audio 3">
            <a:hlinkClick r:id="" action="ppaction://media"/>
            <a:extLst>
              <a:ext uri="{FF2B5EF4-FFF2-40B4-BE49-F238E27FC236}">
                <a16:creationId xmlns:a16="http://schemas.microsoft.com/office/drawing/2014/main" id="{50CE5D5E-FF79-4DCF-B934-CCEE72D7CAD2}"/>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491381582"/>
      </p:ext>
    </p:extLst>
  </p:cSld>
  <p:clrMapOvr>
    <a:masterClrMapping/>
  </p:clrMapOvr>
  <mc:AlternateContent xmlns:mc="http://schemas.openxmlformats.org/markup-compatibility/2006" xmlns:p14="http://schemas.microsoft.com/office/powerpoint/2010/main">
    <mc:Choice Requires="p14">
      <p:transition spd="slow" p14:dur="2000" advTm="2275"/>
    </mc:Choice>
    <mc:Fallback xmlns="">
      <p:transition spd="slow" advTm="22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D28C49-EC82-4B45-A30D-2287EC3EAE0F}"/>
              </a:ext>
            </a:extLst>
          </p:cNvPr>
          <p:cNvSpPr>
            <a:spLocks noGrp="1"/>
          </p:cNvSpPr>
          <p:nvPr>
            <p:ph type="title"/>
          </p:nvPr>
        </p:nvSpPr>
        <p:spPr>
          <a:xfrm>
            <a:off x="677334" y="317676"/>
            <a:ext cx="8596668" cy="1320800"/>
          </a:xfrm>
        </p:spPr>
        <p:txBody>
          <a:bodyPr/>
          <a:lstStyle/>
          <a:p>
            <a:r>
              <a:rPr lang="en-GB" dirty="0"/>
              <a:t>Racism and Policing </a:t>
            </a:r>
          </a:p>
        </p:txBody>
      </p:sp>
      <p:sp>
        <p:nvSpPr>
          <p:cNvPr id="3" name="Content Placeholder 2">
            <a:extLst>
              <a:ext uri="{FF2B5EF4-FFF2-40B4-BE49-F238E27FC236}">
                <a16:creationId xmlns:a16="http://schemas.microsoft.com/office/drawing/2014/main" id="{DD6DDF2C-423B-4425-85F1-242E558563B0}"/>
              </a:ext>
            </a:extLst>
          </p:cNvPr>
          <p:cNvSpPr>
            <a:spLocks noGrp="1"/>
          </p:cNvSpPr>
          <p:nvPr>
            <p:ph idx="1"/>
          </p:nvPr>
        </p:nvSpPr>
        <p:spPr>
          <a:xfrm>
            <a:off x="557939" y="1638475"/>
            <a:ext cx="3657600" cy="2360087"/>
          </a:xfrm>
        </p:spPr>
        <p:txBody>
          <a:bodyPr>
            <a:normAutofit/>
          </a:bodyPr>
          <a:lstStyle/>
          <a:p>
            <a:r>
              <a:rPr lang="en-GB" sz="2800" dirty="0"/>
              <a:t>26 Years since the murder of Stephen. What has been the enduring impact? </a:t>
            </a:r>
          </a:p>
          <a:p>
            <a:pPr marL="0" indent="0">
              <a:buNone/>
            </a:pPr>
            <a:endParaRPr lang="en-GB" dirty="0"/>
          </a:p>
          <a:p>
            <a:endParaRPr lang="en-GB" dirty="0"/>
          </a:p>
        </p:txBody>
      </p:sp>
      <p:pic>
        <p:nvPicPr>
          <p:cNvPr id="4" name="Online Media 3" title="Stephen Lawrence and Police Corruption - Newsnight Part 3 of 3">
            <a:hlinkClick r:id="" action="ppaction://media"/>
            <a:extLst>
              <a:ext uri="{FF2B5EF4-FFF2-40B4-BE49-F238E27FC236}">
                <a16:creationId xmlns:a16="http://schemas.microsoft.com/office/drawing/2014/main" id="{5BD15AE0-5646-4237-9AE8-C03E3D147BCB}"/>
              </a:ext>
            </a:extLst>
          </p:cNvPr>
          <p:cNvPicPr>
            <a:picLocks noRot="1" noChangeAspect="1"/>
          </p:cNvPicPr>
          <p:nvPr>
            <a:videoFile r:link="rId1"/>
          </p:nvPr>
        </p:nvPicPr>
        <p:blipFill>
          <a:blip r:embed="rId3"/>
          <a:stretch>
            <a:fillRect/>
          </a:stretch>
        </p:blipFill>
        <p:spPr>
          <a:xfrm>
            <a:off x="4654658" y="1263542"/>
            <a:ext cx="7040822" cy="5276782"/>
          </a:xfrm>
          <a:prstGeom prst="rect">
            <a:avLst/>
          </a:prstGeom>
        </p:spPr>
      </p:pic>
    </p:spTree>
    <p:extLst>
      <p:ext uri="{BB962C8B-B14F-4D97-AF65-F5344CB8AC3E}">
        <p14:creationId xmlns:p14="http://schemas.microsoft.com/office/powerpoint/2010/main" val="13642291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F4D780-3DA2-4049-A9C9-3972EB14F00D}"/>
              </a:ext>
            </a:extLst>
          </p:cNvPr>
          <p:cNvSpPr>
            <a:spLocks noGrp="1"/>
          </p:cNvSpPr>
          <p:nvPr>
            <p:ph type="title"/>
          </p:nvPr>
        </p:nvSpPr>
        <p:spPr>
          <a:xfrm>
            <a:off x="652481" y="1382486"/>
            <a:ext cx="3547581" cy="4093028"/>
          </a:xfrm>
        </p:spPr>
        <p:txBody>
          <a:bodyPr anchor="ctr">
            <a:normAutofit/>
          </a:bodyPr>
          <a:lstStyle/>
          <a:p>
            <a:r>
              <a:rPr lang="en-GB" sz="4400"/>
              <a:t>MacPherson</a:t>
            </a:r>
          </a:p>
        </p:txBody>
      </p:sp>
      <p:grpSp>
        <p:nvGrpSpPr>
          <p:cNvPr id="12" name="Group 11">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13" name="Straight Connector 12">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3" name="Rectangle 22">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47F4DEA-B275-45EA-B231-3E0D0AB99C79}"/>
              </a:ext>
            </a:extLst>
          </p:cNvPr>
          <p:cNvGraphicFramePr>
            <a:graphicFrameLocks noGrp="1"/>
          </p:cNvGraphicFramePr>
          <p:nvPr>
            <p:ph idx="1"/>
            <p:extLst>
              <p:ext uri="{D42A27DB-BD31-4B8C-83A1-F6EECF244321}">
                <p14:modId xmlns:p14="http://schemas.microsoft.com/office/powerpoint/2010/main" val="1046501827"/>
              </p:ext>
            </p:extLst>
          </p:nvPr>
        </p:nvGraphicFramePr>
        <p:xfrm>
          <a:off x="4916552" y="319314"/>
          <a:ext cx="6970647" cy="62991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3136490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23A67-38E0-4D22-82AB-569A644F4B6D}"/>
              </a:ext>
            </a:extLst>
          </p:cNvPr>
          <p:cNvSpPr>
            <a:spLocks noGrp="1"/>
          </p:cNvSpPr>
          <p:nvPr>
            <p:ph type="title"/>
          </p:nvPr>
        </p:nvSpPr>
        <p:spPr/>
        <p:txBody>
          <a:bodyPr>
            <a:noAutofit/>
          </a:bodyPr>
          <a:lstStyle/>
          <a:p>
            <a:pPr algn="ctr"/>
            <a:r>
              <a:rPr lang="en-GB" sz="2400" dirty="0"/>
              <a:t>The </a:t>
            </a:r>
            <a:r>
              <a:rPr lang="en-GB" sz="2400" b="1" dirty="0"/>
              <a:t>collective failure </a:t>
            </a:r>
            <a:r>
              <a:rPr lang="en-GB" sz="2400" dirty="0"/>
              <a:t>of an organisation to provide an </a:t>
            </a:r>
            <a:r>
              <a:rPr lang="en-GB" sz="2400" b="1" dirty="0"/>
              <a:t>appropriate and professional </a:t>
            </a:r>
            <a:r>
              <a:rPr lang="en-GB" sz="2400" dirty="0"/>
              <a:t>service to people because of their colour, culture or ethnic group. It can be seen or detected in </a:t>
            </a:r>
            <a:r>
              <a:rPr lang="en-GB" sz="2400" b="1" dirty="0"/>
              <a:t>processes, attitudes and behaviour </a:t>
            </a:r>
            <a:r>
              <a:rPr lang="en-GB" sz="2400" dirty="0"/>
              <a:t>which amounts to discrimination through </a:t>
            </a:r>
            <a:r>
              <a:rPr lang="en-GB" sz="2400" b="1" dirty="0"/>
              <a:t>unwitting prejudice, ignorance, thoughtlessness and racist stereotyping </a:t>
            </a:r>
            <a:r>
              <a:rPr lang="en-GB" sz="2400" dirty="0"/>
              <a:t>which disadvantages minority ethic groups</a:t>
            </a:r>
          </a:p>
        </p:txBody>
      </p:sp>
      <p:sp>
        <p:nvSpPr>
          <p:cNvPr id="4" name="Text Placeholder 3">
            <a:extLst>
              <a:ext uri="{FF2B5EF4-FFF2-40B4-BE49-F238E27FC236}">
                <a16:creationId xmlns:a16="http://schemas.microsoft.com/office/drawing/2014/main" id="{94C2E3A3-31D1-4932-A910-5F3CBD4E255C}"/>
              </a:ext>
            </a:extLst>
          </p:cNvPr>
          <p:cNvSpPr>
            <a:spLocks noGrp="1"/>
          </p:cNvSpPr>
          <p:nvPr>
            <p:ph type="body" sz="quarter" idx="13"/>
          </p:nvPr>
        </p:nvSpPr>
        <p:spPr/>
        <p:txBody>
          <a:bodyPr/>
          <a:lstStyle/>
          <a:p>
            <a:pPr algn="ctr"/>
            <a:r>
              <a:rPr lang="en-GB" dirty="0"/>
              <a:t>Scarman</a:t>
            </a:r>
          </a:p>
        </p:txBody>
      </p:sp>
      <p:sp>
        <p:nvSpPr>
          <p:cNvPr id="3" name="Content Placeholder 2">
            <a:extLst>
              <a:ext uri="{FF2B5EF4-FFF2-40B4-BE49-F238E27FC236}">
                <a16:creationId xmlns:a16="http://schemas.microsoft.com/office/drawing/2014/main" id="{789CBF92-A75D-4FC5-B0E3-2CD5A36EFCCD}"/>
              </a:ext>
            </a:extLst>
          </p:cNvPr>
          <p:cNvSpPr>
            <a:spLocks noGrp="1"/>
          </p:cNvSpPr>
          <p:nvPr>
            <p:ph type="body" idx="1"/>
          </p:nvPr>
        </p:nvSpPr>
        <p:spPr/>
        <p:txBody>
          <a:bodyPr>
            <a:normAutofit/>
          </a:bodyPr>
          <a:lstStyle/>
          <a:p>
            <a:pPr algn="ctr"/>
            <a:r>
              <a:rPr lang="en-GB" sz="2400" dirty="0"/>
              <a:t>Institutional racism</a:t>
            </a:r>
          </a:p>
        </p:txBody>
      </p:sp>
    </p:spTree>
    <p:extLst>
      <p:ext uri="{BB962C8B-B14F-4D97-AF65-F5344CB8AC3E}">
        <p14:creationId xmlns:p14="http://schemas.microsoft.com/office/powerpoint/2010/main" val="424806995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Image result for uwtsd">
            <a:extLst>
              <a:ext uri="{FF2B5EF4-FFF2-40B4-BE49-F238E27FC236}">
                <a16:creationId xmlns:a16="http://schemas.microsoft.com/office/drawing/2014/main" id="{548CE539-7463-4421-AADE-805096726F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87588" y="1244699"/>
            <a:ext cx="6887470" cy="2754987"/>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ctrTitle"/>
          </p:nvPr>
        </p:nvSpPr>
        <p:spPr>
          <a:xfrm>
            <a:off x="1600199" y="4571999"/>
            <a:ext cx="7673801" cy="1087656"/>
          </a:xfrm>
        </p:spPr>
        <p:txBody>
          <a:bodyPr>
            <a:normAutofit/>
          </a:bodyPr>
          <a:lstStyle/>
          <a:p>
            <a:pPr algn="ctr"/>
            <a:r>
              <a:rPr lang="en-GB" sz="6000" dirty="0"/>
              <a:t>Any Questions?</a:t>
            </a:r>
          </a:p>
        </p:txBody>
      </p:sp>
      <p:sp>
        <p:nvSpPr>
          <p:cNvPr id="4" name="Subtitle 3">
            <a:extLst>
              <a:ext uri="{FF2B5EF4-FFF2-40B4-BE49-F238E27FC236}">
                <a16:creationId xmlns:a16="http://schemas.microsoft.com/office/drawing/2014/main" id="{C7088133-3566-422A-AB07-8B768473F502}"/>
              </a:ext>
            </a:extLst>
          </p:cNvPr>
          <p:cNvSpPr>
            <a:spLocks noGrp="1"/>
          </p:cNvSpPr>
          <p:nvPr>
            <p:ph type="subTitle" idx="1"/>
          </p:nvPr>
        </p:nvSpPr>
        <p:spPr>
          <a:xfrm>
            <a:off x="1674795" y="5659655"/>
            <a:ext cx="7599205" cy="611896"/>
          </a:xfrm>
        </p:spPr>
        <p:txBody>
          <a:bodyPr>
            <a:normAutofit/>
          </a:bodyPr>
          <a:lstStyle/>
          <a:p>
            <a:pPr algn="ctr"/>
            <a:endParaRPr lang="en-GB" dirty="0"/>
          </a:p>
        </p:txBody>
      </p:sp>
    </p:spTree>
    <p:extLst>
      <p:ext uri="{BB962C8B-B14F-4D97-AF65-F5344CB8AC3E}">
        <p14:creationId xmlns:p14="http://schemas.microsoft.com/office/powerpoint/2010/main" val="96547990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0E246B-B59D-4E50-B204-B18B84832585}"/>
              </a:ext>
            </a:extLst>
          </p:cNvPr>
          <p:cNvSpPr>
            <a:spLocks noGrp="1"/>
          </p:cNvSpPr>
          <p:nvPr>
            <p:ph type="title"/>
          </p:nvPr>
        </p:nvSpPr>
        <p:spPr>
          <a:xfrm>
            <a:off x="1286933" y="609600"/>
            <a:ext cx="10197494" cy="1099457"/>
          </a:xfrm>
        </p:spPr>
        <p:txBody>
          <a:bodyPr>
            <a:normAutofit/>
          </a:bodyPr>
          <a:lstStyle/>
          <a:p>
            <a:r>
              <a:rPr lang="en-GB"/>
              <a:t>But, Critiques of the report point out:</a:t>
            </a:r>
          </a:p>
        </p:txBody>
      </p:sp>
      <p:sp>
        <p:nvSpPr>
          <p:cNvPr id="12" name="Isosceles Triangle 11">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Isosceles Triangle 13">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C3228133-D939-408F-9414-CB4A0C0B8350}"/>
              </a:ext>
            </a:extLst>
          </p:cNvPr>
          <p:cNvGraphicFramePr>
            <a:graphicFrameLocks noGrp="1"/>
          </p:cNvGraphicFramePr>
          <p:nvPr>
            <p:ph idx="1"/>
            <p:extLst>
              <p:ext uri="{D42A27DB-BD31-4B8C-83A1-F6EECF244321}">
                <p14:modId xmlns:p14="http://schemas.microsoft.com/office/powerpoint/2010/main" val="122625538"/>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Rectangle 3">
            <a:extLst>
              <a:ext uri="{FF2B5EF4-FFF2-40B4-BE49-F238E27FC236}">
                <a16:creationId xmlns:a16="http://schemas.microsoft.com/office/drawing/2014/main" id="{50FA9BD2-8D31-4729-989A-2386572298B9}"/>
              </a:ext>
            </a:extLst>
          </p:cNvPr>
          <p:cNvSpPr/>
          <p:nvPr/>
        </p:nvSpPr>
        <p:spPr>
          <a:xfrm>
            <a:off x="1286933" y="3964849"/>
            <a:ext cx="9618133" cy="184515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The report has hampered effective policing as the police are reluctant to intervene in some communities …. HBV – Hague, 2000.</a:t>
            </a:r>
            <a:endParaRPr lang="en-US" sz="2400" dirty="0"/>
          </a:p>
        </p:txBody>
      </p:sp>
      <p:sp>
        <p:nvSpPr>
          <p:cNvPr id="21" name="Rectangle 20">
            <a:extLst>
              <a:ext uri="{FF2B5EF4-FFF2-40B4-BE49-F238E27FC236}">
                <a16:creationId xmlns:a16="http://schemas.microsoft.com/office/drawing/2014/main" id="{EBD00422-5937-4C95-9E1B-9D2EEF384945}"/>
              </a:ext>
            </a:extLst>
          </p:cNvPr>
          <p:cNvSpPr/>
          <p:nvPr/>
        </p:nvSpPr>
        <p:spPr>
          <a:xfrm>
            <a:off x="1439333" y="4117249"/>
            <a:ext cx="9618133" cy="184515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GB" sz="2400" dirty="0"/>
              <a:t>Term institutional racism – is poorly defined and is used in a contradictory fashion – Rowe, (2014)</a:t>
            </a:r>
            <a:endParaRPr lang="en-US" sz="2400" dirty="0"/>
          </a:p>
        </p:txBody>
      </p:sp>
      <p:sp>
        <p:nvSpPr>
          <p:cNvPr id="23" name="Rectangle 22">
            <a:extLst>
              <a:ext uri="{FF2B5EF4-FFF2-40B4-BE49-F238E27FC236}">
                <a16:creationId xmlns:a16="http://schemas.microsoft.com/office/drawing/2014/main" id="{E938FF2A-3E74-439B-AF41-E7824B6EAF45}"/>
              </a:ext>
            </a:extLst>
          </p:cNvPr>
          <p:cNvSpPr/>
          <p:nvPr/>
        </p:nvSpPr>
        <p:spPr>
          <a:xfrm>
            <a:off x="1591733" y="4269649"/>
            <a:ext cx="9618133" cy="184515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GB" sz="2400" dirty="0" err="1"/>
              <a:t>Souhami</a:t>
            </a:r>
            <a:r>
              <a:rPr lang="en-GB" sz="2400" dirty="0"/>
              <a:t>, (2007), notes that the term is applied inconsistently during the report and this maybe one of the reasons why the police have been reluctance to accept the label – not because of police culture. </a:t>
            </a:r>
            <a:endParaRPr lang="en-US" sz="2400" dirty="0"/>
          </a:p>
        </p:txBody>
      </p:sp>
      <p:sp>
        <p:nvSpPr>
          <p:cNvPr id="25" name="Rectangle 24">
            <a:extLst>
              <a:ext uri="{FF2B5EF4-FFF2-40B4-BE49-F238E27FC236}">
                <a16:creationId xmlns:a16="http://schemas.microsoft.com/office/drawing/2014/main" id="{02421B41-F5FC-44AE-89A4-018BC485A35C}"/>
              </a:ext>
            </a:extLst>
          </p:cNvPr>
          <p:cNvSpPr/>
          <p:nvPr/>
        </p:nvSpPr>
        <p:spPr>
          <a:xfrm>
            <a:off x="1744133" y="4422049"/>
            <a:ext cx="9618133" cy="184515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GB" sz="2400" dirty="0"/>
              <a:t>The report also fails to explain why some officers failed to see that this was a racist crime while others saw it immediately as such. </a:t>
            </a:r>
            <a:endParaRPr lang="en-US" sz="2400" dirty="0"/>
          </a:p>
        </p:txBody>
      </p:sp>
    </p:spTree>
    <p:extLst>
      <p:ext uri="{BB962C8B-B14F-4D97-AF65-F5344CB8AC3E}">
        <p14:creationId xmlns:p14="http://schemas.microsoft.com/office/powerpoint/2010/main" val="30122515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1"/>
                                        </p:tgtEl>
                                        <p:attrNameLst>
                                          <p:attrName>style.visibility</p:attrName>
                                        </p:attrNameLst>
                                      </p:cBhvr>
                                      <p:to>
                                        <p:strVal val="visible"/>
                                      </p:to>
                                    </p:set>
                                    <p:animEffect transition="in" filter="fade">
                                      <p:cBhvr>
                                        <p:cTn id="12" dur="500"/>
                                        <p:tgtEl>
                                          <p:spTgt spid="2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3"/>
                                        </p:tgtEl>
                                        <p:attrNameLst>
                                          <p:attrName>style.visibility</p:attrName>
                                        </p:attrNameLst>
                                      </p:cBhvr>
                                      <p:to>
                                        <p:strVal val="visible"/>
                                      </p:to>
                                    </p:set>
                                    <p:animEffect transition="in" filter="fade">
                                      <p:cBhvr>
                                        <p:cTn id="17" dur="500"/>
                                        <p:tgtEl>
                                          <p:spTgt spid="23"/>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5"/>
                                        </p:tgtEl>
                                        <p:attrNameLst>
                                          <p:attrName>style.visibility</p:attrName>
                                        </p:attrNameLst>
                                      </p:cBhvr>
                                      <p:to>
                                        <p:strVal val="visible"/>
                                      </p:to>
                                    </p:set>
                                    <p:animEffect transition="in" filter="fade">
                                      <p:cBhvr>
                                        <p:cTn id="22"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21" grpId="0" animBg="1"/>
      <p:bldP spid="23" grpId="0" animBg="1"/>
      <p:bldP spid="25"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C505DB-4A59-4DAD-90B9-32C6FF34BE3C}"/>
              </a:ext>
            </a:extLst>
          </p:cNvPr>
          <p:cNvSpPr>
            <a:spLocks noGrp="1"/>
          </p:cNvSpPr>
          <p:nvPr>
            <p:ph type="title"/>
          </p:nvPr>
        </p:nvSpPr>
        <p:spPr>
          <a:xfrm>
            <a:off x="1043950" y="1179151"/>
            <a:ext cx="3300646" cy="4463889"/>
          </a:xfrm>
        </p:spPr>
        <p:txBody>
          <a:bodyPr anchor="ctr">
            <a:normAutofit/>
          </a:bodyPr>
          <a:lstStyle/>
          <a:p>
            <a:r>
              <a:rPr lang="en-GB" dirty="0"/>
              <a:t>So what is the Knock-on Effect to Policing Hate Crime? </a:t>
            </a:r>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cxnSp>
        <p:nvCxnSpPr>
          <p:cNvPr id="12"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9095743-5F6B-4B28-B7A9-1D752D042460}"/>
              </a:ext>
            </a:extLst>
          </p:cNvPr>
          <p:cNvSpPr>
            <a:spLocks noGrp="1"/>
          </p:cNvSpPr>
          <p:nvPr>
            <p:ph idx="1"/>
          </p:nvPr>
        </p:nvSpPr>
        <p:spPr>
          <a:xfrm>
            <a:off x="4978918" y="0"/>
            <a:ext cx="6341016" cy="6857999"/>
          </a:xfrm>
        </p:spPr>
        <p:txBody>
          <a:bodyPr anchor="ctr">
            <a:normAutofit/>
          </a:bodyPr>
          <a:lstStyle/>
          <a:p>
            <a:r>
              <a:rPr lang="en-GB" sz="2200" dirty="0"/>
              <a:t>The police are gatekeepers of CJS and have high levels of discretion so they decide what will be policed.</a:t>
            </a:r>
          </a:p>
          <a:p>
            <a:r>
              <a:rPr lang="en-GB" sz="2200" dirty="0"/>
              <a:t>According to Hall (2013) – Police are often the ‘Decision Makers’ about whether a crime is recorded or even recognised as ‘hate crime’.  </a:t>
            </a:r>
          </a:p>
          <a:p>
            <a:r>
              <a:rPr lang="en-GB" sz="2200" dirty="0"/>
              <a:t>So if an officer doesn’t think it was racially motived or because of another protected characteristics – the response is ineffective. </a:t>
            </a:r>
          </a:p>
          <a:p>
            <a:r>
              <a:rPr lang="en-GB" sz="2200" dirty="0"/>
              <a:t>Police response – produce guidance </a:t>
            </a:r>
            <a:r>
              <a:rPr lang="en-GB" sz="2200" dirty="0">
                <a:hlinkClick r:id="rId2"/>
              </a:rPr>
              <a:t>http://library.college.police.uk/docs/college-of-policing/Hate-Crime-Operational-Guidance.pdf</a:t>
            </a:r>
            <a:endParaRPr lang="en-GB" sz="2200" dirty="0"/>
          </a:p>
          <a:p>
            <a:r>
              <a:rPr lang="en-GB" sz="2200" dirty="0"/>
              <a:t>Training to police officers to address unconscious and confirmation bias</a:t>
            </a:r>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4976829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A4E90D-7B37-43D6-826B-3A8BEEC53DAB}"/>
              </a:ext>
            </a:extLst>
          </p:cNvPr>
          <p:cNvSpPr>
            <a:spLocks noGrp="1"/>
          </p:cNvSpPr>
          <p:nvPr>
            <p:ph type="title"/>
          </p:nvPr>
        </p:nvSpPr>
        <p:spPr>
          <a:xfrm>
            <a:off x="838200" y="365126"/>
            <a:ext cx="10515600" cy="976978"/>
          </a:xfrm>
        </p:spPr>
        <p:txBody>
          <a:bodyPr/>
          <a:lstStyle/>
          <a:p>
            <a:r>
              <a:rPr lang="en-GB" dirty="0"/>
              <a:t>Websites/ sources</a:t>
            </a:r>
          </a:p>
        </p:txBody>
      </p:sp>
      <p:sp>
        <p:nvSpPr>
          <p:cNvPr id="3" name="Content Placeholder 2">
            <a:extLst>
              <a:ext uri="{FF2B5EF4-FFF2-40B4-BE49-F238E27FC236}">
                <a16:creationId xmlns:a16="http://schemas.microsoft.com/office/drawing/2014/main" id="{D59F595E-E309-49F6-AF4E-D359FB3110B2}"/>
              </a:ext>
            </a:extLst>
          </p:cNvPr>
          <p:cNvSpPr>
            <a:spLocks noGrp="1"/>
          </p:cNvSpPr>
          <p:nvPr>
            <p:ph idx="1"/>
          </p:nvPr>
        </p:nvSpPr>
        <p:spPr/>
        <p:txBody>
          <a:bodyPr>
            <a:normAutofit/>
          </a:bodyPr>
          <a:lstStyle/>
          <a:p>
            <a:r>
              <a:rPr lang="en-GB" sz="2000" dirty="0">
                <a:hlinkClick r:id="rId4"/>
              </a:rPr>
              <a:t>https://www.centreforwomensjustice.org.uk/</a:t>
            </a:r>
            <a:endParaRPr lang="en-GB" sz="2000" dirty="0"/>
          </a:p>
          <a:p>
            <a:endParaRPr lang="en-GB" sz="2000" dirty="0"/>
          </a:p>
          <a:p>
            <a:r>
              <a:rPr lang="en-GB" sz="2000" b="0" i="0" dirty="0">
                <a:solidFill>
                  <a:srgbClr val="3E3829"/>
                </a:solidFill>
                <a:effectLst/>
                <a:latin typeface="Cocogoose Narrow Light"/>
              </a:rPr>
              <a:t>Turner, J. C., &amp; Tajfel, H. (1986). The social identity theory of intergroup behaviour. </a:t>
            </a:r>
            <a:r>
              <a:rPr lang="en-GB" sz="2000" b="0" i="1" dirty="0">
                <a:solidFill>
                  <a:srgbClr val="3E3829"/>
                </a:solidFill>
                <a:effectLst/>
                <a:latin typeface="Cocogoose Narrow Light"/>
              </a:rPr>
              <a:t>Psychology of intergroup relations</a:t>
            </a:r>
            <a:endParaRPr lang="en-GB" sz="2000" dirty="0"/>
          </a:p>
        </p:txBody>
      </p:sp>
      <p:pic>
        <p:nvPicPr>
          <p:cNvPr id="4" name="Audio 3">
            <a:hlinkClick r:id="" action="ppaction://media"/>
            <a:extLst>
              <a:ext uri="{FF2B5EF4-FFF2-40B4-BE49-F238E27FC236}">
                <a16:creationId xmlns:a16="http://schemas.microsoft.com/office/drawing/2014/main" id="{348576A9-3526-49C1-9BB8-094C964D632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012485964"/>
      </p:ext>
    </p:extLst>
  </p:cSld>
  <p:clrMapOvr>
    <a:masterClrMapping/>
  </p:clrMapOvr>
  <mc:AlternateContent xmlns:mc="http://schemas.openxmlformats.org/markup-compatibility/2006" xmlns:p14="http://schemas.microsoft.com/office/powerpoint/2010/main">
    <mc:Choice Requires="p14">
      <p:transition spd="slow" p14:dur="2000" advTm="43395"/>
    </mc:Choice>
    <mc:Fallback xmlns="">
      <p:transition spd="slow" advTm="433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610" name="Title 1">
            <a:extLst>
              <a:ext uri="{FF2B5EF4-FFF2-40B4-BE49-F238E27FC236}">
                <a16:creationId xmlns:a16="http://schemas.microsoft.com/office/drawing/2014/main" id="{FF285FB4-6CA1-4CCC-8C9C-42FF4FFCCDFB}"/>
              </a:ext>
            </a:extLst>
          </p:cNvPr>
          <p:cNvSpPr>
            <a:spLocks noGrp="1"/>
          </p:cNvSpPr>
          <p:nvPr>
            <p:ph type="title"/>
          </p:nvPr>
        </p:nvSpPr>
        <p:spPr>
          <a:xfrm>
            <a:off x="1286933" y="609600"/>
            <a:ext cx="10197494" cy="1099457"/>
          </a:xfrm>
        </p:spPr>
        <p:txBody>
          <a:bodyPr>
            <a:normAutofit/>
          </a:bodyPr>
          <a:lstStyle/>
          <a:p>
            <a:r>
              <a:rPr lang="en-GB" altLang="en-US"/>
              <a:t>Is Professionalising the Police the answer?  </a:t>
            </a:r>
          </a:p>
        </p:txBody>
      </p:sp>
      <p:sp>
        <p:nvSpPr>
          <p:cNvPr id="76" name="Isosceles Triangle 75">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78" name="Isosceles Triangle 77">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68613" name="Content Placeholder 2">
            <a:extLst>
              <a:ext uri="{FF2B5EF4-FFF2-40B4-BE49-F238E27FC236}">
                <a16:creationId xmlns:a16="http://schemas.microsoft.com/office/drawing/2014/main" id="{8B611828-9DBE-485A-A5A4-0C19093ACA30}"/>
              </a:ext>
            </a:extLst>
          </p:cNvPr>
          <p:cNvGraphicFramePr>
            <a:graphicFrameLocks noGrp="1"/>
          </p:cNvGraphicFramePr>
          <p:nvPr>
            <p:ph idx="1"/>
            <p:extLst>
              <p:ext uri="{D42A27DB-BD31-4B8C-83A1-F6EECF244321}">
                <p14:modId xmlns:p14="http://schemas.microsoft.com/office/powerpoint/2010/main" val="4239324811"/>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658" name="Title 1">
            <a:extLst>
              <a:ext uri="{FF2B5EF4-FFF2-40B4-BE49-F238E27FC236}">
                <a16:creationId xmlns:a16="http://schemas.microsoft.com/office/drawing/2014/main" id="{CC0D95EC-16B9-4D1A-87EF-6A3A2950CA23}"/>
              </a:ext>
            </a:extLst>
          </p:cNvPr>
          <p:cNvSpPr>
            <a:spLocks noGrp="1"/>
          </p:cNvSpPr>
          <p:nvPr>
            <p:ph type="title"/>
          </p:nvPr>
        </p:nvSpPr>
        <p:spPr>
          <a:xfrm>
            <a:off x="1333502" y="609600"/>
            <a:ext cx="8596668" cy="1320800"/>
          </a:xfrm>
        </p:spPr>
        <p:txBody>
          <a:bodyPr>
            <a:normAutofit/>
          </a:bodyPr>
          <a:lstStyle/>
          <a:p>
            <a:r>
              <a:rPr lang="en-GB" altLang="en-US"/>
              <a:t>Finally</a:t>
            </a:r>
          </a:p>
        </p:txBody>
      </p:sp>
      <p:sp>
        <p:nvSpPr>
          <p:cNvPr id="70662" name="Isosceles Triangle 72">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70663" name="Content Placeholder 2">
            <a:extLst>
              <a:ext uri="{FF2B5EF4-FFF2-40B4-BE49-F238E27FC236}">
                <a16:creationId xmlns:a16="http://schemas.microsoft.com/office/drawing/2014/main" id="{396E97D2-2875-46FC-BF23-6F83BA20AA36}"/>
              </a:ext>
            </a:extLst>
          </p:cNvPr>
          <p:cNvSpPr>
            <a:spLocks noGrp="1"/>
          </p:cNvSpPr>
          <p:nvPr>
            <p:ph idx="1"/>
          </p:nvPr>
        </p:nvSpPr>
        <p:spPr>
          <a:xfrm>
            <a:off x="842597" y="2034017"/>
            <a:ext cx="10409765" cy="4228060"/>
          </a:xfrm>
        </p:spPr>
        <p:txBody>
          <a:bodyPr rtlCol="0">
            <a:normAutofit/>
          </a:bodyPr>
          <a:lstStyle/>
          <a:p>
            <a:pPr>
              <a:defRPr/>
            </a:pPr>
            <a:r>
              <a:rPr lang="en-GB" sz="2400" dirty="0"/>
              <a:t>Police have a particular role and responsibility within modern societies</a:t>
            </a:r>
          </a:p>
          <a:p>
            <a:pPr>
              <a:defRPr/>
            </a:pPr>
            <a:r>
              <a:rPr lang="en-GB" sz="2400" dirty="0"/>
              <a:t>They have a legal, ethical and professional responsibility to treat people fairly</a:t>
            </a:r>
          </a:p>
          <a:p>
            <a:pPr>
              <a:defRPr/>
            </a:pPr>
            <a:r>
              <a:rPr lang="en-GB" sz="2400" dirty="0"/>
              <a:t>Primary concern is to keep people safe</a:t>
            </a:r>
          </a:p>
          <a:p>
            <a:pPr>
              <a:defRPr/>
            </a:pPr>
            <a:r>
              <a:rPr lang="en-GB" sz="2400" dirty="0"/>
              <a:t>This means different things to different people and groups of people</a:t>
            </a:r>
          </a:p>
          <a:p>
            <a:pPr>
              <a:defRPr/>
            </a:pPr>
            <a:r>
              <a:rPr lang="en-GB" sz="2400" dirty="0"/>
              <a:t>Police must be sensitive to this diversity</a:t>
            </a:r>
          </a:p>
          <a:p>
            <a:pPr>
              <a:defRPr/>
            </a:pPr>
            <a:r>
              <a:rPr lang="en-GB" sz="2400" dirty="0"/>
              <a:t>And to the limitations within their own staff, culture(s) and institution – and look for continuous improvements</a:t>
            </a:r>
          </a:p>
        </p:txBody>
      </p:sp>
      <p:sp>
        <p:nvSpPr>
          <p:cNvPr id="70664" name="Isosceles Triangle 74">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2" name="Group 71">
            <a:extLst>
              <a:ext uri="{FF2B5EF4-FFF2-40B4-BE49-F238E27FC236}">
                <a16:creationId xmlns:a16="http://schemas.microsoft.com/office/drawing/2014/main" id="{28460BD8-AE3F-4AC9-9D0B-717052AA5D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73" name="Straight Connector 72">
              <a:extLst>
                <a:ext uri="{FF2B5EF4-FFF2-40B4-BE49-F238E27FC236}">
                  <a16:creationId xmlns:a16="http://schemas.microsoft.com/office/drawing/2014/main" id="{54420CFE-F482-466E-9E1E-C78513C0B8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74" name="Straight Connector 73">
              <a:extLst>
                <a:ext uri="{FF2B5EF4-FFF2-40B4-BE49-F238E27FC236}">
                  <a16:creationId xmlns:a16="http://schemas.microsoft.com/office/drawing/2014/main" id="{5331032B-BD21-4BDA-920C-12E3580525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75" name="Rectangle 23">
              <a:extLst>
                <a:ext uri="{FF2B5EF4-FFF2-40B4-BE49-F238E27FC236}">
                  <a16:creationId xmlns:a16="http://schemas.microsoft.com/office/drawing/2014/main" id="{E7514DA3-59E7-409E-8A3B-AD097F6E5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6" name="Rectangle 25">
              <a:extLst>
                <a:ext uri="{FF2B5EF4-FFF2-40B4-BE49-F238E27FC236}">
                  <a16:creationId xmlns:a16="http://schemas.microsoft.com/office/drawing/2014/main" id="{57B9A2A6-3BE4-4599-9364-F71C5BFD6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7" name="Isosceles Triangle 76">
              <a:extLst>
                <a:ext uri="{FF2B5EF4-FFF2-40B4-BE49-F238E27FC236}">
                  <a16:creationId xmlns:a16="http://schemas.microsoft.com/office/drawing/2014/main" id="{4FD744C6-4ED8-4BC9-BF68-6BDF701C5D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27">
              <a:extLst>
                <a:ext uri="{FF2B5EF4-FFF2-40B4-BE49-F238E27FC236}">
                  <a16:creationId xmlns:a16="http://schemas.microsoft.com/office/drawing/2014/main" id="{092C5BAD-C911-4F8F-A1C5-470268BE6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9" name="Rectangle 28">
              <a:extLst>
                <a:ext uri="{FF2B5EF4-FFF2-40B4-BE49-F238E27FC236}">
                  <a16:creationId xmlns:a16="http://schemas.microsoft.com/office/drawing/2014/main" id="{B133D0C8-4EC4-424F-8E70-0482D5B1B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0" name="Rectangle 29">
              <a:extLst>
                <a:ext uri="{FF2B5EF4-FFF2-40B4-BE49-F238E27FC236}">
                  <a16:creationId xmlns:a16="http://schemas.microsoft.com/office/drawing/2014/main" id="{7B1532A0-F4B3-4DE8-B18F-740CAAD25A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81" name="Isosceles Triangle 80">
              <a:extLst>
                <a:ext uri="{FF2B5EF4-FFF2-40B4-BE49-F238E27FC236}">
                  <a16:creationId xmlns:a16="http://schemas.microsoft.com/office/drawing/2014/main" id="{8EFDD162-BBBA-4062-8BBF-53DBA10913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2" name="Isosceles Triangle 81">
              <a:extLst>
                <a:ext uri="{FF2B5EF4-FFF2-40B4-BE49-F238E27FC236}">
                  <a16:creationId xmlns:a16="http://schemas.microsoft.com/office/drawing/2014/main" id="{DCFC9E65-3E19-4483-B952-25D29683CA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84" name="Rectangle 83">
            <a:extLst>
              <a:ext uri="{FF2B5EF4-FFF2-40B4-BE49-F238E27FC236}">
                <a16:creationId xmlns:a16="http://schemas.microsoft.com/office/drawing/2014/main" id="{DD6BC9EB-F181-48AB-BCA2-3D1DB20D2D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6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970" name="Title 1">
            <a:extLst>
              <a:ext uri="{FF2B5EF4-FFF2-40B4-BE49-F238E27FC236}">
                <a16:creationId xmlns:a16="http://schemas.microsoft.com/office/drawing/2014/main" id="{7CBF4760-2C96-48D7-BC09-8819214A8BFA}"/>
              </a:ext>
            </a:extLst>
          </p:cNvPr>
          <p:cNvSpPr>
            <a:spLocks noGrp="1"/>
          </p:cNvSpPr>
          <p:nvPr>
            <p:ph type="title"/>
          </p:nvPr>
        </p:nvSpPr>
        <p:spPr>
          <a:xfrm>
            <a:off x="1507066" y="999460"/>
            <a:ext cx="5698067" cy="4479852"/>
          </a:xfrm>
        </p:spPr>
        <p:txBody>
          <a:bodyPr vert="horz" lIns="91440" tIns="45720" rIns="91440" bIns="45720" rtlCol="0" anchor="ctr">
            <a:normAutofit/>
          </a:bodyPr>
          <a:lstStyle/>
          <a:p>
            <a:pPr algn="r"/>
            <a:r>
              <a:rPr lang="en-US" altLang="en-US" sz="5400"/>
              <a:t>Independent Learning Activity</a:t>
            </a:r>
          </a:p>
        </p:txBody>
      </p:sp>
      <p:sp>
        <p:nvSpPr>
          <p:cNvPr id="83971" name="Content Placeholder 2">
            <a:extLst>
              <a:ext uri="{FF2B5EF4-FFF2-40B4-BE49-F238E27FC236}">
                <a16:creationId xmlns:a16="http://schemas.microsoft.com/office/drawing/2014/main" id="{5F24C728-98C3-4ADA-A4D5-FF5FA732DA94}"/>
              </a:ext>
            </a:extLst>
          </p:cNvPr>
          <p:cNvSpPr>
            <a:spLocks noGrp="1"/>
          </p:cNvSpPr>
          <p:nvPr>
            <p:ph type="body" idx="1"/>
          </p:nvPr>
        </p:nvSpPr>
        <p:spPr>
          <a:xfrm>
            <a:off x="7871971" y="999460"/>
            <a:ext cx="3123620" cy="4479852"/>
          </a:xfrm>
        </p:spPr>
        <p:txBody>
          <a:bodyPr vert="horz" lIns="91440" tIns="45720" rIns="91440" bIns="45720" rtlCol="0" anchor="ctr">
            <a:normAutofit/>
          </a:bodyPr>
          <a:lstStyle/>
          <a:p>
            <a:endParaRPr lang="en-US" altLang="en-US" sz="1800" dirty="0"/>
          </a:p>
          <a:p>
            <a:pPr marL="342900" indent="-342900">
              <a:buFont typeface="+mj-lt"/>
              <a:buAutoNum type="arabicPeriod"/>
            </a:pPr>
            <a:r>
              <a:rPr lang="en-US" altLang="en-US" sz="1800" dirty="0"/>
              <a:t>Read Chapter 6 ‘Police Culture’ – Rowe, M.(2014), </a:t>
            </a:r>
            <a:r>
              <a:rPr lang="en-US" altLang="en-US" sz="1800" i="1" dirty="0"/>
              <a:t>Introduction to Policing.</a:t>
            </a:r>
          </a:p>
          <a:p>
            <a:pPr marL="342900" indent="-342900">
              <a:buFont typeface="+mj-lt"/>
              <a:buAutoNum type="arabicPeriod"/>
            </a:pPr>
            <a:r>
              <a:rPr lang="en-US" altLang="en-US" sz="1800" dirty="0"/>
              <a:t>Consider racism within the police and examine the role of police culture.</a:t>
            </a:r>
          </a:p>
          <a:p>
            <a:pPr marL="342900" indent="-342900">
              <a:buFont typeface="+mj-lt"/>
              <a:buAutoNum type="arabicPeriod"/>
            </a:pPr>
            <a:r>
              <a:rPr lang="en-US" altLang="en-US" sz="1800" dirty="0"/>
              <a:t>Consider Scarman, stop and search, Stephen Lawrence</a:t>
            </a:r>
          </a:p>
        </p:txBody>
      </p:sp>
      <p:sp>
        <p:nvSpPr>
          <p:cNvPr id="86" name="Isosceles Triangle 85">
            <a:extLst>
              <a:ext uri="{FF2B5EF4-FFF2-40B4-BE49-F238E27FC236}">
                <a16:creationId xmlns:a16="http://schemas.microsoft.com/office/drawing/2014/main" id="{D33AAA80-39DC-4020-9BFF-0718F35C7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8" name="Straight Connector 87">
            <a:extLst>
              <a:ext uri="{FF2B5EF4-FFF2-40B4-BE49-F238E27FC236}">
                <a16:creationId xmlns:a16="http://schemas.microsoft.com/office/drawing/2014/main" id="{C9C5D90B-7EE3-4D26-AB7D-A5A3A6E112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4656" y="1639186"/>
            <a:ext cx="0" cy="3200400"/>
          </a:xfrm>
          <a:prstGeom prst="line">
            <a:avLst/>
          </a:prstGeom>
        </p:spPr>
        <p:style>
          <a:lnRef idx="1">
            <a:schemeClr val="accent1"/>
          </a:lnRef>
          <a:fillRef idx="0">
            <a:schemeClr val="accent1"/>
          </a:fillRef>
          <a:effectRef idx="0">
            <a:schemeClr val="accent1"/>
          </a:effectRef>
          <a:fontRef idx="minor">
            <a:schemeClr val="tx1"/>
          </a:fontRef>
        </p:style>
      </p:cxnSp>
      <p:sp>
        <p:nvSpPr>
          <p:cNvPr id="90" name="Isosceles Triangle 89">
            <a:extLst>
              <a:ext uri="{FF2B5EF4-FFF2-40B4-BE49-F238E27FC236}">
                <a16:creationId xmlns:a16="http://schemas.microsoft.com/office/drawing/2014/main" id="{1177F295-741F-4EFF-B0CA-BE69295ADA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flipV="1">
            <a:off x="11349404" y="1217756"/>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E2E05-B4D2-4DD6-B8C0-621B5C1386BA}"/>
              </a:ext>
            </a:extLst>
          </p:cNvPr>
          <p:cNvSpPr>
            <a:spLocks noGrp="1"/>
          </p:cNvSpPr>
          <p:nvPr>
            <p:ph type="title"/>
          </p:nvPr>
        </p:nvSpPr>
        <p:spPr/>
        <p:txBody>
          <a:bodyPr/>
          <a:lstStyle/>
          <a:p>
            <a:r>
              <a:rPr lang="en-GB"/>
              <a:t>References</a:t>
            </a:r>
            <a:endParaRPr lang="en-GB" dirty="0"/>
          </a:p>
        </p:txBody>
      </p:sp>
      <p:sp>
        <p:nvSpPr>
          <p:cNvPr id="3" name="Content Placeholder 2">
            <a:extLst>
              <a:ext uri="{FF2B5EF4-FFF2-40B4-BE49-F238E27FC236}">
                <a16:creationId xmlns:a16="http://schemas.microsoft.com/office/drawing/2014/main" id="{1EEE9F0A-E3F0-4997-963A-6AC4D09411D0}"/>
              </a:ext>
            </a:extLst>
          </p:cNvPr>
          <p:cNvSpPr>
            <a:spLocks noGrp="1"/>
          </p:cNvSpPr>
          <p:nvPr>
            <p:ph idx="1"/>
          </p:nvPr>
        </p:nvSpPr>
        <p:spPr>
          <a:xfrm>
            <a:off x="677334" y="1581666"/>
            <a:ext cx="8171698" cy="4843848"/>
          </a:xfrm>
        </p:spPr>
        <p:txBody>
          <a:bodyPr>
            <a:normAutofit fontScale="85000" lnSpcReduction="20000"/>
          </a:bodyPr>
          <a:lstStyle/>
          <a:p>
            <a:pPr>
              <a:defRPr/>
            </a:pPr>
            <a:r>
              <a:rPr lang="en-GB" altLang="en-US" dirty="0"/>
              <a:t>Commonwealth Human Rights Initiative (2005), </a:t>
            </a:r>
            <a:r>
              <a:rPr lang="en-GB" altLang="en-US" u="sng" dirty="0"/>
              <a:t>Police Accountability, Too Important to Neglect, Too Urgent To Delay</a:t>
            </a:r>
            <a:r>
              <a:rPr lang="en-GB" altLang="en-US" dirty="0"/>
              <a:t>, CHRI; New Delhi.</a:t>
            </a:r>
          </a:p>
          <a:p>
            <a:pPr>
              <a:defRPr/>
            </a:pPr>
            <a:r>
              <a:rPr lang="en-GB" altLang="en-US" dirty="0"/>
              <a:t>Dept of Health (n.d.) Advice for employers on workplace adjustments for mental health conditions, (Online) Available at </a:t>
            </a:r>
            <a:r>
              <a:rPr lang="en-GB" altLang="en-US" dirty="0">
                <a:hlinkClick r:id="rId2"/>
              </a:rPr>
              <a:t>https://responsibilitydeal.dh.gov.uk/wp-content/uploads/2012/09/Advice-for-employers-on-workplace-adjustments-for-mental-health-conditions.pdf</a:t>
            </a:r>
            <a:r>
              <a:rPr lang="en-GB" altLang="en-US" dirty="0"/>
              <a:t> Accessed on 24/10/18.</a:t>
            </a:r>
          </a:p>
          <a:p>
            <a:pPr>
              <a:defRPr/>
            </a:pPr>
            <a:r>
              <a:rPr lang="en-GB" altLang="en-US" dirty="0"/>
              <a:t>Equality and Human Rights Commission: (2013a) New Equality Act Guidance (Online) Available at </a:t>
            </a:r>
            <a:r>
              <a:rPr lang="en-GB" altLang="en-US" dirty="0">
                <a:hlinkClick r:id="rId3"/>
              </a:rPr>
              <a:t>http://www.equalityhumanrights.com/advice-and-guidance/new-equality-act-guidance/</a:t>
            </a:r>
            <a:r>
              <a:rPr lang="en-GB" altLang="en-US" dirty="0"/>
              <a:t> Accessed on 24/10/18.</a:t>
            </a:r>
          </a:p>
          <a:p>
            <a:pPr>
              <a:defRPr/>
            </a:pPr>
            <a:r>
              <a:rPr lang="en-GB" altLang="en-US" dirty="0"/>
              <a:t>Equality and Human Rights Commission: (2013b)  Human Rights Case Studies, at </a:t>
            </a:r>
            <a:r>
              <a:rPr lang="en-GB" altLang="en-US" dirty="0">
                <a:hlinkClick r:id="rId4"/>
              </a:rPr>
              <a:t>http://www.equalityhumanrights.com/advice-and-guidance/equal-rights-equal-respect/useful-information/human-rights-case-studies/</a:t>
            </a:r>
            <a:r>
              <a:rPr lang="en-GB" altLang="en-US" dirty="0"/>
              <a:t> on 21/10/13</a:t>
            </a:r>
          </a:p>
          <a:p>
            <a:pPr>
              <a:defRPr/>
            </a:pPr>
            <a:r>
              <a:rPr lang="en-GB" altLang="en-US" dirty="0"/>
              <a:t>Govt. Equalities Office (2011) Equality Act 2010: Public Sector Equality Duty. What Do I Need To Know? A quick Start Guide For Public Sector Organisation (Online) Available at</a:t>
            </a:r>
            <a:r>
              <a:rPr lang="en-GB" altLang="en-US" dirty="0">
                <a:hlinkClick r:id="rId5"/>
              </a:rPr>
              <a:t> </a:t>
            </a:r>
            <a:r>
              <a:rPr lang="en-GB" altLang="en-US" dirty="0">
                <a:hlinkClick r:id="rId6"/>
              </a:rPr>
              <a:t>www.gov.uk/government/uploads/system/uploads/attachment_data/file/85041/equality-duty.pdf </a:t>
            </a:r>
            <a:r>
              <a:rPr lang="en-GB" altLang="en-US" dirty="0"/>
              <a:t>Accessed on 20/8/18</a:t>
            </a:r>
          </a:p>
          <a:p>
            <a:pPr>
              <a:defRPr/>
            </a:pPr>
            <a:r>
              <a:rPr lang="en-GB" dirty="0"/>
              <a:t>Loftus, B. (2010) ‘Police occupational culture: classic themes, altered times’, </a:t>
            </a:r>
            <a:r>
              <a:rPr lang="en-GB" u="sng" dirty="0"/>
              <a:t>Policing and Society</a:t>
            </a:r>
            <a:r>
              <a:rPr lang="en-GB" dirty="0"/>
              <a:t>, Volume 20, Pages 1-20. </a:t>
            </a:r>
          </a:p>
          <a:p>
            <a:pPr>
              <a:defRPr/>
            </a:pPr>
            <a:r>
              <a:rPr lang="en-GB" dirty="0"/>
              <a:t>Manning, P. (1989), 'Occupational Culture'. In: Bailey, W.G. (ed.) ‘The Encyclopaedia of Police Science’, Garland; London. </a:t>
            </a:r>
            <a:endParaRPr lang="en-GB" u="sng" dirty="0"/>
          </a:p>
        </p:txBody>
      </p:sp>
    </p:spTree>
    <p:extLst>
      <p:ext uri="{BB962C8B-B14F-4D97-AF65-F5344CB8AC3E}">
        <p14:creationId xmlns:p14="http://schemas.microsoft.com/office/powerpoint/2010/main" val="855307433"/>
      </p:ext>
    </p:extLst>
  </p:cSld>
  <p:clrMapOvr>
    <a:masterClrMapping/>
  </p:clrMapOvr>
</p:sld>
</file>

<file path=ppt/theme/theme1.xml><?xml version="1.0" encoding="utf-8"?>
<a:theme xmlns:a="http://schemas.openxmlformats.org/drawingml/2006/main" name="Facet">
  <a:themeElements>
    <a:clrScheme name="UWTSD CFNE">
      <a:dk1>
        <a:sysClr val="windowText" lastClr="000000"/>
      </a:dk1>
      <a:lt1>
        <a:sysClr val="window" lastClr="FFFFFF"/>
      </a:lt1>
      <a:dk2>
        <a:srgbClr val="44546A"/>
      </a:dk2>
      <a:lt2>
        <a:srgbClr val="E7E6E6"/>
      </a:lt2>
      <a:accent1>
        <a:srgbClr val="1F3864"/>
      </a:accent1>
      <a:accent2>
        <a:srgbClr val="D9E2F3"/>
      </a:accent2>
      <a:accent3>
        <a:srgbClr val="A5A5A5"/>
      </a:accent3>
      <a:accent4>
        <a:srgbClr val="4472C4"/>
      </a:accent4>
      <a:accent5>
        <a:srgbClr val="8496B0"/>
      </a:accent5>
      <a:accent6>
        <a:srgbClr val="2F5496"/>
      </a:accent6>
      <a:hlink>
        <a:srgbClr val="FFC000"/>
      </a:hlink>
      <a:folHlink>
        <a:srgbClr val="954F72"/>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1461</TotalTime>
  <Words>3375</Words>
  <Application>Microsoft Office PowerPoint</Application>
  <PresentationFormat>Widescreen</PresentationFormat>
  <Paragraphs>265</Paragraphs>
  <Slides>42</Slides>
  <Notes>23</Notes>
  <HiddenSlides>0</HiddenSlides>
  <MMClips>7</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42</vt:i4>
      </vt:variant>
    </vt:vector>
  </HeadingPairs>
  <TitlesOfParts>
    <vt:vector size="51" baseType="lpstr">
      <vt:lpstr>Arial</vt:lpstr>
      <vt:lpstr>Calibri</vt:lpstr>
      <vt:lpstr>Cocogoose Narrow Light</vt:lpstr>
      <vt:lpstr>Liberation-regular</vt:lpstr>
      <vt:lpstr>LiberationSans_18_3</vt:lpstr>
      <vt:lpstr>Trebuchet MS</vt:lpstr>
      <vt:lpstr>verdana</vt:lpstr>
      <vt:lpstr>Wingdings 3</vt:lpstr>
      <vt:lpstr>Facet</vt:lpstr>
      <vt:lpstr>Cop Culture</vt:lpstr>
      <vt:lpstr>Stereotypes</vt:lpstr>
      <vt:lpstr>Us and them </vt:lpstr>
      <vt:lpstr>Implications of police culture </vt:lpstr>
      <vt:lpstr>Police Culture </vt:lpstr>
      <vt:lpstr>But...</vt:lpstr>
      <vt:lpstr>Groups are convenient concepts, but they are imagined... not ‘fact’</vt:lpstr>
      <vt:lpstr>Characteristics of Police Officers</vt:lpstr>
      <vt:lpstr>Reiner (2000) – 7 Components of police sub-culture</vt:lpstr>
      <vt:lpstr>But what about the nature of the job?</vt:lpstr>
      <vt:lpstr>Waddington (1999) </vt:lpstr>
      <vt:lpstr>Police and Stress – MIND 8 in 10 officers stressed (2019) </vt:lpstr>
      <vt:lpstr>Task by Tutorial session </vt:lpstr>
      <vt:lpstr>Task</vt:lpstr>
      <vt:lpstr>Code of Ethics </vt:lpstr>
      <vt:lpstr>PowerPoint Presentation</vt:lpstr>
      <vt:lpstr>What is Diversity and Equality?</vt:lpstr>
      <vt:lpstr>Prejudice, discrimination and extreme violence are nothing new</vt:lpstr>
      <vt:lpstr>Many forms of ‘negativity’ or ‘-isms’ or ‘phobias’ are built into society and cultures</vt:lpstr>
      <vt:lpstr>Stigma</vt:lpstr>
      <vt:lpstr>Discrimination</vt:lpstr>
      <vt:lpstr>The 9 ‘Protected Characteristics’  (s.4 Equality Act 2010) </vt:lpstr>
      <vt:lpstr>Disability- Outside the Organisation </vt:lpstr>
      <vt:lpstr>But Police Culture is still Evident </vt:lpstr>
      <vt:lpstr>Example of due regard for the Equality Duty</vt:lpstr>
      <vt:lpstr>Independent Office for Police Conduct IOPC </vt:lpstr>
      <vt:lpstr>Strip and Intimate Searches</vt:lpstr>
      <vt:lpstr>Ethnicity and Policing </vt:lpstr>
      <vt:lpstr>Mindfulness and Policing an American Example </vt:lpstr>
      <vt:lpstr>Policing principles</vt:lpstr>
      <vt:lpstr>PowerPoint Presentation</vt:lpstr>
      <vt:lpstr>Racism and Policing </vt:lpstr>
      <vt:lpstr>MacPherson</vt:lpstr>
      <vt:lpstr>The collective failure of an organisation to provide an appropriate and professional service to people because of their colour, culture or ethnic group. It can be seen or detected in processes, attitudes and behaviour which amounts to discrimination through unwitting prejudice, ignorance, thoughtlessness and racist stereotyping which disadvantages minority ethic groups</vt:lpstr>
      <vt:lpstr>Any Questions?</vt:lpstr>
      <vt:lpstr>But, Critiques of the report point out:</vt:lpstr>
      <vt:lpstr>So what is the Knock-on Effect to Policing Hate Crime? </vt:lpstr>
      <vt:lpstr>Websites/ sources</vt:lpstr>
      <vt:lpstr>Is Professionalising the Police the answer?  </vt:lpstr>
      <vt:lpstr>Finally</vt:lpstr>
      <vt:lpstr>Independent Learning Activity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What’s in the news?</dc:title>
  <dc:creator>Cairn F Newton-Evans</dc:creator>
  <cp:lastModifiedBy>Jane Thomas</cp:lastModifiedBy>
  <cp:revision>7</cp:revision>
  <dcterms:created xsi:type="dcterms:W3CDTF">2019-03-26T08:52:57Z</dcterms:created>
  <dcterms:modified xsi:type="dcterms:W3CDTF">2022-02-23T14:01:01Z</dcterms:modified>
</cp:coreProperties>
</file>