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 id="2147483821" r:id="rId5"/>
    <p:sldMasterId id="2147483845" r:id="rId6"/>
    <p:sldMasterId id="2147483857" r:id="rId7"/>
  </p:sldMasterIdLst>
  <p:notesMasterIdLst>
    <p:notesMasterId r:id="rId61"/>
  </p:notesMasterIdLst>
  <p:sldIdLst>
    <p:sldId id="257" r:id="rId8"/>
    <p:sldId id="761" r:id="rId9"/>
    <p:sldId id="759" r:id="rId10"/>
    <p:sldId id="667" r:id="rId11"/>
    <p:sldId id="571" r:id="rId12"/>
    <p:sldId id="686" r:id="rId13"/>
    <p:sldId id="687" r:id="rId14"/>
    <p:sldId id="688" r:id="rId15"/>
    <p:sldId id="690" r:id="rId16"/>
    <p:sldId id="691" r:id="rId17"/>
    <p:sldId id="692" r:id="rId18"/>
    <p:sldId id="693" r:id="rId19"/>
    <p:sldId id="678" r:id="rId20"/>
    <p:sldId id="679" r:id="rId21"/>
    <p:sldId id="595" r:id="rId22"/>
    <p:sldId id="801" r:id="rId23"/>
    <p:sldId id="256" r:id="rId24"/>
    <p:sldId id="814" r:id="rId25"/>
    <p:sldId id="815" r:id="rId26"/>
    <p:sldId id="258" r:id="rId27"/>
    <p:sldId id="259" r:id="rId28"/>
    <p:sldId id="816" r:id="rId29"/>
    <p:sldId id="817" r:id="rId30"/>
    <p:sldId id="262" r:id="rId31"/>
    <p:sldId id="811" r:id="rId32"/>
    <p:sldId id="812" r:id="rId33"/>
    <p:sldId id="813" r:id="rId34"/>
    <p:sldId id="694" r:id="rId35"/>
    <p:sldId id="820" r:id="rId36"/>
    <p:sldId id="697" r:id="rId37"/>
    <p:sldId id="702" r:id="rId38"/>
    <p:sldId id="701" r:id="rId39"/>
    <p:sldId id="700" r:id="rId40"/>
    <p:sldId id="699" r:id="rId41"/>
    <p:sldId id="698" r:id="rId42"/>
    <p:sldId id="631" r:id="rId43"/>
    <p:sldId id="798" r:id="rId44"/>
    <p:sldId id="268" r:id="rId45"/>
    <p:sldId id="574" r:id="rId46"/>
    <p:sldId id="598" r:id="rId47"/>
    <p:sldId id="277" r:id="rId48"/>
    <p:sldId id="796" r:id="rId49"/>
    <p:sldId id="747" r:id="rId50"/>
    <p:sldId id="757" r:id="rId51"/>
    <p:sldId id="795" r:id="rId52"/>
    <p:sldId id="758" r:id="rId53"/>
    <p:sldId id="703" r:id="rId54"/>
    <p:sldId id="753" r:id="rId55"/>
    <p:sldId id="819" r:id="rId56"/>
    <p:sldId id="756" r:id="rId57"/>
    <p:sldId id="278" r:id="rId58"/>
    <p:sldId id="804" r:id="rId59"/>
    <p:sldId id="779"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1" autoAdjust="0"/>
    <p:restoredTop sz="94619" autoAdjust="0"/>
  </p:normalViewPr>
  <p:slideViewPr>
    <p:cSldViewPr snapToGrid="0">
      <p:cViewPr varScale="1">
        <p:scale>
          <a:sx n="83" d="100"/>
          <a:sy n="83" d="100"/>
        </p:scale>
        <p:origin x="84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61"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s>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5F1B1C-098D-4687-AD5A-01004C76062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75F47D5-1D4C-4393-B19A-5665C82B5783}">
      <dgm:prSet/>
      <dgm:spPr/>
      <dgm:t>
        <a:bodyPr/>
        <a:lstStyle/>
        <a:p>
          <a:r>
            <a:rPr lang="en-US"/>
            <a:t>Shifting of consumer preferences: As a pioneer in clean energy and sustainable automobiles, Tesla gains from a significant social trend towards ecologically conscious consumption.</a:t>
          </a:r>
        </a:p>
      </dgm:t>
    </dgm:pt>
    <dgm:pt modelId="{59CF83C7-6CAD-4899-9196-3C307EC4AB53}" type="parTrans" cxnId="{C09AEDB3-72AB-4EB0-9D38-A43BEBA31D74}">
      <dgm:prSet/>
      <dgm:spPr/>
      <dgm:t>
        <a:bodyPr/>
        <a:lstStyle/>
        <a:p>
          <a:endParaRPr lang="en-US"/>
        </a:p>
      </dgm:t>
    </dgm:pt>
    <dgm:pt modelId="{F50110E2-C72B-4299-9967-7CD525DA4F1C}" type="sibTrans" cxnId="{C09AEDB3-72AB-4EB0-9D38-A43BEBA31D74}">
      <dgm:prSet/>
      <dgm:spPr/>
      <dgm:t>
        <a:bodyPr/>
        <a:lstStyle/>
        <a:p>
          <a:endParaRPr lang="en-US"/>
        </a:p>
      </dgm:t>
    </dgm:pt>
    <dgm:pt modelId="{8455B6D7-0CCC-4FFC-82BE-5952E7761748}">
      <dgm:prSet/>
      <dgm:spPr/>
      <dgm:t>
        <a:bodyPr/>
        <a:lstStyle/>
        <a:p>
          <a:r>
            <a:rPr lang="en-US"/>
            <a:t>Demographic Trends: Younger, environmentally conscious people are drawn to Tesla's branding and technology, particularly in cities where there is a greater need for sustainable energy solutions.</a:t>
          </a:r>
        </a:p>
      </dgm:t>
    </dgm:pt>
    <dgm:pt modelId="{F0567B9F-A860-4644-A742-F52D66CD15C7}" type="parTrans" cxnId="{5F7F7B84-18A9-4709-8E83-57ED515FBD51}">
      <dgm:prSet/>
      <dgm:spPr/>
      <dgm:t>
        <a:bodyPr/>
        <a:lstStyle/>
        <a:p>
          <a:endParaRPr lang="en-US"/>
        </a:p>
      </dgm:t>
    </dgm:pt>
    <dgm:pt modelId="{1287D9C6-02F0-4AAC-8BB0-74EC0D8B73F0}" type="sibTrans" cxnId="{5F7F7B84-18A9-4709-8E83-57ED515FBD51}">
      <dgm:prSet/>
      <dgm:spPr/>
      <dgm:t>
        <a:bodyPr/>
        <a:lstStyle/>
        <a:p>
          <a:endParaRPr lang="en-US"/>
        </a:p>
      </dgm:t>
    </dgm:pt>
    <dgm:pt modelId="{55BBFC95-535D-4A4C-A19A-73424B17F9DD}" type="pres">
      <dgm:prSet presAssocID="{915F1B1C-098D-4687-AD5A-01004C760625}" presName="root" presStyleCnt="0">
        <dgm:presLayoutVars>
          <dgm:dir/>
          <dgm:resizeHandles val="exact"/>
        </dgm:presLayoutVars>
      </dgm:prSet>
      <dgm:spPr/>
    </dgm:pt>
    <dgm:pt modelId="{6512A7A1-94DC-4ADF-9129-13F65027818A}" type="pres">
      <dgm:prSet presAssocID="{375F47D5-1D4C-4393-B19A-5665C82B5783}" presName="compNode" presStyleCnt="0"/>
      <dgm:spPr/>
    </dgm:pt>
    <dgm:pt modelId="{E3FB0523-FEAD-49BF-A650-4BAF5F2792DA}" type="pres">
      <dgm:prSet presAssocID="{375F47D5-1D4C-4393-B19A-5665C82B5783}" presName="bgRect" presStyleLbl="bgShp" presStyleIdx="0" presStyleCnt="2"/>
      <dgm:spPr/>
    </dgm:pt>
    <dgm:pt modelId="{8060CDAC-C9E4-4286-A83E-5773A8F481C9}" type="pres">
      <dgm:prSet presAssocID="{375F47D5-1D4C-4393-B19A-5665C82B578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FBDF6C7-7964-482A-B72E-DF4B72C2051F}" type="pres">
      <dgm:prSet presAssocID="{375F47D5-1D4C-4393-B19A-5665C82B5783}" presName="spaceRect" presStyleCnt="0"/>
      <dgm:spPr/>
    </dgm:pt>
    <dgm:pt modelId="{AB0BE1AF-E5E2-4839-AA54-5A183D3B1BFF}" type="pres">
      <dgm:prSet presAssocID="{375F47D5-1D4C-4393-B19A-5665C82B5783}" presName="parTx" presStyleLbl="revTx" presStyleIdx="0" presStyleCnt="2">
        <dgm:presLayoutVars>
          <dgm:chMax val="0"/>
          <dgm:chPref val="0"/>
        </dgm:presLayoutVars>
      </dgm:prSet>
      <dgm:spPr/>
    </dgm:pt>
    <dgm:pt modelId="{489D5E99-EEF7-4156-A1A0-21216D6FB111}" type="pres">
      <dgm:prSet presAssocID="{F50110E2-C72B-4299-9967-7CD525DA4F1C}" presName="sibTrans" presStyleCnt="0"/>
      <dgm:spPr/>
    </dgm:pt>
    <dgm:pt modelId="{A682E0A7-EDB3-4D0D-9B44-B0692E0E8249}" type="pres">
      <dgm:prSet presAssocID="{8455B6D7-0CCC-4FFC-82BE-5952E7761748}" presName="compNode" presStyleCnt="0"/>
      <dgm:spPr/>
    </dgm:pt>
    <dgm:pt modelId="{4502083A-BB07-4CB1-A567-BFB02D6A3E54}" type="pres">
      <dgm:prSet presAssocID="{8455B6D7-0CCC-4FFC-82BE-5952E7761748}" presName="bgRect" presStyleLbl="bgShp" presStyleIdx="1" presStyleCnt="2"/>
      <dgm:spPr/>
    </dgm:pt>
    <dgm:pt modelId="{88B7C43F-151B-4412-8036-4E29743A675F}" type="pres">
      <dgm:prSet presAssocID="{8455B6D7-0CCC-4FFC-82BE-5952E77617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ooter"/>
        </a:ext>
      </dgm:extLst>
    </dgm:pt>
    <dgm:pt modelId="{695C542B-C989-416E-9B13-87F908E27B3D}" type="pres">
      <dgm:prSet presAssocID="{8455B6D7-0CCC-4FFC-82BE-5952E7761748}" presName="spaceRect" presStyleCnt="0"/>
      <dgm:spPr/>
    </dgm:pt>
    <dgm:pt modelId="{EBC6B956-5BEF-4B76-BAE3-3D55D7B48B77}" type="pres">
      <dgm:prSet presAssocID="{8455B6D7-0CCC-4FFC-82BE-5952E7761748}" presName="parTx" presStyleLbl="revTx" presStyleIdx="1" presStyleCnt="2">
        <dgm:presLayoutVars>
          <dgm:chMax val="0"/>
          <dgm:chPref val="0"/>
        </dgm:presLayoutVars>
      </dgm:prSet>
      <dgm:spPr/>
    </dgm:pt>
  </dgm:ptLst>
  <dgm:cxnLst>
    <dgm:cxn modelId="{E19B1D6A-8AF9-4000-B551-22CFCA290F25}" type="presOf" srcId="{375F47D5-1D4C-4393-B19A-5665C82B5783}" destId="{AB0BE1AF-E5E2-4839-AA54-5A183D3B1BFF}" srcOrd="0" destOrd="0" presId="urn:microsoft.com/office/officeart/2018/2/layout/IconVerticalSolidList"/>
    <dgm:cxn modelId="{32C6AB81-A03B-4390-873E-5C018453FA9D}" type="presOf" srcId="{8455B6D7-0CCC-4FFC-82BE-5952E7761748}" destId="{EBC6B956-5BEF-4B76-BAE3-3D55D7B48B77}" srcOrd="0" destOrd="0" presId="urn:microsoft.com/office/officeart/2018/2/layout/IconVerticalSolidList"/>
    <dgm:cxn modelId="{5F7F7B84-18A9-4709-8E83-57ED515FBD51}" srcId="{915F1B1C-098D-4687-AD5A-01004C760625}" destId="{8455B6D7-0CCC-4FFC-82BE-5952E7761748}" srcOrd="1" destOrd="0" parTransId="{F0567B9F-A860-4644-A742-F52D66CD15C7}" sibTransId="{1287D9C6-02F0-4AAC-8BB0-74EC0D8B73F0}"/>
    <dgm:cxn modelId="{0F98C68E-CE4F-491C-AAC6-D06D48BD0E35}" type="presOf" srcId="{915F1B1C-098D-4687-AD5A-01004C760625}" destId="{55BBFC95-535D-4A4C-A19A-73424B17F9DD}" srcOrd="0" destOrd="0" presId="urn:microsoft.com/office/officeart/2018/2/layout/IconVerticalSolidList"/>
    <dgm:cxn modelId="{C09AEDB3-72AB-4EB0-9D38-A43BEBA31D74}" srcId="{915F1B1C-098D-4687-AD5A-01004C760625}" destId="{375F47D5-1D4C-4393-B19A-5665C82B5783}" srcOrd="0" destOrd="0" parTransId="{59CF83C7-6CAD-4899-9196-3C307EC4AB53}" sibTransId="{F50110E2-C72B-4299-9967-7CD525DA4F1C}"/>
    <dgm:cxn modelId="{709454C0-33E6-4879-BE3B-EA547DAF91C5}" type="presParOf" srcId="{55BBFC95-535D-4A4C-A19A-73424B17F9DD}" destId="{6512A7A1-94DC-4ADF-9129-13F65027818A}" srcOrd="0" destOrd="0" presId="urn:microsoft.com/office/officeart/2018/2/layout/IconVerticalSolidList"/>
    <dgm:cxn modelId="{8DF16CBC-6B43-4CC4-8034-546AAA9E76E4}" type="presParOf" srcId="{6512A7A1-94DC-4ADF-9129-13F65027818A}" destId="{E3FB0523-FEAD-49BF-A650-4BAF5F2792DA}" srcOrd="0" destOrd="0" presId="urn:microsoft.com/office/officeart/2018/2/layout/IconVerticalSolidList"/>
    <dgm:cxn modelId="{01CAA4D8-7353-4462-9FB1-7C765A2878FC}" type="presParOf" srcId="{6512A7A1-94DC-4ADF-9129-13F65027818A}" destId="{8060CDAC-C9E4-4286-A83E-5773A8F481C9}" srcOrd="1" destOrd="0" presId="urn:microsoft.com/office/officeart/2018/2/layout/IconVerticalSolidList"/>
    <dgm:cxn modelId="{830F781D-E5E0-4BB3-B039-76D8B777A2BD}" type="presParOf" srcId="{6512A7A1-94DC-4ADF-9129-13F65027818A}" destId="{FFBDF6C7-7964-482A-B72E-DF4B72C2051F}" srcOrd="2" destOrd="0" presId="urn:microsoft.com/office/officeart/2018/2/layout/IconVerticalSolidList"/>
    <dgm:cxn modelId="{CA963EDA-9173-4EC2-B02B-B1668053132D}" type="presParOf" srcId="{6512A7A1-94DC-4ADF-9129-13F65027818A}" destId="{AB0BE1AF-E5E2-4839-AA54-5A183D3B1BFF}" srcOrd="3" destOrd="0" presId="urn:microsoft.com/office/officeart/2018/2/layout/IconVerticalSolidList"/>
    <dgm:cxn modelId="{4BDBD64B-E636-4EC3-8CBF-AE9B5F56E74E}" type="presParOf" srcId="{55BBFC95-535D-4A4C-A19A-73424B17F9DD}" destId="{489D5E99-EEF7-4156-A1A0-21216D6FB111}" srcOrd="1" destOrd="0" presId="urn:microsoft.com/office/officeart/2018/2/layout/IconVerticalSolidList"/>
    <dgm:cxn modelId="{4F19D095-6E76-4CEE-BB13-DB83330FA939}" type="presParOf" srcId="{55BBFC95-535D-4A4C-A19A-73424B17F9DD}" destId="{A682E0A7-EDB3-4D0D-9B44-B0692E0E8249}" srcOrd="2" destOrd="0" presId="urn:microsoft.com/office/officeart/2018/2/layout/IconVerticalSolidList"/>
    <dgm:cxn modelId="{2FCC88D5-F957-444E-BAAC-8BF78F2A52B0}" type="presParOf" srcId="{A682E0A7-EDB3-4D0D-9B44-B0692E0E8249}" destId="{4502083A-BB07-4CB1-A567-BFB02D6A3E54}" srcOrd="0" destOrd="0" presId="urn:microsoft.com/office/officeart/2018/2/layout/IconVerticalSolidList"/>
    <dgm:cxn modelId="{E32966AE-E078-41DA-8755-01E0BE17A205}" type="presParOf" srcId="{A682E0A7-EDB3-4D0D-9B44-B0692E0E8249}" destId="{88B7C43F-151B-4412-8036-4E29743A675F}" srcOrd="1" destOrd="0" presId="urn:microsoft.com/office/officeart/2018/2/layout/IconVerticalSolidList"/>
    <dgm:cxn modelId="{CC65EC65-FB90-43D7-A12C-F17ED065C87A}" type="presParOf" srcId="{A682E0A7-EDB3-4D0D-9B44-B0692E0E8249}" destId="{695C542B-C989-416E-9B13-87F908E27B3D}" srcOrd="2" destOrd="0" presId="urn:microsoft.com/office/officeart/2018/2/layout/IconVerticalSolidList"/>
    <dgm:cxn modelId="{A8E4F5FF-168B-4EF6-960D-DD53073D4630}" type="presParOf" srcId="{A682E0A7-EDB3-4D0D-9B44-B0692E0E8249}" destId="{EBC6B956-5BEF-4B76-BAE3-3D55D7B48B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8073D7-F3C6-44A4-B3A6-FC1ADA75859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A18BB79-DD25-4B28-ACD5-05D6819CB8B4}">
      <dgm:prSet/>
      <dgm:spPr/>
      <dgm:t>
        <a:bodyPr/>
        <a:lstStyle/>
        <a:p>
          <a:r>
            <a:rPr lang="en-US"/>
            <a:t>Innovation in EV and Autonomous Tech: Tesla invests extensively in R&amp;D, keeping EV and autonomous driving technologies at the forefront. Rapid technological advancements in battery economy and autonomous driving provide a competitive advantage.</a:t>
          </a:r>
        </a:p>
      </dgm:t>
    </dgm:pt>
    <dgm:pt modelId="{98FA308B-EAF9-49B9-9B1D-F21CC5DC9FBB}" type="parTrans" cxnId="{C9BF19EE-C434-40C1-85FF-A878A183A995}">
      <dgm:prSet/>
      <dgm:spPr/>
      <dgm:t>
        <a:bodyPr/>
        <a:lstStyle/>
        <a:p>
          <a:endParaRPr lang="en-US"/>
        </a:p>
      </dgm:t>
    </dgm:pt>
    <dgm:pt modelId="{DB1905EC-A0B8-4DF3-878F-6F9568191A93}" type="sibTrans" cxnId="{C9BF19EE-C434-40C1-85FF-A878A183A995}">
      <dgm:prSet/>
      <dgm:spPr/>
      <dgm:t>
        <a:bodyPr/>
        <a:lstStyle/>
        <a:p>
          <a:endParaRPr lang="en-US"/>
        </a:p>
      </dgm:t>
    </dgm:pt>
    <dgm:pt modelId="{1B541BCA-5F7E-43B8-ABE1-EF6321842979}">
      <dgm:prSet/>
      <dgm:spPr/>
      <dgm:t>
        <a:bodyPr/>
        <a:lstStyle/>
        <a:p>
          <a:r>
            <a:rPr lang="en-US"/>
            <a:t>Cybersecurity and Data Management: With Tesla’s substantial data collection for AI-driven features, data security and privacy rules become increasingly important as the company advance in autonomous driving.</a:t>
          </a:r>
        </a:p>
      </dgm:t>
    </dgm:pt>
    <dgm:pt modelId="{CFF0599F-4191-4E6F-8E09-A810BBACE67C}" type="parTrans" cxnId="{6412C609-5811-4F23-80EF-7464758A9420}">
      <dgm:prSet/>
      <dgm:spPr/>
      <dgm:t>
        <a:bodyPr/>
        <a:lstStyle/>
        <a:p>
          <a:endParaRPr lang="en-US"/>
        </a:p>
      </dgm:t>
    </dgm:pt>
    <dgm:pt modelId="{E53326C3-E7D8-443A-8BE2-F192CB060BD1}" type="sibTrans" cxnId="{6412C609-5811-4F23-80EF-7464758A9420}">
      <dgm:prSet/>
      <dgm:spPr/>
      <dgm:t>
        <a:bodyPr/>
        <a:lstStyle/>
        <a:p>
          <a:endParaRPr lang="en-US"/>
        </a:p>
      </dgm:t>
    </dgm:pt>
    <dgm:pt modelId="{D08A6513-2C23-4DDF-8478-1549FCFB82B2}" type="pres">
      <dgm:prSet presAssocID="{DA8073D7-F3C6-44A4-B3A6-FC1ADA75859D}" presName="root" presStyleCnt="0">
        <dgm:presLayoutVars>
          <dgm:dir/>
          <dgm:resizeHandles val="exact"/>
        </dgm:presLayoutVars>
      </dgm:prSet>
      <dgm:spPr/>
    </dgm:pt>
    <dgm:pt modelId="{BCA9E18D-38D7-40B8-AC50-1F31127C4604}" type="pres">
      <dgm:prSet presAssocID="{9A18BB79-DD25-4B28-ACD5-05D6819CB8B4}" presName="compNode" presStyleCnt="0"/>
      <dgm:spPr/>
    </dgm:pt>
    <dgm:pt modelId="{20E5E3D5-6203-4FB2-B4E1-20C378B16F1D}" type="pres">
      <dgm:prSet presAssocID="{9A18BB79-DD25-4B28-ACD5-05D6819CB8B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A646EFA3-B3DA-4F81-9E55-67BE41EF1C09}" type="pres">
      <dgm:prSet presAssocID="{9A18BB79-DD25-4B28-ACD5-05D6819CB8B4}" presName="spaceRect" presStyleCnt="0"/>
      <dgm:spPr/>
    </dgm:pt>
    <dgm:pt modelId="{972E2975-6300-484A-A692-89010B7A0F0D}" type="pres">
      <dgm:prSet presAssocID="{9A18BB79-DD25-4B28-ACD5-05D6819CB8B4}" presName="textRect" presStyleLbl="revTx" presStyleIdx="0" presStyleCnt="2">
        <dgm:presLayoutVars>
          <dgm:chMax val="1"/>
          <dgm:chPref val="1"/>
        </dgm:presLayoutVars>
      </dgm:prSet>
      <dgm:spPr/>
    </dgm:pt>
    <dgm:pt modelId="{41CF7277-264B-4937-A185-71910BA74CC2}" type="pres">
      <dgm:prSet presAssocID="{DB1905EC-A0B8-4DF3-878F-6F9568191A93}" presName="sibTrans" presStyleCnt="0"/>
      <dgm:spPr/>
    </dgm:pt>
    <dgm:pt modelId="{4C986B75-8B24-4298-B5C1-6CAF3C7F7335}" type="pres">
      <dgm:prSet presAssocID="{1B541BCA-5F7E-43B8-ABE1-EF6321842979}" presName="compNode" presStyleCnt="0"/>
      <dgm:spPr/>
    </dgm:pt>
    <dgm:pt modelId="{5771C451-D377-412F-9EB5-4E42C90D5B3B}" type="pres">
      <dgm:prSet presAssocID="{1B541BCA-5F7E-43B8-ABE1-EF63218429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ud Computing"/>
        </a:ext>
      </dgm:extLst>
    </dgm:pt>
    <dgm:pt modelId="{ACE8DA09-0A90-4F53-9A0D-E18A2CC63E11}" type="pres">
      <dgm:prSet presAssocID="{1B541BCA-5F7E-43B8-ABE1-EF6321842979}" presName="spaceRect" presStyleCnt="0"/>
      <dgm:spPr/>
    </dgm:pt>
    <dgm:pt modelId="{DD8B44E1-D456-4B69-8ED6-5F0FC333BB6E}" type="pres">
      <dgm:prSet presAssocID="{1B541BCA-5F7E-43B8-ABE1-EF6321842979}" presName="textRect" presStyleLbl="revTx" presStyleIdx="1" presStyleCnt="2">
        <dgm:presLayoutVars>
          <dgm:chMax val="1"/>
          <dgm:chPref val="1"/>
        </dgm:presLayoutVars>
      </dgm:prSet>
      <dgm:spPr/>
    </dgm:pt>
  </dgm:ptLst>
  <dgm:cxnLst>
    <dgm:cxn modelId="{6412C609-5811-4F23-80EF-7464758A9420}" srcId="{DA8073D7-F3C6-44A4-B3A6-FC1ADA75859D}" destId="{1B541BCA-5F7E-43B8-ABE1-EF6321842979}" srcOrd="1" destOrd="0" parTransId="{CFF0599F-4191-4E6F-8E09-A810BBACE67C}" sibTransId="{E53326C3-E7D8-443A-8BE2-F192CB060BD1}"/>
    <dgm:cxn modelId="{467FD480-2569-4238-8BE2-0B14DB46D107}" type="presOf" srcId="{DA8073D7-F3C6-44A4-B3A6-FC1ADA75859D}" destId="{D08A6513-2C23-4DDF-8478-1549FCFB82B2}" srcOrd="0" destOrd="0" presId="urn:microsoft.com/office/officeart/2018/2/layout/IconLabelList"/>
    <dgm:cxn modelId="{94B25CC6-B3CC-409E-8B0A-7BED3A7E9315}" type="presOf" srcId="{9A18BB79-DD25-4B28-ACD5-05D6819CB8B4}" destId="{972E2975-6300-484A-A692-89010B7A0F0D}" srcOrd="0" destOrd="0" presId="urn:microsoft.com/office/officeart/2018/2/layout/IconLabelList"/>
    <dgm:cxn modelId="{FBFAC9CA-9BCF-4CBE-8F17-24A4A073701D}" type="presOf" srcId="{1B541BCA-5F7E-43B8-ABE1-EF6321842979}" destId="{DD8B44E1-D456-4B69-8ED6-5F0FC333BB6E}" srcOrd="0" destOrd="0" presId="urn:microsoft.com/office/officeart/2018/2/layout/IconLabelList"/>
    <dgm:cxn modelId="{C9BF19EE-C434-40C1-85FF-A878A183A995}" srcId="{DA8073D7-F3C6-44A4-B3A6-FC1ADA75859D}" destId="{9A18BB79-DD25-4B28-ACD5-05D6819CB8B4}" srcOrd="0" destOrd="0" parTransId="{98FA308B-EAF9-49B9-9B1D-F21CC5DC9FBB}" sibTransId="{DB1905EC-A0B8-4DF3-878F-6F9568191A93}"/>
    <dgm:cxn modelId="{33BAE9AE-C550-410A-ACF6-5A703765605E}" type="presParOf" srcId="{D08A6513-2C23-4DDF-8478-1549FCFB82B2}" destId="{BCA9E18D-38D7-40B8-AC50-1F31127C4604}" srcOrd="0" destOrd="0" presId="urn:microsoft.com/office/officeart/2018/2/layout/IconLabelList"/>
    <dgm:cxn modelId="{5FC57871-3315-4A5A-B492-1E36A1F75435}" type="presParOf" srcId="{BCA9E18D-38D7-40B8-AC50-1F31127C4604}" destId="{20E5E3D5-6203-4FB2-B4E1-20C378B16F1D}" srcOrd="0" destOrd="0" presId="urn:microsoft.com/office/officeart/2018/2/layout/IconLabelList"/>
    <dgm:cxn modelId="{D1D9DEAE-10C8-45BE-BCA3-3D2F597E0845}" type="presParOf" srcId="{BCA9E18D-38D7-40B8-AC50-1F31127C4604}" destId="{A646EFA3-B3DA-4F81-9E55-67BE41EF1C09}" srcOrd="1" destOrd="0" presId="urn:microsoft.com/office/officeart/2018/2/layout/IconLabelList"/>
    <dgm:cxn modelId="{5F993142-DD1D-4BD8-8C96-F23551B0A58E}" type="presParOf" srcId="{BCA9E18D-38D7-40B8-AC50-1F31127C4604}" destId="{972E2975-6300-484A-A692-89010B7A0F0D}" srcOrd="2" destOrd="0" presId="urn:microsoft.com/office/officeart/2018/2/layout/IconLabelList"/>
    <dgm:cxn modelId="{81BBC47F-551F-4A8B-8462-252ADBACF661}" type="presParOf" srcId="{D08A6513-2C23-4DDF-8478-1549FCFB82B2}" destId="{41CF7277-264B-4937-A185-71910BA74CC2}" srcOrd="1" destOrd="0" presId="urn:microsoft.com/office/officeart/2018/2/layout/IconLabelList"/>
    <dgm:cxn modelId="{5162BC60-1EEC-48A4-9009-C18EE57A9B17}" type="presParOf" srcId="{D08A6513-2C23-4DDF-8478-1549FCFB82B2}" destId="{4C986B75-8B24-4298-B5C1-6CAF3C7F7335}" srcOrd="2" destOrd="0" presId="urn:microsoft.com/office/officeart/2018/2/layout/IconLabelList"/>
    <dgm:cxn modelId="{9CFBAA2F-60F4-4853-A90E-9F838C6601C9}" type="presParOf" srcId="{4C986B75-8B24-4298-B5C1-6CAF3C7F7335}" destId="{5771C451-D377-412F-9EB5-4E42C90D5B3B}" srcOrd="0" destOrd="0" presId="urn:microsoft.com/office/officeart/2018/2/layout/IconLabelList"/>
    <dgm:cxn modelId="{FA0C07F7-DFC0-4BB5-B16A-E16A7F5A6BF0}" type="presParOf" srcId="{4C986B75-8B24-4298-B5C1-6CAF3C7F7335}" destId="{ACE8DA09-0A90-4F53-9A0D-E18A2CC63E11}" srcOrd="1" destOrd="0" presId="urn:microsoft.com/office/officeart/2018/2/layout/IconLabelList"/>
    <dgm:cxn modelId="{F7E7B615-A4B4-4E71-8E74-67939403C051}" type="presParOf" srcId="{4C986B75-8B24-4298-B5C1-6CAF3C7F7335}" destId="{DD8B44E1-D456-4B69-8ED6-5F0FC333BB6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B0523-FEAD-49BF-A650-4BAF5F2792DA}">
      <dsp:nvSpPr>
        <dsp:cNvPr id="0" name=""/>
        <dsp:cNvSpPr/>
      </dsp:nvSpPr>
      <dsp:spPr>
        <a:xfrm>
          <a:off x="0" y="605024"/>
          <a:ext cx="9604375" cy="111696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60CDAC-C9E4-4286-A83E-5773A8F481C9}">
      <dsp:nvSpPr>
        <dsp:cNvPr id="0" name=""/>
        <dsp:cNvSpPr/>
      </dsp:nvSpPr>
      <dsp:spPr>
        <a:xfrm>
          <a:off x="337882" y="856342"/>
          <a:ext cx="614332" cy="6143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0BE1AF-E5E2-4839-AA54-5A183D3B1BFF}">
      <dsp:nvSpPr>
        <dsp:cNvPr id="0" name=""/>
        <dsp:cNvSpPr/>
      </dsp:nvSpPr>
      <dsp:spPr>
        <a:xfrm>
          <a:off x="1290098" y="605024"/>
          <a:ext cx="8314276" cy="1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212" tIns="118212" rIns="118212" bIns="118212" numCol="1" spcCol="1270" anchor="ctr" anchorCtr="0">
          <a:noAutofit/>
        </a:bodyPr>
        <a:lstStyle/>
        <a:p>
          <a:pPr marL="0" lvl="0" indent="0" algn="l" defTabSz="977900">
            <a:lnSpc>
              <a:spcPct val="90000"/>
            </a:lnSpc>
            <a:spcBef>
              <a:spcPct val="0"/>
            </a:spcBef>
            <a:spcAft>
              <a:spcPct val="35000"/>
            </a:spcAft>
            <a:buNone/>
          </a:pPr>
          <a:r>
            <a:rPr lang="en-US" sz="2200" kern="1200"/>
            <a:t>Shifting of consumer preferences: As a pioneer in clean energy and sustainable automobiles, Tesla gains from a significant social trend towards ecologically conscious consumption.</a:t>
          </a:r>
        </a:p>
      </dsp:txBody>
      <dsp:txXfrm>
        <a:off x="1290098" y="605024"/>
        <a:ext cx="8314276" cy="1116968"/>
      </dsp:txXfrm>
    </dsp:sp>
    <dsp:sp modelId="{4502083A-BB07-4CB1-A567-BFB02D6A3E54}">
      <dsp:nvSpPr>
        <dsp:cNvPr id="0" name=""/>
        <dsp:cNvSpPr/>
      </dsp:nvSpPr>
      <dsp:spPr>
        <a:xfrm>
          <a:off x="0" y="2001234"/>
          <a:ext cx="9604375" cy="111696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7C43F-151B-4412-8036-4E29743A675F}">
      <dsp:nvSpPr>
        <dsp:cNvPr id="0" name=""/>
        <dsp:cNvSpPr/>
      </dsp:nvSpPr>
      <dsp:spPr>
        <a:xfrm>
          <a:off x="337882" y="2252552"/>
          <a:ext cx="614332" cy="6143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C6B956-5BEF-4B76-BAE3-3D55D7B48B77}">
      <dsp:nvSpPr>
        <dsp:cNvPr id="0" name=""/>
        <dsp:cNvSpPr/>
      </dsp:nvSpPr>
      <dsp:spPr>
        <a:xfrm>
          <a:off x="1290098" y="2001234"/>
          <a:ext cx="8314276" cy="1116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212" tIns="118212" rIns="118212" bIns="118212" numCol="1" spcCol="1270" anchor="ctr" anchorCtr="0">
          <a:noAutofit/>
        </a:bodyPr>
        <a:lstStyle/>
        <a:p>
          <a:pPr marL="0" lvl="0" indent="0" algn="l" defTabSz="977900">
            <a:lnSpc>
              <a:spcPct val="90000"/>
            </a:lnSpc>
            <a:spcBef>
              <a:spcPct val="0"/>
            </a:spcBef>
            <a:spcAft>
              <a:spcPct val="35000"/>
            </a:spcAft>
            <a:buNone/>
          </a:pPr>
          <a:r>
            <a:rPr lang="en-US" sz="2200" kern="1200"/>
            <a:t>Demographic Trends: Younger, environmentally conscious people are drawn to Tesla's branding and technology, particularly in cities where there is a greater need for sustainable energy solutions.</a:t>
          </a:r>
        </a:p>
      </dsp:txBody>
      <dsp:txXfrm>
        <a:off x="1290098" y="2001234"/>
        <a:ext cx="8314276" cy="1116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5E3D5-6203-4FB2-B4E1-20C378B16F1D}">
      <dsp:nvSpPr>
        <dsp:cNvPr id="0" name=""/>
        <dsp:cNvSpPr/>
      </dsp:nvSpPr>
      <dsp:spPr>
        <a:xfrm>
          <a:off x="790390" y="1096487"/>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2E2975-6300-484A-A692-89010B7A0F0D}">
      <dsp:nvSpPr>
        <dsp:cNvPr id="0" name=""/>
        <dsp:cNvSpPr/>
      </dsp:nvSpPr>
      <dsp:spPr>
        <a:xfrm>
          <a:off x="57171" y="2663100"/>
          <a:ext cx="2666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Innovation in EV and Autonomous Tech: Tesla invests extensively in R&amp;D, keeping EV and autonomous driving technologies at the forefront. Rapid technological advancements in battery economy and autonomous driving provide a competitive advantage.</a:t>
          </a:r>
        </a:p>
      </dsp:txBody>
      <dsp:txXfrm>
        <a:off x="57171" y="2663100"/>
        <a:ext cx="2666250" cy="877500"/>
      </dsp:txXfrm>
    </dsp:sp>
    <dsp:sp modelId="{5771C451-D377-412F-9EB5-4E42C90D5B3B}">
      <dsp:nvSpPr>
        <dsp:cNvPr id="0" name=""/>
        <dsp:cNvSpPr/>
      </dsp:nvSpPr>
      <dsp:spPr>
        <a:xfrm>
          <a:off x="3923234" y="1096487"/>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8B44E1-D456-4B69-8ED6-5F0FC333BB6E}">
      <dsp:nvSpPr>
        <dsp:cNvPr id="0" name=""/>
        <dsp:cNvSpPr/>
      </dsp:nvSpPr>
      <dsp:spPr>
        <a:xfrm>
          <a:off x="3190015" y="2663100"/>
          <a:ext cx="2666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Cybersecurity and Data Management: With Tesla’s substantial data collection for AI-driven features, data security and privacy rules become increasingly important as the company advance in autonomous driving.</a:t>
          </a:r>
        </a:p>
      </dsp:txBody>
      <dsp:txXfrm>
        <a:off x="3190015" y="2663100"/>
        <a:ext cx="2666250" cy="8775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
        <p:cNvGrpSpPr/>
        <p:nvPr/>
      </p:nvGrpSpPr>
      <p:grpSpPr>
        <a:xfrm>
          <a:off x="0" y="0"/>
          <a:ext cx="0" cy="0"/>
          <a:chOff x="0" y="0"/>
          <a:chExt cx="0" cy="0"/>
        </a:xfrm>
      </p:grpSpPr>
      <p:sp>
        <p:nvSpPr>
          <p:cNvPr id="53" name="Google Shape;53;g30fd8a2ebce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 name="Google Shape;54;g30fd8a2ebce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E6941-6CBC-4F51-82D8-AC5D6878CF63}" type="slidenum">
              <a:rPr lang="en-GB" altLang="en-US">
                <a:latin typeface="Calibri" panose="020F0502020204030204" pitchFamily="34" charset="0"/>
                <a:cs typeface="Arial" panose="020B0604020202020204" pitchFamily="34" charset="0"/>
              </a:rPr>
              <a:pPr/>
              <a:t>36</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11/11/2024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11/11/2024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11/11/2024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11/11/2024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11/11/2024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11/11/2024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CCE6-085B-159F-5AA4-0FE3AB1C857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VC"/>
          </a:p>
        </p:txBody>
      </p:sp>
      <p:sp>
        <p:nvSpPr>
          <p:cNvPr id="3" name="Subtitle 2">
            <a:extLst>
              <a:ext uri="{FF2B5EF4-FFF2-40B4-BE49-F238E27FC236}">
                <a16:creationId xmlns:a16="http://schemas.microsoft.com/office/drawing/2014/main" id="{6CAF705D-7D76-3507-7B47-3B25B251E7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VC"/>
          </a:p>
        </p:txBody>
      </p:sp>
      <p:sp>
        <p:nvSpPr>
          <p:cNvPr id="4" name="Date Placeholder 3">
            <a:extLst>
              <a:ext uri="{FF2B5EF4-FFF2-40B4-BE49-F238E27FC236}">
                <a16:creationId xmlns:a16="http://schemas.microsoft.com/office/drawing/2014/main" id="{6686EC84-8705-7AAD-5782-18B0D889DF6B}"/>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706CDD43-301C-06E6-1BB4-CB060F8ED61B}"/>
              </a:ext>
            </a:extLst>
          </p:cNvPr>
          <p:cNvSpPr>
            <a:spLocks noGrp="1"/>
          </p:cNvSpPr>
          <p:nvPr>
            <p:ph type="ftr" sz="quarter" idx="11"/>
          </p:nvPr>
        </p:nvSpPr>
        <p:spPr/>
        <p:txBody>
          <a:bodyPr/>
          <a:lstStyle/>
          <a:p>
            <a:endParaRPr lang="en-VC"/>
          </a:p>
        </p:txBody>
      </p:sp>
      <p:sp>
        <p:nvSpPr>
          <p:cNvPr id="6" name="Slide Number Placeholder 5">
            <a:extLst>
              <a:ext uri="{FF2B5EF4-FFF2-40B4-BE49-F238E27FC236}">
                <a16:creationId xmlns:a16="http://schemas.microsoft.com/office/drawing/2014/main" id="{4342747B-F2BC-F57C-2C9A-6569558E3E1F}"/>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14498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29017-D958-51C2-C9E9-AD573EDE5E4C}"/>
              </a:ext>
            </a:extLst>
          </p:cNvPr>
          <p:cNvSpPr>
            <a:spLocks noGrp="1"/>
          </p:cNvSpPr>
          <p:nvPr>
            <p:ph type="title"/>
          </p:nvPr>
        </p:nvSpPr>
        <p:spPr/>
        <p:txBody>
          <a:bodyPr/>
          <a:lstStyle/>
          <a:p>
            <a:r>
              <a:rPr lang="en-US"/>
              <a:t>Click to edit Master title style</a:t>
            </a:r>
            <a:endParaRPr lang="en-VC"/>
          </a:p>
        </p:txBody>
      </p:sp>
      <p:sp>
        <p:nvSpPr>
          <p:cNvPr id="3" name="Content Placeholder 2">
            <a:extLst>
              <a:ext uri="{FF2B5EF4-FFF2-40B4-BE49-F238E27FC236}">
                <a16:creationId xmlns:a16="http://schemas.microsoft.com/office/drawing/2014/main" id="{62A88286-6787-965D-7E6D-D2C195CE1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Date Placeholder 3">
            <a:extLst>
              <a:ext uri="{FF2B5EF4-FFF2-40B4-BE49-F238E27FC236}">
                <a16:creationId xmlns:a16="http://schemas.microsoft.com/office/drawing/2014/main" id="{274227AE-3077-D154-B7C4-113E6A50CF47}"/>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678112B3-6B3D-1787-A1F8-ECAD6A782291}"/>
              </a:ext>
            </a:extLst>
          </p:cNvPr>
          <p:cNvSpPr>
            <a:spLocks noGrp="1"/>
          </p:cNvSpPr>
          <p:nvPr>
            <p:ph type="ftr" sz="quarter" idx="11"/>
          </p:nvPr>
        </p:nvSpPr>
        <p:spPr/>
        <p:txBody>
          <a:bodyPr/>
          <a:lstStyle/>
          <a:p>
            <a:endParaRPr lang="en-VC"/>
          </a:p>
        </p:txBody>
      </p:sp>
      <p:sp>
        <p:nvSpPr>
          <p:cNvPr id="6" name="Slide Number Placeholder 5">
            <a:extLst>
              <a:ext uri="{FF2B5EF4-FFF2-40B4-BE49-F238E27FC236}">
                <a16:creationId xmlns:a16="http://schemas.microsoft.com/office/drawing/2014/main" id="{9798104C-571D-A2CA-20C0-9E53331115F6}"/>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509684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3B479-3EF5-A613-6FF2-8291DA574E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VC"/>
          </a:p>
        </p:txBody>
      </p:sp>
      <p:sp>
        <p:nvSpPr>
          <p:cNvPr id="3" name="Text Placeholder 2">
            <a:extLst>
              <a:ext uri="{FF2B5EF4-FFF2-40B4-BE49-F238E27FC236}">
                <a16:creationId xmlns:a16="http://schemas.microsoft.com/office/drawing/2014/main" id="{1564FEE7-C77D-C4BA-BD81-A11ACB70AE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F762E9-EC85-D129-FDF0-AF35474EFC2E}"/>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E5078593-CB1E-7145-85F8-8B09A241CAFB}"/>
              </a:ext>
            </a:extLst>
          </p:cNvPr>
          <p:cNvSpPr>
            <a:spLocks noGrp="1"/>
          </p:cNvSpPr>
          <p:nvPr>
            <p:ph type="ftr" sz="quarter" idx="11"/>
          </p:nvPr>
        </p:nvSpPr>
        <p:spPr/>
        <p:txBody>
          <a:bodyPr/>
          <a:lstStyle/>
          <a:p>
            <a:endParaRPr lang="en-VC"/>
          </a:p>
        </p:txBody>
      </p:sp>
      <p:sp>
        <p:nvSpPr>
          <p:cNvPr id="6" name="Slide Number Placeholder 5">
            <a:extLst>
              <a:ext uri="{FF2B5EF4-FFF2-40B4-BE49-F238E27FC236}">
                <a16:creationId xmlns:a16="http://schemas.microsoft.com/office/drawing/2014/main" id="{1BED3A18-66B2-229E-952D-A34B3AF1B6F2}"/>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908083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9519A-4DEA-CFF5-08A7-4045BC4CE6B6}"/>
              </a:ext>
            </a:extLst>
          </p:cNvPr>
          <p:cNvSpPr>
            <a:spLocks noGrp="1"/>
          </p:cNvSpPr>
          <p:nvPr>
            <p:ph type="title"/>
          </p:nvPr>
        </p:nvSpPr>
        <p:spPr/>
        <p:txBody>
          <a:bodyPr/>
          <a:lstStyle/>
          <a:p>
            <a:r>
              <a:rPr lang="en-US"/>
              <a:t>Click to edit Master title style</a:t>
            </a:r>
            <a:endParaRPr lang="en-VC"/>
          </a:p>
        </p:txBody>
      </p:sp>
      <p:sp>
        <p:nvSpPr>
          <p:cNvPr id="3" name="Content Placeholder 2">
            <a:extLst>
              <a:ext uri="{FF2B5EF4-FFF2-40B4-BE49-F238E27FC236}">
                <a16:creationId xmlns:a16="http://schemas.microsoft.com/office/drawing/2014/main" id="{F80CFB96-99CC-BFCF-D3D6-DFEFA0BBAE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Content Placeholder 3">
            <a:extLst>
              <a:ext uri="{FF2B5EF4-FFF2-40B4-BE49-F238E27FC236}">
                <a16:creationId xmlns:a16="http://schemas.microsoft.com/office/drawing/2014/main" id="{CBF5456E-871C-60B8-11E6-F2DB75419E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5" name="Date Placeholder 4">
            <a:extLst>
              <a:ext uri="{FF2B5EF4-FFF2-40B4-BE49-F238E27FC236}">
                <a16:creationId xmlns:a16="http://schemas.microsoft.com/office/drawing/2014/main" id="{486866DA-4111-BF33-8D45-CA679FF5CAB8}"/>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6" name="Footer Placeholder 5">
            <a:extLst>
              <a:ext uri="{FF2B5EF4-FFF2-40B4-BE49-F238E27FC236}">
                <a16:creationId xmlns:a16="http://schemas.microsoft.com/office/drawing/2014/main" id="{BB10BB9E-C97B-E079-D1C2-FB755289A391}"/>
              </a:ext>
            </a:extLst>
          </p:cNvPr>
          <p:cNvSpPr>
            <a:spLocks noGrp="1"/>
          </p:cNvSpPr>
          <p:nvPr>
            <p:ph type="ftr" sz="quarter" idx="11"/>
          </p:nvPr>
        </p:nvSpPr>
        <p:spPr/>
        <p:txBody>
          <a:bodyPr/>
          <a:lstStyle/>
          <a:p>
            <a:endParaRPr lang="en-VC"/>
          </a:p>
        </p:txBody>
      </p:sp>
      <p:sp>
        <p:nvSpPr>
          <p:cNvPr id="7" name="Slide Number Placeholder 6">
            <a:extLst>
              <a:ext uri="{FF2B5EF4-FFF2-40B4-BE49-F238E27FC236}">
                <a16:creationId xmlns:a16="http://schemas.microsoft.com/office/drawing/2014/main" id="{15F14BF0-D575-3123-D03B-57CF1474F8E2}"/>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12747587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11360-0357-501A-1066-A2E4741154E3}"/>
              </a:ext>
            </a:extLst>
          </p:cNvPr>
          <p:cNvSpPr>
            <a:spLocks noGrp="1"/>
          </p:cNvSpPr>
          <p:nvPr>
            <p:ph type="title"/>
          </p:nvPr>
        </p:nvSpPr>
        <p:spPr>
          <a:xfrm>
            <a:off x="839788" y="365125"/>
            <a:ext cx="10515600" cy="1325563"/>
          </a:xfrm>
        </p:spPr>
        <p:txBody>
          <a:bodyPr/>
          <a:lstStyle/>
          <a:p>
            <a:r>
              <a:rPr lang="en-US"/>
              <a:t>Click to edit Master title style</a:t>
            </a:r>
            <a:endParaRPr lang="en-VC"/>
          </a:p>
        </p:txBody>
      </p:sp>
      <p:sp>
        <p:nvSpPr>
          <p:cNvPr id="3" name="Text Placeholder 2">
            <a:extLst>
              <a:ext uri="{FF2B5EF4-FFF2-40B4-BE49-F238E27FC236}">
                <a16:creationId xmlns:a16="http://schemas.microsoft.com/office/drawing/2014/main" id="{55F3C61C-CBED-884E-D0EF-85C186C0A1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AF2FEA-1CAD-6BA0-4B26-E3D88D4E82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5" name="Text Placeholder 4">
            <a:extLst>
              <a:ext uri="{FF2B5EF4-FFF2-40B4-BE49-F238E27FC236}">
                <a16:creationId xmlns:a16="http://schemas.microsoft.com/office/drawing/2014/main" id="{9058CE6E-9671-5209-1181-33A93BAF35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7EF480-F77D-51CD-7041-81A0660E64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7" name="Date Placeholder 6">
            <a:extLst>
              <a:ext uri="{FF2B5EF4-FFF2-40B4-BE49-F238E27FC236}">
                <a16:creationId xmlns:a16="http://schemas.microsoft.com/office/drawing/2014/main" id="{8B4B28EE-32C6-1282-89AF-21628F1269CC}"/>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8" name="Footer Placeholder 7">
            <a:extLst>
              <a:ext uri="{FF2B5EF4-FFF2-40B4-BE49-F238E27FC236}">
                <a16:creationId xmlns:a16="http://schemas.microsoft.com/office/drawing/2014/main" id="{7285C723-E5FE-C650-03A6-12908481B576}"/>
              </a:ext>
            </a:extLst>
          </p:cNvPr>
          <p:cNvSpPr>
            <a:spLocks noGrp="1"/>
          </p:cNvSpPr>
          <p:nvPr>
            <p:ph type="ftr" sz="quarter" idx="11"/>
          </p:nvPr>
        </p:nvSpPr>
        <p:spPr/>
        <p:txBody>
          <a:bodyPr/>
          <a:lstStyle/>
          <a:p>
            <a:endParaRPr lang="en-VC"/>
          </a:p>
        </p:txBody>
      </p:sp>
      <p:sp>
        <p:nvSpPr>
          <p:cNvPr id="9" name="Slide Number Placeholder 8">
            <a:extLst>
              <a:ext uri="{FF2B5EF4-FFF2-40B4-BE49-F238E27FC236}">
                <a16:creationId xmlns:a16="http://schemas.microsoft.com/office/drawing/2014/main" id="{C4EBD1E6-683F-1634-32A4-41FBBD9D468A}"/>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557101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CBDC3-0002-6EC2-64F6-1206CA1410F5}"/>
              </a:ext>
            </a:extLst>
          </p:cNvPr>
          <p:cNvSpPr>
            <a:spLocks noGrp="1"/>
          </p:cNvSpPr>
          <p:nvPr>
            <p:ph type="title"/>
          </p:nvPr>
        </p:nvSpPr>
        <p:spPr/>
        <p:txBody>
          <a:bodyPr/>
          <a:lstStyle/>
          <a:p>
            <a:r>
              <a:rPr lang="en-US"/>
              <a:t>Click to edit Master title style</a:t>
            </a:r>
            <a:endParaRPr lang="en-VC"/>
          </a:p>
        </p:txBody>
      </p:sp>
      <p:sp>
        <p:nvSpPr>
          <p:cNvPr id="3" name="Date Placeholder 2">
            <a:extLst>
              <a:ext uri="{FF2B5EF4-FFF2-40B4-BE49-F238E27FC236}">
                <a16:creationId xmlns:a16="http://schemas.microsoft.com/office/drawing/2014/main" id="{3DCF281E-F62F-25CB-92C4-FDAC574B3B87}"/>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4" name="Footer Placeholder 3">
            <a:extLst>
              <a:ext uri="{FF2B5EF4-FFF2-40B4-BE49-F238E27FC236}">
                <a16:creationId xmlns:a16="http://schemas.microsoft.com/office/drawing/2014/main" id="{E2E683C2-884E-658C-A032-11B2D6D2B5AF}"/>
              </a:ext>
            </a:extLst>
          </p:cNvPr>
          <p:cNvSpPr>
            <a:spLocks noGrp="1"/>
          </p:cNvSpPr>
          <p:nvPr>
            <p:ph type="ftr" sz="quarter" idx="11"/>
          </p:nvPr>
        </p:nvSpPr>
        <p:spPr/>
        <p:txBody>
          <a:bodyPr/>
          <a:lstStyle/>
          <a:p>
            <a:endParaRPr lang="en-VC"/>
          </a:p>
        </p:txBody>
      </p:sp>
      <p:sp>
        <p:nvSpPr>
          <p:cNvPr id="5" name="Slide Number Placeholder 4">
            <a:extLst>
              <a:ext uri="{FF2B5EF4-FFF2-40B4-BE49-F238E27FC236}">
                <a16:creationId xmlns:a16="http://schemas.microsoft.com/office/drawing/2014/main" id="{822D58FA-8853-2FBD-8F16-3862F2641D6F}"/>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8552906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46E3D6-1A5E-724E-E90A-DA5D69B4F40B}"/>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3" name="Footer Placeholder 2">
            <a:extLst>
              <a:ext uri="{FF2B5EF4-FFF2-40B4-BE49-F238E27FC236}">
                <a16:creationId xmlns:a16="http://schemas.microsoft.com/office/drawing/2014/main" id="{B97FCD0D-AB4F-6842-22C1-330BAC1A8237}"/>
              </a:ext>
            </a:extLst>
          </p:cNvPr>
          <p:cNvSpPr>
            <a:spLocks noGrp="1"/>
          </p:cNvSpPr>
          <p:nvPr>
            <p:ph type="ftr" sz="quarter" idx="11"/>
          </p:nvPr>
        </p:nvSpPr>
        <p:spPr/>
        <p:txBody>
          <a:bodyPr/>
          <a:lstStyle/>
          <a:p>
            <a:endParaRPr lang="en-VC"/>
          </a:p>
        </p:txBody>
      </p:sp>
      <p:sp>
        <p:nvSpPr>
          <p:cNvPr id="4" name="Slide Number Placeholder 3">
            <a:extLst>
              <a:ext uri="{FF2B5EF4-FFF2-40B4-BE49-F238E27FC236}">
                <a16:creationId xmlns:a16="http://schemas.microsoft.com/office/drawing/2014/main" id="{CC123C6E-D4AE-CBD8-7574-8A77F788158F}"/>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17234438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37360-12AA-607E-68D5-972AE0F77C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VC"/>
          </a:p>
        </p:txBody>
      </p:sp>
      <p:sp>
        <p:nvSpPr>
          <p:cNvPr id="3" name="Content Placeholder 2">
            <a:extLst>
              <a:ext uri="{FF2B5EF4-FFF2-40B4-BE49-F238E27FC236}">
                <a16:creationId xmlns:a16="http://schemas.microsoft.com/office/drawing/2014/main" id="{92900077-EA89-447B-41F4-35F88ABC02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Text Placeholder 3">
            <a:extLst>
              <a:ext uri="{FF2B5EF4-FFF2-40B4-BE49-F238E27FC236}">
                <a16:creationId xmlns:a16="http://schemas.microsoft.com/office/drawing/2014/main" id="{3EFA18FB-F9E4-B180-7BE6-366DF04E00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B7340B-94BA-C2BB-AD56-9D14F5917330}"/>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6" name="Footer Placeholder 5">
            <a:extLst>
              <a:ext uri="{FF2B5EF4-FFF2-40B4-BE49-F238E27FC236}">
                <a16:creationId xmlns:a16="http://schemas.microsoft.com/office/drawing/2014/main" id="{1BA9B540-4C45-96DA-A070-846EE90642AE}"/>
              </a:ext>
            </a:extLst>
          </p:cNvPr>
          <p:cNvSpPr>
            <a:spLocks noGrp="1"/>
          </p:cNvSpPr>
          <p:nvPr>
            <p:ph type="ftr" sz="quarter" idx="11"/>
          </p:nvPr>
        </p:nvSpPr>
        <p:spPr/>
        <p:txBody>
          <a:bodyPr/>
          <a:lstStyle/>
          <a:p>
            <a:endParaRPr lang="en-VC"/>
          </a:p>
        </p:txBody>
      </p:sp>
      <p:sp>
        <p:nvSpPr>
          <p:cNvPr id="7" name="Slide Number Placeholder 6">
            <a:extLst>
              <a:ext uri="{FF2B5EF4-FFF2-40B4-BE49-F238E27FC236}">
                <a16:creationId xmlns:a16="http://schemas.microsoft.com/office/drawing/2014/main" id="{49F10C09-B99F-79EB-168A-A68EAC595125}"/>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36053818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6020-7422-0170-3144-AFA7960D7A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VC"/>
          </a:p>
        </p:txBody>
      </p:sp>
      <p:sp>
        <p:nvSpPr>
          <p:cNvPr id="3" name="Picture Placeholder 2">
            <a:extLst>
              <a:ext uri="{FF2B5EF4-FFF2-40B4-BE49-F238E27FC236}">
                <a16:creationId xmlns:a16="http://schemas.microsoft.com/office/drawing/2014/main" id="{B6B81C16-5B60-6D92-C3E6-CE830EB882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VC"/>
          </a:p>
        </p:txBody>
      </p:sp>
      <p:sp>
        <p:nvSpPr>
          <p:cNvPr id="4" name="Text Placeholder 3">
            <a:extLst>
              <a:ext uri="{FF2B5EF4-FFF2-40B4-BE49-F238E27FC236}">
                <a16:creationId xmlns:a16="http://schemas.microsoft.com/office/drawing/2014/main" id="{5ED8C95D-95AD-5E1E-1D03-A129CE4748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94508C-5EE1-A1A7-2ED6-AC0296FAE0FC}"/>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6" name="Footer Placeholder 5">
            <a:extLst>
              <a:ext uri="{FF2B5EF4-FFF2-40B4-BE49-F238E27FC236}">
                <a16:creationId xmlns:a16="http://schemas.microsoft.com/office/drawing/2014/main" id="{53FFEA8D-5882-CD23-FAE3-9C0F7358E222}"/>
              </a:ext>
            </a:extLst>
          </p:cNvPr>
          <p:cNvSpPr>
            <a:spLocks noGrp="1"/>
          </p:cNvSpPr>
          <p:nvPr>
            <p:ph type="ftr" sz="quarter" idx="11"/>
          </p:nvPr>
        </p:nvSpPr>
        <p:spPr/>
        <p:txBody>
          <a:bodyPr/>
          <a:lstStyle/>
          <a:p>
            <a:endParaRPr lang="en-VC"/>
          </a:p>
        </p:txBody>
      </p:sp>
      <p:sp>
        <p:nvSpPr>
          <p:cNvPr id="7" name="Slide Number Placeholder 6">
            <a:extLst>
              <a:ext uri="{FF2B5EF4-FFF2-40B4-BE49-F238E27FC236}">
                <a16:creationId xmlns:a16="http://schemas.microsoft.com/office/drawing/2014/main" id="{2D2F012C-4B7F-98B9-6DB0-BF221EF34AD1}"/>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32393559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E862-A9BB-1816-234C-4EFF9635D5E3}"/>
              </a:ext>
            </a:extLst>
          </p:cNvPr>
          <p:cNvSpPr>
            <a:spLocks noGrp="1"/>
          </p:cNvSpPr>
          <p:nvPr>
            <p:ph type="title"/>
          </p:nvPr>
        </p:nvSpPr>
        <p:spPr/>
        <p:txBody>
          <a:bodyPr/>
          <a:lstStyle/>
          <a:p>
            <a:r>
              <a:rPr lang="en-US"/>
              <a:t>Click to edit Master title style</a:t>
            </a:r>
            <a:endParaRPr lang="en-VC"/>
          </a:p>
        </p:txBody>
      </p:sp>
      <p:sp>
        <p:nvSpPr>
          <p:cNvPr id="3" name="Vertical Text Placeholder 2">
            <a:extLst>
              <a:ext uri="{FF2B5EF4-FFF2-40B4-BE49-F238E27FC236}">
                <a16:creationId xmlns:a16="http://schemas.microsoft.com/office/drawing/2014/main" id="{C60D7EDF-029F-F787-10F9-F7F14B6446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Date Placeholder 3">
            <a:extLst>
              <a:ext uri="{FF2B5EF4-FFF2-40B4-BE49-F238E27FC236}">
                <a16:creationId xmlns:a16="http://schemas.microsoft.com/office/drawing/2014/main" id="{E33DC074-0518-26BB-7FF8-58F0FADE09B8}"/>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0318156F-6FB5-FB43-6A1E-C8E0ABBCAD6D}"/>
              </a:ext>
            </a:extLst>
          </p:cNvPr>
          <p:cNvSpPr>
            <a:spLocks noGrp="1"/>
          </p:cNvSpPr>
          <p:nvPr>
            <p:ph type="ftr" sz="quarter" idx="11"/>
          </p:nvPr>
        </p:nvSpPr>
        <p:spPr/>
        <p:txBody>
          <a:bodyPr/>
          <a:lstStyle/>
          <a:p>
            <a:endParaRPr lang="en-VC"/>
          </a:p>
        </p:txBody>
      </p:sp>
      <p:sp>
        <p:nvSpPr>
          <p:cNvPr id="6" name="Slide Number Placeholder 5">
            <a:extLst>
              <a:ext uri="{FF2B5EF4-FFF2-40B4-BE49-F238E27FC236}">
                <a16:creationId xmlns:a16="http://schemas.microsoft.com/office/drawing/2014/main" id="{AF976B5F-7881-B3D2-6FD9-4B8D4D1FD6C1}"/>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5719658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2BDF6E-98BC-9F61-210C-901F76F9514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VC"/>
          </a:p>
        </p:txBody>
      </p:sp>
      <p:sp>
        <p:nvSpPr>
          <p:cNvPr id="3" name="Vertical Text Placeholder 2">
            <a:extLst>
              <a:ext uri="{FF2B5EF4-FFF2-40B4-BE49-F238E27FC236}">
                <a16:creationId xmlns:a16="http://schemas.microsoft.com/office/drawing/2014/main" id="{AD60CBBE-DAC2-0957-58E7-DAE1C37746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Date Placeholder 3">
            <a:extLst>
              <a:ext uri="{FF2B5EF4-FFF2-40B4-BE49-F238E27FC236}">
                <a16:creationId xmlns:a16="http://schemas.microsoft.com/office/drawing/2014/main" id="{41EBBEDA-684F-C86F-AAC0-46E20C375782}"/>
              </a:ext>
            </a:extLst>
          </p:cNvPr>
          <p:cNvSpPr>
            <a:spLocks noGrp="1"/>
          </p:cNvSpPr>
          <p:nvPr>
            <p:ph type="dt" sz="half" idx="10"/>
          </p:nvPr>
        </p:nvSpPr>
        <p:spPr/>
        <p:txBody>
          <a:body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C5791FD8-681F-AE04-726F-2097EE62DF46}"/>
              </a:ext>
            </a:extLst>
          </p:cNvPr>
          <p:cNvSpPr>
            <a:spLocks noGrp="1"/>
          </p:cNvSpPr>
          <p:nvPr>
            <p:ph type="ftr" sz="quarter" idx="11"/>
          </p:nvPr>
        </p:nvSpPr>
        <p:spPr/>
        <p:txBody>
          <a:bodyPr/>
          <a:lstStyle/>
          <a:p>
            <a:endParaRPr lang="en-VC"/>
          </a:p>
        </p:txBody>
      </p:sp>
      <p:sp>
        <p:nvSpPr>
          <p:cNvPr id="6" name="Slide Number Placeholder 5">
            <a:extLst>
              <a:ext uri="{FF2B5EF4-FFF2-40B4-BE49-F238E27FC236}">
                <a16:creationId xmlns:a16="http://schemas.microsoft.com/office/drawing/2014/main" id="{4FA924ED-BF14-E669-1E65-C1315ED80211}"/>
              </a:ext>
            </a:extLst>
          </p:cNvPr>
          <p:cNvSpPr>
            <a:spLocks noGrp="1"/>
          </p:cNvSpPr>
          <p:nvPr>
            <p:ph type="sldNum" sz="quarter" idx="12"/>
          </p:nvPr>
        </p:nvSpPr>
        <p:spPr/>
        <p:txBody>
          <a:bodyPr/>
          <a:lstStyle/>
          <a:p>
            <a:fld id="{E47F6049-660D-443E-9BF9-1808E2DC26DC}" type="slidenum">
              <a:rPr lang="en-VC" smtClean="0"/>
              <a:t>‹#›</a:t>
            </a:fld>
            <a:endParaRPr lang="en-VC"/>
          </a:p>
        </p:txBody>
      </p:sp>
    </p:spTree>
    <p:extLst>
      <p:ext uri="{BB962C8B-B14F-4D97-AF65-F5344CB8AC3E}">
        <p14:creationId xmlns:p14="http://schemas.microsoft.com/office/powerpoint/2010/main" val="27291017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8ECF88D-8256-4E88-BE0B-264AE419569D}" type="datetimeFigureOut">
              <a:rPr lang="en-VC" smtClean="0"/>
              <a:t>11/11/2024</a:t>
            </a:fld>
            <a:endParaRPr lang="en-VC"/>
          </a:p>
        </p:txBody>
      </p:sp>
      <p:sp>
        <p:nvSpPr>
          <p:cNvPr id="5" name="Footer Placeholder 4"/>
          <p:cNvSpPr>
            <a:spLocks noGrp="1"/>
          </p:cNvSpPr>
          <p:nvPr>
            <p:ph type="ftr" sz="quarter" idx="11"/>
          </p:nvPr>
        </p:nvSpPr>
        <p:spPr>
          <a:xfrm>
            <a:off x="2416500" y="329307"/>
            <a:ext cx="4973915" cy="309201"/>
          </a:xfrm>
        </p:spPr>
        <p:txBody>
          <a:bodyPr/>
          <a:lstStyle/>
          <a:p>
            <a:endParaRPr lang="en-VC"/>
          </a:p>
        </p:txBody>
      </p:sp>
      <p:sp>
        <p:nvSpPr>
          <p:cNvPr id="6" name="Slide Number Placeholder 5"/>
          <p:cNvSpPr>
            <a:spLocks noGrp="1"/>
          </p:cNvSpPr>
          <p:nvPr>
            <p:ph type="sldNum" sz="quarter" idx="12"/>
          </p:nvPr>
        </p:nvSpPr>
        <p:spPr>
          <a:xfrm>
            <a:off x="1437664" y="798973"/>
            <a:ext cx="811019" cy="503578"/>
          </a:xfrm>
        </p:spPr>
        <p:txBody>
          <a:bodyPr/>
          <a:lstStyle/>
          <a:p>
            <a:fld id="{7E7704B0-98A2-426D-A82F-B62FC8D4E4C8}" type="slidenum">
              <a:rPr lang="en-VC" smtClean="0"/>
              <a:t>‹#›</a:t>
            </a:fld>
            <a:endParaRPr lang="en-VC"/>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60382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ECF88D-8256-4E88-BE0B-264AE419569D}" type="datetimeFigureOut">
              <a:rPr lang="en-VC" smtClean="0"/>
              <a:t>11/11/2024</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7E7704B0-98A2-426D-A82F-B62FC8D4E4C8}" type="slidenum">
              <a:rPr lang="en-VC" smtClean="0"/>
              <a:t>‹#›</a:t>
            </a:fld>
            <a:endParaRPr lang="en-VC"/>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478364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ECF88D-8256-4E88-BE0B-264AE419569D}" type="datetimeFigureOut">
              <a:rPr lang="en-VC" smtClean="0"/>
              <a:t>11/11/2024</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7E7704B0-98A2-426D-A82F-B62FC8D4E4C8}" type="slidenum">
              <a:rPr lang="en-VC" smtClean="0"/>
              <a:t>‹#›</a:t>
            </a:fld>
            <a:endParaRPr lang="en-VC"/>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12745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8ECF88D-8256-4E88-BE0B-264AE419569D}" type="datetimeFigureOut">
              <a:rPr lang="en-VC" smtClean="0"/>
              <a:t>11/11/2024</a:t>
            </a:fld>
            <a:endParaRPr lang="en-VC"/>
          </a:p>
        </p:txBody>
      </p:sp>
      <p:sp>
        <p:nvSpPr>
          <p:cNvPr id="6" name="Footer Placeholder 5"/>
          <p:cNvSpPr>
            <a:spLocks noGrp="1"/>
          </p:cNvSpPr>
          <p:nvPr>
            <p:ph type="ftr" sz="quarter" idx="11"/>
          </p:nvPr>
        </p:nvSpPr>
        <p:spPr/>
        <p:txBody>
          <a:bodyPr/>
          <a:lstStyle/>
          <a:p>
            <a:endParaRPr lang="en-VC"/>
          </a:p>
        </p:txBody>
      </p:sp>
      <p:sp>
        <p:nvSpPr>
          <p:cNvPr id="7" name="Slide Number Placeholder 6"/>
          <p:cNvSpPr>
            <a:spLocks noGrp="1"/>
          </p:cNvSpPr>
          <p:nvPr>
            <p:ph type="sldNum" sz="quarter" idx="12"/>
          </p:nvPr>
        </p:nvSpPr>
        <p:spPr/>
        <p:txBody>
          <a:bodyPr/>
          <a:lstStyle/>
          <a:p>
            <a:fld id="{7E7704B0-98A2-426D-A82F-B62FC8D4E4C8}" type="slidenum">
              <a:rPr lang="en-VC" smtClean="0"/>
              <a:t>‹#›</a:t>
            </a:fld>
            <a:endParaRPr lang="en-VC"/>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38860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8ECF88D-8256-4E88-BE0B-264AE419569D}" type="datetimeFigureOut">
              <a:rPr lang="en-VC" smtClean="0"/>
              <a:t>11/11/2024</a:t>
            </a:fld>
            <a:endParaRPr lang="en-VC"/>
          </a:p>
        </p:txBody>
      </p:sp>
      <p:sp>
        <p:nvSpPr>
          <p:cNvPr id="8" name="Footer Placeholder 7"/>
          <p:cNvSpPr>
            <a:spLocks noGrp="1"/>
          </p:cNvSpPr>
          <p:nvPr>
            <p:ph type="ftr" sz="quarter" idx="11"/>
          </p:nvPr>
        </p:nvSpPr>
        <p:spPr/>
        <p:txBody>
          <a:bodyPr/>
          <a:lstStyle/>
          <a:p>
            <a:endParaRPr lang="en-VC"/>
          </a:p>
        </p:txBody>
      </p:sp>
      <p:sp>
        <p:nvSpPr>
          <p:cNvPr id="9" name="Slide Number Placeholder 8"/>
          <p:cNvSpPr>
            <a:spLocks noGrp="1"/>
          </p:cNvSpPr>
          <p:nvPr>
            <p:ph type="sldNum" sz="quarter" idx="12"/>
          </p:nvPr>
        </p:nvSpPr>
        <p:spPr/>
        <p:txBody>
          <a:bodyPr/>
          <a:lstStyle/>
          <a:p>
            <a:fld id="{7E7704B0-98A2-426D-A82F-B62FC8D4E4C8}" type="slidenum">
              <a:rPr lang="en-VC" smtClean="0"/>
              <a:t>‹#›</a:t>
            </a:fld>
            <a:endParaRPr lang="en-VC"/>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91047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ECF88D-8256-4E88-BE0B-264AE419569D}" type="datetimeFigureOut">
              <a:rPr lang="en-VC" smtClean="0"/>
              <a:t>11/11/2024</a:t>
            </a:fld>
            <a:endParaRPr lang="en-VC"/>
          </a:p>
        </p:txBody>
      </p:sp>
      <p:sp>
        <p:nvSpPr>
          <p:cNvPr id="4" name="Footer Placeholder 3"/>
          <p:cNvSpPr>
            <a:spLocks noGrp="1"/>
          </p:cNvSpPr>
          <p:nvPr>
            <p:ph type="ftr" sz="quarter" idx="11"/>
          </p:nvPr>
        </p:nvSpPr>
        <p:spPr/>
        <p:txBody>
          <a:bodyPr/>
          <a:lstStyle/>
          <a:p>
            <a:endParaRPr lang="en-VC"/>
          </a:p>
        </p:txBody>
      </p:sp>
      <p:sp>
        <p:nvSpPr>
          <p:cNvPr id="5" name="Slide Number Placeholder 4"/>
          <p:cNvSpPr>
            <a:spLocks noGrp="1"/>
          </p:cNvSpPr>
          <p:nvPr>
            <p:ph type="sldNum" sz="quarter" idx="12"/>
          </p:nvPr>
        </p:nvSpPr>
        <p:spPr/>
        <p:txBody>
          <a:bodyPr/>
          <a:lstStyle/>
          <a:p>
            <a:fld id="{7E7704B0-98A2-426D-A82F-B62FC8D4E4C8}" type="slidenum">
              <a:rPr lang="en-VC" smtClean="0"/>
              <a:t>‹#›</a:t>
            </a:fld>
            <a:endParaRPr lang="en-VC"/>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140189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ECF88D-8256-4E88-BE0B-264AE419569D}" type="datetimeFigureOut">
              <a:rPr lang="en-VC" smtClean="0"/>
              <a:t>11/11/2024</a:t>
            </a:fld>
            <a:endParaRPr lang="en-VC"/>
          </a:p>
        </p:txBody>
      </p:sp>
      <p:sp>
        <p:nvSpPr>
          <p:cNvPr id="3" name="Footer Placeholder 2"/>
          <p:cNvSpPr>
            <a:spLocks noGrp="1"/>
          </p:cNvSpPr>
          <p:nvPr>
            <p:ph type="ftr" sz="quarter" idx="11"/>
          </p:nvPr>
        </p:nvSpPr>
        <p:spPr/>
        <p:txBody>
          <a:bodyPr/>
          <a:lstStyle/>
          <a:p>
            <a:endParaRPr lang="en-VC"/>
          </a:p>
        </p:txBody>
      </p:sp>
      <p:sp>
        <p:nvSpPr>
          <p:cNvPr id="4" name="Slide Number Placeholder 3"/>
          <p:cNvSpPr>
            <a:spLocks noGrp="1"/>
          </p:cNvSpPr>
          <p:nvPr>
            <p:ph type="sldNum" sz="quarter" idx="12"/>
          </p:nvPr>
        </p:nvSpPr>
        <p:spPr/>
        <p:txBody>
          <a:bodyPr/>
          <a:lstStyle/>
          <a:p>
            <a:fld id="{7E7704B0-98A2-426D-A82F-B62FC8D4E4C8}" type="slidenum">
              <a:rPr lang="en-VC" smtClean="0"/>
              <a:t>‹#›</a:t>
            </a:fld>
            <a:endParaRPr lang="en-VC"/>
          </a:p>
        </p:txBody>
      </p:sp>
    </p:spTree>
    <p:extLst>
      <p:ext uri="{BB962C8B-B14F-4D97-AF65-F5344CB8AC3E}">
        <p14:creationId xmlns:p14="http://schemas.microsoft.com/office/powerpoint/2010/main" val="28414979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8ECF88D-8256-4E88-BE0B-264AE419569D}" type="datetimeFigureOut">
              <a:rPr lang="en-VC" smtClean="0"/>
              <a:t>11/11/2024</a:t>
            </a:fld>
            <a:endParaRPr lang="en-VC"/>
          </a:p>
        </p:txBody>
      </p:sp>
      <p:sp>
        <p:nvSpPr>
          <p:cNvPr id="6" name="Footer Placeholder 5"/>
          <p:cNvSpPr>
            <a:spLocks noGrp="1"/>
          </p:cNvSpPr>
          <p:nvPr>
            <p:ph type="ftr" sz="quarter" idx="11"/>
          </p:nvPr>
        </p:nvSpPr>
        <p:spPr/>
        <p:txBody>
          <a:bodyPr/>
          <a:lstStyle/>
          <a:p>
            <a:endParaRPr lang="en-VC"/>
          </a:p>
        </p:txBody>
      </p:sp>
      <p:sp>
        <p:nvSpPr>
          <p:cNvPr id="7" name="Slide Number Placeholder 6"/>
          <p:cNvSpPr>
            <a:spLocks noGrp="1"/>
          </p:cNvSpPr>
          <p:nvPr>
            <p:ph type="sldNum" sz="quarter" idx="12"/>
          </p:nvPr>
        </p:nvSpPr>
        <p:spPr/>
        <p:txBody>
          <a:bodyPr/>
          <a:lstStyle/>
          <a:p>
            <a:fld id="{7E7704B0-98A2-426D-A82F-B62FC8D4E4C8}" type="slidenum">
              <a:rPr lang="en-VC" smtClean="0"/>
              <a:t>‹#›</a:t>
            </a:fld>
            <a:endParaRPr lang="en-VC"/>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3149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8ECF88D-8256-4E88-BE0B-264AE419569D}" type="datetimeFigureOut">
              <a:rPr lang="en-VC" smtClean="0"/>
              <a:t>11/11/2024</a:t>
            </a:fld>
            <a:endParaRPr lang="en-VC"/>
          </a:p>
        </p:txBody>
      </p:sp>
      <p:sp>
        <p:nvSpPr>
          <p:cNvPr id="6" name="Footer Placeholder 5"/>
          <p:cNvSpPr>
            <a:spLocks noGrp="1"/>
          </p:cNvSpPr>
          <p:nvPr>
            <p:ph type="ftr" sz="quarter" idx="11"/>
          </p:nvPr>
        </p:nvSpPr>
        <p:spPr>
          <a:xfrm>
            <a:off x="1447382" y="318640"/>
            <a:ext cx="5541004" cy="320931"/>
          </a:xfrm>
        </p:spPr>
        <p:txBody>
          <a:bodyPr/>
          <a:lstStyle/>
          <a:p>
            <a:endParaRPr lang="en-VC"/>
          </a:p>
        </p:txBody>
      </p:sp>
      <p:sp>
        <p:nvSpPr>
          <p:cNvPr id="7" name="Slide Number Placeholder 6"/>
          <p:cNvSpPr>
            <a:spLocks noGrp="1"/>
          </p:cNvSpPr>
          <p:nvPr>
            <p:ph type="sldNum" sz="quarter" idx="12"/>
          </p:nvPr>
        </p:nvSpPr>
        <p:spPr/>
        <p:txBody>
          <a:bodyPr/>
          <a:lstStyle/>
          <a:p>
            <a:fld id="{7E7704B0-98A2-426D-A82F-B62FC8D4E4C8}" type="slidenum">
              <a:rPr lang="en-VC" smtClean="0"/>
              <a:t>‹#›</a:t>
            </a:fld>
            <a:endParaRPr lang="en-VC"/>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784477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ECF88D-8256-4E88-BE0B-264AE419569D}" type="datetimeFigureOut">
              <a:rPr lang="en-VC" smtClean="0"/>
              <a:t>11/11/2024</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7E7704B0-98A2-426D-A82F-B62FC8D4E4C8}" type="slidenum">
              <a:rPr lang="en-VC" smtClean="0"/>
              <a:t>‹#›</a:t>
            </a:fld>
            <a:endParaRPr lang="en-VC"/>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60414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8ECF88D-8256-4E88-BE0B-264AE419569D}" type="datetimeFigureOut">
              <a:rPr lang="en-VC" smtClean="0"/>
              <a:t>11/11/2024</a:t>
            </a:fld>
            <a:endParaRPr lang="en-VC"/>
          </a:p>
        </p:txBody>
      </p:sp>
      <p:sp>
        <p:nvSpPr>
          <p:cNvPr id="5" name="Footer Placeholder 4"/>
          <p:cNvSpPr>
            <a:spLocks noGrp="1"/>
          </p:cNvSpPr>
          <p:nvPr>
            <p:ph type="ftr" sz="quarter" idx="11"/>
          </p:nvPr>
        </p:nvSpPr>
        <p:spPr/>
        <p:txBody>
          <a:bodyPr/>
          <a:lstStyle/>
          <a:p>
            <a:endParaRPr lang="en-VC"/>
          </a:p>
        </p:txBody>
      </p:sp>
      <p:sp>
        <p:nvSpPr>
          <p:cNvPr id="6" name="Slide Number Placeholder 5"/>
          <p:cNvSpPr>
            <a:spLocks noGrp="1"/>
          </p:cNvSpPr>
          <p:nvPr>
            <p:ph type="sldNum" sz="quarter" idx="12"/>
          </p:nvPr>
        </p:nvSpPr>
        <p:spPr/>
        <p:txBody>
          <a:bodyPr/>
          <a:lstStyle/>
          <a:p>
            <a:fld id="{7E7704B0-98A2-426D-A82F-B62FC8D4E4C8}" type="slidenum">
              <a:rPr lang="en-VC" smtClean="0"/>
              <a:t>‹#›</a:t>
            </a:fld>
            <a:endParaRPr lang="en-VC"/>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24185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slid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12192000" cy="4572000"/>
          </a:xfrm>
          <a:prstGeom prst="rect">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1" name="Google Shape;11;p2"/>
          <p:cNvSpPr txBox="1">
            <a:spLocks noGrp="1"/>
          </p:cNvSpPr>
          <p:nvPr>
            <p:ph type="ctrTitle"/>
          </p:nvPr>
        </p:nvSpPr>
        <p:spPr>
          <a:xfrm>
            <a:off x="415600" y="522867"/>
            <a:ext cx="11360800" cy="3587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None/>
              <a:defRPr sz="10666"/>
            </a:lvl1pPr>
            <a:lvl2pPr lvl="1" algn="ctr">
              <a:spcBef>
                <a:spcPts val="0"/>
              </a:spcBef>
              <a:spcAft>
                <a:spcPts val="0"/>
              </a:spcAft>
              <a:buSzPts val="8000"/>
              <a:buNone/>
              <a:defRPr sz="10666"/>
            </a:lvl2pPr>
            <a:lvl3pPr lvl="2" algn="ctr">
              <a:spcBef>
                <a:spcPts val="0"/>
              </a:spcBef>
              <a:spcAft>
                <a:spcPts val="0"/>
              </a:spcAft>
              <a:buSzPts val="8000"/>
              <a:buNone/>
              <a:defRPr sz="10666"/>
            </a:lvl3pPr>
            <a:lvl4pPr lvl="3" algn="ctr">
              <a:spcBef>
                <a:spcPts val="0"/>
              </a:spcBef>
              <a:spcAft>
                <a:spcPts val="0"/>
              </a:spcAft>
              <a:buSzPts val="8000"/>
              <a:buNone/>
              <a:defRPr sz="10666"/>
            </a:lvl4pPr>
            <a:lvl5pPr lvl="4" algn="ctr">
              <a:spcBef>
                <a:spcPts val="0"/>
              </a:spcBef>
              <a:spcAft>
                <a:spcPts val="0"/>
              </a:spcAft>
              <a:buSzPts val="8000"/>
              <a:buNone/>
              <a:defRPr sz="10666"/>
            </a:lvl5pPr>
            <a:lvl6pPr lvl="5" algn="ctr">
              <a:spcBef>
                <a:spcPts val="0"/>
              </a:spcBef>
              <a:spcAft>
                <a:spcPts val="0"/>
              </a:spcAft>
              <a:buSzPts val="8000"/>
              <a:buNone/>
              <a:defRPr sz="10666"/>
            </a:lvl6pPr>
            <a:lvl7pPr lvl="6" algn="ctr">
              <a:spcBef>
                <a:spcPts val="0"/>
              </a:spcBef>
              <a:spcAft>
                <a:spcPts val="0"/>
              </a:spcAft>
              <a:buSzPts val="8000"/>
              <a:buNone/>
              <a:defRPr sz="10666"/>
            </a:lvl7pPr>
            <a:lvl8pPr lvl="7" algn="ctr">
              <a:spcBef>
                <a:spcPts val="0"/>
              </a:spcBef>
              <a:spcAft>
                <a:spcPts val="0"/>
              </a:spcAft>
              <a:buSzPts val="8000"/>
              <a:buNone/>
              <a:defRPr sz="10666"/>
            </a:lvl8pPr>
            <a:lvl9pPr lvl="8" algn="ctr">
              <a:spcBef>
                <a:spcPts val="0"/>
              </a:spcBef>
              <a:spcAft>
                <a:spcPts val="0"/>
              </a:spcAft>
              <a:buSzPts val="8000"/>
              <a:buNone/>
              <a:defRPr sz="10666"/>
            </a:lvl9pPr>
          </a:lstStyle>
          <a:p>
            <a:endParaRPr/>
          </a:p>
        </p:txBody>
      </p:sp>
      <p:sp>
        <p:nvSpPr>
          <p:cNvPr id="12" name="Google Shape;12;p2"/>
          <p:cNvSpPr txBox="1">
            <a:spLocks noGrp="1"/>
          </p:cNvSpPr>
          <p:nvPr>
            <p:ph type="subTitle" idx="1"/>
          </p:nvPr>
        </p:nvSpPr>
        <p:spPr>
          <a:xfrm>
            <a:off x="415600" y="5187200"/>
            <a:ext cx="11360800" cy="9416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Clr>
                <a:schemeClr val="accent1"/>
              </a:buClr>
              <a:buSzPts val="2100"/>
              <a:buNone/>
              <a:defRPr sz="2800" b="1">
                <a:solidFill>
                  <a:schemeClr val="accent1"/>
                </a:solidFill>
              </a:defRPr>
            </a:lvl1pPr>
            <a:lvl2pPr lvl="1" algn="ctr">
              <a:lnSpc>
                <a:spcPct val="100000"/>
              </a:lnSpc>
              <a:spcBef>
                <a:spcPts val="0"/>
              </a:spcBef>
              <a:spcAft>
                <a:spcPts val="0"/>
              </a:spcAft>
              <a:buClr>
                <a:schemeClr val="accent1"/>
              </a:buClr>
              <a:buSzPts val="2100"/>
              <a:buNone/>
              <a:defRPr sz="2800" b="1">
                <a:solidFill>
                  <a:schemeClr val="accent1"/>
                </a:solidFill>
              </a:defRPr>
            </a:lvl2pPr>
            <a:lvl3pPr lvl="2" algn="ctr">
              <a:lnSpc>
                <a:spcPct val="100000"/>
              </a:lnSpc>
              <a:spcBef>
                <a:spcPts val="0"/>
              </a:spcBef>
              <a:spcAft>
                <a:spcPts val="0"/>
              </a:spcAft>
              <a:buClr>
                <a:schemeClr val="accent1"/>
              </a:buClr>
              <a:buSzPts val="2100"/>
              <a:buNone/>
              <a:defRPr sz="2800" b="1">
                <a:solidFill>
                  <a:schemeClr val="accent1"/>
                </a:solidFill>
              </a:defRPr>
            </a:lvl3pPr>
            <a:lvl4pPr lvl="3" algn="ctr">
              <a:lnSpc>
                <a:spcPct val="100000"/>
              </a:lnSpc>
              <a:spcBef>
                <a:spcPts val="0"/>
              </a:spcBef>
              <a:spcAft>
                <a:spcPts val="0"/>
              </a:spcAft>
              <a:buClr>
                <a:schemeClr val="accent1"/>
              </a:buClr>
              <a:buSzPts val="2100"/>
              <a:buNone/>
              <a:defRPr sz="2800" b="1">
                <a:solidFill>
                  <a:schemeClr val="accent1"/>
                </a:solidFill>
              </a:defRPr>
            </a:lvl4pPr>
            <a:lvl5pPr lvl="4" algn="ctr">
              <a:lnSpc>
                <a:spcPct val="100000"/>
              </a:lnSpc>
              <a:spcBef>
                <a:spcPts val="0"/>
              </a:spcBef>
              <a:spcAft>
                <a:spcPts val="0"/>
              </a:spcAft>
              <a:buClr>
                <a:schemeClr val="accent1"/>
              </a:buClr>
              <a:buSzPts val="2100"/>
              <a:buNone/>
              <a:defRPr sz="2800" b="1">
                <a:solidFill>
                  <a:schemeClr val="accent1"/>
                </a:solidFill>
              </a:defRPr>
            </a:lvl5pPr>
            <a:lvl6pPr lvl="5" algn="ctr">
              <a:lnSpc>
                <a:spcPct val="100000"/>
              </a:lnSpc>
              <a:spcBef>
                <a:spcPts val="0"/>
              </a:spcBef>
              <a:spcAft>
                <a:spcPts val="0"/>
              </a:spcAft>
              <a:buClr>
                <a:schemeClr val="accent1"/>
              </a:buClr>
              <a:buSzPts val="2100"/>
              <a:buNone/>
              <a:defRPr sz="2800" b="1">
                <a:solidFill>
                  <a:schemeClr val="accent1"/>
                </a:solidFill>
              </a:defRPr>
            </a:lvl6pPr>
            <a:lvl7pPr lvl="6" algn="ctr">
              <a:lnSpc>
                <a:spcPct val="100000"/>
              </a:lnSpc>
              <a:spcBef>
                <a:spcPts val="0"/>
              </a:spcBef>
              <a:spcAft>
                <a:spcPts val="0"/>
              </a:spcAft>
              <a:buClr>
                <a:schemeClr val="accent1"/>
              </a:buClr>
              <a:buSzPts val="2100"/>
              <a:buNone/>
              <a:defRPr sz="2800" b="1">
                <a:solidFill>
                  <a:schemeClr val="accent1"/>
                </a:solidFill>
              </a:defRPr>
            </a:lvl7pPr>
            <a:lvl8pPr lvl="7" algn="ctr">
              <a:lnSpc>
                <a:spcPct val="100000"/>
              </a:lnSpc>
              <a:spcBef>
                <a:spcPts val="0"/>
              </a:spcBef>
              <a:spcAft>
                <a:spcPts val="0"/>
              </a:spcAft>
              <a:buClr>
                <a:schemeClr val="accent1"/>
              </a:buClr>
              <a:buSzPts val="2100"/>
              <a:buNone/>
              <a:defRPr sz="2800" b="1">
                <a:solidFill>
                  <a:schemeClr val="accent1"/>
                </a:solidFill>
              </a:defRPr>
            </a:lvl8pPr>
            <a:lvl9pPr lvl="8" algn="ctr">
              <a:lnSpc>
                <a:spcPct val="100000"/>
              </a:lnSpc>
              <a:spcBef>
                <a:spcPts val="0"/>
              </a:spcBef>
              <a:spcAft>
                <a:spcPts val="0"/>
              </a:spcAft>
              <a:buClr>
                <a:schemeClr val="accent1"/>
              </a:buClr>
              <a:buSzPts val="2100"/>
              <a:buNone/>
              <a:defRPr sz="2800" b="1">
                <a:solidFill>
                  <a:schemeClr val="accent1"/>
                </a:solidFill>
              </a:defRPr>
            </a:lvl9pPr>
          </a:lstStyle>
          <a:p>
            <a:endParaRPr/>
          </a:p>
        </p:txBody>
      </p:sp>
      <p:sp>
        <p:nvSpPr>
          <p:cNvPr id="13" name="Google Shape;13;p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1957214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bg>
      <p:bgPr>
        <a:solidFill>
          <a:schemeClr val="dk1"/>
        </a:solidFill>
        <a:effectLst/>
      </p:bgPr>
    </p:bg>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3737000" y="1070000"/>
            <a:ext cx="4718000" cy="4718000"/>
          </a:xfrm>
          <a:prstGeom prst="rect">
            <a:avLst/>
          </a:prstGeom>
          <a:solidFill>
            <a:srgbClr val="FFFFFF"/>
          </a:solidFill>
        </p:spPr>
        <p:txBody>
          <a:bodyPr spcFirstLastPara="1" wrap="square" lIns="91425" tIns="91425" rIns="91425" bIns="91425" anchor="ctr" anchorCtr="0">
            <a:normAutofit/>
          </a:bodyPr>
          <a:lstStyle>
            <a:lvl1pPr lvl="0" algn="ctr">
              <a:spcBef>
                <a:spcPts val="0"/>
              </a:spcBef>
              <a:spcAft>
                <a:spcPts val="0"/>
              </a:spcAft>
              <a:buSzPts val="4800"/>
              <a:buNone/>
              <a:defRPr sz="6400"/>
            </a:lvl1pPr>
            <a:lvl2pPr lvl="1" algn="ctr">
              <a:spcBef>
                <a:spcPts val="0"/>
              </a:spcBef>
              <a:spcAft>
                <a:spcPts val="0"/>
              </a:spcAft>
              <a:buSzPts val="4800"/>
              <a:buNone/>
              <a:defRPr sz="6400"/>
            </a:lvl2pPr>
            <a:lvl3pPr lvl="2" algn="ctr">
              <a:spcBef>
                <a:spcPts val="0"/>
              </a:spcBef>
              <a:spcAft>
                <a:spcPts val="0"/>
              </a:spcAft>
              <a:buSzPts val="4800"/>
              <a:buNone/>
              <a:defRPr sz="6400"/>
            </a:lvl3pPr>
            <a:lvl4pPr lvl="3" algn="ctr">
              <a:spcBef>
                <a:spcPts val="0"/>
              </a:spcBef>
              <a:spcAft>
                <a:spcPts val="0"/>
              </a:spcAft>
              <a:buSzPts val="4800"/>
              <a:buNone/>
              <a:defRPr sz="6400"/>
            </a:lvl4pPr>
            <a:lvl5pPr lvl="4" algn="ctr">
              <a:spcBef>
                <a:spcPts val="0"/>
              </a:spcBef>
              <a:spcAft>
                <a:spcPts val="0"/>
              </a:spcAft>
              <a:buSzPts val="4800"/>
              <a:buNone/>
              <a:defRPr sz="6400"/>
            </a:lvl5pPr>
            <a:lvl6pPr lvl="5" algn="ctr">
              <a:spcBef>
                <a:spcPts val="0"/>
              </a:spcBef>
              <a:spcAft>
                <a:spcPts val="0"/>
              </a:spcAft>
              <a:buSzPts val="4800"/>
              <a:buNone/>
              <a:defRPr sz="6400"/>
            </a:lvl6pPr>
            <a:lvl7pPr lvl="6" algn="ctr">
              <a:spcBef>
                <a:spcPts val="0"/>
              </a:spcBef>
              <a:spcAft>
                <a:spcPts val="0"/>
              </a:spcAft>
              <a:buSzPts val="4800"/>
              <a:buNone/>
              <a:defRPr sz="6400"/>
            </a:lvl7pPr>
            <a:lvl8pPr lvl="7" algn="ctr">
              <a:spcBef>
                <a:spcPts val="0"/>
              </a:spcBef>
              <a:spcAft>
                <a:spcPts val="0"/>
              </a:spcAft>
              <a:buSzPts val="4800"/>
              <a:buNone/>
              <a:defRPr sz="6400"/>
            </a:lvl8pPr>
            <a:lvl9pPr lvl="8" algn="ctr">
              <a:spcBef>
                <a:spcPts val="0"/>
              </a:spcBef>
              <a:spcAft>
                <a:spcPts val="0"/>
              </a:spcAft>
              <a:buSzPts val="4800"/>
              <a:buNone/>
              <a:defRPr sz="6400"/>
            </a:lvl9pPr>
          </a:lstStyle>
          <a:p>
            <a:endParaRPr/>
          </a:p>
        </p:txBody>
      </p:sp>
      <p:sp>
        <p:nvSpPr>
          <p:cNvPr id="16" name="Google Shape;16;p3"/>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2161917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7"/>
        <p:cNvGrpSpPr/>
        <p:nvPr/>
      </p:nvGrpSpPr>
      <p:grpSpPr>
        <a:xfrm>
          <a:off x="0" y="0"/>
          <a:ext cx="0" cy="0"/>
          <a:chOff x="0" y="0"/>
          <a:chExt cx="0" cy="0"/>
        </a:xfrm>
      </p:grpSpPr>
      <p:sp>
        <p:nvSpPr>
          <p:cNvPr id="18" name="Google Shape;18;p4"/>
          <p:cNvSpPr txBox="1">
            <a:spLocks noGrp="1"/>
          </p:cNvSpPr>
          <p:nvPr>
            <p:ph type="title"/>
          </p:nvPr>
        </p:nvSpPr>
        <p:spPr>
          <a:xfrm>
            <a:off x="415600" y="390467"/>
            <a:ext cx="11360800" cy="1068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19" name="Google Shape;19;p4"/>
          <p:cNvSpPr txBox="1">
            <a:spLocks noGrp="1"/>
          </p:cNvSpPr>
          <p:nvPr>
            <p:ph type="body" idx="1"/>
          </p:nvPr>
        </p:nvSpPr>
        <p:spPr>
          <a:xfrm>
            <a:off x="415600" y="1638233"/>
            <a:ext cx="11360800" cy="445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0" name="Google Shape;20;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98736406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1"/>
        <p:cNvGrpSpPr/>
        <p:nvPr/>
      </p:nvGrpSpPr>
      <p:grpSpPr>
        <a:xfrm>
          <a:off x="0" y="0"/>
          <a:ext cx="0" cy="0"/>
          <a:chOff x="0" y="0"/>
          <a:chExt cx="0" cy="0"/>
        </a:xfrm>
      </p:grpSpPr>
      <p:sp>
        <p:nvSpPr>
          <p:cNvPr id="22" name="Google Shape;22;p5"/>
          <p:cNvSpPr txBox="1">
            <a:spLocks noGrp="1"/>
          </p:cNvSpPr>
          <p:nvPr>
            <p:ph type="title"/>
          </p:nvPr>
        </p:nvSpPr>
        <p:spPr>
          <a:xfrm>
            <a:off x="415600" y="390467"/>
            <a:ext cx="11360800" cy="10680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a:endParaRPr/>
          </a:p>
        </p:txBody>
      </p:sp>
      <p:sp>
        <p:nvSpPr>
          <p:cNvPr id="23" name="Google Shape;23;p5"/>
          <p:cNvSpPr txBox="1">
            <a:spLocks noGrp="1"/>
          </p:cNvSpPr>
          <p:nvPr>
            <p:ph type="body" idx="1"/>
          </p:nvPr>
        </p:nvSpPr>
        <p:spPr>
          <a:xfrm>
            <a:off x="415600" y="1638233"/>
            <a:ext cx="5333200" cy="445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4" name="Google Shape;24;p5"/>
          <p:cNvSpPr txBox="1">
            <a:spLocks noGrp="1"/>
          </p:cNvSpPr>
          <p:nvPr>
            <p:ph type="body" idx="2"/>
          </p:nvPr>
        </p:nvSpPr>
        <p:spPr>
          <a:xfrm>
            <a:off x="6443200" y="1638233"/>
            <a:ext cx="5333200" cy="4453600"/>
          </a:xfrm>
          <a:prstGeom prst="rect">
            <a:avLst/>
          </a:prstGeom>
        </p:spPr>
        <p:txBody>
          <a:bodyPr spcFirstLastPara="1" wrap="square" lIns="91425" tIns="91425" rIns="91425" bIns="91425" anchor="t" anchorCtr="0">
            <a:normAutofit/>
          </a:bodyPr>
          <a:lstStyle>
            <a:lvl1pPr marL="609585" lvl="0" indent="-423323">
              <a:spcBef>
                <a:spcPts val="0"/>
              </a:spcBef>
              <a:spcAft>
                <a:spcPts val="0"/>
              </a:spcAft>
              <a:buSzPts val="1400"/>
              <a:buChar char="●"/>
              <a:defRPr sz="1867"/>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25" name="Google Shape;25;p5"/>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2546709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6"/>
        <p:cNvGrpSpPr/>
        <p:nvPr/>
      </p:nvGrpSpPr>
      <p:grpSpPr>
        <a:xfrm>
          <a:off x="0" y="0"/>
          <a:ext cx="0" cy="0"/>
          <a:chOff x="0" y="0"/>
          <a:chExt cx="0" cy="0"/>
        </a:xfrm>
      </p:grpSpPr>
      <p:sp>
        <p:nvSpPr>
          <p:cNvPr id="27" name="Google Shape;27;p6"/>
          <p:cNvSpPr txBox="1">
            <a:spLocks noGrp="1"/>
          </p:cNvSpPr>
          <p:nvPr>
            <p:ph type="title"/>
          </p:nvPr>
        </p:nvSpPr>
        <p:spPr>
          <a:xfrm>
            <a:off x="406400" y="412467"/>
            <a:ext cx="11383600" cy="9976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5333"/>
            </a:lvl1pPr>
            <a:lvl2pPr lvl="1">
              <a:spcBef>
                <a:spcPts val="0"/>
              </a:spcBef>
              <a:spcAft>
                <a:spcPts val="0"/>
              </a:spcAft>
              <a:buSzPts val="4000"/>
              <a:buNone/>
              <a:defRPr sz="5333"/>
            </a:lvl2pPr>
            <a:lvl3pPr lvl="2">
              <a:spcBef>
                <a:spcPts val="0"/>
              </a:spcBef>
              <a:spcAft>
                <a:spcPts val="0"/>
              </a:spcAft>
              <a:buSzPts val="4000"/>
              <a:buNone/>
              <a:defRPr sz="5333"/>
            </a:lvl3pPr>
            <a:lvl4pPr lvl="3">
              <a:spcBef>
                <a:spcPts val="0"/>
              </a:spcBef>
              <a:spcAft>
                <a:spcPts val="0"/>
              </a:spcAft>
              <a:buSzPts val="4000"/>
              <a:buNone/>
              <a:defRPr sz="5333"/>
            </a:lvl4pPr>
            <a:lvl5pPr lvl="4">
              <a:spcBef>
                <a:spcPts val="0"/>
              </a:spcBef>
              <a:spcAft>
                <a:spcPts val="0"/>
              </a:spcAft>
              <a:buSzPts val="4000"/>
              <a:buNone/>
              <a:defRPr sz="5333"/>
            </a:lvl5pPr>
            <a:lvl6pPr lvl="5">
              <a:spcBef>
                <a:spcPts val="0"/>
              </a:spcBef>
              <a:spcAft>
                <a:spcPts val="0"/>
              </a:spcAft>
              <a:buSzPts val="4000"/>
              <a:buNone/>
              <a:defRPr sz="5333"/>
            </a:lvl6pPr>
            <a:lvl7pPr lvl="6">
              <a:spcBef>
                <a:spcPts val="0"/>
              </a:spcBef>
              <a:spcAft>
                <a:spcPts val="0"/>
              </a:spcAft>
              <a:buSzPts val="4000"/>
              <a:buNone/>
              <a:defRPr sz="5333"/>
            </a:lvl7pPr>
            <a:lvl8pPr lvl="7">
              <a:spcBef>
                <a:spcPts val="0"/>
              </a:spcBef>
              <a:spcAft>
                <a:spcPts val="0"/>
              </a:spcAft>
              <a:buSzPts val="4000"/>
              <a:buNone/>
              <a:defRPr sz="5333"/>
            </a:lvl8pPr>
            <a:lvl9pPr lvl="8">
              <a:spcBef>
                <a:spcPts val="0"/>
              </a:spcBef>
              <a:spcAft>
                <a:spcPts val="0"/>
              </a:spcAft>
              <a:buSzPts val="4000"/>
              <a:buNone/>
              <a:defRPr sz="5333"/>
            </a:lvl9pPr>
          </a:lstStyle>
          <a:p>
            <a:endParaRPr/>
          </a:p>
        </p:txBody>
      </p:sp>
      <p:sp>
        <p:nvSpPr>
          <p:cNvPr id="28" name="Google Shape;28;p6"/>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60176682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29"/>
        <p:cNvGrpSpPr/>
        <p:nvPr/>
      </p:nvGrpSpPr>
      <p:grpSpPr>
        <a:xfrm>
          <a:off x="0" y="0"/>
          <a:ext cx="0" cy="0"/>
          <a:chOff x="0" y="0"/>
          <a:chExt cx="0" cy="0"/>
        </a:xfrm>
      </p:grpSpPr>
      <p:sp>
        <p:nvSpPr>
          <p:cNvPr id="30" name="Google Shape;30;p7"/>
          <p:cNvSpPr txBox="1">
            <a:spLocks noGrp="1"/>
          </p:cNvSpPr>
          <p:nvPr>
            <p:ph type="title"/>
          </p:nvPr>
        </p:nvSpPr>
        <p:spPr>
          <a:xfrm>
            <a:off x="415600" y="740800"/>
            <a:ext cx="3744000" cy="10076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sz="4000">
                <a:highlight>
                  <a:schemeClr val="dk1"/>
                </a:highlight>
              </a:defRPr>
            </a:lvl1pPr>
            <a:lvl2pPr lvl="1">
              <a:spcBef>
                <a:spcPts val="0"/>
              </a:spcBef>
              <a:spcAft>
                <a:spcPts val="0"/>
              </a:spcAft>
              <a:buSzPts val="3000"/>
              <a:buNone/>
              <a:defRPr sz="4000">
                <a:highlight>
                  <a:schemeClr val="dk1"/>
                </a:highlight>
              </a:defRPr>
            </a:lvl2pPr>
            <a:lvl3pPr lvl="2">
              <a:spcBef>
                <a:spcPts val="0"/>
              </a:spcBef>
              <a:spcAft>
                <a:spcPts val="0"/>
              </a:spcAft>
              <a:buSzPts val="3000"/>
              <a:buNone/>
              <a:defRPr sz="4000">
                <a:highlight>
                  <a:schemeClr val="dk1"/>
                </a:highlight>
              </a:defRPr>
            </a:lvl3pPr>
            <a:lvl4pPr lvl="3">
              <a:spcBef>
                <a:spcPts val="0"/>
              </a:spcBef>
              <a:spcAft>
                <a:spcPts val="0"/>
              </a:spcAft>
              <a:buSzPts val="3000"/>
              <a:buNone/>
              <a:defRPr sz="4000">
                <a:highlight>
                  <a:schemeClr val="dk1"/>
                </a:highlight>
              </a:defRPr>
            </a:lvl4pPr>
            <a:lvl5pPr lvl="4">
              <a:spcBef>
                <a:spcPts val="0"/>
              </a:spcBef>
              <a:spcAft>
                <a:spcPts val="0"/>
              </a:spcAft>
              <a:buSzPts val="3000"/>
              <a:buNone/>
              <a:defRPr sz="4000">
                <a:highlight>
                  <a:schemeClr val="dk1"/>
                </a:highlight>
              </a:defRPr>
            </a:lvl5pPr>
            <a:lvl6pPr lvl="5">
              <a:spcBef>
                <a:spcPts val="0"/>
              </a:spcBef>
              <a:spcAft>
                <a:spcPts val="0"/>
              </a:spcAft>
              <a:buSzPts val="3000"/>
              <a:buNone/>
              <a:defRPr sz="4000">
                <a:highlight>
                  <a:schemeClr val="dk1"/>
                </a:highlight>
              </a:defRPr>
            </a:lvl6pPr>
            <a:lvl7pPr lvl="6">
              <a:spcBef>
                <a:spcPts val="0"/>
              </a:spcBef>
              <a:spcAft>
                <a:spcPts val="0"/>
              </a:spcAft>
              <a:buSzPts val="3000"/>
              <a:buNone/>
              <a:defRPr sz="4000">
                <a:highlight>
                  <a:schemeClr val="dk1"/>
                </a:highlight>
              </a:defRPr>
            </a:lvl7pPr>
            <a:lvl8pPr lvl="7">
              <a:spcBef>
                <a:spcPts val="0"/>
              </a:spcBef>
              <a:spcAft>
                <a:spcPts val="0"/>
              </a:spcAft>
              <a:buSzPts val="3000"/>
              <a:buNone/>
              <a:defRPr sz="4000">
                <a:highlight>
                  <a:schemeClr val="dk1"/>
                </a:highlight>
              </a:defRPr>
            </a:lvl8pPr>
            <a:lvl9pPr lvl="8">
              <a:spcBef>
                <a:spcPts val="0"/>
              </a:spcBef>
              <a:spcAft>
                <a:spcPts val="0"/>
              </a:spcAft>
              <a:buSzPts val="3000"/>
              <a:buNone/>
              <a:defRPr sz="4000">
                <a:highlight>
                  <a:schemeClr val="dk1"/>
                </a:highlight>
              </a:defRPr>
            </a:lvl9pPr>
          </a:lstStyle>
          <a:p>
            <a:endParaRPr/>
          </a:p>
        </p:txBody>
      </p:sp>
      <p:sp>
        <p:nvSpPr>
          <p:cNvPr id="31" name="Google Shape;31;p7"/>
          <p:cNvSpPr txBox="1">
            <a:spLocks noGrp="1"/>
          </p:cNvSpPr>
          <p:nvPr>
            <p:ph type="body" idx="1"/>
          </p:nvPr>
        </p:nvSpPr>
        <p:spPr>
          <a:xfrm>
            <a:off x="415600" y="1852800"/>
            <a:ext cx="3744000" cy="4239200"/>
          </a:xfrm>
          <a:prstGeom prst="rect">
            <a:avLst/>
          </a:prstGeom>
        </p:spPr>
        <p:txBody>
          <a:bodyPr spcFirstLastPara="1" wrap="square" lIns="91425" tIns="91425" rIns="91425" bIns="91425" anchor="t" anchorCtr="0">
            <a:normAutofit/>
          </a:bodyPr>
          <a:lstStyle>
            <a:lvl1pPr marL="609585" lvl="0" indent="-406390">
              <a:spcBef>
                <a:spcPts val="0"/>
              </a:spcBef>
              <a:spcAft>
                <a:spcPts val="0"/>
              </a:spcAft>
              <a:buSzPts val="1200"/>
              <a:buChar char="●"/>
              <a:defRPr sz="1600"/>
            </a:lvl1pPr>
            <a:lvl2pPr marL="1219170" lvl="1" indent="-406390">
              <a:spcBef>
                <a:spcPts val="0"/>
              </a:spcBef>
              <a:spcAft>
                <a:spcPts val="0"/>
              </a:spcAft>
              <a:buSzPts val="1200"/>
              <a:buChar char="○"/>
              <a:defRPr sz="1600"/>
            </a:lvl2pPr>
            <a:lvl3pPr marL="1828754" lvl="2" indent="-406390">
              <a:spcBef>
                <a:spcPts val="0"/>
              </a:spcBef>
              <a:spcAft>
                <a:spcPts val="0"/>
              </a:spcAft>
              <a:buSzPts val="1200"/>
              <a:buChar char="■"/>
              <a:defRPr sz="1600"/>
            </a:lvl3pPr>
            <a:lvl4pPr marL="2438339" lvl="3" indent="-406390">
              <a:spcBef>
                <a:spcPts val="0"/>
              </a:spcBef>
              <a:spcAft>
                <a:spcPts val="0"/>
              </a:spcAft>
              <a:buSzPts val="1200"/>
              <a:buChar char="●"/>
              <a:defRPr sz="1600"/>
            </a:lvl4pPr>
            <a:lvl5pPr marL="3047924" lvl="4" indent="-406390">
              <a:spcBef>
                <a:spcPts val="0"/>
              </a:spcBef>
              <a:spcAft>
                <a:spcPts val="0"/>
              </a:spcAft>
              <a:buSzPts val="1200"/>
              <a:buChar char="○"/>
              <a:defRPr sz="1600"/>
            </a:lvl5pPr>
            <a:lvl6pPr marL="3657509" lvl="5" indent="-406390">
              <a:spcBef>
                <a:spcPts val="0"/>
              </a:spcBef>
              <a:spcAft>
                <a:spcPts val="0"/>
              </a:spcAft>
              <a:buSzPts val="1200"/>
              <a:buChar char="■"/>
              <a:defRPr sz="1600"/>
            </a:lvl6pPr>
            <a:lvl7pPr marL="4267093" lvl="6" indent="-406390">
              <a:spcBef>
                <a:spcPts val="0"/>
              </a:spcBef>
              <a:spcAft>
                <a:spcPts val="0"/>
              </a:spcAft>
              <a:buSzPts val="1200"/>
              <a:buChar char="●"/>
              <a:defRPr sz="1600"/>
            </a:lvl7pPr>
            <a:lvl8pPr marL="4876678" lvl="7" indent="-406390">
              <a:spcBef>
                <a:spcPts val="0"/>
              </a:spcBef>
              <a:spcAft>
                <a:spcPts val="0"/>
              </a:spcAft>
              <a:buSzPts val="1200"/>
              <a:buChar char="○"/>
              <a:defRPr sz="1600"/>
            </a:lvl8pPr>
            <a:lvl9pPr marL="5486263" lvl="8" indent="-406390">
              <a:spcBef>
                <a:spcPts val="0"/>
              </a:spcBef>
              <a:spcAft>
                <a:spcPts val="0"/>
              </a:spcAft>
              <a:buSzPts val="1200"/>
              <a:buChar char="■"/>
              <a:defRPr sz="1600"/>
            </a:lvl9pPr>
          </a:lstStyle>
          <a:p>
            <a:endParaRPr/>
          </a:p>
        </p:txBody>
      </p:sp>
      <p:sp>
        <p:nvSpPr>
          <p:cNvPr id="32" name="Google Shape;32;p7"/>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95260351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4"/>
        </a:solidFill>
        <a:effectLst/>
      </p:bgPr>
    </p:bg>
    <p:spTree>
      <p:nvGrpSpPr>
        <p:cNvPr id="1" name="Shape 33"/>
        <p:cNvGrpSpPr/>
        <p:nvPr/>
      </p:nvGrpSpPr>
      <p:grpSpPr>
        <a:xfrm>
          <a:off x="0" y="0"/>
          <a:ext cx="0" cy="0"/>
          <a:chOff x="0" y="0"/>
          <a:chExt cx="0" cy="0"/>
        </a:xfrm>
      </p:grpSpPr>
      <p:sp>
        <p:nvSpPr>
          <p:cNvPr id="34" name="Google Shape;34;p8"/>
          <p:cNvSpPr txBox="1">
            <a:spLocks noGrp="1"/>
          </p:cNvSpPr>
          <p:nvPr>
            <p:ph type="title"/>
          </p:nvPr>
        </p:nvSpPr>
        <p:spPr>
          <a:xfrm>
            <a:off x="653667" y="701800"/>
            <a:ext cx="7491600" cy="54544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6000"/>
              <a:buNone/>
              <a:defRPr sz="8000">
                <a:solidFill>
                  <a:schemeClr val="lt1"/>
                </a:solidFill>
              </a:defRPr>
            </a:lvl1pPr>
            <a:lvl2pPr lvl="1">
              <a:spcBef>
                <a:spcPts val="0"/>
              </a:spcBef>
              <a:spcAft>
                <a:spcPts val="0"/>
              </a:spcAft>
              <a:buClr>
                <a:schemeClr val="lt1"/>
              </a:buClr>
              <a:buSzPts val="6000"/>
              <a:buNone/>
              <a:defRPr sz="8000">
                <a:solidFill>
                  <a:schemeClr val="lt1"/>
                </a:solidFill>
              </a:defRPr>
            </a:lvl2pPr>
            <a:lvl3pPr lvl="2">
              <a:spcBef>
                <a:spcPts val="0"/>
              </a:spcBef>
              <a:spcAft>
                <a:spcPts val="0"/>
              </a:spcAft>
              <a:buClr>
                <a:schemeClr val="lt1"/>
              </a:buClr>
              <a:buSzPts val="6000"/>
              <a:buNone/>
              <a:defRPr sz="8000">
                <a:solidFill>
                  <a:schemeClr val="lt1"/>
                </a:solidFill>
              </a:defRPr>
            </a:lvl3pPr>
            <a:lvl4pPr lvl="3">
              <a:spcBef>
                <a:spcPts val="0"/>
              </a:spcBef>
              <a:spcAft>
                <a:spcPts val="0"/>
              </a:spcAft>
              <a:buClr>
                <a:schemeClr val="lt1"/>
              </a:buClr>
              <a:buSzPts val="6000"/>
              <a:buNone/>
              <a:defRPr sz="8000">
                <a:solidFill>
                  <a:schemeClr val="lt1"/>
                </a:solidFill>
              </a:defRPr>
            </a:lvl4pPr>
            <a:lvl5pPr lvl="4">
              <a:spcBef>
                <a:spcPts val="0"/>
              </a:spcBef>
              <a:spcAft>
                <a:spcPts val="0"/>
              </a:spcAft>
              <a:buClr>
                <a:schemeClr val="lt1"/>
              </a:buClr>
              <a:buSzPts val="6000"/>
              <a:buNone/>
              <a:defRPr sz="8000">
                <a:solidFill>
                  <a:schemeClr val="lt1"/>
                </a:solidFill>
              </a:defRPr>
            </a:lvl5pPr>
            <a:lvl6pPr lvl="5">
              <a:spcBef>
                <a:spcPts val="0"/>
              </a:spcBef>
              <a:spcAft>
                <a:spcPts val="0"/>
              </a:spcAft>
              <a:buClr>
                <a:schemeClr val="lt1"/>
              </a:buClr>
              <a:buSzPts val="6000"/>
              <a:buNone/>
              <a:defRPr sz="8000">
                <a:solidFill>
                  <a:schemeClr val="lt1"/>
                </a:solidFill>
              </a:defRPr>
            </a:lvl6pPr>
            <a:lvl7pPr lvl="6">
              <a:spcBef>
                <a:spcPts val="0"/>
              </a:spcBef>
              <a:spcAft>
                <a:spcPts val="0"/>
              </a:spcAft>
              <a:buClr>
                <a:schemeClr val="lt1"/>
              </a:buClr>
              <a:buSzPts val="6000"/>
              <a:buNone/>
              <a:defRPr sz="8000">
                <a:solidFill>
                  <a:schemeClr val="lt1"/>
                </a:solidFill>
              </a:defRPr>
            </a:lvl7pPr>
            <a:lvl8pPr lvl="7">
              <a:spcBef>
                <a:spcPts val="0"/>
              </a:spcBef>
              <a:spcAft>
                <a:spcPts val="0"/>
              </a:spcAft>
              <a:buClr>
                <a:schemeClr val="lt1"/>
              </a:buClr>
              <a:buSzPts val="6000"/>
              <a:buNone/>
              <a:defRPr sz="8000">
                <a:solidFill>
                  <a:schemeClr val="lt1"/>
                </a:solidFill>
              </a:defRPr>
            </a:lvl8pPr>
            <a:lvl9pPr lvl="8">
              <a:spcBef>
                <a:spcPts val="0"/>
              </a:spcBef>
              <a:spcAft>
                <a:spcPts val="0"/>
              </a:spcAft>
              <a:buClr>
                <a:schemeClr val="lt1"/>
              </a:buClr>
              <a:buSzPts val="6000"/>
              <a:buNone/>
              <a:defRPr sz="8000">
                <a:solidFill>
                  <a:schemeClr val="lt1"/>
                </a:solidFill>
              </a:defRPr>
            </a:lvl9pPr>
          </a:lstStyle>
          <a:p>
            <a:endParaRPr/>
          </a:p>
        </p:txBody>
      </p:sp>
      <p:sp>
        <p:nvSpPr>
          <p:cNvPr id="35" name="Google Shape;35;p8"/>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5225818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36"/>
        <p:cNvGrpSpPr/>
        <p:nvPr/>
      </p:nvGrpSpPr>
      <p:grpSpPr>
        <a:xfrm>
          <a:off x="0" y="0"/>
          <a:ext cx="0" cy="0"/>
          <a:chOff x="0" y="0"/>
          <a:chExt cx="0" cy="0"/>
        </a:xfrm>
      </p:grpSpPr>
      <p:sp>
        <p:nvSpPr>
          <p:cNvPr id="37" name="Google Shape;37;p9"/>
          <p:cNvSpPr/>
          <p:nvPr/>
        </p:nvSpPr>
        <p:spPr>
          <a:xfrm>
            <a:off x="6096000" y="-33"/>
            <a:ext cx="6096000" cy="6858000"/>
          </a:xfrm>
          <a:prstGeom prst="rect">
            <a:avLst/>
          </a:prstGeom>
          <a:solidFill>
            <a:schemeClr val="dk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cxnSp>
        <p:nvCxnSpPr>
          <p:cNvPr id="38" name="Google Shape;38;p9"/>
          <p:cNvCxnSpPr/>
          <p:nvPr/>
        </p:nvCxnSpPr>
        <p:spPr>
          <a:xfrm>
            <a:off x="6706233" y="5994000"/>
            <a:ext cx="624400" cy="0"/>
          </a:xfrm>
          <a:prstGeom prst="straightConnector1">
            <a:avLst/>
          </a:prstGeom>
          <a:noFill/>
          <a:ln w="28575" cap="flat" cmpd="sng">
            <a:solidFill>
              <a:schemeClr val="lt1"/>
            </a:solidFill>
            <a:prstDash val="solid"/>
            <a:round/>
            <a:headEnd type="none" w="sm" len="sm"/>
            <a:tailEnd type="none" w="sm" len="sm"/>
          </a:ln>
        </p:spPr>
      </p:cxnSp>
      <p:sp>
        <p:nvSpPr>
          <p:cNvPr id="39" name="Google Shape;39;p9"/>
          <p:cNvSpPr txBox="1">
            <a:spLocks noGrp="1"/>
          </p:cNvSpPr>
          <p:nvPr>
            <p:ph type="title"/>
          </p:nvPr>
        </p:nvSpPr>
        <p:spPr>
          <a:xfrm>
            <a:off x="354000" y="1441867"/>
            <a:ext cx="5393600" cy="2280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7200"/>
            </a:lvl1pPr>
            <a:lvl2pPr lvl="1" algn="ctr">
              <a:spcBef>
                <a:spcPts val="0"/>
              </a:spcBef>
              <a:spcAft>
                <a:spcPts val="0"/>
              </a:spcAft>
              <a:buSzPts val="5400"/>
              <a:buNone/>
              <a:defRPr sz="7200"/>
            </a:lvl2pPr>
            <a:lvl3pPr lvl="2" algn="ctr">
              <a:spcBef>
                <a:spcPts val="0"/>
              </a:spcBef>
              <a:spcAft>
                <a:spcPts val="0"/>
              </a:spcAft>
              <a:buSzPts val="5400"/>
              <a:buNone/>
              <a:defRPr sz="7200"/>
            </a:lvl3pPr>
            <a:lvl4pPr lvl="3" algn="ctr">
              <a:spcBef>
                <a:spcPts val="0"/>
              </a:spcBef>
              <a:spcAft>
                <a:spcPts val="0"/>
              </a:spcAft>
              <a:buSzPts val="5400"/>
              <a:buNone/>
              <a:defRPr sz="7200"/>
            </a:lvl4pPr>
            <a:lvl5pPr lvl="4" algn="ctr">
              <a:spcBef>
                <a:spcPts val="0"/>
              </a:spcBef>
              <a:spcAft>
                <a:spcPts val="0"/>
              </a:spcAft>
              <a:buSzPts val="5400"/>
              <a:buNone/>
              <a:defRPr sz="7200"/>
            </a:lvl5pPr>
            <a:lvl6pPr lvl="5" algn="ctr">
              <a:spcBef>
                <a:spcPts val="0"/>
              </a:spcBef>
              <a:spcAft>
                <a:spcPts val="0"/>
              </a:spcAft>
              <a:buSzPts val="5400"/>
              <a:buNone/>
              <a:defRPr sz="7200"/>
            </a:lvl6pPr>
            <a:lvl7pPr lvl="6" algn="ctr">
              <a:spcBef>
                <a:spcPts val="0"/>
              </a:spcBef>
              <a:spcAft>
                <a:spcPts val="0"/>
              </a:spcAft>
              <a:buSzPts val="5400"/>
              <a:buNone/>
              <a:defRPr sz="7200"/>
            </a:lvl7pPr>
            <a:lvl8pPr lvl="7" algn="ctr">
              <a:spcBef>
                <a:spcPts val="0"/>
              </a:spcBef>
              <a:spcAft>
                <a:spcPts val="0"/>
              </a:spcAft>
              <a:buSzPts val="5400"/>
              <a:buNone/>
              <a:defRPr sz="7200"/>
            </a:lvl8pPr>
            <a:lvl9pPr lvl="8" algn="ctr">
              <a:spcBef>
                <a:spcPts val="0"/>
              </a:spcBef>
              <a:spcAft>
                <a:spcPts val="0"/>
              </a:spcAft>
              <a:buSzPts val="5400"/>
              <a:buNone/>
              <a:defRPr sz="7200"/>
            </a:lvl9pPr>
          </a:lstStyle>
          <a:p>
            <a:endParaRPr/>
          </a:p>
        </p:txBody>
      </p:sp>
      <p:sp>
        <p:nvSpPr>
          <p:cNvPr id="40" name="Google Shape;40;p9"/>
          <p:cNvSpPr txBox="1">
            <a:spLocks noGrp="1"/>
          </p:cNvSpPr>
          <p:nvPr>
            <p:ph type="subTitle" idx="1"/>
          </p:nvPr>
        </p:nvSpPr>
        <p:spPr>
          <a:xfrm>
            <a:off x="354000" y="3793631"/>
            <a:ext cx="5393600" cy="1794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
        <p:nvSpPr>
          <p:cNvPr id="41" name="Google Shape;41;p9"/>
          <p:cNvSpPr txBox="1">
            <a:spLocks noGrp="1"/>
          </p:cNvSpPr>
          <p:nvPr>
            <p:ph type="body" idx="2"/>
          </p:nvPr>
        </p:nvSpPr>
        <p:spPr>
          <a:xfrm>
            <a:off x="6586000" y="965600"/>
            <a:ext cx="5116000" cy="4926800"/>
          </a:xfrm>
          <a:prstGeom prst="rect">
            <a:avLst/>
          </a:prstGeom>
        </p:spPr>
        <p:txBody>
          <a:bodyPr spcFirstLastPara="1" wrap="square" lIns="91425" tIns="91425" rIns="91425" bIns="91425" anchor="ctr" anchorCtr="0">
            <a:normAutofit/>
          </a:bodyPr>
          <a:lstStyle>
            <a:lvl1pPr marL="609585" lvl="0" indent="-457189">
              <a:spcBef>
                <a:spcPts val="0"/>
              </a:spcBef>
              <a:spcAft>
                <a:spcPts val="0"/>
              </a:spcAft>
              <a:buClr>
                <a:schemeClr val="accent1"/>
              </a:buClr>
              <a:buSzPts val="1800"/>
              <a:buChar char="●"/>
              <a:defRPr>
                <a:solidFill>
                  <a:schemeClr val="accent1"/>
                </a:solidFill>
                <a:highlight>
                  <a:schemeClr val="lt1"/>
                </a:highlight>
              </a:defRPr>
            </a:lvl1pPr>
            <a:lvl2pPr marL="1219170" lvl="1" indent="-423323">
              <a:spcBef>
                <a:spcPts val="0"/>
              </a:spcBef>
              <a:spcAft>
                <a:spcPts val="0"/>
              </a:spcAft>
              <a:buClr>
                <a:schemeClr val="accent1"/>
              </a:buClr>
              <a:buSzPts val="1400"/>
              <a:buChar char="○"/>
              <a:defRPr>
                <a:solidFill>
                  <a:schemeClr val="accent1"/>
                </a:solidFill>
                <a:highlight>
                  <a:schemeClr val="lt1"/>
                </a:highlight>
              </a:defRPr>
            </a:lvl2pPr>
            <a:lvl3pPr marL="1828754" lvl="2" indent="-423323">
              <a:spcBef>
                <a:spcPts val="0"/>
              </a:spcBef>
              <a:spcAft>
                <a:spcPts val="0"/>
              </a:spcAft>
              <a:buClr>
                <a:schemeClr val="accent1"/>
              </a:buClr>
              <a:buSzPts val="1400"/>
              <a:buChar char="■"/>
              <a:defRPr>
                <a:solidFill>
                  <a:schemeClr val="accent1"/>
                </a:solidFill>
                <a:highlight>
                  <a:schemeClr val="lt1"/>
                </a:highlight>
              </a:defRPr>
            </a:lvl3pPr>
            <a:lvl4pPr marL="2438339" lvl="3" indent="-423323">
              <a:spcBef>
                <a:spcPts val="0"/>
              </a:spcBef>
              <a:spcAft>
                <a:spcPts val="0"/>
              </a:spcAft>
              <a:buClr>
                <a:schemeClr val="accent1"/>
              </a:buClr>
              <a:buSzPts val="1400"/>
              <a:buChar char="●"/>
              <a:defRPr>
                <a:solidFill>
                  <a:schemeClr val="accent1"/>
                </a:solidFill>
                <a:highlight>
                  <a:schemeClr val="lt1"/>
                </a:highlight>
              </a:defRPr>
            </a:lvl4pPr>
            <a:lvl5pPr marL="3047924" lvl="4" indent="-423323">
              <a:spcBef>
                <a:spcPts val="0"/>
              </a:spcBef>
              <a:spcAft>
                <a:spcPts val="0"/>
              </a:spcAft>
              <a:buClr>
                <a:schemeClr val="accent1"/>
              </a:buClr>
              <a:buSzPts val="1400"/>
              <a:buChar char="○"/>
              <a:defRPr>
                <a:solidFill>
                  <a:schemeClr val="accent1"/>
                </a:solidFill>
                <a:highlight>
                  <a:schemeClr val="lt1"/>
                </a:highlight>
              </a:defRPr>
            </a:lvl5pPr>
            <a:lvl6pPr marL="3657509" lvl="5" indent="-423323">
              <a:spcBef>
                <a:spcPts val="0"/>
              </a:spcBef>
              <a:spcAft>
                <a:spcPts val="0"/>
              </a:spcAft>
              <a:buClr>
                <a:schemeClr val="accent1"/>
              </a:buClr>
              <a:buSzPts val="1400"/>
              <a:buChar char="■"/>
              <a:defRPr>
                <a:solidFill>
                  <a:schemeClr val="accent1"/>
                </a:solidFill>
                <a:highlight>
                  <a:schemeClr val="lt1"/>
                </a:highlight>
              </a:defRPr>
            </a:lvl6pPr>
            <a:lvl7pPr marL="4267093" lvl="6" indent="-423323">
              <a:spcBef>
                <a:spcPts val="0"/>
              </a:spcBef>
              <a:spcAft>
                <a:spcPts val="0"/>
              </a:spcAft>
              <a:buClr>
                <a:schemeClr val="accent1"/>
              </a:buClr>
              <a:buSzPts val="1400"/>
              <a:buChar char="●"/>
              <a:defRPr>
                <a:solidFill>
                  <a:schemeClr val="accent1"/>
                </a:solidFill>
                <a:highlight>
                  <a:schemeClr val="lt1"/>
                </a:highlight>
              </a:defRPr>
            </a:lvl7pPr>
            <a:lvl8pPr marL="4876678" lvl="7" indent="-423323">
              <a:spcBef>
                <a:spcPts val="0"/>
              </a:spcBef>
              <a:spcAft>
                <a:spcPts val="0"/>
              </a:spcAft>
              <a:buClr>
                <a:schemeClr val="accent1"/>
              </a:buClr>
              <a:buSzPts val="1400"/>
              <a:buChar char="○"/>
              <a:defRPr>
                <a:solidFill>
                  <a:schemeClr val="accent1"/>
                </a:solidFill>
                <a:highlight>
                  <a:schemeClr val="lt1"/>
                </a:highlight>
              </a:defRPr>
            </a:lvl8pPr>
            <a:lvl9pPr marL="5486263" lvl="8" indent="-423323">
              <a:spcBef>
                <a:spcPts val="0"/>
              </a:spcBef>
              <a:spcAft>
                <a:spcPts val="0"/>
              </a:spcAft>
              <a:buClr>
                <a:schemeClr val="accent1"/>
              </a:buClr>
              <a:buSzPts val="1400"/>
              <a:buChar char="■"/>
              <a:defRPr>
                <a:solidFill>
                  <a:schemeClr val="accent1"/>
                </a:solidFill>
                <a:highlight>
                  <a:schemeClr val="lt1"/>
                </a:highlight>
              </a:defRPr>
            </a:lvl9pPr>
          </a:lstStyle>
          <a:p>
            <a:endParaRPr/>
          </a:p>
        </p:txBody>
      </p:sp>
      <p:sp>
        <p:nvSpPr>
          <p:cNvPr id="42" name="Google Shape;42;p9"/>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30296709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3"/>
        <p:cNvGrpSpPr/>
        <p:nvPr/>
      </p:nvGrpSpPr>
      <p:grpSpPr>
        <a:xfrm>
          <a:off x="0" y="0"/>
          <a:ext cx="0" cy="0"/>
          <a:chOff x="0" y="0"/>
          <a:chExt cx="0" cy="0"/>
        </a:xfrm>
      </p:grpSpPr>
      <p:sp>
        <p:nvSpPr>
          <p:cNvPr id="44" name="Google Shape;44;p10"/>
          <p:cNvSpPr txBox="1">
            <a:spLocks noGrp="1"/>
          </p:cNvSpPr>
          <p:nvPr>
            <p:ph type="body" idx="1"/>
          </p:nvPr>
        </p:nvSpPr>
        <p:spPr>
          <a:xfrm>
            <a:off x="426000" y="5640767"/>
            <a:ext cx="7998400" cy="798400"/>
          </a:xfrm>
          <a:prstGeom prst="rect">
            <a:avLst/>
          </a:prstGeom>
        </p:spPr>
        <p:txBody>
          <a:bodyPr spcFirstLastPara="1" wrap="square" lIns="91425" tIns="91425" rIns="91425" bIns="91425" anchor="ctr" anchorCtr="0">
            <a:normAutofit/>
          </a:bodyPr>
          <a:lstStyle>
            <a:lvl1pPr marL="609585" lvl="0" indent="-304792">
              <a:lnSpc>
                <a:spcPct val="100000"/>
              </a:lnSpc>
              <a:spcBef>
                <a:spcPts val="0"/>
              </a:spcBef>
              <a:spcAft>
                <a:spcPts val="0"/>
              </a:spcAft>
              <a:buClr>
                <a:schemeClr val="accent1"/>
              </a:buClr>
              <a:buSzPts val="2400"/>
              <a:buFont typeface="Amatic SC"/>
              <a:buNone/>
              <a:defRPr sz="3200" b="1">
                <a:solidFill>
                  <a:schemeClr val="accent1"/>
                </a:solidFill>
                <a:latin typeface="Amatic SC"/>
                <a:ea typeface="Amatic SC"/>
                <a:cs typeface="Amatic SC"/>
                <a:sym typeface="Amatic SC"/>
              </a:defRPr>
            </a:lvl1pPr>
          </a:lstStyle>
          <a:p>
            <a:endParaRPr/>
          </a:p>
        </p:txBody>
      </p:sp>
      <p:sp>
        <p:nvSpPr>
          <p:cNvPr id="45" name="Google Shape;45;p10"/>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2749311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46"/>
        <p:cNvGrpSpPr/>
        <p:nvPr/>
      </p:nvGrpSpPr>
      <p:grpSpPr>
        <a:xfrm>
          <a:off x="0" y="0"/>
          <a:ext cx="0" cy="0"/>
          <a:chOff x="0" y="0"/>
          <a:chExt cx="0" cy="0"/>
        </a:xfrm>
      </p:grpSpPr>
      <p:sp>
        <p:nvSpPr>
          <p:cNvPr id="47" name="Google Shape;47;p11"/>
          <p:cNvSpPr txBox="1">
            <a:spLocks noGrp="1"/>
          </p:cNvSpPr>
          <p:nvPr>
            <p:ph type="title" hasCustomPrompt="1"/>
          </p:nvPr>
        </p:nvSpPr>
        <p:spPr>
          <a:xfrm>
            <a:off x="415600" y="1653700"/>
            <a:ext cx="11360800" cy="26424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6000">
                <a:solidFill>
                  <a:schemeClr val="lt1"/>
                </a:solidFill>
                <a:highlight>
                  <a:schemeClr val="accent1"/>
                </a:highlight>
              </a:defRPr>
            </a:lvl1pPr>
            <a:lvl2pPr lvl="1" algn="ctr">
              <a:spcBef>
                <a:spcPts val="0"/>
              </a:spcBef>
              <a:spcAft>
                <a:spcPts val="0"/>
              </a:spcAft>
              <a:buClr>
                <a:schemeClr val="lt1"/>
              </a:buClr>
              <a:buSzPts val="12000"/>
              <a:buNone/>
              <a:defRPr sz="16000">
                <a:solidFill>
                  <a:schemeClr val="lt1"/>
                </a:solidFill>
                <a:highlight>
                  <a:schemeClr val="accent1"/>
                </a:highlight>
              </a:defRPr>
            </a:lvl2pPr>
            <a:lvl3pPr lvl="2" algn="ctr">
              <a:spcBef>
                <a:spcPts val="0"/>
              </a:spcBef>
              <a:spcAft>
                <a:spcPts val="0"/>
              </a:spcAft>
              <a:buClr>
                <a:schemeClr val="lt1"/>
              </a:buClr>
              <a:buSzPts val="12000"/>
              <a:buNone/>
              <a:defRPr sz="16000">
                <a:solidFill>
                  <a:schemeClr val="lt1"/>
                </a:solidFill>
                <a:highlight>
                  <a:schemeClr val="accent1"/>
                </a:highlight>
              </a:defRPr>
            </a:lvl3pPr>
            <a:lvl4pPr lvl="3" algn="ctr">
              <a:spcBef>
                <a:spcPts val="0"/>
              </a:spcBef>
              <a:spcAft>
                <a:spcPts val="0"/>
              </a:spcAft>
              <a:buClr>
                <a:schemeClr val="lt1"/>
              </a:buClr>
              <a:buSzPts val="12000"/>
              <a:buNone/>
              <a:defRPr sz="16000">
                <a:solidFill>
                  <a:schemeClr val="lt1"/>
                </a:solidFill>
                <a:highlight>
                  <a:schemeClr val="accent1"/>
                </a:highlight>
              </a:defRPr>
            </a:lvl4pPr>
            <a:lvl5pPr lvl="4" algn="ctr">
              <a:spcBef>
                <a:spcPts val="0"/>
              </a:spcBef>
              <a:spcAft>
                <a:spcPts val="0"/>
              </a:spcAft>
              <a:buClr>
                <a:schemeClr val="lt1"/>
              </a:buClr>
              <a:buSzPts val="12000"/>
              <a:buNone/>
              <a:defRPr sz="16000">
                <a:solidFill>
                  <a:schemeClr val="lt1"/>
                </a:solidFill>
                <a:highlight>
                  <a:schemeClr val="accent1"/>
                </a:highlight>
              </a:defRPr>
            </a:lvl5pPr>
            <a:lvl6pPr lvl="5" algn="ctr">
              <a:spcBef>
                <a:spcPts val="0"/>
              </a:spcBef>
              <a:spcAft>
                <a:spcPts val="0"/>
              </a:spcAft>
              <a:buClr>
                <a:schemeClr val="lt1"/>
              </a:buClr>
              <a:buSzPts val="12000"/>
              <a:buNone/>
              <a:defRPr sz="16000">
                <a:solidFill>
                  <a:schemeClr val="lt1"/>
                </a:solidFill>
                <a:highlight>
                  <a:schemeClr val="accent1"/>
                </a:highlight>
              </a:defRPr>
            </a:lvl6pPr>
            <a:lvl7pPr lvl="6" algn="ctr">
              <a:spcBef>
                <a:spcPts val="0"/>
              </a:spcBef>
              <a:spcAft>
                <a:spcPts val="0"/>
              </a:spcAft>
              <a:buClr>
                <a:schemeClr val="lt1"/>
              </a:buClr>
              <a:buSzPts val="12000"/>
              <a:buNone/>
              <a:defRPr sz="16000">
                <a:solidFill>
                  <a:schemeClr val="lt1"/>
                </a:solidFill>
                <a:highlight>
                  <a:schemeClr val="accent1"/>
                </a:highlight>
              </a:defRPr>
            </a:lvl7pPr>
            <a:lvl8pPr lvl="7" algn="ctr">
              <a:spcBef>
                <a:spcPts val="0"/>
              </a:spcBef>
              <a:spcAft>
                <a:spcPts val="0"/>
              </a:spcAft>
              <a:buClr>
                <a:schemeClr val="lt1"/>
              </a:buClr>
              <a:buSzPts val="12000"/>
              <a:buNone/>
              <a:defRPr sz="16000">
                <a:solidFill>
                  <a:schemeClr val="lt1"/>
                </a:solidFill>
                <a:highlight>
                  <a:schemeClr val="accent1"/>
                </a:highlight>
              </a:defRPr>
            </a:lvl8pPr>
            <a:lvl9pPr lvl="8" algn="ctr">
              <a:spcBef>
                <a:spcPts val="0"/>
              </a:spcBef>
              <a:spcAft>
                <a:spcPts val="0"/>
              </a:spcAft>
              <a:buClr>
                <a:schemeClr val="lt1"/>
              </a:buClr>
              <a:buSzPts val="12000"/>
              <a:buNone/>
              <a:defRPr sz="16000">
                <a:solidFill>
                  <a:schemeClr val="lt1"/>
                </a:solidFill>
                <a:highlight>
                  <a:schemeClr val="accent1"/>
                </a:highlight>
              </a:defRPr>
            </a:lvl9pPr>
          </a:lstStyle>
          <a:p>
            <a:r>
              <a:t>xx%</a:t>
            </a:r>
          </a:p>
        </p:txBody>
      </p:sp>
      <p:sp>
        <p:nvSpPr>
          <p:cNvPr id="48" name="Google Shape;48;p11"/>
          <p:cNvSpPr txBox="1">
            <a:spLocks noGrp="1"/>
          </p:cNvSpPr>
          <p:nvPr>
            <p:ph type="body" idx="1"/>
          </p:nvPr>
        </p:nvSpPr>
        <p:spPr>
          <a:xfrm>
            <a:off x="415600" y="4406167"/>
            <a:ext cx="11360800" cy="1734400"/>
          </a:xfrm>
          <a:prstGeom prst="rect">
            <a:avLst/>
          </a:prstGeom>
        </p:spPr>
        <p:txBody>
          <a:bodyPr spcFirstLastPara="1" wrap="square" lIns="91425" tIns="91425" rIns="91425" bIns="91425" anchor="t" anchorCtr="0">
            <a:normAutofit/>
          </a:bodyPr>
          <a:lstStyle>
            <a:lvl1pPr marL="609585" lvl="0" indent="-457189" algn="ctr">
              <a:spcBef>
                <a:spcPts val="0"/>
              </a:spcBef>
              <a:spcAft>
                <a:spcPts val="0"/>
              </a:spcAft>
              <a:buClr>
                <a:schemeClr val="accent1"/>
              </a:buClr>
              <a:buSzPts val="1800"/>
              <a:buChar char="●"/>
              <a:defRPr>
                <a:solidFill>
                  <a:schemeClr val="accent1"/>
                </a:solidFill>
                <a:highlight>
                  <a:schemeClr val="dk1"/>
                </a:highlight>
              </a:defRPr>
            </a:lvl1pPr>
            <a:lvl2pPr marL="1219170" lvl="1" indent="-423323" algn="ctr">
              <a:spcBef>
                <a:spcPts val="0"/>
              </a:spcBef>
              <a:spcAft>
                <a:spcPts val="0"/>
              </a:spcAft>
              <a:buClr>
                <a:schemeClr val="accent1"/>
              </a:buClr>
              <a:buSzPts val="1400"/>
              <a:buChar char="○"/>
              <a:defRPr>
                <a:solidFill>
                  <a:schemeClr val="accent1"/>
                </a:solidFill>
                <a:highlight>
                  <a:schemeClr val="dk1"/>
                </a:highlight>
              </a:defRPr>
            </a:lvl2pPr>
            <a:lvl3pPr marL="1828754" lvl="2" indent="-423323" algn="ctr">
              <a:spcBef>
                <a:spcPts val="0"/>
              </a:spcBef>
              <a:spcAft>
                <a:spcPts val="0"/>
              </a:spcAft>
              <a:buClr>
                <a:schemeClr val="accent1"/>
              </a:buClr>
              <a:buSzPts val="1400"/>
              <a:buChar char="■"/>
              <a:defRPr>
                <a:solidFill>
                  <a:schemeClr val="accent1"/>
                </a:solidFill>
                <a:highlight>
                  <a:schemeClr val="dk1"/>
                </a:highlight>
              </a:defRPr>
            </a:lvl3pPr>
            <a:lvl4pPr marL="2438339" lvl="3" indent="-423323" algn="ctr">
              <a:spcBef>
                <a:spcPts val="0"/>
              </a:spcBef>
              <a:spcAft>
                <a:spcPts val="0"/>
              </a:spcAft>
              <a:buClr>
                <a:schemeClr val="accent1"/>
              </a:buClr>
              <a:buSzPts val="1400"/>
              <a:buChar char="●"/>
              <a:defRPr>
                <a:solidFill>
                  <a:schemeClr val="accent1"/>
                </a:solidFill>
                <a:highlight>
                  <a:schemeClr val="dk1"/>
                </a:highlight>
              </a:defRPr>
            </a:lvl4pPr>
            <a:lvl5pPr marL="3047924" lvl="4" indent="-423323" algn="ctr">
              <a:spcBef>
                <a:spcPts val="0"/>
              </a:spcBef>
              <a:spcAft>
                <a:spcPts val="0"/>
              </a:spcAft>
              <a:buClr>
                <a:schemeClr val="accent1"/>
              </a:buClr>
              <a:buSzPts val="1400"/>
              <a:buChar char="○"/>
              <a:defRPr>
                <a:solidFill>
                  <a:schemeClr val="accent1"/>
                </a:solidFill>
                <a:highlight>
                  <a:schemeClr val="dk1"/>
                </a:highlight>
              </a:defRPr>
            </a:lvl5pPr>
            <a:lvl6pPr marL="3657509" lvl="5" indent="-423323" algn="ctr">
              <a:spcBef>
                <a:spcPts val="0"/>
              </a:spcBef>
              <a:spcAft>
                <a:spcPts val="0"/>
              </a:spcAft>
              <a:buClr>
                <a:schemeClr val="accent1"/>
              </a:buClr>
              <a:buSzPts val="1400"/>
              <a:buChar char="■"/>
              <a:defRPr>
                <a:solidFill>
                  <a:schemeClr val="accent1"/>
                </a:solidFill>
                <a:highlight>
                  <a:schemeClr val="dk1"/>
                </a:highlight>
              </a:defRPr>
            </a:lvl6pPr>
            <a:lvl7pPr marL="4267093" lvl="6" indent="-423323" algn="ctr">
              <a:spcBef>
                <a:spcPts val="0"/>
              </a:spcBef>
              <a:spcAft>
                <a:spcPts val="0"/>
              </a:spcAft>
              <a:buClr>
                <a:schemeClr val="accent1"/>
              </a:buClr>
              <a:buSzPts val="1400"/>
              <a:buChar char="●"/>
              <a:defRPr>
                <a:solidFill>
                  <a:schemeClr val="accent1"/>
                </a:solidFill>
                <a:highlight>
                  <a:schemeClr val="dk1"/>
                </a:highlight>
              </a:defRPr>
            </a:lvl7pPr>
            <a:lvl8pPr marL="4876678" lvl="7" indent="-423323" algn="ctr">
              <a:spcBef>
                <a:spcPts val="0"/>
              </a:spcBef>
              <a:spcAft>
                <a:spcPts val="0"/>
              </a:spcAft>
              <a:buClr>
                <a:schemeClr val="accent1"/>
              </a:buClr>
              <a:buSzPts val="1400"/>
              <a:buChar char="○"/>
              <a:defRPr>
                <a:solidFill>
                  <a:schemeClr val="accent1"/>
                </a:solidFill>
                <a:highlight>
                  <a:schemeClr val="dk1"/>
                </a:highlight>
              </a:defRPr>
            </a:lvl8pPr>
            <a:lvl9pPr marL="5486263" lvl="8" indent="-423323" algn="ctr">
              <a:spcBef>
                <a:spcPts val="0"/>
              </a:spcBef>
              <a:spcAft>
                <a:spcPts val="0"/>
              </a:spcAft>
              <a:buClr>
                <a:schemeClr val="accent1"/>
              </a:buClr>
              <a:buSzPts val="1400"/>
              <a:buChar char="■"/>
              <a:defRPr>
                <a:solidFill>
                  <a:schemeClr val="accent1"/>
                </a:solidFill>
                <a:highlight>
                  <a:schemeClr val="dk1"/>
                </a:highlight>
              </a:defRPr>
            </a:lvl9pPr>
          </a:lstStyle>
          <a:p>
            <a:endParaRPr/>
          </a:p>
        </p:txBody>
      </p:sp>
      <p:sp>
        <p:nvSpPr>
          <p:cNvPr id="49" name="Google Shape;49;p11"/>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89945816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2"/>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224505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11/11/2024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F2599C-DC8E-74EE-9700-B37C474A18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VC"/>
          </a:p>
        </p:txBody>
      </p:sp>
      <p:sp>
        <p:nvSpPr>
          <p:cNvPr id="3" name="Text Placeholder 2">
            <a:extLst>
              <a:ext uri="{FF2B5EF4-FFF2-40B4-BE49-F238E27FC236}">
                <a16:creationId xmlns:a16="http://schemas.microsoft.com/office/drawing/2014/main" id="{1B39060E-D560-759E-C52E-A5A2D363E0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4" name="Date Placeholder 3">
            <a:extLst>
              <a:ext uri="{FF2B5EF4-FFF2-40B4-BE49-F238E27FC236}">
                <a16:creationId xmlns:a16="http://schemas.microsoft.com/office/drawing/2014/main" id="{192FED22-5B62-EC20-4391-79A109A31E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1F62C6-E45D-45B1-9C48-142F16837971}" type="datetimeFigureOut">
              <a:rPr lang="en-VC" smtClean="0"/>
              <a:t>11/11/2024</a:t>
            </a:fld>
            <a:endParaRPr lang="en-VC"/>
          </a:p>
        </p:txBody>
      </p:sp>
      <p:sp>
        <p:nvSpPr>
          <p:cNvPr id="5" name="Footer Placeholder 4">
            <a:extLst>
              <a:ext uri="{FF2B5EF4-FFF2-40B4-BE49-F238E27FC236}">
                <a16:creationId xmlns:a16="http://schemas.microsoft.com/office/drawing/2014/main" id="{68ACA3F0-0E5E-F7D6-FA98-76A6C75B8B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VC"/>
          </a:p>
        </p:txBody>
      </p:sp>
      <p:sp>
        <p:nvSpPr>
          <p:cNvPr id="6" name="Slide Number Placeholder 5">
            <a:extLst>
              <a:ext uri="{FF2B5EF4-FFF2-40B4-BE49-F238E27FC236}">
                <a16:creationId xmlns:a16="http://schemas.microsoft.com/office/drawing/2014/main" id="{39165623-0B78-51D9-973D-18B8CE0B08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F6049-660D-443E-9BF9-1808E2DC26DC}" type="slidenum">
              <a:rPr lang="en-VC" smtClean="0"/>
              <a:t>‹#›</a:t>
            </a:fld>
            <a:endParaRPr lang="en-VC"/>
          </a:p>
        </p:txBody>
      </p:sp>
    </p:spTree>
    <p:extLst>
      <p:ext uri="{BB962C8B-B14F-4D97-AF65-F5344CB8AC3E}">
        <p14:creationId xmlns:p14="http://schemas.microsoft.com/office/powerpoint/2010/main" val="1111111103"/>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VC"/>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8ECF88D-8256-4E88-BE0B-264AE419569D}" type="datetimeFigureOut">
              <a:rPr lang="en-VC" smtClean="0"/>
              <a:t>11/11/2024</a:t>
            </a:fld>
            <a:endParaRPr lang="en-VC"/>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VC"/>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E7704B0-98A2-426D-A82F-B62FC8D4E4C8}" type="slidenum">
              <a:rPr lang="en-VC" smtClean="0"/>
              <a:t>‹#›</a:t>
            </a:fld>
            <a:endParaRPr lang="en-VC"/>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359785"/>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390467"/>
            <a:ext cx="11360800" cy="10680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sz="4200" b="1">
                <a:solidFill>
                  <a:schemeClr val="accent1"/>
                </a:solidFill>
                <a:latin typeface="Amatic SC"/>
                <a:ea typeface="Amatic SC"/>
                <a:cs typeface="Amatic SC"/>
                <a:sym typeface="Amatic SC"/>
              </a:defRPr>
            </a:lvl9pPr>
          </a:lstStyle>
          <a:p>
            <a:endParaRPr/>
          </a:p>
        </p:txBody>
      </p:sp>
      <p:sp>
        <p:nvSpPr>
          <p:cNvPr id="7" name="Google Shape;7;p1"/>
          <p:cNvSpPr txBox="1">
            <a:spLocks noGrp="1"/>
          </p:cNvSpPr>
          <p:nvPr>
            <p:ph type="body" idx="1"/>
          </p:nvPr>
        </p:nvSpPr>
        <p:spPr>
          <a:xfrm>
            <a:off x="415600" y="1638233"/>
            <a:ext cx="11360800" cy="44536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lvl="0" algn="r">
              <a:buNone/>
              <a:defRPr sz="1333">
                <a:solidFill>
                  <a:schemeClr val="accent1"/>
                </a:solidFill>
                <a:latin typeface="Source Code Pro"/>
                <a:ea typeface="Source Code Pro"/>
                <a:cs typeface="Source Code Pro"/>
                <a:sym typeface="Source Code Pro"/>
              </a:defRPr>
            </a:lvl1pPr>
            <a:lvl2pPr lvl="1" algn="r">
              <a:buNone/>
              <a:defRPr sz="1333">
                <a:solidFill>
                  <a:schemeClr val="accent1"/>
                </a:solidFill>
                <a:latin typeface="Source Code Pro"/>
                <a:ea typeface="Source Code Pro"/>
                <a:cs typeface="Source Code Pro"/>
                <a:sym typeface="Source Code Pro"/>
              </a:defRPr>
            </a:lvl2pPr>
            <a:lvl3pPr lvl="2" algn="r">
              <a:buNone/>
              <a:defRPr sz="1333">
                <a:solidFill>
                  <a:schemeClr val="accent1"/>
                </a:solidFill>
                <a:latin typeface="Source Code Pro"/>
                <a:ea typeface="Source Code Pro"/>
                <a:cs typeface="Source Code Pro"/>
                <a:sym typeface="Source Code Pro"/>
              </a:defRPr>
            </a:lvl3pPr>
            <a:lvl4pPr lvl="3" algn="r">
              <a:buNone/>
              <a:defRPr sz="1333">
                <a:solidFill>
                  <a:schemeClr val="accent1"/>
                </a:solidFill>
                <a:latin typeface="Source Code Pro"/>
                <a:ea typeface="Source Code Pro"/>
                <a:cs typeface="Source Code Pro"/>
                <a:sym typeface="Source Code Pro"/>
              </a:defRPr>
            </a:lvl4pPr>
            <a:lvl5pPr lvl="4" algn="r">
              <a:buNone/>
              <a:defRPr sz="1333">
                <a:solidFill>
                  <a:schemeClr val="accent1"/>
                </a:solidFill>
                <a:latin typeface="Source Code Pro"/>
                <a:ea typeface="Source Code Pro"/>
                <a:cs typeface="Source Code Pro"/>
                <a:sym typeface="Source Code Pro"/>
              </a:defRPr>
            </a:lvl5pPr>
            <a:lvl6pPr lvl="5" algn="r">
              <a:buNone/>
              <a:defRPr sz="1333">
                <a:solidFill>
                  <a:schemeClr val="accent1"/>
                </a:solidFill>
                <a:latin typeface="Source Code Pro"/>
                <a:ea typeface="Source Code Pro"/>
                <a:cs typeface="Source Code Pro"/>
                <a:sym typeface="Source Code Pro"/>
              </a:defRPr>
            </a:lvl6pPr>
            <a:lvl7pPr lvl="6" algn="r">
              <a:buNone/>
              <a:defRPr sz="1333">
                <a:solidFill>
                  <a:schemeClr val="accent1"/>
                </a:solidFill>
                <a:latin typeface="Source Code Pro"/>
                <a:ea typeface="Source Code Pro"/>
                <a:cs typeface="Source Code Pro"/>
                <a:sym typeface="Source Code Pro"/>
              </a:defRPr>
            </a:lvl7pPr>
            <a:lvl8pPr lvl="7" algn="r">
              <a:buNone/>
              <a:defRPr sz="1333">
                <a:solidFill>
                  <a:schemeClr val="accent1"/>
                </a:solidFill>
                <a:latin typeface="Source Code Pro"/>
                <a:ea typeface="Source Code Pro"/>
                <a:cs typeface="Source Code Pro"/>
                <a:sym typeface="Source Code Pro"/>
              </a:defRPr>
            </a:lvl8pPr>
            <a:lvl9pPr lvl="8" algn="r">
              <a:buNone/>
              <a:defRPr sz="1333">
                <a:solidFill>
                  <a:schemeClr val="accent1"/>
                </a:solidFill>
                <a:latin typeface="Source Code Pro"/>
                <a:ea typeface="Source Code Pro"/>
                <a:cs typeface="Source Code Pro"/>
                <a:sym typeface="Source Code Pro"/>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702348779"/>
      </p:ext>
    </p:extLst>
  </p:cSld>
  <p:clrMap bg1="lt1" tx1="dk1" bg2="dk2" tx2="lt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XCWHSeDU-zk?si=aGkkyw04Q0IopFf9" TargetMode="External"/><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8.png"/><Relationship Id="rId4" Type="http://schemas.openxmlformats.org/officeDocument/2006/relationships/image" Target="../media/image37.png"/></Relationships>
</file>

<file path=ppt/slides/_rels/slide3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pUTZ6NOWeYs?si=eXDbJf81REf4iU6T"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jpeg"/><Relationship Id="rId9" Type="http://schemas.openxmlformats.org/officeDocument/2006/relationships/image" Target="../media/image49.png"/></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s://youtu.be/hsV1mraa4AI"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youtu.be/CZMxttGaItM"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56.png"/><Relationship Id="rId4" Type="http://schemas.openxmlformats.org/officeDocument/2006/relationships/image" Target="../media/image55.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GB" dirty="0">
                <a:solidFill>
                  <a:srgbClr val="FFFFFF"/>
                </a:solidFill>
              </a:rPr>
              <a:t>Strategic and Agile Business Management</a:t>
            </a:r>
            <a:r>
              <a:rPr lang="en-GB" b="0" i="0" dirty="0">
                <a:solidFill>
                  <a:srgbClr val="FFFFFF"/>
                </a:solidFill>
                <a:effectLst/>
                <a:latin typeface="Arial" panose="020B0604020202020204" pitchFamily="34" charset="0"/>
              </a:rPr>
              <a:t>BMMB7027D</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Daniela Hellyer</a:t>
            </a:r>
          </a:p>
          <a:p>
            <a:r>
              <a:rPr lang="en-US" dirty="0" err="1">
                <a:solidFill>
                  <a:srgbClr val="FFFFFF">
                    <a:alpha val="75000"/>
                  </a:srgbClr>
                </a:solidFill>
              </a:rPr>
              <a:t>october</a:t>
            </a:r>
            <a:r>
              <a:rPr lang="en-US" dirty="0">
                <a:solidFill>
                  <a:srgbClr val="FFFFFF">
                    <a:alpha val="75000"/>
                  </a:srgbClr>
                </a:solidFill>
              </a:rPr>
              <a:t>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Strategic Analysis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Identifying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strategic</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Evaluating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Developing </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algn="ctr"/>
            <a:r>
              <a:rPr lang="en-GB" sz="2400" b="1" dirty="0">
                <a:solidFill>
                  <a:srgbClr val="C00000"/>
                </a:solidFill>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0941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581194" y="1896533"/>
            <a:ext cx="6309003" cy="3962266"/>
          </a:xfrm>
        </p:spPr>
        <p:txBody>
          <a:bodyPr>
            <a:normAutofit lnSpcReduction="10000"/>
          </a:bodyPr>
          <a:lstStyle/>
          <a:p>
            <a:r>
              <a:rPr lang="en-GB" dirty="0">
                <a:solidFill>
                  <a:schemeClr val="tx2"/>
                </a:solidFill>
              </a:rPr>
              <a:t>For Strategic Analysis to add value and to be relevant, the Context must be clearly defined.</a:t>
            </a:r>
          </a:p>
          <a:p>
            <a:r>
              <a:rPr lang="en-GB" dirty="0">
                <a:solidFill>
                  <a:schemeClr val="tx2"/>
                </a:solidFill>
              </a:rPr>
              <a:t>Context defines the lens through which to view the organisation, their opportunities and challenges.</a:t>
            </a:r>
          </a:p>
          <a:p>
            <a:r>
              <a:rPr lang="en-GB" dirty="0">
                <a:solidFill>
                  <a:schemeClr val="tx2"/>
                </a:solidFill>
              </a:rPr>
              <a:t>It relates to the organisation’s strategic goals.</a:t>
            </a:r>
          </a:p>
          <a:p>
            <a:r>
              <a:rPr lang="en-GB" dirty="0">
                <a:solidFill>
                  <a:schemeClr val="tx2"/>
                </a:solidFill>
              </a:rPr>
              <a:t>The ‘lens’ changes with a changing context, for example:</a:t>
            </a:r>
          </a:p>
          <a:p>
            <a:pPr lvl="1"/>
            <a:r>
              <a:rPr lang="en-GB" dirty="0">
                <a:solidFill>
                  <a:schemeClr val="tx2"/>
                </a:solidFill>
              </a:rPr>
              <a:t>Customers</a:t>
            </a:r>
          </a:p>
          <a:p>
            <a:pPr lvl="1"/>
            <a:r>
              <a:rPr lang="en-GB" dirty="0">
                <a:solidFill>
                  <a:schemeClr val="tx2"/>
                </a:solidFill>
              </a:rPr>
              <a:t>Industry</a:t>
            </a:r>
          </a:p>
          <a:p>
            <a:pPr lvl="1"/>
            <a:r>
              <a:rPr lang="en-GB" dirty="0">
                <a:solidFill>
                  <a:schemeClr val="tx2"/>
                </a:solidFill>
              </a:rPr>
              <a:t>Products</a:t>
            </a:r>
          </a:p>
          <a:p>
            <a:pPr lvl="1"/>
            <a:r>
              <a:rPr lang="en-GB" dirty="0">
                <a:solidFill>
                  <a:schemeClr val="tx2"/>
                </a:solidFill>
              </a:rPr>
              <a:t>Geography</a:t>
            </a:r>
          </a:p>
          <a:p>
            <a:pPr lvl="1"/>
            <a:r>
              <a:rPr lang="en-GB" dirty="0">
                <a:solidFill>
                  <a:schemeClr val="tx2"/>
                </a:solidFill>
              </a:rPr>
              <a:t>Competition</a:t>
            </a:r>
          </a:p>
          <a:p>
            <a:pPr lvl="1"/>
            <a:r>
              <a:rPr lang="en-GB"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endParaRPr lang="en-US">
              <a:solidFill>
                <a:srgbClr val="DDE157"/>
              </a:solidFill>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DE157"/>
                </a:solidFill>
              </a:rPr>
              <a:pPr>
                <a:spcAft>
                  <a:spcPts val="600"/>
                </a:spcAft>
              </a:pPr>
              <a:t>3</a:t>
            </a:fld>
            <a:endParaRPr lang="en-US">
              <a:solidFill>
                <a:srgbClr val="DDE157"/>
              </a:solidFill>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92500" lnSpcReduction="1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a:t>
            </a:r>
          </a:p>
          <a:p>
            <a:r>
              <a:rPr lang="en-GB" dirty="0">
                <a:solidFill>
                  <a:srgbClr val="FFFFFF"/>
                </a:solidFill>
              </a:rPr>
              <a:t>The inner layer is the</a:t>
            </a:r>
            <a:r>
              <a:rPr lang="en-GB" b="1" dirty="0">
                <a:solidFill>
                  <a:srgbClr val="00B0F0"/>
                </a:solidFill>
              </a:rPr>
              <a:t> Micro-Environment </a:t>
            </a:r>
            <a:r>
              <a:rPr lang="en-GB" dirty="0">
                <a:solidFill>
                  <a:srgbClr val="FFFFFF"/>
                </a:solidFill>
              </a:rPr>
              <a:t>– including elements that are close to the organisation and affect its performance and decision-making such as Customers, Competitors, Suppliers, Employees, Shareholders etc.</a:t>
            </a:r>
            <a:endParaRPr lang="en-GB" b="1" dirty="0">
              <a:solidFill>
                <a:srgbClr val="00B0F0"/>
              </a:solidFill>
            </a:endParaRP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4</a:t>
            </a:fld>
            <a:endParaRPr lang="en-US">
              <a:solidFill>
                <a:schemeClr val="bg1">
                  <a:lumMod val="75000"/>
                  <a:lumOff val="25000"/>
                </a:schemeClr>
              </a:solidFill>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a:bodyPr>
          <a:lstStyle/>
          <a:p>
            <a:r>
              <a:rPr lang="en-GB" dirty="0">
                <a:solidFill>
                  <a:srgbClr val="FFFFFF"/>
                </a:solidFill>
              </a:rPr>
              <a:t>PESTEL OR PESTLE is a strategic framework</a:t>
            </a:r>
          </a:p>
          <a:p>
            <a:r>
              <a:rPr lang="en-GB" dirty="0">
                <a:solidFill>
                  <a:srgbClr val="FFFFFF"/>
                </a:solidFill>
              </a:rPr>
              <a:t>Guides analysis of macro-environment</a:t>
            </a:r>
          </a:p>
          <a:p>
            <a:r>
              <a:rPr lang="en-GB" dirty="0">
                <a:solidFill>
                  <a:srgbClr val="FFFFFF"/>
                </a:solidFill>
              </a:rPr>
              <a:t>Encompasses six external sources of influence</a:t>
            </a:r>
          </a:p>
          <a:p>
            <a:r>
              <a:rPr lang="en-GB" dirty="0"/>
              <a:t>In addition to a PESTLE analysis, analysis of competitors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7AB1E5D1-E878-55B4-565F-389F544399B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t>Identify </a:t>
            </a:r>
            <a:r>
              <a:rPr lang="en-GB" sz="2000" b="1" i="1" dirty="0"/>
              <a:t>opportunities and threats </a:t>
            </a:r>
            <a:r>
              <a:rPr lang="en-GB" sz="2000" dirty="0"/>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779564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a:spcAft>
                <a:spcPts val="600"/>
              </a:spcAft>
            </a:pPr>
            <a:r>
              <a:rPr lang="en-GB">
                <a:solidFill>
                  <a:schemeClr val="bg1">
                    <a:lumMod val="75000"/>
                    <a:lumOff val="25000"/>
                  </a:schemeClr>
                </a:solidFill>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14</a:t>
            </a:fld>
            <a:endParaRPr lang="en-US">
              <a:solidFill>
                <a:schemeClr val="bg1">
                  <a:lumMod val="75000"/>
                  <a:lumOff val="25000"/>
                </a:schemeClr>
              </a:solidFill>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https://youtu.be/F0KQ-h6v3-s</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9:14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6F4-E239-2FCE-E789-AF50683CECC5}"/>
              </a:ext>
            </a:extLst>
          </p:cNvPr>
          <p:cNvSpPr>
            <a:spLocks noGrp="1"/>
          </p:cNvSpPr>
          <p:nvPr>
            <p:ph type="title"/>
          </p:nvPr>
        </p:nvSpPr>
        <p:spPr/>
        <p:txBody>
          <a:bodyPr/>
          <a:lstStyle/>
          <a:p>
            <a:r>
              <a:rPr lang="en-GB" dirty="0"/>
              <a:t>Your </a:t>
            </a:r>
            <a:r>
              <a:rPr lang="en-GB" dirty="0" err="1"/>
              <a:t>pestel</a:t>
            </a:r>
            <a:r>
              <a:rPr lang="en-GB" dirty="0"/>
              <a:t> analysis work</a:t>
            </a:r>
          </a:p>
        </p:txBody>
      </p:sp>
      <p:sp>
        <p:nvSpPr>
          <p:cNvPr id="3" name="Text Placeholder 2">
            <a:extLst>
              <a:ext uri="{FF2B5EF4-FFF2-40B4-BE49-F238E27FC236}">
                <a16:creationId xmlns:a16="http://schemas.microsoft.com/office/drawing/2014/main" id="{D5A3F1B5-4715-9F9F-141E-578822C8846E}"/>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8CF6164-F883-4B4E-3452-EE52B77A88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A377D85-5537-41DE-CA2F-DD7BB6D48E2C}"/>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5810000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5"/>
        <p:cNvGrpSpPr/>
        <p:nvPr/>
      </p:nvGrpSpPr>
      <p:grpSpPr>
        <a:xfrm>
          <a:off x="0" y="0"/>
          <a:ext cx="0" cy="0"/>
          <a:chOff x="0" y="0"/>
          <a:chExt cx="0" cy="0"/>
        </a:xfrm>
      </p:grpSpPr>
      <p:sp>
        <p:nvSpPr>
          <p:cNvPr id="56" name="Google Shape;56;p13"/>
          <p:cNvSpPr txBox="1">
            <a:spLocks noGrp="1"/>
          </p:cNvSpPr>
          <p:nvPr>
            <p:ph type="title"/>
          </p:nvPr>
        </p:nvSpPr>
        <p:spPr>
          <a:xfrm>
            <a:off x="144600" y="98633"/>
            <a:ext cx="11360800" cy="1068000"/>
          </a:xfrm>
          <a:prstGeom prst="rect">
            <a:avLst/>
          </a:prstGeom>
        </p:spPr>
        <p:txBody>
          <a:bodyPr spcFirstLastPara="1" wrap="square" lIns="121900" tIns="121900" rIns="121900" bIns="121900" anchor="t" anchorCtr="0">
            <a:normAutofit/>
          </a:bodyPr>
          <a:lstStyle/>
          <a:p>
            <a:r>
              <a:rPr lang="en-GB">
                <a:solidFill>
                  <a:schemeClr val="lt1"/>
                </a:solidFill>
                <a:highlight>
                  <a:srgbClr val="F9383D"/>
                </a:highlight>
              </a:rPr>
              <a:t>Output of PESTEL for nationwide building society</a:t>
            </a:r>
            <a:endParaRPr>
              <a:solidFill>
                <a:schemeClr val="lt1"/>
              </a:solidFill>
              <a:highlight>
                <a:srgbClr val="F9383D"/>
              </a:highlight>
            </a:endParaRPr>
          </a:p>
        </p:txBody>
      </p:sp>
      <p:sp>
        <p:nvSpPr>
          <p:cNvPr id="57" name="Google Shape;57;p13"/>
          <p:cNvSpPr txBox="1">
            <a:spLocks noGrp="1"/>
          </p:cNvSpPr>
          <p:nvPr>
            <p:ph type="body" idx="1"/>
          </p:nvPr>
        </p:nvSpPr>
        <p:spPr>
          <a:xfrm>
            <a:off x="-138567" y="1065033"/>
            <a:ext cx="11360800" cy="5955200"/>
          </a:xfrm>
          <a:prstGeom prst="rect">
            <a:avLst/>
          </a:prstGeom>
        </p:spPr>
        <p:txBody>
          <a:bodyPr spcFirstLastPara="1" wrap="square" lIns="121900" tIns="121900" rIns="121900" bIns="121900" anchor="t" anchorCtr="0">
            <a:normAutofit fontScale="92500"/>
          </a:bodyPr>
          <a:lstStyle/>
          <a:p>
            <a:pPr indent="-423323">
              <a:buSzPts val="1400"/>
            </a:pPr>
            <a:r>
              <a:rPr lang="en-GB" sz="1867" b="1"/>
              <a:t>Impact of UK Budget </a:t>
            </a:r>
            <a:r>
              <a:rPr lang="en-GB" sz="1867"/>
              <a:t>- Increased stamp duty on second homes = less landlords. No announcement of extension of current relief for first time buyers (no stamp duty set to run out in 2025) = less new buyers entering the property market in coming years. No signs of interest rates dropping (actually set to remain higher due to budget) = higher mortgage rates and a less attractive market for buyers. </a:t>
            </a:r>
            <a:endParaRPr sz="1867"/>
          </a:p>
          <a:p>
            <a:pPr indent="-423323">
              <a:buSzPts val="1400"/>
            </a:pPr>
            <a:r>
              <a:rPr lang="en-GB" sz="1867" b="1"/>
              <a:t>Cost of Living Crisis</a:t>
            </a:r>
            <a:r>
              <a:rPr lang="en-GB" sz="1867"/>
              <a:t> - Affordability at a low for buyers, so less people buying houses. But has led to more people taking out loans in the UK as they struggle to afford to live in the unstable economic environment. </a:t>
            </a:r>
            <a:endParaRPr sz="1867"/>
          </a:p>
          <a:p>
            <a:pPr indent="-423323">
              <a:buSzPts val="1400"/>
            </a:pPr>
            <a:r>
              <a:rPr lang="en-GB" sz="1867" b="1"/>
              <a:t>Technological Innovation</a:t>
            </a:r>
            <a:r>
              <a:rPr lang="en-GB" sz="1867"/>
              <a:t> - AI is having a huge impact on all industries, and the industries that Nationwide operate in are no different - could have a positive impact on online banking, mobile banking, customer service, etc.</a:t>
            </a:r>
            <a:endParaRPr sz="1867"/>
          </a:p>
          <a:p>
            <a:pPr indent="-423323">
              <a:buSzPts val="1400"/>
            </a:pPr>
            <a:r>
              <a:rPr lang="en-GB" sz="1867" b="1"/>
              <a:t>Other Banks Closing Stores </a:t>
            </a:r>
            <a:r>
              <a:rPr lang="en-GB" sz="1867"/>
              <a:t>- A number of large banks have closed stores across the country, Nationwide has pledged to keep their branches open until </a:t>
            </a:r>
            <a:r>
              <a:rPr lang="en-GB" sz="1867" i="1"/>
              <a:t>at least </a:t>
            </a:r>
            <a:r>
              <a:rPr lang="en-GB" sz="1867"/>
              <a:t>2028, and this gives them a USP, could increase customers.</a:t>
            </a:r>
            <a:endParaRPr sz="1867"/>
          </a:p>
          <a:p>
            <a:pPr indent="-423323">
              <a:buSzPts val="1400"/>
            </a:pPr>
            <a:r>
              <a:rPr lang="en-GB" sz="1867" b="1"/>
              <a:t>Changing Demographics for Home Ownership </a:t>
            </a:r>
            <a:r>
              <a:rPr lang="en-GB" sz="1867"/>
              <a:t>- 16–34 year olds are less likely to own their home, and over-65s are more likely. The average age of home ownership has increased by 12.5%, People aged between 25–34 make up the largest portion of the first-time buyer market.</a:t>
            </a:r>
            <a:endParaRPr sz="1867"/>
          </a:p>
        </p:txBody>
      </p:sp>
      <p:pic>
        <p:nvPicPr>
          <p:cNvPr id="58" name="Google Shape;58;p13"/>
          <p:cNvPicPr preferRelativeResize="0"/>
          <p:nvPr/>
        </p:nvPicPr>
        <p:blipFill>
          <a:blip r:embed="rId3">
            <a:alphaModFix/>
          </a:blip>
          <a:stretch>
            <a:fillRect/>
          </a:stretch>
        </p:blipFill>
        <p:spPr>
          <a:xfrm>
            <a:off x="10152512" y="0"/>
            <a:ext cx="2039488" cy="1259000"/>
          </a:xfrm>
          <a:prstGeom prst="rect">
            <a:avLst/>
          </a:prstGeom>
          <a:noFill/>
          <a:ln>
            <a:noFill/>
          </a:ln>
        </p:spPr>
      </p:pic>
      <p:sp>
        <p:nvSpPr>
          <p:cNvPr id="2" name="Oval 1">
            <a:extLst>
              <a:ext uri="{FF2B5EF4-FFF2-40B4-BE49-F238E27FC236}">
                <a16:creationId xmlns:a16="http://schemas.microsoft.com/office/drawing/2014/main" id="{9BCE8FCD-BBD4-0C6F-26C9-D1C0E897946D}"/>
              </a:ext>
            </a:extLst>
          </p:cNvPr>
          <p:cNvSpPr/>
          <p:nvPr/>
        </p:nvSpPr>
        <p:spPr>
          <a:xfrm>
            <a:off x="8026399" y="98633"/>
            <a:ext cx="1847273" cy="9328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Arial"/>
                <a:ea typeface="+mn-ea"/>
                <a:cs typeface="+mn-cs"/>
              </a:rPr>
              <a:t>By Charlotte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Abstract image of vibrant red light trails">
            <a:extLst>
              <a:ext uri="{FF2B5EF4-FFF2-40B4-BE49-F238E27FC236}">
                <a16:creationId xmlns:a16="http://schemas.microsoft.com/office/drawing/2014/main" id="{53CDA7C7-5C39-709A-0AFF-8A232895B38D}"/>
              </a:ext>
            </a:extLst>
          </p:cNvPr>
          <p:cNvPicPr>
            <a:picLocks noChangeAspect="1"/>
          </p:cNvPicPr>
          <p:nvPr/>
        </p:nvPicPr>
        <p:blipFill>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9BED1970-5DBE-3BE4-3147-14E91BBB2604}"/>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TESLA</a:t>
            </a:r>
            <a:endParaRPr lang="en-VC" dirty="0">
              <a:solidFill>
                <a:srgbClr val="FFFFFF"/>
              </a:solidFill>
            </a:endParaRPr>
          </a:p>
        </p:txBody>
      </p:sp>
      <p:sp>
        <p:nvSpPr>
          <p:cNvPr id="3" name="Subtitle 2">
            <a:extLst>
              <a:ext uri="{FF2B5EF4-FFF2-40B4-BE49-F238E27FC236}">
                <a16:creationId xmlns:a16="http://schemas.microsoft.com/office/drawing/2014/main" id="{DAEF6C7D-8060-423E-61A7-CC96E04FB559}"/>
              </a:ext>
            </a:extLst>
          </p:cNvPr>
          <p:cNvSpPr>
            <a:spLocks noGrp="1"/>
          </p:cNvSpPr>
          <p:nvPr>
            <p:ph type="subTitle" idx="1"/>
          </p:nvPr>
        </p:nvSpPr>
        <p:spPr>
          <a:xfrm>
            <a:off x="1524000" y="4159404"/>
            <a:ext cx="9144000" cy="1098395"/>
          </a:xfrm>
        </p:spPr>
        <p:txBody>
          <a:bodyPr>
            <a:normAutofit fontScale="47500" lnSpcReduction="20000"/>
          </a:bodyPr>
          <a:lstStyle/>
          <a:p>
            <a:r>
              <a:rPr lang="en-US" sz="3600" dirty="0">
                <a:solidFill>
                  <a:srgbClr val="FFFFFF"/>
                </a:solidFill>
              </a:rPr>
              <a:t>PESTLE ANALYSIS</a:t>
            </a:r>
          </a:p>
          <a:p>
            <a:endParaRPr lang="en-US" sz="1100" dirty="0">
              <a:solidFill>
                <a:srgbClr val="FFFFFF"/>
              </a:solidFill>
            </a:endParaRPr>
          </a:p>
          <a:p>
            <a:endParaRPr lang="en-US" sz="1100" dirty="0">
              <a:solidFill>
                <a:srgbClr val="FFFFFF"/>
              </a:solidFill>
            </a:endParaRPr>
          </a:p>
          <a:p>
            <a:r>
              <a:rPr lang="en-US" sz="1100" dirty="0">
                <a:solidFill>
                  <a:srgbClr val="FFFFFF"/>
                </a:solidFill>
              </a:rPr>
              <a:t>					By: Reah Edwards</a:t>
            </a:r>
            <a:endParaRPr lang="en-VC" sz="1100" dirty="0">
              <a:solidFill>
                <a:srgbClr val="FFFFFF"/>
              </a:solidFill>
            </a:endParaRPr>
          </a:p>
        </p:txBody>
      </p:sp>
      <p:sp>
        <p:nvSpPr>
          <p:cNvPr id="4" name="Oval 3">
            <a:extLst>
              <a:ext uri="{FF2B5EF4-FFF2-40B4-BE49-F238E27FC236}">
                <a16:creationId xmlns:a16="http://schemas.microsoft.com/office/drawing/2014/main" id="{58444EAE-5C2A-6DA1-370F-85464C94B98D}"/>
              </a:ext>
            </a:extLst>
          </p:cNvPr>
          <p:cNvSpPr/>
          <p:nvPr/>
        </p:nvSpPr>
        <p:spPr>
          <a:xfrm>
            <a:off x="8026399" y="98633"/>
            <a:ext cx="1847273" cy="9328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a:t>
            </a:r>
            <a:r>
              <a:rPr lang="en-GB" dirty="0" err="1"/>
              <a:t>Reah</a:t>
            </a:r>
            <a:endParaRPr lang="en-GB" dirty="0"/>
          </a:p>
        </p:txBody>
      </p:sp>
    </p:spTree>
    <p:extLst>
      <p:ext uri="{BB962C8B-B14F-4D97-AF65-F5344CB8AC3E}">
        <p14:creationId xmlns:p14="http://schemas.microsoft.com/office/powerpoint/2010/main" val="415378933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AAF2086-D9D1-A79B-7843-673511C97A64}"/>
              </a:ext>
            </a:extLst>
          </p:cNvPr>
          <p:cNvSpPr>
            <a:spLocks noGrp="1"/>
          </p:cNvSpPr>
          <p:nvPr>
            <p:ph type="title"/>
          </p:nvPr>
        </p:nvSpPr>
        <p:spPr>
          <a:xfrm>
            <a:off x="844476" y="1600199"/>
            <a:ext cx="3539266" cy="4297680"/>
          </a:xfrm>
        </p:spPr>
        <p:txBody>
          <a:bodyPr anchor="ctr">
            <a:normAutofit/>
          </a:bodyPr>
          <a:lstStyle/>
          <a:p>
            <a:r>
              <a:rPr lang="en-US" dirty="0"/>
              <a:t>Political </a:t>
            </a:r>
            <a:endParaRPr lang="en-VC"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024683-CE00-06C8-01BB-FBCF54DB7305}"/>
              </a:ext>
            </a:extLst>
          </p:cNvPr>
          <p:cNvSpPr>
            <a:spLocks noGrp="1"/>
          </p:cNvSpPr>
          <p:nvPr>
            <p:ph idx="1"/>
          </p:nvPr>
        </p:nvSpPr>
        <p:spPr>
          <a:xfrm>
            <a:off x="4924851" y="1600199"/>
            <a:ext cx="6130003" cy="4297680"/>
          </a:xfrm>
        </p:spPr>
        <p:txBody>
          <a:bodyPr anchor="ctr">
            <a:normAutofit/>
          </a:bodyPr>
          <a:lstStyle/>
          <a:p>
            <a:r>
              <a:rPr lang="en-US" dirty="0"/>
              <a:t>Government Regulations and Incentives: Tesla benefits from international incentives, particularly in the US, EU, and China, that support electric vehicles (EVs)s and clean energy solutions. These incentives encourage EV adoption; however, they change in response to political shifts.</a:t>
            </a:r>
            <a:endParaRPr lang="en-VC" dirty="0"/>
          </a:p>
        </p:txBody>
      </p:sp>
    </p:spTree>
    <p:extLst>
      <p:ext uri="{BB962C8B-B14F-4D97-AF65-F5344CB8AC3E}">
        <p14:creationId xmlns:p14="http://schemas.microsoft.com/office/powerpoint/2010/main" val="1903493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7647504-AEB8-55AC-7E49-0037EAB6E50F}"/>
              </a:ext>
            </a:extLst>
          </p:cNvPr>
          <p:cNvSpPr>
            <a:spLocks noGrp="1"/>
          </p:cNvSpPr>
          <p:nvPr>
            <p:ph type="title"/>
          </p:nvPr>
        </p:nvSpPr>
        <p:spPr>
          <a:xfrm>
            <a:off x="844476" y="1600199"/>
            <a:ext cx="3539266" cy="4297680"/>
          </a:xfrm>
        </p:spPr>
        <p:txBody>
          <a:bodyPr anchor="ctr">
            <a:normAutofit/>
          </a:bodyPr>
          <a:lstStyle/>
          <a:p>
            <a:r>
              <a:rPr lang="en-US" dirty="0"/>
              <a:t>Economic</a:t>
            </a:r>
            <a:endParaRPr lang="en-VC"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95D254-A450-AD97-5844-82C6A3A1E5C4}"/>
              </a:ext>
            </a:extLst>
          </p:cNvPr>
          <p:cNvSpPr>
            <a:spLocks noGrp="1"/>
          </p:cNvSpPr>
          <p:nvPr>
            <p:ph idx="1"/>
          </p:nvPr>
        </p:nvSpPr>
        <p:spPr>
          <a:xfrm>
            <a:off x="4924851" y="1600199"/>
            <a:ext cx="6130003" cy="4297680"/>
          </a:xfrm>
        </p:spPr>
        <p:txBody>
          <a:bodyPr anchor="ctr">
            <a:normAutofit/>
          </a:bodyPr>
          <a:lstStyle/>
          <a:p>
            <a:r>
              <a:rPr lang="en-US" dirty="0"/>
              <a:t>By fostering EV market competitiveness, Tesla simulates US, Chinese, and European economic growth by creating production projects and jobs. By manufacturing various electric vehicles for the market and increasing the number of options for economic developers in the renewable energy sector, Tesla in 2016 encouraged rivalry with other domestic automotive businesses.</a:t>
            </a:r>
            <a:endParaRPr lang="en-VC" dirty="0"/>
          </a:p>
        </p:txBody>
      </p:sp>
    </p:spTree>
    <p:extLst>
      <p:ext uri="{BB962C8B-B14F-4D97-AF65-F5344CB8AC3E}">
        <p14:creationId xmlns:p14="http://schemas.microsoft.com/office/powerpoint/2010/main" val="2561773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9C6D1C1F-9799-076F-B089-9E86F50551DD}"/>
              </a:ext>
            </a:extLst>
          </p:cNvPr>
          <p:cNvSpPr>
            <a:spLocks noGrp="1"/>
          </p:cNvSpPr>
          <p:nvPr>
            <p:ph type="title"/>
          </p:nvPr>
        </p:nvSpPr>
        <p:spPr>
          <a:xfrm>
            <a:off x="1451579" y="804519"/>
            <a:ext cx="9603275" cy="1049235"/>
          </a:xfrm>
        </p:spPr>
        <p:txBody>
          <a:bodyPr>
            <a:normAutofit/>
          </a:bodyPr>
          <a:lstStyle/>
          <a:p>
            <a:r>
              <a:rPr lang="en-US" dirty="0"/>
              <a:t>Socio-Cultural</a:t>
            </a:r>
            <a:endParaRPr lang="en-VC" dirty="0"/>
          </a:p>
        </p:txBody>
      </p:sp>
      <p:cxnSp>
        <p:nvCxnSpPr>
          <p:cNvPr id="18" name="Straight Connector 1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aphicFrame>
        <p:nvGraphicFramePr>
          <p:cNvPr id="12" name="Content Placeholder 2">
            <a:extLst>
              <a:ext uri="{FF2B5EF4-FFF2-40B4-BE49-F238E27FC236}">
                <a16:creationId xmlns:a16="http://schemas.microsoft.com/office/drawing/2014/main" id="{B13507E6-049F-954C-1265-DBCBEAC88D04}"/>
              </a:ext>
            </a:extLst>
          </p:cNvPr>
          <p:cNvGraphicFramePr>
            <a:graphicFrameLocks noGrp="1"/>
          </p:cNvGraphicFramePr>
          <p:nvPr>
            <p:ph idx="1"/>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8011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1A4D3B81-682D-693E-55EA-60A3923FCF10}"/>
              </a:ext>
            </a:extLst>
          </p:cNvPr>
          <p:cNvSpPr>
            <a:spLocks noGrp="1"/>
          </p:cNvSpPr>
          <p:nvPr>
            <p:ph type="title"/>
          </p:nvPr>
        </p:nvSpPr>
        <p:spPr>
          <a:xfrm>
            <a:off x="1451579" y="2303047"/>
            <a:ext cx="3272093" cy="2674198"/>
          </a:xfrm>
        </p:spPr>
        <p:txBody>
          <a:bodyPr anchor="t">
            <a:normAutofit/>
          </a:bodyPr>
          <a:lstStyle/>
          <a:p>
            <a:r>
              <a:rPr lang="en-US" dirty="0"/>
              <a:t>Technology</a:t>
            </a:r>
            <a:endParaRPr lang="en-VC" dirty="0"/>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200" b="0" i="0" u="none" strike="noStrike" kern="1200" cap="all" spc="0" normalizeH="0" baseline="0" noProof="0" dirty="0">
              <a:ln>
                <a:noFill/>
              </a:ln>
              <a:solidFill>
                <a:prstClr val="black"/>
              </a:solidFill>
              <a:effectLst/>
              <a:uLnTx/>
              <a:uFillTx/>
              <a:latin typeface="Gill Sans MT" panose="020B0502020104020203"/>
              <a:ea typeface="+mj-ea"/>
              <a:cs typeface="+mj-cs"/>
            </a:endParaRPr>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C902AC2-8408-E8A4-E27D-204EB3966D72}"/>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820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EE76921C-54A8-B4DC-FD85-55BB9146B425}"/>
              </a:ext>
            </a:extLst>
          </p:cNvPr>
          <p:cNvSpPr>
            <a:spLocks noGrp="1"/>
          </p:cNvSpPr>
          <p:nvPr>
            <p:ph type="title"/>
          </p:nvPr>
        </p:nvSpPr>
        <p:spPr>
          <a:xfrm>
            <a:off x="844476" y="1600199"/>
            <a:ext cx="3539266" cy="4297680"/>
          </a:xfrm>
        </p:spPr>
        <p:txBody>
          <a:bodyPr anchor="ctr">
            <a:normAutofit/>
          </a:bodyPr>
          <a:lstStyle/>
          <a:p>
            <a:r>
              <a:rPr lang="en-US" dirty="0"/>
              <a:t>Ecological</a:t>
            </a:r>
            <a:endParaRPr lang="en-VC" dirty="0"/>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6CAC00-51E6-12D3-AF97-7DA91CC4A3E7}"/>
              </a:ext>
            </a:extLst>
          </p:cNvPr>
          <p:cNvSpPr>
            <a:spLocks noGrp="1"/>
          </p:cNvSpPr>
          <p:nvPr>
            <p:ph idx="1"/>
          </p:nvPr>
        </p:nvSpPr>
        <p:spPr>
          <a:xfrm>
            <a:off x="4924851" y="1600199"/>
            <a:ext cx="6130003" cy="4297680"/>
          </a:xfrm>
        </p:spPr>
        <p:txBody>
          <a:bodyPr anchor="ctr">
            <a:normAutofit/>
          </a:bodyPr>
          <a:lstStyle/>
          <a:p>
            <a:r>
              <a:rPr lang="en-US" dirty="0"/>
              <a:t>Climate change and sustainability: Tesla’s goal is in line with cutting carbon emissions, which is a priority for international regulations. Environmental considerations strengthen Tesla’s standing as a sustainable substitute for conventional automobiles. </a:t>
            </a:r>
          </a:p>
          <a:p>
            <a:pPr marL="0" indent="0">
              <a:buNone/>
            </a:pPr>
            <a:endParaRPr lang="en-VC" dirty="0"/>
          </a:p>
        </p:txBody>
      </p:sp>
    </p:spTree>
    <p:extLst>
      <p:ext uri="{BB962C8B-B14F-4D97-AF65-F5344CB8AC3E}">
        <p14:creationId xmlns:p14="http://schemas.microsoft.com/office/powerpoint/2010/main" val="16175438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0172-81C1-C85E-D97E-86849CC5912F}"/>
              </a:ext>
            </a:extLst>
          </p:cNvPr>
          <p:cNvSpPr>
            <a:spLocks noGrp="1"/>
          </p:cNvSpPr>
          <p:nvPr>
            <p:ph type="title"/>
          </p:nvPr>
        </p:nvSpPr>
        <p:spPr>
          <a:xfrm>
            <a:off x="1451579" y="804519"/>
            <a:ext cx="9603275" cy="1049235"/>
          </a:xfrm>
        </p:spPr>
        <p:txBody>
          <a:bodyPr>
            <a:normAutofit/>
          </a:bodyPr>
          <a:lstStyle/>
          <a:p>
            <a:r>
              <a:rPr lang="en-US" dirty="0"/>
              <a:t>Legal</a:t>
            </a:r>
            <a:endParaRPr lang="en-VC" dirty="0"/>
          </a:p>
        </p:txBody>
      </p:sp>
      <p:sp>
        <p:nvSpPr>
          <p:cNvPr id="3" name="Content Placeholder 2">
            <a:extLst>
              <a:ext uri="{FF2B5EF4-FFF2-40B4-BE49-F238E27FC236}">
                <a16:creationId xmlns:a16="http://schemas.microsoft.com/office/drawing/2014/main" id="{EA96D740-BD99-9719-6D9E-79929F8F1B43}"/>
              </a:ext>
            </a:extLst>
          </p:cNvPr>
          <p:cNvSpPr>
            <a:spLocks noGrp="1"/>
          </p:cNvSpPr>
          <p:nvPr>
            <p:ph idx="1"/>
          </p:nvPr>
        </p:nvSpPr>
        <p:spPr>
          <a:xfrm>
            <a:off x="1451579" y="2015734"/>
            <a:ext cx="4158849" cy="3450613"/>
          </a:xfrm>
        </p:spPr>
        <p:txBody>
          <a:bodyPr>
            <a:normAutofit/>
          </a:bodyPr>
          <a:lstStyle/>
          <a:p>
            <a:r>
              <a:rPr lang="en-US" dirty="0"/>
              <a:t>Liability and Regulatory Compliance: Tesla is subject to stringent safety, pollution, and data privacy laws. Compliance is crucial since the business has encountered legal issues with worker safety and autonomous driving claims.</a:t>
            </a:r>
            <a:endParaRPr lang="en-VC" dirty="0"/>
          </a:p>
        </p:txBody>
      </p:sp>
      <p:grpSp>
        <p:nvGrpSpPr>
          <p:cNvPr id="17" name="Group 16">
            <a:extLst>
              <a:ext uri="{FF2B5EF4-FFF2-40B4-BE49-F238E27FC236}">
                <a16:creationId xmlns:a16="http://schemas.microsoft.com/office/drawing/2014/main" id="{F7C65FA4-631C-444F-89AA-F891363CC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28" name="Rectangle 27">
              <a:extLst>
                <a:ext uri="{FF2B5EF4-FFF2-40B4-BE49-F238E27FC236}">
                  <a16:creationId xmlns:a16="http://schemas.microsoft.com/office/drawing/2014/main" id="{353C58CC-6818-48FD-9CE0-B43BF88B7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1B2694E9-2175-4647-803A-3AD63554C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pic>
        <p:nvPicPr>
          <p:cNvPr id="14" name="Graphic 13" descr="Electric Car">
            <a:extLst>
              <a:ext uri="{FF2B5EF4-FFF2-40B4-BE49-F238E27FC236}">
                <a16:creationId xmlns:a16="http://schemas.microsoft.com/office/drawing/2014/main" id="{EFD18490-0978-8C23-29A5-B88770E8BF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22017" y="2174242"/>
            <a:ext cx="3124351" cy="3124351"/>
          </a:xfrm>
          <a:prstGeom prst="rect">
            <a:avLst/>
          </a:prstGeom>
        </p:spPr>
      </p:pic>
    </p:spTree>
    <p:extLst>
      <p:ext uri="{BB962C8B-B14F-4D97-AF65-F5344CB8AC3E}">
        <p14:creationId xmlns:p14="http://schemas.microsoft.com/office/powerpoint/2010/main" val="2074254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DB58D6F-B482-53C0-878D-F8BA633AEE41}"/>
              </a:ext>
            </a:extLst>
          </p:cNvPr>
          <p:cNvPicPr>
            <a:picLocks noChangeAspect="1"/>
          </p:cNvPicPr>
          <p:nvPr/>
        </p:nvPicPr>
        <p:blipFill>
          <a:blip r:embed="rId2"/>
          <a:stretch>
            <a:fillRect/>
          </a:stretch>
        </p:blipFill>
        <p:spPr>
          <a:xfrm>
            <a:off x="2688620" y="643466"/>
            <a:ext cx="6814760" cy="5571067"/>
          </a:xfrm>
          <a:prstGeom prst="rect">
            <a:avLst/>
          </a:prstGeom>
        </p:spPr>
      </p:pic>
      <p:sp>
        <p:nvSpPr>
          <p:cNvPr id="4" name="Oval 3">
            <a:extLst>
              <a:ext uri="{FF2B5EF4-FFF2-40B4-BE49-F238E27FC236}">
                <a16:creationId xmlns:a16="http://schemas.microsoft.com/office/drawing/2014/main" id="{5E4376CE-DE29-579B-65A9-95C7FF67D95A}"/>
              </a:ext>
            </a:extLst>
          </p:cNvPr>
          <p:cNvSpPr/>
          <p:nvPr/>
        </p:nvSpPr>
        <p:spPr>
          <a:xfrm>
            <a:off x="9735126" y="314037"/>
            <a:ext cx="1847273" cy="93287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By Florentina</a:t>
            </a:r>
          </a:p>
        </p:txBody>
      </p:sp>
    </p:spTree>
    <p:extLst>
      <p:ext uri="{BB962C8B-B14F-4D97-AF65-F5344CB8AC3E}">
        <p14:creationId xmlns:p14="http://schemas.microsoft.com/office/powerpoint/2010/main" val="34656023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2375E-3597-C5D0-1BC0-5A899DD3526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CFE99DF-C85B-5A18-2110-9BC53E7C51F6}"/>
              </a:ext>
            </a:extLst>
          </p:cNvPr>
          <p:cNvPicPr>
            <a:picLocks noChangeAspect="1"/>
          </p:cNvPicPr>
          <p:nvPr/>
        </p:nvPicPr>
        <p:blipFill>
          <a:blip r:embed="rId2"/>
          <a:stretch>
            <a:fillRect/>
          </a:stretch>
        </p:blipFill>
        <p:spPr>
          <a:xfrm>
            <a:off x="2933426" y="975250"/>
            <a:ext cx="6325148" cy="2530059"/>
          </a:xfrm>
          <a:prstGeom prst="rect">
            <a:avLst/>
          </a:prstGeom>
        </p:spPr>
      </p:pic>
      <p:pic>
        <p:nvPicPr>
          <p:cNvPr id="5" name="Picture 4">
            <a:extLst>
              <a:ext uri="{FF2B5EF4-FFF2-40B4-BE49-F238E27FC236}">
                <a16:creationId xmlns:a16="http://schemas.microsoft.com/office/drawing/2014/main" id="{A2D24B73-C6A1-027E-6C58-BFA0FE66A67B}"/>
              </a:ext>
            </a:extLst>
          </p:cNvPr>
          <p:cNvPicPr>
            <a:picLocks noChangeAspect="1"/>
          </p:cNvPicPr>
          <p:nvPr/>
        </p:nvPicPr>
        <p:blipFill>
          <a:blip r:embed="rId3"/>
          <a:stretch>
            <a:fillRect/>
          </a:stretch>
        </p:blipFill>
        <p:spPr>
          <a:xfrm>
            <a:off x="3059167" y="3433954"/>
            <a:ext cx="6073666" cy="2895851"/>
          </a:xfrm>
          <a:prstGeom prst="rect">
            <a:avLst/>
          </a:prstGeom>
        </p:spPr>
      </p:pic>
    </p:spTree>
    <p:extLst>
      <p:ext uri="{BB962C8B-B14F-4D97-AF65-F5344CB8AC3E}">
        <p14:creationId xmlns:p14="http://schemas.microsoft.com/office/powerpoint/2010/main" val="2831583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AEFD45-86E5-83ED-ECD0-4671C1277C6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BBF3D5F-78A5-1FE7-9D96-311FDA6DFDB7}"/>
              </a:ext>
            </a:extLst>
          </p:cNvPr>
          <p:cNvPicPr>
            <a:picLocks noChangeAspect="1"/>
          </p:cNvPicPr>
          <p:nvPr/>
        </p:nvPicPr>
        <p:blipFill>
          <a:blip r:embed="rId2"/>
          <a:stretch>
            <a:fillRect/>
          </a:stretch>
        </p:blipFill>
        <p:spPr>
          <a:xfrm>
            <a:off x="3021063" y="906561"/>
            <a:ext cx="6149873" cy="5044877"/>
          </a:xfrm>
          <a:prstGeom prst="rect">
            <a:avLst/>
          </a:prstGeom>
        </p:spPr>
      </p:pic>
      <p:pic>
        <p:nvPicPr>
          <p:cNvPr id="7" name="Picture 6">
            <a:extLst>
              <a:ext uri="{FF2B5EF4-FFF2-40B4-BE49-F238E27FC236}">
                <a16:creationId xmlns:a16="http://schemas.microsoft.com/office/drawing/2014/main" id="{E5C032D9-ED79-B06A-1463-5A8A8AD136CF}"/>
              </a:ext>
            </a:extLst>
          </p:cNvPr>
          <p:cNvPicPr>
            <a:picLocks noChangeAspect="1"/>
          </p:cNvPicPr>
          <p:nvPr/>
        </p:nvPicPr>
        <p:blipFill>
          <a:blip r:embed="rId3"/>
          <a:stretch>
            <a:fillRect/>
          </a:stretch>
        </p:blipFill>
        <p:spPr>
          <a:xfrm>
            <a:off x="3078218" y="5858482"/>
            <a:ext cx="6035563" cy="647756"/>
          </a:xfrm>
          <a:prstGeom prst="rect">
            <a:avLst/>
          </a:prstGeom>
        </p:spPr>
      </p:pic>
    </p:spTree>
    <p:extLst>
      <p:ext uri="{BB962C8B-B14F-4D97-AF65-F5344CB8AC3E}">
        <p14:creationId xmlns:p14="http://schemas.microsoft.com/office/powerpoint/2010/main" val="205341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4088D-C953-AF99-0AA9-D245D8651A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6F7AE0-BAD0-6E6A-288E-DC371318BB3A}"/>
              </a:ext>
            </a:extLst>
          </p:cNvPr>
          <p:cNvSpPr>
            <a:spLocks noGrp="1"/>
          </p:cNvSpPr>
          <p:nvPr>
            <p:ph type="title"/>
          </p:nvPr>
        </p:nvSpPr>
        <p:spPr>
          <a:xfrm>
            <a:off x="581192" y="702156"/>
            <a:ext cx="11029616" cy="1188720"/>
          </a:xfrm>
        </p:spPr>
        <p:txBody>
          <a:bodyPr>
            <a:normAutofit/>
          </a:bodyPr>
          <a:lstStyle/>
          <a:p>
            <a:r>
              <a:rPr lang="en-GB" dirty="0"/>
              <a:t>Porter’s five forces</a:t>
            </a:r>
            <a:br>
              <a:rPr lang="en-GB" dirty="0"/>
            </a:br>
            <a:r>
              <a:rPr lang="en-GB" dirty="0"/>
              <a:t>the five forces that make businesses successful</a:t>
            </a:r>
          </a:p>
        </p:txBody>
      </p:sp>
      <p:pic>
        <p:nvPicPr>
          <p:cNvPr id="6" name="Picture 5">
            <a:extLst>
              <a:ext uri="{FF2B5EF4-FFF2-40B4-BE49-F238E27FC236}">
                <a16:creationId xmlns:a16="http://schemas.microsoft.com/office/drawing/2014/main" id="{B89646E2-37CB-FE55-CC6C-26B3559EA8FF}"/>
              </a:ext>
            </a:extLst>
          </p:cNvPr>
          <p:cNvPicPr>
            <a:picLocks noChangeAspect="1"/>
          </p:cNvPicPr>
          <p:nvPr/>
        </p:nvPicPr>
        <p:blipFill>
          <a:blip r:embed="rId2"/>
          <a:stretch>
            <a:fillRect/>
          </a:stretch>
        </p:blipFill>
        <p:spPr>
          <a:xfrm>
            <a:off x="774481" y="3055493"/>
            <a:ext cx="4748741" cy="2180690"/>
          </a:xfrm>
          <a:prstGeom prst="rect">
            <a:avLst/>
          </a:prstGeom>
        </p:spPr>
      </p:pic>
      <p:sp>
        <p:nvSpPr>
          <p:cNvPr id="3" name="Content Placeholder 2">
            <a:extLst>
              <a:ext uri="{FF2B5EF4-FFF2-40B4-BE49-F238E27FC236}">
                <a16:creationId xmlns:a16="http://schemas.microsoft.com/office/drawing/2014/main" id="{D9F8CE71-24F3-9EF6-D02D-679A681B71B9}"/>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https://youtu.be/XCWHSeDU-zk?si=aGkkyw04Q0IopFf9</a:t>
            </a:r>
            <a:endParaRPr lang="en-GB" dirty="0"/>
          </a:p>
          <a:p>
            <a:endParaRPr lang="en-GB" dirty="0"/>
          </a:p>
        </p:txBody>
      </p:sp>
      <p:sp>
        <p:nvSpPr>
          <p:cNvPr id="4" name="Footer Placeholder 3">
            <a:extLst>
              <a:ext uri="{FF2B5EF4-FFF2-40B4-BE49-F238E27FC236}">
                <a16:creationId xmlns:a16="http://schemas.microsoft.com/office/drawing/2014/main" id="{934B0486-2808-32A9-5DDB-0C7655568FDA}"/>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BD1F14"/>
                </a:solidFill>
                <a:effectLst/>
                <a:uLnTx/>
                <a:uFillTx/>
                <a:latin typeface="Franklin Gothic Book" panose="020B0502020104020203"/>
                <a:ea typeface="+mn-ea"/>
                <a:cs typeface="+mn-cs"/>
              </a:rPr>
              <a:t>2:15</a:t>
            </a:r>
          </a:p>
        </p:txBody>
      </p:sp>
      <p:sp>
        <p:nvSpPr>
          <p:cNvPr id="5" name="Slide Number Placeholder 4">
            <a:extLst>
              <a:ext uri="{FF2B5EF4-FFF2-40B4-BE49-F238E27FC236}">
                <a16:creationId xmlns:a16="http://schemas.microsoft.com/office/drawing/2014/main" id="{F5C746D1-BA3E-B1C3-EF81-998A724AB9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267652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Your switching costs are high </a:t>
            </a:r>
            <a:r>
              <a:rPr lang="en-GB" altLang="en-US" sz="18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2130641"/>
            <a:ext cx="11297987" cy="3757398"/>
          </a:xfrm>
        </p:spPr>
        <p:txBody>
          <a:bodyPr rtlCol="0">
            <a:normAutofit/>
          </a:bodyPr>
          <a:lstStyle/>
          <a:p>
            <a:pPr marL="419100" indent="-314325">
              <a:lnSpc>
                <a:spcPts val="3000"/>
              </a:lnSpc>
              <a:spcBef>
                <a:spcPts val="400"/>
              </a:spcBef>
            </a:pPr>
            <a:r>
              <a:rPr lang="en-GB" sz="2000" dirty="0">
                <a:latin typeface="Arial" panose="020B0604020202020204" pitchFamily="34" charset="0"/>
                <a:cs typeface="Arial" panose="020B0604020202020204" pitchFamily="34" charset="0"/>
              </a:rPr>
              <a:t>	</a:t>
            </a:r>
            <a:r>
              <a:rPr lang="en-GB" altLang="en-US" sz="2000" b="1" i="1" dirty="0">
                <a:latin typeface="Calibri" panose="020F0502020204030204" pitchFamily="34" charset="0"/>
              </a:rPr>
              <a:t>Defining the ‘right’ industry: </a:t>
            </a:r>
            <a:r>
              <a:rPr lang="en-GB" altLang="en-US" sz="20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000" b="1" i="1" dirty="0">
                <a:latin typeface="Calibri" panose="020F0502020204030204" pitchFamily="34" charset="0"/>
              </a:rPr>
              <a:t>Converging industries:</a:t>
            </a:r>
            <a:r>
              <a:rPr lang="en-GB" altLang="en-US" sz="20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000" b="1" i="1" dirty="0">
                <a:latin typeface="Calibri" panose="020F0502020204030204" pitchFamily="34" charset="0"/>
              </a:rPr>
              <a:t>Complementary</a:t>
            </a:r>
            <a:r>
              <a:rPr lang="en-GB" altLang="en-US" sz="2000" b="1" dirty="0">
                <a:latin typeface="Calibri" panose="020F0502020204030204" pitchFamily="34" charset="0"/>
              </a:rPr>
              <a:t> </a:t>
            </a:r>
            <a:r>
              <a:rPr lang="en-GB" altLang="en-US" sz="2000" b="1" i="1" dirty="0">
                <a:latin typeface="Calibri" panose="020F0502020204030204" pitchFamily="34" charset="0"/>
              </a:rPr>
              <a:t>organisations:</a:t>
            </a:r>
            <a:r>
              <a:rPr lang="en-GB" altLang="en-US" sz="20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dirty="0"/>
              <a:t>(3)	Johnson, Whittington, Scholes, Angwin, </a:t>
            </a:r>
            <a:r>
              <a:rPr lang="en-GB" altLang="en-US" sz="1400" dirty="0" err="1"/>
              <a:t>Regner</a:t>
            </a:r>
            <a:r>
              <a:rPr lang="en-GB" altLang="en-US" sz="1400" dirty="0"/>
              <a:t> (2017)</a:t>
            </a:r>
          </a:p>
        </p:txBody>
      </p:sp>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1599" y="3567203"/>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4360" y="3563725"/>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5" y="3588583"/>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Strengths, weaknesses, opportunities and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STRENGTHS &amp; WEAKNESSES: </a:t>
            </a:r>
            <a:endParaRPr lang="en-GB" b="1" dirty="0"/>
          </a:p>
          <a:p>
            <a:pPr marL="742950" lvl="1" indent="-285750">
              <a:buFont typeface="Arial" panose="020B0604020202020204" pitchFamily="34" charset="0"/>
              <a:buChar char="•"/>
            </a:pPr>
            <a:r>
              <a:rPr lang="en-GB" b="1" dirty="0"/>
              <a:t>What are we best / worst at?</a:t>
            </a:r>
          </a:p>
          <a:p>
            <a:pPr marL="742950" lvl="1" indent="-285750">
              <a:buFont typeface="Arial" panose="020B0604020202020204" pitchFamily="34" charset="0"/>
              <a:buChar char="•"/>
            </a:pPr>
            <a:r>
              <a:rPr lang="en-GB" b="1" dirty="0"/>
              <a:t>Specific skills / training</a:t>
            </a:r>
          </a:p>
          <a:p>
            <a:pPr marL="742950" lvl="1" indent="-285750">
              <a:buFont typeface="Arial" panose="020B0604020202020204" pitchFamily="34" charset="0"/>
              <a:buChar char="•"/>
            </a:pPr>
            <a:r>
              <a:rPr lang="en-GB" b="1" dirty="0"/>
              <a:t>Financial resources</a:t>
            </a:r>
          </a:p>
          <a:p>
            <a:pPr marL="742950" lvl="1" indent="-285750">
              <a:buFont typeface="Arial" panose="020B0604020202020204" pitchFamily="34" charset="0"/>
              <a:buChar char="•"/>
            </a:pPr>
            <a:r>
              <a:rPr lang="en-GB" b="1" dirty="0"/>
              <a:t>Partnerships</a:t>
            </a:r>
          </a:p>
          <a:p>
            <a:pPr marL="742950" lvl="1" indent="-285750">
              <a:buFont typeface="Arial" panose="020B0604020202020204" pitchFamily="34" charset="0"/>
              <a:buChar char="•"/>
            </a:pPr>
            <a:r>
              <a:rPr lang="en-GB" b="1" dirty="0"/>
              <a:t>Intellectual property</a:t>
            </a:r>
          </a:p>
          <a:p>
            <a:pPr marL="742950" lvl="1" indent="-285750">
              <a:buFont typeface="Arial" panose="020B0604020202020204" pitchFamily="34" charset="0"/>
              <a:buChar char="•"/>
            </a:pPr>
            <a:r>
              <a:rPr lang="en-GB" b="1" dirty="0"/>
              <a:t>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solidFill>
                  <a:srgbClr val="0070C0"/>
                </a:solidFill>
              </a:rPr>
              <a:t>OPPORTUNITIES &amp; THREATS:</a:t>
            </a:r>
          </a:p>
          <a:p>
            <a:pPr marL="742950" lvl="1" indent="-285750">
              <a:buFont typeface="Arial" panose="020B0604020202020204" pitchFamily="34" charset="0"/>
              <a:buChar char="•"/>
            </a:pPr>
            <a:r>
              <a:rPr lang="en-GB" b="1" dirty="0"/>
              <a:t>Market changes to exploit or to defend against</a:t>
            </a:r>
          </a:p>
          <a:p>
            <a:pPr marL="742950" lvl="1" indent="-285750">
              <a:buFont typeface="Arial" panose="020B0604020202020204" pitchFamily="34" charset="0"/>
              <a:buChar char="•"/>
            </a:pPr>
            <a:r>
              <a:rPr lang="en-GB" b="1" dirty="0"/>
              <a:t>Competitors weaknesses / strengths</a:t>
            </a:r>
          </a:p>
          <a:p>
            <a:pPr marL="742950" lvl="1" indent="-285750">
              <a:buFont typeface="Arial" panose="020B0604020202020204" pitchFamily="34" charset="0"/>
              <a:buChar char="•"/>
            </a:pPr>
            <a:r>
              <a:rPr lang="en-GB" b="1" dirty="0"/>
              <a:t>Technology developments</a:t>
            </a:r>
          </a:p>
          <a:p>
            <a:pPr marL="742950" lvl="1" indent="-285750">
              <a:buFont typeface="Arial" panose="020B0604020202020204" pitchFamily="34" charset="0"/>
              <a:buChar char="•"/>
            </a:pPr>
            <a:r>
              <a:rPr lang="en-GB" b="1" dirty="0"/>
              <a:t>New markets</a:t>
            </a:r>
          </a:p>
          <a:p>
            <a:pPr marL="742950" lvl="1" indent="-285750">
              <a:buFont typeface="Arial" panose="020B0604020202020204" pitchFamily="34" charset="0"/>
              <a:buChar char="•"/>
            </a:pPr>
            <a:r>
              <a:rPr lang="en-GB" b="1" dirty="0"/>
              <a:t>Etc.</a:t>
            </a:r>
          </a:p>
          <a:p>
            <a:pPr lvl="1"/>
            <a:endParaRPr lang="en-GB" b="1"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38</a:t>
            </a:fld>
            <a:endParaRPr lang="en-US" dirty="0"/>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Swot analysis – example of </a:t>
            </a:r>
            <a:r>
              <a:rPr lang="en-GB" dirty="0" err="1"/>
              <a:t>netflix</a:t>
            </a:r>
            <a:endParaRPr lang="en-GB" dirty="0"/>
          </a:p>
        </p:txBody>
      </p:sp>
      <p:sp>
        <p:nvSpPr>
          <p:cNvPr id="26" name="Rectangle 25">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lack background with white text&#10;&#10;Description automatically generated">
            <a:extLst>
              <a:ext uri="{FF2B5EF4-FFF2-40B4-BE49-F238E27FC236}">
                <a16:creationId xmlns:a16="http://schemas.microsoft.com/office/drawing/2014/main" id="{9F7F90F9-4D35-EB0B-EC7A-9798A3DB0C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3418207"/>
            <a:ext cx="4748741" cy="156708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https://youtu.be/pUTZ6NOWeYs?si=eXDbJf81REf4iU6T</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rgbClr val="AE9162"/>
                </a:solidFill>
                <a:effectLst/>
                <a:uLnTx/>
                <a:uFillTx/>
                <a:latin typeface="Franklin Gothic Book" panose="020B0502020104020203"/>
                <a:ea typeface="+mn-ea"/>
                <a:cs typeface="+mn-cs"/>
              </a:rPr>
              <a:t>3:16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solidFill>
                  <a:srgbClr val="AE916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40</a:t>
            </a:fld>
            <a:endParaRPr kumimoji="0" lang="en-US" b="0" i="0" u="none" strike="noStrike" kern="1200" cap="none" spc="0" normalizeH="0" baseline="0" noProof="0">
              <a:ln>
                <a:noFill/>
              </a:ln>
              <a:solidFill>
                <a:srgbClr val="AE9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363958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 – the next steps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3416424" cy="397031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After the previous SWOT framework, this one helps with pairing strengths, weaknesses, opportunities and threats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Remember, during discussions with your teams, you might end up moving things around (e.g. what you previously thought was a strength becomes a weakness)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5F61ED18-AE3D-4C0E-AEC7-9F26E613D385}"/>
              </a:ext>
            </a:extLst>
          </p:cNvPr>
          <p:cNvGrpSpPr/>
          <p:nvPr/>
        </p:nvGrpSpPr>
        <p:grpSpPr>
          <a:xfrm>
            <a:off x="4421177" y="937066"/>
            <a:ext cx="6917210" cy="4954688"/>
            <a:chOff x="2693541" y="966524"/>
            <a:chExt cx="8156575" cy="5297412"/>
          </a:xfrm>
        </p:grpSpPr>
        <p:sp>
          <p:nvSpPr>
            <p:cNvPr id="8" name="Rectangle 2">
              <a:extLst>
                <a:ext uri="{FF2B5EF4-FFF2-40B4-BE49-F238E27FC236}">
                  <a16:creationId xmlns:a16="http://schemas.microsoft.com/office/drawing/2014/main" id="{7D89EFFF-42EF-486B-AA30-3E5D137AF08D}"/>
                </a:ext>
              </a:extLst>
            </p:cNvPr>
            <p:cNvSpPr>
              <a:spLocks noChangeArrowheads="1"/>
            </p:cNvSpPr>
            <p:nvPr/>
          </p:nvSpPr>
          <p:spPr bwMode="auto">
            <a:xfrm>
              <a:off x="3141216" y="2719049"/>
              <a:ext cx="2133600" cy="1762125"/>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Globalisation of market place / client base</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Internal cost cutting leads to outsourcing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Innovation</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endParaRPr>
            </a:p>
          </p:txBody>
        </p:sp>
        <p:sp>
          <p:nvSpPr>
            <p:cNvPr id="9" name="Rectangle 3">
              <a:extLst>
                <a:ext uri="{FF2B5EF4-FFF2-40B4-BE49-F238E27FC236}">
                  <a16:creationId xmlns:a16="http://schemas.microsoft.com/office/drawing/2014/main" id="{165F0C32-9E03-45EF-8B17-AAA805A60D3A}"/>
                </a:ext>
              </a:extLst>
            </p:cNvPr>
            <p:cNvSpPr>
              <a:spLocks noChangeArrowheads="1"/>
            </p:cNvSpPr>
            <p:nvPr/>
          </p:nvSpPr>
          <p:spPr bwMode="auto">
            <a:xfrm>
              <a:off x="3141216" y="4558961"/>
              <a:ext cx="2133600" cy="167640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Many of our competitors moving to subscription model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srgbClr val="B26B02"/>
                </a:solidFill>
                <a:effectLst/>
                <a:uLnTx/>
                <a:uFillTx/>
                <a:latin typeface="Arial" panose="020B0604020202020204" pitchFamily="34" charset="0"/>
                <a:ea typeface="+mn-ea"/>
                <a:cs typeface="Times New Roman" panose="02020603050405020304" pitchFamily="18" charset="0"/>
              </a:endParaRPr>
            </a:p>
          </p:txBody>
        </p:sp>
        <p:sp>
          <p:nvSpPr>
            <p:cNvPr id="10" name="Rectangle 4">
              <a:extLst>
                <a:ext uri="{FF2B5EF4-FFF2-40B4-BE49-F238E27FC236}">
                  <a16:creationId xmlns:a16="http://schemas.microsoft.com/office/drawing/2014/main" id="{4C2B1E7B-29DE-4F70-8180-276C1BA8EAE6}"/>
                </a:ext>
              </a:extLst>
            </p:cNvPr>
            <p:cNvSpPr>
              <a:spLocks noChangeArrowheads="1"/>
            </p:cNvSpPr>
            <p:nvPr/>
          </p:nvSpPr>
          <p:spPr bwMode="auto">
            <a:xfrm>
              <a:off x="5382766" y="1544713"/>
              <a:ext cx="2635250" cy="1109247"/>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Committed and loyal teams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Our unique positioning in market x</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Generally high quality products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endParaRPr>
            </a:p>
          </p:txBody>
        </p:sp>
        <p:sp>
          <p:nvSpPr>
            <p:cNvPr id="11" name="Rectangle 5">
              <a:extLst>
                <a:ext uri="{FF2B5EF4-FFF2-40B4-BE49-F238E27FC236}">
                  <a16:creationId xmlns:a16="http://schemas.microsoft.com/office/drawing/2014/main" id="{27CC3FC3-9BEF-4AF4-B269-63848861B7F1}"/>
                </a:ext>
              </a:extLst>
            </p:cNvPr>
            <p:cNvSpPr>
              <a:spLocks noChangeArrowheads="1"/>
            </p:cNvSpPr>
            <p:nvPr/>
          </p:nvSpPr>
          <p:spPr bwMode="auto">
            <a:xfrm>
              <a:off x="8165654" y="1525684"/>
              <a:ext cx="2684462" cy="112034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We start initiatives but don’t finish them</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Lack of resources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Market coverage (too broad?)</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etc.</a:t>
              </a:r>
            </a:p>
          </p:txBody>
        </p:sp>
        <p:sp>
          <p:nvSpPr>
            <p:cNvPr id="12" name="Text Box 8">
              <a:extLst>
                <a:ext uri="{FF2B5EF4-FFF2-40B4-BE49-F238E27FC236}">
                  <a16:creationId xmlns:a16="http://schemas.microsoft.com/office/drawing/2014/main" id="{3CF3C110-695A-4902-BABE-41E2DC2DC4DA}"/>
                </a:ext>
              </a:extLst>
            </p:cNvPr>
            <p:cNvSpPr txBox="1">
              <a:spLocks noChangeArrowheads="1"/>
            </p:cNvSpPr>
            <p:nvPr/>
          </p:nvSpPr>
          <p:spPr bwMode="auto">
            <a:xfrm>
              <a:off x="2723704" y="3328649"/>
              <a:ext cx="286297"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O</a:t>
              </a:r>
            </a:p>
          </p:txBody>
        </p:sp>
        <p:sp>
          <p:nvSpPr>
            <p:cNvPr id="13" name="Text Box 9">
              <a:extLst>
                <a:ext uri="{FF2B5EF4-FFF2-40B4-BE49-F238E27FC236}">
                  <a16:creationId xmlns:a16="http://schemas.microsoft.com/office/drawing/2014/main" id="{45C2B4BF-5B6A-40FC-AC48-440B4508BD10}"/>
                </a:ext>
              </a:extLst>
            </p:cNvPr>
            <p:cNvSpPr txBox="1">
              <a:spLocks noChangeArrowheads="1"/>
            </p:cNvSpPr>
            <p:nvPr/>
          </p:nvSpPr>
          <p:spPr bwMode="auto">
            <a:xfrm>
              <a:off x="2693541" y="5014574"/>
              <a:ext cx="241413"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solidFill>
                    <a:srgbClr val="C00000"/>
                  </a:solidFill>
                  <a:effectLst/>
                  <a:uLnTx/>
                  <a:uFillTx/>
                  <a:latin typeface="Franklin Gothic Book" panose="020B0502020104020203"/>
                  <a:ea typeface="+mn-ea"/>
                  <a:cs typeface="Times New Roman" panose="02020603050405020304" pitchFamily="18" charset="0"/>
                </a:rPr>
                <a:t>T</a:t>
              </a:r>
            </a:p>
          </p:txBody>
        </p:sp>
        <p:sp>
          <p:nvSpPr>
            <p:cNvPr id="14" name="Rectangle 10">
              <a:extLst>
                <a:ext uri="{FF2B5EF4-FFF2-40B4-BE49-F238E27FC236}">
                  <a16:creationId xmlns:a16="http://schemas.microsoft.com/office/drawing/2014/main" id="{9A76C263-6914-4B30-8D58-1EA6CA31C1D6}"/>
                </a:ext>
              </a:extLst>
            </p:cNvPr>
            <p:cNvSpPr>
              <a:spLocks noChangeArrowheads="1"/>
            </p:cNvSpPr>
            <p:nvPr/>
          </p:nvSpPr>
          <p:spPr bwMode="auto">
            <a:xfrm>
              <a:off x="5360541" y="4558961"/>
              <a:ext cx="2647950"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DEFEND</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5" name="Rectangle 11">
              <a:extLst>
                <a:ext uri="{FF2B5EF4-FFF2-40B4-BE49-F238E27FC236}">
                  <a16:creationId xmlns:a16="http://schemas.microsoft.com/office/drawing/2014/main" id="{A2B278BE-4800-469A-AF11-995008EAC21D}"/>
                </a:ext>
              </a:extLst>
            </p:cNvPr>
            <p:cNvSpPr>
              <a:spLocks noChangeArrowheads="1"/>
            </p:cNvSpPr>
            <p:nvPr/>
          </p:nvSpPr>
          <p:spPr bwMode="auto">
            <a:xfrm>
              <a:off x="5370066" y="2730161"/>
              <a:ext cx="2647950"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ATTACK </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6" name="Rectangle 12">
              <a:extLst>
                <a:ext uri="{FF2B5EF4-FFF2-40B4-BE49-F238E27FC236}">
                  <a16:creationId xmlns:a16="http://schemas.microsoft.com/office/drawing/2014/main" id="{FDA395AE-9528-4D22-A61E-85F8FFFD467E}"/>
                </a:ext>
              </a:extLst>
            </p:cNvPr>
            <p:cNvSpPr>
              <a:spLocks noChangeArrowheads="1"/>
            </p:cNvSpPr>
            <p:nvPr/>
          </p:nvSpPr>
          <p:spPr bwMode="auto">
            <a:xfrm>
              <a:off x="8165654" y="2741274"/>
              <a:ext cx="2671762"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rPr>
                <a:t>REINFORCE</a:t>
              </a: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7" name="Rectangle 13">
              <a:extLst>
                <a:ext uri="{FF2B5EF4-FFF2-40B4-BE49-F238E27FC236}">
                  <a16:creationId xmlns:a16="http://schemas.microsoft.com/office/drawing/2014/main" id="{DA526100-3761-459F-8F10-C019261D6E51}"/>
                </a:ext>
              </a:extLst>
            </p:cNvPr>
            <p:cNvSpPr>
              <a:spLocks noChangeArrowheads="1"/>
            </p:cNvSpPr>
            <p:nvPr/>
          </p:nvSpPr>
          <p:spPr bwMode="auto">
            <a:xfrm>
              <a:off x="8165654" y="4558961"/>
              <a:ext cx="2671762"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marL="361950" indent="-92075">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RETREAT</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20" name="Text Box 6">
              <a:extLst>
                <a:ext uri="{FF2B5EF4-FFF2-40B4-BE49-F238E27FC236}">
                  <a16:creationId xmlns:a16="http://schemas.microsoft.com/office/drawing/2014/main" id="{C16DC1AF-2772-4EE7-BE52-D9C6E644AAF8}"/>
                </a:ext>
              </a:extLst>
            </p:cNvPr>
            <p:cNvSpPr txBox="1">
              <a:spLocks noChangeArrowheads="1"/>
            </p:cNvSpPr>
            <p:nvPr/>
          </p:nvSpPr>
          <p:spPr bwMode="auto">
            <a:xfrm>
              <a:off x="6569476" y="966524"/>
              <a:ext cx="30519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S</a:t>
              </a:r>
            </a:p>
          </p:txBody>
        </p:sp>
        <p:sp>
          <p:nvSpPr>
            <p:cNvPr id="21" name="Text Box 7">
              <a:extLst>
                <a:ext uri="{FF2B5EF4-FFF2-40B4-BE49-F238E27FC236}">
                  <a16:creationId xmlns:a16="http://schemas.microsoft.com/office/drawing/2014/main" id="{1ACC7A01-A469-4E33-A3E8-64007F4D1499}"/>
                </a:ext>
              </a:extLst>
            </p:cNvPr>
            <p:cNvSpPr txBox="1">
              <a:spLocks noChangeArrowheads="1"/>
            </p:cNvSpPr>
            <p:nvPr/>
          </p:nvSpPr>
          <p:spPr bwMode="auto">
            <a:xfrm>
              <a:off x="9271528" y="966524"/>
              <a:ext cx="39312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W</a:t>
              </a:r>
            </a:p>
          </p:txBody>
        </p:sp>
      </p:grpSp>
    </p:spTree>
    <p:extLst>
      <p:ext uri="{BB962C8B-B14F-4D97-AF65-F5344CB8AC3E}">
        <p14:creationId xmlns:p14="http://schemas.microsoft.com/office/powerpoint/2010/main" val="1997592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692F7-3ED3-EF25-B7C7-EED3964902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2DD662-3BF1-0FBF-D16B-29B42338D6B1}"/>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60E70EF3-57D3-753C-9CC4-CA3C635AA625}"/>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C8F6F30B-ECBF-0EAF-185F-8AF916368A5D}"/>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686558A-2862-7094-86E3-C2E928F0139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511FF267-506C-E02F-4D15-74F0AD4EE4CD}"/>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69400575-E334-F0CA-0A27-07C23CD75EE6}"/>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8FFFDD1A-B4AF-C6F5-357D-E249A7CE5E5F}"/>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386CC8E5-0452-BC6C-027A-E583AC4547CC}"/>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3EE9D939-34EA-7B1B-4F02-2E5CDF852B05}"/>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40846448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altLang="en-US" sz="1800" dirty="0"/>
              <a:t>Focuses on market strategy: prices/sacrifice vs. perceived service/product benefits</a:t>
            </a:r>
          </a:p>
          <a:p>
            <a:r>
              <a:rPr lang="en-GB" sz="1800" dirty="0"/>
              <a:t>Builds on Porter’s Generic Strategies</a:t>
            </a:r>
          </a:p>
          <a:p>
            <a:endParaRPr lang="en-GB" altLang="en-US" sz="1800" dirty="0"/>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751095" y="2052112"/>
            <a:ext cx="5149014" cy="4210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50728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9" name="Rectangle 3078">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82">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2" name="Rectangle 3084">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3086">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4273F7A-223F-3B52-643B-8EA4FAD1A658}"/>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1181394-5202-6A06-B546-704D2C558A68}"/>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57A436F1-77B4-092C-7F94-343184D852F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ABDE689E-F458-0B8D-CAE8-827CD70C46FB}"/>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8FC9CF5B-3809-5EE0-BA12-B61C5F1DC5E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28C43250-F48E-B324-E170-BF7B739483B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259037" y="1212574"/>
            <a:ext cx="7794964" cy="4961265"/>
          </a:xfrm>
          <a:prstGeom prst="rect">
            <a:avLst/>
          </a:prstGeom>
        </p:spPr>
      </p:pic>
      <p:sp>
        <p:nvSpPr>
          <p:cNvPr id="11" name="TextBox 10">
            <a:extLst>
              <a:ext uri="{FF2B5EF4-FFF2-40B4-BE49-F238E27FC236}">
                <a16:creationId xmlns:a16="http://schemas.microsoft.com/office/drawing/2014/main" id="{09E865E9-5419-6FEE-FA4B-31472C95D3E7}"/>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2" name="TextBox 11">
            <a:extLst>
              <a:ext uri="{FF2B5EF4-FFF2-40B4-BE49-F238E27FC236}">
                <a16:creationId xmlns:a16="http://schemas.microsoft.com/office/drawing/2014/main" id="{64416DA9-312D-A76A-F77E-BEDA48B2FD4E}"/>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A6BECC8F-7AAB-86ED-A7FE-238CDCC7F872}"/>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1303A054-9994-CAC6-20D6-C94ABE03AD26}"/>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Tree>
    <p:extLst>
      <p:ext uri="{BB962C8B-B14F-4D97-AF65-F5344CB8AC3E}">
        <p14:creationId xmlns:p14="http://schemas.microsoft.com/office/powerpoint/2010/main" val="3783693505"/>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45</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2"/>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09906" y="702155"/>
            <a:ext cx="3568661" cy="1269713"/>
          </a:xfrm>
        </p:spPr>
        <p:txBody>
          <a:bodyPr>
            <a:normAutofit/>
          </a:bodyPr>
          <a:lstStyle/>
          <a:p>
            <a:r>
              <a:rPr lang="en-GB" dirty="0"/>
              <a:t>Bowman’s strategy clock</a:t>
            </a:r>
          </a:p>
        </p:txBody>
      </p:sp>
      <p:sp>
        <p:nvSpPr>
          <p:cNvPr id="4105" name="Rectangle 410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09906" y="2340864"/>
            <a:ext cx="3568661" cy="3634486"/>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https://youtu.be/hsV1mraa4AI</a:t>
            </a:r>
            <a:endParaRPr lang="en-GB" dirty="0"/>
          </a:p>
          <a:p>
            <a:endParaRPr lang="en-GB" dirty="0"/>
          </a:p>
        </p:txBody>
      </p:sp>
      <p:pic>
        <p:nvPicPr>
          <p:cNvPr id="4098" name="Picture 2" descr="tutor2u - YouTube">
            <a:extLst>
              <a:ext uri="{FF2B5EF4-FFF2-40B4-BE49-F238E27FC236}">
                <a16:creationId xmlns:a16="http://schemas.microsoft.com/office/drawing/2014/main" id="{1A15E220-9E74-8C49-9690-43B8A77F2C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85335" y="702156"/>
            <a:ext cx="5273194" cy="527319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10:32</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62241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2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E9ED987-ED40-550E-9072-9B7DDF33A94F}"/>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dirty="0">
                <a:solidFill>
                  <a:srgbClr val="FFFFFF"/>
                </a:solidFill>
              </a:rPr>
              <a:t>Corporate strategy direction</a:t>
            </a:r>
          </a:p>
        </p:txBody>
      </p:sp>
      <p:sp>
        <p:nvSpPr>
          <p:cNvPr id="3" name="Content Placeholder 2">
            <a:extLst>
              <a:ext uri="{FF2B5EF4-FFF2-40B4-BE49-F238E27FC236}">
                <a16:creationId xmlns:a16="http://schemas.microsoft.com/office/drawing/2014/main" id="{A02FDEA8-1238-F7F2-DB72-0F6383D021BC}"/>
              </a:ext>
            </a:extLst>
          </p:cNvPr>
          <p:cNvSpPr>
            <a:spLocks noGrp="1"/>
          </p:cNvSpPr>
          <p:nvPr>
            <p:ph sz="half" idx="1"/>
          </p:nvPr>
        </p:nvSpPr>
        <p:spPr>
          <a:xfrm>
            <a:off x="601255" y="2177142"/>
            <a:ext cx="3409782" cy="3823607"/>
          </a:xfrm>
        </p:spPr>
        <p:txBody>
          <a:bodyPr vert="horz" lIns="91440" tIns="45720" rIns="91440" bIns="45720" rtlCol="0" anchor="ctr">
            <a:normAutofit/>
          </a:bodyPr>
          <a:lstStyle/>
          <a:p>
            <a:pPr marL="0" indent="0">
              <a:buNone/>
            </a:pPr>
            <a:r>
              <a:rPr lang="en-US" b="1" dirty="0">
                <a:solidFill>
                  <a:srgbClr val="FFFFFF"/>
                </a:solidFill>
              </a:rPr>
              <a:t>The ANSOFF MATRIX:</a:t>
            </a:r>
          </a:p>
          <a:p>
            <a:r>
              <a:rPr lang="en-US" b="1" dirty="0">
                <a:solidFill>
                  <a:srgbClr val="FFFFFF"/>
                </a:solidFill>
              </a:rPr>
              <a:t>A strategic framework to support the </a:t>
            </a:r>
            <a:r>
              <a:rPr lang="en-US" b="1" dirty="0">
                <a:solidFill>
                  <a:srgbClr val="00B0F0"/>
                </a:solidFill>
              </a:rPr>
              <a:t>development of future growth strategies </a:t>
            </a:r>
            <a:r>
              <a:rPr lang="en-US" b="1" dirty="0">
                <a:solidFill>
                  <a:srgbClr val="FFFFFF"/>
                </a:solidFill>
              </a:rPr>
              <a:t>in relation to </a:t>
            </a:r>
            <a:r>
              <a:rPr lang="en-US" b="1" dirty="0">
                <a:solidFill>
                  <a:srgbClr val="00B0F0"/>
                </a:solidFill>
              </a:rPr>
              <a:t>products and markets</a:t>
            </a:r>
          </a:p>
          <a:p>
            <a:r>
              <a:rPr lang="en-GB" b="1" dirty="0">
                <a:solidFill>
                  <a:srgbClr val="FFFFFF"/>
                </a:solidFill>
              </a:rPr>
              <a:t>Developed in the 1950s by Russian American Igor Ansoff, who was a mathematician and business manager</a:t>
            </a:r>
            <a:endParaRPr lang="en-US" b="1" dirty="0">
              <a:solidFill>
                <a:srgbClr val="FFFFFF"/>
              </a:solidFill>
            </a:endParaRPr>
          </a:p>
          <a:p>
            <a:endParaRPr lang="en-US" dirty="0">
              <a:solidFill>
                <a:srgbClr val="FFFFFF"/>
              </a:solidFill>
            </a:endParaRPr>
          </a:p>
        </p:txBody>
      </p:sp>
      <p:pic>
        <p:nvPicPr>
          <p:cNvPr id="10" name="Picture 9">
            <a:extLst>
              <a:ext uri="{FF2B5EF4-FFF2-40B4-BE49-F238E27FC236}">
                <a16:creationId xmlns:a16="http://schemas.microsoft.com/office/drawing/2014/main" id="{4785905A-A628-5DE0-850D-8D82883A0DE0}"/>
              </a:ext>
            </a:extLst>
          </p:cNvPr>
          <p:cNvPicPr>
            <a:picLocks noChangeAspect="1"/>
          </p:cNvPicPr>
          <p:nvPr/>
        </p:nvPicPr>
        <p:blipFill>
          <a:blip r:embed="rId2"/>
          <a:stretch>
            <a:fillRect/>
          </a:stretch>
        </p:blipFill>
        <p:spPr>
          <a:xfrm>
            <a:off x="4592231" y="2124850"/>
            <a:ext cx="6831503" cy="3620696"/>
          </a:xfrm>
          <a:prstGeom prst="rect">
            <a:avLst/>
          </a:prstGeom>
        </p:spPr>
      </p:pic>
      <p:sp>
        <p:nvSpPr>
          <p:cNvPr id="5" name="Footer Placeholder 4">
            <a:extLst>
              <a:ext uri="{FF2B5EF4-FFF2-40B4-BE49-F238E27FC236}">
                <a16:creationId xmlns:a16="http://schemas.microsoft.com/office/drawing/2014/main" id="{9DA7994A-906A-CC46-2675-8CDA4B04033A}"/>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4FC04"/>
              </a:solidFill>
              <a:effectLst/>
              <a:uLnTx/>
              <a:uFillTx/>
              <a:latin typeface="Franklin Gothic Book" panose="020B0502020104020203"/>
              <a:ea typeface="+mn-ea"/>
              <a:cs typeface="+mn-cs"/>
            </a:endParaRPr>
          </a:p>
        </p:txBody>
      </p:sp>
      <p:sp>
        <p:nvSpPr>
          <p:cNvPr id="6" name="Slide Number Placeholder 5">
            <a:extLst>
              <a:ext uri="{FF2B5EF4-FFF2-40B4-BE49-F238E27FC236}">
                <a16:creationId xmlns:a16="http://schemas.microsoft.com/office/drawing/2014/main" id="{79326CE9-A4E2-E0D5-C3EC-B16BD60AF243}"/>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47</a:t>
            </a:fld>
            <a:endParaRPr kumimoji="0" lang="en-US" sz="900" b="0" i="0" u="none" strike="noStrike" kern="1200" cap="none" spc="0" normalizeH="0" baseline="0" noProof="0">
              <a:ln>
                <a:noFill/>
              </a:ln>
              <a:solidFill>
                <a:srgbClr val="F4FC04"/>
              </a:solidFill>
              <a:effectLst/>
              <a:uLnTx/>
              <a:uFillTx/>
              <a:latin typeface="Franklin Gothic Book" panose="020B0502020104020203"/>
              <a:ea typeface="+mn-ea"/>
              <a:cs typeface="+mn-cs"/>
            </a:endParaRPr>
          </a:p>
        </p:txBody>
      </p:sp>
      <p:sp>
        <p:nvSpPr>
          <p:cNvPr id="14" name="TextBox 13">
            <a:extLst>
              <a:ext uri="{FF2B5EF4-FFF2-40B4-BE49-F238E27FC236}">
                <a16:creationId xmlns:a16="http://schemas.microsoft.com/office/drawing/2014/main" id="{3CEAD465-54CF-1E31-11DC-A26A7DA9D7B8}"/>
              </a:ext>
            </a:extLst>
          </p:cNvPr>
          <p:cNvSpPr txBox="1"/>
          <p:nvPr/>
        </p:nvSpPr>
        <p:spPr>
          <a:xfrm>
            <a:off x="5157926" y="994299"/>
            <a:ext cx="601018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Tree>
    <p:extLst>
      <p:ext uri="{BB962C8B-B14F-4D97-AF65-F5344CB8AC3E}">
        <p14:creationId xmlns:p14="http://schemas.microsoft.com/office/powerpoint/2010/main" val="2059539870"/>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43D-0849-B1F0-9CFA-199C777CAF2C}"/>
              </a:ext>
            </a:extLst>
          </p:cNvPr>
          <p:cNvSpPr>
            <a:spLocks noGrp="1"/>
          </p:cNvSpPr>
          <p:nvPr>
            <p:ph type="title"/>
          </p:nvPr>
        </p:nvSpPr>
        <p:spPr>
          <a:xfrm>
            <a:off x="581192" y="702156"/>
            <a:ext cx="11029616" cy="603388"/>
          </a:xfrm>
        </p:spPr>
        <p:txBody>
          <a:bodyPr/>
          <a:lstStyle/>
          <a:p>
            <a:r>
              <a:rPr lang="en-GB" dirty="0"/>
              <a:t>THE ANSOFF MATRIX</a:t>
            </a:r>
          </a:p>
        </p:txBody>
      </p:sp>
      <p:sp>
        <p:nvSpPr>
          <p:cNvPr id="4" name="Footer Placeholder 3">
            <a:extLst>
              <a:ext uri="{FF2B5EF4-FFF2-40B4-BE49-F238E27FC236}">
                <a16:creationId xmlns:a16="http://schemas.microsoft.com/office/drawing/2014/main" id="{CB7308CA-890D-2A70-B0AC-39993931B8C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80118E9-C5CD-79EE-744E-BDF2010BB4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FF768D3-E213-3AAA-B799-7E73F9A83B74}"/>
              </a:ext>
            </a:extLst>
          </p:cNvPr>
          <p:cNvPicPr>
            <a:picLocks noChangeAspect="1"/>
          </p:cNvPicPr>
          <p:nvPr/>
        </p:nvPicPr>
        <p:blipFill>
          <a:blip r:embed="rId2"/>
          <a:stretch>
            <a:fillRect/>
          </a:stretch>
        </p:blipFill>
        <p:spPr>
          <a:xfrm>
            <a:off x="3702829" y="2522169"/>
            <a:ext cx="4321255" cy="2290265"/>
          </a:xfrm>
          <a:prstGeom prst="rect">
            <a:avLst/>
          </a:prstGeom>
        </p:spPr>
      </p:pic>
      <p:sp>
        <p:nvSpPr>
          <p:cNvPr id="10" name="TextBox 9">
            <a:extLst>
              <a:ext uri="{FF2B5EF4-FFF2-40B4-BE49-F238E27FC236}">
                <a16:creationId xmlns:a16="http://schemas.microsoft.com/office/drawing/2014/main" id="{39CBA8C9-3C64-DC57-598E-D20747EC8873}"/>
              </a:ext>
            </a:extLst>
          </p:cNvPr>
          <p:cNvSpPr txBox="1"/>
          <p:nvPr/>
        </p:nvSpPr>
        <p:spPr>
          <a:xfrm>
            <a:off x="659764" y="1859340"/>
            <a:ext cx="3128598"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Penetration: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penetrating your existing market with your existing products (e.g. increase of marketing efforts, increase of product/service use)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Lowest risk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be limiting (e.g. with regards to market size)</a:t>
            </a:r>
          </a:p>
        </p:txBody>
      </p:sp>
      <p:sp>
        <p:nvSpPr>
          <p:cNvPr id="14" name="TextBox 13">
            <a:extLst>
              <a:ext uri="{FF2B5EF4-FFF2-40B4-BE49-F238E27FC236}">
                <a16:creationId xmlns:a16="http://schemas.microsoft.com/office/drawing/2014/main" id="{4AD02BB8-A7A1-9430-9BA0-9D438EE5488F}"/>
              </a:ext>
            </a:extLst>
          </p:cNvPr>
          <p:cNvSpPr txBox="1"/>
          <p:nvPr/>
        </p:nvSpPr>
        <p:spPr>
          <a:xfrm>
            <a:off x="659764" y="4676350"/>
            <a:ext cx="3298657" cy="138499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Development: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markets for your existing products (e.g. adding new market segments, geographical expansion, development of new channels of distribution)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More risky, as you need to develop a thorough understanding of the new markets</a:t>
            </a:r>
          </a:p>
        </p:txBody>
      </p:sp>
      <p:sp>
        <p:nvSpPr>
          <p:cNvPr id="18" name="TextBox 17">
            <a:extLst>
              <a:ext uri="{FF2B5EF4-FFF2-40B4-BE49-F238E27FC236}">
                <a16:creationId xmlns:a16="http://schemas.microsoft.com/office/drawing/2014/main" id="{D4EBB685-181B-A396-15BE-3C23DFB841FC}"/>
              </a:ext>
            </a:extLst>
          </p:cNvPr>
          <p:cNvSpPr txBox="1"/>
          <p:nvPr/>
        </p:nvSpPr>
        <p:spPr>
          <a:xfrm>
            <a:off x="7938551" y="1859340"/>
            <a:ext cx="3613483" cy="83099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Development: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new products for your existing markets (e.g. re-design packaging, adding new features)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risky than moving into new markets</a:t>
            </a:r>
          </a:p>
        </p:txBody>
      </p:sp>
      <p:sp>
        <p:nvSpPr>
          <p:cNvPr id="22" name="TextBox 21">
            <a:extLst>
              <a:ext uri="{FF2B5EF4-FFF2-40B4-BE49-F238E27FC236}">
                <a16:creationId xmlns:a16="http://schemas.microsoft.com/office/drawing/2014/main" id="{A91B08D1-054B-47D1-6EDA-2264F88FED58}"/>
              </a:ext>
            </a:extLst>
          </p:cNvPr>
          <p:cNvSpPr txBox="1"/>
          <p:nvPr/>
        </p:nvSpPr>
        <p:spPr>
          <a:xfrm>
            <a:off x="7938551" y="4676350"/>
            <a:ext cx="3613484" cy="156966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Entering new markets with new products (e.g. Richard Branson - Virgin Vie cosmetics)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Most risky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Can generate big rewards, but can also be a huge failure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Should be done with a risk management strategy in place</a:t>
            </a:r>
          </a:p>
        </p:txBody>
      </p:sp>
    </p:spTree>
    <p:extLst>
      <p:ext uri="{BB962C8B-B14F-4D97-AF65-F5344CB8AC3E}">
        <p14:creationId xmlns:p14="http://schemas.microsoft.com/office/powerpoint/2010/main" val="54023871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6E43D-0849-B1F0-9CFA-199C777CAF2C}"/>
              </a:ext>
            </a:extLst>
          </p:cNvPr>
          <p:cNvSpPr>
            <a:spLocks noGrp="1"/>
          </p:cNvSpPr>
          <p:nvPr>
            <p:ph type="title"/>
          </p:nvPr>
        </p:nvSpPr>
        <p:spPr>
          <a:xfrm>
            <a:off x="581192" y="702156"/>
            <a:ext cx="11029616" cy="614423"/>
          </a:xfrm>
        </p:spPr>
        <p:txBody>
          <a:bodyPr/>
          <a:lstStyle/>
          <a:p>
            <a:r>
              <a:rPr lang="en-GB" dirty="0"/>
              <a:t>THE ANSOFF MATRIX</a:t>
            </a:r>
          </a:p>
        </p:txBody>
      </p:sp>
      <p:sp>
        <p:nvSpPr>
          <p:cNvPr id="4" name="Footer Placeholder 3">
            <a:extLst>
              <a:ext uri="{FF2B5EF4-FFF2-40B4-BE49-F238E27FC236}">
                <a16:creationId xmlns:a16="http://schemas.microsoft.com/office/drawing/2014/main" id="{CB7308CA-890D-2A70-B0AC-39993931B8C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80118E9-C5CD-79EE-744E-BDF2010BB44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DFF768D3-E213-3AAA-B799-7E73F9A83B74}"/>
              </a:ext>
            </a:extLst>
          </p:cNvPr>
          <p:cNvPicPr>
            <a:picLocks noChangeAspect="1"/>
          </p:cNvPicPr>
          <p:nvPr/>
        </p:nvPicPr>
        <p:blipFill>
          <a:blip r:embed="rId2"/>
          <a:stretch>
            <a:fillRect/>
          </a:stretch>
        </p:blipFill>
        <p:spPr>
          <a:xfrm>
            <a:off x="3641359" y="3124748"/>
            <a:ext cx="4321255" cy="2290265"/>
          </a:xfrm>
          <a:prstGeom prst="rect">
            <a:avLst/>
          </a:prstGeom>
        </p:spPr>
      </p:pic>
      <p:sp>
        <p:nvSpPr>
          <p:cNvPr id="10" name="TextBox 9">
            <a:extLst>
              <a:ext uri="{FF2B5EF4-FFF2-40B4-BE49-F238E27FC236}">
                <a16:creationId xmlns:a16="http://schemas.microsoft.com/office/drawing/2014/main" id="{39CBA8C9-3C64-DC57-598E-D20747EC8873}"/>
              </a:ext>
            </a:extLst>
          </p:cNvPr>
          <p:cNvSpPr txBox="1"/>
          <p:nvPr/>
        </p:nvSpPr>
        <p:spPr>
          <a:xfrm>
            <a:off x="581192" y="2809085"/>
            <a:ext cx="3128598"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Penetration: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Big Mac, Happy Meals etc. in fast food restaurants in the USA</a:t>
            </a:r>
          </a:p>
        </p:txBody>
      </p:sp>
      <p:sp>
        <p:nvSpPr>
          <p:cNvPr id="14" name="TextBox 13">
            <a:extLst>
              <a:ext uri="{FF2B5EF4-FFF2-40B4-BE49-F238E27FC236}">
                <a16:creationId xmlns:a16="http://schemas.microsoft.com/office/drawing/2014/main" id="{4AD02BB8-A7A1-9430-9BA0-9D438EE5488F}"/>
              </a:ext>
            </a:extLst>
          </p:cNvPr>
          <p:cNvSpPr txBox="1"/>
          <p:nvPr/>
        </p:nvSpPr>
        <p:spPr>
          <a:xfrm>
            <a:off x="659764" y="4676350"/>
            <a:ext cx="3298657"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Development: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solidFill>
                <a:latin typeface="Franklin Gothic Book" panose="020B0502020104020203"/>
              </a:rPr>
              <a:t>Via new channels: e.g. offering delivery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solidFill>
                <a:latin typeface="Franklin Gothic Book" panose="020B0502020104020203"/>
              </a:rPr>
              <a:t>Selling in new geographies</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18" name="TextBox 17">
            <a:extLst>
              <a:ext uri="{FF2B5EF4-FFF2-40B4-BE49-F238E27FC236}">
                <a16:creationId xmlns:a16="http://schemas.microsoft.com/office/drawing/2014/main" id="{D4EBB685-181B-A396-15BE-3C23DFB841FC}"/>
              </a:ext>
            </a:extLst>
          </p:cNvPr>
          <p:cNvSpPr txBox="1"/>
          <p:nvPr/>
        </p:nvSpPr>
        <p:spPr>
          <a:xfrm>
            <a:off x="7938552" y="2809085"/>
            <a:ext cx="3613483" cy="46166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Product Development: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solidFill>
                  <a:prstClr val="black"/>
                </a:solidFill>
                <a:latin typeface="Franklin Gothic Book" panose="020B0502020104020203"/>
              </a:rPr>
              <a:t>Vegan burger in existing markets</a:t>
            </a:r>
            <a:endPar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22" name="TextBox 21">
            <a:extLst>
              <a:ext uri="{FF2B5EF4-FFF2-40B4-BE49-F238E27FC236}">
                <a16:creationId xmlns:a16="http://schemas.microsoft.com/office/drawing/2014/main" id="{A91B08D1-054B-47D1-6EDA-2264F88FED58}"/>
              </a:ext>
            </a:extLst>
          </p:cNvPr>
          <p:cNvSpPr txBox="1"/>
          <p:nvPr/>
        </p:nvSpPr>
        <p:spPr>
          <a:xfrm>
            <a:off x="7938551" y="4676350"/>
            <a:ext cx="3613484"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r>
              <a:rPr kumimoji="0" lang="en-GB" sz="1200" b="1" i="0" u="none" strike="noStrike" kern="1200" cap="none" spc="0" normalizeH="0" baseline="0" noProof="0" dirty="0">
                <a:ln>
                  <a:noFill/>
                </a:ln>
                <a:solidFill>
                  <a:prstClr val="black"/>
                </a:solidFill>
                <a:effectLst/>
                <a:uLnTx/>
                <a:uFillTx/>
                <a:latin typeface="Franklin Gothic Book" panose="020B0502020104020203"/>
                <a:ea typeface="+mn-ea"/>
                <a:cs typeface="+mn-cs"/>
              </a:rPr>
              <a:t>Diversification: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Entering new markets with new products: geographic expansion with a mix of existing products and products specifically developed for target geography (e.g. Asia)</a:t>
            </a:r>
          </a:p>
        </p:txBody>
      </p:sp>
      <p:pic>
        <p:nvPicPr>
          <p:cNvPr id="1026" name="Picture 2" descr="McDonald's - Home | Facebook">
            <a:extLst>
              <a:ext uri="{FF2B5EF4-FFF2-40B4-BE49-F238E27FC236}">
                <a16:creationId xmlns:a16="http://schemas.microsoft.com/office/drawing/2014/main" id="{C19F4454-AEC3-E7CC-2C51-BCCB7FA8EC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5719" y="2115847"/>
            <a:ext cx="960561" cy="96056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F4210EC-A2A5-DB13-81CA-DF12DC85C4D2}"/>
              </a:ext>
            </a:extLst>
          </p:cNvPr>
          <p:cNvSpPr txBox="1"/>
          <p:nvPr/>
        </p:nvSpPr>
        <p:spPr>
          <a:xfrm>
            <a:off x="659764" y="1516422"/>
            <a:ext cx="980771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Using McDonald’s as a case study, think what they did across the four Ansoff Matrix areas.</a:t>
            </a:r>
          </a:p>
        </p:txBody>
      </p:sp>
      <p:sp>
        <p:nvSpPr>
          <p:cNvPr id="8" name="Rectangle: Rounded Corners 7">
            <a:extLst>
              <a:ext uri="{FF2B5EF4-FFF2-40B4-BE49-F238E27FC236}">
                <a16:creationId xmlns:a16="http://schemas.microsoft.com/office/drawing/2014/main" id="{964629DF-D9C8-8B51-6C21-6D3F4A853518}"/>
              </a:ext>
            </a:extLst>
          </p:cNvPr>
          <p:cNvSpPr/>
          <p:nvPr/>
        </p:nvSpPr>
        <p:spPr>
          <a:xfrm>
            <a:off x="4470400" y="156432"/>
            <a:ext cx="6342809" cy="8503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Let’s discuss McDonald’s growth strategies over the years… </a:t>
            </a:r>
          </a:p>
        </p:txBody>
      </p:sp>
    </p:spTree>
    <p:extLst>
      <p:ext uri="{BB962C8B-B14F-4D97-AF65-F5344CB8AC3E}">
        <p14:creationId xmlns:p14="http://schemas.microsoft.com/office/powerpoint/2010/main" val="9886824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Ansoff matrix – </a:t>
            </a:r>
            <a:r>
              <a:rPr lang="en-GB" dirty="0" err="1"/>
              <a:t>mcdonald’s</a:t>
            </a:r>
            <a:r>
              <a:rPr lang="en-GB" dirty="0"/>
              <a:t> business strategy</a:t>
            </a:r>
          </a:p>
        </p:txBody>
      </p:sp>
      <p:pic>
        <p:nvPicPr>
          <p:cNvPr id="6" name="Picture 5">
            <a:extLst>
              <a:ext uri="{FF2B5EF4-FFF2-40B4-BE49-F238E27FC236}">
                <a16:creationId xmlns:a16="http://schemas.microsoft.com/office/drawing/2014/main" id="{00AC314A-A13F-9B77-150F-34B0BB3B52EC}"/>
              </a:ext>
            </a:extLst>
          </p:cNvPr>
          <p:cNvPicPr>
            <a:picLocks noChangeAspect="1"/>
          </p:cNvPicPr>
          <p:nvPr/>
        </p:nvPicPr>
        <p:blipFill>
          <a:blip r:embed="rId2"/>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https://youtu.be/CZMxttGaItM</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4:56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3035106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Opportunities matrix</a:t>
            </a:r>
          </a:p>
        </p:txBody>
      </p:sp>
      <p:sp>
        <p:nvSpPr>
          <p:cNvPr id="3" name="TextBox 2">
            <a:extLst>
              <a:ext uri="{FF2B5EF4-FFF2-40B4-BE49-F238E27FC236}">
                <a16:creationId xmlns:a16="http://schemas.microsoft.com/office/drawing/2014/main" id="{1A63A293-6A4B-481D-8960-BE437C3CF946}"/>
              </a:ext>
            </a:extLst>
          </p:cNvPr>
          <p:cNvSpPr txBox="1"/>
          <p:nvPr/>
        </p:nvSpPr>
        <p:spPr>
          <a:xfrm>
            <a:off x="653889" y="1705433"/>
            <a:ext cx="3746561" cy="36009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Matrix</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Helps with identifying and plotting the different options available to the organisation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 opportunities in the top right hand corner are the ones that would be most beneficial for the organisation to go after: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would have the highest impact, if successful, and are most likely to be successful</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90FD3683-E418-444E-9224-F6E0C4641353}"/>
              </a:ext>
            </a:extLst>
          </p:cNvPr>
          <p:cNvGrpSpPr/>
          <p:nvPr/>
        </p:nvGrpSpPr>
        <p:grpSpPr>
          <a:xfrm>
            <a:off x="4860758" y="1588169"/>
            <a:ext cx="6264442" cy="4457526"/>
            <a:chOff x="5265584" y="2054472"/>
            <a:chExt cx="4141787" cy="3162300"/>
          </a:xfrm>
        </p:grpSpPr>
        <p:sp>
          <p:nvSpPr>
            <p:cNvPr id="18" name="Rectangle 3">
              <a:extLst>
                <a:ext uri="{FF2B5EF4-FFF2-40B4-BE49-F238E27FC236}">
                  <a16:creationId xmlns:a16="http://schemas.microsoft.com/office/drawing/2014/main" id="{D14C4A1D-F290-4F79-984A-C1D30B408AB3}"/>
                </a:ext>
              </a:extLst>
            </p:cNvPr>
            <p:cNvSpPr>
              <a:spLocks noChangeArrowheads="1"/>
            </p:cNvSpPr>
            <p:nvPr/>
          </p:nvSpPr>
          <p:spPr bwMode="auto">
            <a:xfrm>
              <a:off x="6745134" y="2054472"/>
              <a:ext cx="2527300" cy="2057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19" name="Text Box 4">
              <a:extLst>
                <a:ext uri="{FF2B5EF4-FFF2-40B4-BE49-F238E27FC236}">
                  <a16:creationId xmlns:a16="http://schemas.microsoft.com/office/drawing/2014/main" id="{3970245F-7114-4FDE-9306-E273C25E4AC6}"/>
                </a:ext>
              </a:extLst>
            </p:cNvPr>
            <p:cNvSpPr txBox="1">
              <a:spLocks noChangeArrowheads="1"/>
            </p:cNvSpPr>
            <p:nvPr/>
          </p:nvSpPr>
          <p:spPr bwMode="auto">
            <a:xfrm>
              <a:off x="7142009" y="4484935"/>
              <a:ext cx="1965325" cy="731837"/>
            </a:xfrm>
            <a:prstGeom prst="rect">
              <a:avLst/>
            </a:prstGeom>
            <a:solidFill>
              <a:srgbClr val="FFFF99"/>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srgbClr val="C00000"/>
                  </a:solidFill>
                  <a:effectLst/>
                  <a:uLnTx/>
                  <a:uFillTx/>
                  <a:latin typeface="Franklin Gothic Book" panose="020B0502020104020203"/>
                  <a:ea typeface="+mn-ea"/>
                  <a:cs typeface="+mn-cs"/>
                </a:rPr>
                <a:t>Probability of Success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dirty="0">
                  <a:ln>
                    <a:noFill/>
                  </a:ln>
                  <a:solidFill>
                    <a:srgbClr val="003399"/>
                  </a:solidFill>
                  <a:effectLst/>
                  <a:uLnTx/>
                  <a:uFillTx/>
                  <a:latin typeface="Franklin Gothic Book" panose="020B0502020104020203"/>
                  <a:ea typeface="+mn-ea"/>
                  <a:cs typeface="+mn-cs"/>
                </a:rPr>
                <a:t>(i.e. areas that we can influence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dirty="0">
                  <a:ln>
                    <a:noFill/>
                  </a:ln>
                  <a:solidFill>
                    <a:srgbClr val="003399"/>
                  </a:solidFill>
                  <a:effectLst/>
                  <a:uLnTx/>
                  <a:uFillTx/>
                  <a:latin typeface="Franklin Gothic Book" panose="020B0502020104020203"/>
                  <a:ea typeface="+mn-ea"/>
                  <a:cs typeface="+mn-cs"/>
                </a:rPr>
                <a:t>and control, faith in the initiative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dirty="0">
                  <a:ln>
                    <a:noFill/>
                  </a:ln>
                  <a:solidFill>
                    <a:srgbClr val="003399"/>
                  </a:solidFill>
                  <a:effectLst/>
                  <a:uLnTx/>
                  <a:uFillTx/>
                  <a:latin typeface="Franklin Gothic Book" panose="020B0502020104020203"/>
                  <a:ea typeface="+mn-ea"/>
                  <a:cs typeface="+mn-cs"/>
                </a:rPr>
                <a:t>being successful)</a:t>
              </a:r>
            </a:p>
          </p:txBody>
        </p:sp>
        <p:sp>
          <p:nvSpPr>
            <p:cNvPr id="22" name="Text Box 5">
              <a:extLst>
                <a:ext uri="{FF2B5EF4-FFF2-40B4-BE49-F238E27FC236}">
                  <a16:creationId xmlns:a16="http://schemas.microsoft.com/office/drawing/2014/main" id="{14F8A42E-0893-4519-A95B-EC9C9676C55D}"/>
                </a:ext>
              </a:extLst>
            </p:cNvPr>
            <p:cNvSpPr txBox="1">
              <a:spLocks noChangeArrowheads="1"/>
            </p:cNvSpPr>
            <p:nvPr/>
          </p:nvSpPr>
          <p:spPr bwMode="auto">
            <a:xfrm>
              <a:off x="6716559" y="4219822"/>
              <a:ext cx="4159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a:ln>
                    <a:noFill/>
                  </a:ln>
                  <a:solidFill>
                    <a:srgbClr val="003399"/>
                  </a:solidFill>
                  <a:effectLst/>
                  <a:uLnTx/>
                  <a:uFillTx/>
                  <a:latin typeface="Franklin Gothic Book" panose="020B0502020104020203"/>
                  <a:ea typeface="+mn-ea"/>
                  <a:cs typeface="+mn-cs"/>
                </a:rPr>
                <a:t>Low</a:t>
              </a:r>
            </a:p>
          </p:txBody>
        </p:sp>
        <p:sp>
          <p:nvSpPr>
            <p:cNvPr id="23" name="Text Box 6">
              <a:extLst>
                <a:ext uri="{FF2B5EF4-FFF2-40B4-BE49-F238E27FC236}">
                  <a16:creationId xmlns:a16="http://schemas.microsoft.com/office/drawing/2014/main" id="{CFAD3F47-646A-428A-A360-89387ABA38BB}"/>
                </a:ext>
              </a:extLst>
            </p:cNvPr>
            <p:cNvSpPr txBox="1">
              <a:spLocks noChangeArrowheads="1"/>
            </p:cNvSpPr>
            <p:nvPr/>
          </p:nvSpPr>
          <p:spPr bwMode="auto">
            <a:xfrm>
              <a:off x="8962871" y="4216647"/>
              <a:ext cx="4445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a:ln>
                    <a:noFill/>
                  </a:ln>
                  <a:solidFill>
                    <a:srgbClr val="003399"/>
                  </a:solidFill>
                  <a:effectLst/>
                  <a:uLnTx/>
                  <a:uFillTx/>
                  <a:latin typeface="Franklin Gothic Book" panose="020B0502020104020203"/>
                  <a:ea typeface="+mn-ea"/>
                  <a:cs typeface="+mn-cs"/>
                </a:rPr>
                <a:t>High</a:t>
              </a:r>
            </a:p>
          </p:txBody>
        </p:sp>
        <p:sp>
          <p:nvSpPr>
            <p:cNvPr id="24" name="Text Box 7">
              <a:extLst>
                <a:ext uri="{FF2B5EF4-FFF2-40B4-BE49-F238E27FC236}">
                  <a16:creationId xmlns:a16="http://schemas.microsoft.com/office/drawing/2014/main" id="{6DFBD612-A965-4FF6-B151-2FE3B767CDFC}"/>
                </a:ext>
              </a:extLst>
            </p:cNvPr>
            <p:cNvSpPr txBox="1">
              <a:spLocks noChangeArrowheads="1"/>
            </p:cNvSpPr>
            <p:nvPr/>
          </p:nvSpPr>
          <p:spPr bwMode="auto">
            <a:xfrm>
              <a:off x="6316509" y="3876922"/>
              <a:ext cx="4159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a:ln>
                    <a:noFill/>
                  </a:ln>
                  <a:solidFill>
                    <a:srgbClr val="003399"/>
                  </a:solidFill>
                  <a:effectLst/>
                  <a:uLnTx/>
                  <a:uFillTx/>
                  <a:latin typeface="Franklin Gothic Book" panose="020B0502020104020203"/>
                  <a:ea typeface="+mn-ea"/>
                  <a:cs typeface="+mn-cs"/>
                </a:rPr>
                <a:t>Low</a:t>
              </a:r>
            </a:p>
          </p:txBody>
        </p:sp>
        <p:sp>
          <p:nvSpPr>
            <p:cNvPr id="25" name="Text Box 8">
              <a:extLst>
                <a:ext uri="{FF2B5EF4-FFF2-40B4-BE49-F238E27FC236}">
                  <a16:creationId xmlns:a16="http://schemas.microsoft.com/office/drawing/2014/main" id="{08B2BC88-7965-40EC-8AD5-88DFF4A90C11}"/>
                </a:ext>
              </a:extLst>
            </p:cNvPr>
            <p:cNvSpPr txBox="1">
              <a:spLocks noChangeArrowheads="1"/>
            </p:cNvSpPr>
            <p:nvPr/>
          </p:nvSpPr>
          <p:spPr bwMode="auto">
            <a:xfrm>
              <a:off x="6276821" y="2059235"/>
              <a:ext cx="444500"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a:ln>
                    <a:noFill/>
                  </a:ln>
                  <a:solidFill>
                    <a:srgbClr val="003399"/>
                  </a:solidFill>
                  <a:effectLst/>
                  <a:uLnTx/>
                  <a:uFillTx/>
                  <a:latin typeface="Franklin Gothic Book" panose="020B0502020104020203"/>
                  <a:ea typeface="+mn-ea"/>
                  <a:cs typeface="+mn-cs"/>
                </a:rPr>
                <a:t>High</a:t>
              </a:r>
            </a:p>
          </p:txBody>
        </p:sp>
        <p:sp>
          <p:nvSpPr>
            <p:cNvPr id="26" name="Text Box 9">
              <a:extLst>
                <a:ext uri="{FF2B5EF4-FFF2-40B4-BE49-F238E27FC236}">
                  <a16:creationId xmlns:a16="http://schemas.microsoft.com/office/drawing/2014/main" id="{A90DACD6-ACC9-48F6-ADA2-9CB6C7A5E5B0}"/>
                </a:ext>
              </a:extLst>
            </p:cNvPr>
            <p:cNvSpPr txBox="1">
              <a:spLocks noChangeArrowheads="1"/>
            </p:cNvSpPr>
            <p:nvPr/>
          </p:nvSpPr>
          <p:spPr bwMode="auto">
            <a:xfrm>
              <a:off x="5265584" y="2554535"/>
              <a:ext cx="1327150" cy="1219200"/>
            </a:xfrm>
            <a:prstGeom prst="rect">
              <a:avLst/>
            </a:prstGeom>
            <a:solidFill>
              <a:srgbClr val="FFFF99"/>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srgbClr val="C00000"/>
                  </a:solidFill>
                  <a:effectLst/>
                  <a:uLnTx/>
                  <a:uFillTx/>
                  <a:latin typeface="Franklin Gothic Book" panose="020B0502020104020203"/>
                  <a:ea typeface="+mn-ea"/>
                  <a:cs typeface="+mn-cs"/>
                </a:rPr>
                <a:t>Impact if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srgbClr val="C00000"/>
                  </a:solidFill>
                  <a:effectLst/>
                  <a:uLnTx/>
                  <a:uFillTx/>
                  <a:latin typeface="Franklin Gothic Book" panose="020B0502020104020203"/>
                  <a:ea typeface="+mn-ea"/>
                  <a:cs typeface="+mn-cs"/>
                </a:rPr>
                <a:t>successful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dirty="0">
                  <a:ln>
                    <a:noFill/>
                  </a:ln>
                  <a:solidFill>
                    <a:srgbClr val="003399"/>
                  </a:solidFill>
                  <a:effectLst/>
                  <a:uLnTx/>
                  <a:uFillTx/>
                  <a:latin typeface="Franklin Gothic Book" panose="020B0502020104020203"/>
                  <a:ea typeface="+mn-ea"/>
                  <a:cs typeface="+mn-cs"/>
                </a:rPr>
                <a:t>(i.e. good growth / profit generator, good return on investment, short-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000" b="0" i="0" u="none" strike="noStrike" kern="1200" cap="none" spc="0" normalizeH="0" baseline="0" noProof="0" dirty="0">
                  <a:ln>
                    <a:noFill/>
                  </a:ln>
                  <a:solidFill>
                    <a:srgbClr val="003399"/>
                  </a:solidFill>
                  <a:effectLst/>
                  <a:uLnTx/>
                  <a:uFillTx/>
                  <a:latin typeface="Franklin Gothic Book" panose="020B0502020104020203"/>
                  <a:ea typeface="+mn-ea"/>
                  <a:cs typeface="+mn-cs"/>
                </a:rPr>
                <a:t>term impact)</a:t>
              </a:r>
            </a:p>
          </p:txBody>
        </p:sp>
        <p:sp>
          <p:nvSpPr>
            <p:cNvPr id="27" name="Line 10">
              <a:extLst>
                <a:ext uri="{FF2B5EF4-FFF2-40B4-BE49-F238E27FC236}">
                  <a16:creationId xmlns:a16="http://schemas.microsoft.com/office/drawing/2014/main" id="{0A2491F8-D9E3-43BD-8F37-2724CA830D0E}"/>
                </a:ext>
              </a:extLst>
            </p:cNvPr>
            <p:cNvSpPr>
              <a:spLocks noChangeShapeType="1"/>
            </p:cNvSpPr>
            <p:nvPr/>
          </p:nvSpPr>
          <p:spPr bwMode="auto">
            <a:xfrm>
              <a:off x="8031009" y="2054472"/>
              <a:ext cx="0" cy="2057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28" name="Line 11">
              <a:extLst>
                <a:ext uri="{FF2B5EF4-FFF2-40B4-BE49-F238E27FC236}">
                  <a16:creationId xmlns:a16="http://schemas.microsoft.com/office/drawing/2014/main" id="{1A0FA3AD-DC43-476E-9939-703DA7E7D488}"/>
                </a:ext>
              </a:extLst>
            </p:cNvPr>
            <p:cNvSpPr>
              <a:spLocks noChangeShapeType="1"/>
            </p:cNvSpPr>
            <p:nvPr/>
          </p:nvSpPr>
          <p:spPr bwMode="auto">
            <a:xfrm>
              <a:off x="6745134" y="3084760"/>
              <a:ext cx="24828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29" name="Oval 12">
              <a:extLst>
                <a:ext uri="{FF2B5EF4-FFF2-40B4-BE49-F238E27FC236}">
                  <a16:creationId xmlns:a16="http://schemas.microsoft.com/office/drawing/2014/main" id="{A570ABEC-4E80-4C10-BA93-E4D02BF5EF10}"/>
                </a:ext>
              </a:extLst>
            </p:cNvPr>
            <p:cNvSpPr>
              <a:spLocks noChangeArrowheads="1"/>
            </p:cNvSpPr>
            <p:nvPr/>
          </p:nvSpPr>
          <p:spPr bwMode="auto">
            <a:xfrm>
              <a:off x="8251671" y="2348160"/>
              <a:ext cx="177800" cy="196850"/>
            </a:xfrm>
            <a:prstGeom prst="ellipse">
              <a:avLst/>
            </a:prstGeom>
            <a:solidFill>
              <a:srgbClr val="33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0" name="Oval 13">
              <a:extLst>
                <a:ext uri="{FF2B5EF4-FFF2-40B4-BE49-F238E27FC236}">
                  <a16:creationId xmlns:a16="http://schemas.microsoft.com/office/drawing/2014/main" id="{2D275971-12E5-44DE-92A7-0D009210FE86}"/>
                </a:ext>
              </a:extLst>
            </p:cNvPr>
            <p:cNvSpPr>
              <a:spLocks noChangeArrowheads="1"/>
            </p:cNvSpPr>
            <p:nvPr/>
          </p:nvSpPr>
          <p:spPr bwMode="auto">
            <a:xfrm>
              <a:off x="8340571" y="2691060"/>
              <a:ext cx="177800" cy="196850"/>
            </a:xfrm>
            <a:prstGeom prst="ellipse">
              <a:avLst/>
            </a:prstGeom>
            <a:solidFill>
              <a:srgbClr val="33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1" name="Oval 14">
              <a:extLst>
                <a:ext uri="{FF2B5EF4-FFF2-40B4-BE49-F238E27FC236}">
                  <a16:creationId xmlns:a16="http://schemas.microsoft.com/office/drawing/2014/main" id="{48E0BDF1-8309-42BF-9442-517B58693535}"/>
                </a:ext>
              </a:extLst>
            </p:cNvPr>
            <p:cNvSpPr>
              <a:spLocks noChangeArrowheads="1"/>
            </p:cNvSpPr>
            <p:nvPr/>
          </p:nvSpPr>
          <p:spPr bwMode="auto">
            <a:xfrm>
              <a:off x="8740621" y="2202110"/>
              <a:ext cx="177800" cy="195262"/>
            </a:xfrm>
            <a:prstGeom prst="ellipse">
              <a:avLst/>
            </a:prstGeom>
            <a:solidFill>
              <a:srgbClr val="33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2" name="Oval 15">
              <a:extLst>
                <a:ext uri="{FF2B5EF4-FFF2-40B4-BE49-F238E27FC236}">
                  <a16:creationId xmlns:a16="http://schemas.microsoft.com/office/drawing/2014/main" id="{8A4EC030-DED9-4002-AC66-22C8B610A009}"/>
                </a:ext>
              </a:extLst>
            </p:cNvPr>
            <p:cNvSpPr>
              <a:spLocks noChangeArrowheads="1"/>
            </p:cNvSpPr>
            <p:nvPr/>
          </p:nvSpPr>
          <p:spPr bwMode="auto">
            <a:xfrm>
              <a:off x="8740621" y="2789485"/>
              <a:ext cx="177800" cy="196850"/>
            </a:xfrm>
            <a:prstGeom prst="ellipse">
              <a:avLst/>
            </a:prstGeom>
            <a:solidFill>
              <a:srgbClr val="3366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3" name="Oval 16">
              <a:extLst>
                <a:ext uri="{FF2B5EF4-FFF2-40B4-BE49-F238E27FC236}">
                  <a16:creationId xmlns:a16="http://schemas.microsoft.com/office/drawing/2014/main" id="{9CB73098-964E-4E91-856F-BF6D2005E05D}"/>
                </a:ext>
              </a:extLst>
            </p:cNvPr>
            <p:cNvSpPr>
              <a:spLocks noChangeArrowheads="1"/>
            </p:cNvSpPr>
            <p:nvPr/>
          </p:nvSpPr>
          <p:spPr bwMode="auto">
            <a:xfrm>
              <a:off x="8385021" y="3376860"/>
              <a:ext cx="177800" cy="196850"/>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4" name="Oval 17">
              <a:extLst>
                <a:ext uri="{FF2B5EF4-FFF2-40B4-BE49-F238E27FC236}">
                  <a16:creationId xmlns:a16="http://schemas.microsoft.com/office/drawing/2014/main" id="{117EAC47-4254-4CC7-8C03-200C604178AA}"/>
                </a:ext>
              </a:extLst>
            </p:cNvPr>
            <p:cNvSpPr>
              <a:spLocks noChangeArrowheads="1"/>
            </p:cNvSpPr>
            <p:nvPr/>
          </p:nvSpPr>
          <p:spPr bwMode="auto">
            <a:xfrm>
              <a:off x="7853209" y="3768972"/>
              <a:ext cx="177800" cy="196850"/>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5" name="Oval 18">
              <a:extLst>
                <a:ext uri="{FF2B5EF4-FFF2-40B4-BE49-F238E27FC236}">
                  <a16:creationId xmlns:a16="http://schemas.microsoft.com/office/drawing/2014/main" id="{B9335476-B1E4-4C5C-BE02-561A3E817BF0}"/>
                </a:ext>
              </a:extLst>
            </p:cNvPr>
            <p:cNvSpPr>
              <a:spLocks noChangeArrowheads="1"/>
            </p:cNvSpPr>
            <p:nvPr/>
          </p:nvSpPr>
          <p:spPr bwMode="auto">
            <a:xfrm>
              <a:off x="7099146" y="2495797"/>
              <a:ext cx="179388" cy="196850"/>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6" name="Oval 19">
              <a:extLst>
                <a:ext uri="{FF2B5EF4-FFF2-40B4-BE49-F238E27FC236}">
                  <a16:creationId xmlns:a16="http://schemas.microsoft.com/office/drawing/2014/main" id="{07CDF1D4-77D3-4C5D-9AB5-D1A2DA7E1276}"/>
                </a:ext>
              </a:extLst>
            </p:cNvPr>
            <p:cNvSpPr>
              <a:spLocks noChangeArrowheads="1"/>
            </p:cNvSpPr>
            <p:nvPr/>
          </p:nvSpPr>
          <p:spPr bwMode="auto">
            <a:xfrm>
              <a:off x="6878484" y="2103685"/>
              <a:ext cx="177800" cy="195262"/>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7" name="Oval 20">
              <a:extLst>
                <a:ext uri="{FF2B5EF4-FFF2-40B4-BE49-F238E27FC236}">
                  <a16:creationId xmlns:a16="http://schemas.microsoft.com/office/drawing/2014/main" id="{92A614FB-81B3-4F4A-AB63-4AD3E8577CF8}"/>
                </a:ext>
              </a:extLst>
            </p:cNvPr>
            <p:cNvSpPr>
              <a:spLocks noChangeArrowheads="1"/>
            </p:cNvSpPr>
            <p:nvPr/>
          </p:nvSpPr>
          <p:spPr bwMode="auto">
            <a:xfrm>
              <a:off x="6967384" y="3768972"/>
              <a:ext cx="177800" cy="196850"/>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38" name="Oval 21">
              <a:extLst>
                <a:ext uri="{FF2B5EF4-FFF2-40B4-BE49-F238E27FC236}">
                  <a16:creationId xmlns:a16="http://schemas.microsoft.com/office/drawing/2014/main" id="{2759289E-3293-4E72-BF43-C0AE6D304D0B}"/>
                </a:ext>
              </a:extLst>
            </p:cNvPr>
            <p:cNvSpPr>
              <a:spLocks noChangeArrowheads="1"/>
            </p:cNvSpPr>
            <p:nvPr/>
          </p:nvSpPr>
          <p:spPr bwMode="auto">
            <a:xfrm>
              <a:off x="7454746" y="3327647"/>
              <a:ext cx="177800" cy="196850"/>
            </a:xfrm>
            <a:prstGeom prst="ellipse">
              <a:avLst/>
            </a:prstGeom>
            <a:solidFill>
              <a:srgbClr val="FFFF9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grpSp>
    </p:spTree>
    <p:extLst>
      <p:ext uri="{BB962C8B-B14F-4D97-AF65-F5344CB8AC3E}">
        <p14:creationId xmlns:p14="http://schemas.microsoft.com/office/powerpoint/2010/main" val="18746742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F5C90-69AC-1886-2D23-F17A60592B4C}"/>
              </a:ext>
            </a:extLst>
          </p:cNvPr>
          <p:cNvSpPr>
            <a:spLocks noGrp="1"/>
          </p:cNvSpPr>
          <p:nvPr>
            <p:ph type="title"/>
          </p:nvPr>
        </p:nvSpPr>
        <p:spPr/>
        <p:txBody>
          <a:bodyPr/>
          <a:lstStyle/>
          <a:p>
            <a:r>
              <a:rPr lang="en-GB" dirty="0"/>
              <a:t>Strategic analysis tools and frameworks</a:t>
            </a:r>
          </a:p>
        </p:txBody>
      </p:sp>
      <p:sp>
        <p:nvSpPr>
          <p:cNvPr id="4" name="Footer Placeholder 3">
            <a:extLst>
              <a:ext uri="{FF2B5EF4-FFF2-40B4-BE49-F238E27FC236}">
                <a16:creationId xmlns:a16="http://schemas.microsoft.com/office/drawing/2014/main" id="{C762546E-8983-2ECA-77D7-86994317A18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6D4BCF63-4D0E-4E2D-8DED-84224388F2B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FF907959-ED41-2A69-F757-D66788BBABF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02289" y="2381347"/>
            <a:ext cx="1973465" cy="1396227"/>
          </a:xfrm>
          <a:prstGeom prst="rect">
            <a:avLst/>
          </a:prstGeom>
        </p:spPr>
      </p:pic>
      <p:pic>
        <p:nvPicPr>
          <p:cNvPr id="7" name="Picture 6">
            <a:extLst>
              <a:ext uri="{FF2B5EF4-FFF2-40B4-BE49-F238E27FC236}">
                <a16:creationId xmlns:a16="http://schemas.microsoft.com/office/drawing/2014/main" id="{79DF5483-0E23-730E-5930-080E5D0D6C3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tretch>
            <a:fillRect/>
          </a:stretch>
        </p:blipFill>
        <p:spPr bwMode="auto">
          <a:xfrm>
            <a:off x="1843565" y="4140736"/>
            <a:ext cx="1973465" cy="165277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4692AEE4-C758-5AEA-D2F1-86BA0C4ADE6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015742" y="2015910"/>
            <a:ext cx="2328330" cy="1999791"/>
          </a:xfrm>
          <a:prstGeom prst="rect">
            <a:avLst/>
          </a:prstGeom>
        </p:spPr>
      </p:pic>
      <p:pic>
        <p:nvPicPr>
          <p:cNvPr id="10" name="Picture 9">
            <a:extLst>
              <a:ext uri="{FF2B5EF4-FFF2-40B4-BE49-F238E27FC236}">
                <a16:creationId xmlns:a16="http://schemas.microsoft.com/office/drawing/2014/main" id="{5F72B707-65DE-E659-0D4C-3531222D1B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766765" y="2724623"/>
            <a:ext cx="3045892" cy="1614322"/>
          </a:xfrm>
          <a:prstGeom prst="rect">
            <a:avLst/>
          </a:prstGeom>
        </p:spPr>
      </p:pic>
      <p:pic>
        <p:nvPicPr>
          <p:cNvPr id="11" name="Picture 9" descr="M06NF006">
            <a:extLst>
              <a:ext uri="{FF2B5EF4-FFF2-40B4-BE49-F238E27FC236}">
                <a16:creationId xmlns:a16="http://schemas.microsoft.com/office/drawing/2014/main" id="{C22723C4-1CA4-E53F-4642-812D19F2EAE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999349" y="4166150"/>
            <a:ext cx="3073630" cy="2513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221F274F-462F-4772-8A9E-56FE4508A724}"/>
              </a:ext>
            </a:extLst>
          </p:cNvPr>
          <p:cNvSpPr txBox="1"/>
          <p:nvPr/>
        </p:nvSpPr>
        <p:spPr>
          <a:xfrm>
            <a:off x="136942" y="2432139"/>
            <a:ext cx="1729837"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PESTEL</a:t>
            </a:r>
          </a:p>
        </p:txBody>
      </p:sp>
      <p:sp>
        <p:nvSpPr>
          <p:cNvPr id="13" name="TextBox 12">
            <a:extLst>
              <a:ext uri="{FF2B5EF4-FFF2-40B4-BE49-F238E27FC236}">
                <a16:creationId xmlns:a16="http://schemas.microsoft.com/office/drawing/2014/main" id="{C64C6015-D316-765D-B9B2-EEE6EE6F2093}"/>
              </a:ext>
            </a:extLst>
          </p:cNvPr>
          <p:cNvSpPr txBox="1"/>
          <p:nvPr/>
        </p:nvSpPr>
        <p:spPr>
          <a:xfrm>
            <a:off x="133165" y="4683342"/>
            <a:ext cx="1729837"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Porter’s Five Forces</a:t>
            </a:r>
          </a:p>
        </p:txBody>
      </p:sp>
      <p:sp>
        <p:nvSpPr>
          <p:cNvPr id="14" name="TextBox 13">
            <a:extLst>
              <a:ext uri="{FF2B5EF4-FFF2-40B4-BE49-F238E27FC236}">
                <a16:creationId xmlns:a16="http://schemas.microsoft.com/office/drawing/2014/main" id="{EC6AB1A5-B8EF-D827-E39F-058A54C9C93B}"/>
              </a:ext>
            </a:extLst>
          </p:cNvPr>
          <p:cNvSpPr txBox="1"/>
          <p:nvPr/>
        </p:nvSpPr>
        <p:spPr>
          <a:xfrm>
            <a:off x="4117523" y="2432139"/>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SWOT</a:t>
            </a:r>
          </a:p>
        </p:txBody>
      </p:sp>
      <p:sp>
        <p:nvSpPr>
          <p:cNvPr id="15" name="TextBox 14">
            <a:extLst>
              <a:ext uri="{FF2B5EF4-FFF2-40B4-BE49-F238E27FC236}">
                <a16:creationId xmlns:a16="http://schemas.microsoft.com/office/drawing/2014/main" id="{84FE21EB-5E73-2367-7616-C9E3DF4B0EB6}"/>
              </a:ext>
            </a:extLst>
          </p:cNvPr>
          <p:cNvSpPr txBox="1"/>
          <p:nvPr/>
        </p:nvSpPr>
        <p:spPr>
          <a:xfrm>
            <a:off x="4117523" y="4657788"/>
            <a:ext cx="1971261"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Bowman’s Strategic Clock</a:t>
            </a:r>
          </a:p>
        </p:txBody>
      </p:sp>
      <p:sp>
        <p:nvSpPr>
          <p:cNvPr id="16" name="TextBox 15">
            <a:extLst>
              <a:ext uri="{FF2B5EF4-FFF2-40B4-BE49-F238E27FC236}">
                <a16:creationId xmlns:a16="http://schemas.microsoft.com/office/drawing/2014/main" id="{79F374B7-5252-7412-BF87-147DB3B8544F}"/>
              </a:ext>
            </a:extLst>
          </p:cNvPr>
          <p:cNvSpPr txBox="1"/>
          <p:nvPr/>
        </p:nvSpPr>
        <p:spPr>
          <a:xfrm>
            <a:off x="9395116" y="2260581"/>
            <a:ext cx="197126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70C0"/>
                </a:solidFill>
                <a:effectLst/>
                <a:uLnTx/>
                <a:uFillTx/>
                <a:latin typeface="Franklin Gothic Book" panose="020B0502020104020203"/>
                <a:ea typeface="+mn-ea"/>
                <a:cs typeface="+mn-cs"/>
              </a:rPr>
              <a:t>Ansoff Matrix</a:t>
            </a:r>
          </a:p>
        </p:txBody>
      </p:sp>
      <p:sp>
        <p:nvSpPr>
          <p:cNvPr id="17" name="TextBox 16">
            <a:extLst>
              <a:ext uri="{FF2B5EF4-FFF2-40B4-BE49-F238E27FC236}">
                <a16:creationId xmlns:a16="http://schemas.microsoft.com/office/drawing/2014/main" id="{86D61549-FE0C-F396-BD5F-7C080CFAC3BB}"/>
              </a:ext>
            </a:extLst>
          </p:cNvPr>
          <p:cNvSpPr txBox="1"/>
          <p:nvPr/>
        </p:nvSpPr>
        <p:spPr>
          <a:xfrm>
            <a:off x="369099" y="2949116"/>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Macro Environment</a:t>
            </a:r>
          </a:p>
        </p:txBody>
      </p:sp>
      <p:sp>
        <p:nvSpPr>
          <p:cNvPr id="18" name="TextBox 17">
            <a:extLst>
              <a:ext uri="{FF2B5EF4-FFF2-40B4-BE49-F238E27FC236}">
                <a16:creationId xmlns:a16="http://schemas.microsoft.com/office/drawing/2014/main" id="{9DF4E6E6-D8EE-98C0-8560-AB219778539C}"/>
              </a:ext>
            </a:extLst>
          </p:cNvPr>
          <p:cNvSpPr txBox="1"/>
          <p:nvPr/>
        </p:nvSpPr>
        <p:spPr>
          <a:xfrm>
            <a:off x="364871" y="5463135"/>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Industry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19" name="TextBox 18">
            <a:extLst>
              <a:ext uri="{FF2B5EF4-FFF2-40B4-BE49-F238E27FC236}">
                <a16:creationId xmlns:a16="http://schemas.microsoft.com/office/drawing/2014/main" id="{A3827E09-9C5D-B463-3744-13D31B6D62ED}"/>
              </a:ext>
            </a:extLst>
          </p:cNvPr>
          <p:cNvSpPr txBox="1"/>
          <p:nvPr/>
        </p:nvSpPr>
        <p:spPr>
          <a:xfrm>
            <a:off x="4502343" y="2941994"/>
            <a:ext cx="118663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Internal / External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Environment</a:t>
            </a:r>
          </a:p>
        </p:txBody>
      </p:sp>
      <p:sp>
        <p:nvSpPr>
          <p:cNvPr id="20" name="TextBox 19">
            <a:extLst>
              <a:ext uri="{FF2B5EF4-FFF2-40B4-BE49-F238E27FC236}">
                <a16:creationId xmlns:a16="http://schemas.microsoft.com/office/drawing/2014/main" id="{6F10D93E-CD21-3130-EFA5-BF48E55DF938}"/>
              </a:ext>
            </a:extLst>
          </p:cNvPr>
          <p:cNvSpPr txBox="1"/>
          <p:nvPr/>
        </p:nvSpPr>
        <p:spPr>
          <a:xfrm>
            <a:off x="4502342" y="5360302"/>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Strategy</a:t>
            </a:r>
          </a:p>
        </p:txBody>
      </p:sp>
      <p:sp>
        <p:nvSpPr>
          <p:cNvPr id="21" name="TextBox 20">
            <a:extLst>
              <a:ext uri="{FF2B5EF4-FFF2-40B4-BE49-F238E27FC236}">
                <a16:creationId xmlns:a16="http://schemas.microsoft.com/office/drawing/2014/main" id="{00B33628-CAD3-E7F9-4C38-6CDA5F661AA7}"/>
              </a:ext>
            </a:extLst>
          </p:cNvPr>
          <p:cNvSpPr txBox="1"/>
          <p:nvPr/>
        </p:nvSpPr>
        <p:spPr>
          <a:xfrm>
            <a:off x="9865692" y="4402877"/>
            <a:ext cx="118663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Franklin Gothic Book" panose="020B0502020104020203"/>
                <a:ea typeface="+mn-ea"/>
                <a:cs typeface="+mn-cs"/>
              </a:rPr>
              <a:t>Growth Strategies</a:t>
            </a:r>
          </a:p>
        </p:txBody>
      </p:sp>
    </p:spTree>
    <p:extLst>
      <p:ext uri="{BB962C8B-B14F-4D97-AF65-F5344CB8AC3E}">
        <p14:creationId xmlns:p14="http://schemas.microsoft.com/office/powerpoint/2010/main" val="321285998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dirty="0"/>
              <a:t>This is the end of our</a:t>
            </a:r>
            <a:br>
              <a:rPr lang="en-GB" dirty="0"/>
            </a:br>
            <a:r>
              <a:rPr lang="en-GB" dirty="0"/>
              <a:t>strategic Analysis session </a:t>
            </a:r>
            <a:r>
              <a:rPr lang="en-GB" dirty="0">
                <a:sym typeface="Wingdings" panose="05000000000000000000" pitchFamily="2" charset="2"/>
              </a:rPr>
              <a:t></a:t>
            </a:r>
            <a:endParaRPr lang="en-GB" dirty="0"/>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53</a:t>
            </a:fld>
            <a:endParaRPr lang="en-US" dirty="0"/>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3519</TotalTime>
  <Words>3352</Words>
  <Application>Microsoft Office PowerPoint</Application>
  <PresentationFormat>Widescreen</PresentationFormat>
  <Paragraphs>446</Paragraphs>
  <Slides>53</Slides>
  <Notes>3</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53</vt:i4>
      </vt:variant>
    </vt:vector>
  </HeadingPairs>
  <TitlesOfParts>
    <vt:vector size="70" baseType="lpstr">
      <vt:lpstr>Amatic SC</vt:lpstr>
      <vt:lpstr>Aptos</vt:lpstr>
      <vt:lpstr>Aptos Display</vt:lpstr>
      <vt:lpstr>Arial</vt:lpstr>
      <vt:lpstr>Calibri</vt:lpstr>
      <vt:lpstr>Comic Sans MS</vt:lpstr>
      <vt:lpstr>Franklin Gothic Book</vt:lpstr>
      <vt:lpstr>Franklin Gothic Demi</vt:lpstr>
      <vt:lpstr>Gill Sans MT</vt:lpstr>
      <vt:lpstr>Source Code Pro</vt:lpstr>
      <vt:lpstr>Times New Roman</vt:lpstr>
      <vt:lpstr>Wingdings</vt:lpstr>
      <vt:lpstr>Wingdings 2</vt:lpstr>
      <vt:lpstr>DividendVTI</vt:lpstr>
      <vt:lpstr>Office Theme</vt:lpstr>
      <vt:lpstr>Gallery</vt:lpstr>
      <vt:lpstr>Beach Day</vt:lpstr>
      <vt:lpstr>Strategic and Agile Business ManagementBMMB7027D</vt:lpstr>
      <vt:lpstr>The exploring Strategy framework &amp;  Strategic Analysis</vt:lpstr>
      <vt:lpstr>Strategic Analysis – the importance of the context</vt:lpstr>
      <vt:lpstr>Layers of business environment</vt:lpstr>
      <vt:lpstr>Analysing the macro environment with Pestel</vt:lpstr>
      <vt:lpstr>Pestle: political factors</vt:lpstr>
      <vt:lpstr>Pestle: Economic factors</vt:lpstr>
      <vt:lpstr>Pestle: Socio-cultural factors</vt:lpstr>
      <vt:lpstr>More on cultural factors</vt:lpstr>
      <vt:lpstr>Technological factors</vt:lpstr>
      <vt:lpstr>Ecological factors</vt:lpstr>
      <vt:lpstr>Legal factors</vt:lpstr>
      <vt:lpstr>Using the PESTEL framework</vt:lpstr>
      <vt:lpstr>PESTEL example</vt:lpstr>
      <vt:lpstr>Pestel analysis – using amazon as an example</vt:lpstr>
      <vt:lpstr>Your pestel analysis work</vt:lpstr>
      <vt:lpstr>Output of PESTEL for nationwide building society</vt:lpstr>
      <vt:lpstr>TESLA</vt:lpstr>
      <vt:lpstr>Political </vt:lpstr>
      <vt:lpstr>Economic</vt:lpstr>
      <vt:lpstr>Socio-Cultural</vt:lpstr>
      <vt:lpstr>Technology</vt:lpstr>
      <vt:lpstr>Ecological</vt:lpstr>
      <vt:lpstr>Legal</vt:lpstr>
      <vt:lpstr>PowerPoint Presentation</vt:lpstr>
      <vt:lpstr>PowerPoint Presentation</vt:lpstr>
      <vt:lpstr>PowerPoint Presentation</vt:lpstr>
      <vt:lpstr>Porter’s five forces</vt:lpstr>
      <vt:lpstr>Porter’s five forces the five forces that make businesses successful</vt:lpstr>
      <vt:lpstr>The Five Competitive Forces That Shape Strategy</vt:lpstr>
      <vt:lpstr>buyers</vt:lpstr>
      <vt:lpstr>suppliers</vt:lpstr>
      <vt:lpstr>substitutes</vt:lpstr>
      <vt:lpstr>New entrants</vt:lpstr>
      <vt:lpstr>Competitors / rivalry</vt:lpstr>
      <vt:lpstr>Porter’s five forces model – application challenges</vt:lpstr>
      <vt:lpstr>Opportunities and threats</vt:lpstr>
      <vt:lpstr>Swot analysis: Strengths, weaknesses, opportunities and threats</vt:lpstr>
      <vt:lpstr>SWOT Analysis – example questions to ask yourself</vt:lpstr>
      <vt:lpstr>Swot analysis – example of netflix</vt:lpstr>
      <vt:lpstr>Swot analysis – the next steps</vt:lpstr>
      <vt:lpstr>The nature of customer value</vt:lpstr>
      <vt:lpstr>Bowman’s strategic clock</vt:lpstr>
      <vt:lpstr>Bowman’s strategic clock</vt:lpstr>
      <vt:lpstr>Bowman’s strategic clock</vt:lpstr>
      <vt:lpstr>Bowman’s strategy clock</vt:lpstr>
      <vt:lpstr>Corporate strategy direction</vt:lpstr>
      <vt:lpstr>THE ANSOFF MATRIX</vt:lpstr>
      <vt:lpstr>THE ANSOFF MATRIX</vt:lpstr>
      <vt:lpstr>Ansoff matrix – mcdonald’s business strategy</vt:lpstr>
      <vt:lpstr>Opportunities matrix</vt:lpstr>
      <vt:lpstr>Strategic analysis tools and frameworks</vt:lpstr>
      <vt:lpstr>This is the end of our strategic Analysis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Daniela Hellyer</cp:lastModifiedBy>
  <cp:revision>212</cp:revision>
  <dcterms:created xsi:type="dcterms:W3CDTF">2021-11-30T09:35:50Z</dcterms:created>
  <dcterms:modified xsi:type="dcterms:W3CDTF">2024-11-11T10:01:51Z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