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6"/>
  </p:notesMasterIdLst>
  <p:handoutMasterIdLst>
    <p:handoutMasterId r:id="rId37"/>
  </p:handoutMasterIdLst>
  <p:sldIdLst>
    <p:sldId id="353" r:id="rId5"/>
    <p:sldId id="354" r:id="rId6"/>
    <p:sldId id="355" r:id="rId7"/>
    <p:sldId id="356" r:id="rId8"/>
    <p:sldId id="357" r:id="rId9"/>
    <p:sldId id="358" r:id="rId10"/>
    <p:sldId id="359" r:id="rId11"/>
    <p:sldId id="360" r:id="rId12"/>
    <p:sldId id="361" r:id="rId13"/>
    <p:sldId id="362" r:id="rId14"/>
    <p:sldId id="363" r:id="rId15"/>
    <p:sldId id="364" r:id="rId16"/>
    <p:sldId id="365" r:id="rId17"/>
    <p:sldId id="366" r:id="rId18"/>
    <p:sldId id="367" r:id="rId19"/>
    <p:sldId id="368" r:id="rId20"/>
    <p:sldId id="369" r:id="rId21"/>
    <p:sldId id="370" r:id="rId22"/>
    <p:sldId id="371" r:id="rId23"/>
    <p:sldId id="372" r:id="rId24"/>
    <p:sldId id="373" r:id="rId25"/>
    <p:sldId id="374" r:id="rId26"/>
    <p:sldId id="375" r:id="rId27"/>
    <p:sldId id="376" r:id="rId28"/>
    <p:sldId id="377" r:id="rId29"/>
    <p:sldId id="378" r:id="rId30"/>
    <p:sldId id="379" r:id="rId31"/>
    <p:sldId id="380" r:id="rId32"/>
    <p:sldId id="381" r:id="rId33"/>
    <p:sldId id="382" r:id="rId34"/>
    <p:sldId id="383"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158" autoAdjust="0"/>
  </p:normalViewPr>
  <p:slideViewPr>
    <p:cSldViewPr>
      <p:cViewPr varScale="1">
        <p:scale>
          <a:sx n="59" d="100"/>
          <a:sy n="59" d="100"/>
        </p:scale>
        <p:origin x="1632" y="6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ohan Mendis" userId="c590b05b-806f-48e0-8880-74553b9cb7e4" providerId="ADAL" clId="{849C543A-5334-47D4-9333-0851AD54B033}"/>
    <pc:docChg chg="custSel addSld modSld">
      <pc:chgData name="Yohan Mendis" userId="c590b05b-806f-48e0-8880-74553b9cb7e4" providerId="ADAL" clId="{849C543A-5334-47D4-9333-0851AD54B033}" dt="2018-05-18T15:14:13.474" v="180" actId="403"/>
      <pc:docMkLst>
        <pc:docMk/>
      </pc:docMkLst>
      <pc:sldChg chg="addSp modSp add">
        <pc:chgData name="Yohan Mendis" userId="c590b05b-806f-48e0-8880-74553b9cb7e4" providerId="ADAL" clId="{849C543A-5334-47D4-9333-0851AD54B033}" dt="2018-05-18T15:14:13.474" v="180" actId="403"/>
        <pc:sldMkLst>
          <pc:docMk/>
          <pc:sldMk cId="645717711" sldId="299"/>
        </pc:sldMkLst>
        <pc:spChg chg="mod">
          <ac:chgData name="Yohan Mendis" userId="c590b05b-806f-48e0-8880-74553b9cb7e4" providerId="ADAL" clId="{849C543A-5334-47D4-9333-0851AD54B033}" dt="2018-05-18T15:01:06.921" v="35" actId="20577"/>
          <ac:spMkLst>
            <pc:docMk/>
            <pc:sldMk cId="645717711" sldId="299"/>
            <ac:spMk id="2" creationId="{19B8114E-5AA4-43E9-A1BE-76F470019109}"/>
          </ac:spMkLst>
        </pc:spChg>
        <pc:spChg chg="mod">
          <ac:chgData name="Yohan Mendis" userId="c590b05b-806f-48e0-8880-74553b9cb7e4" providerId="ADAL" clId="{849C543A-5334-47D4-9333-0851AD54B033}" dt="2018-05-18T15:12:24.821" v="104" actId="27636"/>
          <ac:spMkLst>
            <pc:docMk/>
            <pc:sldMk cId="645717711" sldId="299"/>
            <ac:spMk id="3" creationId="{EA88D2DA-0834-412D-9501-E5D41A73939B}"/>
          </ac:spMkLst>
        </pc:spChg>
        <pc:spChg chg="add mod">
          <ac:chgData name="Yohan Mendis" userId="c590b05b-806f-48e0-8880-74553b9cb7e4" providerId="ADAL" clId="{849C543A-5334-47D4-9333-0851AD54B033}" dt="2018-05-18T15:14:13.474" v="180" actId="403"/>
          <ac:spMkLst>
            <pc:docMk/>
            <pc:sldMk cId="645717711" sldId="299"/>
            <ac:spMk id="4" creationId="{C98F746F-3DB2-4C52-8098-58F57062E06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01/11/2021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11/1/2021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14E4E0F4-4403-4DDB-BEDC-20AB21333759}"/>
              </a:ext>
            </a:extLst>
          </p:cNvPr>
          <p:cNvSpPr>
            <a:spLocks noGrp="1" noRot="1" noChangeAspect="1" noChangeArrowheads="1" noTextEdit="1"/>
          </p:cNvSpPr>
          <p:nvPr>
            <p:ph type="sldImg"/>
          </p:nvPr>
        </p:nvSpPr>
        <p:spPr>
          <a:ln/>
        </p:spPr>
      </p:sp>
      <p:sp>
        <p:nvSpPr>
          <p:cNvPr id="49155" name="Rectangle 3">
            <a:extLst>
              <a:ext uri="{FF2B5EF4-FFF2-40B4-BE49-F238E27FC236}">
                <a16:creationId xmlns:a16="http://schemas.microsoft.com/office/drawing/2014/main" id="{A57D64BC-A2E8-4D44-9F82-66DE4A7FA30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Tree>
    <p:extLst>
      <p:ext uri="{BB962C8B-B14F-4D97-AF65-F5344CB8AC3E}">
        <p14:creationId xmlns:p14="http://schemas.microsoft.com/office/powerpoint/2010/main" val="5066652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29C7C85-92DE-4C70-B18B-384CB1C984F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240C8868-38FC-4264-A5E6-83798AB51F6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latin typeface="Arial" panose="020B0604020202020204" pitchFamily="34" charset="0"/>
            </a:endParaRPr>
          </a:p>
        </p:txBody>
      </p:sp>
      <p:sp>
        <p:nvSpPr>
          <p:cNvPr id="44036" name="Slide Number Placeholder 3">
            <a:extLst>
              <a:ext uri="{FF2B5EF4-FFF2-40B4-BE49-F238E27FC236}">
                <a16:creationId xmlns:a16="http://schemas.microsoft.com/office/drawing/2014/main" id="{EBD8ED9F-7079-48E0-B400-9136C0BC0F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A900E98-7DF7-4693-B2BF-EC4E7372046F}" type="slidenum">
              <a:rPr lang="en-GB" altLang="en-US"/>
              <a:pPr/>
              <a:t>3</a:t>
            </a:fld>
            <a:endParaRPr lang="en-GB" altLang="en-US"/>
          </a:p>
        </p:txBody>
      </p:sp>
    </p:spTree>
    <p:extLst>
      <p:ext uri="{BB962C8B-B14F-4D97-AF65-F5344CB8AC3E}">
        <p14:creationId xmlns:p14="http://schemas.microsoft.com/office/powerpoint/2010/main" val="1349892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94777E34-5E3B-4FA4-8C63-3288B442BFE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39079F66-4870-489E-9B98-0554979390A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5060" name="Slide Number Placeholder 3">
            <a:extLst>
              <a:ext uri="{FF2B5EF4-FFF2-40B4-BE49-F238E27FC236}">
                <a16:creationId xmlns:a16="http://schemas.microsoft.com/office/drawing/2014/main" id="{AEFEE0DB-539D-4C9F-9C70-6F686A6EDF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6CFC981-6A1F-4595-B819-6113BAD7F51B}" type="slidenum">
              <a:rPr lang="en-GB" altLang="en-US"/>
              <a:pPr/>
              <a:t>4</a:t>
            </a:fld>
            <a:endParaRPr lang="en-GB" altLang="en-US"/>
          </a:p>
        </p:txBody>
      </p:sp>
    </p:spTree>
    <p:extLst>
      <p:ext uri="{BB962C8B-B14F-4D97-AF65-F5344CB8AC3E}">
        <p14:creationId xmlns:p14="http://schemas.microsoft.com/office/powerpoint/2010/main" val="3903650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599C8E24-2AAF-45BD-B684-0801502F8D51}"/>
              </a:ext>
            </a:extLst>
          </p:cNvPr>
          <p:cNvSpPr>
            <a:spLocks noGrp="1" noRot="1" noChangeAspect="1" noChangeArrowheads="1" noTextEdit="1"/>
          </p:cNvSpPr>
          <p:nvPr>
            <p:ph type="sldImg"/>
          </p:nvPr>
        </p:nvSpPr>
        <p:spPr>
          <a:ln/>
        </p:spPr>
      </p:sp>
      <p:sp>
        <p:nvSpPr>
          <p:cNvPr id="51203" name="Rectangle 3">
            <a:extLst>
              <a:ext uri="{FF2B5EF4-FFF2-40B4-BE49-F238E27FC236}">
                <a16:creationId xmlns:a16="http://schemas.microsoft.com/office/drawing/2014/main" id="{99137789-FFBE-4436-A4C9-58472786C9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15380152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lumMod val="50000"/>
                  </a:schemeClr>
                </a:solidFill>
                <a:latin typeface="+mn-lt"/>
                <a:ea typeface="+mn-ea"/>
                <a:cs typeface="+mn-cs"/>
              </a:rPr>
              <a:t>Transactional leadership</a:t>
            </a:r>
            <a:r>
              <a:rPr lang="en-GB" sz="1200" b="0" i="0" u="none" strike="noStrike" kern="1200" baseline="0" dirty="0">
                <a:solidFill>
                  <a:schemeClr val="tx1">
                    <a:lumMod val="50000"/>
                  </a:schemeClr>
                </a:solidFill>
                <a:latin typeface="+mn-lt"/>
                <a:ea typeface="+mn-ea"/>
                <a:cs typeface="+mn-cs"/>
              </a:rPr>
              <a:t> is based on legitimate authority within the bureaucratic structure of the organisation.</a:t>
            </a:r>
          </a:p>
          <a:p>
            <a:endParaRPr lang="en-GB" sz="1200" b="0" i="0" u="none" strike="noStrike" kern="1200" baseline="0" dirty="0">
              <a:solidFill>
                <a:schemeClr val="tx1">
                  <a:lumMod val="50000"/>
                </a:schemeClr>
              </a:solidFill>
              <a:latin typeface="+mn-lt"/>
              <a:ea typeface="+mn-ea"/>
              <a:cs typeface="+mn-cs"/>
            </a:endParaRPr>
          </a:p>
          <a:p>
            <a:r>
              <a:rPr lang="en-GB" sz="1200" b="0" i="0" u="none" strike="noStrike" kern="1200" baseline="0" dirty="0">
                <a:solidFill>
                  <a:schemeClr val="tx1">
                    <a:lumMod val="50000"/>
                  </a:schemeClr>
                </a:solidFill>
                <a:latin typeface="+mn-lt"/>
                <a:ea typeface="+mn-ea"/>
                <a:cs typeface="+mn-cs"/>
              </a:rPr>
              <a:t>The emphasis is on the clarification of goals and objectives, work task and outcomes, and organisational rewards and punishments.</a:t>
            </a:r>
          </a:p>
          <a:p>
            <a:endParaRPr lang="en-GB" sz="1200" b="0" i="0" u="none" strike="noStrike" kern="1200" baseline="0" dirty="0">
              <a:solidFill>
                <a:schemeClr val="tx1">
                  <a:lumMod val="50000"/>
                </a:schemeClr>
              </a:solidFill>
              <a:latin typeface="+mn-lt"/>
              <a:ea typeface="+mn-ea"/>
              <a:cs typeface="+mn-cs"/>
            </a:endParaRPr>
          </a:p>
          <a:p>
            <a:r>
              <a:rPr lang="en-GB" sz="1200" b="0" i="0" u="none" strike="noStrike" kern="1200" baseline="0" dirty="0">
                <a:solidFill>
                  <a:schemeClr val="tx1">
                    <a:lumMod val="50000"/>
                  </a:schemeClr>
                </a:solidFill>
                <a:latin typeface="+mn-lt"/>
                <a:ea typeface="+mn-ea"/>
                <a:cs typeface="+mn-cs"/>
              </a:rPr>
              <a:t>Transactional leadership appeals to the self-interest of followers. It is based on a relationship of mutual dependence and an exchange process of ‘I will give you this, if you do that.’</a:t>
            </a:r>
          </a:p>
        </p:txBody>
      </p:sp>
      <p:sp>
        <p:nvSpPr>
          <p:cNvPr id="4" name="Slide Number Placeholder 3"/>
          <p:cNvSpPr>
            <a:spLocks noGrp="1"/>
          </p:cNvSpPr>
          <p:nvPr>
            <p:ph type="sldNum" sz="quarter" idx="10"/>
          </p:nvPr>
        </p:nvSpPr>
        <p:spPr/>
        <p:txBody>
          <a:bodyPr/>
          <a:lstStyle/>
          <a:p>
            <a:fld id="{69C971FF-EF28-4195-A575-329446EFAA55}" type="slidenum">
              <a:rPr lang="en-GB" smtClean="0"/>
              <a:t>9</a:t>
            </a:fld>
            <a:endParaRPr lang="en-GB"/>
          </a:p>
        </p:txBody>
      </p:sp>
    </p:spTree>
    <p:extLst>
      <p:ext uri="{BB962C8B-B14F-4D97-AF65-F5344CB8AC3E}">
        <p14:creationId xmlns:p14="http://schemas.microsoft.com/office/powerpoint/2010/main" val="4644373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lumMod val="50000"/>
                  </a:schemeClr>
                </a:solidFill>
                <a:latin typeface="+mn-lt"/>
                <a:ea typeface="+mn-ea"/>
                <a:cs typeface="+mn-cs"/>
              </a:rPr>
              <a:t>Transformational (or creative) leadership</a:t>
            </a:r>
            <a:r>
              <a:rPr lang="en-GB" sz="1200" b="0" i="0" u="none" strike="noStrike" kern="1200" baseline="0" dirty="0">
                <a:solidFill>
                  <a:schemeClr val="tx1">
                    <a:lumMod val="50000"/>
                  </a:schemeClr>
                </a:solidFill>
                <a:latin typeface="+mn-lt"/>
                <a:ea typeface="+mn-ea"/>
                <a:cs typeface="+mn-cs"/>
              </a:rPr>
              <a:t>, by contrast, is a process of engendering higher levels of motivation and commitment among followers.</a:t>
            </a:r>
          </a:p>
          <a:p>
            <a:endParaRPr lang="en-GB" sz="1200" b="0" i="0" u="none" strike="noStrike" kern="1200" baseline="0" dirty="0">
              <a:solidFill>
                <a:schemeClr val="tx1">
                  <a:lumMod val="50000"/>
                </a:schemeClr>
              </a:solidFill>
              <a:latin typeface="+mn-lt"/>
              <a:ea typeface="+mn-ea"/>
              <a:cs typeface="+mn-cs"/>
            </a:endParaRPr>
          </a:p>
          <a:p>
            <a:r>
              <a:rPr lang="en-GB" sz="1200" b="0" i="0" u="none" strike="noStrike" kern="1200" baseline="0" dirty="0">
                <a:solidFill>
                  <a:schemeClr val="tx1">
                    <a:lumMod val="50000"/>
                  </a:schemeClr>
                </a:solidFill>
                <a:latin typeface="+mn-lt"/>
                <a:ea typeface="+mn-ea"/>
                <a:cs typeface="+mn-cs"/>
              </a:rPr>
              <a:t>The emphasis is on generating a vision for the organisation and the leader’s ability to appeal to higher ideals and values of followers, and creating a feeling of justice, loyalty and trust.</a:t>
            </a:r>
          </a:p>
          <a:p>
            <a:endParaRPr lang="en-GB" sz="1200" b="0" i="0" u="none" strike="noStrike" kern="1200" baseline="0" dirty="0">
              <a:solidFill>
                <a:schemeClr val="tx1">
                  <a:lumMod val="50000"/>
                </a:schemeClr>
              </a:solidFill>
              <a:latin typeface="+mn-lt"/>
              <a:ea typeface="+mn-ea"/>
              <a:cs typeface="+mn-cs"/>
            </a:endParaRPr>
          </a:p>
          <a:p>
            <a:r>
              <a:rPr lang="en-GB" sz="1200" b="0" i="0" u="none" strike="noStrike" kern="1200" baseline="0" dirty="0">
                <a:solidFill>
                  <a:schemeClr val="tx1">
                    <a:lumMod val="50000"/>
                  </a:schemeClr>
                </a:solidFill>
                <a:latin typeface="+mn-lt"/>
                <a:ea typeface="+mn-ea"/>
                <a:cs typeface="+mn-cs"/>
              </a:rPr>
              <a:t>In the organisational sense, transformational leadership is about transforming the performance or fortunes of a business.</a:t>
            </a:r>
            <a:endParaRPr lang="en-GB" dirty="0"/>
          </a:p>
        </p:txBody>
      </p:sp>
      <p:sp>
        <p:nvSpPr>
          <p:cNvPr id="4" name="Slide Number Placeholder 3"/>
          <p:cNvSpPr>
            <a:spLocks noGrp="1"/>
          </p:cNvSpPr>
          <p:nvPr>
            <p:ph type="sldNum" sz="quarter" idx="10"/>
          </p:nvPr>
        </p:nvSpPr>
        <p:spPr/>
        <p:txBody>
          <a:bodyPr/>
          <a:lstStyle/>
          <a:p>
            <a:fld id="{69C971FF-EF28-4195-A575-329446EFAA55}" type="slidenum">
              <a:rPr lang="en-GB" smtClean="0"/>
              <a:t>10</a:t>
            </a:fld>
            <a:endParaRPr lang="en-GB"/>
          </a:p>
        </p:txBody>
      </p:sp>
    </p:spTree>
    <p:extLst>
      <p:ext uri="{BB962C8B-B14F-4D97-AF65-F5344CB8AC3E}">
        <p14:creationId xmlns:p14="http://schemas.microsoft.com/office/powerpoint/2010/main" val="6896368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9D20768E-0478-4546-AD08-4814EEDADC6F}"/>
              </a:ext>
            </a:extLst>
          </p:cNvPr>
          <p:cNvSpPr>
            <a:spLocks noGrp="1" noRot="1" noChangeAspect="1" noChangeArrowheads="1" noTextEdit="1"/>
          </p:cNvSpPr>
          <p:nvPr>
            <p:ph type="sldImg"/>
          </p:nvPr>
        </p:nvSpPr>
        <p:spPr>
          <a:ln/>
        </p:spPr>
      </p:sp>
      <p:sp>
        <p:nvSpPr>
          <p:cNvPr id="71683" name="Rectangle 3">
            <a:extLst>
              <a:ext uri="{FF2B5EF4-FFF2-40B4-BE49-F238E27FC236}">
                <a16:creationId xmlns:a16="http://schemas.microsoft.com/office/drawing/2014/main" id="{652C0D2E-A82E-400F-A131-F2C8543C05F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b="0" i="0" u="none" strike="noStrike" kern="1200" dirty="0">
                <a:solidFill>
                  <a:schemeClr val="tx1">
                    <a:lumMod val="50000"/>
                  </a:schemeClr>
                </a:solidFill>
                <a:effectLst/>
                <a:latin typeface="+mn-lt"/>
                <a:ea typeface="+mn-ea"/>
                <a:cs typeface="+mn-cs"/>
              </a:rPr>
              <a:t>Creating high-performance workforce has become increasingly important and to do so business leaders must be able to inspire organizational members to go beyond their task requirements.</a:t>
            </a:r>
          </a:p>
          <a:p>
            <a:endParaRPr lang="en-GB" sz="1200" b="0" i="0" u="none" strike="noStrike" kern="1200" dirty="0">
              <a:solidFill>
                <a:schemeClr val="tx1">
                  <a:lumMod val="50000"/>
                </a:schemeClr>
              </a:solidFill>
              <a:effectLst/>
              <a:latin typeface="+mn-lt"/>
              <a:ea typeface="+mn-ea"/>
              <a:cs typeface="+mn-cs"/>
            </a:endParaRPr>
          </a:p>
          <a:p>
            <a:r>
              <a:rPr lang="en-GB" sz="1200" b="0" i="0" u="none" strike="noStrike" kern="1200" dirty="0">
                <a:solidFill>
                  <a:schemeClr val="tx1">
                    <a:lumMod val="50000"/>
                  </a:schemeClr>
                </a:solidFill>
                <a:effectLst/>
                <a:latin typeface="+mn-lt"/>
                <a:ea typeface="+mn-ea"/>
                <a:cs typeface="+mn-cs"/>
              </a:rPr>
              <a:t>As a result, new concepts of leadership have emerged - transformational leadership being one of them.</a:t>
            </a:r>
          </a:p>
          <a:p>
            <a:endParaRPr lang="en-GB" sz="1200" b="0" i="0" u="none" strike="noStrike" kern="1200" dirty="0">
              <a:solidFill>
                <a:schemeClr val="tx1">
                  <a:lumMod val="50000"/>
                </a:schemeClr>
              </a:solidFill>
              <a:effectLst/>
              <a:latin typeface="+mn-lt"/>
              <a:ea typeface="+mn-ea"/>
              <a:cs typeface="+mn-cs"/>
            </a:endParaRPr>
          </a:p>
          <a:p>
            <a:r>
              <a:rPr lang="en-GB" sz="1200" b="0" i="0" u="none" strike="noStrike" kern="1200" dirty="0">
                <a:solidFill>
                  <a:schemeClr val="tx1">
                    <a:lumMod val="50000"/>
                  </a:schemeClr>
                </a:solidFill>
                <a:effectLst/>
                <a:latin typeface="+mn-lt"/>
                <a:ea typeface="+mn-ea"/>
                <a:cs typeface="+mn-cs"/>
              </a:rPr>
              <a:t>Transformational leadership may be found at all levels of the organization: teams, departments, divisions, and organization as a whole.</a:t>
            </a:r>
          </a:p>
          <a:p>
            <a:endParaRPr lang="en-GB" sz="1200" b="0" i="0" u="none" strike="noStrike" kern="1200" dirty="0">
              <a:solidFill>
                <a:schemeClr val="tx1">
                  <a:lumMod val="50000"/>
                </a:schemeClr>
              </a:solidFill>
              <a:effectLst/>
              <a:latin typeface="+mn-lt"/>
              <a:ea typeface="+mn-ea"/>
              <a:cs typeface="+mn-cs"/>
            </a:endParaRPr>
          </a:p>
          <a:p>
            <a:r>
              <a:rPr lang="en-GB" sz="1200" b="0" i="0" u="none" strike="noStrike" kern="1200" dirty="0">
                <a:solidFill>
                  <a:schemeClr val="tx1">
                    <a:lumMod val="50000"/>
                  </a:schemeClr>
                </a:solidFill>
                <a:effectLst/>
                <a:latin typeface="+mn-lt"/>
                <a:ea typeface="+mn-ea"/>
                <a:cs typeface="+mn-cs"/>
              </a:rPr>
              <a:t>Such leaders are visionary, inspiring, daring, risk-takers, and thoughtful thinkers. They have a charismatic appeal. But charisma alone is insufficient for changing the way an organization operates.</a:t>
            </a:r>
          </a:p>
        </p:txBody>
      </p:sp>
    </p:spTree>
    <p:extLst>
      <p:ext uri="{BB962C8B-B14F-4D97-AF65-F5344CB8AC3E}">
        <p14:creationId xmlns:p14="http://schemas.microsoft.com/office/powerpoint/2010/main" val="4755008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9D20768E-0478-4546-AD08-4814EEDADC6F}"/>
              </a:ext>
            </a:extLst>
          </p:cNvPr>
          <p:cNvSpPr>
            <a:spLocks noGrp="1" noRot="1" noChangeAspect="1" noChangeArrowheads="1" noTextEdit="1"/>
          </p:cNvSpPr>
          <p:nvPr>
            <p:ph type="sldImg"/>
          </p:nvPr>
        </p:nvSpPr>
        <p:spPr>
          <a:ln/>
        </p:spPr>
      </p:sp>
      <p:sp>
        <p:nvSpPr>
          <p:cNvPr id="71683" name="Rectangle 3">
            <a:extLst>
              <a:ext uri="{FF2B5EF4-FFF2-40B4-BE49-F238E27FC236}">
                <a16:creationId xmlns:a16="http://schemas.microsoft.com/office/drawing/2014/main" id="{652C0D2E-A82E-400F-A131-F2C8543C05F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Tree>
    <p:extLst>
      <p:ext uri="{BB962C8B-B14F-4D97-AF65-F5344CB8AC3E}">
        <p14:creationId xmlns:p14="http://schemas.microsoft.com/office/powerpoint/2010/main" val="2199371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9D20768E-0478-4546-AD08-4814EEDADC6F}"/>
              </a:ext>
            </a:extLst>
          </p:cNvPr>
          <p:cNvSpPr>
            <a:spLocks noGrp="1" noRot="1" noChangeAspect="1" noChangeArrowheads="1" noTextEdit="1"/>
          </p:cNvSpPr>
          <p:nvPr>
            <p:ph type="sldImg"/>
          </p:nvPr>
        </p:nvSpPr>
        <p:spPr>
          <a:ln/>
        </p:spPr>
      </p:sp>
      <p:sp>
        <p:nvSpPr>
          <p:cNvPr id="71683" name="Rectangle 3">
            <a:extLst>
              <a:ext uri="{FF2B5EF4-FFF2-40B4-BE49-F238E27FC236}">
                <a16:creationId xmlns:a16="http://schemas.microsoft.com/office/drawing/2014/main" id="{652C0D2E-A82E-400F-A131-F2C8543C05F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1821442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9D20768E-0478-4546-AD08-4814EEDADC6F}"/>
              </a:ext>
            </a:extLst>
          </p:cNvPr>
          <p:cNvSpPr>
            <a:spLocks noGrp="1" noRot="1" noChangeAspect="1" noChangeArrowheads="1" noTextEdit="1"/>
          </p:cNvSpPr>
          <p:nvPr>
            <p:ph type="sldImg"/>
          </p:nvPr>
        </p:nvSpPr>
        <p:spPr>
          <a:ln/>
        </p:spPr>
      </p:sp>
      <p:sp>
        <p:nvSpPr>
          <p:cNvPr id="71683" name="Rectangle 3">
            <a:extLst>
              <a:ext uri="{FF2B5EF4-FFF2-40B4-BE49-F238E27FC236}">
                <a16:creationId xmlns:a16="http://schemas.microsoft.com/office/drawing/2014/main" id="{652C0D2E-A82E-400F-A131-F2C8543C05F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effectLst/>
              </a:rPr>
              <a:t>Idealized Influence:</a:t>
            </a:r>
            <a:r>
              <a:rPr lang="en-GB" dirty="0">
                <a:effectLst/>
              </a:rPr>
              <a:t> They believe in the philosophy that a leader can influence followers only when he practices what he preaches. The leaders act as role models that followers seek to emulate. Such leaders always win the trust and respect of their followers through their action. They typically place their followers needs over their own, sacrifice their personal gains for them, ad demonstrate high standards of ethical conduct. The use of power by such leaders is aimed at influencing them to strive for the common goals of the organization.</a:t>
            </a:r>
          </a:p>
          <a:p>
            <a:endParaRPr lang="en-GB" b="1" dirty="0">
              <a:effectLst/>
            </a:endParaRPr>
          </a:p>
          <a:p>
            <a:r>
              <a:rPr lang="en-GB" b="1" dirty="0">
                <a:effectLst/>
              </a:rPr>
              <a:t>Inspirational Motivation:</a:t>
            </a:r>
            <a:r>
              <a:rPr lang="en-GB" dirty="0">
                <a:effectLst/>
              </a:rPr>
              <a:t> The foundation of transformational leadership is the promotion of consistent vision, mission, and a set of values to the members. Their vision is so compelling that they know what they want from every interaction. Transformational leaders guide followers by providing them with a sense of meaning and challenge. They work enthusiastically and optimistically to foster the spirit of teamwork and commitment.</a:t>
            </a:r>
          </a:p>
          <a:p>
            <a:endParaRPr lang="en-GB" b="1" dirty="0">
              <a:effectLst/>
            </a:endParaRPr>
          </a:p>
          <a:p>
            <a:r>
              <a:rPr lang="en-GB" b="1" dirty="0">
                <a:effectLst/>
              </a:rPr>
              <a:t>Intellectual Stimulation:</a:t>
            </a:r>
            <a:r>
              <a:rPr lang="en-GB" dirty="0">
                <a:effectLst/>
              </a:rPr>
              <a:t> Such leaders encourage their followers to be innovative and creative. They encourage new ideas from their followers and never criticize them publicly for the mistakes committed by them. The leaders focus on the “what” in problems and do not focus on the blaming part of it. They have no hesitation in discarding an old practice set by them if it is found ineffective.</a:t>
            </a:r>
          </a:p>
          <a:p>
            <a:endParaRPr lang="en-GB" b="1" dirty="0">
              <a:effectLst/>
            </a:endParaRPr>
          </a:p>
          <a:p>
            <a:r>
              <a:rPr lang="en-GB" b="1" dirty="0">
                <a:effectLst/>
              </a:rPr>
              <a:t>Individualized Consideration:</a:t>
            </a:r>
            <a:r>
              <a:rPr lang="en-GB" dirty="0">
                <a:effectLst/>
              </a:rPr>
              <a:t> Leaders act as mentors to their followers and reward them for creativity and innovation. The followers are treated differently according to their talents and knowledge. They are empowered to make decisions and are always provided with the needed support to implement their decisions.</a:t>
            </a:r>
            <a:endParaRPr lang="en-US" altLang="en-US" dirty="0">
              <a:latin typeface="Arial" panose="020B0604020202020204" pitchFamily="34" charset="0"/>
            </a:endParaRPr>
          </a:p>
        </p:txBody>
      </p:sp>
    </p:spTree>
    <p:extLst>
      <p:ext uri="{BB962C8B-B14F-4D97-AF65-F5344CB8AC3E}">
        <p14:creationId xmlns:p14="http://schemas.microsoft.com/office/powerpoint/2010/main" val="5339575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C971FF-EF28-4195-A575-329446EFAA55}" type="slidenum">
              <a:rPr lang="en-GB" smtClean="0"/>
              <a:t>16</a:t>
            </a:fld>
            <a:endParaRPr lang="en-GB"/>
          </a:p>
        </p:txBody>
      </p:sp>
    </p:spTree>
    <p:extLst>
      <p:ext uri="{BB962C8B-B14F-4D97-AF65-F5344CB8AC3E}">
        <p14:creationId xmlns:p14="http://schemas.microsoft.com/office/powerpoint/2010/main" val="35210641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C971FF-EF28-4195-A575-329446EFAA55}" type="slidenum">
              <a:rPr lang="en-GB" smtClean="0"/>
              <a:t>17</a:t>
            </a:fld>
            <a:endParaRPr lang="en-GB"/>
          </a:p>
        </p:txBody>
      </p:sp>
    </p:spTree>
    <p:extLst>
      <p:ext uri="{BB962C8B-B14F-4D97-AF65-F5344CB8AC3E}">
        <p14:creationId xmlns:p14="http://schemas.microsoft.com/office/powerpoint/2010/main" val="18132767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03E85A38-5F1A-48E2-8910-3E7123D555C7}"/>
              </a:ext>
            </a:extLst>
          </p:cNvPr>
          <p:cNvSpPr>
            <a:spLocks noGrp="1" noRot="1" noChangeAspect="1" noChangeArrowheads="1" noTextEdit="1"/>
          </p:cNvSpPr>
          <p:nvPr>
            <p:ph type="sldImg"/>
          </p:nvPr>
        </p:nvSpPr>
        <p:spPr>
          <a:ln/>
        </p:spPr>
      </p:sp>
      <p:sp>
        <p:nvSpPr>
          <p:cNvPr id="77827" name="Rectangle 3">
            <a:extLst>
              <a:ext uri="{FF2B5EF4-FFF2-40B4-BE49-F238E27FC236}">
                <a16:creationId xmlns:a16="http://schemas.microsoft.com/office/drawing/2014/main" id="{CFCA37D1-7A6A-4C16-9746-588790BE90D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2784961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C971FF-EF28-4195-A575-329446EFAA55}" type="slidenum">
              <a:rPr lang="en-GB" smtClean="0"/>
              <a:t>24</a:t>
            </a:fld>
            <a:endParaRPr lang="en-GB"/>
          </a:p>
        </p:txBody>
      </p:sp>
    </p:spTree>
    <p:extLst>
      <p:ext uri="{BB962C8B-B14F-4D97-AF65-F5344CB8AC3E}">
        <p14:creationId xmlns:p14="http://schemas.microsoft.com/office/powerpoint/2010/main" val="6195673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01/11/2021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01/11/2021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01/11/2021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01/11/2021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01/11/2021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01/11/2021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01/11/2021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01/11/2021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01/11/2021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01/11/2021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01/11/2021</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assets.kpmg/content/dam/kpmg/xx/pdf/2019/05/kpmg-global-ceo-outlook-2019.pdf" TargetMode="External"/><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2.xml"/><Relationship Id="rId5" Type="http://schemas.openxmlformats.org/officeDocument/2006/relationships/hyperlink" Target="https://www.london.edu/-/media/files/faculty-and-research/research-centres/lbs-leadership-institute-leadership-survey-2017.pdf?la=en" TargetMode="External"/><Relationship Id="rId4" Type="http://schemas.openxmlformats.org/officeDocument/2006/relationships/image" Target="../media/image13.emf"/></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assets.kpmg/content/dam/kpmg/xx/pdf/2019/05/kpmg-global-ceo-outlook-2019.pdf"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https://assets.kpmg/content/dam/kpmg/xx/pdf/2019/05/kpmg-global-ceo-outlook-2019.pdf" TargetMode="External"/><Relationship Id="rId5" Type="http://schemas.openxmlformats.org/officeDocument/2006/relationships/hyperlink" Target="https://www.mckinsey.com/~/media/McKinsey/Business%20Functions/Organization/Our%20Insights/How%20to%20create%20an%20agile%20organization/How-to-create-an-agile-organization.ashx" TargetMode="External"/><Relationship Id="rId4" Type="http://schemas.openxmlformats.org/officeDocument/2006/relationships/image" Target="../media/image15.emf"/></Relationships>
</file>

<file path=ppt/slides/_rels/slide2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hyperlink" Target="https://www.mckinsey.com/~/media/McKinsey/Business%20Functions/Organization/Our%20Insights/The%20people%20power%20of%20transformations/The-people-power-of-transformations.ashx"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emerald.com/insight/content/doi/10.1108/978-1-80043-380-920201011/full/html"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685" y="3516782"/>
            <a:ext cx="9144000" cy="857473"/>
          </a:xfrm>
        </p:spPr>
        <p:txBody>
          <a:bodyPr>
            <a:noAutofit/>
          </a:bodyPr>
          <a:lstStyle/>
          <a:p>
            <a:pPr algn="ctr"/>
            <a:r>
              <a:rPr lang="en-GB" sz="3601" b="1" dirty="0">
                <a:solidFill>
                  <a:schemeClr val="bg1"/>
                </a:solidFill>
              </a:rPr>
              <a:t>Session 6 - </a:t>
            </a:r>
            <a:r>
              <a:rPr lang="en-US" sz="3601" b="1" dirty="0">
                <a:solidFill>
                  <a:schemeClr val="bg1"/>
                </a:solidFill>
              </a:rPr>
              <a:t>Leadership in uncertain times</a:t>
            </a:r>
          </a:p>
        </p:txBody>
      </p:sp>
      <p:sp>
        <p:nvSpPr>
          <p:cNvPr id="3" name="Subtitle 2"/>
          <p:cNvSpPr>
            <a:spLocks noGrp="1"/>
          </p:cNvSpPr>
          <p:nvPr>
            <p:ph type="subTitle" idx="1"/>
          </p:nvPr>
        </p:nvSpPr>
        <p:spPr>
          <a:xfrm>
            <a:off x="14685" y="2047516"/>
            <a:ext cx="9129315" cy="857474"/>
          </a:xfrm>
        </p:spPr>
        <p:txBody>
          <a:bodyPr>
            <a:normAutofit/>
          </a:bodyPr>
          <a:lstStyle/>
          <a:p>
            <a:pPr algn="ctr"/>
            <a:r>
              <a:rPr lang="en-GB" b="1" dirty="0">
                <a:solidFill>
                  <a:schemeClr val="accent2">
                    <a:lumMod val="60000"/>
                    <a:lumOff val="40000"/>
                  </a:schemeClr>
                </a:solidFill>
              </a:rPr>
              <a:t>BMSW6101 Emergent Leadership Skills</a:t>
            </a:r>
            <a:endParaRPr lang="en-US" b="1" dirty="0">
              <a:solidFill>
                <a:schemeClr val="accent2">
                  <a:lumMod val="60000"/>
                  <a:lumOff val="40000"/>
                </a:schemeClr>
              </a:solidFill>
            </a:endParaRPr>
          </a:p>
        </p:txBody>
      </p:sp>
      <p:pic>
        <p:nvPicPr>
          <p:cNvPr id="5" name="Picture 4">
            <a:extLst>
              <a:ext uri="{FF2B5EF4-FFF2-40B4-BE49-F238E27FC236}">
                <a16:creationId xmlns:a16="http://schemas.microsoft.com/office/drawing/2014/main" id="{B2D5A095-E804-4E38-A610-3A88DFB25633}"/>
              </a:ext>
            </a:extLst>
          </p:cNvPr>
          <p:cNvPicPr>
            <a:picLocks noChangeAspect="1"/>
          </p:cNvPicPr>
          <p:nvPr/>
        </p:nvPicPr>
        <p:blipFill rotWithShape="1">
          <a:blip r:embed="rId2"/>
          <a:srcRect t="22374" r="51273" b="9635"/>
          <a:stretch/>
        </p:blipFill>
        <p:spPr>
          <a:xfrm>
            <a:off x="7813205" y="816351"/>
            <a:ext cx="1330796" cy="594221"/>
          </a:xfrm>
          <a:prstGeom prst="rect">
            <a:avLst/>
          </a:prstGeom>
        </p:spPr>
      </p:pic>
    </p:spTree>
    <p:extLst>
      <p:ext uri="{BB962C8B-B14F-4D97-AF65-F5344CB8AC3E}">
        <p14:creationId xmlns:p14="http://schemas.microsoft.com/office/powerpoint/2010/main" val="2053383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DC93900C-5419-433A-8FB4-8FEA5466BB2C}"/>
              </a:ext>
            </a:extLst>
          </p:cNvPr>
          <p:cNvSpPr>
            <a:spLocks noGrp="1" noChangeArrowheads="1"/>
          </p:cNvSpPr>
          <p:nvPr>
            <p:ph type="title"/>
          </p:nvPr>
        </p:nvSpPr>
        <p:spPr>
          <a:xfrm>
            <a:off x="-3954" y="332655"/>
            <a:ext cx="9143999" cy="432384"/>
          </a:xfrm>
        </p:spPr>
        <p:txBody>
          <a:bodyPr>
            <a:normAutofit/>
          </a:bodyPr>
          <a:lstStyle/>
          <a:p>
            <a:pPr algn="ctr"/>
            <a:r>
              <a:rPr lang="en-GB" altLang="en-US" sz="2101" b="1" dirty="0">
                <a:cs typeface="Tahoma" panose="020B0604030504040204" pitchFamily="34" charset="0"/>
              </a:rPr>
              <a:t>THE IMPORTANCE OF LEADERSHIP IN THE MODERN ORGANIZATION</a:t>
            </a:r>
          </a:p>
        </p:txBody>
      </p:sp>
      <p:sp>
        <p:nvSpPr>
          <p:cNvPr id="48131" name="Rectangle 3">
            <a:extLst>
              <a:ext uri="{FF2B5EF4-FFF2-40B4-BE49-F238E27FC236}">
                <a16:creationId xmlns:a16="http://schemas.microsoft.com/office/drawing/2014/main" id="{3E8F9466-DB65-48F6-AC1B-5B89417C3E65}"/>
              </a:ext>
            </a:extLst>
          </p:cNvPr>
          <p:cNvSpPr>
            <a:spLocks noGrp="1" noChangeArrowheads="1"/>
          </p:cNvSpPr>
          <p:nvPr>
            <p:ph idx="1"/>
          </p:nvPr>
        </p:nvSpPr>
        <p:spPr>
          <a:xfrm>
            <a:off x="223385" y="1182857"/>
            <a:ext cx="8697230" cy="4210447"/>
          </a:xfrm>
        </p:spPr>
        <p:txBody>
          <a:bodyPr>
            <a:noAutofit/>
          </a:bodyPr>
          <a:lstStyle/>
          <a:p>
            <a:pPr marL="34299" indent="0">
              <a:buNone/>
            </a:pPr>
            <a:r>
              <a:rPr lang="en-GB" altLang="en-US" sz="2400" dirty="0">
                <a:cs typeface="Tahoma" panose="020B0604030504040204" pitchFamily="34" charset="0"/>
              </a:rPr>
              <a:t>Leadership is key to organizational success as a result of:</a:t>
            </a:r>
          </a:p>
          <a:p>
            <a:pPr marL="34299" indent="0">
              <a:buNone/>
            </a:pPr>
            <a:endParaRPr lang="en-GB" altLang="en-US" sz="2400" i="1" dirty="0">
              <a:cs typeface="Tahoma" panose="020B0604030504040204" pitchFamily="34" charset="0"/>
            </a:endParaRPr>
          </a:p>
          <a:p>
            <a:r>
              <a:rPr lang="en-GB" altLang="en-US" sz="2400" dirty="0">
                <a:cs typeface="Tahoma" panose="020B0604030504040204" pitchFamily="34" charset="0"/>
              </a:rPr>
              <a:t>With flatter organizations, </a:t>
            </a:r>
            <a:r>
              <a:rPr lang="en-GB" altLang="en-US" sz="2400" dirty="0" smtClean="0">
                <a:cs typeface="Tahoma" panose="020B0604030504040204" pitchFamily="34" charset="0"/>
              </a:rPr>
              <a:t>as traditional </a:t>
            </a:r>
            <a:r>
              <a:rPr lang="en-GB" altLang="en-US" sz="2400" dirty="0">
                <a:cs typeface="Tahoma" panose="020B0604030504040204" pitchFamily="34" charset="0"/>
              </a:rPr>
              <a:t>systems of hierarchical authority are inappropriate.</a:t>
            </a:r>
          </a:p>
          <a:p>
            <a:r>
              <a:rPr lang="en-GB" altLang="en-US" sz="2400" dirty="0">
                <a:cs typeface="Tahoma" panose="020B0604030504040204" pitchFamily="34" charset="0"/>
              </a:rPr>
              <a:t>Organizations facing rapid and constant change need vision, creativity and leadership.</a:t>
            </a:r>
          </a:p>
          <a:p>
            <a:r>
              <a:rPr lang="en-GB" altLang="en-US" sz="2400" dirty="0">
                <a:cs typeface="Tahoma" panose="020B0604030504040204" pitchFamily="34" charset="0"/>
              </a:rPr>
              <a:t>Effective control is best achieved through strong values embodied in leadership.</a:t>
            </a:r>
          </a:p>
          <a:p>
            <a:r>
              <a:rPr lang="en-GB" altLang="en-US" sz="2400" dirty="0">
                <a:cs typeface="Tahoma" panose="020B0604030504040204" pitchFamily="34" charset="0"/>
              </a:rPr>
              <a:t>Employees are more demanding and require strong leadership.</a:t>
            </a:r>
            <a:endParaRPr lang="en-GB" altLang="en-US" sz="2400" i="1" dirty="0">
              <a:cs typeface="Tahoma" panose="020B0604030504040204" pitchFamily="34" charset="0"/>
            </a:endParaRPr>
          </a:p>
        </p:txBody>
      </p:sp>
      <p:pic>
        <p:nvPicPr>
          <p:cNvPr id="4" name="Picture 3">
            <a:extLst>
              <a:ext uri="{FF2B5EF4-FFF2-40B4-BE49-F238E27FC236}">
                <a16:creationId xmlns:a16="http://schemas.microsoft.com/office/drawing/2014/main" id="{AACA0218-31C8-4A37-8007-A776648A4ECB}"/>
              </a:ext>
            </a:extLst>
          </p:cNvPr>
          <p:cNvPicPr>
            <a:picLocks noChangeAspect="1"/>
          </p:cNvPicPr>
          <p:nvPr/>
        </p:nvPicPr>
        <p:blipFill rotWithShape="1">
          <a:blip r:embed="rId3"/>
          <a:srcRect t="22374" r="51273" b="9635"/>
          <a:stretch/>
        </p:blipFill>
        <p:spPr>
          <a:xfrm>
            <a:off x="7779838" y="5811122"/>
            <a:ext cx="1330796" cy="594221"/>
          </a:xfrm>
          <a:prstGeom prst="rect">
            <a:avLst/>
          </a:prstGeom>
        </p:spPr>
      </p:pic>
    </p:spTree>
    <p:extLst>
      <p:ext uri="{BB962C8B-B14F-4D97-AF65-F5344CB8AC3E}">
        <p14:creationId xmlns:p14="http://schemas.microsoft.com/office/powerpoint/2010/main" val="3083076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anim calcmode="lin" valueType="num">
                                      <p:cBhvr additive="base">
                                        <p:cTn id="7" dur="500" fill="hold"/>
                                        <p:tgtEl>
                                          <p:spTgt spid="481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1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8131">
                                            <p:txEl>
                                              <p:pRg st="2" end="2"/>
                                            </p:txEl>
                                          </p:spTgt>
                                        </p:tgtEl>
                                        <p:attrNameLst>
                                          <p:attrName>style.visibility</p:attrName>
                                        </p:attrNameLst>
                                      </p:cBhvr>
                                      <p:to>
                                        <p:strVal val="visible"/>
                                      </p:to>
                                    </p:set>
                                    <p:anim calcmode="lin" valueType="num">
                                      <p:cBhvr additive="base">
                                        <p:cTn id="13" dur="500" fill="hold"/>
                                        <p:tgtEl>
                                          <p:spTgt spid="4813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1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8131">
                                            <p:txEl>
                                              <p:pRg st="3" end="3"/>
                                            </p:txEl>
                                          </p:spTgt>
                                        </p:tgtEl>
                                        <p:attrNameLst>
                                          <p:attrName>style.visibility</p:attrName>
                                        </p:attrNameLst>
                                      </p:cBhvr>
                                      <p:to>
                                        <p:strVal val="visible"/>
                                      </p:to>
                                    </p:set>
                                    <p:anim calcmode="lin" valueType="num">
                                      <p:cBhvr additive="base">
                                        <p:cTn id="19" dur="500" fill="hold"/>
                                        <p:tgtEl>
                                          <p:spTgt spid="4813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1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8131">
                                            <p:txEl>
                                              <p:pRg st="4" end="4"/>
                                            </p:txEl>
                                          </p:spTgt>
                                        </p:tgtEl>
                                        <p:attrNameLst>
                                          <p:attrName>style.visibility</p:attrName>
                                        </p:attrNameLst>
                                      </p:cBhvr>
                                      <p:to>
                                        <p:strVal val="visible"/>
                                      </p:to>
                                    </p:set>
                                    <p:anim calcmode="lin" valueType="num">
                                      <p:cBhvr additive="base">
                                        <p:cTn id="25" dur="500" fill="hold"/>
                                        <p:tgtEl>
                                          <p:spTgt spid="48131">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1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8131">
                                            <p:txEl>
                                              <p:pRg st="5" end="5"/>
                                            </p:txEl>
                                          </p:spTgt>
                                        </p:tgtEl>
                                        <p:attrNameLst>
                                          <p:attrName>style.visibility</p:attrName>
                                        </p:attrNameLst>
                                      </p:cBhvr>
                                      <p:to>
                                        <p:strVal val="visible"/>
                                      </p:to>
                                    </p:set>
                                    <p:anim calcmode="lin" valueType="num">
                                      <p:cBhvr additive="base">
                                        <p:cTn id="31" dur="500" fill="hold"/>
                                        <p:tgtEl>
                                          <p:spTgt spid="48131">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813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6B1EFB56-37C8-454B-BDA0-6220435F80B0}"/>
              </a:ext>
            </a:extLst>
          </p:cNvPr>
          <p:cNvSpPr>
            <a:spLocks noGrp="1"/>
          </p:cNvSpPr>
          <p:nvPr>
            <p:ph type="title"/>
          </p:nvPr>
        </p:nvSpPr>
        <p:spPr>
          <a:xfrm>
            <a:off x="0" y="404664"/>
            <a:ext cx="9144000" cy="481138"/>
          </a:xfrm>
        </p:spPr>
        <p:txBody>
          <a:bodyPr>
            <a:noAutofit/>
          </a:bodyPr>
          <a:lstStyle/>
          <a:p>
            <a:pPr algn="ctr" eaLnBrk="1" hangingPunct="1"/>
            <a:r>
              <a:rPr sz="3200" b="1" dirty="0"/>
              <a:t>Strategic leadership role</a:t>
            </a:r>
            <a:r>
              <a:rPr lang="en-GB" sz="3200" b="1" dirty="0"/>
              <a:t>s – top management</a:t>
            </a:r>
            <a:endParaRPr sz="3200" b="1" dirty="0"/>
          </a:p>
        </p:txBody>
      </p:sp>
      <p:sp>
        <p:nvSpPr>
          <p:cNvPr id="7171" name="Content Placeholder 2">
            <a:extLst>
              <a:ext uri="{FF2B5EF4-FFF2-40B4-BE49-F238E27FC236}">
                <a16:creationId xmlns:a16="http://schemas.microsoft.com/office/drawing/2014/main" id="{161FEB01-893E-4764-BC84-179CC77DF7DC}"/>
              </a:ext>
            </a:extLst>
          </p:cNvPr>
          <p:cNvSpPr>
            <a:spLocks noGrp="1"/>
          </p:cNvSpPr>
          <p:nvPr>
            <p:ph idx="1"/>
          </p:nvPr>
        </p:nvSpPr>
        <p:spPr>
          <a:xfrm>
            <a:off x="223384" y="1496197"/>
            <a:ext cx="8697231" cy="3943355"/>
          </a:xfrm>
        </p:spPr>
        <p:txBody>
          <a:bodyPr>
            <a:normAutofit/>
          </a:bodyPr>
          <a:lstStyle/>
          <a:p>
            <a:pPr marL="0" indent="0">
              <a:buNone/>
              <a:defRPr/>
            </a:pPr>
            <a:r>
              <a:rPr lang="en-GB" altLang="en-US" sz="2400" b="1" i="1" dirty="0"/>
              <a:t>Leadership</a:t>
            </a:r>
            <a:r>
              <a:rPr lang="en-GB" altLang="en-US" sz="2400" b="1" dirty="0"/>
              <a:t> </a:t>
            </a:r>
            <a:r>
              <a:rPr lang="en-GB" altLang="en-US" sz="2400" dirty="0"/>
              <a:t>is the process of influencing an organisation (or group within an organisation) in its efforts towards achieving an aim or goal.</a:t>
            </a:r>
          </a:p>
          <a:p>
            <a:pPr marL="0" indent="0">
              <a:buNone/>
              <a:defRPr/>
            </a:pPr>
            <a:endParaRPr lang="en-GB" altLang="en-US" sz="2400" dirty="0"/>
          </a:p>
          <a:p>
            <a:pPr eaLnBrk="1" hangingPunct="1">
              <a:lnSpc>
                <a:spcPct val="90000"/>
              </a:lnSpc>
              <a:buFont typeface="Arial" charset="0"/>
              <a:buNone/>
              <a:defRPr/>
            </a:pPr>
            <a:r>
              <a:rPr lang="en-GB" altLang="en-US" sz="2400" dirty="0"/>
              <a:t> 	Three key roles of top management in leading strategic change:</a:t>
            </a:r>
          </a:p>
          <a:p>
            <a:pPr marL="211988" lvl="1" indent="-211988">
              <a:buFont typeface="Arial" charset="0"/>
              <a:buChar char="•"/>
              <a:defRPr/>
            </a:pPr>
            <a:r>
              <a:rPr lang="en-GB" altLang="en-US" sz="2400" b="1" i="1" dirty="0"/>
              <a:t>Envisioning </a:t>
            </a:r>
            <a:r>
              <a:rPr lang="en-GB" altLang="en-US" sz="2400" dirty="0"/>
              <a:t>future strategy</a:t>
            </a:r>
          </a:p>
          <a:p>
            <a:pPr marL="211988" lvl="1" indent="-211988">
              <a:buFont typeface="Arial" charset="0"/>
              <a:buChar char="•"/>
              <a:defRPr/>
            </a:pPr>
            <a:r>
              <a:rPr lang="en-GB" altLang="en-US" sz="2400" b="1" i="1" dirty="0"/>
              <a:t>Aligning</a:t>
            </a:r>
            <a:r>
              <a:rPr lang="en-GB" altLang="en-US" sz="2400" i="1" dirty="0"/>
              <a:t> </a:t>
            </a:r>
            <a:r>
              <a:rPr lang="en-GB" altLang="en-US" sz="2400" dirty="0"/>
              <a:t>the organisation to deliver that strategy.</a:t>
            </a:r>
          </a:p>
          <a:p>
            <a:pPr marL="211988" lvl="1" indent="-211988">
              <a:buFont typeface="Arial" charset="0"/>
              <a:buChar char="•"/>
              <a:defRPr/>
            </a:pPr>
            <a:r>
              <a:rPr lang="en-GB" altLang="en-US" sz="2400" b="1" i="1" dirty="0"/>
              <a:t>Embodying</a:t>
            </a:r>
            <a:r>
              <a:rPr lang="en-GB" altLang="en-US" sz="2400" i="1" dirty="0"/>
              <a:t> </a:t>
            </a:r>
            <a:r>
              <a:rPr lang="en-GB" altLang="en-US" sz="2400" dirty="0"/>
              <a:t>change.</a:t>
            </a:r>
          </a:p>
        </p:txBody>
      </p:sp>
      <p:pic>
        <p:nvPicPr>
          <p:cNvPr id="4" name="Picture 3">
            <a:extLst>
              <a:ext uri="{FF2B5EF4-FFF2-40B4-BE49-F238E27FC236}">
                <a16:creationId xmlns:a16="http://schemas.microsoft.com/office/drawing/2014/main" id="{A43B95C7-6596-408F-B9AB-79474F6DA479}"/>
              </a:ext>
            </a:extLst>
          </p:cNvPr>
          <p:cNvPicPr>
            <a:picLocks noChangeAspect="1"/>
          </p:cNvPicPr>
          <p:nvPr/>
        </p:nvPicPr>
        <p:blipFill rotWithShape="1">
          <a:blip r:embed="rId3"/>
          <a:srcRect t="22374" r="51273" b="9635"/>
          <a:stretch/>
        </p:blipFill>
        <p:spPr>
          <a:xfrm>
            <a:off x="7813205" y="5407199"/>
            <a:ext cx="1330796" cy="594221"/>
          </a:xfrm>
          <a:prstGeom prst="rect">
            <a:avLst/>
          </a:prstGeom>
        </p:spPr>
      </p:pic>
    </p:spTree>
    <p:extLst>
      <p:ext uri="{BB962C8B-B14F-4D97-AF65-F5344CB8AC3E}">
        <p14:creationId xmlns:p14="http://schemas.microsoft.com/office/powerpoint/2010/main" val="1362757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fill="hold"/>
                                        <p:tgtEl>
                                          <p:spTgt spid="717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1">
                                            <p:txEl>
                                              <p:pRg st="2" end="2"/>
                                            </p:txEl>
                                          </p:spTgt>
                                        </p:tgtEl>
                                        <p:attrNameLst>
                                          <p:attrName>style.visibility</p:attrName>
                                        </p:attrNameLst>
                                      </p:cBhvr>
                                      <p:to>
                                        <p:strVal val="visible"/>
                                      </p:to>
                                    </p:set>
                                    <p:anim calcmode="lin" valueType="num">
                                      <p:cBhvr additive="base">
                                        <p:cTn id="13" dur="500" fill="hold"/>
                                        <p:tgtEl>
                                          <p:spTgt spid="717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171">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171">
                                            <p:txEl>
                                              <p:pRg st="3" end="3"/>
                                            </p:txEl>
                                          </p:spTgt>
                                        </p:tgtEl>
                                        <p:attrNameLst>
                                          <p:attrName>style.visibility</p:attrName>
                                        </p:attrNameLst>
                                      </p:cBhvr>
                                      <p:to>
                                        <p:strVal val="visible"/>
                                      </p:to>
                                    </p:set>
                                    <p:anim calcmode="lin" valueType="num">
                                      <p:cBhvr additive="base">
                                        <p:cTn id="17" dur="500" fill="hold"/>
                                        <p:tgtEl>
                                          <p:spTgt spid="7171">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171">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171">
                                            <p:txEl>
                                              <p:pRg st="4" end="4"/>
                                            </p:txEl>
                                          </p:spTgt>
                                        </p:tgtEl>
                                        <p:attrNameLst>
                                          <p:attrName>style.visibility</p:attrName>
                                        </p:attrNameLst>
                                      </p:cBhvr>
                                      <p:to>
                                        <p:strVal val="visible"/>
                                      </p:to>
                                    </p:set>
                                    <p:anim calcmode="lin" valueType="num">
                                      <p:cBhvr additive="base">
                                        <p:cTn id="21" dur="500" fill="hold"/>
                                        <p:tgtEl>
                                          <p:spTgt spid="7171">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171">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171">
                                            <p:txEl>
                                              <p:pRg st="5" end="5"/>
                                            </p:txEl>
                                          </p:spTgt>
                                        </p:tgtEl>
                                        <p:attrNameLst>
                                          <p:attrName>style.visibility</p:attrName>
                                        </p:attrNameLst>
                                      </p:cBhvr>
                                      <p:to>
                                        <p:strVal val="visible"/>
                                      </p:to>
                                    </p:set>
                                    <p:anim calcmode="lin" valueType="num">
                                      <p:cBhvr additive="base">
                                        <p:cTn id="25" dur="500" fill="hold"/>
                                        <p:tgtEl>
                                          <p:spTgt spid="7171">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17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9A52707D-A1C1-49E8-8F76-14D0B7C168F1}"/>
              </a:ext>
            </a:extLst>
          </p:cNvPr>
          <p:cNvSpPr>
            <a:spLocks noGrp="1"/>
          </p:cNvSpPr>
          <p:nvPr>
            <p:ph type="title"/>
          </p:nvPr>
        </p:nvSpPr>
        <p:spPr>
          <a:xfrm>
            <a:off x="0" y="548680"/>
            <a:ext cx="9144000" cy="481138"/>
          </a:xfrm>
        </p:spPr>
        <p:txBody>
          <a:bodyPr>
            <a:normAutofit fontScale="90000"/>
          </a:bodyPr>
          <a:lstStyle/>
          <a:p>
            <a:pPr algn="ctr" eaLnBrk="1" hangingPunct="1"/>
            <a:r>
              <a:rPr sz="2701" b="1" dirty="0"/>
              <a:t>Strategic leadership role</a:t>
            </a:r>
            <a:r>
              <a:rPr lang="en-GB" sz="2701" b="1" dirty="0"/>
              <a:t>s – middle management </a:t>
            </a:r>
            <a:endParaRPr sz="2701" b="1" dirty="0"/>
          </a:p>
        </p:txBody>
      </p:sp>
      <p:sp>
        <p:nvSpPr>
          <p:cNvPr id="8195" name="Content Placeholder 2">
            <a:extLst>
              <a:ext uri="{FF2B5EF4-FFF2-40B4-BE49-F238E27FC236}">
                <a16:creationId xmlns:a16="http://schemas.microsoft.com/office/drawing/2014/main" id="{17647467-B452-428A-8F1A-F2884C8E22F4}"/>
              </a:ext>
            </a:extLst>
          </p:cNvPr>
          <p:cNvSpPr>
            <a:spLocks noGrp="1"/>
          </p:cNvSpPr>
          <p:nvPr>
            <p:ph idx="1"/>
          </p:nvPr>
        </p:nvSpPr>
        <p:spPr>
          <a:xfrm>
            <a:off x="304415" y="1808398"/>
            <a:ext cx="8535171" cy="3997708"/>
          </a:xfrm>
        </p:spPr>
        <p:txBody>
          <a:bodyPr rtlCol="0">
            <a:normAutofit/>
          </a:bodyPr>
          <a:lstStyle/>
          <a:p>
            <a:pPr marL="0" indent="0">
              <a:lnSpc>
                <a:spcPts val="2251"/>
              </a:lnSpc>
              <a:buNone/>
              <a:defRPr/>
            </a:pPr>
            <a:r>
              <a:rPr lang="en-GB" altLang="en-US" sz="2101" dirty="0"/>
              <a:t>Middle managers do not just implement strategy but have key roles in leading change:</a:t>
            </a:r>
          </a:p>
          <a:p>
            <a:pPr marL="0" indent="0">
              <a:lnSpc>
                <a:spcPts val="2251"/>
              </a:lnSpc>
              <a:buNone/>
              <a:defRPr/>
            </a:pPr>
            <a:endParaRPr lang="en-GB" altLang="en-US" sz="2101" dirty="0"/>
          </a:p>
          <a:p>
            <a:pPr marL="226279" lvl="1" indent="-226279">
              <a:lnSpc>
                <a:spcPts val="2251"/>
              </a:lnSpc>
              <a:buFont typeface="Arial" charset="0"/>
              <a:buChar char="•"/>
              <a:defRPr/>
            </a:pPr>
            <a:r>
              <a:rPr lang="en-GB" altLang="en-US" sz="2101" b="1" i="1" dirty="0"/>
              <a:t>Advisers</a:t>
            </a:r>
            <a:r>
              <a:rPr lang="en-GB" altLang="en-US" sz="2101" dirty="0"/>
              <a:t> – on requirements for change and the likely blockages to change.</a:t>
            </a:r>
          </a:p>
          <a:p>
            <a:pPr marL="226279" lvl="1" indent="-226279">
              <a:lnSpc>
                <a:spcPts val="2251"/>
              </a:lnSpc>
              <a:buFont typeface="Arial" charset="0"/>
              <a:buChar char="•"/>
              <a:defRPr/>
            </a:pPr>
            <a:r>
              <a:rPr lang="en-GB" altLang="en-US" sz="2101" b="1" i="1" dirty="0"/>
              <a:t>Sense making</a:t>
            </a:r>
            <a:r>
              <a:rPr lang="en-GB" altLang="en-US" sz="2101" dirty="0"/>
              <a:t> – interpreting the intended strategy for their specific part of the organisation.</a:t>
            </a:r>
          </a:p>
          <a:p>
            <a:pPr marL="226279" lvl="1" indent="-226279">
              <a:lnSpc>
                <a:spcPts val="2251"/>
              </a:lnSpc>
              <a:buFont typeface="Arial" charset="0"/>
              <a:buChar char="•"/>
              <a:defRPr/>
            </a:pPr>
            <a:r>
              <a:rPr lang="en-GB" altLang="en-US" sz="2101" b="1" i="1" dirty="0"/>
              <a:t>Reinterpretation and adjustment </a:t>
            </a:r>
            <a:r>
              <a:rPr lang="en-GB" altLang="en-US" sz="2101" dirty="0"/>
              <a:t>– of strategic responses and relationships as events unfold.</a:t>
            </a:r>
          </a:p>
          <a:p>
            <a:pPr marL="226279" lvl="1" indent="-226279">
              <a:lnSpc>
                <a:spcPts val="2251"/>
              </a:lnSpc>
              <a:buFont typeface="Arial" charset="0"/>
              <a:buChar char="•"/>
              <a:defRPr/>
            </a:pPr>
            <a:r>
              <a:rPr lang="en-GB" altLang="en-US" sz="2101" b="1" i="1" dirty="0"/>
              <a:t>Local leadership of change </a:t>
            </a:r>
            <a:r>
              <a:rPr lang="en-GB" altLang="en-US" sz="2101" dirty="0"/>
              <a:t>–</a:t>
            </a:r>
            <a:r>
              <a:rPr lang="en-GB" altLang="en-US" sz="2101" i="1" dirty="0"/>
              <a:t> </a:t>
            </a:r>
            <a:r>
              <a:rPr lang="en-GB" altLang="en-US" sz="2101" dirty="0"/>
              <a:t>aligning and embodying change at the local level.</a:t>
            </a:r>
          </a:p>
        </p:txBody>
      </p:sp>
      <p:pic>
        <p:nvPicPr>
          <p:cNvPr id="4" name="Picture 3">
            <a:extLst>
              <a:ext uri="{FF2B5EF4-FFF2-40B4-BE49-F238E27FC236}">
                <a16:creationId xmlns:a16="http://schemas.microsoft.com/office/drawing/2014/main" id="{B0CBC214-42DC-4B97-A7BA-3F7FDBC61E19}"/>
              </a:ext>
            </a:extLst>
          </p:cNvPr>
          <p:cNvPicPr>
            <a:picLocks noChangeAspect="1"/>
          </p:cNvPicPr>
          <p:nvPr/>
        </p:nvPicPr>
        <p:blipFill rotWithShape="1">
          <a:blip r:embed="rId3"/>
          <a:srcRect t="22374" r="51273" b="9635"/>
          <a:stretch/>
        </p:blipFill>
        <p:spPr>
          <a:xfrm>
            <a:off x="7813205" y="5407199"/>
            <a:ext cx="1330796" cy="594221"/>
          </a:xfrm>
          <a:prstGeom prst="rect">
            <a:avLst/>
          </a:prstGeom>
        </p:spPr>
      </p:pic>
    </p:spTree>
    <p:extLst>
      <p:ext uri="{BB962C8B-B14F-4D97-AF65-F5344CB8AC3E}">
        <p14:creationId xmlns:p14="http://schemas.microsoft.com/office/powerpoint/2010/main" val="1214749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additive="base">
                                        <p:cTn id="7" dur="500" fill="hold"/>
                                        <p:tgtEl>
                                          <p:spTgt spid="81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195">
                                            <p:txEl>
                                              <p:pRg st="2" end="2"/>
                                            </p:txEl>
                                          </p:spTgt>
                                        </p:tgtEl>
                                        <p:attrNameLst>
                                          <p:attrName>style.visibility</p:attrName>
                                        </p:attrNameLst>
                                      </p:cBhvr>
                                      <p:to>
                                        <p:strVal val="visible"/>
                                      </p:to>
                                    </p:set>
                                    <p:anim calcmode="lin" valueType="num">
                                      <p:cBhvr additive="base">
                                        <p:cTn id="13" dur="500" fill="hold"/>
                                        <p:tgtEl>
                                          <p:spTgt spid="819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5">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195">
                                            <p:txEl>
                                              <p:pRg st="3" end="3"/>
                                            </p:txEl>
                                          </p:spTgt>
                                        </p:tgtEl>
                                        <p:attrNameLst>
                                          <p:attrName>style.visibility</p:attrName>
                                        </p:attrNameLst>
                                      </p:cBhvr>
                                      <p:to>
                                        <p:strVal val="visible"/>
                                      </p:to>
                                    </p:set>
                                    <p:anim calcmode="lin" valueType="num">
                                      <p:cBhvr additive="base">
                                        <p:cTn id="17" dur="500" fill="hold"/>
                                        <p:tgtEl>
                                          <p:spTgt spid="8195">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195">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195">
                                            <p:txEl>
                                              <p:pRg st="4" end="4"/>
                                            </p:txEl>
                                          </p:spTgt>
                                        </p:tgtEl>
                                        <p:attrNameLst>
                                          <p:attrName>style.visibility</p:attrName>
                                        </p:attrNameLst>
                                      </p:cBhvr>
                                      <p:to>
                                        <p:strVal val="visible"/>
                                      </p:to>
                                    </p:set>
                                    <p:anim calcmode="lin" valueType="num">
                                      <p:cBhvr additive="base">
                                        <p:cTn id="21" dur="500" fill="hold"/>
                                        <p:tgtEl>
                                          <p:spTgt spid="8195">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195">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195">
                                            <p:txEl>
                                              <p:pRg st="5" end="5"/>
                                            </p:txEl>
                                          </p:spTgt>
                                        </p:tgtEl>
                                        <p:attrNameLst>
                                          <p:attrName>style.visibility</p:attrName>
                                        </p:attrNameLst>
                                      </p:cBhvr>
                                      <p:to>
                                        <p:strVal val="visible"/>
                                      </p:to>
                                    </p:set>
                                    <p:anim calcmode="lin" valueType="num">
                                      <p:cBhvr additive="base">
                                        <p:cTn id="25" dur="500" fill="hold"/>
                                        <p:tgtEl>
                                          <p:spTgt spid="819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19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AD0C27DD-ECFC-480B-BA66-630704FCA677}"/>
              </a:ext>
            </a:extLst>
          </p:cNvPr>
          <p:cNvSpPr>
            <a:spLocks noGrp="1" noChangeArrowheads="1"/>
          </p:cNvSpPr>
          <p:nvPr>
            <p:ph type="title"/>
          </p:nvPr>
        </p:nvSpPr>
        <p:spPr>
          <a:xfrm>
            <a:off x="-180528" y="332656"/>
            <a:ext cx="9144000" cy="462920"/>
          </a:xfrm>
        </p:spPr>
        <p:txBody>
          <a:bodyPr>
            <a:normAutofit/>
          </a:bodyPr>
          <a:lstStyle/>
          <a:p>
            <a:pPr algn="ctr"/>
            <a:r>
              <a:rPr lang="en-GB" altLang="en-US" sz="2401" b="1" dirty="0">
                <a:cs typeface="Tahoma" panose="020B0604030504040204" pitchFamily="34" charset="0"/>
              </a:rPr>
              <a:t>THEORIES OF LEADERSHIP</a:t>
            </a:r>
          </a:p>
        </p:txBody>
      </p:sp>
      <p:sp>
        <p:nvSpPr>
          <p:cNvPr id="50179" name="Rectangle 3">
            <a:extLst>
              <a:ext uri="{FF2B5EF4-FFF2-40B4-BE49-F238E27FC236}">
                <a16:creationId xmlns:a16="http://schemas.microsoft.com/office/drawing/2014/main" id="{D66C5B1F-14DE-41C3-B6EB-216BCB993668}"/>
              </a:ext>
            </a:extLst>
          </p:cNvPr>
          <p:cNvSpPr>
            <a:spLocks noGrp="1" noChangeArrowheads="1"/>
          </p:cNvSpPr>
          <p:nvPr>
            <p:ph idx="1"/>
          </p:nvPr>
        </p:nvSpPr>
        <p:spPr>
          <a:xfrm>
            <a:off x="539552" y="1454324"/>
            <a:ext cx="8157030" cy="3294127"/>
          </a:xfrm>
        </p:spPr>
        <p:txBody>
          <a:bodyPr>
            <a:noAutofit/>
          </a:bodyPr>
          <a:lstStyle/>
          <a:p>
            <a:r>
              <a:rPr lang="en-GB" altLang="en-US" sz="2401" dirty="0">
                <a:cs typeface="Tahoma" panose="020B0604030504040204" pitchFamily="34" charset="0"/>
              </a:rPr>
              <a:t>Theories based on traits and skills</a:t>
            </a:r>
          </a:p>
          <a:p>
            <a:r>
              <a:rPr lang="en-GB" altLang="en-US" sz="2401" dirty="0">
                <a:cs typeface="Tahoma" panose="020B0604030504040204" pitchFamily="34" charset="0"/>
              </a:rPr>
              <a:t>Theories based on the leader’s behaviour and style</a:t>
            </a:r>
          </a:p>
          <a:p>
            <a:r>
              <a:rPr lang="en-GB" altLang="en-US" sz="2401" dirty="0">
                <a:cs typeface="Tahoma" panose="020B0604030504040204" pitchFamily="34" charset="0"/>
              </a:rPr>
              <a:t>Situational and contingency models</a:t>
            </a:r>
          </a:p>
          <a:p>
            <a:endParaRPr lang="en-GB" altLang="en-US" sz="2401" dirty="0">
              <a:cs typeface="Tahoma" panose="020B0604030504040204" pitchFamily="34" charset="0"/>
            </a:endParaRPr>
          </a:p>
          <a:p>
            <a:r>
              <a:rPr lang="en-GB" altLang="en-US" sz="2401" dirty="0">
                <a:cs typeface="Tahoma" panose="020B0604030504040204" pitchFamily="34" charset="0"/>
              </a:rPr>
              <a:t>Transactional-transformational leadership</a:t>
            </a:r>
          </a:p>
          <a:p>
            <a:r>
              <a:rPr lang="en-GB" altLang="en-US" sz="2401" dirty="0">
                <a:cs typeface="Tahoma" panose="020B0604030504040204" pitchFamily="34" charset="0"/>
              </a:rPr>
              <a:t>Leadership as a function of the organization</a:t>
            </a:r>
          </a:p>
        </p:txBody>
      </p:sp>
      <p:pic>
        <p:nvPicPr>
          <p:cNvPr id="4" name="Picture 3">
            <a:extLst>
              <a:ext uri="{FF2B5EF4-FFF2-40B4-BE49-F238E27FC236}">
                <a16:creationId xmlns:a16="http://schemas.microsoft.com/office/drawing/2014/main" id="{A1002AD6-93BD-4C24-A0D0-26553F7CAF14}"/>
              </a:ext>
            </a:extLst>
          </p:cNvPr>
          <p:cNvPicPr>
            <a:picLocks noChangeAspect="1"/>
          </p:cNvPicPr>
          <p:nvPr/>
        </p:nvPicPr>
        <p:blipFill rotWithShape="1">
          <a:blip r:embed="rId3"/>
          <a:srcRect t="22374" r="51273" b="9635"/>
          <a:stretch/>
        </p:blipFill>
        <p:spPr>
          <a:xfrm>
            <a:off x="7813205" y="5407199"/>
            <a:ext cx="1330796" cy="594221"/>
          </a:xfrm>
          <a:prstGeom prst="rect">
            <a:avLst/>
          </a:prstGeom>
        </p:spPr>
      </p:pic>
    </p:spTree>
    <p:extLst>
      <p:ext uri="{BB962C8B-B14F-4D97-AF65-F5344CB8AC3E}">
        <p14:creationId xmlns:p14="http://schemas.microsoft.com/office/powerpoint/2010/main" val="1413382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anim calcmode="lin" valueType="num">
                                      <p:cBhvr additive="base">
                                        <p:cTn id="7" dur="500" fill="hold"/>
                                        <p:tgtEl>
                                          <p:spTgt spid="5017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017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0179">
                                            <p:txEl>
                                              <p:pRg st="1" end="1"/>
                                            </p:txEl>
                                          </p:spTgt>
                                        </p:tgtEl>
                                        <p:attrNameLst>
                                          <p:attrName>style.visibility</p:attrName>
                                        </p:attrNameLst>
                                      </p:cBhvr>
                                      <p:to>
                                        <p:strVal val="visible"/>
                                      </p:to>
                                    </p:set>
                                    <p:anim calcmode="lin" valueType="num">
                                      <p:cBhvr additive="base">
                                        <p:cTn id="13" dur="500" fill="hold"/>
                                        <p:tgtEl>
                                          <p:spTgt spid="5017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017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179">
                                            <p:txEl>
                                              <p:pRg st="2" end="2"/>
                                            </p:txEl>
                                          </p:spTgt>
                                        </p:tgtEl>
                                        <p:attrNameLst>
                                          <p:attrName>style.visibility</p:attrName>
                                        </p:attrNameLst>
                                      </p:cBhvr>
                                      <p:to>
                                        <p:strVal val="visible"/>
                                      </p:to>
                                    </p:set>
                                    <p:anim calcmode="lin" valueType="num">
                                      <p:cBhvr additive="base">
                                        <p:cTn id="19" dur="500" fill="hold"/>
                                        <p:tgtEl>
                                          <p:spTgt spid="5017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017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0179">
                                            <p:txEl>
                                              <p:pRg st="4" end="4"/>
                                            </p:txEl>
                                          </p:spTgt>
                                        </p:tgtEl>
                                        <p:attrNameLst>
                                          <p:attrName>style.visibility</p:attrName>
                                        </p:attrNameLst>
                                      </p:cBhvr>
                                      <p:to>
                                        <p:strVal val="visible"/>
                                      </p:to>
                                    </p:set>
                                    <p:anim calcmode="lin" valueType="num">
                                      <p:cBhvr additive="base">
                                        <p:cTn id="25" dur="500" fill="hold"/>
                                        <p:tgtEl>
                                          <p:spTgt spid="5017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017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0179">
                                            <p:txEl>
                                              <p:pRg st="5" end="5"/>
                                            </p:txEl>
                                          </p:spTgt>
                                        </p:tgtEl>
                                        <p:attrNameLst>
                                          <p:attrName>style.visibility</p:attrName>
                                        </p:attrNameLst>
                                      </p:cBhvr>
                                      <p:to>
                                        <p:strVal val="visible"/>
                                      </p:to>
                                    </p:set>
                                    <p:anim calcmode="lin" valueType="num">
                                      <p:cBhvr additive="base">
                                        <p:cTn id="31" dur="500" fill="hold"/>
                                        <p:tgtEl>
                                          <p:spTgt spid="5017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017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e Pandemic&amp;#39;s Lessons for Managing Uncertain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3325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7623" y="188640"/>
            <a:ext cx="7888754" cy="994431"/>
          </a:xfrm>
        </p:spPr>
        <p:txBody>
          <a:bodyPr/>
          <a:lstStyle/>
          <a:p>
            <a:pPr algn="ctr"/>
            <a:r>
              <a:rPr lang="en-GB" b="1" dirty="0" smtClean="0">
                <a:solidFill>
                  <a:schemeClr val="accent2">
                    <a:lumMod val="60000"/>
                    <a:lumOff val="40000"/>
                  </a:schemeClr>
                </a:solidFill>
              </a:rPr>
              <a:t>CLASSROOM DEBATE</a:t>
            </a:r>
            <a:endParaRPr lang="en-GB" b="1" dirty="0">
              <a:solidFill>
                <a:schemeClr val="accent2">
                  <a:lumMod val="60000"/>
                  <a:lumOff val="40000"/>
                </a:schemeClr>
              </a:solidFill>
            </a:endParaRPr>
          </a:p>
        </p:txBody>
      </p:sp>
      <p:sp>
        <p:nvSpPr>
          <p:cNvPr id="4" name="TextBox 3"/>
          <p:cNvSpPr txBox="1"/>
          <p:nvPr/>
        </p:nvSpPr>
        <p:spPr>
          <a:xfrm>
            <a:off x="1007604" y="890683"/>
            <a:ext cx="7128792" cy="584775"/>
          </a:xfrm>
          <a:prstGeom prst="rect">
            <a:avLst/>
          </a:prstGeom>
          <a:noFill/>
        </p:spPr>
        <p:txBody>
          <a:bodyPr wrap="square" rtlCol="0">
            <a:spAutoFit/>
          </a:bodyPr>
          <a:lstStyle/>
          <a:p>
            <a:pPr algn="ctr"/>
            <a:r>
              <a:rPr lang="en-GB" sz="3200" b="1" dirty="0" smtClean="0">
                <a:solidFill>
                  <a:schemeClr val="accent6">
                    <a:lumMod val="50000"/>
                  </a:schemeClr>
                </a:solidFill>
              </a:rPr>
              <a:t>Are Leaders  born or made?</a:t>
            </a:r>
            <a:endParaRPr lang="en-GB" sz="3200" b="1" dirty="0">
              <a:solidFill>
                <a:schemeClr val="accent6">
                  <a:lumMod val="50000"/>
                </a:schemeClr>
              </a:solidFill>
            </a:endParaRPr>
          </a:p>
        </p:txBody>
      </p:sp>
    </p:spTree>
    <p:extLst>
      <p:ext uri="{BB962C8B-B14F-4D97-AF65-F5344CB8AC3E}">
        <p14:creationId xmlns:p14="http://schemas.microsoft.com/office/powerpoint/2010/main" val="3097396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72367612-5D64-4027-BAE9-CE5C36DF1F60}"/>
              </a:ext>
            </a:extLst>
          </p:cNvPr>
          <p:cNvSpPr>
            <a:spLocks noGrp="1" noChangeArrowheads="1"/>
          </p:cNvSpPr>
          <p:nvPr>
            <p:ph type="title"/>
          </p:nvPr>
        </p:nvSpPr>
        <p:spPr>
          <a:xfrm>
            <a:off x="2435" y="0"/>
            <a:ext cx="9144000" cy="1008112"/>
          </a:xfrm>
        </p:spPr>
        <p:txBody>
          <a:bodyPr>
            <a:noAutofit/>
          </a:bodyPr>
          <a:lstStyle/>
          <a:p>
            <a:pPr algn="ctr" eaLnBrk="1" hangingPunct="1">
              <a:defRPr/>
            </a:pPr>
            <a:r>
              <a:rPr lang="en-US" sz="3200" b="1" dirty="0"/>
              <a:t>How are Leaders Made? evolution of Leadership Theories</a:t>
            </a:r>
          </a:p>
        </p:txBody>
      </p:sp>
      <p:sp>
        <p:nvSpPr>
          <p:cNvPr id="18435" name="Rectangle 3">
            <a:extLst>
              <a:ext uri="{FF2B5EF4-FFF2-40B4-BE49-F238E27FC236}">
                <a16:creationId xmlns:a16="http://schemas.microsoft.com/office/drawing/2014/main" id="{B771349A-EC51-453E-B08C-80B0DC0B434F}"/>
              </a:ext>
            </a:extLst>
          </p:cNvPr>
          <p:cNvSpPr>
            <a:spLocks noGrp="1" noChangeArrowheads="1"/>
          </p:cNvSpPr>
          <p:nvPr>
            <p:ph idx="1"/>
          </p:nvPr>
        </p:nvSpPr>
        <p:spPr>
          <a:xfrm>
            <a:off x="107504" y="1340768"/>
            <a:ext cx="8589191" cy="4494512"/>
          </a:xfrm>
        </p:spPr>
        <p:txBody>
          <a:bodyPr>
            <a:normAutofit lnSpcReduction="10000"/>
          </a:bodyPr>
          <a:lstStyle/>
          <a:p>
            <a:pPr eaLnBrk="1" hangingPunct="1">
              <a:lnSpc>
                <a:spcPct val="90000"/>
              </a:lnSpc>
              <a:defRPr/>
            </a:pPr>
            <a:r>
              <a:rPr lang="en-US" b="1" dirty="0"/>
              <a:t>Great Man Theory (1840s)</a:t>
            </a:r>
          </a:p>
          <a:p>
            <a:pPr lvl="1" eaLnBrk="1" hangingPunct="1">
              <a:lnSpc>
                <a:spcPct val="90000"/>
              </a:lnSpc>
              <a:defRPr/>
            </a:pPr>
            <a:r>
              <a:rPr lang="en-US" sz="2000" dirty="0"/>
              <a:t>Assumed that leadership was intrinsic </a:t>
            </a:r>
          </a:p>
          <a:p>
            <a:pPr lvl="1" eaLnBrk="1" hangingPunct="1">
              <a:lnSpc>
                <a:spcPct val="90000"/>
              </a:lnSpc>
              <a:defRPr/>
            </a:pPr>
            <a:r>
              <a:rPr lang="en-US" sz="2000" dirty="0"/>
              <a:t>Leaders are born…not made</a:t>
            </a:r>
          </a:p>
          <a:p>
            <a:pPr lvl="1">
              <a:defRPr/>
            </a:pPr>
            <a:r>
              <a:rPr lang="en-GB" sz="2000" dirty="0"/>
              <a:t>Based on the belief that leaders are exceptional people, born with innate qualities, destined to lead. The use of the term 'man' was intentional since until the latter part of the twentieth century leadership was thought of as a concept which is primarily male, military and Western. </a:t>
            </a:r>
            <a:r>
              <a:rPr lang="en-GB" sz="1800" dirty="0"/>
              <a:t>	</a:t>
            </a:r>
            <a:endParaRPr lang="en-US" sz="1800" dirty="0"/>
          </a:p>
          <a:p>
            <a:pPr lvl="1" eaLnBrk="1" hangingPunct="1">
              <a:lnSpc>
                <a:spcPct val="90000"/>
              </a:lnSpc>
              <a:buFontTx/>
              <a:buNone/>
              <a:defRPr/>
            </a:pPr>
            <a:endParaRPr lang="en-US" sz="1800" dirty="0"/>
          </a:p>
          <a:p>
            <a:pPr eaLnBrk="1" hangingPunct="1">
              <a:lnSpc>
                <a:spcPct val="90000"/>
              </a:lnSpc>
              <a:defRPr/>
            </a:pPr>
            <a:r>
              <a:rPr lang="en-US" b="1" dirty="0"/>
              <a:t>Trait Leadership Theory (1930’s-1940’s)</a:t>
            </a:r>
          </a:p>
          <a:p>
            <a:pPr lvl="1" eaLnBrk="1" hangingPunct="1">
              <a:lnSpc>
                <a:spcPct val="90000"/>
              </a:lnSpc>
              <a:defRPr/>
            </a:pPr>
            <a:r>
              <a:rPr lang="en-US" sz="2000" dirty="0"/>
              <a:t>People are made with certain qualities that will make them excel in leadership roles </a:t>
            </a:r>
          </a:p>
          <a:p>
            <a:pPr lvl="1" eaLnBrk="1" hangingPunct="1">
              <a:lnSpc>
                <a:spcPct val="90000"/>
              </a:lnSpc>
              <a:defRPr/>
            </a:pPr>
            <a:r>
              <a:rPr lang="en-US" sz="2000" dirty="0"/>
              <a:t>Which qualities and in what combination?</a:t>
            </a:r>
          </a:p>
          <a:p>
            <a:pPr lvl="1" eaLnBrk="1" hangingPunct="1">
              <a:lnSpc>
                <a:spcPct val="90000"/>
              </a:lnSpc>
              <a:defRPr/>
            </a:pPr>
            <a:r>
              <a:rPr lang="en-US" sz="2000" dirty="0"/>
              <a:t>Early start to behavioral theories</a:t>
            </a:r>
          </a:p>
          <a:p>
            <a:pPr eaLnBrk="1" hangingPunct="1">
              <a:lnSpc>
                <a:spcPct val="90000"/>
              </a:lnSpc>
              <a:buFontTx/>
              <a:buNone/>
              <a:defRPr/>
            </a:pPr>
            <a:endParaRPr lang="en-US" dirty="0"/>
          </a:p>
        </p:txBody>
      </p:sp>
      <p:pic>
        <p:nvPicPr>
          <p:cNvPr id="4" name="Picture 3">
            <a:extLst>
              <a:ext uri="{FF2B5EF4-FFF2-40B4-BE49-F238E27FC236}">
                <a16:creationId xmlns:a16="http://schemas.microsoft.com/office/drawing/2014/main" id="{13DDA75C-602E-4705-BAB0-B582D5239C3B}"/>
              </a:ext>
            </a:extLst>
          </p:cNvPr>
          <p:cNvPicPr>
            <a:picLocks noChangeAspect="1"/>
          </p:cNvPicPr>
          <p:nvPr/>
        </p:nvPicPr>
        <p:blipFill rotWithShape="1">
          <a:blip r:embed="rId2"/>
          <a:srcRect t="22374" r="51273" b="9635"/>
          <a:stretch/>
        </p:blipFill>
        <p:spPr>
          <a:xfrm>
            <a:off x="7813205" y="5407199"/>
            <a:ext cx="1330796" cy="594221"/>
          </a:xfrm>
          <a:prstGeom prst="rect">
            <a:avLst/>
          </a:prstGeom>
        </p:spPr>
      </p:pic>
    </p:spTree>
    <p:extLst>
      <p:ext uri="{BB962C8B-B14F-4D97-AF65-F5344CB8AC3E}">
        <p14:creationId xmlns:p14="http://schemas.microsoft.com/office/powerpoint/2010/main" val="2657162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 calcmode="lin" valueType="num">
                                      <p:cBhvr additive="base">
                                        <p:cTn id="7" dur="500" fill="hold"/>
                                        <p:tgtEl>
                                          <p:spTgt spid="1843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3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anim calcmode="lin" valueType="num">
                                      <p:cBhvr additive="base">
                                        <p:cTn id="11" dur="500" fill="hold"/>
                                        <p:tgtEl>
                                          <p:spTgt spid="1843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843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8435">
                                            <p:txEl>
                                              <p:pRg st="2" end="2"/>
                                            </p:txEl>
                                          </p:spTgt>
                                        </p:tgtEl>
                                        <p:attrNameLst>
                                          <p:attrName>style.visibility</p:attrName>
                                        </p:attrNameLst>
                                      </p:cBhvr>
                                      <p:to>
                                        <p:strVal val="visible"/>
                                      </p:to>
                                    </p:set>
                                    <p:anim calcmode="lin" valueType="num">
                                      <p:cBhvr additive="base">
                                        <p:cTn id="15" dur="500" fill="hold"/>
                                        <p:tgtEl>
                                          <p:spTgt spid="1843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843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8435">
                                            <p:txEl>
                                              <p:pRg st="3" end="3"/>
                                            </p:txEl>
                                          </p:spTgt>
                                        </p:tgtEl>
                                        <p:attrNameLst>
                                          <p:attrName>style.visibility</p:attrName>
                                        </p:attrNameLst>
                                      </p:cBhvr>
                                      <p:to>
                                        <p:strVal val="visible"/>
                                      </p:to>
                                    </p:set>
                                    <p:anim calcmode="lin" valueType="num">
                                      <p:cBhvr additive="base">
                                        <p:cTn id="19" dur="500" fill="hold"/>
                                        <p:tgtEl>
                                          <p:spTgt spid="1843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43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435">
                                            <p:txEl>
                                              <p:pRg st="5" end="5"/>
                                            </p:txEl>
                                          </p:spTgt>
                                        </p:tgtEl>
                                        <p:attrNameLst>
                                          <p:attrName>style.visibility</p:attrName>
                                        </p:attrNameLst>
                                      </p:cBhvr>
                                      <p:to>
                                        <p:strVal val="visible"/>
                                      </p:to>
                                    </p:set>
                                    <p:anim calcmode="lin" valueType="num">
                                      <p:cBhvr additive="base">
                                        <p:cTn id="25" dur="500" fill="hold"/>
                                        <p:tgtEl>
                                          <p:spTgt spid="1843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8435">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8435">
                                            <p:txEl>
                                              <p:pRg st="6" end="6"/>
                                            </p:txEl>
                                          </p:spTgt>
                                        </p:tgtEl>
                                        <p:attrNameLst>
                                          <p:attrName>style.visibility</p:attrName>
                                        </p:attrNameLst>
                                      </p:cBhvr>
                                      <p:to>
                                        <p:strVal val="visible"/>
                                      </p:to>
                                    </p:set>
                                    <p:anim calcmode="lin" valueType="num">
                                      <p:cBhvr additive="base">
                                        <p:cTn id="29" dur="500" fill="hold"/>
                                        <p:tgtEl>
                                          <p:spTgt spid="18435">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8435">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435">
                                            <p:txEl>
                                              <p:pRg st="7" end="7"/>
                                            </p:txEl>
                                          </p:spTgt>
                                        </p:tgtEl>
                                        <p:attrNameLst>
                                          <p:attrName>style.visibility</p:attrName>
                                        </p:attrNameLst>
                                      </p:cBhvr>
                                      <p:to>
                                        <p:strVal val="visible"/>
                                      </p:to>
                                    </p:set>
                                    <p:anim calcmode="lin" valueType="num">
                                      <p:cBhvr additive="base">
                                        <p:cTn id="33" dur="500" fill="hold"/>
                                        <p:tgtEl>
                                          <p:spTgt spid="18435">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8435">
                                            <p:txEl>
                                              <p:pRg st="7" end="7"/>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435">
                                            <p:txEl>
                                              <p:pRg st="8" end="8"/>
                                            </p:txEl>
                                          </p:spTgt>
                                        </p:tgtEl>
                                        <p:attrNameLst>
                                          <p:attrName>style.visibility</p:attrName>
                                        </p:attrNameLst>
                                      </p:cBhvr>
                                      <p:to>
                                        <p:strVal val="visible"/>
                                      </p:to>
                                    </p:set>
                                    <p:anim calcmode="lin" valueType="num">
                                      <p:cBhvr additive="base">
                                        <p:cTn id="37" dur="500" fill="hold"/>
                                        <p:tgtEl>
                                          <p:spTgt spid="18435">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843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8F421E1-EE63-406F-8ABF-044AD88030D1}"/>
              </a:ext>
            </a:extLst>
          </p:cNvPr>
          <p:cNvSpPr>
            <a:spLocks noGrp="1" noChangeArrowheads="1"/>
          </p:cNvSpPr>
          <p:nvPr>
            <p:ph type="title"/>
          </p:nvPr>
        </p:nvSpPr>
        <p:spPr>
          <a:xfrm>
            <a:off x="-27011" y="476672"/>
            <a:ext cx="9144000" cy="567136"/>
          </a:xfrm>
        </p:spPr>
        <p:txBody>
          <a:bodyPr>
            <a:noAutofit/>
          </a:bodyPr>
          <a:lstStyle/>
          <a:p>
            <a:pPr algn="ctr" eaLnBrk="1" hangingPunct="1">
              <a:defRPr/>
            </a:pPr>
            <a:r>
              <a:rPr lang="en-US" sz="3600" b="1" dirty="0"/>
              <a:t>Leadership Theories (continued)</a:t>
            </a:r>
          </a:p>
        </p:txBody>
      </p:sp>
      <p:sp>
        <p:nvSpPr>
          <p:cNvPr id="19459" name="Rectangle 3">
            <a:extLst>
              <a:ext uri="{FF2B5EF4-FFF2-40B4-BE49-F238E27FC236}">
                <a16:creationId xmlns:a16="http://schemas.microsoft.com/office/drawing/2014/main" id="{D9B7D2D9-FB2A-4B0E-A809-9B76054DD738}"/>
              </a:ext>
            </a:extLst>
          </p:cNvPr>
          <p:cNvSpPr>
            <a:spLocks noGrp="1" noChangeArrowheads="1"/>
          </p:cNvSpPr>
          <p:nvPr>
            <p:ph idx="1"/>
          </p:nvPr>
        </p:nvSpPr>
        <p:spPr>
          <a:xfrm>
            <a:off x="142353" y="1484784"/>
            <a:ext cx="8805271" cy="3732558"/>
          </a:xfrm>
        </p:spPr>
        <p:txBody>
          <a:bodyPr>
            <a:normAutofit/>
          </a:bodyPr>
          <a:lstStyle/>
          <a:p>
            <a:pPr eaLnBrk="1" hangingPunct="1">
              <a:defRPr/>
            </a:pPr>
            <a:r>
              <a:rPr lang="en-US" sz="2400" b="1" dirty="0">
                <a:latin typeface="Arial" panose="020B0604020202020204" pitchFamily="34" charset="0"/>
                <a:cs typeface="Arial" panose="020B0604020202020204" pitchFamily="34" charset="0"/>
              </a:rPr>
              <a:t>Behavioral Theories (1940’s-1950’s)</a:t>
            </a:r>
          </a:p>
          <a:p>
            <a:pPr lvl="1" eaLnBrk="1" hangingPunct="1">
              <a:defRPr/>
            </a:pPr>
            <a:r>
              <a:rPr lang="en-US" sz="2000" dirty="0">
                <a:latin typeface="Arial" panose="020B0604020202020204" pitchFamily="34" charset="0"/>
                <a:cs typeface="Arial" panose="020B0604020202020204" pitchFamily="34" charset="0"/>
              </a:rPr>
              <a:t>A leader’s behavior is the best predictor of his leadership influence and success</a:t>
            </a:r>
          </a:p>
          <a:p>
            <a:pPr lvl="1" eaLnBrk="1" hangingPunct="1">
              <a:defRPr/>
            </a:pPr>
            <a:r>
              <a:rPr lang="en-US" sz="2000" dirty="0">
                <a:latin typeface="Arial" panose="020B0604020202020204" pitchFamily="34" charset="0"/>
                <a:cs typeface="Arial" panose="020B0604020202020204" pitchFamily="34" charset="0"/>
              </a:rPr>
              <a:t>2</a:t>
            </a:r>
            <a:r>
              <a:rPr lang="en-US" sz="2000" dirty="0">
                <a:latin typeface="Arial" panose="020B0604020202020204" pitchFamily="34" charset="0"/>
                <a:cs typeface="Arial" panose="020B0604020202020204" pitchFamily="34" charset="0"/>
              </a:rPr>
              <a:t> groups of leaders: people oriented</a:t>
            </a:r>
            <a:r>
              <a:rPr lang="en-US" sz="2000" dirty="0">
                <a:latin typeface="Arial" panose="020B0604020202020204" pitchFamily="34" charset="0"/>
                <a:cs typeface="Arial" panose="020B0604020202020204" pitchFamily="34" charset="0"/>
              </a:rPr>
              <a:t> and </a:t>
            </a:r>
            <a:r>
              <a:rPr lang="en-US" sz="2000" dirty="0">
                <a:latin typeface="Arial" panose="020B0604020202020204" pitchFamily="34" charset="0"/>
                <a:cs typeface="Arial" panose="020B0604020202020204" pitchFamily="34" charset="0"/>
              </a:rPr>
              <a:t>task oriented</a:t>
            </a:r>
          </a:p>
          <a:p>
            <a:pPr lvl="1" eaLnBrk="1" hangingPunct="1">
              <a:defRPr/>
            </a:pPr>
            <a:r>
              <a:rPr lang="en-US" sz="2000" dirty="0">
                <a:latin typeface="Arial" panose="020B0604020202020204" pitchFamily="34" charset="0"/>
                <a:cs typeface="Arial" panose="020B0604020202020204" pitchFamily="34" charset="0"/>
              </a:rPr>
              <a:t>Leadership can be taught</a:t>
            </a:r>
          </a:p>
          <a:p>
            <a:pPr lvl="1" eaLnBrk="1" hangingPunct="1">
              <a:buFontTx/>
              <a:buNone/>
              <a:defRPr/>
            </a:pPr>
            <a:endParaRPr lang="en-US" sz="2000" dirty="0">
              <a:latin typeface="Arial" panose="020B0604020202020204" pitchFamily="34" charset="0"/>
              <a:cs typeface="Arial" panose="020B0604020202020204" pitchFamily="34" charset="0"/>
            </a:endParaRPr>
          </a:p>
          <a:p>
            <a:pPr eaLnBrk="1" hangingPunct="1">
              <a:defRPr/>
            </a:pPr>
            <a:r>
              <a:rPr lang="en-US" sz="2400" b="1" dirty="0">
                <a:latin typeface="Arial" panose="020B0604020202020204" pitchFamily="34" charset="0"/>
                <a:cs typeface="Arial" panose="020B0604020202020204" pitchFamily="34" charset="0"/>
              </a:rPr>
              <a:t>Contingency Theories (1960’s)</a:t>
            </a:r>
          </a:p>
          <a:p>
            <a:pPr lvl="1" eaLnBrk="1" hangingPunct="1">
              <a:defRPr/>
            </a:pPr>
            <a:r>
              <a:rPr lang="en-US" sz="2000" dirty="0">
                <a:latin typeface="Arial" panose="020B0604020202020204" pitchFamily="34" charset="0"/>
                <a:cs typeface="Arial" panose="020B0604020202020204" pitchFamily="34" charset="0"/>
              </a:rPr>
              <a:t>There is no single way of leading: leadership style should be based on the situation.</a:t>
            </a:r>
          </a:p>
        </p:txBody>
      </p:sp>
      <p:pic>
        <p:nvPicPr>
          <p:cNvPr id="4" name="Picture 3">
            <a:extLst>
              <a:ext uri="{FF2B5EF4-FFF2-40B4-BE49-F238E27FC236}">
                <a16:creationId xmlns:a16="http://schemas.microsoft.com/office/drawing/2014/main" id="{B326C840-CF9C-49A1-B464-52140AAB3725}"/>
              </a:ext>
            </a:extLst>
          </p:cNvPr>
          <p:cNvPicPr>
            <a:picLocks noChangeAspect="1"/>
          </p:cNvPicPr>
          <p:nvPr/>
        </p:nvPicPr>
        <p:blipFill rotWithShape="1">
          <a:blip r:embed="rId2"/>
          <a:srcRect t="22374" r="51273" b="9635"/>
          <a:stretch/>
        </p:blipFill>
        <p:spPr>
          <a:xfrm>
            <a:off x="7786193" y="5877272"/>
            <a:ext cx="1330796" cy="594221"/>
          </a:xfrm>
          <a:prstGeom prst="rect">
            <a:avLst/>
          </a:prstGeom>
        </p:spPr>
      </p:pic>
    </p:spTree>
    <p:extLst>
      <p:ext uri="{BB962C8B-B14F-4D97-AF65-F5344CB8AC3E}">
        <p14:creationId xmlns:p14="http://schemas.microsoft.com/office/powerpoint/2010/main" val="1905679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 calcmode="lin" valueType="num">
                                      <p:cBhvr additive="base">
                                        <p:cTn id="7" dur="500" fill="hold"/>
                                        <p:tgtEl>
                                          <p:spTgt spid="1945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anim calcmode="lin" valueType="num">
                                      <p:cBhvr additive="base">
                                        <p:cTn id="11" dur="500" fill="hold"/>
                                        <p:tgtEl>
                                          <p:spTgt spid="1945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459">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anim calcmode="lin" valueType="num">
                                      <p:cBhvr additive="base">
                                        <p:cTn id="15" dur="500" fill="hold"/>
                                        <p:tgtEl>
                                          <p:spTgt spid="19459">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9459">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anim calcmode="lin" valueType="num">
                                      <p:cBhvr additive="base">
                                        <p:cTn id="19" dur="500" fill="hold"/>
                                        <p:tgtEl>
                                          <p:spTgt spid="1945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45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459">
                                            <p:txEl>
                                              <p:pRg st="5" end="5"/>
                                            </p:txEl>
                                          </p:spTgt>
                                        </p:tgtEl>
                                        <p:attrNameLst>
                                          <p:attrName>style.visibility</p:attrName>
                                        </p:attrNameLst>
                                      </p:cBhvr>
                                      <p:to>
                                        <p:strVal val="visible"/>
                                      </p:to>
                                    </p:set>
                                    <p:anim calcmode="lin" valueType="num">
                                      <p:cBhvr additive="base">
                                        <p:cTn id="25" dur="500" fill="hold"/>
                                        <p:tgtEl>
                                          <p:spTgt spid="1945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459">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9459">
                                            <p:txEl>
                                              <p:pRg st="6" end="6"/>
                                            </p:txEl>
                                          </p:spTgt>
                                        </p:tgtEl>
                                        <p:attrNameLst>
                                          <p:attrName>style.visibility</p:attrName>
                                        </p:attrNameLst>
                                      </p:cBhvr>
                                      <p:to>
                                        <p:strVal val="visible"/>
                                      </p:to>
                                    </p:set>
                                    <p:anim calcmode="lin" valueType="num">
                                      <p:cBhvr additive="base">
                                        <p:cTn id="29" dur="500" fill="hold"/>
                                        <p:tgtEl>
                                          <p:spTgt spid="19459">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945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9DF6527F-5493-47E2-A6E9-5BD65E7D422B}"/>
              </a:ext>
            </a:extLst>
          </p:cNvPr>
          <p:cNvSpPr>
            <a:spLocks noGrp="1" noChangeArrowheads="1"/>
          </p:cNvSpPr>
          <p:nvPr>
            <p:ph type="title"/>
          </p:nvPr>
        </p:nvSpPr>
        <p:spPr>
          <a:xfrm>
            <a:off x="2638" y="404664"/>
            <a:ext cx="9144000" cy="583726"/>
          </a:xfrm>
        </p:spPr>
        <p:txBody>
          <a:bodyPr>
            <a:noAutofit/>
          </a:bodyPr>
          <a:lstStyle/>
          <a:p>
            <a:pPr algn="ctr" eaLnBrk="1" hangingPunct="1">
              <a:defRPr/>
            </a:pPr>
            <a:r>
              <a:rPr lang="en-US" sz="4000" b="1" dirty="0"/>
              <a:t>Leadership Theories (continued)</a:t>
            </a:r>
          </a:p>
        </p:txBody>
      </p:sp>
      <p:sp>
        <p:nvSpPr>
          <p:cNvPr id="20483" name="Rectangle 3">
            <a:extLst>
              <a:ext uri="{FF2B5EF4-FFF2-40B4-BE49-F238E27FC236}">
                <a16:creationId xmlns:a16="http://schemas.microsoft.com/office/drawing/2014/main" id="{85A4C28E-4E13-4CFD-9C29-08C486ADA2B8}"/>
              </a:ext>
            </a:extLst>
          </p:cNvPr>
          <p:cNvSpPr>
            <a:spLocks noGrp="1" noChangeArrowheads="1"/>
          </p:cNvSpPr>
          <p:nvPr>
            <p:ph idx="1"/>
          </p:nvPr>
        </p:nvSpPr>
        <p:spPr>
          <a:xfrm>
            <a:off x="144992" y="1334152"/>
            <a:ext cx="8859291" cy="3732558"/>
          </a:xfrm>
        </p:spPr>
        <p:txBody>
          <a:bodyPr>
            <a:normAutofit/>
          </a:bodyPr>
          <a:lstStyle/>
          <a:p>
            <a:pPr eaLnBrk="1" hangingPunct="1">
              <a:lnSpc>
                <a:spcPct val="90000"/>
              </a:lnSpc>
              <a:defRPr/>
            </a:pPr>
            <a:r>
              <a:rPr lang="en-US" b="1" dirty="0"/>
              <a:t>Transactional Leadership Theories (1970’s)</a:t>
            </a:r>
            <a:endParaRPr lang="en-GB" b="1" dirty="0"/>
          </a:p>
          <a:p>
            <a:pPr eaLnBrk="1" hangingPunct="1">
              <a:lnSpc>
                <a:spcPct val="90000"/>
              </a:lnSpc>
              <a:defRPr/>
            </a:pPr>
            <a:endParaRPr lang="en-US" b="1" dirty="0"/>
          </a:p>
          <a:p>
            <a:pPr lvl="1" eaLnBrk="1" hangingPunct="1">
              <a:lnSpc>
                <a:spcPct val="90000"/>
              </a:lnSpc>
              <a:defRPr/>
            </a:pPr>
            <a:r>
              <a:rPr lang="en-US" sz="2101" dirty="0"/>
              <a:t>Leadership is formed through a series of mutually beneficial exchanges: if you do this for me, I will do this for you</a:t>
            </a:r>
          </a:p>
          <a:p>
            <a:pPr lvl="1">
              <a:defRPr/>
            </a:pPr>
            <a:r>
              <a:rPr lang="en-GB" altLang="en-US" sz="2101" dirty="0"/>
              <a:t>Emphasises</a:t>
            </a:r>
            <a:r>
              <a:rPr lang="en-US" altLang="en-US" sz="2101" dirty="0"/>
              <a:t> ‘hard’ levers of change </a:t>
            </a:r>
            <a:r>
              <a:rPr lang="en-GB" altLang="en-US" sz="2101" dirty="0"/>
              <a:t>e.g. designing systems, targets, financial incentives, project management and careful monitoring.</a:t>
            </a:r>
            <a:endParaRPr lang="en-US" sz="2101" dirty="0"/>
          </a:p>
          <a:p>
            <a:pPr lvl="1" eaLnBrk="1" hangingPunct="1">
              <a:lnSpc>
                <a:spcPct val="90000"/>
              </a:lnSpc>
              <a:defRPr/>
            </a:pPr>
            <a:r>
              <a:rPr lang="en-US" sz="2101" dirty="0"/>
              <a:t>Followers will choose a leader that maximizes their pleasurable experiences and minimizes negatives</a:t>
            </a:r>
          </a:p>
        </p:txBody>
      </p:sp>
      <p:pic>
        <p:nvPicPr>
          <p:cNvPr id="4" name="Picture 3">
            <a:extLst>
              <a:ext uri="{FF2B5EF4-FFF2-40B4-BE49-F238E27FC236}">
                <a16:creationId xmlns:a16="http://schemas.microsoft.com/office/drawing/2014/main" id="{F66BBD22-2B57-4824-95AE-6D24E0DE6022}"/>
              </a:ext>
            </a:extLst>
          </p:cNvPr>
          <p:cNvPicPr>
            <a:picLocks noChangeAspect="1"/>
          </p:cNvPicPr>
          <p:nvPr/>
        </p:nvPicPr>
        <p:blipFill rotWithShape="1">
          <a:blip r:embed="rId3"/>
          <a:srcRect t="22374" r="51273" b="9635"/>
          <a:stretch/>
        </p:blipFill>
        <p:spPr>
          <a:xfrm>
            <a:off x="7813205" y="5407199"/>
            <a:ext cx="1330796" cy="594221"/>
          </a:xfrm>
          <a:prstGeom prst="rect">
            <a:avLst/>
          </a:prstGeom>
        </p:spPr>
      </p:pic>
    </p:spTree>
    <p:extLst>
      <p:ext uri="{BB962C8B-B14F-4D97-AF65-F5344CB8AC3E}">
        <p14:creationId xmlns:p14="http://schemas.microsoft.com/office/powerpoint/2010/main" val="3187500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 calcmode="lin" valueType="num">
                                      <p:cBhvr additive="base">
                                        <p:cTn id="7" dur="500" fill="hold"/>
                                        <p:tgtEl>
                                          <p:spTgt spid="2048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48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anim calcmode="lin" valueType="num">
                                      <p:cBhvr additive="base">
                                        <p:cTn id="13" dur="500" fill="hold"/>
                                        <p:tgtEl>
                                          <p:spTgt spid="2048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48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0483">
                                            <p:txEl>
                                              <p:pRg st="3" end="3"/>
                                            </p:txEl>
                                          </p:spTgt>
                                        </p:tgtEl>
                                        <p:attrNameLst>
                                          <p:attrName>style.visibility</p:attrName>
                                        </p:attrNameLst>
                                      </p:cBhvr>
                                      <p:to>
                                        <p:strVal val="visible"/>
                                      </p:to>
                                    </p:set>
                                    <p:anim calcmode="lin" valueType="num">
                                      <p:cBhvr additive="base">
                                        <p:cTn id="17" dur="500" fill="hold"/>
                                        <p:tgtEl>
                                          <p:spTgt spid="2048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048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0483">
                                            <p:txEl>
                                              <p:pRg st="4" end="4"/>
                                            </p:txEl>
                                          </p:spTgt>
                                        </p:tgtEl>
                                        <p:attrNameLst>
                                          <p:attrName>style.visibility</p:attrName>
                                        </p:attrNameLst>
                                      </p:cBhvr>
                                      <p:to>
                                        <p:strVal val="visible"/>
                                      </p:to>
                                    </p:set>
                                    <p:anim calcmode="lin" valueType="num">
                                      <p:cBhvr additive="base">
                                        <p:cTn id="21" dur="500" fill="hold"/>
                                        <p:tgtEl>
                                          <p:spTgt spid="2048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048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9DF6527F-5493-47E2-A6E9-5BD65E7D422B}"/>
              </a:ext>
            </a:extLst>
          </p:cNvPr>
          <p:cNvSpPr>
            <a:spLocks noGrp="1" noChangeArrowheads="1"/>
          </p:cNvSpPr>
          <p:nvPr>
            <p:ph type="title"/>
          </p:nvPr>
        </p:nvSpPr>
        <p:spPr>
          <a:xfrm>
            <a:off x="5072" y="260648"/>
            <a:ext cx="9144000" cy="583726"/>
          </a:xfrm>
        </p:spPr>
        <p:txBody>
          <a:bodyPr>
            <a:noAutofit/>
          </a:bodyPr>
          <a:lstStyle/>
          <a:p>
            <a:pPr algn="ctr" eaLnBrk="1" hangingPunct="1">
              <a:defRPr/>
            </a:pPr>
            <a:r>
              <a:rPr lang="en-US" sz="3600" b="1" dirty="0"/>
              <a:t>Leadership Theories (continued)</a:t>
            </a:r>
          </a:p>
        </p:txBody>
      </p:sp>
      <p:sp>
        <p:nvSpPr>
          <p:cNvPr id="20483" name="Rectangle 3">
            <a:extLst>
              <a:ext uri="{FF2B5EF4-FFF2-40B4-BE49-F238E27FC236}">
                <a16:creationId xmlns:a16="http://schemas.microsoft.com/office/drawing/2014/main" id="{85A4C28E-4E13-4CFD-9C29-08C486ADA2B8}"/>
              </a:ext>
            </a:extLst>
          </p:cNvPr>
          <p:cNvSpPr>
            <a:spLocks noGrp="1" noChangeArrowheads="1"/>
          </p:cNvSpPr>
          <p:nvPr>
            <p:ph idx="1"/>
          </p:nvPr>
        </p:nvSpPr>
        <p:spPr>
          <a:xfrm>
            <a:off x="147426" y="1412776"/>
            <a:ext cx="8859291" cy="3732558"/>
          </a:xfrm>
        </p:spPr>
        <p:txBody>
          <a:bodyPr>
            <a:normAutofit/>
          </a:bodyPr>
          <a:lstStyle/>
          <a:p>
            <a:pPr eaLnBrk="1" hangingPunct="1">
              <a:lnSpc>
                <a:spcPct val="90000"/>
              </a:lnSpc>
              <a:defRPr/>
            </a:pPr>
            <a:r>
              <a:rPr lang="en-US" b="1" dirty="0"/>
              <a:t>Transformational Leadership Theories (1970’s)</a:t>
            </a:r>
            <a:endParaRPr lang="en-GB" b="1" dirty="0"/>
          </a:p>
          <a:p>
            <a:pPr eaLnBrk="1" hangingPunct="1">
              <a:lnSpc>
                <a:spcPct val="90000"/>
              </a:lnSpc>
              <a:defRPr/>
            </a:pPr>
            <a:endParaRPr lang="en-US" b="1" dirty="0"/>
          </a:p>
          <a:p>
            <a:pPr lvl="1" eaLnBrk="1" hangingPunct="1">
              <a:lnSpc>
                <a:spcPct val="90000"/>
              </a:lnSpc>
              <a:defRPr/>
            </a:pPr>
            <a:r>
              <a:rPr lang="en-US" sz="2101" dirty="0"/>
              <a:t>Leader’s transform their followers through their inspirational nature and charismatic personalities such that followers identify with the leader and its purpose</a:t>
            </a:r>
          </a:p>
          <a:p>
            <a:pPr lvl="1">
              <a:defRPr/>
            </a:pPr>
            <a:r>
              <a:rPr lang="en-GB" altLang="en-US" sz="2101" dirty="0"/>
              <a:t>Emphasises </a:t>
            </a:r>
            <a:r>
              <a:rPr lang="en-US" altLang="en-US" sz="2101" dirty="0"/>
              <a:t>building a vision for their </a:t>
            </a:r>
            <a:r>
              <a:rPr lang="en-GB" altLang="en-US" sz="2101" dirty="0"/>
              <a:t>organisations; an organisational identity built on collective values and beliefs and energising people to achieve the vision.</a:t>
            </a:r>
            <a:endParaRPr lang="en-US" sz="2101" dirty="0"/>
          </a:p>
          <a:p>
            <a:pPr lvl="1" eaLnBrk="1" hangingPunct="1">
              <a:lnSpc>
                <a:spcPct val="90000"/>
              </a:lnSpc>
              <a:defRPr/>
            </a:pPr>
            <a:r>
              <a:rPr lang="en-US" sz="2101" dirty="0"/>
              <a:t>Rules and regulations are guided by group norms</a:t>
            </a:r>
          </a:p>
        </p:txBody>
      </p:sp>
      <p:pic>
        <p:nvPicPr>
          <p:cNvPr id="4" name="Picture 3">
            <a:extLst>
              <a:ext uri="{FF2B5EF4-FFF2-40B4-BE49-F238E27FC236}">
                <a16:creationId xmlns:a16="http://schemas.microsoft.com/office/drawing/2014/main" id="{738DE7BB-8052-422B-8154-4E980C723EE5}"/>
              </a:ext>
            </a:extLst>
          </p:cNvPr>
          <p:cNvPicPr>
            <a:picLocks noChangeAspect="1"/>
          </p:cNvPicPr>
          <p:nvPr/>
        </p:nvPicPr>
        <p:blipFill rotWithShape="1">
          <a:blip r:embed="rId3"/>
          <a:srcRect t="22374" r="51273" b="9635"/>
          <a:stretch/>
        </p:blipFill>
        <p:spPr>
          <a:xfrm>
            <a:off x="7813205" y="5407199"/>
            <a:ext cx="1330796" cy="594221"/>
          </a:xfrm>
          <a:prstGeom prst="rect">
            <a:avLst/>
          </a:prstGeom>
        </p:spPr>
      </p:pic>
    </p:spTree>
    <p:extLst>
      <p:ext uri="{BB962C8B-B14F-4D97-AF65-F5344CB8AC3E}">
        <p14:creationId xmlns:p14="http://schemas.microsoft.com/office/powerpoint/2010/main" val="2941407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 calcmode="lin" valueType="num">
                                      <p:cBhvr additive="base">
                                        <p:cTn id="7" dur="500" fill="hold"/>
                                        <p:tgtEl>
                                          <p:spTgt spid="2048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48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anim calcmode="lin" valueType="num">
                                      <p:cBhvr additive="base">
                                        <p:cTn id="13" dur="500" fill="hold"/>
                                        <p:tgtEl>
                                          <p:spTgt spid="2048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48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0483">
                                            <p:txEl>
                                              <p:pRg st="3" end="3"/>
                                            </p:txEl>
                                          </p:spTgt>
                                        </p:tgtEl>
                                        <p:attrNameLst>
                                          <p:attrName>style.visibility</p:attrName>
                                        </p:attrNameLst>
                                      </p:cBhvr>
                                      <p:to>
                                        <p:strVal val="visible"/>
                                      </p:to>
                                    </p:set>
                                    <p:anim calcmode="lin" valueType="num">
                                      <p:cBhvr additive="base">
                                        <p:cTn id="17" dur="500" fill="hold"/>
                                        <p:tgtEl>
                                          <p:spTgt spid="2048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048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0483">
                                            <p:txEl>
                                              <p:pRg st="4" end="4"/>
                                            </p:txEl>
                                          </p:spTgt>
                                        </p:tgtEl>
                                        <p:attrNameLst>
                                          <p:attrName>style.visibility</p:attrName>
                                        </p:attrNameLst>
                                      </p:cBhvr>
                                      <p:to>
                                        <p:strVal val="visible"/>
                                      </p:to>
                                    </p:set>
                                    <p:anim calcmode="lin" valueType="num">
                                      <p:cBhvr additive="base">
                                        <p:cTn id="21" dur="500" fill="hold"/>
                                        <p:tgtEl>
                                          <p:spTgt spid="2048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048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5E5A78DB-C063-49D6-B2B8-44FDD1E11EDB}"/>
              </a:ext>
            </a:extLst>
          </p:cNvPr>
          <p:cNvSpPr>
            <a:spLocks noGrp="1" noChangeArrowheads="1"/>
          </p:cNvSpPr>
          <p:nvPr>
            <p:ph type="title"/>
          </p:nvPr>
        </p:nvSpPr>
        <p:spPr>
          <a:xfrm>
            <a:off x="0" y="548680"/>
            <a:ext cx="9144000" cy="484152"/>
          </a:xfrm>
        </p:spPr>
        <p:txBody>
          <a:bodyPr>
            <a:normAutofit fontScale="90000"/>
          </a:bodyPr>
          <a:lstStyle/>
          <a:p>
            <a:pPr algn="ctr" eaLnBrk="1" hangingPunct="1">
              <a:defRPr/>
            </a:pPr>
            <a:r>
              <a:rPr lang="en-US" sz="2701" b="1" dirty="0"/>
              <a:t>Transactional versus Transformational Leaders</a:t>
            </a:r>
          </a:p>
        </p:txBody>
      </p:sp>
      <p:pic>
        <p:nvPicPr>
          <p:cNvPr id="5" name="Picture 4">
            <a:extLst>
              <a:ext uri="{FF2B5EF4-FFF2-40B4-BE49-F238E27FC236}">
                <a16:creationId xmlns:a16="http://schemas.microsoft.com/office/drawing/2014/main" id="{120DBC2E-D770-46AA-B414-AD026106799C}"/>
              </a:ext>
            </a:extLst>
          </p:cNvPr>
          <p:cNvPicPr>
            <a:picLocks noChangeAspect="1"/>
          </p:cNvPicPr>
          <p:nvPr/>
        </p:nvPicPr>
        <p:blipFill rotWithShape="1">
          <a:blip r:embed="rId2"/>
          <a:srcRect t="22374" r="51273" b="9635"/>
          <a:stretch/>
        </p:blipFill>
        <p:spPr>
          <a:xfrm>
            <a:off x="7783590" y="5931160"/>
            <a:ext cx="1330796" cy="594221"/>
          </a:xfrm>
          <a:prstGeom prst="rect">
            <a:avLst/>
          </a:prstGeom>
        </p:spPr>
      </p:pic>
      <p:pic>
        <p:nvPicPr>
          <p:cNvPr id="8" name="Picture 7">
            <a:extLst>
              <a:ext uri="{FF2B5EF4-FFF2-40B4-BE49-F238E27FC236}">
                <a16:creationId xmlns:a16="http://schemas.microsoft.com/office/drawing/2014/main" id="{5857C2BA-CF0A-4A83-8232-CC49C8E8C77E}"/>
              </a:ext>
            </a:extLst>
          </p:cNvPr>
          <p:cNvPicPr>
            <a:picLocks noChangeAspect="1"/>
          </p:cNvPicPr>
          <p:nvPr/>
        </p:nvPicPr>
        <p:blipFill>
          <a:blip r:embed="rId3"/>
          <a:stretch>
            <a:fillRect/>
          </a:stretch>
        </p:blipFill>
        <p:spPr>
          <a:xfrm>
            <a:off x="1" y="1556793"/>
            <a:ext cx="9166664" cy="3850406"/>
          </a:xfrm>
          <a:prstGeom prst="rect">
            <a:avLst/>
          </a:prstGeom>
        </p:spPr>
      </p:pic>
    </p:spTree>
    <p:extLst>
      <p:ext uri="{BB962C8B-B14F-4D97-AF65-F5344CB8AC3E}">
        <p14:creationId xmlns:p14="http://schemas.microsoft.com/office/powerpoint/2010/main" val="1911356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21DC0E2C-5162-4DBA-852A-FC4B2863B051}"/>
              </a:ext>
            </a:extLst>
          </p:cNvPr>
          <p:cNvSpPr>
            <a:spLocks noGrp="1" noChangeArrowheads="1"/>
          </p:cNvSpPr>
          <p:nvPr>
            <p:ph type="title"/>
          </p:nvPr>
        </p:nvSpPr>
        <p:spPr>
          <a:xfrm>
            <a:off x="0" y="404664"/>
            <a:ext cx="9144000" cy="431956"/>
          </a:xfrm>
        </p:spPr>
        <p:txBody>
          <a:bodyPr>
            <a:normAutofit fontScale="90000"/>
          </a:bodyPr>
          <a:lstStyle/>
          <a:p>
            <a:pPr algn="ctr"/>
            <a:r>
              <a:rPr lang="en-GB" altLang="en-US" sz="2401" b="1" dirty="0">
                <a:cs typeface="Tahoma" panose="020B0604030504040204" pitchFamily="34" charset="0"/>
              </a:rPr>
              <a:t>TRANSFORMATIONAL LEADERSHIP</a:t>
            </a:r>
          </a:p>
        </p:txBody>
      </p:sp>
      <p:sp>
        <p:nvSpPr>
          <p:cNvPr id="70659" name="Rectangle 3">
            <a:extLst>
              <a:ext uri="{FF2B5EF4-FFF2-40B4-BE49-F238E27FC236}">
                <a16:creationId xmlns:a16="http://schemas.microsoft.com/office/drawing/2014/main" id="{A212DCC9-4533-49A0-BDA9-8D887DDB3DA0}"/>
              </a:ext>
            </a:extLst>
          </p:cNvPr>
          <p:cNvSpPr>
            <a:spLocks noGrp="1" noChangeArrowheads="1"/>
          </p:cNvSpPr>
          <p:nvPr>
            <p:ph idx="1"/>
          </p:nvPr>
        </p:nvSpPr>
        <p:spPr>
          <a:xfrm>
            <a:off x="395536" y="1484784"/>
            <a:ext cx="8535171" cy="4051505"/>
          </a:xfrm>
        </p:spPr>
        <p:txBody>
          <a:bodyPr>
            <a:normAutofit fontScale="92500" lnSpcReduction="20000"/>
          </a:bodyPr>
          <a:lstStyle/>
          <a:p>
            <a:pPr marL="0" indent="0">
              <a:buNone/>
            </a:pPr>
            <a:r>
              <a:rPr lang="en-GB" dirty="0"/>
              <a:t>In transformational leadership the leader transforms and motivates followers by:</a:t>
            </a:r>
          </a:p>
          <a:p>
            <a:pPr marL="0" indent="0">
              <a:buNone/>
            </a:pPr>
            <a:endParaRPr lang="en-GB" dirty="0"/>
          </a:p>
          <a:p>
            <a:pPr marL="385865" indent="-385865">
              <a:buAutoNum type="arabicPeriod"/>
            </a:pPr>
            <a:r>
              <a:rPr lang="en-GB" dirty="0"/>
              <a:t>Generating greater awareness of the importance of the purpose of the organisation and task outcomes.</a:t>
            </a:r>
          </a:p>
          <a:p>
            <a:pPr marL="385865" indent="-385865">
              <a:buAutoNum type="arabicPeriod"/>
            </a:pPr>
            <a:r>
              <a:rPr lang="en-GB" dirty="0"/>
              <a:t>Inducing them to transcend their own self-interests for the sake of the organisation or team.</a:t>
            </a:r>
          </a:p>
          <a:p>
            <a:pPr marL="385865" indent="-385865">
              <a:buAutoNum type="arabicPeriod"/>
            </a:pPr>
            <a:r>
              <a:rPr lang="en-GB" dirty="0"/>
              <a:t>Activating their higher-level needs.</a:t>
            </a:r>
          </a:p>
        </p:txBody>
      </p:sp>
      <p:pic>
        <p:nvPicPr>
          <p:cNvPr id="4" name="Picture 3">
            <a:extLst>
              <a:ext uri="{FF2B5EF4-FFF2-40B4-BE49-F238E27FC236}">
                <a16:creationId xmlns:a16="http://schemas.microsoft.com/office/drawing/2014/main" id="{999F2232-ACD7-4877-8BFE-424022F6CF28}"/>
              </a:ext>
            </a:extLst>
          </p:cNvPr>
          <p:cNvPicPr>
            <a:picLocks noChangeAspect="1"/>
          </p:cNvPicPr>
          <p:nvPr/>
        </p:nvPicPr>
        <p:blipFill rotWithShape="1">
          <a:blip r:embed="rId3"/>
          <a:srcRect t="22374" r="51273" b="9635"/>
          <a:stretch/>
        </p:blipFill>
        <p:spPr>
          <a:xfrm>
            <a:off x="7813205" y="5407199"/>
            <a:ext cx="1330796" cy="594221"/>
          </a:xfrm>
          <a:prstGeom prst="rect">
            <a:avLst/>
          </a:prstGeom>
        </p:spPr>
      </p:pic>
    </p:spTree>
    <p:extLst>
      <p:ext uri="{BB962C8B-B14F-4D97-AF65-F5344CB8AC3E}">
        <p14:creationId xmlns:p14="http://schemas.microsoft.com/office/powerpoint/2010/main" val="1376798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21DC0E2C-5162-4DBA-852A-FC4B2863B051}"/>
              </a:ext>
            </a:extLst>
          </p:cNvPr>
          <p:cNvSpPr>
            <a:spLocks noGrp="1" noChangeArrowheads="1"/>
          </p:cNvSpPr>
          <p:nvPr>
            <p:ph type="title"/>
          </p:nvPr>
        </p:nvSpPr>
        <p:spPr>
          <a:xfrm>
            <a:off x="-189173" y="548680"/>
            <a:ext cx="9144000" cy="431956"/>
          </a:xfrm>
        </p:spPr>
        <p:txBody>
          <a:bodyPr>
            <a:normAutofit fontScale="90000"/>
          </a:bodyPr>
          <a:lstStyle/>
          <a:p>
            <a:pPr algn="ctr"/>
            <a:r>
              <a:rPr lang="en-GB" altLang="en-US" sz="2401" b="1" dirty="0">
                <a:cs typeface="Tahoma" panose="020B0604030504040204" pitchFamily="34" charset="0"/>
              </a:rPr>
              <a:t>TRANSFORMATIONAL LEADERSHIP CHARACTERISTICS</a:t>
            </a:r>
          </a:p>
        </p:txBody>
      </p:sp>
      <p:sp>
        <p:nvSpPr>
          <p:cNvPr id="70659" name="Rectangle 3">
            <a:extLst>
              <a:ext uri="{FF2B5EF4-FFF2-40B4-BE49-F238E27FC236}">
                <a16:creationId xmlns:a16="http://schemas.microsoft.com/office/drawing/2014/main" id="{A212DCC9-4533-49A0-BDA9-8D887DDB3DA0}"/>
              </a:ext>
            </a:extLst>
          </p:cNvPr>
          <p:cNvSpPr>
            <a:spLocks noGrp="1" noChangeArrowheads="1"/>
          </p:cNvSpPr>
          <p:nvPr>
            <p:ph idx="1"/>
          </p:nvPr>
        </p:nvSpPr>
        <p:spPr>
          <a:xfrm>
            <a:off x="419656" y="1384294"/>
            <a:ext cx="8535171" cy="4051505"/>
          </a:xfrm>
        </p:spPr>
        <p:txBody>
          <a:bodyPr>
            <a:normAutofit fontScale="62500" lnSpcReduction="20000"/>
          </a:bodyPr>
          <a:lstStyle/>
          <a:p>
            <a:pPr marL="0" indent="0">
              <a:buNone/>
            </a:pPr>
            <a:r>
              <a:rPr lang="en-GB" b="1" dirty="0"/>
              <a:t>A transformational leader is someone who:</a:t>
            </a:r>
          </a:p>
          <a:p>
            <a:pPr marL="0" indent="0">
              <a:buNone/>
            </a:pPr>
            <a:endParaRPr lang="en-GB" b="1" dirty="0"/>
          </a:p>
          <a:p>
            <a:r>
              <a:rPr lang="en-GB" dirty="0"/>
              <a:t>Encourages the motivation and positive development of followers</a:t>
            </a:r>
          </a:p>
          <a:p>
            <a:r>
              <a:rPr lang="en-GB" dirty="0"/>
              <a:t>Exemplifies moral standards within the organization and encourages the same of others</a:t>
            </a:r>
          </a:p>
          <a:p>
            <a:r>
              <a:rPr lang="en-GB" dirty="0"/>
              <a:t>Fosters an ethical work environment with clear values, priorities and standards.</a:t>
            </a:r>
          </a:p>
          <a:p>
            <a:r>
              <a:rPr lang="en-GB" dirty="0"/>
              <a:t>Builds company culture by encouraging employees to move from an attitude of self-interest to a mindset where they are working for the common good</a:t>
            </a:r>
          </a:p>
          <a:p>
            <a:r>
              <a:rPr lang="en-GB" dirty="0"/>
              <a:t>Holds an emphasis on authenticity, cooperation and open communication</a:t>
            </a:r>
          </a:p>
          <a:p>
            <a:r>
              <a:rPr lang="en-GB" dirty="0"/>
              <a:t>Provides coaching and mentoring but allowing employees to make decisions and take ownership of tasks</a:t>
            </a:r>
          </a:p>
        </p:txBody>
      </p:sp>
      <p:pic>
        <p:nvPicPr>
          <p:cNvPr id="4" name="Picture 3">
            <a:extLst>
              <a:ext uri="{FF2B5EF4-FFF2-40B4-BE49-F238E27FC236}">
                <a16:creationId xmlns:a16="http://schemas.microsoft.com/office/drawing/2014/main" id="{999F2232-ACD7-4877-8BFE-424022F6CF28}"/>
              </a:ext>
            </a:extLst>
          </p:cNvPr>
          <p:cNvPicPr>
            <a:picLocks noChangeAspect="1"/>
          </p:cNvPicPr>
          <p:nvPr/>
        </p:nvPicPr>
        <p:blipFill rotWithShape="1">
          <a:blip r:embed="rId3"/>
          <a:srcRect t="22374" r="51273" b="9635"/>
          <a:stretch/>
        </p:blipFill>
        <p:spPr>
          <a:xfrm>
            <a:off x="7813205" y="5407199"/>
            <a:ext cx="1330796" cy="594221"/>
          </a:xfrm>
          <a:prstGeom prst="rect">
            <a:avLst/>
          </a:prstGeom>
        </p:spPr>
      </p:pic>
    </p:spTree>
    <p:extLst>
      <p:ext uri="{BB962C8B-B14F-4D97-AF65-F5344CB8AC3E}">
        <p14:creationId xmlns:p14="http://schemas.microsoft.com/office/powerpoint/2010/main" val="1520709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0659">
                                            <p:txEl>
                                              <p:pRg st="0" end="0"/>
                                            </p:txEl>
                                          </p:spTgt>
                                        </p:tgtEl>
                                        <p:attrNameLst>
                                          <p:attrName>style.visibility</p:attrName>
                                        </p:attrNameLst>
                                      </p:cBhvr>
                                      <p:to>
                                        <p:strVal val="visible"/>
                                      </p:to>
                                    </p:set>
                                    <p:anim calcmode="lin" valueType="num">
                                      <p:cBhvr additive="base">
                                        <p:cTn id="7" dur="500" fill="hold"/>
                                        <p:tgtEl>
                                          <p:spTgt spid="7065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065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0659">
                                            <p:txEl>
                                              <p:pRg st="2" end="2"/>
                                            </p:txEl>
                                          </p:spTgt>
                                        </p:tgtEl>
                                        <p:attrNameLst>
                                          <p:attrName>style.visibility</p:attrName>
                                        </p:attrNameLst>
                                      </p:cBhvr>
                                      <p:to>
                                        <p:strVal val="visible"/>
                                      </p:to>
                                    </p:set>
                                    <p:anim calcmode="lin" valueType="num">
                                      <p:cBhvr additive="base">
                                        <p:cTn id="13" dur="500" fill="hold"/>
                                        <p:tgtEl>
                                          <p:spTgt spid="7065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065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0659">
                                            <p:txEl>
                                              <p:pRg st="3" end="3"/>
                                            </p:txEl>
                                          </p:spTgt>
                                        </p:tgtEl>
                                        <p:attrNameLst>
                                          <p:attrName>style.visibility</p:attrName>
                                        </p:attrNameLst>
                                      </p:cBhvr>
                                      <p:to>
                                        <p:strVal val="visible"/>
                                      </p:to>
                                    </p:set>
                                    <p:anim calcmode="lin" valueType="num">
                                      <p:cBhvr additive="base">
                                        <p:cTn id="19" dur="500" fill="hold"/>
                                        <p:tgtEl>
                                          <p:spTgt spid="7065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065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0659">
                                            <p:txEl>
                                              <p:pRg st="4" end="4"/>
                                            </p:txEl>
                                          </p:spTgt>
                                        </p:tgtEl>
                                        <p:attrNameLst>
                                          <p:attrName>style.visibility</p:attrName>
                                        </p:attrNameLst>
                                      </p:cBhvr>
                                      <p:to>
                                        <p:strVal val="visible"/>
                                      </p:to>
                                    </p:set>
                                    <p:anim calcmode="lin" valueType="num">
                                      <p:cBhvr additive="base">
                                        <p:cTn id="25" dur="500" fill="hold"/>
                                        <p:tgtEl>
                                          <p:spTgt spid="7065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065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0659">
                                            <p:txEl>
                                              <p:pRg st="5" end="5"/>
                                            </p:txEl>
                                          </p:spTgt>
                                        </p:tgtEl>
                                        <p:attrNameLst>
                                          <p:attrName>style.visibility</p:attrName>
                                        </p:attrNameLst>
                                      </p:cBhvr>
                                      <p:to>
                                        <p:strVal val="visible"/>
                                      </p:to>
                                    </p:set>
                                    <p:anim calcmode="lin" valueType="num">
                                      <p:cBhvr additive="base">
                                        <p:cTn id="31" dur="500" fill="hold"/>
                                        <p:tgtEl>
                                          <p:spTgt spid="7065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065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0659">
                                            <p:txEl>
                                              <p:pRg st="6" end="6"/>
                                            </p:txEl>
                                          </p:spTgt>
                                        </p:tgtEl>
                                        <p:attrNameLst>
                                          <p:attrName>style.visibility</p:attrName>
                                        </p:attrNameLst>
                                      </p:cBhvr>
                                      <p:to>
                                        <p:strVal val="visible"/>
                                      </p:to>
                                    </p:set>
                                    <p:anim calcmode="lin" valueType="num">
                                      <p:cBhvr additive="base">
                                        <p:cTn id="37" dur="500" fill="hold"/>
                                        <p:tgtEl>
                                          <p:spTgt spid="70659">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065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0659">
                                            <p:txEl>
                                              <p:pRg st="7" end="7"/>
                                            </p:txEl>
                                          </p:spTgt>
                                        </p:tgtEl>
                                        <p:attrNameLst>
                                          <p:attrName>style.visibility</p:attrName>
                                        </p:attrNameLst>
                                      </p:cBhvr>
                                      <p:to>
                                        <p:strVal val="visible"/>
                                      </p:to>
                                    </p:set>
                                    <p:anim calcmode="lin" valueType="num">
                                      <p:cBhvr additive="base">
                                        <p:cTn id="43" dur="500" fill="hold"/>
                                        <p:tgtEl>
                                          <p:spTgt spid="70659">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065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21DC0E2C-5162-4DBA-852A-FC4B2863B051}"/>
              </a:ext>
            </a:extLst>
          </p:cNvPr>
          <p:cNvSpPr>
            <a:spLocks noGrp="1" noChangeArrowheads="1"/>
          </p:cNvSpPr>
          <p:nvPr>
            <p:ph type="title"/>
          </p:nvPr>
        </p:nvSpPr>
        <p:spPr>
          <a:xfrm>
            <a:off x="0" y="476672"/>
            <a:ext cx="9144000" cy="431956"/>
          </a:xfrm>
        </p:spPr>
        <p:txBody>
          <a:bodyPr>
            <a:normAutofit fontScale="90000"/>
          </a:bodyPr>
          <a:lstStyle/>
          <a:p>
            <a:pPr algn="ctr"/>
            <a:r>
              <a:rPr lang="en-GB" altLang="en-US" sz="2401" b="1" dirty="0">
                <a:cs typeface="Tahoma" panose="020B0604030504040204" pitchFamily="34" charset="0"/>
              </a:rPr>
              <a:t>THE PROCESS OF TRANSFORMATIONAL LEADERSHIP</a:t>
            </a:r>
          </a:p>
        </p:txBody>
      </p:sp>
      <p:sp>
        <p:nvSpPr>
          <p:cNvPr id="70659" name="Rectangle 3">
            <a:extLst>
              <a:ext uri="{FF2B5EF4-FFF2-40B4-BE49-F238E27FC236}">
                <a16:creationId xmlns:a16="http://schemas.microsoft.com/office/drawing/2014/main" id="{A212DCC9-4533-49A0-BDA9-8D887DDB3DA0}"/>
              </a:ext>
            </a:extLst>
          </p:cNvPr>
          <p:cNvSpPr>
            <a:spLocks noGrp="1" noChangeArrowheads="1"/>
          </p:cNvSpPr>
          <p:nvPr>
            <p:ph idx="1"/>
          </p:nvPr>
        </p:nvSpPr>
        <p:spPr>
          <a:xfrm>
            <a:off x="179512" y="1134798"/>
            <a:ext cx="8535171" cy="4051505"/>
          </a:xfrm>
        </p:spPr>
        <p:txBody>
          <a:bodyPr>
            <a:normAutofit fontScale="77500" lnSpcReduction="20000"/>
          </a:bodyPr>
          <a:lstStyle/>
          <a:p>
            <a:r>
              <a:rPr lang="en-GB" altLang="en-US" dirty="0">
                <a:cs typeface="Tahoma" panose="020B0604030504040204" pitchFamily="34" charset="0"/>
              </a:rPr>
              <a:t>Leaders have the skill to recognize the need for change.</a:t>
            </a:r>
          </a:p>
          <a:p>
            <a:r>
              <a:rPr lang="en-GB" altLang="en-US" dirty="0">
                <a:cs typeface="Tahoma" panose="020B0604030504040204" pitchFamily="34" charset="0"/>
              </a:rPr>
              <a:t>The leader uses charisma to appeal to employees’ ideals, values and emotions.</a:t>
            </a:r>
          </a:p>
          <a:p>
            <a:r>
              <a:rPr lang="en-GB" altLang="en-US" dirty="0">
                <a:cs typeface="Tahoma" panose="020B0604030504040204" pitchFamily="34" charset="0"/>
              </a:rPr>
              <a:t>Employees are inspired and stimulated to think differently about their job and their contribution to the organization.</a:t>
            </a:r>
          </a:p>
          <a:p>
            <a:r>
              <a:rPr lang="en-GB" altLang="en-US" dirty="0">
                <a:cs typeface="Tahoma" panose="020B0604030504040204" pitchFamily="34" charset="0"/>
              </a:rPr>
              <a:t>Employees are encouraged to seek new ways of solving work problems.</a:t>
            </a:r>
          </a:p>
          <a:p>
            <a:r>
              <a:rPr lang="en-GB" altLang="en-US" dirty="0">
                <a:cs typeface="Tahoma" panose="020B0604030504040204" pitchFamily="34" charset="0"/>
              </a:rPr>
              <a:t>The leader addresses and meet employees’ emotional needs.</a:t>
            </a:r>
          </a:p>
          <a:p>
            <a:r>
              <a:rPr lang="en-GB" altLang="en-US" dirty="0">
                <a:cs typeface="Tahoma" panose="020B0604030504040204" pitchFamily="34" charset="0"/>
              </a:rPr>
              <a:t>This creates high performance employees and groups and enhances organization effectiveness and its ability to cope with change.</a:t>
            </a:r>
          </a:p>
          <a:p>
            <a:pPr>
              <a:buFont typeface="Wingdings" panose="05000000000000000000" pitchFamily="2" charset="2"/>
              <a:buChar char="q"/>
            </a:pPr>
            <a:endParaRPr lang="en-GB" altLang="en-US" sz="1500" b="1" dirty="0">
              <a:latin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7E6A2E34-9D57-423E-922C-CA35AE9302F7}"/>
              </a:ext>
            </a:extLst>
          </p:cNvPr>
          <p:cNvPicPr>
            <a:picLocks noChangeAspect="1"/>
          </p:cNvPicPr>
          <p:nvPr/>
        </p:nvPicPr>
        <p:blipFill rotWithShape="1">
          <a:blip r:embed="rId3"/>
          <a:srcRect t="22374" r="51273" b="9635"/>
          <a:stretch/>
        </p:blipFill>
        <p:spPr>
          <a:xfrm>
            <a:off x="7813205" y="5407199"/>
            <a:ext cx="1330796" cy="594221"/>
          </a:xfrm>
          <a:prstGeom prst="rect">
            <a:avLst/>
          </a:prstGeom>
        </p:spPr>
      </p:pic>
    </p:spTree>
    <p:extLst>
      <p:ext uri="{BB962C8B-B14F-4D97-AF65-F5344CB8AC3E}">
        <p14:creationId xmlns:p14="http://schemas.microsoft.com/office/powerpoint/2010/main" val="3559332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21DC0E2C-5162-4DBA-852A-FC4B2863B051}"/>
              </a:ext>
            </a:extLst>
          </p:cNvPr>
          <p:cNvSpPr>
            <a:spLocks noGrp="1" noChangeArrowheads="1"/>
          </p:cNvSpPr>
          <p:nvPr>
            <p:ph type="title"/>
          </p:nvPr>
        </p:nvSpPr>
        <p:spPr>
          <a:xfrm>
            <a:off x="0" y="404664"/>
            <a:ext cx="9144000" cy="431956"/>
          </a:xfrm>
        </p:spPr>
        <p:txBody>
          <a:bodyPr>
            <a:normAutofit fontScale="90000"/>
          </a:bodyPr>
          <a:lstStyle/>
          <a:p>
            <a:pPr algn="ctr"/>
            <a:r>
              <a:rPr lang="en-GB" altLang="en-US" sz="2401" b="1" dirty="0">
                <a:cs typeface="Tahoma" panose="020B0604030504040204" pitchFamily="34" charset="0"/>
              </a:rPr>
              <a:t>COMPONENTS OF TRANSFORMATIONAL LEADERSHIP</a:t>
            </a:r>
          </a:p>
        </p:txBody>
      </p:sp>
      <p:sp>
        <p:nvSpPr>
          <p:cNvPr id="70659" name="Rectangle 3">
            <a:extLst>
              <a:ext uri="{FF2B5EF4-FFF2-40B4-BE49-F238E27FC236}">
                <a16:creationId xmlns:a16="http://schemas.microsoft.com/office/drawing/2014/main" id="{A212DCC9-4533-49A0-BDA9-8D887DDB3DA0}"/>
              </a:ext>
            </a:extLst>
          </p:cNvPr>
          <p:cNvSpPr>
            <a:spLocks noGrp="1" noChangeArrowheads="1"/>
          </p:cNvSpPr>
          <p:nvPr>
            <p:ph idx="1"/>
          </p:nvPr>
        </p:nvSpPr>
        <p:spPr>
          <a:xfrm>
            <a:off x="304414" y="1340768"/>
            <a:ext cx="4739161" cy="4363541"/>
          </a:xfrm>
        </p:spPr>
        <p:txBody>
          <a:bodyPr>
            <a:normAutofit/>
          </a:bodyPr>
          <a:lstStyle/>
          <a:p>
            <a:pPr marL="0" indent="0">
              <a:buNone/>
            </a:pPr>
            <a:r>
              <a:rPr lang="en-GB" sz="1500" dirty="0"/>
              <a:t>Transformational leadership comprises four basic components:</a:t>
            </a:r>
          </a:p>
          <a:p>
            <a:pPr marL="0" indent="0">
              <a:buNone/>
            </a:pPr>
            <a:endParaRPr lang="en-GB" sz="1500" dirty="0"/>
          </a:p>
          <a:p>
            <a:pPr marL="385865" indent="-385865">
              <a:buFont typeface="+mj-lt"/>
              <a:buAutoNum type="arabicPeriod"/>
            </a:pPr>
            <a:r>
              <a:rPr lang="en-GB" sz="1500" b="1" i="1" dirty="0"/>
              <a:t>Idealised influence</a:t>
            </a:r>
            <a:r>
              <a:rPr lang="en-GB" sz="1500" dirty="0"/>
              <a:t> – the charisma of the leader, and the respect and admiration of the followers;</a:t>
            </a:r>
          </a:p>
          <a:p>
            <a:pPr marL="385865" indent="-385865">
              <a:buFont typeface="+mj-lt"/>
              <a:buAutoNum type="arabicPeriod"/>
            </a:pPr>
            <a:r>
              <a:rPr lang="en-GB" sz="1500" b="1" i="1" dirty="0"/>
              <a:t>Inspirational motivation</a:t>
            </a:r>
            <a:r>
              <a:rPr lang="en-GB" sz="1500" dirty="0"/>
              <a:t> – the behaviour of the leader, which provides meaning and challenge to the work of the followers;</a:t>
            </a:r>
          </a:p>
          <a:p>
            <a:pPr marL="385865" indent="-385865">
              <a:buFont typeface="+mj-lt"/>
              <a:buAutoNum type="arabicPeriod"/>
            </a:pPr>
            <a:r>
              <a:rPr lang="en-GB" sz="1500" b="1" i="1" dirty="0"/>
              <a:t>Intellectual stimulation</a:t>
            </a:r>
            <a:r>
              <a:rPr lang="en-GB" sz="1500" dirty="0"/>
              <a:t> – leaders who solicit new and novel approaches for the performance of work and creative problem solutions from followers; and</a:t>
            </a:r>
          </a:p>
          <a:p>
            <a:pPr marL="385865" indent="-385865">
              <a:buFont typeface="+mj-lt"/>
              <a:buAutoNum type="arabicPeriod"/>
            </a:pPr>
            <a:r>
              <a:rPr lang="en-GB" sz="1500" b="1" i="1" dirty="0"/>
              <a:t>Individualised consideration</a:t>
            </a:r>
            <a:r>
              <a:rPr lang="en-GB" sz="1500" dirty="0"/>
              <a:t> – leaders who listen and give special concern to the growth and developmental needs of the followers.</a:t>
            </a:r>
            <a:endParaRPr lang="en-GB" altLang="en-US" sz="1200" b="1" dirty="0">
              <a:latin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999F2232-ACD7-4877-8BFE-424022F6CF28}"/>
              </a:ext>
            </a:extLst>
          </p:cNvPr>
          <p:cNvPicPr>
            <a:picLocks noChangeAspect="1"/>
          </p:cNvPicPr>
          <p:nvPr/>
        </p:nvPicPr>
        <p:blipFill rotWithShape="1">
          <a:blip r:embed="rId3"/>
          <a:srcRect t="22374" r="51273" b="9635"/>
          <a:stretch/>
        </p:blipFill>
        <p:spPr>
          <a:xfrm>
            <a:off x="7813205" y="5407199"/>
            <a:ext cx="1330796" cy="594221"/>
          </a:xfrm>
          <a:prstGeom prst="rect">
            <a:avLst/>
          </a:prstGeom>
        </p:spPr>
      </p:pic>
      <p:pic>
        <p:nvPicPr>
          <p:cNvPr id="3" name="Picture 2">
            <a:extLst>
              <a:ext uri="{FF2B5EF4-FFF2-40B4-BE49-F238E27FC236}">
                <a16:creationId xmlns:a16="http://schemas.microsoft.com/office/drawing/2014/main" id="{FFBD7E29-B241-4D40-AC64-926F485130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15589" y="1683200"/>
            <a:ext cx="3723998" cy="3723998"/>
          </a:xfrm>
          <a:prstGeom prst="rect">
            <a:avLst/>
          </a:prstGeom>
        </p:spPr>
      </p:pic>
    </p:spTree>
    <p:extLst>
      <p:ext uri="{BB962C8B-B14F-4D97-AF65-F5344CB8AC3E}">
        <p14:creationId xmlns:p14="http://schemas.microsoft.com/office/powerpoint/2010/main" val="3604175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0659">
                                            <p:txEl>
                                              <p:pRg st="0" end="0"/>
                                            </p:txEl>
                                          </p:spTgt>
                                        </p:tgtEl>
                                        <p:attrNameLst>
                                          <p:attrName>style.visibility</p:attrName>
                                        </p:attrNameLst>
                                      </p:cBhvr>
                                      <p:to>
                                        <p:strVal val="visible"/>
                                      </p:to>
                                    </p:set>
                                    <p:anim calcmode="lin" valueType="num">
                                      <p:cBhvr additive="base">
                                        <p:cTn id="13" dur="500" fill="hold"/>
                                        <p:tgtEl>
                                          <p:spTgt spid="7065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065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0659">
                                            <p:txEl>
                                              <p:pRg st="2" end="2"/>
                                            </p:txEl>
                                          </p:spTgt>
                                        </p:tgtEl>
                                        <p:attrNameLst>
                                          <p:attrName>style.visibility</p:attrName>
                                        </p:attrNameLst>
                                      </p:cBhvr>
                                      <p:to>
                                        <p:strVal val="visible"/>
                                      </p:to>
                                    </p:set>
                                    <p:anim calcmode="lin" valueType="num">
                                      <p:cBhvr additive="base">
                                        <p:cTn id="19" dur="500" fill="hold"/>
                                        <p:tgtEl>
                                          <p:spTgt spid="7065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065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0659">
                                            <p:txEl>
                                              <p:pRg st="3" end="3"/>
                                            </p:txEl>
                                          </p:spTgt>
                                        </p:tgtEl>
                                        <p:attrNameLst>
                                          <p:attrName>style.visibility</p:attrName>
                                        </p:attrNameLst>
                                      </p:cBhvr>
                                      <p:to>
                                        <p:strVal val="visible"/>
                                      </p:to>
                                    </p:set>
                                    <p:anim calcmode="lin" valueType="num">
                                      <p:cBhvr additive="base">
                                        <p:cTn id="25" dur="500" fill="hold"/>
                                        <p:tgtEl>
                                          <p:spTgt spid="7065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065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0659">
                                            <p:txEl>
                                              <p:pRg st="4" end="4"/>
                                            </p:txEl>
                                          </p:spTgt>
                                        </p:tgtEl>
                                        <p:attrNameLst>
                                          <p:attrName>style.visibility</p:attrName>
                                        </p:attrNameLst>
                                      </p:cBhvr>
                                      <p:to>
                                        <p:strVal val="visible"/>
                                      </p:to>
                                    </p:set>
                                    <p:anim calcmode="lin" valueType="num">
                                      <p:cBhvr additive="base">
                                        <p:cTn id="31" dur="500" fill="hold"/>
                                        <p:tgtEl>
                                          <p:spTgt spid="7065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065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0659">
                                            <p:txEl>
                                              <p:pRg st="5" end="5"/>
                                            </p:txEl>
                                          </p:spTgt>
                                        </p:tgtEl>
                                        <p:attrNameLst>
                                          <p:attrName>style.visibility</p:attrName>
                                        </p:attrNameLst>
                                      </p:cBhvr>
                                      <p:to>
                                        <p:strVal val="visible"/>
                                      </p:to>
                                    </p:set>
                                    <p:anim calcmode="lin" valueType="num">
                                      <p:cBhvr additive="base">
                                        <p:cTn id="37" dur="500" fill="hold"/>
                                        <p:tgtEl>
                                          <p:spTgt spid="7065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065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0" y="856580"/>
            <a:ext cx="9144000" cy="5144840"/>
          </a:xfrm>
          <a:prstGeom prst="rect">
            <a:avLst/>
          </a:prstGeom>
        </p:spPr>
      </p:pic>
      <p:sp>
        <p:nvSpPr>
          <p:cNvPr id="7" name="TextBox 6"/>
          <p:cNvSpPr txBox="1"/>
          <p:nvPr/>
        </p:nvSpPr>
        <p:spPr>
          <a:xfrm>
            <a:off x="0" y="98701"/>
            <a:ext cx="9144000" cy="784958"/>
          </a:xfrm>
          <a:prstGeom prst="rect">
            <a:avLst/>
          </a:prstGeom>
          <a:noFill/>
        </p:spPr>
        <p:txBody>
          <a:bodyPr wrap="square" rtlCol="0">
            <a:spAutoFit/>
          </a:bodyPr>
          <a:lstStyle/>
          <a:p>
            <a:pPr algn="ctr"/>
            <a:r>
              <a:rPr lang="en-GB" sz="4501" b="1" dirty="0"/>
              <a:t>20 MINUTES</a:t>
            </a:r>
            <a:endParaRPr lang="en-GB" sz="4501" b="1" dirty="0"/>
          </a:p>
        </p:txBody>
      </p:sp>
    </p:spTree>
    <p:extLst>
      <p:ext uri="{BB962C8B-B14F-4D97-AF65-F5344CB8AC3E}">
        <p14:creationId xmlns:p14="http://schemas.microsoft.com/office/powerpoint/2010/main" val="3169333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4EC3D-BF0C-4112-82C0-EF542F4ACE92}"/>
              </a:ext>
            </a:extLst>
          </p:cNvPr>
          <p:cNvSpPr>
            <a:spLocks noGrp="1"/>
          </p:cNvSpPr>
          <p:nvPr>
            <p:ph type="title"/>
          </p:nvPr>
        </p:nvSpPr>
        <p:spPr>
          <a:xfrm>
            <a:off x="-14199" y="188640"/>
            <a:ext cx="9144000" cy="486181"/>
          </a:xfrm>
        </p:spPr>
        <p:txBody>
          <a:bodyPr>
            <a:normAutofit fontScale="90000"/>
          </a:bodyPr>
          <a:lstStyle/>
          <a:p>
            <a:pPr algn="ctr"/>
            <a:r>
              <a:rPr lang="en-GB" sz="2701" b="1" dirty="0"/>
              <a:t>General theories of leadership: A summary</a:t>
            </a:r>
          </a:p>
        </p:txBody>
      </p:sp>
      <p:pic>
        <p:nvPicPr>
          <p:cNvPr id="4" name="Content Placeholder 3">
            <a:extLst>
              <a:ext uri="{FF2B5EF4-FFF2-40B4-BE49-F238E27FC236}">
                <a16:creationId xmlns:a16="http://schemas.microsoft.com/office/drawing/2014/main" id="{8F1BC48E-AFF5-419B-9EB2-B79EC61A9D13}"/>
              </a:ext>
            </a:extLst>
          </p:cNvPr>
          <p:cNvPicPr>
            <a:picLocks noGrp="1" noChangeAspect="1"/>
          </p:cNvPicPr>
          <p:nvPr>
            <p:ph idx="1"/>
          </p:nvPr>
        </p:nvPicPr>
        <p:blipFill>
          <a:blip r:embed="rId3"/>
          <a:stretch>
            <a:fillRect/>
          </a:stretch>
        </p:blipFill>
        <p:spPr>
          <a:xfrm>
            <a:off x="212069" y="980729"/>
            <a:ext cx="8719860" cy="4471678"/>
          </a:xfrm>
          <a:prstGeom prst="rect">
            <a:avLst/>
          </a:prstGeom>
        </p:spPr>
      </p:pic>
      <p:sp>
        <p:nvSpPr>
          <p:cNvPr id="5" name="Rectangle 4">
            <a:extLst>
              <a:ext uri="{FF2B5EF4-FFF2-40B4-BE49-F238E27FC236}">
                <a16:creationId xmlns:a16="http://schemas.microsoft.com/office/drawing/2014/main" id="{A98B7FE5-B273-49D8-ADFC-E5EC0CC3A190}"/>
              </a:ext>
            </a:extLst>
          </p:cNvPr>
          <p:cNvSpPr/>
          <p:nvPr/>
        </p:nvSpPr>
        <p:spPr>
          <a:xfrm>
            <a:off x="120929" y="5568041"/>
            <a:ext cx="8902141" cy="369332"/>
          </a:xfrm>
          <a:prstGeom prst="rect">
            <a:avLst/>
          </a:prstGeom>
        </p:spPr>
        <p:txBody>
          <a:bodyPr wrap="square">
            <a:spAutoFit/>
          </a:bodyPr>
          <a:lstStyle/>
          <a:p>
            <a:r>
              <a:rPr lang="en-GB" sz="900" b="1" dirty="0"/>
              <a:t>Source: Institute for Sustainability Leadership (2017). Global definitions of leadership and theories of leadership development: Literature review. Cambridge: University of Cambridge.</a:t>
            </a:r>
          </a:p>
        </p:txBody>
      </p:sp>
    </p:spTree>
    <p:extLst>
      <p:ext uri="{BB962C8B-B14F-4D97-AF65-F5344CB8AC3E}">
        <p14:creationId xmlns:p14="http://schemas.microsoft.com/office/powerpoint/2010/main" val="1563967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42EB2EA0-EE30-4697-9C2E-ACEA7E68E6CC}"/>
              </a:ext>
            </a:extLst>
          </p:cNvPr>
          <p:cNvSpPr>
            <a:spLocks noGrp="1" noChangeArrowheads="1"/>
          </p:cNvSpPr>
          <p:nvPr>
            <p:ph type="title"/>
          </p:nvPr>
        </p:nvSpPr>
        <p:spPr>
          <a:xfrm>
            <a:off x="1" y="332656"/>
            <a:ext cx="9144000" cy="508528"/>
          </a:xfrm>
        </p:spPr>
        <p:txBody>
          <a:bodyPr>
            <a:normAutofit/>
          </a:bodyPr>
          <a:lstStyle/>
          <a:p>
            <a:pPr algn="ctr"/>
            <a:r>
              <a:rPr lang="en-GB" altLang="en-US" sz="2401" b="1" dirty="0">
                <a:cs typeface="Tahoma" panose="020B0604030504040204" pitchFamily="34" charset="0"/>
              </a:rPr>
              <a:t>LEADERSHIP AS A FUNCTION OF THE ORGANIZATION</a:t>
            </a:r>
          </a:p>
        </p:txBody>
      </p:sp>
      <p:sp>
        <p:nvSpPr>
          <p:cNvPr id="76803" name="Rectangle 3">
            <a:extLst>
              <a:ext uri="{FF2B5EF4-FFF2-40B4-BE49-F238E27FC236}">
                <a16:creationId xmlns:a16="http://schemas.microsoft.com/office/drawing/2014/main" id="{C0F5FA21-B237-428C-BE94-B48AB17534EC}"/>
              </a:ext>
            </a:extLst>
          </p:cNvPr>
          <p:cNvSpPr>
            <a:spLocks noGrp="1" noChangeArrowheads="1"/>
          </p:cNvSpPr>
          <p:nvPr>
            <p:ph idx="1"/>
          </p:nvPr>
        </p:nvSpPr>
        <p:spPr>
          <a:xfrm>
            <a:off x="483633" y="1412776"/>
            <a:ext cx="7994970" cy="4248472"/>
          </a:xfrm>
        </p:spPr>
        <p:txBody>
          <a:bodyPr>
            <a:normAutofit fontScale="85000" lnSpcReduction="10000"/>
          </a:bodyPr>
          <a:lstStyle/>
          <a:p>
            <a:pPr marL="34299" indent="0">
              <a:buNone/>
            </a:pPr>
            <a:r>
              <a:rPr lang="en-GB" altLang="en-US" dirty="0">
                <a:cs typeface="Tahoma" panose="020B0604030504040204" pitchFamily="34" charset="0"/>
              </a:rPr>
              <a:t>A number of factors shape or inhibit a leader’s action and effectiveness:</a:t>
            </a:r>
          </a:p>
          <a:p>
            <a:pPr marL="34299" indent="0">
              <a:buNone/>
            </a:pPr>
            <a:endParaRPr lang="en-GB" altLang="en-US" dirty="0">
              <a:cs typeface="Tahoma" panose="020B0604030504040204" pitchFamily="34" charset="0"/>
            </a:endParaRPr>
          </a:p>
          <a:p>
            <a:r>
              <a:rPr lang="en-GB" altLang="en-US" dirty="0">
                <a:cs typeface="Tahoma" panose="020B0604030504040204" pitchFamily="34" charset="0"/>
              </a:rPr>
              <a:t>Age and history of the organization</a:t>
            </a:r>
          </a:p>
          <a:p>
            <a:r>
              <a:rPr lang="en-GB" altLang="en-US" dirty="0">
                <a:cs typeface="Tahoma" panose="020B0604030504040204" pitchFamily="34" charset="0"/>
              </a:rPr>
              <a:t>Size of the organization</a:t>
            </a:r>
          </a:p>
          <a:p>
            <a:r>
              <a:rPr lang="en-GB" altLang="en-US" dirty="0">
                <a:cs typeface="Tahoma" panose="020B0604030504040204" pitchFamily="34" charset="0"/>
              </a:rPr>
              <a:t>Structure of the organization</a:t>
            </a:r>
          </a:p>
          <a:p>
            <a:r>
              <a:rPr lang="en-GB" altLang="en-US" dirty="0">
                <a:cs typeface="Tahoma" panose="020B0604030504040204" pitchFamily="34" charset="0"/>
              </a:rPr>
              <a:t>Stability or crisis situation</a:t>
            </a:r>
          </a:p>
          <a:p>
            <a:r>
              <a:rPr lang="en-GB" altLang="en-US" dirty="0">
                <a:cs typeface="Tahoma" panose="020B0604030504040204" pitchFamily="34" charset="0"/>
              </a:rPr>
              <a:t>The nature of leadership varies in different cultures</a:t>
            </a:r>
          </a:p>
          <a:p>
            <a:r>
              <a:rPr lang="en-GB" altLang="en-US" dirty="0">
                <a:cs typeface="Tahoma" panose="020B0604030504040204" pitchFamily="34" charset="0"/>
              </a:rPr>
              <a:t>Employee reaction to leader initiatives</a:t>
            </a:r>
          </a:p>
        </p:txBody>
      </p:sp>
      <p:pic>
        <p:nvPicPr>
          <p:cNvPr id="4" name="Picture 3">
            <a:extLst>
              <a:ext uri="{FF2B5EF4-FFF2-40B4-BE49-F238E27FC236}">
                <a16:creationId xmlns:a16="http://schemas.microsoft.com/office/drawing/2014/main" id="{3FE9EF58-525D-4FB3-A773-7FBCAA8023F5}"/>
              </a:ext>
            </a:extLst>
          </p:cNvPr>
          <p:cNvPicPr>
            <a:picLocks noChangeAspect="1"/>
          </p:cNvPicPr>
          <p:nvPr/>
        </p:nvPicPr>
        <p:blipFill rotWithShape="1">
          <a:blip r:embed="rId3"/>
          <a:srcRect t="22374" r="51273" b="9635"/>
          <a:stretch/>
        </p:blipFill>
        <p:spPr>
          <a:xfrm>
            <a:off x="7813205" y="5935729"/>
            <a:ext cx="1330796" cy="594221"/>
          </a:xfrm>
          <a:prstGeom prst="rect">
            <a:avLst/>
          </a:prstGeom>
        </p:spPr>
      </p:pic>
    </p:spTree>
    <p:extLst>
      <p:ext uri="{BB962C8B-B14F-4D97-AF65-F5344CB8AC3E}">
        <p14:creationId xmlns:p14="http://schemas.microsoft.com/office/powerpoint/2010/main" val="14751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6803">
                                            <p:txEl>
                                              <p:pRg st="0" end="0"/>
                                            </p:txEl>
                                          </p:spTgt>
                                        </p:tgtEl>
                                        <p:attrNameLst>
                                          <p:attrName>style.visibility</p:attrName>
                                        </p:attrNameLst>
                                      </p:cBhvr>
                                      <p:to>
                                        <p:strVal val="visible"/>
                                      </p:to>
                                    </p:set>
                                    <p:anim calcmode="lin" valueType="num">
                                      <p:cBhvr additive="base">
                                        <p:cTn id="7" dur="500" fill="hold"/>
                                        <p:tgtEl>
                                          <p:spTgt spid="7680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680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6803">
                                            <p:txEl>
                                              <p:pRg st="2" end="2"/>
                                            </p:txEl>
                                          </p:spTgt>
                                        </p:tgtEl>
                                        <p:attrNameLst>
                                          <p:attrName>style.visibility</p:attrName>
                                        </p:attrNameLst>
                                      </p:cBhvr>
                                      <p:to>
                                        <p:strVal val="visible"/>
                                      </p:to>
                                    </p:set>
                                    <p:anim calcmode="lin" valueType="num">
                                      <p:cBhvr additive="base">
                                        <p:cTn id="13" dur="500" fill="hold"/>
                                        <p:tgtEl>
                                          <p:spTgt spid="7680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680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6803">
                                            <p:txEl>
                                              <p:pRg st="3" end="3"/>
                                            </p:txEl>
                                          </p:spTgt>
                                        </p:tgtEl>
                                        <p:attrNameLst>
                                          <p:attrName>style.visibility</p:attrName>
                                        </p:attrNameLst>
                                      </p:cBhvr>
                                      <p:to>
                                        <p:strVal val="visible"/>
                                      </p:to>
                                    </p:set>
                                    <p:anim calcmode="lin" valueType="num">
                                      <p:cBhvr additive="base">
                                        <p:cTn id="19" dur="500" fill="hold"/>
                                        <p:tgtEl>
                                          <p:spTgt spid="7680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680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6803">
                                            <p:txEl>
                                              <p:pRg st="4" end="4"/>
                                            </p:txEl>
                                          </p:spTgt>
                                        </p:tgtEl>
                                        <p:attrNameLst>
                                          <p:attrName>style.visibility</p:attrName>
                                        </p:attrNameLst>
                                      </p:cBhvr>
                                      <p:to>
                                        <p:strVal val="visible"/>
                                      </p:to>
                                    </p:set>
                                    <p:anim calcmode="lin" valueType="num">
                                      <p:cBhvr additive="base">
                                        <p:cTn id="25" dur="500" fill="hold"/>
                                        <p:tgtEl>
                                          <p:spTgt spid="7680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680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6803">
                                            <p:txEl>
                                              <p:pRg st="5" end="5"/>
                                            </p:txEl>
                                          </p:spTgt>
                                        </p:tgtEl>
                                        <p:attrNameLst>
                                          <p:attrName>style.visibility</p:attrName>
                                        </p:attrNameLst>
                                      </p:cBhvr>
                                      <p:to>
                                        <p:strVal val="visible"/>
                                      </p:to>
                                    </p:set>
                                    <p:anim calcmode="lin" valueType="num">
                                      <p:cBhvr additive="base">
                                        <p:cTn id="31" dur="500" fill="hold"/>
                                        <p:tgtEl>
                                          <p:spTgt spid="7680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680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6803">
                                            <p:txEl>
                                              <p:pRg st="6" end="6"/>
                                            </p:txEl>
                                          </p:spTgt>
                                        </p:tgtEl>
                                        <p:attrNameLst>
                                          <p:attrName>style.visibility</p:attrName>
                                        </p:attrNameLst>
                                      </p:cBhvr>
                                      <p:to>
                                        <p:strVal val="visible"/>
                                      </p:to>
                                    </p:set>
                                    <p:anim calcmode="lin" valueType="num">
                                      <p:cBhvr additive="base">
                                        <p:cTn id="37" dur="500" fill="hold"/>
                                        <p:tgtEl>
                                          <p:spTgt spid="7680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680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6803">
                                            <p:txEl>
                                              <p:pRg st="7" end="7"/>
                                            </p:txEl>
                                          </p:spTgt>
                                        </p:tgtEl>
                                        <p:attrNameLst>
                                          <p:attrName>style.visibility</p:attrName>
                                        </p:attrNameLst>
                                      </p:cBhvr>
                                      <p:to>
                                        <p:strVal val="visible"/>
                                      </p:to>
                                    </p:set>
                                    <p:anim calcmode="lin" valueType="num">
                                      <p:cBhvr additive="base">
                                        <p:cTn id="43" dur="500" fill="hold"/>
                                        <p:tgtEl>
                                          <p:spTgt spid="7680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680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534" y="1772816"/>
            <a:ext cx="7888754" cy="3042605"/>
          </a:xfrm>
          <a:solidFill>
            <a:schemeClr val="accent1">
              <a:lumMod val="50000"/>
            </a:schemeClr>
          </a:solidFill>
        </p:spPr>
        <p:txBody>
          <a:bodyPr>
            <a:normAutofit/>
          </a:bodyPr>
          <a:lstStyle/>
          <a:p>
            <a:pPr algn="ctr"/>
            <a:r>
              <a:rPr lang="en-GB" b="1" dirty="0" smtClean="0">
                <a:solidFill>
                  <a:schemeClr val="bg1"/>
                </a:solidFill>
              </a:rPr>
              <a:t>WHAT IS AN IDEAL LEADERSHIP TRAIT/STYLE IN A CHANGING WORLD/BUSINESS ENVIRONMENT?</a:t>
            </a:r>
            <a:endParaRPr lang="en-GB" b="1" dirty="0">
              <a:solidFill>
                <a:schemeClr val="bg1"/>
              </a:solidFill>
            </a:endParaRPr>
          </a:p>
        </p:txBody>
      </p:sp>
      <p:sp>
        <p:nvSpPr>
          <p:cNvPr id="3" name="Rectangle 2"/>
          <p:cNvSpPr/>
          <p:nvPr/>
        </p:nvSpPr>
        <p:spPr>
          <a:xfrm>
            <a:off x="2287507" y="404664"/>
            <a:ext cx="4570809" cy="554126"/>
          </a:xfrm>
          <a:prstGeom prst="rect">
            <a:avLst/>
          </a:prstGeom>
        </p:spPr>
        <p:txBody>
          <a:bodyPr>
            <a:spAutoFit/>
          </a:bodyPr>
          <a:lstStyle/>
          <a:p>
            <a:pPr algn="ctr"/>
            <a:r>
              <a:rPr lang="en-GB" sz="3001" b="1" dirty="0"/>
              <a:t>ACIVITY - DISCUSSION</a:t>
            </a:r>
            <a:endParaRPr lang="en-GB" sz="3001" dirty="0"/>
          </a:p>
        </p:txBody>
      </p:sp>
    </p:spTree>
    <p:extLst>
      <p:ext uri="{BB962C8B-B14F-4D97-AF65-F5344CB8AC3E}">
        <p14:creationId xmlns:p14="http://schemas.microsoft.com/office/powerpoint/2010/main" val="6243360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AEF16-3FF4-4E4C-B0CD-633853F210CE}"/>
              </a:ext>
            </a:extLst>
          </p:cNvPr>
          <p:cNvSpPr>
            <a:spLocks noGrp="1"/>
          </p:cNvSpPr>
          <p:nvPr>
            <p:ph type="title"/>
          </p:nvPr>
        </p:nvSpPr>
        <p:spPr>
          <a:xfrm>
            <a:off x="0" y="476672"/>
            <a:ext cx="9144000" cy="432161"/>
          </a:xfrm>
        </p:spPr>
        <p:txBody>
          <a:bodyPr>
            <a:noAutofit/>
          </a:bodyPr>
          <a:lstStyle/>
          <a:p>
            <a:pPr algn="ctr"/>
            <a:r>
              <a:rPr lang="en-GB" sz="2701" b="1" dirty="0"/>
              <a:t>Traits, styles, and skills of global leaders</a:t>
            </a:r>
          </a:p>
        </p:txBody>
      </p:sp>
      <p:pic>
        <p:nvPicPr>
          <p:cNvPr id="4" name="Content Placeholder 3">
            <a:extLst>
              <a:ext uri="{FF2B5EF4-FFF2-40B4-BE49-F238E27FC236}">
                <a16:creationId xmlns:a16="http://schemas.microsoft.com/office/drawing/2014/main" id="{7DFD9CFD-BB99-4095-83F3-A5B9EC39C803}"/>
              </a:ext>
            </a:extLst>
          </p:cNvPr>
          <p:cNvPicPr>
            <a:picLocks noGrp="1" noChangeAspect="1"/>
          </p:cNvPicPr>
          <p:nvPr>
            <p:ph idx="1"/>
          </p:nvPr>
        </p:nvPicPr>
        <p:blipFill>
          <a:blip r:embed="rId2"/>
          <a:stretch>
            <a:fillRect/>
          </a:stretch>
        </p:blipFill>
        <p:spPr>
          <a:xfrm>
            <a:off x="65222" y="1052736"/>
            <a:ext cx="9013555" cy="4402017"/>
          </a:xfrm>
          <a:prstGeom prst="rect">
            <a:avLst/>
          </a:prstGeom>
        </p:spPr>
      </p:pic>
      <p:sp>
        <p:nvSpPr>
          <p:cNvPr id="5" name="Rectangle 4">
            <a:extLst>
              <a:ext uri="{FF2B5EF4-FFF2-40B4-BE49-F238E27FC236}">
                <a16:creationId xmlns:a16="http://schemas.microsoft.com/office/drawing/2014/main" id="{D13A3ADC-1FEC-4EAB-A28A-CD75F39B7656}"/>
              </a:ext>
            </a:extLst>
          </p:cNvPr>
          <p:cNvSpPr/>
          <p:nvPr/>
        </p:nvSpPr>
        <p:spPr>
          <a:xfrm>
            <a:off x="174506" y="5483240"/>
            <a:ext cx="8902141" cy="230832"/>
          </a:xfrm>
          <a:prstGeom prst="rect">
            <a:avLst/>
          </a:prstGeom>
        </p:spPr>
        <p:txBody>
          <a:bodyPr wrap="square">
            <a:spAutoFit/>
          </a:bodyPr>
          <a:lstStyle/>
          <a:p>
            <a:r>
              <a:rPr lang="en-GB" sz="900" dirty="0"/>
              <a:t>Source: Institute for Sustainability Leadership (2017). Global definitions of leadership and theories of leadership development: Literature review. Cambridge: University of Cambridge.</a:t>
            </a:r>
          </a:p>
        </p:txBody>
      </p:sp>
    </p:spTree>
    <p:extLst>
      <p:ext uri="{BB962C8B-B14F-4D97-AF65-F5344CB8AC3E}">
        <p14:creationId xmlns:p14="http://schemas.microsoft.com/office/powerpoint/2010/main" val="3754681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89820-2BE4-4E0E-A5DA-0DAD44EE86B7}"/>
              </a:ext>
            </a:extLst>
          </p:cNvPr>
          <p:cNvSpPr>
            <a:spLocks noGrp="1"/>
          </p:cNvSpPr>
          <p:nvPr>
            <p:ph type="title"/>
          </p:nvPr>
        </p:nvSpPr>
        <p:spPr>
          <a:xfrm>
            <a:off x="-31846" y="131332"/>
            <a:ext cx="9135402" cy="844661"/>
          </a:xfrm>
        </p:spPr>
        <p:txBody>
          <a:bodyPr>
            <a:noAutofit/>
          </a:bodyPr>
          <a:lstStyle/>
          <a:p>
            <a:pPr algn="ctr"/>
            <a:r>
              <a:rPr lang="en-GB" sz="2251" b="1" dirty="0"/>
              <a:t>Declining confidence in the global economy calls for agility and resilience</a:t>
            </a:r>
          </a:p>
        </p:txBody>
      </p:sp>
      <p:pic>
        <p:nvPicPr>
          <p:cNvPr id="4" name="Content Placeholder 3">
            <a:extLst>
              <a:ext uri="{FF2B5EF4-FFF2-40B4-BE49-F238E27FC236}">
                <a16:creationId xmlns:a16="http://schemas.microsoft.com/office/drawing/2014/main" id="{8C2A257B-10B4-4377-811D-B0EA889FA53C}"/>
              </a:ext>
            </a:extLst>
          </p:cNvPr>
          <p:cNvPicPr>
            <a:picLocks noGrp="1" noChangeAspect="1"/>
          </p:cNvPicPr>
          <p:nvPr>
            <p:ph idx="1"/>
          </p:nvPr>
        </p:nvPicPr>
        <p:blipFill>
          <a:blip r:embed="rId2"/>
          <a:stretch>
            <a:fillRect/>
          </a:stretch>
        </p:blipFill>
        <p:spPr>
          <a:xfrm>
            <a:off x="179512" y="1241558"/>
            <a:ext cx="6840760" cy="4348245"/>
          </a:xfrm>
          <a:prstGeom prst="rect">
            <a:avLst/>
          </a:prstGeom>
          <a:ln w="3175">
            <a:solidFill>
              <a:schemeClr val="tx1"/>
            </a:solidFill>
          </a:ln>
        </p:spPr>
      </p:pic>
      <p:sp>
        <p:nvSpPr>
          <p:cNvPr id="6" name="Rectangle 5">
            <a:extLst>
              <a:ext uri="{FF2B5EF4-FFF2-40B4-BE49-F238E27FC236}">
                <a16:creationId xmlns:a16="http://schemas.microsoft.com/office/drawing/2014/main" id="{72C7BE91-9DCC-4362-81A8-795AC01BB67B}"/>
              </a:ext>
            </a:extLst>
          </p:cNvPr>
          <p:cNvSpPr/>
          <p:nvPr/>
        </p:nvSpPr>
        <p:spPr>
          <a:xfrm>
            <a:off x="8598" y="5672764"/>
            <a:ext cx="9135402" cy="230832"/>
          </a:xfrm>
          <a:prstGeom prst="rect">
            <a:avLst/>
          </a:prstGeom>
        </p:spPr>
        <p:txBody>
          <a:bodyPr wrap="square">
            <a:spAutoFit/>
          </a:bodyPr>
          <a:lstStyle/>
          <a:p>
            <a:pPr marL="34299" algn="ctr"/>
            <a:r>
              <a:rPr lang="en-GB" sz="900" dirty="0"/>
              <a:t>Source: </a:t>
            </a:r>
            <a:r>
              <a:rPr lang="en-GB" sz="900" dirty="0">
                <a:hlinkClick r:id="rId3"/>
              </a:rPr>
              <a:t>https://assets.kpmg/content/dam/kpmg/xx/pdf/2019/05/kpmg-global-ceo-outlook-2019.pdf</a:t>
            </a:r>
            <a:endParaRPr lang="en-GB" sz="900" dirty="0"/>
          </a:p>
        </p:txBody>
      </p:sp>
      <p:sp>
        <p:nvSpPr>
          <p:cNvPr id="7" name="TextBox 6">
            <a:extLst>
              <a:ext uri="{FF2B5EF4-FFF2-40B4-BE49-F238E27FC236}">
                <a16:creationId xmlns:a16="http://schemas.microsoft.com/office/drawing/2014/main" id="{687EAD62-B4D9-45E9-B4D8-8403487EBDD7}"/>
              </a:ext>
            </a:extLst>
          </p:cNvPr>
          <p:cNvSpPr txBox="1"/>
          <p:nvPr/>
        </p:nvSpPr>
        <p:spPr>
          <a:xfrm>
            <a:off x="7020272" y="1488754"/>
            <a:ext cx="1891322" cy="3084947"/>
          </a:xfrm>
          <a:prstGeom prst="rect">
            <a:avLst/>
          </a:prstGeom>
          <a:noFill/>
        </p:spPr>
        <p:txBody>
          <a:bodyPr wrap="square" rtlCol="0">
            <a:spAutoFit/>
          </a:bodyPr>
          <a:lstStyle/>
          <a:p>
            <a:pPr algn="ctr">
              <a:lnSpc>
                <a:spcPct val="90000"/>
              </a:lnSpc>
            </a:pPr>
            <a:r>
              <a:rPr lang="en-GB" sz="2701" b="1" i="1" dirty="0"/>
              <a:t>How does a leader lead in an unfavourable business environment?</a:t>
            </a:r>
          </a:p>
        </p:txBody>
      </p:sp>
      <p:pic>
        <p:nvPicPr>
          <p:cNvPr id="8" name="Picture 7">
            <a:extLst>
              <a:ext uri="{FF2B5EF4-FFF2-40B4-BE49-F238E27FC236}">
                <a16:creationId xmlns:a16="http://schemas.microsoft.com/office/drawing/2014/main" id="{87E6A965-8D06-408B-B68E-E40AE53E3C93}"/>
              </a:ext>
            </a:extLst>
          </p:cNvPr>
          <p:cNvPicPr>
            <a:picLocks noChangeAspect="1"/>
          </p:cNvPicPr>
          <p:nvPr/>
        </p:nvPicPr>
        <p:blipFill rotWithShape="1">
          <a:blip r:embed="rId4"/>
          <a:srcRect t="22374" r="51273" b="9635"/>
          <a:stretch/>
        </p:blipFill>
        <p:spPr>
          <a:xfrm>
            <a:off x="7813204" y="5788180"/>
            <a:ext cx="1330796" cy="594221"/>
          </a:xfrm>
          <a:prstGeom prst="rect">
            <a:avLst/>
          </a:prstGeom>
        </p:spPr>
      </p:pic>
    </p:spTree>
    <p:extLst>
      <p:ext uri="{BB962C8B-B14F-4D97-AF65-F5344CB8AC3E}">
        <p14:creationId xmlns:p14="http://schemas.microsoft.com/office/powerpoint/2010/main" val="3714877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AA22C-65A9-4C87-BFF2-683EE7547FB3}"/>
              </a:ext>
            </a:extLst>
          </p:cNvPr>
          <p:cNvSpPr>
            <a:spLocks noGrp="1"/>
          </p:cNvSpPr>
          <p:nvPr>
            <p:ph type="title"/>
          </p:nvPr>
        </p:nvSpPr>
        <p:spPr>
          <a:xfrm>
            <a:off x="0" y="247563"/>
            <a:ext cx="9144000" cy="432161"/>
          </a:xfrm>
        </p:spPr>
        <p:txBody>
          <a:bodyPr>
            <a:noAutofit/>
          </a:bodyPr>
          <a:lstStyle/>
          <a:p>
            <a:pPr algn="ctr"/>
            <a:r>
              <a:rPr lang="en-GB" sz="2701" b="1" dirty="0"/>
              <a:t>Leadership challenges, skills, and barriers</a:t>
            </a:r>
          </a:p>
        </p:txBody>
      </p:sp>
      <p:pic>
        <p:nvPicPr>
          <p:cNvPr id="4" name="Picture 3">
            <a:extLst>
              <a:ext uri="{FF2B5EF4-FFF2-40B4-BE49-F238E27FC236}">
                <a16:creationId xmlns:a16="http://schemas.microsoft.com/office/drawing/2014/main" id="{04A7A259-7140-4855-91BD-B81B13D20387}"/>
              </a:ext>
            </a:extLst>
          </p:cNvPr>
          <p:cNvPicPr>
            <a:picLocks noChangeAspect="1"/>
          </p:cNvPicPr>
          <p:nvPr/>
        </p:nvPicPr>
        <p:blipFill>
          <a:blip r:embed="rId2"/>
          <a:stretch>
            <a:fillRect/>
          </a:stretch>
        </p:blipFill>
        <p:spPr>
          <a:xfrm>
            <a:off x="308207" y="942086"/>
            <a:ext cx="4424555" cy="2612048"/>
          </a:xfrm>
          <a:prstGeom prst="rect">
            <a:avLst/>
          </a:prstGeom>
          <a:ln w="3175">
            <a:solidFill>
              <a:schemeClr val="tx1"/>
            </a:solidFill>
          </a:ln>
        </p:spPr>
      </p:pic>
      <p:pic>
        <p:nvPicPr>
          <p:cNvPr id="5" name="Picture 4">
            <a:extLst>
              <a:ext uri="{FF2B5EF4-FFF2-40B4-BE49-F238E27FC236}">
                <a16:creationId xmlns:a16="http://schemas.microsoft.com/office/drawing/2014/main" id="{1DC6965C-A753-4093-96F9-A9362B0A316E}"/>
              </a:ext>
            </a:extLst>
          </p:cNvPr>
          <p:cNvPicPr>
            <a:picLocks noChangeAspect="1"/>
          </p:cNvPicPr>
          <p:nvPr/>
        </p:nvPicPr>
        <p:blipFill>
          <a:blip r:embed="rId3"/>
          <a:stretch>
            <a:fillRect/>
          </a:stretch>
        </p:blipFill>
        <p:spPr>
          <a:xfrm>
            <a:off x="4888424" y="970484"/>
            <a:ext cx="3715306" cy="2583650"/>
          </a:xfrm>
          <a:prstGeom prst="rect">
            <a:avLst/>
          </a:prstGeom>
          <a:ln w="3175">
            <a:solidFill>
              <a:schemeClr val="tx1"/>
            </a:solidFill>
          </a:ln>
        </p:spPr>
      </p:pic>
      <p:pic>
        <p:nvPicPr>
          <p:cNvPr id="6" name="Picture 5">
            <a:extLst>
              <a:ext uri="{FF2B5EF4-FFF2-40B4-BE49-F238E27FC236}">
                <a16:creationId xmlns:a16="http://schemas.microsoft.com/office/drawing/2014/main" id="{9E33691E-EDE2-42B5-A6C6-C306BA12B7B0}"/>
              </a:ext>
            </a:extLst>
          </p:cNvPr>
          <p:cNvPicPr>
            <a:picLocks noChangeAspect="1"/>
          </p:cNvPicPr>
          <p:nvPr/>
        </p:nvPicPr>
        <p:blipFill>
          <a:blip r:embed="rId4"/>
          <a:stretch>
            <a:fillRect/>
          </a:stretch>
        </p:blipFill>
        <p:spPr>
          <a:xfrm>
            <a:off x="308207" y="3632329"/>
            <a:ext cx="8295523" cy="1956911"/>
          </a:xfrm>
          <a:prstGeom prst="rect">
            <a:avLst/>
          </a:prstGeom>
          <a:ln w="3175">
            <a:solidFill>
              <a:schemeClr val="tx1"/>
            </a:solidFill>
          </a:ln>
        </p:spPr>
      </p:pic>
      <p:sp>
        <p:nvSpPr>
          <p:cNvPr id="7" name="TextBox 6">
            <a:extLst>
              <a:ext uri="{FF2B5EF4-FFF2-40B4-BE49-F238E27FC236}">
                <a16:creationId xmlns:a16="http://schemas.microsoft.com/office/drawing/2014/main" id="{E2B300DB-323E-4919-92EA-576AF29FDF9D}"/>
              </a:ext>
            </a:extLst>
          </p:cNvPr>
          <p:cNvSpPr txBox="1"/>
          <p:nvPr/>
        </p:nvSpPr>
        <p:spPr>
          <a:xfrm rot="16200000">
            <a:off x="6380658" y="3271388"/>
            <a:ext cx="4943439" cy="341632"/>
          </a:xfrm>
          <a:prstGeom prst="rect">
            <a:avLst/>
          </a:prstGeom>
          <a:noFill/>
        </p:spPr>
        <p:txBody>
          <a:bodyPr wrap="square" rtlCol="0">
            <a:spAutoFit/>
          </a:bodyPr>
          <a:lstStyle/>
          <a:p>
            <a:pPr>
              <a:lnSpc>
                <a:spcPct val="90000"/>
              </a:lnSpc>
            </a:pPr>
            <a:r>
              <a:rPr lang="en-GB" sz="900" dirty="0"/>
              <a:t>Source: </a:t>
            </a:r>
            <a:r>
              <a:rPr lang="en-GB" sz="900" dirty="0">
                <a:hlinkClick r:id="rId5"/>
              </a:rPr>
              <a:t>https://www.london.edu/-/media/files/faculty-and-research/research-centres/lbs-leadership-institute-leadership-survey-2017.pdf?la=en</a:t>
            </a:r>
            <a:endParaRPr lang="en-GB" sz="900" dirty="0"/>
          </a:p>
        </p:txBody>
      </p:sp>
    </p:spTree>
    <p:extLst>
      <p:ext uri="{BB962C8B-B14F-4D97-AF65-F5344CB8AC3E}">
        <p14:creationId xmlns:p14="http://schemas.microsoft.com/office/powerpoint/2010/main" val="1195620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7283D-FA35-44AD-B885-0FA7DC55FD06}"/>
              </a:ext>
            </a:extLst>
          </p:cNvPr>
          <p:cNvSpPr>
            <a:spLocks noGrp="1"/>
          </p:cNvSpPr>
          <p:nvPr>
            <p:ph type="title"/>
          </p:nvPr>
        </p:nvSpPr>
        <p:spPr>
          <a:xfrm>
            <a:off x="32963" y="116632"/>
            <a:ext cx="9144000" cy="540201"/>
          </a:xfrm>
        </p:spPr>
        <p:txBody>
          <a:bodyPr>
            <a:noAutofit/>
          </a:bodyPr>
          <a:lstStyle/>
          <a:p>
            <a:pPr algn="ctr"/>
            <a:r>
              <a:rPr lang="en-GB" sz="2401" b="1" dirty="0"/>
              <a:t>Leading in uncertain times: the practitioners perspective</a:t>
            </a:r>
          </a:p>
        </p:txBody>
      </p:sp>
      <p:sp>
        <p:nvSpPr>
          <p:cNvPr id="3" name="Content Placeholder 2">
            <a:extLst>
              <a:ext uri="{FF2B5EF4-FFF2-40B4-BE49-F238E27FC236}">
                <a16:creationId xmlns:a16="http://schemas.microsoft.com/office/drawing/2014/main" id="{8A892650-5FD5-415B-BE93-12F571FCEB12}"/>
              </a:ext>
            </a:extLst>
          </p:cNvPr>
          <p:cNvSpPr>
            <a:spLocks noGrp="1"/>
          </p:cNvSpPr>
          <p:nvPr>
            <p:ph idx="1"/>
          </p:nvPr>
        </p:nvSpPr>
        <p:spPr>
          <a:xfrm>
            <a:off x="251520" y="836712"/>
            <a:ext cx="8751251" cy="5164708"/>
          </a:xfrm>
        </p:spPr>
        <p:txBody>
          <a:bodyPr>
            <a:noAutofit/>
          </a:bodyPr>
          <a:lstStyle/>
          <a:p>
            <a:r>
              <a:rPr lang="en-GB" sz="2200" dirty="0"/>
              <a:t>Complexities and uncertainties in the global economy highlights the need for an agile organization, as well as agile leadership.</a:t>
            </a:r>
          </a:p>
          <a:p>
            <a:r>
              <a:rPr lang="en-GB" sz="2200" dirty="0"/>
              <a:t>The social, economic and technological headwinds we have seen emerge in recent years are no longer short term. While leaders continue to see exciting growth opportunities, they are set against a complex, volatile and increasingly uncertain environment. To be resilient, organizations need to be comfortable disrupting their business models if they want to continue to grow.</a:t>
            </a:r>
          </a:p>
          <a:p>
            <a:r>
              <a:rPr lang="en-GB" sz="2200" dirty="0"/>
              <a:t>One of the most compelling findings in this year’s Global CEO Outlook survey by KPMG is that over two-thirds of chief executive officers believe that agility is the new currency of business. If they fail to adapt to a constantly changing world, their business will become irrelevant.</a:t>
            </a:r>
          </a:p>
          <a:p>
            <a:pPr marL="34299" indent="0">
              <a:buNone/>
            </a:pPr>
            <a:r>
              <a:rPr lang="en-GB" sz="1800" dirty="0" smtClean="0"/>
              <a:t>Source  :  </a:t>
            </a:r>
            <a:r>
              <a:rPr lang="en-GB" sz="1800" dirty="0" smtClean="0">
                <a:hlinkClick r:id="rId2"/>
              </a:rPr>
              <a:t>https</a:t>
            </a:r>
            <a:r>
              <a:rPr lang="en-GB" sz="1800" dirty="0">
                <a:hlinkClick r:id="rId2"/>
              </a:rPr>
              <a:t>://assets.kpmg/content/dam/kpmg/xx/pdf/2019/05/kpmg-global-ceo-outlook-2019.pdf</a:t>
            </a:r>
            <a:endParaRPr lang="en-GB" sz="1800" dirty="0"/>
          </a:p>
          <a:p>
            <a:endParaRPr lang="en-GB" sz="2200" dirty="0"/>
          </a:p>
        </p:txBody>
      </p:sp>
      <p:pic>
        <p:nvPicPr>
          <p:cNvPr id="4" name="Picture 3">
            <a:extLst>
              <a:ext uri="{FF2B5EF4-FFF2-40B4-BE49-F238E27FC236}">
                <a16:creationId xmlns:a16="http://schemas.microsoft.com/office/drawing/2014/main" id="{020ECDC6-46D8-4400-8DD8-BE625048D290}"/>
              </a:ext>
            </a:extLst>
          </p:cNvPr>
          <p:cNvPicPr>
            <a:picLocks noChangeAspect="1"/>
          </p:cNvPicPr>
          <p:nvPr/>
        </p:nvPicPr>
        <p:blipFill rotWithShape="1">
          <a:blip r:embed="rId3"/>
          <a:srcRect t="22374" r="51273" b="9635"/>
          <a:stretch/>
        </p:blipFill>
        <p:spPr>
          <a:xfrm>
            <a:off x="7675018" y="6001420"/>
            <a:ext cx="1330796" cy="594221"/>
          </a:xfrm>
          <a:prstGeom prst="rect">
            <a:avLst/>
          </a:prstGeom>
        </p:spPr>
      </p:pic>
    </p:spTree>
    <p:extLst>
      <p:ext uri="{BB962C8B-B14F-4D97-AF65-F5344CB8AC3E}">
        <p14:creationId xmlns:p14="http://schemas.microsoft.com/office/powerpoint/2010/main" val="40390180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9290C-E278-45ED-AA13-572D0ECAD367}"/>
              </a:ext>
            </a:extLst>
          </p:cNvPr>
          <p:cNvSpPr>
            <a:spLocks noGrp="1"/>
          </p:cNvSpPr>
          <p:nvPr>
            <p:ph type="title"/>
          </p:nvPr>
        </p:nvSpPr>
        <p:spPr>
          <a:xfrm>
            <a:off x="23834" y="149918"/>
            <a:ext cx="9144000" cy="486181"/>
          </a:xfrm>
        </p:spPr>
        <p:txBody>
          <a:bodyPr>
            <a:normAutofit fontScale="90000"/>
          </a:bodyPr>
          <a:lstStyle/>
          <a:p>
            <a:pPr algn="ctr"/>
            <a:r>
              <a:rPr lang="en-GB" sz="2701" b="1" dirty="0"/>
              <a:t>Agile organizations excel at both stability and dynamism</a:t>
            </a:r>
          </a:p>
        </p:txBody>
      </p:sp>
      <p:pic>
        <p:nvPicPr>
          <p:cNvPr id="4" name="Content Placeholder 3">
            <a:extLst>
              <a:ext uri="{FF2B5EF4-FFF2-40B4-BE49-F238E27FC236}">
                <a16:creationId xmlns:a16="http://schemas.microsoft.com/office/drawing/2014/main" id="{29D7563C-7FC9-440B-BF37-AF41C8B4A0D6}"/>
              </a:ext>
            </a:extLst>
          </p:cNvPr>
          <p:cNvPicPr>
            <a:picLocks noGrp="1" noChangeAspect="1"/>
          </p:cNvPicPr>
          <p:nvPr>
            <p:ph idx="1"/>
          </p:nvPr>
        </p:nvPicPr>
        <p:blipFill>
          <a:blip r:embed="rId3"/>
          <a:stretch>
            <a:fillRect/>
          </a:stretch>
        </p:blipFill>
        <p:spPr>
          <a:xfrm>
            <a:off x="196374" y="983790"/>
            <a:ext cx="4231610" cy="2645815"/>
          </a:xfrm>
          <a:prstGeom prst="rect">
            <a:avLst/>
          </a:prstGeom>
          <a:ln w="3175">
            <a:solidFill>
              <a:schemeClr val="tx1"/>
            </a:solidFill>
          </a:ln>
        </p:spPr>
      </p:pic>
      <p:pic>
        <p:nvPicPr>
          <p:cNvPr id="5" name="Picture 4">
            <a:extLst>
              <a:ext uri="{FF2B5EF4-FFF2-40B4-BE49-F238E27FC236}">
                <a16:creationId xmlns:a16="http://schemas.microsoft.com/office/drawing/2014/main" id="{62F9E458-823F-47E5-AB04-9E3F93229554}"/>
              </a:ext>
            </a:extLst>
          </p:cNvPr>
          <p:cNvPicPr>
            <a:picLocks noChangeAspect="1"/>
          </p:cNvPicPr>
          <p:nvPr/>
        </p:nvPicPr>
        <p:blipFill>
          <a:blip r:embed="rId4"/>
          <a:stretch>
            <a:fillRect/>
          </a:stretch>
        </p:blipFill>
        <p:spPr>
          <a:xfrm>
            <a:off x="4572000" y="996567"/>
            <a:ext cx="4434541" cy="2633037"/>
          </a:xfrm>
          <a:prstGeom prst="rect">
            <a:avLst/>
          </a:prstGeom>
          <a:ln w="3175">
            <a:solidFill>
              <a:schemeClr val="tx1"/>
            </a:solidFill>
          </a:ln>
        </p:spPr>
      </p:pic>
      <p:sp>
        <p:nvSpPr>
          <p:cNvPr id="6" name="Rectangle 5">
            <a:extLst>
              <a:ext uri="{FF2B5EF4-FFF2-40B4-BE49-F238E27FC236}">
                <a16:creationId xmlns:a16="http://schemas.microsoft.com/office/drawing/2014/main" id="{6DED8C32-BAC4-4352-BA86-5D73A1A0A69C}"/>
              </a:ext>
            </a:extLst>
          </p:cNvPr>
          <p:cNvSpPr/>
          <p:nvPr/>
        </p:nvSpPr>
        <p:spPr>
          <a:xfrm>
            <a:off x="0" y="5257506"/>
            <a:ext cx="9006541" cy="507831"/>
          </a:xfrm>
          <a:prstGeom prst="rect">
            <a:avLst/>
          </a:prstGeom>
        </p:spPr>
        <p:txBody>
          <a:bodyPr wrap="square">
            <a:spAutoFit/>
          </a:bodyPr>
          <a:lstStyle/>
          <a:p>
            <a:pPr marL="34299"/>
            <a:r>
              <a:rPr lang="en-GB" sz="900" dirty="0"/>
              <a:t>Source 1: </a:t>
            </a:r>
            <a:r>
              <a:rPr lang="en-GB" sz="900" dirty="0">
                <a:hlinkClick r:id="rId5"/>
              </a:rPr>
              <a:t>https://www.mckinsey.com/~/media/McKinsey/Business%20Functions/Organization/Our%20Insights/How%20to%20create%20an%20agile%20organization/How-to-create-an-agile-organization.ashx</a:t>
            </a:r>
            <a:endParaRPr lang="en-GB" sz="900" dirty="0"/>
          </a:p>
          <a:p>
            <a:pPr marL="34299"/>
            <a:r>
              <a:rPr lang="en-GB" sz="900" dirty="0"/>
              <a:t>Source 2: </a:t>
            </a:r>
            <a:r>
              <a:rPr lang="en-GB" sz="900" dirty="0">
                <a:hlinkClick r:id="rId6"/>
              </a:rPr>
              <a:t>https://assets.kpmg/content/dam/kpmg/xx/pdf/2019/05/kpmg-global-ceo-outlook-2019.pdf</a:t>
            </a:r>
            <a:endParaRPr lang="en-GB" sz="900" dirty="0"/>
          </a:p>
        </p:txBody>
      </p:sp>
      <p:sp>
        <p:nvSpPr>
          <p:cNvPr id="7" name="Rectangle 6">
            <a:extLst>
              <a:ext uri="{FF2B5EF4-FFF2-40B4-BE49-F238E27FC236}">
                <a16:creationId xmlns:a16="http://schemas.microsoft.com/office/drawing/2014/main" id="{7ADB42A1-BF79-464C-A16E-023C70821488}"/>
              </a:ext>
            </a:extLst>
          </p:cNvPr>
          <p:cNvSpPr/>
          <p:nvPr/>
        </p:nvSpPr>
        <p:spPr>
          <a:xfrm>
            <a:off x="83534" y="3789040"/>
            <a:ext cx="8976931" cy="1477328"/>
          </a:xfrm>
          <a:prstGeom prst="rect">
            <a:avLst/>
          </a:prstGeom>
          <a:ln w="3175">
            <a:solidFill>
              <a:schemeClr val="tx1"/>
            </a:solidFill>
          </a:ln>
        </p:spPr>
        <p:txBody>
          <a:bodyPr wrap="square">
            <a:spAutoFit/>
          </a:bodyPr>
          <a:lstStyle/>
          <a:p>
            <a:r>
              <a:rPr lang="en-GB" dirty="0"/>
              <a:t>Dynamic practices enable companies to respond nimbly and quickly to new challenges and</a:t>
            </a:r>
          </a:p>
          <a:p>
            <a:r>
              <a:rPr lang="en-GB" dirty="0"/>
              <a:t>opportunities, while stable practices cultivate reliability and efficiency by establishing a backbone of elements that don’t need to change frequently</a:t>
            </a:r>
          </a:p>
          <a:p>
            <a:endParaRPr lang="en-GB" dirty="0"/>
          </a:p>
          <a:p>
            <a:r>
              <a:rPr lang="en-GB" dirty="0"/>
              <a:t>How to create an agile organization? – Refer to page 14 in source 1 below.</a:t>
            </a:r>
          </a:p>
        </p:txBody>
      </p:sp>
    </p:spTree>
    <p:extLst>
      <p:ext uri="{BB962C8B-B14F-4D97-AF65-F5344CB8AC3E}">
        <p14:creationId xmlns:p14="http://schemas.microsoft.com/office/powerpoint/2010/main" val="1948243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302D4-B845-4290-90EE-9333068151AC}"/>
              </a:ext>
            </a:extLst>
          </p:cNvPr>
          <p:cNvSpPr>
            <a:spLocks noGrp="1"/>
          </p:cNvSpPr>
          <p:nvPr>
            <p:ph type="title"/>
          </p:nvPr>
        </p:nvSpPr>
        <p:spPr>
          <a:xfrm>
            <a:off x="-35835" y="260648"/>
            <a:ext cx="9144000" cy="426987"/>
          </a:xfrm>
        </p:spPr>
        <p:txBody>
          <a:bodyPr>
            <a:normAutofit fontScale="90000"/>
          </a:bodyPr>
          <a:lstStyle/>
          <a:p>
            <a:pPr algn="ctr"/>
            <a:r>
              <a:rPr lang="en-GB" sz="2401" b="1" dirty="0"/>
              <a:t>Leading transformational change and employee engagement</a:t>
            </a:r>
          </a:p>
        </p:txBody>
      </p:sp>
      <p:sp>
        <p:nvSpPr>
          <p:cNvPr id="3" name="Content Placeholder 2">
            <a:extLst>
              <a:ext uri="{FF2B5EF4-FFF2-40B4-BE49-F238E27FC236}">
                <a16:creationId xmlns:a16="http://schemas.microsoft.com/office/drawing/2014/main" id="{4B199E5A-5044-4BE6-AC32-4A9ABC52C636}"/>
              </a:ext>
            </a:extLst>
          </p:cNvPr>
          <p:cNvSpPr>
            <a:spLocks noGrp="1"/>
          </p:cNvSpPr>
          <p:nvPr>
            <p:ph idx="1"/>
          </p:nvPr>
        </p:nvSpPr>
        <p:spPr>
          <a:xfrm>
            <a:off x="16665" y="5676533"/>
            <a:ext cx="9039001" cy="324120"/>
          </a:xfrm>
        </p:spPr>
        <p:txBody>
          <a:bodyPr>
            <a:normAutofit/>
          </a:bodyPr>
          <a:lstStyle/>
          <a:p>
            <a:pPr marL="34299" indent="0">
              <a:buNone/>
            </a:pPr>
            <a:r>
              <a:rPr lang="en-GB" sz="750" dirty="0"/>
              <a:t>Source: </a:t>
            </a:r>
            <a:r>
              <a:rPr lang="en-GB" sz="750" dirty="0">
                <a:hlinkClick r:id="rId2"/>
              </a:rPr>
              <a:t>https://www.mckinsey.com/~/media/McKinsey/Business%20Functions/Organization/Our%20Insights/The%20people%20power%20of%20transformations/The-people-power-of-transformations.ashx</a:t>
            </a:r>
            <a:endParaRPr lang="en-GB" sz="750" dirty="0"/>
          </a:p>
        </p:txBody>
      </p:sp>
      <p:pic>
        <p:nvPicPr>
          <p:cNvPr id="4" name="Picture 3">
            <a:extLst>
              <a:ext uri="{FF2B5EF4-FFF2-40B4-BE49-F238E27FC236}">
                <a16:creationId xmlns:a16="http://schemas.microsoft.com/office/drawing/2014/main" id="{0AA8CAF8-6523-460C-BD54-C040A4BDC2B1}"/>
              </a:ext>
            </a:extLst>
          </p:cNvPr>
          <p:cNvPicPr>
            <a:picLocks noChangeAspect="1"/>
          </p:cNvPicPr>
          <p:nvPr/>
        </p:nvPicPr>
        <p:blipFill>
          <a:blip r:embed="rId3"/>
          <a:stretch>
            <a:fillRect/>
          </a:stretch>
        </p:blipFill>
        <p:spPr>
          <a:xfrm>
            <a:off x="827753" y="687635"/>
            <a:ext cx="7416824" cy="4767813"/>
          </a:xfrm>
          <a:prstGeom prst="rect">
            <a:avLst/>
          </a:prstGeom>
          <a:ln w="3175">
            <a:solidFill>
              <a:schemeClr val="tx1"/>
            </a:solidFill>
          </a:ln>
        </p:spPr>
      </p:pic>
    </p:spTree>
    <p:extLst>
      <p:ext uri="{BB962C8B-B14F-4D97-AF65-F5344CB8AC3E}">
        <p14:creationId xmlns:p14="http://schemas.microsoft.com/office/powerpoint/2010/main" val="806607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ause to Lead Bette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98243" l="0" r="100000"/>
                    </a14:imgEffect>
                  </a14:imgLayer>
                </a14:imgProps>
              </a:ext>
              <a:ext uri="{28A0092B-C50C-407E-A947-70E740481C1C}">
                <a14:useLocalDpi xmlns:a14="http://schemas.microsoft.com/office/drawing/2010/main" val="0"/>
              </a:ext>
            </a:extLst>
          </a:blip>
          <a:srcRect/>
          <a:stretch>
            <a:fillRect/>
          </a:stretch>
        </p:blipFill>
        <p:spPr bwMode="auto">
          <a:xfrm>
            <a:off x="1546876" y="1538297"/>
            <a:ext cx="5726127" cy="361934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99639" y="2024478"/>
            <a:ext cx="2592963" cy="715709"/>
          </a:xfrm>
          <a:prstGeom prst="rect">
            <a:avLst/>
          </a:prstGeom>
          <a:noFill/>
        </p:spPr>
        <p:txBody>
          <a:bodyPr wrap="square" rtlCol="0">
            <a:spAutoFit/>
          </a:bodyPr>
          <a:lstStyle/>
          <a:p>
            <a:pPr algn="ctr"/>
            <a:r>
              <a:rPr lang="en-GB" sz="4051" b="1" dirty="0">
                <a:solidFill>
                  <a:srgbClr val="FF0000"/>
                </a:solidFill>
              </a:rPr>
              <a:t>10</a:t>
            </a:r>
            <a:r>
              <a:rPr lang="en-GB" sz="1350" b="1" dirty="0">
                <a:solidFill>
                  <a:srgbClr val="FF0000"/>
                </a:solidFill>
              </a:rPr>
              <a:t> </a:t>
            </a:r>
            <a:r>
              <a:rPr lang="en-GB" sz="2701" b="1" dirty="0">
                <a:solidFill>
                  <a:srgbClr val="FF0000"/>
                </a:solidFill>
              </a:rPr>
              <a:t>MINUTES</a:t>
            </a:r>
            <a:endParaRPr lang="en-GB" sz="1350" b="1" dirty="0">
              <a:solidFill>
                <a:srgbClr val="FF0000"/>
              </a:solidFill>
            </a:endParaRPr>
          </a:p>
        </p:txBody>
      </p:sp>
    </p:spTree>
    <p:extLst>
      <p:ext uri="{BB962C8B-B14F-4D97-AF65-F5344CB8AC3E}">
        <p14:creationId xmlns:p14="http://schemas.microsoft.com/office/powerpoint/2010/main" val="22566820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814" y="1130495"/>
            <a:ext cx="7888754" cy="1326144"/>
          </a:xfrm>
        </p:spPr>
        <p:txBody>
          <a:bodyPr>
            <a:noAutofit/>
          </a:bodyPr>
          <a:lstStyle/>
          <a:p>
            <a:pPr algn="ctr"/>
            <a:r>
              <a:rPr lang="en-GB" sz="3301" b="1" dirty="0"/>
              <a:t>Activity: </a:t>
            </a:r>
            <a:r>
              <a:rPr lang="en-GB" sz="3301" dirty="0"/>
              <a:t/>
            </a:r>
            <a:br>
              <a:rPr lang="en-GB" sz="3301" dirty="0"/>
            </a:br>
            <a:r>
              <a:rPr lang="en-GB" sz="3301" dirty="0"/>
              <a:t>Read this Abstract and summarise your views in three sentences.</a:t>
            </a:r>
            <a:endParaRPr lang="en-GB" sz="3301" dirty="0"/>
          </a:p>
        </p:txBody>
      </p:sp>
      <p:sp>
        <p:nvSpPr>
          <p:cNvPr id="3" name="Content Placeholder 2"/>
          <p:cNvSpPr>
            <a:spLocks noGrp="1"/>
          </p:cNvSpPr>
          <p:nvPr>
            <p:ph idx="1"/>
          </p:nvPr>
        </p:nvSpPr>
        <p:spPr>
          <a:xfrm>
            <a:off x="734517" y="3374980"/>
            <a:ext cx="7677349" cy="2400033"/>
          </a:xfrm>
        </p:spPr>
        <p:txBody>
          <a:bodyPr/>
          <a:lstStyle/>
          <a:p>
            <a:pPr marL="0" indent="0">
              <a:buNone/>
            </a:pPr>
            <a:r>
              <a:rPr lang="en-GB" dirty="0">
                <a:hlinkClick r:id="rId2"/>
              </a:rPr>
              <a:t>https://www.emerald.com/insight/content/doi/10.1108/978-1-80043-380-920201011/full/html</a:t>
            </a:r>
            <a:endParaRPr lang="en-GB" dirty="0"/>
          </a:p>
        </p:txBody>
      </p:sp>
    </p:spTree>
    <p:extLst>
      <p:ext uri="{BB962C8B-B14F-4D97-AF65-F5344CB8AC3E}">
        <p14:creationId xmlns:p14="http://schemas.microsoft.com/office/powerpoint/2010/main" val="42816754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BCDAD-0A55-44A7-B371-33B02690C1EF}"/>
              </a:ext>
            </a:extLst>
          </p:cNvPr>
          <p:cNvSpPr>
            <a:spLocks noGrp="1"/>
          </p:cNvSpPr>
          <p:nvPr>
            <p:ph type="title"/>
          </p:nvPr>
        </p:nvSpPr>
        <p:spPr>
          <a:xfrm>
            <a:off x="0" y="404664"/>
            <a:ext cx="9144000" cy="637746"/>
          </a:xfrm>
        </p:spPr>
        <p:txBody>
          <a:bodyPr>
            <a:normAutofit/>
          </a:bodyPr>
          <a:lstStyle/>
          <a:p>
            <a:pPr algn="ctr"/>
            <a:r>
              <a:rPr lang="en-GB" sz="2701" b="1" dirty="0"/>
              <a:t>Which leadership style is best for you?</a:t>
            </a:r>
          </a:p>
        </p:txBody>
      </p:sp>
      <p:sp>
        <p:nvSpPr>
          <p:cNvPr id="3" name="Content Placeholder 2">
            <a:extLst>
              <a:ext uri="{FF2B5EF4-FFF2-40B4-BE49-F238E27FC236}">
                <a16:creationId xmlns:a16="http://schemas.microsoft.com/office/drawing/2014/main" id="{2E5A56C2-1682-40FB-BD85-E6AAEBCBB656}"/>
              </a:ext>
            </a:extLst>
          </p:cNvPr>
          <p:cNvSpPr>
            <a:spLocks noGrp="1"/>
          </p:cNvSpPr>
          <p:nvPr>
            <p:ph idx="1"/>
          </p:nvPr>
        </p:nvSpPr>
        <p:spPr>
          <a:xfrm>
            <a:off x="196375" y="1754378"/>
            <a:ext cx="8751251" cy="4051505"/>
          </a:xfrm>
        </p:spPr>
        <p:txBody>
          <a:bodyPr>
            <a:normAutofit fontScale="70000" lnSpcReduction="20000"/>
          </a:bodyPr>
          <a:lstStyle/>
          <a:p>
            <a:r>
              <a:rPr lang="en-GB" dirty="0"/>
              <a:t>The importance of ‘context’ – e.g. sector, industry, function, department, type of organization </a:t>
            </a:r>
            <a:r>
              <a:rPr lang="en-GB" dirty="0">
                <a:sym typeface="Wingdings" panose="05000000000000000000" pitchFamily="2" charset="2"/>
              </a:rPr>
              <a:t> leadership style may vary depending on the context.</a:t>
            </a:r>
            <a:endParaRPr lang="en-GB" dirty="0"/>
          </a:p>
          <a:p>
            <a:r>
              <a:rPr lang="en-GB" dirty="0"/>
              <a:t>The role of organizational culture in influencing leadership styles</a:t>
            </a:r>
          </a:p>
          <a:p>
            <a:r>
              <a:rPr lang="en-GB" dirty="0"/>
              <a:t>Influences from national or regional culture impact leadership</a:t>
            </a:r>
          </a:p>
          <a:p>
            <a:r>
              <a:rPr lang="en-GB" dirty="0"/>
              <a:t>Leadership is a social construct - Leadership ‘knowledge’ is constructed in the context of human interactions – leadership is, after all, about ‘leading people.’ Human beings are not static or isolated, but rather they can be seen as social actors, entrenched in a dynamic and interwoven social reality within which they base their perceptions, actions, interactions, and sense of meaning.</a:t>
            </a:r>
          </a:p>
          <a:p>
            <a:r>
              <a:rPr lang="en-GB" dirty="0"/>
              <a:t>No ‘one size fits all’ leadership style – develop your own style based on experience and feedback.</a:t>
            </a:r>
          </a:p>
        </p:txBody>
      </p:sp>
      <p:pic>
        <p:nvPicPr>
          <p:cNvPr id="4" name="Picture 3">
            <a:extLst>
              <a:ext uri="{FF2B5EF4-FFF2-40B4-BE49-F238E27FC236}">
                <a16:creationId xmlns:a16="http://schemas.microsoft.com/office/drawing/2014/main" id="{691DB76D-D542-4352-B7DA-A315815284D8}"/>
              </a:ext>
            </a:extLst>
          </p:cNvPr>
          <p:cNvPicPr>
            <a:picLocks noChangeAspect="1"/>
          </p:cNvPicPr>
          <p:nvPr/>
        </p:nvPicPr>
        <p:blipFill rotWithShape="1">
          <a:blip r:embed="rId2"/>
          <a:srcRect t="22374" r="51273" b="9635"/>
          <a:stretch/>
        </p:blipFill>
        <p:spPr>
          <a:xfrm>
            <a:off x="7813205" y="5407199"/>
            <a:ext cx="1330796" cy="594221"/>
          </a:xfrm>
          <a:prstGeom prst="rect">
            <a:avLst/>
          </a:prstGeom>
        </p:spPr>
      </p:pic>
    </p:spTree>
    <p:extLst>
      <p:ext uri="{BB962C8B-B14F-4D97-AF65-F5344CB8AC3E}">
        <p14:creationId xmlns:p14="http://schemas.microsoft.com/office/powerpoint/2010/main" val="4060834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ubtitle 2">
            <a:extLst>
              <a:ext uri="{FF2B5EF4-FFF2-40B4-BE49-F238E27FC236}">
                <a16:creationId xmlns:a16="http://schemas.microsoft.com/office/drawing/2014/main" id="{8E51CA05-D568-4B4B-AED4-2DC0EAE2425A}"/>
              </a:ext>
            </a:extLst>
          </p:cNvPr>
          <p:cNvSpPr>
            <a:spLocks noGrp="1"/>
          </p:cNvSpPr>
          <p:nvPr>
            <p:ph idx="1"/>
          </p:nvPr>
        </p:nvSpPr>
        <p:spPr/>
        <p:txBody>
          <a:bodyPr/>
          <a:lstStyle/>
          <a:p>
            <a:pPr>
              <a:buFont typeface="Arial" panose="020B0604020202020204" pitchFamily="34" charset="0"/>
              <a:buNone/>
            </a:pPr>
            <a:r>
              <a:rPr lang="ja-JP" altLang="en-GB" sz="2701" b="1" i="1" dirty="0">
                <a:ea typeface="ＭＳ Ｐゴシック" panose="020B0600070205080204" pitchFamily="34" charset="-128"/>
              </a:rPr>
              <a:t>“</a:t>
            </a:r>
            <a:r>
              <a:rPr lang="en-GB" altLang="ja-JP" sz="2701" b="1" i="1" dirty="0">
                <a:ea typeface="ＭＳ Ｐゴシック" panose="020B0600070205080204" pitchFamily="34" charset="-128"/>
              </a:rPr>
              <a:t>If your actions inspire others to dream more, learn more, do more and become more, you are a leader</a:t>
            </a:r>
            <a:r>
              <a:rPr lang="ja-JP" altLang="en-GB" sz="2701" b="1" i="1" dirty="0">
                <a:ea typeface="ＭＳ Ｐゴシック" panose="020B0600070205080204" pitchFamily="34" charset="-128"/>
              </a:rPr>
              <a:t>”</a:t>
            </a:r>
            <a:endParaRPr lang="en-GB" altLang="ja-JP" sz="2701" b="1" i="1" dirty="0">
              <a:ea typeface="ＭＳ Ｐゴシック" panose="020B0600070205080204" pitchFamily="34" charset="-128"/>
            </a:endParaRPr>
          </a:p>
          <a:p>
            <a:pPr algn="r">
              <a:buFont typeface="Arial" panose="020B0604020202020204" pitchFamily="34" charset="0"/>
              <a:buNone/>
            </a:pPr>
            <a:r>
              <a:rPr lang="en-GB" altLang="en-US" sz="1350" b="1" dirty="0">
                <a:ea typeface="ＭＳ Ｐゴシック" panose="020B0600070205080204" pitchFamily="34" charset="-128"/>
              </a:rPr>
              <a:t>John Quincy Adams</a:t>
            </a:r>
          </a:p>
          <a:p>
            <a:pPr algn="r">
              <a:buFont typeface="Arial" panose="020B0604020202020204" pitchFamily="34" charset="0"/>
              <a:buNone/>
            </a:pPr>
            <a:r>
              <a:rPr lang="en-GB" altLang="en-US" sz="1350" dirty="0">
                <a:ea typeface="ＭＳ Ｐゴシック" panose="020B0600070205080204" pitchFamily="34" charset="-128"/>
              </a:rPr>
              <a:t>(Sixth president of the United States)</a:t>
            </a:r>
          </a:p>
        </p:txBody>
      </p:sp>
      <p:pic>
        <p:nvPicPr>
          <p:cNvPr id="3" name="Picture 2">
            <a:extLst>
              <a:ext uri="{FF2B5EF4-FFF2-40B4-BE49-F238E27FC236}">
                <a16:creationId xmlns:a16="http://schemas.microsoft.com/office/drawing/2014/main" id="{E62A237E-95F6-4A31-9B40-0378E1E8A6B6}"/>
              </a:ext>
            </a:extLst>
          </p:cNvPr>
          <p:cNvPicPr>
            <a:picLocks noChangeAspect="1"/>
          </p:cNvPicPr>
          <p:nvPr/>
        </p:nvPicPr>
        <p:blipFill rotWithShape="1">
          <a:blip r:embed="rId2"/>
          <a:srcRect t="22374" r="51273" b="9635"/>
          <a:stretch/>
        </p:blipFill>
        <p:spPr>
          <a:xfrm>
            <a:off x="7813205" y="5407199"/>
            <a:ext cx="1330796" cy="594221"/>
          </a:xfrm>
          <a:prstGeom prst="rect">
            <a:avLst/>
          </a:prstGeom>
        </p:spPr>
      </p:pic>
    </p:spTree>
    <p:extLst>
      <p:ext uri="{BB962C8B-B14F-4D97-AF65-F5344CB8AC3E}">
        <p14:creationId xmlns:p14="http://schemas.microsoft.com/office/powerpoint/2010/main" val="1959706774"/>
      </p:ext>
    </p:extLst>
  </p:cSld>
  <p:clrMapOvr>
    <a:masterClrMapping/>
  </p:clrMapOvr>
  <p:transition>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A9CA3-F4F4-464D-9852-121B1B94D89A}"/>
              </a:ext>
            </a:extLst>
          </p:cNvPr>
          <p:cNvSpPr>
            <a:spLocks noGrp="1"/>
          </p:cNvSpPr>
          <p:nvPr>
            <p:ph type="title"/>
          </p:nvPr>
        </p:nvSpPr>
        <p:spPr>
          <a:xfrm>
            <a:off x="913447" y="548680"/>
            <a:ext cx="7317105" cy="486181"/>
          </a:xfrm>
        </p:spPr>
        <p:txBody>
          <a:bodyPr>
            <a:normAutofit fontScale="90000"/>
          </a:bodyPr>
          <a:lstStyle/>
          <a:p>
            <a:pPr algn="ctr"/>
            <a:r>
              <a:rPr lang="en-GB" sz="3001" b="1" dirty="0"/>
              <a:t>References</a:t>
            </a:r>
          </a:p>
        </p:txBody>
      </p:sp>
      <p:sp>
        <p:nvSpPr>
          <p:cNvPr id="3" name="Content Placeholder 2">
            <a:extLst>
              <a:ext uri="{FF2B5EF4-FFF2-40B4-BE49-F238E27FC236}">
                <a16:creationId xmlns:a16="http://schemas.microsoft.com/office/drawing/2014/main" id="{01EA7436-293F-4C93-9782-ADA8B5D13D5A}"/>
              </a:ext>
            </a:extLst>
          </p:cNvPr>
          <p:cNvSpPr>
            <a:spLocks noGrp="1"/>
          </p:cNvSpPr>
          <p:nvPr>
            <p:ph idx="1"/>
          </p:nvPr>
        </p:nvSpPr>
        <p:spPr>
          <a:xfrm>
            <a:off x="179512" y="1268760"/>
            <a:ext cx="8856984" cy="4392488"/>
          </a:xfrm>
        </p:spPr>
        <p:txBody>
          <a:bodyPr>
            <a:noAutofit/>
          </a:bodyPr>
          <a:lstStyle/>
          <a:p>
            <a:r>
              <a:rPr lang="en-GB" sz="1600" dirty="0"/>
              <a:t>CEML. (2002). </a:t>
            </a:r>
            <a:r>
              <a:rPr lang="en-GB" sz="1600" i="1" dirty="0"/>
              <a:t>Managers and Leaders: Raising our Game</a:t>
            </a:r>
            <a:r>
              <a:rPr lang="en-GB" sz="1600" dirty="0"/>
              <a:t>. London: Council for Excellence in Management and Leadership.</a:t>
            </a:r>
          </a:p>
          <a:p>
            <a:r>
              <a:rPr lang="en-GB" sz="1600" dirty="0"/>
              <a:t>Institute for Sustainability Leadership (2017). Global definitions of leadership and theories of leadership development: Literature review. Cambridge: University of Cambridge.</a:t>
            </a:r>
          </a:p>
          <a:p>
            <a:r>
              <a:rPr lang="en-GB" sz="1600" dirty="0"/>
              <a:t>KPMG (2019). Agile or irrelevant – redefining resilience: 2019 Global CEO Outlook. London: KPMG International</a:t>
            </a:r>
          </a:p>
          <a:p>
            <a:r>
              <a:rPr lang="en-GB" sz="1600" dirty="0"/>
              <a:t>Leadership Institute (2017). Navigating uncertainty: Global leadership challenges. London: London Business School</a:t>
            </a:r>
          </a:p>
          <a:p>
            <a:r>
              <a:rPr lang="en-GB" sz="1600" dirty="0"/>
              <a:t>McKinsey (2017). How to create an agile organization. New York: McKinsey and Company.</a:t>
            </a:r>
          </a:p>
          <a:p>
            <a:r>
              <a:rPr lang="en-GB" sz="1600" dirty="0"/>
              <a:t>McKinsey (2017). The people power of transformations. New York: McKinsey and Company</a:t>
            </a:r>
          </a:p>
          <a:p>
            <a:r>
              <a:rPr lang="en-GB" sz="1600" dirty="0"/>
              <a:t>Needle, D. and Burns, J. (2019). </a:t>
            </a:r>
            <a:r>
              <a:rPr lang="en-GB" sz="1600" i="1" dirty="0"/>
              <a:t>Business in Context: An Introduction to Business and its Environment</a:t>
            </a:r>
            <a:r>
              <a:rPr lang="en-GB" sz="1600" dirty="0"/>
              <a:t>, London: Cengage Learning.</a:t>
            </a:r>
          </a:p>
          <a:p>
            <a:r>
              <a:rPr lang="en-GB" sz="1600" dirty="0"/>
              <a:t>Stogdill, R.M. (1974). </a:t>
            </a:r>
            <a:r>
              <a:rPr lang="en-GB" sz="1600" i="1" dirty="0"/>
              <a:t>Handbook of Leadership: A Survey of the Literature</a:t>
            </a:r>
            <a:r>
              <a:rPr lang="en-GB" sz="1600" dirty="0"/>
              <a:t>. New York: Free Press</a:t>
            </a:r>
          </a:p>
          <a:p>
            <a:r>
              <a:rPr lang="en-GB" sz="1600" dirty="0"/>
              <a:t>Yukl, G. (2013). Leadership in Organizations, 8</a:t>
            </a:r>
            <a:r>
              <a:rPr lang="en-GB" sz="1600" baseline="30000" dirty="0"/>
              <a:t>th</a:t>
            </a:r>
            <a:r>
              <a:rPr lang="en-GB" sz="1600" dirty="0"/>
              <a:t> ed., Harlow: Pearson Education.</a:t>
            </a:r>
          </a:p>
        </p:txBody>
      </p:sp>
      <p:pic>
        <p:nvPicPr>
          <p:cNvPr id="4" name="Picture 3">
            <a:extLst>
              <a:ext uri="{FF2B5EF4-FFF2-40B4-BE49-F238E27FC236}">
                <a16:creationId xmlns:a16="http://schemas.microsoft.com/office/drawing/2014/main" id="{C86A8003-402E-4408-987F-8F57DD49A635}"/>
              </a:ext>
            </a:extLst>
          </p:cNvPr>
          <p:cNvPicPr>
            <a:picLocks noChangeAspect="1"/>
          </p:cNvPicPr>
          <p:nvPr/>
        </p:nvPicPr>
        <p:blipFill rotWithShape="1">
          <a:blip r:embed="rId2"/>
          <a:srcRect t="22374" r="51273" b="9635"/>
          <a:stretch/>
        </p:blipFill>
        <p:spPr>
          <a:xfrm>
            <a:off x="7802860" y="5876993"/>
            <a:ext cx="1330796" cy="594221"/>
          </a:xfrm>
          <a:prstGeom prst="rect">
            <a:avLst/>
          </a:prstGeom>
        </p:spPr>
      </p:pic>
    </p:spTree>
    <p:extLst>
      <p:ext uri="{BB962C8B-B14F-4D97-AF65-F5344CB8AC3E}">
        <p14:creationId xmlns:p14="http://schemas.microsoft.com/office/powerpoint/2010/main" val="875767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2756" y="2726740"/>
            <a:ext cx="6970692" cy="994431"/>
          </a:xfrm>
        </p:spPr>
        <p:txBody>
          <a:bodyPr/>
          <a:lstStyle/>
          <a:p>
            <a:pPr algn="ctr"/>
            <a:r>
              <a:rPr lang="en-GB" b="1" dirty="0" smtClean="0"/>
              <a:t>Assignment Brief Review</a:t>
            </a:r>
            <a:endParaRPr lang="en-GB" b="1" dirty="0"/>
          </a:p>
        </p:txBody>
      </p:sp>
    </p:spTree>
    <p:extLst>
      <p:ext uri="{BB962C8B-B14F-4D97-AF65-F5344CB8AC3E}">
        <p14:creationId xmlns:p14="http://schemas.microsoft.com/office/powerpoint/2010/main" val="2450017286"/>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52D497F2-CAD7-44AD-B30A-5363C40878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e2529e2e-246e-4beb-bcc0-0746cc8768ab"/>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259</TotalTime>
  <Words>2169</Words>
  <Application>Microsoft Office PowerPoint</Application>
  <PresentationFormat>On-screen Show (4:3)</PresentationFormat>
  <Paragraphs>181</Paragraphs>
  <Slides>31</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ＭＳ Ｐゴシック</vt:lpstr>
      <vt:lpstr>Arial</vt:lpstr>
      <vt:lpstr>Calibri</vt:lpstr>
      <vt:lpstr>Myriad Pro</vt:lpstr>
      <vt:lpstr>Tahoma</vt:lpstr>
      <vt:lpstr>Wingdings</vt:lpstr>
      <vt:lpstr>20140311PresentationUWTSDTemplate</vt:lpstr>
      <vt:lpstr>Session 6 - Leadership in uncertain times</vt:lpstr>
      <vt:lpstr>THE IMPORTANCE OF LEADERSHIP IN THE MODERN ORGANIZATION</vt:lpstr>
      <vt:lpstr>Strategic leadership roles – top management</vt:lpstr>
      <vt:lpstr>Strategic leadership roles – middle management </vt:lpstr>
      <vt:lpstr>THEORIES OF LEADERSHIP</vt:lpstr>
      <vt:lpstr>CLASSROOM DEBATE</vt:lpstr>
      <vt:lpstr>How are Leaders Made? evolution of Leadership Theories</vt:lpstr>
      <vt:lpstr>Leadership Theories (continued)</vt:lpstr>
      <vt:lpstr>Leadership Theories (continued)</vt:lpstr>
      <vt:lpstr>Leadership Theories (continued)</vt:lpstr>
      <vt:lpstr>Transactional versus Transformational Leaders</vt:lpstr>
      <vt:lpstr>TRANSFORMATIONAL LEADERSHIP</vt:lpstr>
      <vt:lpstr>TRANSFORMATIONAL LEADERSHIP CHARACTERISTICS</vt:lpstr>
      <vt:lpstr>THE PROCESS OF TRANSFORMATIONAL LEADERSHIP</vt:lpstr>
      <vt:lpstr>COMPONENTS OF TRANSFORMATIONAL LEADERSHIP</vt:lpstr>
      <vt:lpstr>PowerPoint Presentation</vt:lpstr>
      <vt:lpstr>General theories of leadership: A summary</vt:lpstr>
      <vt:lpstr>LEADERSHIP AS A FUNCTION OF THE ORGANIZATION</vt:lpstr>
      <vt:lpstr>WHAT IS AN IDEAL LEADERSHIP TRAIT/STYLE IN A CHANGING WORLD/BUSINESS ENVIRONMENT?</vt:lpstr>
      <vt:lpstr>Traits, styles, and skills of global leaders</vt:lpstr>
      <vt:lpstr>Declining confidence in the global economy calls for agility and resilience</vt:lpstr>
      <vt:lpstr>Leadership challenges, skills, and barriers</vt:lpstr>
      <vt:lpstr>Leading in uncertain times: the practitioners perspective</vt:lpstr>
      <vt:lpstr>Agile organizations excel at both stability and dynamism</vt:lpstr>
      <vt:lpstr>Leading transformational change and employee engagement</vt:lpstr>
      <vt:lpstr>PowerPoint Presentation</vt:lpstr>
      <vt:lpstr>Activity:  Read this Abstract and summarise your views in three sentences.</vt:lpstr>
      <vt:lpstr>Which leadership style is best for you?</vt:lpstr>
      <vt:lpstr>PowerPoint Presentation</vt:lpstr>
      <vt:lpstr>References</vt:lpstr>
      <vt:lpstr>Assignment Brief Review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in Leadership and Management Skills for the Workplace Workplace culture and its impact on organisational efficiency (BMSW 5005)  Organisational Structures</dc:title>
  <dc:creator>Eric Osei</dc:creator>
  <cp:lastModifiedBy>Eric Osei</cp:lastModifiedBy>
  <cp:revision>9</cp:revision>
  <dcterms:created xsi:type="dcterms:W3CDTF">2020-05-28T21:36:16Z</dcterms:created>
  <dcterms:modified xsi:type="dcterms:W3CDTF">2021-11-01T18:36:02Z</dcterms:modified>
</cp:coreProperties>
</file>