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0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24"/>
    <p:restoredTop sz="94652"/>
  </p:normalViewPr>
  <p:slideViewPr>
    <p:cSldViewPr snapToGrid="0" snapToObjects="1">
      <p:cViewPr>
        <p:scale>
          <a:sx n="30" d="100"/>
          <a:sy n="30" d="100"/>
        </p:scale>
        <p:origin x="3162" y="-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9798" y="-37381"/>
            <a:ext cx="21447505" cy="30349974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3945" y="10615016"/>
            <a:ext cx="13626025" cy="7267737"/>
          </a:xfrm>
        </p:spPr>
        <p:txBody>
          <a:bodyPr anchor="b">
            <a:noAutofit/>
          </a:bodyPr>
          <a:lstStyle>
            <a:lvl1pPr algn="r">
              <a:defRPr sz="12628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3945" y="17882747"/>
            <a:ext cx="13626025" cy="4842352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213832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32074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427664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534581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6414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74841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85532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3281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8419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467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2" y="11923209"/>
            <a:ext cx="14844396" cy="8063594"/>
          </a:xfrm>
        </p:spPr>
        <p:txBody>
          <a:bodyPr anchor="b"/>
          <a:lstStyle>
            <a:lvl1pPr algn="l">
              <a:defRPr sz="9354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986797"/>
            <a:ext cx="14844396" cy="3798308"/>
          </a:xfrm>
        </p:spPr>
        <p:txBody>
          <a:bodyPr anchor="t"/>
          <a:lstStyle>
            <a:lvl1pPr marL="0" indent="0" algn="l">
              <a:buNone/>
              <a:defRPr sz="4677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5416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5" y="2691130"/>
            <a:ext cx="14844394" cy="583078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5576" y="9538100"/>
            <a:ext cx="7221672" cy="17131992"/>
          </a:xfrm>
        </p:spPr>
        <p:txBody>
          <a:bodyPr>
            <a:normAutofit/>
          </a:bodyPr>
          <a:lstStyle>
            <a:lvl1pPr>
              <a:defRPr sz="4209"/>
            </a:lvl1pPr>
            <a:lvl2pPr>
              <a:defRPr sz="3742"/>
            </a:lvl2pPr>
            <a:lvl3pPr>
              <a:defRPr sz="3274"/>
            </a:lvl3pPr>
            <a:lvl4pPr>
              <a:defRPr sz="2806"/>
            </a:lvl4pPr>
            <a:lvl5pPr>
              <a:defRPr sz="2806"/>
            </a:lvl5pPr>
            <a:lvl6pPr>
              <a:defRPr sz="2806"/>
            </a:lvl6pPr>
            <a:lvl7pPr>
              <a:defRPr sz="2806"/>
            </a:lvl7pPr>
            <a:lvl8pPr>
              <a:defRPr sz="2806"/>
            </a:lvl8pPr>
            <a:lvl9pPr>
              <a:defRPr sz="2806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48295" y="9538107"/>
            <a:ext cx="7221674" cy="17131996"/>
          </a:xfrm>
        </p:spPr>
        <p:txBody>
          <a:bodyPr>
            <a:normAutofit/>
          </a:bodyPr>
          <a:lstStyle>
            <a:lvl1pPr>
              <a:defRPr sz="4209"/>
            </a:lvl1pPr>
            <a:lvl2pPr>
              <a:defRPr sz="3742"/>
            </a:lvl2pPr>
            <a:lvl3pPr>
              <a:defRPr sz="3274"/>
            </a:lvl3pPr>
            <a:lvl4pPr>
              <a:defRPr sz="2806"/>
            </a:lvl4pPr>
            <a:lvl5pPr>
              <a:defRPr sz="2806"/>
            </a:lvl5pPr>
            <a:lvl6pPr>
              <a:defRPr sz="2806"/>
            </a:lvl6pPr>
            <a:lvl7pPr>
              <a:defRPr sz="2806"/>
            </a:lvl7pPr>
            <a:lvl8pPr>
              <a:defRPr sz="2806"/>
            </a:lvl8pPr>
            <a:lvl9pPr>
              <a:defRPr sz="2806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8066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4" y="2691130"/>
            <a:ext cx="14844391" cy="5830782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3" y="9539840"/>
            <a:ext cx="7227665" cy="2543957"/>
          </a:xfrm>
        </p:spPr>
        <p:txBody>
          <a:bodyPr anchor="b">
            <a:noAutofit/>
          </a:bodyPr>
          <a:lstStyle>
            <a:lvl1pPr marL="0" indent="0">
              <a:buNone/>
              <a:defRPr sz="5612" b="0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25573" y="12083803"/>
            <a:ext cx="7227665" cy="1458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9042299" y="9539840"/>
            <a:ext cx="7227665" cy="2543957"/>
          </a:xfrm>
        </p:spPr>
        <p:txBody>
          <a:bodyPr anchor="b">
            <a:noAutofit/>
          </a:bodyPr>
          <a:lstStyle>
            <a:lvl1pPr marL="0" indent="0">
              <a:buNone/>
              <a:defRPr sz="5612" b="0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9042299" y="12083803"/>
            <a:ext cx="7227665" cy="1458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6947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3" y="2691130"/>
            <a:ext cx="14844394" cy="583078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513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825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3" y="6615712"/>
            <a:ext cx="6524957" cy="5643895"/>
          </a:xfrm>
        </p:spPr>
        <p:txBody>
          <a:bodyPr anchor="b">
            <a:normAutofit/>
          </a:bodyPr>
          <a:lstStyle>
            <a:lvl1pPr>
              <a:defRPr sz="4677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1576" y="2273182"/>
            <a:ext cx="7918389" cy="243969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25573" y="12259605"/>
            <a:ext cx="6524957" cy="11409266"/>
          </a:xfrm>
        </p:spPr>
        <p:txBody>
          <a:bodyPr>
            <a:normAutofit/>
          </a:bodyPr>
          <a:lstStyle>
            <a:lvl1pPr marL="0" indent="0">
              <a:buNone/>
              <a:defRPr sz="3274"/>
            </a:lvl1pPr>
            <a:lvl2pPr marL="801872" indent="0">
              <a:buNone/>
              <a:defRPr sz="2455"/>
            </a:lvl2pPr>
            <a:lvl3pPr marL="1603743" indent="0">
              <a:buNone/>
              <a:defRPr sz="2105"/>
            </a:lvl3pPr>
            <a:lvl4pPr marL="2405615" indent="0">
              <a:buNone/>
              <a:defRPr sz="1754"/>
            </a:lvl4pPr>
            <a:lvl5pPr marL="3207487" indent="0">
              <a:buNone/>
              <a:defRPr sz="1754"/>
            </a:lvl5pPr>
            <a:lvl6pPr marL="4009358" indent="0">
              <a:buNone/>
              <a:defRPr sz="1754"/>
            </a:lvl6pPr>
            <a:lvl7pPr marL="4811230" indent="0">
              <a:buNone/>
              <a:defRPr sz="1754"/>
            </a:lvl7pPr>
            <a:lvl8pPr marL="5613102" indent="0">
              <a:buNone/>
              <a:defRPr sz="1754"/>
            </a:lvl8pPr>
            <a:lvl9pPr marL="6414973" indent="0">
              <a:buNone/>
              <a:defRPr sz="1754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3749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3" y="21192649"/>
            <a:ext cx="14844394" cy="2501912"/>
          </a:xfrm>
        </p:spPr>
        <p:txBody>
          <a:bodyPr anchor="b">
            <a:normAutofit/>
          </a:bodyPr>
          <a:lstStyle>
            <a:lvl1pPr algn="l">
              <a:defRPr sz="5612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425573" y="2691130"/>
            <a:ext cx="14844394" cy="16977243"/>
          </a:xfrm>
        </p:spPr>
        <p:txBody>
          <a:bodyPr anchor="t">
            <a:normAutofit/>
          </a:bodyPr>
          <a:lstStyle>
            <a:lvl1pPr marL="0" indent="0" algn="ctr">
              <a:buNone/>
              <a:defRPr sz="3742"/>
            </a:lvl1pPr>
            <a:lvl2pPr marL="1069162" indent="0">
              <a:buNone/>
              <a:defRPr sz="3742"/>
            </a:lvl2pPr>
            <a:lvl3pPr marL="2138324" indent="0">
              <a:buNone/>
              <a:defRPr sz="3742"/>
            </a:lvl3pPr>
            <a:lvl4pPr marL="3207487" indent="0">
              <a:buNone/>
              <a:defRPr sz="3742"/>
            </a:lvl4pPr>
            <a:lvl5pPr marL="4276649" indent="0">
              <a:buNone/>
              <a:defRPr sz="3742"/>
            </a:lvl5pPr>
            <a:lvl6pPr marL="5345811" indent="0">
              <a:buNone/>
              <a:defRPr sz="3742"/>
            </a:lvl6pPr>
            <a:lvl7pPr marL="6414973" indent="0">
              <a:buNone/>
              <a:defRPr sz="3742"/>
            </a:lvl7pPr>
            <a:lvl8pPr marL="7484135" indent="0">
              <a:buNone/>
              <a:defRPr sz="3742"/>
            </a:lvl8pPr>
            <a:lvl9pPr marL="8553298" indent="0">
              <a:buNone/>
              <a:defRPr sz="3742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25573" y="23694561"/>
            <a:ext cx="14844394" cy="2975535"/>
          </a:xfrm>
        </p:spPr>
        <p:txBody>
          <a:bodyPr>
            <a:normAutofit/>
          </a:bodyPr>
          <a:lstStyle>
            <a:lvl1pPr marL="0" indent="0">
              <a:buNone/>
              <a:defRPr sz="2806"/>
            </a:lvl1pPr>
            <a:lvl2pPr marL="1069162" indent="0">
              <a:buNone/>
              <a:defRPr sz="2806"/>
            </a:lvl2pPr>
            <a:lvl3pPr marL="2138324" indent="0">
              <a:buNone/>
              <a:defRPr sz="2339"/>
            </a:lvl3pPr>
            <a:lvl4pPr marL="3207487" indent="0">
              <a:buNone/>
              <a:defRPr sz="2105"/>
            </a:lvl4pPr>
            <a:lvl5pPr marL="4276649" indent="0">
              <a:buNone/>
              <a:defRPr sz="2105"/>
            </a:lvl5pPr>
            <a:lvl6pPr marL="5345811" indent="0">
              <a:buNone/>
              <a:defRPr sz="2105"/>
            </a:lvl6pPr>
            <a:lvl7pPr marL="6414973" indent="0">
              <a:buNone/>
              <a:defRPr sz="2105"/>
            </a:lvl7pPr>
            <a:lvl8pPr marL="7484135" indent="0">
              <a:buNone/>
              <a:defRPr sz="2105"/>
            </a:lvl8pPr>
            <a:lvl9pPr marL="8553298" indent="0">
              <a:buNone/>
              <a:defRPr sz="2105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519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5" y="2691130"/>
            <a:ext cx="14844394" cy="15025476"/>
          </a:xfrm>
        </p:spPr>
        <p:txBody>
          <a:bodyPr anchor="ctr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5" y="19734954"/>
            <a:ext cx="14844394" cy="6935143"/>
          </a:xfrm>
        </p:spPr>
        <p:txBody>
          <a:bodyPr anchor="ctr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453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2101" y="2691130"/>
            <a:ext cx="14200051" cy="13343520"/>
          </a:xfrm>
        </p:spPr>
        <p:txBody>
          <a:bodyPr anchor="ctr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74908" y="16034650"/>
            <a:ext cx="12674437" cy="1681956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3742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>
              <a:buFontTx/>
              <a:buNone/>
              <a:defRPr/>
            </a:lvl2pPr>
            <a:lvl3pPr marL="2138324" indent="0">
              <a:buFontTx/>
              <a:buNone/>
              <a:defRPr/>
            </a:lvl3pPr>
            <a:lvl4pPr marL="3207487" indent="0">
              <a:buFontTx/>
              <a:buNone/>
              <a:defRPr/>
            </a:lvl4pPr>
            <a:lvl5pPr marL="4276649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734954"/>
            <a:ext cx="14844396" cy="6935143"/>
          </a:xfrm>
        </p:spPr>
        <p:txBody>
          <a:bodyPr anchor="ctr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128841" y="3489190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5779776" y="12742942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0274594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5572" y="8528922"/>
            <a:ext cx="14844396" cy="11457875"/>
          </a:xfrm>
        </p:spPr>
        <p:txBody>
          <a:bodyPr anchor="b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986797"/>
            <a:ext cx="14844396" cy="6683300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2688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2101" y="2691130"/>
            <a:ext cx="14200051" cy="13343520"/>
          </a:xfrm>
        </p:spPr>
        <p:txBody>
          <a:bodyPr anchor="ctr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25568" y="17716606"/>
            <a:ext cx="14844398" cy="2270191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5612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1069162" indent="0">
              <a:buFontTx/>
              <a:buNone/>
              <a:defRPr/>
            </a:lvl2pPr>
            <a:lvl3pPr marL="2138324" indent="0">
              <a:buFontTx/>
              <a:buNone/>
              <a:defRPr/>
            </a:lvl3pPr>
            <a:lvl4pPr marL="3207487" indent="0">
              <a:buFontTx/>
              <a:buNone/>
              <a:defRPr/>
            </a:lvl4pPr>
            <a:lvl5pPr marL="4276649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986797"/>
            <a:ext cx="14844396" cy="6683300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1128841" y="3489190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5779776" y="12742942"/>
            <a:ext cx="1069460" cy="2581542"/>
          </a:xfrm>
          <a:prstGeom prst="rect">
            <a:avLst/>
          </a:prstGeom>
        </p:spPr>
        <p:txBody>
          <a:bodyPr vert="horz" lIns="213836" tIns="106918" rIns="213836" bIns="106918" rtlCol="0" anchor="ctr">
            <a:noAutofit/>
          </a:bodyPr>
          <a:lstStyle/>
          <a:p>
            <a:pPr lvl="0"/>
            <a:r>
              <a:rPr lang="en-US" sz="18708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710022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0187" y="2691130"/>
            <a:ext cx="14829780" cy="13343520"/>
          </a:xfrm>
        </p:spPr>
        <p:txBody>
          <a:bodyPr anchor="ctr">
            <a:normAutofit/>
          </a:bodyPr>
          <a:lstStyle>
            <a:lvl1pPr algn="l">
              <a:defRPr sz="10289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25568" y="17716606"/>
            <a:ext cx="14844398" cy="2270191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5612">
                <a:solidFill>
                  <a:schemeClr val="accent1"/>
                </a:solidFill>
              </a:defRPr>
            </a:lvl1pPr>
            <a:lvl2pPr marL="1069162" indent="0">
              <a:buFontTx/>
              <a:buNone/>
              <a:defRPr/>
            </a:lvl2pPr>
            <a:lvl3pPr marL="2138324" indent="0">
              <a:buFontTx/>
              <a:buNone/>
              <a:defRPr/>
            </a:lvl3pPr>
            <a:lvl4pPr marL="3207487" indent="0">
              <a:buFontTx/>
              <a:buNone/>
              <a:defRPr/>
            </a:lvl4pPr>
            <a:lvl5pPr marL="4276649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2" y="19986797"/>
            <a:ext cx="14844396" cy="6683300"/>
          </a:xfrm>
        </p:spPr>
        <p:txBody>
          <a:bodyPr anchor="t">
            <a:normAutofit/>
          </a:bodyPr>
          <a:lstStyle>
            <a:lvl1pPr marL="0" indent="0" algn="l">
              <a:buNone/>
              <a:defRPr sz="4209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1069162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27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7583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0746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3978193" y="2691132"/>
            <a:ext cx="2288993" cy="23182968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25573" y="2691132"/>
            <a:ext cx="12148785" cy="2318296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7737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9799" y="-37381"/>
            <a:ext cx="21447507" cy="30349974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25574" y="2691130"/>
            <a:ext cx="14844391" cy="583078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5573" y="9538107"/>
            <a:ext cx="14844394" cy="17131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640421" y="26670103"/>
            <a:ext cx="1599871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0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3/5/2019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25574" y="26670103"/>
            <a:ext cx="10811015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10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071144" y="26670103"/>
            <a:ext cx="1198825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105">
                <a:solidFill>
                  <a:schemeClr val="accent1"/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177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  <p:sldLayoutId id="2147483812" r:id="rId12"/>
    <p:sldLayoutId id="2147483813" r:id="rId13"/>
    <p:sldLayoutId id="2147483814" r:id="rId14"/>
    <p:sldLayoutId id="2147483815" r:id="rId15"/>
    <p:sldLayoutId id="2147483816" r:id="rId16"/>
  </p:sldLayoutIdLst>
  <p:txStyles>
    <p:titleStyle>
      <a:lvl1pPr algn="l" defTabSz="1069162" rtl="0" eaLnBrk="1" latinLnBrk="0" hangingPunct="1">
        <a:spcBef>
          <a:spcPct val="0"/>
        </a:spcBef>
        <a:buNone/>
        <a:defRPr sz="8419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801872" indent="-801872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4209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1737389" indent="-668226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742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2672906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3274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3742068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4811230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5880392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6949554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8018717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9087879" indent="-534581" algn="l" defTabSz="1069162" rtl="0" eaLnBrk="1" latinLnBrk="0" hangingPunct="1">
        <a:spcBef>
          <a:spcPts val="2339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806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1069162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222301" y="2028776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283189" y="5123350"/>
            <a:ext cx="6415087" cy="13153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3600" b="1" dirty="0" smtClean="0"/>
              <a:t>Introduction </a:t>
            </a:r>
          </a:p>
          <a:p>
            <a:pPr>
              <a:spcBef>
                <a:spcPct val="50000"/>
              </a:spcBef>
            </a:pPr>
            <a:r>
              <a:rPr lang="en-US" altLang="en-US" sz="3200" dirty="0" smtClean="0"/>
              <a:t>This poster will highlight the main aspects of the engineering design project of the pipe climber.</a:t>
            </a:r>
          </a:p>
          <a:p>
            <a:pPr>
              <a:spcBef>
                <a:spcPct val="50000"/>
              </a:spcBef>
            </a:pPr>
            <a:r>
              <a:rPr lang="en-US" altLang="en-US" sz="3200" dirty="0" smtClean="0"/>
              <a:t>The project was divided into four different roles and each member was assigned a specific role , these were:-</a:t>
            </a:r>
          </a:p>
          <a:p>
            <a:pPr>
              <a:spcBef>
                <a:spcPct val="50000"/>
              </a:spcBef>
            </a:pPr>
            <a:r>
              <a:rPr lang="en-US" altLang="en-US" sz="3200" dirty="0" smtClean="0"/>
              <a:t>Team leadership and integrated systems; Hannah White.</a:t>
            </a:r>
          </a:p>
          <a:p>
            <a:pPr>
              <a:spcBef>
                <a:spcPct val="50000"/>
              </a:spcBef>
            </a:pPr>
            <a:r>
              <a:rPr lang="en-US" altLang="en-US" sz="3200" dirty="0"/>
              <a:t>Power generation and </a:t>
            </a:r>
            <a:r>
              <a:rPr lang="en-US" altLang="en-US" sz="3200" dirty="0" smtClean="0"/>
              <a:t>storage; Tom Unwin</a:t>
            </a:r>
          </a:p>
          <a:p>
            <a:pPr>
              <a:spcBef>
                <a:spcPct val="50000"/>
              </a:spcBef>
            </a:pPr>
            <a:r>
              <a:rPr lang="en-US" altLang="en-US" sz="3200" dirty="0"/>
              <a:t>Mechanical drive and </a:t>
            </a:r>
            <a:r>
              <a:rPr lang="en-US" altLang="en-US" sz="3200" dirty="0" smtClean="0"/>
              <a:t>propulsion; Marcos Gonzalez Norris</a:t>
            </a:r>
          </a:p>
          <a:p>
            <a:pPr>
              <a:spcBef>
                <a:spcPct val="50000"/>
              </a:spcBef>
            </a:pPr>
            <a:r>
              <a:rPr lang="en-GB" altLang="en-US" sz="3200" dirty="0"/>
              <a:t>Control, Robustness and Reliability and </a:t>
            </a:r>
            <a:r>
              <a:rPr lang="en-GB" altLang="en-US" sz="3200" dirty="0" smtClean="0"/>
              <a:t>payload; </a:t>
            </a:r>
            <a:r>
              <a:rPr lang="en-GB" altLang="en-US" sz="3200" dirty="0" err="1" smtClean="0"/>
              <a:t>Steffan</a:t>
            </a:r>
            <a:r>
              <a:rPr lang="en-GB" altLang="en-US" sz="3200" dirty="0" smtClean="0"/>
              <a:t> Robinson.</a:t>
            </a:r>
          </a:p>
          <a:p>
            <a:pPr>
              <a:spcBef>
                <a:spcPct val="50000"/>
              </a:spcBef>
            </a:pPr>
            <a:r>
              <a:rPr lang="en-GB" altLang="en-US" sz="3200" dirty="0" smtClean="0"/>
              <a:t>The poster also includes a 3D CAD drawing (figure 2 )  and a technical drawing (figure1) .</a:t>
            </a:r>
            <a:endParaRPr lang="en-US" altLang="en-US" sz="3200" dirty="0"/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334214" y="17613752"/>
            <a:ext cx="6415087" cy="1152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40000"/>
              </a:spcBef>
            </a:pPr>
            <a:r>
              <a:rPr lang="en-AU" altLang="en-US" sz="3600" b="1" dirty="0" smtClean="0"/>
              <a:t>How the device works</a:t>
            </a:r>
          </a:p>
          <a:p>
            <a:pPr marL="571500" indent="-5715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3200" dirty="0" smtClean="0"/>
              <a:t>The device is made up of two ‘X’ shaped pieces, each made of  2 steel strips connected in the centre to allow a pivot. When constructed, these strips are pulled together with elastic to allow for self-adjustment</a:t>
            </a:r>
          </a:p>
          <a:p>
            <a:pPr marL="571500" indent="-5715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3200" dirty="0" smtClean="0"/>
              <a:t>The two pieces are held together at the corners of each ‘X’ shape by axles which also hold the wheels in place – this method allows for the pipe to pass through the middle of the device and have each wheel touching it.</a:t>
            </a:r>
          </a:p>
          <a:p>
            <a:pPr marL="571500" indent="-571500">
              <a:spcBef>
                <a:spcPct val="40000"/>
              </a:spcBef>
              <a:buFont typeface="Arial" panose="020B0604020202020204" pitchFamily="34" charset="0"/>
              <a:buChar char="•"/>
            </a:pPr>
            <a:r>
              <a:rPr lang="en-AU" altLang="en-US" sz="3200" dirty="0" smtClean="0"/>
              <a:t>The motor and batteries are attached externally so as not to interfere with the device touching the pipe</a:t>
            </a:r>
          </a:p>
        </p:txBody>
      </p:sp>
      <p:sp>
        <p:nvSpPr>
          <p:cNvPr id="24" name="Text Box 22"/>
          <p:cNvSpPr txBox="1">
            <a:spLocks noChangeArrowheads="1"/>
          </p:cNvSpPr>
          <p:nvPr/>
        </p:nvSpPr>
        <p:spPr bwMode="auto">
          <a:xfrm>
            <a:off x="15153817" y="5600472"/>
            <a:ext cx="5274564" cy="22356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3600" b="1" dirty="0" smtClean="0"/>
              <a:t>Parts list </a:t>
            </a:r>
          </a:p>
          <a:p>
            <a:pPr>
              <a:spcBef>
                <a:spcPct val="50000"/>
              </a:spcBef>
            </a:pPr>
            <a:r>
              <a:rPr lang="en-GB" altLang="en-US" sz="3200" b="1" dirty="0" smtClean="0"/>
              <a:t>Chassis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steel  plates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Nuts and bolts</a:t>
            </a:r>
          </a:p>
          <a:p>
            <a:pPr>
              <a:spcBef>
                <a:spcPct val="50000"/>
              </a:spcBef>
            </a:pPr>
            <a:r>
              <a:rPr lang="en-GB" altLang="en-US" sz="3200" b="1" dirty="0" smtClean="0"/>
              <a:t>Power generation and storage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Batteries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Motors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Wiring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Battery pack </a:t>
            </a:r>
          </a:p>
          <a:p>
            <a:pPr>
              <a:spcBef>
                <a:spcPct val="50000"/>
              </a:spcBef>
            </a:pPr>
            <a:r>
              <a:rPr lang="en-GB" altLang="en-US" sz="3200" b="1" dirty="0"/>
              <a:t>Mechanical drive and </a:t>
            </a:r>
            <a:r>
              <a:rPr lang="en-GB" altLang="en-US" sz="3200" b="1" dirty="0" smtClean="0"/>
              <a:t>propulsion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Wheels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Springs </a:t>
            </a:r>
          </a:p>
          <a:p>
            <a:pPr>
              <a:spcBef>
                <a:spcPct val="50000"/>
              </a:spcBef>
            </a:pPr>
            <a:endParaRPr lang="en-GB" altLang="en-US" sz="3200" dirty="0" smtClean="0"/>
          </a:p>
          <a:p>
            <a:pPr>
              <a:spcBef>
                <a:spcPct val="50000"/>
              </a:spcBef>
            </a:pPr>
            <a:r>
              <a:rPr lang="en-GB" altLang="en-US" sz="3200" b="1" dirty="0"/>
              <a:t>Control, Robustness and Reliability and </a:t>
            </a:r>
            <a:r>
              <a:rPr lang="en-GB" altLang="en-US" sz="3200" b="1" dirty="0" smtClean="0"/>
              <a:t>payload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Switch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Sponge base 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Gears</a:t>
            </a:r>
          </a:p>
          <a:p>
            <a:pPr marL="457200" indent="-457200"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3200" dirty="0" smtClean="0"/>
              <a:t>Hook</a:t>
            </a:r>
            <a:r>
              <a:rPr lang="en-GB" altLang="en-US" sz="3200" dirty="0" smtClean="0"/>
              <a:t> </a:t>
            </a:r>
            <a:endParaRPr lang="en-GB" altLang="en-US" sz="3600" b="1" dirty="0" smtClean="0"/>
          </a:p>
          <a:p>
            <a:pPr>
              <a:spcBef>
                <a:spcPct val="50000"/>
              </a:spcBef>
            </a:pPr>
            <a:r>
              <a:rPr lang="en-GB" altLang="en-US" sz="3600" b="1" dirty="0" smtClean="0"/>
              <a:t>Conclusion </a:t>
            </a:r>
          </a:p>
          <a:p>
            <a:pPr>
              <a:spcBef>
                <a:spcPct val="50000"/>
              </a:spcBef>
            </a:pPr>
            <a:r>
              <a:rPr lang="en-GB" altLang="en-US" sz="3200" dirty="0" smtClean="0"/>
              <a:t>Overall this device has been designed to be lightweight and robust while using affordable materials. The X shape has allowe</a:t>
            </a:r>
            <a:r>
              <a:rPr lang="en-GB" altLang="en-US" sz="3200" dirty="0" smtClean="0"/>
              <a:t>d us to sustain these features and therefore has contributed to the success of </a:t>
            </a:r>
            <a:r>
              <a:rPr lang="en-GB" altLang="en-US" sz="3200" smtClean="0"/>
              <a:t>the project.</a:t>
            </a:r>
            <a:endParaRPr lang="en-GB" altLang="en-US" sz="3200" dirty="0" smtClean="0"/>
          </a:p>
          <a:p>
            <a:pPr>
              <a:spcBef>
                <a:spcPct val="50000"/>
              </a:spcBef>
            </a:pPr>
            <a:endParaRPr lang="en-GB" altLang="en-US" sz="3200" dirty="0"/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 smtClean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 smtClean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 rotWithShape="1">
          <a:blip r:embed="rId4"/>
          <a:srcRect t="24107" b="23399"/>
          <a:stretch/>
        </p:blipFill>
        <p:spPr>
          <a:xfrm>
            <a:off x="180000" y="29201563"/>
            <a:ext cx="4914839" cy="957844"/>
          </a:xfrm>
          <a:prstGeom prst="rect">
            <a:avLst/>
          </a:prstGeom>
        </p:spPr>
      </p:pic>
      <p:sp>
        <p:nvSpPr>
          <p:cNvPr id="29" name="TextBox 28"/>
          <p:cNvSpPr txBox="1"/>
          <p:nvPr/>
        </p:nvSpPr>
        <p:spPr>
          <a:xfrm>
            <a:off x="440292" y="2028776"/>
            <a:ext cx="14287864" cy="28400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Engineering Design </a:t>
            </a:r>
            <a:r>
              <a:rPr lang="en-GB" dirty="0" smtClean="0"/>
              <a:t>Project- External pipe climber</a:t>
            </a:r>
          </a:p>
          <a:p>
            <a:r>
              <a:rPr lang="en-GB" sz="4400" dirty="0" smtClean="0"/>
              <a:t>Group E</a:t>
            </a:r>
          </a:p>
          <a:p>
            <a:r>
              <a:rPr lang="en-GB" sz="4000" dirty="0" smtClean="0"/>
              <a:t>Hannah White, Tom Unwin, </a:t>
            </a:r>
            <a:r>
              <a:rPr lang="en-GB" sz="4000" dirty="0" err="1" smtClean="0"/>
              <a:t>Steffan</a:t>
            </a:r>
            <a:r>
              <a:rPr lang="en-GB" sz="4000" dirty="0" smtClean="0"/>
              <a:t> Robinson, Marc Gonzalez</a:t>
            </a:r>
          </a:p>
          <a:p>
            <a:r>
              <a:rPr lang="en-GB" sz="4000" dirty="0" smtClean="0"/>
              <a:t>Course tutors: Richard Morgan , </a:t>
            </a:r>
            <a:r>
              <a:rPr lang="en-GB" sz="4000" dirty="0"/>
              <a:t>Pedro </a:t>
            </a:r>
            <a:r>
              <a:rPr lang="en-GB" sz="4000" dirty="0" smtClean="0"/>
              <a:t>Monteiro-Ferreira</a:t>
            </a:r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2"/>
          <a:stretch/>
        </p:blipFill>
        <p:spPr>
          <a:xfrm>
            <a:off x="6955755" y="5029713"/>
            <a:ext cx="7772401" cy="11516758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 rotWithShape="1">
          <a:blip r:embed="rId6"/>
          <a:srcRect l="36120" t="30255" r="37422" b="10857"/>
          <a:stretch/>
        </p:blipFill>
        <p:spPr>
          <a:xfrm>
            <a:off x="7246312" y="17221941"/>
            <a:ext cx="7772401" cy="10535504"/>
          </a:xfrm>
          <a:prstGeom prst="rect">
            <a:avLst/>
          </a:prstGeom>
        </p:spPr>
      </p:pic>
      <p:sp>
        <p:nvSpPr>
          <p:cNvPr id="38" name="TextBox 37"/>
          <p:cNvSpPr txBox="1"/>
          <p:nvPr/>
        </p:nvSpPr>
        <p:spPr>
          <a:xfrm>
            <a:off x="12288600" y="16546471"/>
            <a:ext cx="24395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Figure 1</a:t>
            </a:r>
            <a:endParaRPr lang="en-GB" sz="2000" dirty="0"/>
          </a:p>
        </p:txBody>
      </p:sp>
      <p:sp>
        <p:nvSpPr>
          <p:cNvPr id="39" name="TextBox 38"/>
          <p:cNvSpPr txBox="1"/>
          <p:nvPr/>
        </p:nvSpPr>
        <p:spPr>
          <a:xfrm>
            <a:off x="12834257" y="27757445"/>
            <a:ext cx="218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 smtClean="0"/>
              <a:t>Figure 2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032727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273</TotalTime>
  <Words>310</Words>
  <Application>Microsoft Office PowerPoint</Application>
  <PresentationFormat>Custom</PresentationFormat>
  <Paragraphs>39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MS PGothic</vt:lpstr>
      <vt:lpstr>Arial</vt:lpstr>
      <vt:lpstr>Calibri</vt:lpstr>
      <vt:lpstr>Georgia</vt:lpstr>
      <vt:lpstr>Trebuchet MS</vt:lpstr>
      <vt:lpstr>Wingdings 3</vt:lpstr>
      <vt:lpstr>Facet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Hannah White (1702206)</cp:lastModifiedBy>
  <cp:revision>33</cp:revision>
  <dcterms:created xsi:type="dcterms:W3CDTF">2016-02-25T08:27:32Z</dcterms:created>
  <dcterms:modified xsi:type="dcterms:W3CDTF">2019-03-05T12:46:13Z</dcterms:modified>
</cp:coreProperties>
</file>