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1" r:id="rId1"/>
  </p:sldMasterIdLst>
  <p:notesMasterIdLst>
    <p:notesMasterId r:id="rId14"/>
  </p:notesMasterIdLst>
  <p:sldIdLst>
    <p:sldId id="256" r:id="rId2"/>
    <p:sldId id="258" r:id="rId3"/>
    <p:sldId id="266" r:id="rId4"/>
    <p:sldId id="270" r:id="rId5"/>
    <p:sldId id="269" r:id="rId6"/>
    <p:sldId id="268" r:id="rId7"/>
    <p:sldId id="267" r:id="rId8"/>
    <p:sldId id="272" r:id="rId9"/>
    <p:sldId id="271" r:id="rId10"/>
    <p:sldId id="273" r:id="rId11"/>
    <p:sldId id="278" r:id="rId12"/>
    <p:sldId id="265" r:id="rId13"/>
  </p:sldIdLst>
  <p:sldSz cx="9144000" cy="5143500" type="screen16x9"/>
  <p:notesSz cx="6858000" cy="9144000"/>
  <p:embeddedFontLst>
    <p:embeddedFont>
      <p:font typeface="Bebas Neue" panose="020B0606020202050201" pitchFamily="34" charset="77"/>
      <p:regular r:id="rId15"/>
    </p:embeddedFont>
    <p:embeddedFont>
      <p:font typeface="DM Serif Display" pitchFamily="2" charset="0"/>
      <p:regular r:id="rId16"/>
      <p:italic r:id="rId17"/>
    </p:embeddedFont>
    <p:embeddedFont>
      <p:font typeface="Rubik" pitchFamily="2" charset="-79"/>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3E7A737-205B-4BFA-838C-95F5F0AC8CEF}">
  <a:tblStyle styleId="{B3E7A737-205B-4BFA-838C-95F5F0AC8CE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780" y="29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73409112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3"/>
        <p:cNvGrpSpPr/>
        <p:nvPr/>
      </p:nvGrpSpPr>
      <p:grpSpPr>
        <a:xfrm>
          <a:off x="0" y="0"/>
          <a:ext cx="0" cy="0"/>
          <a:chOff x="0" y="0"/>
          <a:chExt cx="0" cy="0"/>
        </a:xfrm>
      </p:grpSpPr>
      <p:sp>
        <p:nvSpPr>
          <p:cNvPr id="454" name="Google Shape;45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455" name="Google Shape;45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3fba51f76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472" name="Google Shape;472;g13fba51f76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ASOS plc is a market leader and one of the largest online fashion retailers based in the UK, with millions of shoppers served by the digital-first model of business operations. The company has fashion, beauty and lifestyle products in over 200 countries around the globe. ASOS is currently in the process of making a big organisational change in response to growing competition, evolving consumer demand and the fast pace of technology change. This transformation is aimed at enhancing the digital strength with artificial intelligence (AI), higher-order data analytics, warehouse automation, and supply chain </a:t>
            </a:r>
            <a:r>
              <a:rPr lang="en-US" sz="1100" b="0" i="0" u="none" strike="noStrike" cap="none" dirty="0" err="1">
                <a:solidFill>
                  <a:srgbClr val="000000"/>
                </a:solidFill>
                <a:effectLst/>
                <a:latin typeface="Arial"/>
                <a:ea typeface="Arial"/>
                <a:cs typeface="Arial"/>
                <a:sym typeface="Arial"/>
              </a:rPr>
              <a:t>optimisation</a:t>
            </a:r>
            <a:r>
              <a:rPr lang="en-US" sz="1100" b="0" i="0" u="none" strike="noStrike" cap="none" dirty="0">
                <a:solidFill>
                  <a:srgbClr val="000000"/>
                </a:solidFill>
                <a:effectLst/>
                <a:latin typeface="Arial"/>
                <a:ea typeface="Arial"/>
                <a:cs typeface="Arial"/>
                <a:sym typeface="Arial"/>
              </a:rPr>
              <a:t> to enhance efficiency in operations and customer satisfaction. In addition, ASOS is interested in establishing better personalised shopping experiences and </a:t>
            </a:r>
            <a:r>
              <a:rPr lang="en-US" sz="1100" b="0" i="0" u="none" strike="noStrike" cap="none" dirty="0" err="1">
                <a:solidFill>
                  <a:srgbClr val="000000"/>
                </a:solidFill>
                <a:effectLst/>
                <a:latin typeface="Arial"/>
                <a:ea typeface="Arial"/>
                <a:cs typeface="Arial"/>
                <a:sym typeface="Arial"/>
              </a:rPr>
              <a:t>minimising</a:t>
            </a:r>
            <a:r>
              <a:rPr lang="en-US" sz="1100" b="0" i="0" u="none" strike="noStrike" cap="none" dirty="0">
                <a:solidFill>
                  <a:srgbClr val="000000"/>
                </a:solidFill>
                <a:effectLst/>
                <a:latin typeface="Arial"/>
                <a:ea typeface="Arial"/>
                <a:cs typeface="Arial"/>
                <a:sym typeface="Arial"/>
              </a:rPr>
              <a:t> delivery times and inventory management. Nonetheless, technology is not sufficient to ensure successful transformation; it is also necessary to hire employees with the right skills and capabilities. Thus, ASOS should take on board practitioners capable of allowing change, introducing digital programs, and being supportive of operational excellence. The main transformation roles are Project Managers, Change Managers, Data Analysts, Digital Transformation Specialists and Operations Managers whose expertise is crucial to the achievement of long-term strategic goals of the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3fba51f76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472" name="Google Shape;472;g13fba51f76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ability to recruit the right individual at the right time is a key success factor when an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is transforming, as employees are at the heart of carrying out change programs and accomplishing the strategic goals. In the case of ASOS, the recruitment process is initiated by workforce planning, where the business objectives and transformation needs are established as the guidelines for identifying future staffing needs. After identification of the skills gaps, vacancy identification is where vacant positions are identified and thus recruited. This is followed by a very detailed job analysis of the job to determine the duties, responsibilities, the knowledge and the competencies that each position demands (Rosyafah and Pudjowati, 2024). The job description and person specification are based on this information, and the applicants are evaluated based on the well-specific criteria. Recruitment planning is the next step, which involves finding relevant sourcing strategies, followed by advertising vacancies on websites like ASOS careers, LinkedIn, and other internet job boards. Shortlisting is used to shortlist applications; whereby shortlisted candidates are assessed and interviewed. The selection stage is then followed by the most appropriate candidate being picked, then a formal job offers and a well-</a:t>
            </a:r>
            <a:r>
              <a:rPr lang="en-US" sz="1100" b="0" i="0" u="none" strike="noStrike" cap="none" dirty="0" err="1">
                <a:solidFill>
                  <a:srgbClr val="000000"/>
                </a:solidFill>
                <a:effectLst/>
                <a:latin typeface="Arial"/>
                <a:ea typeface="Arial"/>
                <a:cs typeface="Arial"/>
                <a:sym typeface="Arial"/>
              </a:rPr>
              <a:t>organised</a:t>
            </a:r>
            <a:r>
              <a:rPr lang="en-US" sz="1100" b="0" i="0" u="none" strike="noStrike" cap="none" dirty="0">
                <a:solidFill>
                  <a:srgbClr val="000000"/>
                </a:solidFill>
                <a:effectLst/>
                <a:latin typeface="Arial"/>
                <a:ea typeface="Arial"/>
                <a:cs typeface="Arial"/>
                <a:sym typeface="Arial"/>
              </a:rPr>
              <a:t> induction </a:t>
            </a:r>
            <a:r>
              <a:rPr lang="en-US" sz="1100" b="0" i="0" u="none" strike="noStrike" cap="none" dirty="0" err="1">
                <a:solidFill>
                  <a:srgbClr val="000000"/>
                </a:solidFill>
                <a:effectLst/>
                <a:latin typeface="Arial"/>
                <a:ea typeface="Arial"/>
                <a:cs typeface="Arial"/>
                <a:sym typeface="Arial"/>
              </a:rPr>
              <a:t>programme</a:t>
            </a:r>
            <a:r>
              <a:rPr lang="en-US" sz="1100" b="0" i="0" u="none" strike="noStrike" cap="none" dirty="0">
                <a:solidFill>
                  <a:srgbClr val="000000"/>
                </a:solidFill>
                <a:effectLst/>
                <a:latin typeface="Arial"/>
                <a:ea typeface="Arial"/>
                <a:cs typeface="Arial"/>
                <a:sym typeface="Arial"/>
              </a:rPr>
              <a:t>. Employing a systematic method of recruitment would allow ASOS to hire well-trained experts who can spearhead digital transformation and </a:t>
            </a:r>
            <a:r>
              <a:rPr lang="en-US" sz="1100" b="0" i="0" u="none" strike="noStrike" cap="none" dirty="0" err="1">
                <a:solidFill>
                  <a:srgbClr val="000000"/>
                </a:solidFill>
                <a:effectLst/>
                <a:latin typeface="Arial"/>
                <a:ea typeface="Arial"/>
                <a:cs typeface="Arial"/>
                <a:sym typeface="Arial"/>
              </a:rPr>
              <a:t>minimise</a:t>
            </a:r>
            <a:r>
              <a:rPr lang="en-US" sz="1100" b="0" i="0" u="none" strike="noStrike" cap="none" dirty="0">
                <a:solidFill>
                  <a:srgbClr val="000000"/>
                </a:solidFill>
                <a:effectLst/>
                <a:latin typeface="Arial"/>
                <a:ea typeface="Arial"/>
                <a:cs typeface="Arial"/>
                <a:sym typeface="Arial"/>
              </a:rPr>
              <a:t> recruitment risks as well as enhance long-term organisational performance (Sintadevi et al., 2025).</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3fba51f76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472" name="Google Shape;472;g13fba51f76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 successful recruitment process is initiated by a good job analysis that determines the tasks, activities, new skills, knowledge and competency needed by transformation-related jobs. The positions that are offered at ASOS, like Project Manager and Digital Transformation Specialist, demand such responsibilities as leading digital projects, overseeing organisational change, facilitating cross-functional teams, and enhancing operational performance. These positions require technical expertise in digital technologies, project management techniques, critical thinking, and communication and problem-solving skills (Dorn, 2025).</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Job analysis results are then </a:t>
            </a:r>
            <a:r>
              <a:rPr lang="en-US" sz="1100" b="0" i="0" u="none" strike="noStrike" cap="none" dirty="0" err="1">
                <a:solidFill>
                  <a:srgbClr val="000000"/>
                </a:solidFill>
                <a:effectLst/>
                <a:latin typeface="Arial"/>
                <a:ea typeface="Arial"/>
                <a:cs typeface="Arial"/>
                <a:sym typeface="Arial"/>
              </a:rPr>
              <a:t>utilised</a:t>
            </a:r>
            <a:r>
              <a:rPr lang="en-US" sz="1100" b="0" i="0" u="none" strike="noStrike" cap="none" dirty="0">
                <a:solidFill>
                  <a:srgbClr val="000000"/>
                </a:solidFill>
                <a:effectLst/>
                <a:latin typeface="Arial"/>
                <a:ea typeface="Arial"/>
                <a:cs typeface="Arial"/>
                <a:sym typeface="Arial"/>
              </a:rPr>
              <a:t> to come up with a job description, which is a clear statement of the job title, important duties of the job, reporting relationships, wage rate, and terms of work. This is to make sure that the applicants are well informed of the position and the organisational expectations. A person specification is then used to construct the optimal candidate, which involves listing the necessary qualifications, professional experience related to the role, technical skills, computer-technological competence, leadership skills, flexibility and interpersonal skills so that they can facilitate organisational change (Sprenkle, 2026).</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In order to get a multifaceted and well-qualified pool of talent, ASOS is advised to promote open positions on LinkedIn, ASOS Careers, indeed, Glassdoor, graduate job marketplaces, and professional networking websites. These are avenues to an experienced workforce and future talent, in addition to boosting the employer brand and recruitment presence of the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3fba51f76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472" name="Google Shape;472;g13fba51f76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 competency-based interview is a form of selection process whereby all candidates in the process are subjected to the same competency-based questions aimed at evaluating their competencies regarding suitability for a particular position. The main aim of this interview is to screen the candidates on the basis of skills, behaviours and experiences that lead to job performance. The competencies to be evaluated are leadership, communication, problem-solving, decision-making, adaptability and teamwork, which are evaluated using the same questioning method, so all applicants are rated on the same standards (Schlegel and Kraus, 2023). This is systematic and increases fairness, reliability and objectivity and decreases bias of the interviewer, hence is ideally suited to organisational change. The competency-based interviewing options will be very suitable in the hiring of Project Managers, Operations Managers, and Change Managers at ASOS since the roles entail an individual capable of leading change, handling complicated projects, and coordinating work across different departments. But, this, as much as enhancing consistency and comparability, might be insufficient to gauge creativity or future potential when the relevant experience of candidates is minimal (Ziakkas et al., 2022). One competency-based question would be: How would you describe a time that you effectively managed a significant organisational change? What did you do, and what happened?</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3fba51f76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472" name="Google Shape;472;g13fba51f76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 behavioural interview is a recruitment process that assesses the candidates on how they have managed such situations in the past, on the basis that past behaviour is a good predictor of future performance. The STAR technique (Situation, Task, Action, Result) is a technique commonly used by interviewers that helps them prompt the candidate to give structured and evidence-based responses. This method allows recruiters to gauge these key competencies, including leadership, communication, teamwork, adaptability, and problem-solving, which are paramount during organisational change. Behavioural interviews, especially, should be applied in case of Digital Specialists, Project Managers, and HR Business Partners who have to work in a team, be innovative, and capable of managing change in the most effective way (Demanuele, 2025). The primary benefits of behavioural interviews entail getting practical illustrations of work performance and </a:t>
            </a:r>
            <a:r>
              <a:rPr lang="en-US" sz="1100" b="0" i="0" u="none" strike="noStrike" cap="none" dirty="0" err="1">
                <a:solidFill>
                  <a:srgbClr val="000000"/>
                </a:solidFill>
                <a:effectLst/>
                <a:latin typeface="Arial"/>
                <a:ea typeface="Arial"/>
                <a:cs typeface="Arial"/>
                <a:sym typeface="Arial"/>
              </a:rPr>
              <a:t>minimising</a:t>
            </a:r>
            <a:r>
              <a:rPr lang="en-US" sz="1100" b="0" i="0" u="none" strike="noStrike" cap="none" dirty="0">
                <a:solidFill>
                  <a:srgbClr val="000000"/>
                </a:solidFill>
                <a:effectLst/>
                <a:latin typeface="Arial"/>
                <a:ea typeface="Arial"/>
                <a:cs typeface="Arial"/>
                <a:sym typeface="Arial"/>
              </a:rPr>
              <a:t> the subjective rules. But applicants with fewer years of work experience can struggle to come up with examples related to their work, and success in the interview can be attributed to communication skills, as opposed to competence. The following is an example of a behavioural question: “Describe a situation where you were able to resolve a tough problem at work under pressure (Emese and Ágota, 2022). </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3fba51f76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472" name="Google Shape;472;g13fba51f76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 panel interview entails interviewing a candidate by a group of interviewers, each representing various departments or areas of </a:t>
            </a:r>
            <a:r>
              <a:rPr lang="en-US" sz="1100" b="0" i="0" u="none" strike="noStrike" cap="none" dirty="0" err="1">
                <a:solidFill>
                  <a:srgbClr val="000000"/>
                </a:solidFill>
                <a:effectLst/>
                <a:latin typeface="Arial"/>
                <a:ea typeface="Arial"/>
                <a:cs typeface="Arial"/>
                <a:sym typeface="Arial"/>
              </a:rPr>
              <a:t>specialisation</a:t>
            </a:r>
            <a:r>
              <a:rPr lang="en-US" sz="1100" b="0" i="0" u="none" strike="noStrike" cap="none" dirty="0">
                <a:solidFill>
                  <a:srgbClr val="000000"/>
                </a:solidFill>
                <a:effectLst/>
                <a:latin typeface="Arial"/>
                <a:ea typeface="Arial"/>
                <a:cs typeface="Arial"/>
                <a:sym typeface="Arial"/>
              </a:rPr>
              <a:t>. Normally, this panel can consist of an HR representative, a hiring manager and top leaders of the transformation project. Having more than one assessor will also give different views, leading to more objective and balanced choices of recruitment. Panel interviews help to lessen personal biases, enhance consistency in evaluating the candidates, and guarantee that the technical, behavioural, and leadership skills are evaluated in a holistic manner as compared to personal interviews. Through this method of interview, we find that it is going to best suit when it comes to recruiting Senior Managers, Transformation Leaders, and Change Managers, as the future of an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revolves around their decisions. The key benefits are improved decision making, enhanced reliability, extended professionalism and improved equity (Mishra et al., 2026). Nevertheless, a panel interview can be frightening to candidates, demands a lot of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on the part of interviewers and adds complexity to the schedule. Despite these conic limitations, panel interviews will offer ASOS a healthy process of strategic leadership recruitment that is critical towards the achievement of the organisational transformation process.</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3fba51f76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472" name="Google Shape;472;g13fba51f76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Choosing the right questioning methods will be critical in recruiting applicants who have the knowledge, behaviours and competencies needed to help ASOS transform its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Behavioural questions involve having the candidates explain what their past experiences were, and they work well since they help to show how the applicants can deal with real-life scenarios in the workplace (Eskandari et al., 2023). Competency-based questions concentrate on the particular skill, e.g., leadership, communication, teamwork and decision-making, so that the recruiters can compare the applicants with the organisational competencies that were identified before. Situational questions are hypothetical situations in the workplace, and evaluate how an individual would react to situations in the future, so they are especially useful for jobs that involve change that will require adaptability and a strategic mindset. Probing questions would prompt the candidate to elaborate their answers, which would enable the interviewer to delve deeper and deeper into reasoning, decision-making skills and problem-solving abilities. The combination of these strategies of questioning offers an in-depth evaluation of both technical and behavioural skills (Blasco-Blasco et al., 2025). In the context of ASOS, a combination of behavioural, competency-based, situational and probing questions during structured interviews would enhance the accuracy of the recruitment process, </a:t>
            </a:r>
            <a:r>
              <a:rPr lang="en-US" sz="1100" b="0" i="0" u="none" strike="noStrike" cap="none" dirty="0" err="1">
                <a:solidFill>
                  <a:srgbClr val="000000"/>
                </a:solidFill>
                <a:effectLst/>
                <a:latin typeface="Arial"/>
                <a:ea typeface="Arial"/>
                <a:cs typeface="Arial"/>
                <a:sym typeface="Arial"/>
              </a:rPr>
              <a:t>minimise</a:t>
            </a:r>
            <a:r>
              <a:rPr lang="en-US" sz="1100" b="0" i="0" u="none" strike="noStrike" cap="none" dirty="0">
                <a:solidFill>
                  <a:srgbClr val="000000"/>
                </a:solidFill>
                <a:effectLst/>
                <a:latin typeface="Arial"/>
                <a:ea typeface="Arial"/>
                <a:cs typeface="Arial"/>
                <a:sym typeface="Arial"/>
              </a:rPr>
              <a:t> selection bias, and ensure the successful individuals have the leadership, digital, and change management skills necessary to meet the long-term transformation goals set by the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3fba51f76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472" name="Google Shape;472;g13fba51f76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Face-to-face and virtual interviews have significant benefits when it comes to the recruitment process, and ASOS needs to choose the most suitable one according to the demands of a job. Face-to-face interviews enable the interviewers to ensure that they observe the body language, interpersonal communication, confidence and professional behaviour of the candidates. They also make it easier to build relationships and are very useful in hiring senior management or senior positions. Face-to-face interviews, however, are a cost in terms of their travelling expenses as well as scheduling and effort in recruiting (Sukmara, 2026).</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Virtual interviews on technologies like Microsoft Teams or Zoom, in turn, are more flexible, cheaper to conduct recruitment, and challenge the broader talent pool without being tied to a place. They are especially effective in screening young people early and hiring digital professionals. However, online interviews can be subject to technical problems and have fewer chances to study non-verbal communication.</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13fba51f76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472" name="Google Shape;472;g13fba51f76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ASOS needs to use a strategic and evidence-based approach to recruit the best employees to the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during the transformation. To begin with, the company must enhance the workforce planning to determine the future skills needs with precision and carry out a thorough job analysis prior to advertising the vacancies. The knowledge, skills and behaviours needed in transformation-related roles should be defined </a:t>
            </a:r>
            <a:r>
              <a:rPr lang="en-US" sz="1100" b="0" i="0" u="none" strike="noStrike" cap="none" dirty="0" err="1">
                <a:solidFill>
                  <a:srgbClr val="000000"/>
                </a:solidFill>
                <a:effectLst/>
                <a:latin typeface="Arial"/>
                <a:ea typeface="Arial"/>
                <a:cs typeface="Arial"/>
                <a:sym typeface="Arial"/>
              </a:rPr>
              <a:t>utilising</a:t>
            </a:r>
            <a:r>
              <a:rPr lang="en-US" sz="1100" b="0" i="0" u="none" strike="noStrike" cap="none" dirty="0">
                <a:solidFill>
                  <a:srgbClr val="000000"/>
                </a:solidFill>
                <a:effectLst/>
                <a:latin typeface="Arial"/>
                <a:ea typeface="Arial"/>
                <a:cs typeface="Arial"/>
                <a:sym typeface="Arial"/>
              </a:rPr>
              <a:t> competency frameworks. ASOS would provide opportunities by promoting vacancies on various online job-hunting platforms, such as LinkedIn, the ASOS Careers online hub, indeed, and graduate recruitment agencies, to secure a rich and highly qualified talent base (Rosyafah and Pudjowati, 2024). In order to increase the fairness and accuracy in selection, structured interviews should be used in recruitment that should be surrounded by behavioural, competency-based, situational and probing questions to enhance accuracy in the selection process. The hybrid interview model (a blend of virtual and face-to-face interviews) will enhance efficiency and, at the same time, the quality of assessment. To become a data-oriented company with respect to recruitment, ASOS needs to implement recruitment analytics, which will help the company assess the hiring efficiency and become focused on ongoing improvement.</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GB"/>
          </a:p>
        </p:txBody>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ASOS organisational transformation relies heavily on successful recruitment and selection to guarantee its success. Hiring the ideal individuals who have the right skills, experience, and behaviours will help the company to </a:t>
            </a:r>
            <a:r>
              <a:rPr lang="en-US" sz="1100" b="0" i="0" u="none" strike="noStrike" cap="none" dirty="0" err="1">
                <a:solidFill>
                  <a:srgbClr val="000000"/>
                </a:solidFill>
                <a:effectLst/>
                <a:latin typeface="Arial"/>
                <a:ea typeface="Arial"/>
                <a:cs typeface="Arial"/>
                <a:sym typeface="Arial"/>
              </a:rPr>
              <a:t>realise</a:t>
            </a:r>
            <a:r>
              <a:rPr lang="en-US" sz="1100" b="0" i="0" u="none" strike="noStrike" cap="none" dirty="0">
                <a:solidFill>
                  <a:srgbClr val="000000"/>
                </a:solidFill>
                <a:effectLst/>
                <a:latin typeface="Arial"/>
                <a:ea typeface="Arial"/>
                <a:cs typeface="Arial"/>
                <a:sym typeface="Arial"/>
              </a:rPr>
              <a:t> digital innovation, enhance its operational efficiency, and achieve its long-term strategic goals. An </a:t>
            </a:r>
            <a:r>
              <a:rPr lang="en-US" sz="1100" b="0" i="0" u="none" strike="noStrike" cap="none" dirty="0" err="1">
                <a:solidFill>
                  <a:srgbClr val="000000"/>
                </a:solidFill>
                <a:effectLst/>
                <a:latin typeface="Arial"/>
                <a:ea typeface="Arial"/>
                <a:cs typeface="Arial"/>
                <a:sym typeface="Arial"/>
              </a:rPr>
              <a:t>organised</a:t>
            </a:r>
            <a:r>
              <a:rPr lang="en-US" sz="1100" b="0" i="0" u="none" strike="noStrike" cap="none" dirty="0">
                <a:solidFill>
                  <a:srgbClr val="000000"/>
                </a:solidFill>
                <a:effectLst/>
                <a:latin typeface="Arial"/>
                <a:ea typeface="Arial"/>
                <a:cs typeface="Arial"/>
                <a:sym typeface="Arial"/>
              </a:rPr>
              <a:t> approach to recruiting employees, which involves workforce planning, job analysis and job descriptions, assists an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to obtain employees that suit the requirements of the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More than that, competency-based, behavioural, and panel interviews are more thorough in evaluating the technical and behavioural skills of applicants and correct questioning methods are used to enhance the correctness and clarity of hiring decisions. Despite the distinct benefits of face-to-face and virtual interviews, a hybrid approach to recruitment allows a more versatile, more efficient, and broader pool of talent. Evidence-based recruitment practices, supporting diversity and inclusion, and investing in skilled workers will enable ASOS to develop a capable workforce that can effectively help the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change and sustain a sustainable competitive advantage in the dynamic online retail business environment.</a:t>
            </a:r>
            <a:endParaRPr lang="en-GB"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1339125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GB"/>
          </a:p>
        </p:txBody>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Blasco-Blasco, O., Pinto-</a:t>
            </a:r>
            <a:r>
              <a:rPr lang="en-US" sz="1100" b="0" i="0" u="none" strike="noStrike" cap="none" dirty="0" err="1">
                <a:solidFill>
                  <a:srgbClr val="000000"/>
                </a:solidFill>
                <a:effectLst/>
                <a:latin typeface="Arial"/>
                <a:ea typeface="Arial"/>
                <a:cs typeface="Arial"/>
                <a:sym typeface="Arial"/>
              </a:rPr>
              <a:t>Delacadena</a:t>
            </a:r>
            <a:r>
              <a:rPr lang="en-US" sz="1100" b="0" i="0" u="none" strike="noStrike" cap="none" dirty="0">
                <a:solidFill>
                  <a:srgbClr val="000000"/>
                </a:solidFill>
                <a:effectLst/>
                <a:latin typeface="Arial"/>
                <a:ea typeface="Arial"/>
                <a:cs typeface="Arial"/>
                <a:sym typeface="Arial"/>
              </a:rPr>
              <a:t>, P. A., Vinueza-Cabezas, A., and Liern, V. (2025) “Crafting a competency-based questionnaire based on Fuzzy Delphi: a proposal for enhanced hiring process: O. Blasco-Blasco et al,” </a:t>
            </a:r>
            <a:r>
              <a:rPr lang="en-US" sz="1100" b="0" i="1" u="none" strike="noStrike" cap="none" dirty="0">
                <a:solidFill>
                  <a:srgbClr val="000000"/>
                </a:solidFill>
                <a:effectLst/>
                <a:latin typeface="Arial"/>
                <a:ea typeface="Arial"/>
                <a:cs typeface="Arial"/>
                <a:sym typeface="Arial"/>
              </a:rPr>
              <a:t>Quality and Quantity</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59</a:t>
            </a:r>
            <a:r>
              <a:rPr lang="en-US" sz="1100" b="0" i="0" u="none" strike="noStrike" cap="none" dirty="0">
                <a:solidFill>
                  <a:srgbClr val="000000"/>
                </a:solidFill>
                <a:effectLst/>
                <a:latin typeface="Arial"/>
                <a:ea typeface="Arial"/>
                <a:cs typeface="Arial"/>
                <a:sym typeface="Arial"/>
              </a:rPr>
              <a:t>(4), 3245-3269.</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Demanuele, L. M. (2025) “Recruitment and selection: an evidence-based approach,”</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Dorn, A. (2025) “Will AI be the new manager? AI´ s Influence on Managerial Responsibilities and Competencies,”</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Emese, B., and Ágota, D. (2022) “Competency-based Human Resource Management in the Public Service from Educational Perspective,” </a:t>
            </a:r>
            <a:r>
              <a:rPr lang="en-US" sz="1100" b="0" i="1" u="none" strike="noStrike" cap="none" dirty="0">
                <a:solidFill>
                  <a:srgbClr val="000000"/>
                </a:solidFill>
                <a:effectLst/>
                <a:latin typeface="Arial"/>
                <a:ea typeface="Arial"/>
                <a:cs typeface="Arial"/>
                <a:sym typeface="Arial"/>
              </a:rPr>
              <a:t>Pro Publico Bono–Public Administration</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10</a:t>
            </a:r>
            <a:r>
              <a:rPr lang="en-US" sz="1100" b="0" i="0" u="none" strike="noStrike" cap="none" dirty="0">
                <a:solidFill>
                  <a:srgbClr val="000000"/>
                </a:solidFill>
                <a:effectLst/>
                <a:latin typeface="Arial"/>
                <a:ea typeface="Arial"/>
                <a:cs typeface="Arial"/>
                <a:sym typeface="Arial"/>
              </a:rPr>
              <a:t>(4), 20-41.</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Eskandari, S., Hemtian, H., and Danaei, A. (2023) “Provide a model for attracting and hiring competency-based manpower based on structural equations in the social security organization,” </a:t>
            </a:r>
            <a:r>
              <a:rPr lang="en-US" sz="1100" b="0" i="1" u="none" strike="noStrike" cap="none" dirty="0">
                <a:solidFill>
                  <a:srgbClr val="000000"/>
                </a:solidFill>
                <a:effectLst/>
                <a:latin typeface="Arial"/>
                <a:ea typeface="Arial"/>
                <a:cs typeface="Arial"/>
                <a:sym typeface="Arial"/>
              </a:rPr>
              <a:t>International Journal of Nonlinear Analysis and Applications</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14</a:t>
            </a:r>
            <a:r>
              <a:rPr lang="en-US" sz="1100" b="0" i="0" u="none" strike="noStrike" cap="none" dirty="0">
                <a:solidFill>
                  <a:srgbClr val="000000"/>
                </a:solidFill>
                <a:effectLst/>
                <a:latin typeface="Arial"/>
                <a:ea typeface="Arial"/>
                <a:cs typeface="Arial"/>
                <a:sym typeface="Arial"/>
              </a:rPr>
              <a:t>(1), 79-93.</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Mishra, R., Upadhyaya, P. B., and Kumar, R. (2026) “Evaluating competencies in the hiring process: a study using hierarchical decision modelling technique,” </a:t>
            </a:r>
            <a:r>
              <a:rPr lang="en-US" sz="1100" b="0" i="1" u="none" strike="noStrike" cap="none" dirty="0">
                <a:solidFill>
                  <a:srgbClr val="000000"/>
                </a:solidFill>
                <a:effectLst/>
                <a:latin typeface="Arial"/>
                <a:ea typeface="Arial"/>
                <a:cs typeface="Arial"/>
                <a:sym typeface="Arial"/>
              </a:rPr>
              <a:t>International Journal of System Assurance Engineering and Management</a:t>
            </a:r>
            <a:r>
              <a:rPr lang="en-US" sz="1100" b="0" i="0" u="none" strike="noStrike" cap="none" dirty="0">
                <a:solidFill>
                  <a:srgbClr val="000000"/>
                </a:solidFill>
                <a:effectLst/>
                <a:latin typeface="Arial"/>
                <a:ea typeface="Arial"/>
                <a:cs typeface="Arial"/>
                <a:sym typeface="Arial"/>
              </a:rPr>
              <a:t>, 1-13.</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Rosyafah, S., and Pudjowati, J. (2024) “What are the key determinants of human resource management effectiveness in enhancing organizational financial performance? </a:t>
            </a:r>
            <a:r>
              <a:rPr lang="en-US" sz="1100" b="0" i="1" u="none" strike="noStrike" cap="none" dirty="0">
                <a:solidFill>
                  <a:srgbClr val="000000"/>
                </a:solidFill>
                <a:effectLst/>
                <a:latin typeface="Arial"/>
                <a:ea typeface="Arial"/>
                <a:cs typeface="Arial"/>
                <a:sym typeface="Arial"/>
              </a:rPr>
              <a:t>Atestasi: Jurnal Ilmiah Akuntansi</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7</a:t>
            </a:r>
            <a:r>
              <a:rPr lang="en-US" sz="1100" b="0" i="0" u="none" strike="noStrike" cap="none" dirty="0">
                <a:solidFill>
                  <a:srgbClr val="000000"/>
                </a:solidFill>
                <a:effectLst/>
                <a:latin typeface="Arial"/>
                <a:ea typeface="Arial"/>
                <a:cs typeface="Arial"/>
                <a:sym typeface="Arial"/>
              </a:rPr>
              <a:t>(1), 525-560,”</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Schlegel, D., and Kraus, P. (2023) “Skills and competencies for digital transformation–a critical analysis in the context of robotic process automation,” </a:t>
            </a:r>
            <a:r>
              <a:rPr lang="en-US" sz="1100" b="0" i="1" u="none" strike="noStrike" cap="none" dirty="0">
                <a:solidFill>
                  <a:srgbClr val="000000"/>
                </a:solidFill>
                <a:effectLst/>
                <a:latin typeface="Arial"/>
                <a:ea typeface="Arial"/>
                <a:cs typeface="Arial"/>
                <a:sym typeface="Arial"/>
              </a:rPr>
              <a:t>International Journal of Organizational Analysis</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31</a:t>
            </a:r>
            <a:r>
              <a:rPr lang="en-US" sz="1100" b="0" i="0" u="none" strike="noStrike" cap="none" dirty="0">
                <a:solidFill>
                  <a:srgbClr val="000000"/>
                </a:solidFill>
                <a:effectLst/>
                <a:latin typeface="Arial"/>
                <a:ea typeface="Arial"/>
                <a:cs typeface="Arial"/>
                <a:sym typeface="Arial"/>
              </a:rPr>
              <a:t>(3), 804-822.</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Sintadevi, N. P. R., Suarta, I. M., and Swintana, I. K. (2025) “Digital transformation and its implications for professional accountants' skills needs,” </a:t>
            </a:r>
            <a:r>
              <a:rPr lang="en-US" sz="1100" b="0" i="1" u="none" strike="noStrike" cap="none" dirty="0">
                <a:solidFill>
                  <a:srgbClr val="000000"/>
                </a:solidFill>
                <a:effectLst/>
                <a:latin typeface="Arial"/>
                <a:ea typeface="Arial"/>
                <a:cs typeface="Arial"/>
                <a:sym typeface="Arial"/>
              </a:rPr>
              <a:t>Journal of Applied Sciences in Accounting, Finance, and Tax</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8</a:t>
            </a:r>
            <a:r>
              <a:rPr lang="en-US" sz="1100" b="0" i="0" u="none" strike="noStrike" cap="none" dirty="0">
                <a:solidFill>
                  <a:srgbClr val="000000"/>
                </a:solidFill>
                <a:effectLst/>
                <a:latin typeface="Arial"/>
                <a:ea typeface="Arial"/>
                <a:cs typeface="Arial"/>
                <a:sym typeface="Arial"/>
              </a:rPr>
              <a:t>(2), 89-101.</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Sprenkle, S. (2026) “</a:t>
            </a:r>
            <a:r>
              <a:rPr lang="en-US" sz="1100" b="0" i="1" u="none" strike="noStrike" cap="none" dirty="0">
                <a:solidFill>
                  <a:srgbClr val="000000"/>
                </a:solidFill>
                <a:effectLst/>
                <a:latin typeface="Arial"/>
                <a:ea typeface="Arial"/>
                <a:cs typeface="Arial"/>
                <a:sym typeface="Arial"/>
              </a:rPr>
              <a:t>An Examination of Leadership Competency Domains and Job Descriptions for Public and Private Organizations</a:t>
            </a:r>
            <a:r>
              <a:rPr lang="en-US" sz="1100" b="0" i="0" u="none" strike="noStrike" cap="none" dirty="0">
                <a:solidFill>
                  <a:srgbClr val="000000"/>
                </a:solidFill>
                <a:effectLst/>
                <a:latin typeface="Arial"/>
                <a:ea typeface="Arial"/>
                <a:cs typeface="Arial"/>
                <a:sym typeface="Arial"/>
              </a:rPr>
              <a:t> (Doctoral dissertation, The Florida State University),”</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Sukmara, A. R. (2026) “The Impact of Competency-Based Interviews on Employee Selection Results,” </a:t>
            </a:r>
            <a:r>
              <a:rPr lang="en-US" sz="1100" b="0" i="1" u="none" strike="noStrike" cap="none" dirty="0">
                <a:solidFill>
                  <a:srgbClr val="000000"/>
                </a:solidFill>
                <a:effectLst/>
                <a:latin typeface="Arial"/>
                <a:ea typeface="Arial"/>
                <a:cs typeface="Arial"/>
                <a:sym typeface="Arial"/>
              </a:rPr>
              <a:t>INFLUENCE: INTERNATIONAL JOURNAL OF SCIENCE REVIEW</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8</a:t>
            </a:r>
            <a:r>
              <a:rPr lang="en-US" sz="1100" b="0" i="0" u="none" strike="noStrike" cap="none" dirty="0">
                <a:solidFill>
                  <a:srgbClr val="000000"/>
                </a:solidFill>
                <a:effectLst/>
                <a:latin typeface="Arial"/>
                <a:ea typeface="Arial"/>
                <a:cs typeface="Arial"/>
                <a:sym typeface="Arial"/>
              </a:rPr>
              <a:t>(1), 24-29.</a:t>
            </a: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Ziakkas, D., Michael, W. S., and Pechlivanis, K. (2022) “The implementation of competency-based training and assessment (CBTA) framework in aviation manpower planning,” </a:t>
            </a:r>
            <a:r>
              <a:rPr lang="en-US" sz="1100" b="0" i="1" u="none" strike="noStrike" cap="none" dirty="0">
                <a:solidFill>
                  <a:srgbClr val="000000"/>
                </a:solidFill>
                <a:effectLst/>
                <a:latin typeface="Arial"/>
                <a:ea typeface="Arial"/>
                <a:cs typeface="Arial"/>
                <a:sym typeface="Arial"/>
              </a:rPr>
              <a:t>Transportation Research Procedia</a:t>
            </a:r>
            <a:r>
              <a:rPr lang="en-US"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66</a:t>
            </a:r>
            <a:r>
              <a:rPr lang="en-US" sz="1100" b="0" i="0" u="none" strike="noStrike" cap="none" dirty="0">
                <a:solidFill>
                  <a:srgbClr val="000000"/>
                </a:solidFill>
                <a:effectLst/>
                <a:latin typeface="Arial"/>
                <a:ea typeface="Arial"/>
                <a:cs typeface="Arial"/>
                <a:sym typeface="Arial"/>
              </a:rPr>
              <a:t>, 226-239.</a:t>
            </a:r>
            <a:endParaRPr lang="en-US" dirty="0"/>
          </a:p>
        </p:txBody>
      </p:sp>
    </p:spTree>
    <p:extLst>
      <p:ext uri="{BB962C8B-B14F-4D97-AF65-F5344CB8AC3E}">
        <p14:creationId xmlns:p14="http://schemas.microsoft.com/office/powerpoint/2010/main" val="35832502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rot="916031">
            <a:off x="7178155" y="3307881"/>
            <a:ext cx="2152163" cy="2172150"/>
          </a:xfrm>
          <a:custGeom>
            <a:avLst/>
            <a:gdLst/>
            <a:ahLst/>
            <a:cxnLst/>
            <a:rect l="l" t="t" r="r" b="b"/>
            <a:pathLst>
              <a:path w="66652" h="67271" extrusionOk="0">
                <a:moveTo>
                  <a:pt x="55781" y="1"/>
                </a:moveTo>
                <a:cubicBezTo>
                  <a:pt x="53995" y="5132"/>
                  <a:pt x="48959" y="7502"/>
                  <a:pt x="44078" y="9788"/>
                </a:cubicBezTo>
                <a:cubicBezTo>
                  <a:pt x="41053" y="11216"/>
                  <a:pt x="37910" y="12681"/>
                  <a:pt x="35600" y="14788"/>
                </a:cubicBezTo>
                <a:cubicBezTo>
                  <a:pt x="32981" y="17181"/>
                  <a:pt x="31755" y="20027"/>
                  <a:pt x="31707" y="23766"/>
                </a:cubicBezTo>
                <a:cubicBezTo>
                  <a:pt x="31671" y="26087"/>
                  <a:pt x="32267" y="28397"/>
                  <a:pt x="32838" y="30624"/>
                </a:cubicBezTo>
                <a:cubicBezTo>
                  <a:pt x="32957" y="31052"/>
                  <a:pt x="33064" y="31481"/>
                  <a:pt x="33159" y="31909"/>
                </a:cubicBezTo>
                <a:cubicBezTo>
                  <a:pt x="33838" y="34600"/>
                  <a:pt x="34338" y="37493"/>
                  <a:pt x="33636" y="40244"/>
                </a:cubicBezTo>
                <a:cubicBezTo>
                  <a:pt x="32362" y="45268"/>
                  <a:pt x="27945" y="47102"/>
                  <a:pt x="24218" y="48126"/>
                </a:cubicBezTo>
                <a:cubicBezTo>
                  <a:pt x="22206" y="48685"/>
                  <a:pt x="20027" y="49102"/>
                  <a:pt x="17908" y="49483"/>
                </a:cubicBezTo>
                <a:cubicBezTo>
                  <a:pt x="15812" y="49876"/>
                  <a:pt x="13633" y="50269"/>
                  <a:pt x="11669" y="50828"/>
                </a:cubicBezTo>
                <a:cubicBezTo>
                  <a:pt x="8633" y="51674"/>
                  <a:pt x="6525" y="52745"/>
                  <a:pt x="5049" y="54186"/>
                </a:cubicBezTo>
                <a:cubicBezTo>
                  <a:pt x="1417" y="57746"/>
                  <a:pt x="739" y="62377"/>
                  <a:pt x="1" y="67271"/>
                </a:cubicBezTo>
                <a:lnTo>
                  <a:pt x="66652" y="49828"/>
                </a:lnTo>
                <a:lnTo>
                  <a:pt x="55781" y="1"/>
                </a:lnTo>
                <a:close/>
              </a:path>
            </a:pathLst>
          </a:cu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1617100" y="966225"/>
            <a:ext cx="6585600" cy="2539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5200"/>
              <a:buNone/>
              <a:defRPr sz="85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843525" y="3411325"/>
            <a:ext cx="4359000" cy="409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12" name="Google Shape;12;p2"/>
          <p:cNvSpPr/>
          <p:nvPr/>
        </p:nvSpPr>
        <p:spPr>
          <a:xfrm rot="-560487">
            <a:off x="-1167041" y="-563767"/>
            <a:ext cx="5538656" cy="3513782"/>
          </a:xfrm>
          <a:custGeom>
            <a:avLst/>
            <a:gdLst/>
            <a:ahLst/>
            <a:cxnLst/>
            <a:rect l="l" t="t" r="r" b="b"/>
            <a:pathLst>
              <a:path w="90536" h="57437" extrusionOk="0">
                <a:moveTo>
                  <a:pt x="87728" y="14818"/>
                </a:moveTo>
                <a:lnTo>
                  <a:pt x="90536" y="15360"/>
                </a:lnTo>
                <a:cubicBezTo>
                  <a:pt x="89603" y="15141"/>
                  <a:pt x="88666" y="14960"/>
                  <a:pt x="87728" y="14818"/>
                </a:cubicBezTo>
                <a:close/>
                <a:moveTo>
                  <a:pt x="10847" y="1"/>
                </a:moveTo>
                <a:lnTo>
                  <a:pt x="1" y="56376"/>
                </a:lnTo>
                <a:cubicBezTo>
                  <a:pt x="6525" y="48423"/>
                  <a:pt x="20956" y="57436"/>
                  <a:pt x="26111" y="46137"/>
                </a:cubicBezTo>
                <a:cubicBezTo>
                  <a:pt x="27028" y="44077"/>
                  <a:pt x="27313" y="41791"/>
                  <a:pt x="27694" y="39577"/>
                </a:cubicBezTo>
                <a:cubicBezTo>
                  <a:pt x="28099" y="37338"/>
                  <a:pt x="28647" y="35064"/>
                  <a:pt x="30052" y="33290"/>
                </a:cubicBezTo>
                <a:cubicBezTo>
                  <a:pt x="31783" y="31083"/>
                  <a:pt x="34109" y="30362"/>
                  <a:pt x="36720" y="30362"/>
                </a:cubicBezTo>
                <a:cubicBezTo>
                  <a:pt x="41632" y="30362"/>
                  <a:pt x="47550" y="32914"/>
                  <a:pt x="52402" y="32914"/>
                </a:cubicBezTo>
                <a:cubicBezTo>
                  <a:pt x="53609" y="32914"/>
                  <a:pt x="54750" y="32756"/>
                  <a:pt x="55793" y="32362"/>
                </a:cubicBezTo>
                <a:cubicBezTo>
                  <a:pt x="59770" y="30861"/>
                  <a:pt x="61842" y="27492"/>
                  <a:pt x="64032" y="24027"/>
                </a:cubicBezTo>
                <a:cubicBezTo>
                  <a:pt x="68291" y="17266"/>
                  <a:pt x="75342" y="14443"/>
                  <a:pt x="82867" y="14443"/>
                </a:cubicBezTo>
                <a:cubicBezTo>
                  <a:pt x="84473" y="14443"/>
                  <a:pt x="86101" y="14572"/>
                  <a:pt x="87728" y="14818"/>
                </a:cubicBezTo>
                <a:lnTo>
                  <a:pt x="87728" y="14818"/>
                </a:lnTo>
                <a:lnTo>
                  <a:pt x="10847" y="1"/>
                </a:lnTo>
                <a:close/>
              </a:path>
            </a:pathLst>
          </a:cu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 name="Google Shape;13;p2"/>
          <p:cNvPicPr preferRelativeResize="0"/>
          <p:nvPr/>
        </p:nvPicPr>
        <p:blipFill>
          <a:blip r:embed="rId2">
            <a:alphaModFix/>
          </a:blip>
          <a:stretch>
            <a:fillRect/>
          </a:stretch>
        </p:blipFill>
        <p:spPr>
          <a:xfrm rot="-2699998">
            <a:off x="5810950" y="3469322"/>
            <a:ext cx="5081703" cy="799309"/>
          </a:xfrm>
          <a:prstGeom prst="rect">
            <a:avLst/>
          </a:prstGeom>
          <a:noFill/>
          <a:ln>
            <a:noFill/>
          </a:ln>
        </p:spPr>
      </p:pic>
      <p:pic>
        <p:nvPicPr>
          <p:cNvPr id="14" name="Google Shape;14;p2"/>
          <p:cNvPicPr preferRelativeResize="0"/>
          <p:nvPr/>
        </p:nvPicPr>
        <p:blipFill>
          <a:blip r:embed="rId3">
            <a:alphaModFix/>
          </a:blip>
          <a:stretch>
            <a:fillRect/>
          </a:stretch>
        </p:blipFill>
        <p:spPr>
          <a:xfrm rot="-2015054">
            <a:off x="-854492" y="796924"/>
            <a:ext cx="4913568" cy="911056"/>
          </a:xfrm>
          <a:prstGeom prst="rect">
            <a:avLst/>
          </a:prstGeom>
          <a:noFill/>
          <a:ln>
            <a:noFill/>
          </a:ln>
        </p:spPr>
      </p:pic>
      <p:sp>
        <p:nvSpPr>
          <p:cNvPr id="15" name="Google Shape;15;p2"/>
          <p:cNvSpPr/>
          <p:nvPr/>
        </p:nvSpPr>
        <p:spPr>
          <a:xfrm>
            <a:off x="6397400" y="4439900"/>
            <a:ext cx="337200" cy="337200"/>
          </a:xfrm>
          <a:prstGeom prst="ellipse">
            <a:avLst/>
          </a:pr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581900" y="4439900"/>
            <a:ext cx="1110000" cy="1110000"/>
          </a:xfrm>
          <a:prstGeom prst="ellipse">
            <a:avLst/>
          </a:pr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6903825" y="-335425"/>
            <a:ext cx="667500" cy="667500"/>
          </a:xfrm>
          <a:prstGeom prst="ellipse">
            <a:avLst/>
          </a:pr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4"/>
        <p:cNvGrpSpPr/>
        <p:nvPr/>
      </p:nvGrpSpPr>
      <p:grpSpPr>
        <a:xfrm>
          <a:off x="0" y="0"/>
          <a:ext cx="0" cy="0"/>
          <a:chOff x="0" y="0"/>
          <a:chExt cx="0" cy="0"/>
        </a:xfrm>
      </p:grpSpPr>
      <p:sp>
        <p:nvSpPr>
          <p:cNvPr id="65" name="Google Shape;65;p7"/>
          <p:cNvSpPr txBox="1">
            <a:spLocks noGrp="1"/>
          </p:cNvSpPr>
          <p:nvPr>
            <p:ph type="title"/>
          </p:nvPr>
        </p:nvSpPr>
        <p:spPr>
          <a:xfrm>
            <a:off x="720000" y="445025"/>
            <a:ext cx="3601800" cy="13383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b="1"/>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6" name="Google Shape;66;p7"/>
          <p:cNvSpPr txBox="1">
            <a:spLocks noGrp="1"/>
          </p:cNvSpPr>
          <p:nvPr>
            <p:ph type="body" idx="1"/>
          </p:nvPr>
        </p:nvSpPr>
        <p:spPr>
          <a:xfrm>
            <a:off x="720000" y="1641675"/>
            <a:ext cx="3601800" cy="25620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rgbClr val="434343"/>
              </a:buClr>
              <a:buSzPts val="1400"/>
              <a:buChar char="●"/>
              <a:defRPr sz="1400">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0"/>
              </a:spcBef>
              <a:spcAft>
                <a:spcPts val="0"/>
              </a:spcAft>
              <a:buClr>
                <a:srgbClr val="434343"/>
              </a:buClr>
              <a:buSzPts val="1400"/>
              <a:buChar char="■"/>
              <a:defRPr>
                <a:solidFill>
                  <a:srgbClr val="434343"/>
                </a:solidFill>
              </a:defRPr>
            </a:lvl3pPr>
            <a:lvl4pPr marL="1828800" lvl="3" indent="-317500" rtl="0">
              <a:lnSpc>
                <a:spcPct val="115000"/>
              </a:lnSpc>
              <a:spcBef>
                <a:spcPts val="0"/>
              </a:spcBef>
              <a:spcAft>
                <a:spcPts val="0"/>
              </a:spcAft>
              <a:buClr>
                <a:srgbClr val="434343"/>
              </a:buClr>
              <a:buSzPts val="1400"/>
              <a:buChar char="●"/>
              <a:defRPr>
                <a:solidFill>
                  <a:srgbClr val="434343"/>
                </a:solidFill>
              </a:defRPr>
            </a:lvl4pPr>
            <a:lvl5pPr marL="2286000" lvl="4" indent="-317500" rtl="0">
              <a:lnSpc>
                <a:spcPct val="115000"/>
              </a:lnSpc>
              <a:spcBef>
                <a:spcPts val="0"/>
              </a:spcBef>
              <a:spcAft>
                <a:spcPts val="0"/>
              </a:spcAft>
              <a:buClr>
                <a:srgbClr val="434343"/>
              </a:buClr>
              <a:buSzPts val="1400"/>
              <a:buChar char="○"/>
              <a:defRPr>
                <a:solidFill>
                  <a:srgbClr val="434343"/>
                </a:solidFill>
              </a:defRPr>
            </a:lvl5pPr>
            <a:lvl6pPr marL="2743200" lvl="5" indent="-317500" rtl="0">
              <a:lnSpc>
                <a:spcPct val="115000"/>
              </a:lnSpc>
              <a:spcBef>
                <a:spcPts val="0"/>
              </a:spcBef>
              <a:spcAft>
                <a:spcPts val="0"/>
              </a:spcAft>
              <a:buClr>
                <a:srgbClr val="434343"/>
              </a:buClr>
              <a:buSzPts val="1400"/>
              <a:buChar char="■"/>
              <a:defRPr>
                <a:solidFill>
                  <a:srgbClr val="434343"/>
                </a:solidFill>
              </a:defRPr>
            </a:lvl6pPr>
            <a:lvl7pPr marL="3200400" lvl="6" indent="-317500" rtl="0">
              <a:lnSpc>
                <a:spcPct val="115000"/>
              </a:lnSpc>
              <a:spcBef>
                <a:spcPts val="0"/>
              </a:spcBef>
              <a:spcAft>
                <a:spcPts val="0"/>
              </a:spcAft>
              <a:buClr>
                <a:srgbClr val="434343"/>
              </a:buClr>
              <a:buSzPts val="1400"/>
              <a:buChar char="●"/>
              <a:defRPr>
                <a:solidFill>
                  <a:srgbClr val="434343"/>
                </a:solidFill>
              </a:defRPr>
            </a:lvl7pPr>
            <a:lvl8pPr marL="3657600" lvl="7" indent="-317500" rtl="0">
              <a:lnSpc>
                <a:spcPct val="115000"/>
              </a:lnSpc>
              <a:spcBef>
                <a:spcPts val="0"/>
              </a:spcBef>
              <a:spcAft>
                <a:spcPts val="0"/>
              </a:spcAft>
              <a:buClr>
                <a:srgbClr val="434343"/>
              </a:buClr>
              <a:buSzPts val="1400"/>
              <a:buChar char="○"/>
              <a:defRPr>
                <a:solidFill>
                  <a:srgbClr val="434343"/>
                </a:solidFill>
              </a:defRPr>
            </a:lvl8pPr>
            <a:lvl9pPr marL="4114800" lvl="8" indent="-317500" rtl="0">
              <a:lnSpc>
                <a:spcPct val="115000"/>
              </a:lnSpc>
              <a:spcBef>
                <a:spcPts val="0"/>
              </a:spcBef>
              <a:spcAft>
                <a:spcPts val="0"/>
              </a:spcAft>
              <a:buClr>
                <a:srgbClr val="434343"/>
              </a:buClr>
              <a:buSzPts val="1400"/>
              <a:buChar char="■"/>
              <a:defRPr>
                <a:solidFill>
                  <a:srgbClr val="434343"/>
                </a:solidFill>
              </a:defRPr>
            </a:lvl9pPr>
          </a:lstStyle>
          <a:p>
            <a:endParaRPr/>
          </a:p>
        </p:txBody>
      </p:sp>
      <p:sp>
        <p:nvSpPr>
          <p:cNvPr id="67" name="Google Shape;67;p7"/>
          <p:cNvSpPr/>
          <p:nvPr/>
        </p:nvSpPr>
        <p:spPr>
          <a:xfrm rot="5400000">
            <a:off x="-160989" y="3820621"/>
            <a:ext cx="1450368" cy="1389540"/>
          </a:xfrm>
          <a:custGeom>
            <a:avLst/>
            <a:gdLst/>
            <a:ahLst/>
            <a:cxnLst/>
            <a:rect l="l" t="t" r="r" b="b"/>
            <a:pathLst>
              <a:path w="55079" h="52769" extrusionOk="0">
                <a:moveTo>
                  <a:pt x="53076" y="1"/>
                </a:moveTo>
                <a:cubicBezTo>
                  <a:pt x="50318" y="1"/>
                  <a:pt x="46544" y="741"/>
                  <a:pt x="43780" y="2917"/>
                </a:cubicBezTo>
                <a:cubicBezTo>
                  <a:pt x="38470" y="7108"/>
                  <a:pt x="38839" y="15287"/>
                  <a:pt x="37065" y="21788"/>
                </a:cubicBezTo>
                <a:cubicBezTo>
                  <a:pt x="35684" y="26872"/>
                  <a:pt x="32755" y="31242"/>
                  <a:pt x="28873" y="33992"/>
                </a:cubicBezTo>
                <a:cubicBezTo>
                  <a:pt x="22563" y="38493"/>
                  <a:pt x="14788" y="36218"/>
                  <a:pt x="8180" y="39814"/>
                </a:cubicBezTo>
                <a:cubicBezTo>
                  <a:pt x="3775" y="42207"/>
                  <a:pt x="144" y="46946"/>
                  <a:pt x="1" y="52744"/>
                </a:cubicBezTo>
                <a:lnTo>
                  <a:pt x="1" y="52768"/>
                </a:lnTo>
                <a:lnTo>
                  <a:pt x="55079" y="52768"/>
                </a:lnTo>
                <a:lnTo>
                  <a:pt x="55079" y="154"/>
                </a:lnTo>
                <a:cubicBezTo>
                  <a:pt x="54516" y="57"/>
                  <a:pt x="53835" y="1"/>
                  <a:pt x="53076" y="1"/>
                </a:cubicBezTo>
                <a:close/>
              </a:path>
            </a:pathLst>
          </a:cu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8" name="Google Shape;68;p7"/>
          <p:cNvPicPr preferRelativeResize="0"/>
          <p:nvPr/>
        </p:nvPicPr>
        <p:blipFill>
          <a:blip r:embed="rId2">
            <a:alphaModFix/>
          </a:blip>
          <a:stretch>
            <a:fillRect/>
          </a:stretch>
        </p:blipFill>
        <p:spPr>
          <a:xfrm rot="6">
            <a:off x="-619288" y="-351020"/>
            <a:ext cx="5549477" cy="1028965"/>
          </a:xfrm>
          <a:prstGeom prst="rect">
            <a:avLst/>
          </a:prstGeom>
          <a:noFill/>
          <a:ln>
            <a:noFill/>
          </a:ln>
        </p:spPr>
      </p:pic>
      <p:sp>
        <p:nvSpPr>
          <p:cNvPr id="69" name="Google Shape;69;p7"/>
          <p:cNvSpPr/>
          <p:nvPr/>
        </p:nvSpPr>
        <p:spPr>
          <a:xfrm>
            <a:off x="2378375" y="171275"/>
            <a:ext cx="160800" cy="160800"/>
          </a:xfrm>
          <a:prstGeom prst="ellipse">
            <a:avLst/>
          </a:pr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7"/>
          <p:cNvSpPr/>
          <p:nvPr/>
        </p:nvSpPr>
        <p:spPr>
          <a:xfrm>
            <a:off x="8402450" y="3928050"/>
            <a:ext cx="337200" cy="337200"/>
          </a:xfrm>
          <a:prstGeom prst="ellipse">
            <a:avLst/>
          </a:pr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7"/>
          <p:cNvSpPr/>
          <p:nvPr/>
        </p:nvSpPr>
        <p:spPr>
          <a:xfrm>
            <a:off x="-130575" y="2905550"/>
            <a:ext cx="458400" cy="458700"/>
          </a:xfrm>
          <a:prstGeom prst="ellipse">
            <a:avLst/>
          </a:pr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8719375" y="3960388"/>
            <a:ext cx="1110000" cy="1110000"/>
          </a:xfrm>
          <a:prstGeom prst="ellipse">
            <a:avLst/>
          </a:pr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1"/>
        <p:cNvGrpSpPr/>
        <p:nvPr/>
      </p:nvGrpSpPr>
      <p:grpSpPr>
        <a:xfrm>
          <a:off x="0" y="0"/>
          <a:ext cx="0" cy="0"/>
          <a:chOff x="0" y="0"/>
          <a:chExt cx="0" cy="0"/>
        </a:xfrm>
      </p:grpSpPr>
      <p:sp>
        <p:nvSpPr>
          <p:cNvPr id="112" name="Google Shape;112;p12"/>
          <p:cNvSpPr txBox="1">
            <a:spLocks noGrp="1"/>
          </p:cNvSpPr>
          <p:nvPr>
            <p:ph type="sldNum" idx="12"/>
          </p:nvPr>
        </p:nvSpPr>
        <p:spPr>
          <a:xfrm>
            <a:off x="8404384" y="4673651"/>
            <a:ext cx="548700" cy="393600"/>
          </a:xfrm>
          <a:prstGeom prst="rect">
            <a:avLst/>
          </a:prstGeom>
          <a:noFill/>
          <a:ln>
            <a:noFill/>
          </a:ln>
        </p:spPr>
        <p:txBody>
          <a:bodyPr spcFirstLastPara="1" wrap="square" lIns="91425" tIns="91425" rIns="91425" bIns="91425" anchor="t" anchorCtr="0">
            <a:noAutofit/>
          </a:bodyPr>
          <a:lstStyle>
            <a:lvl1pPr lvl="0" rtl="0">
              <a:spcAft>
                <a:spcPts val="0"/>
              </a:spcAft>
              <a:buNone/>
              <a:defRPr/>
            </a:lvl1pPr>
            <a:lvl2pPr lvl="1" rtl="0">
              <a:spcAft>
                <a:spcPts val="0"/>
              </a:spcAft>
              <a:buNone/>
              <a:defRPr/>
            </a:lvl2pPr>
            <a:lvl3pPr lvl="2" rtl="0">
              <a:spcAft>
                <a:spcPts val="0"/>
              </a:spcAft>
              <a:buNone/>
              <a:defRPr/>
            </a:lvl3pPr>
            <a:lvl4pPr lvl="3" rtl="0">
              <a:spcAft>
                <a:spcPts val="0"/>
              </a:spcAft>
              <a:buNone/>
              <a:defRPr/>
            </a:lvl4pPr>
            <a:lvl5pPr lvl="4" rtl="0">
              <a:spcAft>
                <a:spcPts val="0"/>
              </a:spcAft>
              <a:buNone/>
              <a:defRPr/>
            </a:lvl5pPr>
            <a:lvl6pPr lvl="5" rtl="0">
              <a:spcAft>
                <a:spcPts val="0"/>
              </a:spcAft>
              <a:buNone/>
              <a:defRPr/>
            </a:lvl6pPr>
            <a:lvl7pPr lvl="6" rtl="0">
              <a:spcAft>
                <a:spcPts val="0"/>
              </a:spcAft>
              <a:buNone/>
              <a:defRPr/>
            </a:lvl7pPr>
            <a:lvl8pPr lvl="7" rtl="0">
              <a:spcAft>
                <a:spcPts val="0"/>
              </a:spcAft>
              <a:buNone/>
              <a:defRPr/>
            </a:lvl8pPr>
            <a:lvl9pPr lvl="8" rtl="0">
              <a:spcAft>
                <a:spcPts val="0"/>
              </a:spcAft>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113"/>
        <p:cNvGrpSpPr/>
        <p:nvPr/>
      </p:nvGrpSpPr>
      <p:grpSpPr>
        <a:xfrm>
          <a:off x="0" y="0"/>
          <a:ext cx="0" cy="0"/>
          <a:chOff x="0" y="0"/>
          <a:chExt cx="0" cy="0"/>
        </a:xfrm>
      </p:grpSpPr>
      <p:sp>
        <p:nvSpPr>
          <p:cNvPr id="114" name="Google Shape;114;p13"/>
          <p:cNvSpPr txBox="1">
            <a:spLocks noGrp="1"/>
          </p:cNvSpPr>
          <p:nvPr>
            <p:ph type="title" hasCustomPrompt="1"/>
          </p:nvPr>
        </p:nvSpPr>
        <p:spPr>
          <a:xfrm>
            <a:off x="701100" y="1531800"/>
            <a:ext cx="1563600" cy="1243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10000" b="1">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5" name="Google Shape;115;p13"/>
          <p:cNvSpPr txBox="1">
            <a:spLocks noGrp="1"/>
          </p:cNvSpPr>
          <p:nvPr>
            <p:ph type="subTitle" idx="1"/>
          </p:nvPr>
        </p:nvSpPr>
        <p:spPr>
          <a:xfrm>
            <a:off x="2264700" y="2138135"/>
            <a:ext cx="2307300" cy="4845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16" name="Google Shape;116;p13"/>
          <p:cNvSpPr txBox="1">
            <a:spLocks noGrp="1"/>
          </p:cNvSpPr>
          <p:nvPr>
            <p:ph type="title" idx="2" hasCustomPrompt="1"/>
          </p:nvPr>
        </p:nvSpPr>
        <p:spPr>
          <a:xfrm>
            <a:off x="4572000" y="1530600"/>
            <a:ext cx="1563600" cy="1243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10000" b="1">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7" name="Google Shape;117;p13"/>
          <p:cNvSpPr txBox="1">
            <a:spLocks noGrp="1"/>
          </p:cNvSpPr>
          <p:nvPr>
            <p:ph type="subTitle" idx="3"/>
          </p:nvPr>
        </p:nvSpPr>
        <p:spPr>
          <a:xfrm>
            <a:off x="6135600" y="2138135"/>
            <a:ext cx="2307300" cy="4845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18" name="Google Shape;118;p13"/>
          <p:cNvSpPr txBox="1">
            <a:spLocks noGrp="1"/>
          </p:cNvSpPr>
          <p:nvPr>
            <p:ph type="title" idx="4" hasCustomPrompt="1"/>
          </p:nvPr>
        </p:nvSpPr>
        <p:spPr>
          <a:xfrm>
            <a:off x="701100" y="2939000"/>
            <a:ext cx="1563600" cy="1243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10000" b="1">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9" name="Google Shape;119;p13"/>
          <p:cNvSpPr txBox="1">
            <a:spLocks noGrp="1"/>
          </p:cNvSpPr>
          <p:nvPr>
            <p:ph type="subTitle" idx="5"/>
          </p:nvPr>
        </p:nvSpPr>
        <p:spPr>
          <a:xfrm>
            <a:off x="2264700" y="3510101"/>
            <a:ext cx="2307300" cy="4845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20" name="Google Shape;120;p13"/>
          <p:cNvSpPr txBox="1">
            <a:spLocks noGrp="1"/>
          </p:cNvSpPr>
          <p:nvPr>
            <p:ph type="title" idx="6" hasCustomPrompt="1"/>
          </p:nvPr>
        </p:nvSpPr>
        <p:spPr>
          <a:xfrm>
            <a:off x="4572000" y="2939000"/>
            <a:ext cx="1563600" cy="1243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10000" b="1">
                <a:solidFill>
                  <a:schemeClr val="dk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21" name="Google Shape;121;p13"/>
          <p:cNvSpPr txBox="1">
            <a:spLocks noGrp="1"/>
          </p:cNvSpPr>
          <p:nvPr>
            <p:ph type="subTitle" idx="7"/>
          </p:nvPr>
        </p:nvSpPr>
        <p:spPr>
          <a:xfrm>
            <a:off x="6135600" y="3510101"/>
            <a:ext cx="2307300" cy="4845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22" name="Google Shape;122;p13"/>
          <p:cNvSpPr txBox="1">
            <a:spLocks noGrp="1"/>
          </p:cNvSpPr>
          <p:nvPr>
            <p:ph type="sldNum" idx="12"/>
          </p:nvPr>
        </p:nvSpPr>
        <p:spPr>
          <a:xfrm>
            <a:off x="8404384" y="4673651"/>
            <a:ext cx="548700" cy="393600"/>
          </a:xfrm>
          <a:prstGeom prst="rect">
            <a:avLst/>
          </a:prstGeom>
          <a:noFill/>
          <a:ln>
            <a:noFill/>
          </a:ln>
        </p:spPr>
        <p:txBody>
          <a:bodyPr spcFirstLastPara="1" wrap="square" lIns="91425" tIns="91425" rIns="91425" bIns="91425" anchor="t" anchorCtr="0">
            <a:noAutofit/>
          </a:bodyPr>
          <a:lstStyle>
            <a:lvl1pPr lvl="0" rtl="0">
              <a:spcAft>
                <a:spcPts val="0"/>
              </a:spcAft>
              <a:buNone/>
              <a:defRPr/>
            </a:lvl1pPr>
            <a:lvl2pPr lvl="1" rtl="0">
              <a:spcAft>
                <a:spcPts val="0"/>
              </a:spcAft>
              <a:buNone/>
              <a:defRPr/>
            </a:lvl2pPr>
            <a:lvl3pPr lvl="2" rtl="0">
              <a:spcAft>
                <a:spcPts val="0"/>
              </a:spcAft>
              <a:buNone/>
              <a:defRPr/>
            </a:lvl3pPr>
            <a:lvl4pPr lvl="3" rtl="0">
              <a:spcAft>
                <a:spcPts val="0"/>
              </a:spcAft>
              <a:buNone/>
              <a:defRPr/>
            </a:lvl4pPr>
            <a:lvl5pPr lvl="4" rtl="0">
              <a:spcAft>
                <a:spcPts val="0"/>
              </a:spcAft>
              <a:buNone/>
              <a:defRPr/>
            </a:lvl5pPr>
            <a:lvl6pPr lvl="5" rtl="0">
              <a:spcAft>
                <a:spcPts val="0"/>
              </a:spcAft>
              <a:buNone/>
              <a:defRPr/>
            </a:lvl6pPr>
            <a:lvl7pPr lvl="6" rtl="0">
              <a:spcAft>
                <a:spcPts val="0"/>
              </a:spcAft>
              <a:buNone/>
              <a:defRPr/>
            </a:lvl7pPr>
            <a:lvl8pPr lvl="7" rtl="0">
              <a:spcAft>
                <a:spcPts val="0"/>
              </a:spcAft>
              <a:buNone/>
              <a:defRPr/>
            </a:lvl8pPr>
            <a:lvl9pPr lvl="8" rtl="0">
              <a:spcAft>
                <a:spcPts val="0"/>
              </a:spcAft>
              <a:buNone/>
              <a:defRPr/>
            </a:lvl9pPr>
          </a:lstStyle>
          <a:p>
            <a:pPr marL="0" lvl="0" indent="0" algn="l" rtl="0">
              <a:spcBef>
                <a:spcPts val="0"/>
              </a:spcBef>
              <a:spcAft>
                <a:spcPts val="0"/>
              </a:spcAft>
              <a:buNone/>
            </a:pPr>
            <a:fld id="{00000000-1234-1234-1234-123412341234}" type="slidenum">
              <a:rPr lang="en"/>
              <a:t>‹#›</a:t>
            </a:fld>
            <a:endParaRPr/>
          </a:p>
        </p:txBody>
      </p:sp>
      <p:sp>
        <p:nvSpPr>
          <p:cNvPr id="123" name="Google Shape;123;p13"/>
          <p:cNvSpPr txBox="1">
            <a:spLocks noGrp="1"/>
          </p:cNvSpPr>
          <p:nvPr>
            <p:ph type="title" idx="8"/>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b="1"/>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4" name="Google Shape;124;p13"/>
          <p:cNvSpPr txBox="1">
            <a:spLocks noGrp="1"/>
          </p:cNvSpPr>
          <p:nvPr>
            <p:ph type="subTitle" idx="9"/>
          </p:nvPr>
        </p:nvSpPr>
        <p:spPr>
          <a:xfrm>
            <a:off x="2264700" y="1711500"/>
            <a:ext cx="2307300" cy="457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400" b="1">
                <a:solidFill>
                  <a:schemeClr val="dk1"/>
                </a:solidFill>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25" name="Google Shape;125;p13"/>
          <p:cNvSpPr txBox="1">
            <a:spLocks noGrp="1"/>
          </p:cNvSpPr>
          <p:nvPr>
            <p:ph type="subTitle" idx="13"/>
          </p:nvPr>
        </p:nvSpPr>
        <p:spPr>
          <a:xfrm>
            <a:off x="6135600" y="1711500"/>
            <a:ext cx="2307300" cy="457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400" b="1">
                <a:solidFill>
                  <a:schemeClr val="dk1"/>
                </a:solidFill>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26" name="Google Shape;126;p13"/>
          <p:cNvSpPr txBox="1">
            <a:spLocks noGrp="1"/>
          </p:cNvSpPr>
          <p:nvPr>
            <p:ph type="subTitle" idx="14"/>
          </p:nvPr>
        </p:nvSpPr>
        <p:spPr>
          <a:xfrm>
            <a:off x="2264700" y="3086098"/>
            <a:ext cx="2307300" cy="457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400" b="1">
                <a:solidFill>
                  <a:schemeClr val="dk1"/>
                </a:solidFill>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27" name="Google Shape;127;p13"/>
          <p:cNvSpPr txBox="1">
            <a:spLocks noGrp="1"/>
          </p:cNvSpPr>
          <p:nvPr>
            <p:ph type="subTitle" idx="15"/>
          </p:nvPr>
        </p:nvSpPr>
        <p:spPr>
          <a:xfrm>
            <a:off x="6135600" y="3086098"/>
            <a:ext cx="2307300" cy="457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400" b="1">
                <a:solidFill>
                  <a:schemeClr val="dk1"/>
                </a:solidFill>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28" name="Google Shape;128;p13"/>
          <p:cNvSpPr/>
          <p:nvPr/>
        </p:nvSpPr>
        <p:spPr>
          <a:xfrm>
            <a:off x="7664195" y="2774275"/>
            <a:ext cx="2486404" cy="2382125"/>
          </a:xfrm>
          <a:custGeom>
            <a:avLst/>
            <a:gdLst/>
            <a:ahLst/>
            <a:cxnLst/>
            <a:rect l="l" t="t" r="r" b="b"/>
            <a:pathLst>
              <a:path w="55079" h="52769" extrusionOk="0">
                <a:moveTo>
                  <a:pt x="53076" y="1"/>
                </a:moveTo>
                <a:cubicBezTo>
                  <a:pt x="50318" y="1"/>
                  <a:pt x="46544" y="741"/>
                  <a:pt x="43780" y="2917"/>
                </a:cubicBezTo>
                <a:cubicBezTo>
                  <a:pt x="38470" y="7108"/>
                  <a:pt x="38839" y="15287"/>
                  <a:pt x="37065" y="21788"/>
                </a:cubicBezTo>
                <a:cubicBezTo>
                  <a:pt x="35684" y="26872"/>
                  <a:pt x="32755" y="31242"/>
                  <a:pt x="28873" y="33992"/>
                </a:cubicBezTo>
                <a:cubicBezTo>
                  <a:pt x="22563" y="38493"/>
                  <a:pt x="14788" y="36218"/>
                  <a:pt x="8180" y="39814"/>
                </a:cubicBezTo>
                <a:cubicBezTo>
                  <a:pt x="3775" y="42207"/>
                  <a:pt x="144" y="46946"/>
                  <a:pt x="1" y="52744"/>
                </a:cubicBezTo>
                <a:lnTo>
                  <a:pt x="1" y="52768"/>
                </a:lnTo>
                <a:lnTo>
                  <a:pt x="55079" y="52768"/>
                </a:lnTo>
                <a:lnTo>
                  <a:pt x="55079" y="154"/>
                </a:lnTo>
                <a:cubicBezTo>
                  <a:pt x="54516" y="57"/>
                  <a:pt x="53835" y="1"/>
                  <a:pt x="53076" y="1"/>
                </a:cubicBezTo>
                <a:close/>
              </a:path>
            </a:pathLst>
          </a:custGeom>
          <a:solidFill>
            <a:srgbClr val="1226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3"/>
          <p:cNvSpPr/>
          <p:nvPr/>
        </p:nvSpPr>
        <p:spPr>
          <a:xfrm rot="-5400000">
            <a:off x="7609075" y="-288900"/>
            <a:ext cx="1246000" cy="1823775"/>
          </a:xfrm>
          <a:custGeom>
            <a:avLst/>
            <a:gdLst/>
            <a:ahLst/>
            <a:cxnLst/>
            <a:rect l="l" t="t" r="r" b="b"/>
            <a:pathLst>
              <a:path w="49840" h="72951" extrusionOk="0">
                <a:moveTo>
                  <a:pt x="49828" y="1"/>
                </a:moveTo>
                <a:cubicBezTo>
                  <a:pt x="47518" y="12443"/>
                  <a:pt x="26599" y="11312"/>
                  <a:pt x="27754" y="26552"/>
                </a:cubicBezTo>
                <a:cubicBezTo>
                  <a:pt x="27968" y="29326"/>
                  <a:pt x="29040" y="31945"/>
                  <a:pt x="29933" y="34577"/>
                </a:cubicBezTo>
                <a:cubicBezTo>
                  <a:pt x="30826" y="37208"/>
                  <a:pt x="31588" y="39994"/>
                  <a:pt x="31135" y="42744"/>
                </a:cubicBezTo>
                <a:cubicBezTo>
                  <a:pt x="29278" y="54174"/>
                  <a:pt x="10299" y="51567"/>
                  <a:pt x="3917" y="59056"/>
                </a:cubicBezTo>
                <a:cubicBezTo>
                  <a:pt x="524" y="63044"/>
                  <a:pt x="298" y="67914"/>
                  <a:pt x="0" y="72950"/>
                </a:cubicBezTo>
                <a:lnTo>
                  <a:pt x="49840" y="72950"/>
                </a:lnTo>
                <a:lnTo>
                  <a:pt x="49840" y="1"/>
                </a:lnTo>
                <a:close/>
              </a:path>
            </a:pathLst>
          </a:cu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0" name="Google Shape;130;p13"/>
          <p:cNvPicPr preferRelativeResize="0"/>
          <p:nvPr/>
        </p:nvPicPr>
        <p:blipFill>
          <a:blip r:embed="rId2">
            <a:alphaModFix/>
          </a:blip>
          <a:stretch>
            <a:fillRect/>
          </a:stretch>
        </p:blipFill>
        <p:spPr>
          <a:xfrm rot="-9924255">
            <a:off x="4316825" y="-149276"/>
            <a:ext cx="5877026" cy="1089700"/>
          </a:xfrm>
          <a:prstGeom prst="rect">
            <a:avLst/>
          </a:prstGeom>
          <a:noFill/>
          <a:ln>
            <a:noFill/>
          </a:ln>
        </p:spPr>
      </p:pic>
      <p:pic>
        <p:nvPicPr>
          <p:cNvPr id="131" name="Google Shape;131;p13"/>
          <p:cNvPicPr preferRelativeResize="0"/>
          <p:nvPr/>
        </p:nvPicPr>
        <p:blipFill>
          <a:blip r:embed="rId3">
            <a:alphaModFix/>
          </a:blip>
          <a:stretch>
            <a:fillRect/>
          </a:stretch>
        </p:blipFill>
        <p:spPr>
          <a:xfrm rot="-2700000">
            <a:off x="7319283" y="3872910"/>
            <a:ext cx="3592329" cy="617431"/>
          </a:xfrm>
          <a:prstGeom prst="rect">
            <a:avLst/>
          </a:prstGeom>
          <a:noFill/>
          <a:ln>
            <a:noFill/>
          </a:ln>
        </p:spPr>
      </p:pic>
      <p:sp>
        <p:nvSpPr>
          <p:cNvPr id="132" name="Google Shape;132;p13"/>
          <p:cNvSpPr/>
          <p:nvPr/>
        </p:nvSpPr>
        <p:spPr>
          <a:xfrm>
            <a:off x="191850" y="1403625"/>
            <a:ext cx="160800" cy="160800"/>
          </a:xfrm>
          <a:prstGeom prst="ellipse">
            <a:avLst/>
          </a:pr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3"/>
          <p:cNvSpPr/>
          <p:nvPr/>
        </p:nvSpPr>
        <p:spPr>
          <a:xfrm>
            <a:off x="-321375" y="4376425"/>
            <a:ext cx="625800" cy="625800"/>
          </a:xfrm>
          <a:prstGeom prst="ellipse">
            <a:avLst/>
          </a:pr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3"/>
          <p:cNvSpPr/>
          <p:nvPr/>
        </p:nvSpPr>
        <p:spPr>
          <a:xfrm>
            <a:off x="6236950" y="171925"/>
            <a:ext cx="458400" cy="458700"/>
          </a:xfrm>
          <a:prstGeom prst="ellipse">
            <a:avLst/>
          </a:pr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3"/>
          <p:cNvSpPr/>
          <p:nvPr/>
        </p:nvSpPr>
        <p:spPr>
          <a:xfrm>
            <a:off x="8728600" y="3557925"/>
            <a:ext cx="160800" cy="160800"/>
          </a:xfrm>
          <a:prstGeom prst="ellipse">
            <a:avLst/>
          </a:pr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p:cSld name="CUSTOM_5">
    <p:spTree>
      <p:nvGrpSpPr>
        <p:cNvPr id="1" name="Shape 430"/>
        <p:cNvGrpSpPr/>
        <p:nvPr/>
      </p:nvGrpSpPr>
      <p:grpSpPr>
        <a:xfrm>
          <a:off x="0" y="0"/>
          <a:ext cx="0" cy="0"/>
          <a:chOff x="0" y="0"/>
          <a:chExt cx="0" cy="0"/>
        </a:xfrm>
      </p:grpSpPr>
      <p:sp>
        <p:nvSpPr>
          <p:cNvPr id="431" name="Google Shape;431;p41"/>
          <p:cNvSpPr txBox="1"/>
          <p:nvPr/>
        </p:nvSpPr>
        <p:spPr>
          <a:xfrm>
            <a:off x="8404384" y="4673651"/>
            <a:ext cx="548700" cy="3936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sz="1300">
                <a:solidFill>
                  <a:srgbClr val="8FD5D0"/>
                </a:solidFill>
                <a:latin typeface="Bebas Neue"/>
                <a:ea typeface="Bebas Neue"/>
                <a:cs typeface="Bebas Neue"/>
                <a:sym typeface="Bebas Neue"/>
              </a:rPr>
              <a:t>‹#›</a:t>
            </a:fld>
            <a:endParaRPr sz="1300">
              <a:solidFill>
                <a:srgbClr val="8FD5D0"/>
              </a:solidFill>
              <a:latin typeface="Bebas Neue"/>
              <a:ea typeface="Bebas Neue"/>
              <a:cs typeface="Bebas Neue"/>
              <a:sym typeface="Bebas Neue"/>
            </a:endParaRPr>
          </a:p>
        </p:txBody>
      </p:sp>
      <p:sp>
        <p:nvSpPr>
          <p:cNvPr id="432" name="Google Shape;432;p41"/>
          <p:cNvSpPr/>
          <p:nvPr/>
        </p:nvSpPr>
        <p:spPr>
          <a:xfrm>
            <a:off x="845875" y="-102475"/>
            <a:ext cx="8298202" cy="5258695"/>
          </a:xfrm>
          <a:custGeom>
            <a:avLst/>
            <a:gdLst/>
            <a:ahLst/>
            <a:cxnLst/>
            <a:rect l="l" t="t" r="r" b="b"/>
            <a:pathLst>
              <a:path w="55079" h="52769" extrusionOk="0">
                <a:moveTo>
                  <a:pt x="53076" y="1"/>
                </a:moveTo>
                <a:cubicBezTo>
                  <a:pt x="50318" y="1"/>
                  <a:pt x="46544" y="741"/>
                  <a:pt x="43780" y="2917"/>
                </a:cubicBezTo>
                <a:cubicBezTo>
                  <a:pt x="38470" y="7108"/>
                  <a:pt x="38839" y="15287"/>
                  <a:pt x="37065" y="21788"/>
                </a:cubicBezTo>
                <a:cubicBezTo>
                  <a:pt x="35684" y="26872"/>
                  <a:pt x="32755" y="31242"/>
                  <a:pt x="28873" y="33992"/>
                </a:cubicBezTo>
                <a:cubicBezTo>
                  <a:pt x="22563" y="38493"/>
                  <a:pt x="14788" y="36218"/>
                  <a:pt x="8180" y="39814"/>
                </a:cubicBezTo>
                <a:cubicBezTo>
                  <a:pt x="3775" y="42207"/>
                  <a:pt x="144" y="46946"/>
                  <a:pt x="1" y="52744"/>
                </a:cubicBezTo>
                <a:lnTo>
                  <a:pt x="1" y="52768"/>
                </a:lnTo>
                <a:lnTo>
                  <a:pt x="55079" y="52768"/>
                </a:lnTo>
                <a:lnTo>
                  <a:pt x="55079" y="154"/>
                </a:lnTo>
                <a:cubicBezTo>
                  <a:pt x="54516" y="57"/>
                  <a:pt x="53835" y="1"/>
                  <a:pt x="53076" y="1"/>
                </a:cubicBezTo>
                <a:close/>
              </a:path>
            </a:pathLst>
          </a:custGeom>
          <a:solidFill>
            <a:srgbClr val="F3E9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41"/>
          <p:cNvSpPr/>
          <p:nvPr/>
        </p:nvSpPr>
        <p:spPr>
          <a:xfrm>
            <a:off x="923375" y="1998475"/>
            <a:ext cx="160800" cy="160800"/>
          </a:xfrm>
          <a:prstGeom prst="ellipse">
            <a:avLst/>
          </a:prstGeom>
          <a:solidFill>
            <a:srgbClr val="F3E9E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41"/>
          <p:cNvSpPr/>
          <p:nvPr/>
        </p:nvSpPr>
        <p:spPr>
          <a:xfrm>
            <a:off x="8091700" y="4112050"/>
            <a:ext cx="337200" cy="337200"/>
          </a:xfrm>
          <a:prstGeom prst="ellipse">
            <a:avLst/>
          </a:pr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41"/>
          <p:cNvSpPr/>
          <p:nvPr/>
        </p:nvSpPr>
        <p:spPr>
          <a:xfrm>
            <a:off x="1084175" y="1104425"/>
            <a:ext cx="458400" cy="458700"/>
          </a:xfrm>
          <a:prstGeom prst="ellipse">
            <a:avLst/>
          </a:pr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41"/>
          <p:cNvSpPr/>
          <p:nvPr/>
        </p:nvSpPr>
        <p:spPr>
          <a:xfrm>
            <a:off x="1646225" y="4777100"/>
            <a:ext cx="1110000" cy="1110000"/>
          </a:xfrm>
          <a:prstGeom prst="ellipse">
            <a:avLst/>
          </a:pr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41"/>
          <p:cNvSpPr/>
          <p:nvPr/>
        </p:nvSpPr>
        <p:spPr>
          <a:xfrm>
            <a:off x="8326675" y="372000"/>
            <a:ext cx="667500" cy="667500"/>
          </a:xfrm>
          <a:prstGeom prst="ellipse">
            <a:avLst/>
          </a:pr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1">
  <p:cSld name="CUSTOM_5_1">
    <p:spTree>
      <p:nvGrpSpPr>
        <p:cNvPr id="1" name="Shape 438"/>
        <p:cNvGrpSpPr/>
        <p:nvPr/>
      </p:nvGrpSpPr>
      <p:grpSpPr>
        <a:xfrm>
          <a:off x="0" y="0"/>
          <a:ext cx="0" cy="0"/>
          <a:chOff x="0" y="0"/>
          <a:chExt cx="0" cy="0"/>
        </a:xfrm>
      </p:grpSpPr>
      <p:sp>
        <p:nvSpPr>
          <p:cNvPr id="439" name="Google Shape;439;p42"/>
          <p:cNvSpPr/>
          <p:nvPr/>
        </p:nvSpPr>
        <p:spPr>
          <a:xfrm rot="5400000">
            <a:off x="-185289" y="3008730"/>
            <a:ext cx="2279720" cy="2184109"/>
          </a:xfrm>
          <a:custGeom>
            <a:avLst/>
            <a:gdLst/>
            <a:ahLst/>
            <a:cxnLst/>
            <a:rect l="l" t="t" r="r" b="b"/>
            <a:pathLst>
              <a:path w="55079" h="52769" extrusionOk="0">
                <a:moveTo>
                  <a:pt x="53076" y="1"/>
                </a:moveTo>
                <a:cubicBezTo>
                  <a:pt x="50318" y="1"/>
                  <a:pt x="46544" y="741"/>
                  <a:pt x="43780" y="2917"/>
                </a:cubicBezTo>
                <a:cubicBezTo>
                  <a:pt x="38470" y="7108"/>
                  <a:pt x="38839" y="15287"/>
                  <a:pt x="37065" y="21788"/>
                </a:cubicBezTo>
                <a:cubicBezTo>
                  <a:pt x="35684" y="26872"/>
                  <a:pt x="32755" y="31242"/>
                  <a:pt x="28873" y="33992"/>
                </a:cubicBezTo>
                <a:cubicBezTo>
                  <a:pt x="22563" y="38493"/>
                  <a:pt x="14788" y="36218"/>
                  <a:pt x="8180" y="39814"/>
                </a:cubicBezTo>
                <a:cubicBezTo>
                  <a:pt x="3775" y="42207"/>
                  <a:pt x="144" y="46946"/>
                  <a:pt x="1" y="52744"/>
                </a:cubicBezTo>
                <a:lnTo>
                  <a:pt x="1" y="52768"/>
                </a:lnTo>
                <a:lnTo>
                  <a:pt x="55079" y="52768"/>
                </a:lnTo>
                <a:lnTo>
                  <a:pt x="55079" y="154"/>
                </a:lnTo>
                <a:cubicBezTo>
                  <a:pt x="54516" y="57"/>
                  <a:pt x="53835" y="1"/>
                  <a:pt x="53076" y="1"/>
                </a:cubicBezTo>
                <a:close/>
              </a:path>
            </a:pathLst>
          </a:cu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42"/>
          <p:cNvSpPr/>
          <p:nvPr/>
        </p:nvSpPr>
        <p:spPr>
          <a:xfrm rot="-5400000">
            <a:off x="6597716" y="-621860"/>
            <a:ext cx="2145363" cy="3140176"/>
          </a:xfrm>
          <a:custGeom>
            <a:avLst/>
            <a:gdLst/>
            <a:ahLst/>
            <a:cxnLst/>
            <a:rect l="l" t="t" r="r" b="b"/>
            <a:pathLst>
              <a:path w="49840" h="72951" extrusionOk="0">
                <a:moveTo>
                  <a:pt x="49828" y="1"/>
                </a:moveTo>
                <a:cubicBezTo>
                  <a:pt x="47518" y="12443"/>
                  <a:pt x="26599" y="11312"/>
                  <a:pt x="27754" y="26552"/>
                </a:cubicBezTo>
                <a:cubicBezTo>
                  <a:pt x="27968" y="29326"/>
                  <a:pt x="29040" y="31945"/>
                  <a:pt x="29933" y="34577"/>
                </a:cubicBezTo>
                <a:cubicBezTo>
                  <a:pt x="30826" y="37208"/>
                  <a:pt x="31588" y="39994"/>
                  <a:pt x="31135" y="42744"/>
                </a:cubicBezTo>
                <a:cubicBezTo>
                  <a:pt x="29278" y="54174"/>
                  <a:pt x="10299" y="51567"/>
                  <a:pt x="3917" y="59056"/>
                </a:cubicBezTo>
                <a:cubicBezTo>
                  <a:pt x="524" y="63044"/>
                  <a:pt x="298" y="67914"/>
                  <a:pt x="0" y="72950"/>
                </a:cubicBezTo>
                <a:lnTo>
                  <a:pt x="49840" y="72950"/>
                </a:lnTo>
                <a:lnTo>
                  <a:pt x="49840" y="1"/>
                </a:lnTo>
                <a:close/>
              </a:path>
            </a:pathLst>
          </a:cu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41" name="Google Shape;441;p42"/>
          <p:cNvPicPr preferRelativeResize="0"/>
          <p:nvPr/>
        </p:nvPicPr>
        <p:blipFill rotWithShape="1">
          <a:blip r:embed="rId2">
            <a:alphaModFix/>
          </a:blip>
          <a:srcRect t="18598" b="18592"/>
          <a:stretch/>
        </p:blipFill>
        <p:spPr>
          <a:xfrm rot="1983503">
            <a:off x="6165794" y="414583"/>
            <a:ext cx="3706191" cy="492234"/>
          </a:xfrm>
          <a:prstGeom prst="rect">
            <a:avLst/>
          </a:prstGeom>
          <a:noFill/>
          <a:ln>
            <a:noFill/>
          </a:ln>
        </p:spPr>
      </p:pic>
      <p:pic>
        <p:nvPicPr>
          <p:cNvPr id="442" name="Google Shape;442;p42"/>
          <p:cNvPicPr preferRelativeResize="0"/>
          <p:nvPr/>
        </p:nvPicPr>
        <p:blipFill rotWithShape="1">
          <a:blip r:embed="rId3">
            <a:alphaModFix/>
          </a:blip>
          <a:srcRect t="11367" b="11359"/>
          <a:stretch/>
        </p:blipFill>
        <p:spPr>
          <a:xfrm rot="1799996">
            <a:off x="-1436000" y="4332867"/>
            <a:ext cx="4150645" cy="551263"/>
          </a:xfrm>
          <a:prstGeom prst="rect">
            <a:avLst/>
          </a:prstGeom>
          <a:noFill/>
          <a:ln>
            <a:noFill/>
          </a:ln>
        </p:spPr>
      </p:pic>
      <p:sp>
        <p:nvSpPr>
          <p:cNvPr id="443" name="Google Shape;443;p42"/>
          <p:cNvSpPr/>
          <p:nvPr/>
        </p:nvSpPr>
        <p:spPr>
          <a:xfrm>
            <a:off x="244050" y="-424072"/>
            <a:ext cx="869100" cy="869100"/>
          </a:xfrm>
          <a:prstGeom prst="ellipse">
            <a:avLst/>
          </a:prstGeom>
          <a:solidFill>
            <a:srgbClr val="8FD5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2"/>
          <p:cNvSpPr/>
          <p:nvPr/>
        </p:nvSpPr>
        <p:spPr>
          <a:xfrm>
            <a:off x="6720200" y="4841125"/>
            <a:ext cx="458400" cy="458700"/>
          </a:xfrm>
          <a:prstGeom prst="ellipse">
            <a:avLst/>
          </a:pr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42"/>
          <p:cNvSpPr/>
          <p:nvPr/>
        </p:nvSpPr>
        <p:spPr>
          <a:xfrm>
            <a:off x="0" y="535004"/>
            <a:ext cx="199200" cy="199200"/>
          </a:xfrm>
          <a:prstGeom prst="ellipse">
            <a:avLst/>
          </a:prstGeom>
          <a:solidFill>
            <a:srgbClr val="9B86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42"/>
          <p:cNvSpPr/>
          <p:nvPr/>
        </p:nvSpPr>
        <p:spPr>
          <a:xfrm>
            <a:off x="7307225" y="4486700"/>
            <a:ext cx="1721700" cy="1721700"/>
          </a:xfrm>
          <a:prstGeom prst="ellipse">
            <a:avLst/>
          </a:prstGeom>
          <a:solidFill>
            <a:srgbClr val="1226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bg2">
            <a:lumMod val="20000"/>
            <a:lumOff val="80000"/>
          </a:scheme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DM Serif Display"/>
              <a:buNone/>
              <a:defRPr sz="3500">
                <a:solidFill>
                  <a:schemeClr val="dk1"/>
                </a:solidFill>
                <a:latin typeface="DM Serif Display"/>
                <a:ea typeface="DM Serif Display"/>
                <a:cs typeface="DM Serif Display"/>
                <a:sym typeface="DM Serif Display"/>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Rubik"/>
              <a:buChar char="●"/>
              <a:defRPr>
                <a:solidFill>
                  <a:schemeClr val="dk1"/>
                </a:solidFill>
                <a:latin typeface="Rubik"/>
                <a:ea typeface="Rubik"/>
                <a:cs typeface="Rubik"/>
                <a:sym typeface="Rubik"/>
              </a:defRPr>
            </a:lvl1pPr>
            <a:lvl2pPr marL="914400" lvl="1" indent="-317500">
              <a:lnSpc>
                <a:spcPct val="100000"/>
              </a:lnSpc>
              <a:spcBef>
                <a:spcPts val="1600"/>
              </a:spcBef>
              <a:spcAft>
                <a:spcPts val="0"/>
              </a:spcAft>
              <a:buClr>
                <a:schemeClr val="dk1"/>
              </a:buClr>
              <a:buSzPts val="1400"/>
              <a:buFont typeface="Rubik"/>
              <a:buChar char="○"/>
              <a:defRPr>
                <a:solidFill>
                  <a:schemeClr val="dk1"/>
                </a:solidFill>
                <a:latin typeface="Rubik"/>
                <a:ea typeface="Rubik"/>
                <a:cs typeface="Rubik"/>
                <a:sym typeface="Rubik"/>
              </a:defRPr>
            </a:lvl2pPr>
            <a:lvl3pPr marL="1371600" lvl="2" indent="-317500">
              <a:lnSpc>
                <a:spcPct val="100000"/>
              </a:lnSpc>
              <a:spcBef>
                <a:spcPts val="1600"/>
              </a:spcBef>
              <a:spcAft>
                <a:spcPts val="0"/>
              </a:spcAft>
              <a:buClr>
                <a:schemeClr val="dk1"/>
              </a:buClr>
              <a:buSzPts val="1400"/>
              <a:buFont typeface="Rubik"/>
              <a:buChar char="■"/>
              <a:defRPr>
                <a:solidFill>
                  <a:schemeClr val="dk1"/>
                </a:solidFill>
                <a:latin typeface="Rubik"/>
                <a:ea typeface="Rubik"/>
                <a:cs typeface="Rubik"/>
                <a:sym typeface="Rubik"/>
              </a:defRPr>
            </a:lvl3pPr>
            <a:lvl4pPr marL="1828800" lvl="3" indent="-317500">
              <a:lnSpc>
                <a:spcPct val="100000"/>
              </a:lnSpc>
              <a:spcBef>
                <a:spcPts val="1600"/>
              </a:spcBef>
              <a:spcAft>
                <a:spcPts val="0"/>
              </a:spcAft>
              <a:buClr>
                <a:schemeClr val="dk1"/>
              </a:buClr>
              <a:buSzPts val="1400"/>
              <a:buFont typeface="Rubik"/>
              <a:buChar char="●"/>
              <a:defRPr>
                <a:solidFill>
                  <a:schemeClr val="dk1"/>
                </a:solidFill>
                <a:latin typeface="Rubik"/>
                <a:ea typeface="Rubik"/>
                <a:cs typeface="Rubik"/>
                <a:sym typeface="Rubik"/>
              </a:defRPr>
            </a:lvl4pPr>
            <a:lvl5pPr marL="2286000" lvl="4" indent="-317500">
              <a:lnSpc>
                <a:spcPct val="100000"/>
              </a:lnSpc>
              <a:spcBef>
                <a:spcPts val="1600"/>
              </a:spcBef>
              <a:spcAft>
                <a:spcPts val="0"/>
              </a:spcAft>
              <a:buClr>
                <a:schemeClr val="dk1"/>
              </a:buClr>
              <a:buSzPts val="1400"/>
              <a:buFont typeface="Rubik"/>
              <a:buChar char="○"/>
              <a:defRPr>
                <a:solidFill>
                  <a:schemeClr val="dk1"/>
                </a:solidFill>
                <a:latin typeface="Rubik"/>
                <a:ea typeface="Rubik"/>
                <a:cs typeface="Rubik"/>
                <a:sym typeface="Rubik"/>
              </a:defRPr>
            </a:lvl5pPr>
            <a:lvl6pPr marL="2743200" lvl="5" indent="-317500">
              <a:lnSpc>
                <a:spcPct val="100000"/>
              </a:lnSpc>
              <a:spcBef>
                <a:spcPts val="1600"/>
              </a:spcBef>
              <a:spcAft>
                <a:spcPts val="0"/>
              </a:spcAft>
              <a:buClr>
                <a:schemeClr val="dk1"/>
              </a:buClr>
              <a:buSzPts val="1400"/>
              <a:buFont typeface="Rubik"/>
              <a:buChar char="■"/>
              <a:defRPr>
                <a:solidFill>
                  <a:schemeClr val="dk1"/>
                </a:solidFill>
                <a:latin typeface="Rubik"/>
                <a:ea typeface="Rubik"/>
                <a:cs typeface="Rubik"/>
                <a:sym typeface="Rubik"/>
              </a:defRPr>
            </a:lvl6pPr>
            <a:lvl7pPr marL="3200400" lvl="6" indent="-317500">
              <a:lnSpc>
                <a:spcPct val="100000"/>
              </a:lnSpc>
              <a:spcBef>
                <a:spcPts val="1600"/>
              </a:spcBef>
              <a:spcAft>
                <a:spcPts val="0"/>
              </a:spcAft>
              <a:buClr>
                <a:schemeClr val="dk1"/>
              </a:buClr>
              <a:buSzPts val="1400"/>
              <a:buFont typeface="Rubik"/>
              <a:buChar char="●"/>
              <a:defRPr>
                <a:solidFill>
                  <a:schemeClr val="dk1"/>
                </a:solidFill>
                <a:latin typeface="Rubik"/>
                <a:ea typeface="Rubik"/>
                <a:cs typeface="Rubik"/>
                <a:sym typeface="Rubik"/>
              </a:defRPr>
            </a:lvl7pPr>
            <a:lvl8pPr marL="3657600" lvl="7" indent="-317500">
              <a:lnSpc>
                <a:spcPct val="100000"/>
              </a:lnSpc>
              <a:spcBef>
                <a:spcPts val="1600"/>
              </a:spcBef>
              <a:spcAft>
                <a:spcPts val="0"/>
              </a:spcAft>
              <a:buClr>
                <a:schemeClr val="dk1"/>
              </a:buClr>
              <a:buSzPts val="1400"/>
              <a:buFont typeface="Rubik"/>
              <a:buChar char="○"/>
              <a:defRPr>
                <a:solidFill>
                  <a:schemeClr val="dk1"/>
                </a:solidFill>
                <a:latin typeface="Rubik"/>
                <a:ea typeface="Rubik"/>
                <a:cs typeface="Rubik"/>
                <a:sym typeface="Rubik"/>
              </a:defRPr>
            </a:lvl8pPr>
            <a:lvl9pPr marL="4114800" lvl="8" indent="-317500">
              <a:lnSpc>
                <a:spcPct val="100000"/>
              </a:lnSpc>
              <a:spcBef>
                <a:spcPts val="1600"/>
              </a:spcBef>
              <a:spcAft>
                <a:spcPts val="1600"/>
              </a:spcAft>
              <a:buClr>
                <a:schemeClr val="dk1"/>
              </a:buClr>
              <a:buSzPts val="1400"/>
              <a:buFont typeface="Rubik"/>
              <a:buChar char="■"/>
              <a:defRPr>
                <a:solidFill>
                  <a:schemeClr val="dk1"/>
                </a:solidFill>
                <a:latin typeface="Rubik"/>
                <a:ea typeface="Rubik"/>
                <a:cs typeface="Rubik"/>
                <a:sym typeface="Rubik"/>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8" r:id="rId3"/>
    <p:sldLayoutId id="2147483659" r:id="rId4"/>
    <p:sldLayoutId id="2147483687" r:id="rId5"/>
    <p:sldLayoutId id="2147483688"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56"/>
        <p:cNvGrpSpPr/>
        <p:nvPr/>
      </p:nvGrpSpPr>
      <p:grpSpPr>
        <a:xfrm>
          <a:off x="0" y="0"/>
          <a:ext cx="0" cy="0"/>
          <a:chOff x="0" y="0"/>
          <a:chExt cx="0" cy="0"/>
        </a:xfrm>
      </p:grpSpPr>
      <p:sp>
        <p:nvSpPr>
          <p:cNvPr id="4" name="Rectangle 3"/>
          <p:cNvSpPr/>
          <p:nvPr/>
        </p:nvSpPr>
        <p:spPr>
          <a:xfrm>
            <a:off x="2286000" y="1771531"/>
            <a:ext cx="4572000" cy="1600438"/>
          </a:xfrm>
          <a:prstGeom prst="rect">
            <a:avLst/>
          </a:prstGeom>
        </p:spPr>
        <p:txBody>
          <a:bodyPr>
            <a:spAutoFit/>
          </a:bodyPr>
          <a:lstStyle/>
          <a:p>
            <a:pPr algn="ctr"/>
            <a:r>
              <a:rPr lang="en-US" b="1" dirty="0">
                <a:latin typeface="Times New Roman" panose="02020603050405020304" pitchFamily="18" charset="0"/>
                <a:cs typeface="Times New Roman" panose="02020603050405020304" pitchFamily="18" charset="0"/>
              </a:rPr>
              <a:t>Module: Developing and Managing Individuals and Teams</a:t>
            </a:r>
          </a:p>
          <a:p>
            <a:pPr algn="ctr"/>
            <a:r>
              <a:rPr lang="en-US" b="1" dirty="0">
                <a:latin typeface="Times New Roman" panose="02020603050405020304" pitchFamily="18" charset="0"/>
                <a:cs typeface="Times New Roman" panose="02020603050405020304" pitchFamily="18" charset="0"/>
              </a:rPr>
              <a:t>Module code: LCLM5002</a:t>
            </a:r>
          </a:p>
          <a:p>
            <a:pPr algn="ctr"/>
            <a:endParaRPr lang="en-US" b="1" dirty="0">
              <a:latin typeface="Times New Roman" panose="02020603050405020304" pitchFamily="18" charset="0"/>
              <a:cs typeface="Times New Roman" panose="02020603050405020304" pitchFamily="18" charset="0"/>
            </a:endParaRPr>
          </a:p>
          <a:p>
            <a:pPr algn="ct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Student Name:</a:t>
            </a:r>
            <a:r>
              <a:rPr lang="en-GB" b="1" dirty="0">
                <a:latin typeface="Times New Roman" panose="02020603050405020304" pitchFamily="18" charset="0"/>
                <a:cs typeface="Times New Roman" panose="02020603050405020304" pitchFamily="18" charset="0"/>
              </a:rPr>
              <a:t> Grace bassoko</a:t>
            </a: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Student ID:</a:t>
            </a:r>
            <a:r>
              <a:rPr lang="en-GB" b="1" dirty="0">
                <a:latin typeface="Times New Roman" panose="02020603050405020304" pitchFamily="18" charset="0"/>
                <a:cs typeface="Times New Roman" panose="02020603050405020304" pitchFamily="18" charset="0"/>
              </a:rPr>
              <a:t> 2441387</a:t>
            </a:r>
            <a:endParaRPr lang="en-US" b="1"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B51AC391-1598-F9C1-60F0-C784929DA7CC}"/>
              </a:ext>
            </a:extLst>
          </p:cNvPr>
          <p:cNvPicPr>
            <a:picLocks noChangeAspect="1"/>
          </p:cNvPicPr>
          <p:nvPr/>
        </p:nvPicPr>
        <p:blipFill>
          <a:blip r:embed="rId3"/>
          <a:stretch>
            <a:fillRect/>
          </a:stretch>
        </p:blipFill>
        <p:spPr>
          <a:xfrm>
            <a:off x="6172200" y="590550"/>
            <a:ext cx="2381250" cy="92392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3" name="Rectangle 2"/>
          <p:cNvSpPr/>
          <p:nvPr/>
        </p:nvSpPr>
        <p:spPr>
          <a:xfrm>
            <a:off x="2819400" y="256461"/>
            <a:ext cx="1441420" cy="369332"/>
          </a:xfrm>
          <a:prstGeom prst="rect">
            <a:avLst/>
          </a:prstGeom>
        </p:spPr>
        <p:txBody>
          <a:bodyPr wrap="none">
            <a:spAutoFit/>
          </a:bodyPr>
          <a:lstStyle/>
          <a:p>
            <a:r>
              <a:rPr lang="en-US" sz="1800" b="1">
                <a:latin typeface="Times New Roman" panose="02020603050405020304" pitchFamily="18" charset="0"/>
                <a:cs typeface="Times New Roman" panose="02020603050405020304" pitchFamily="18" charset="0"/>
              </a:rPr>
              <a:t>Introduction</a:t>
            </a:r>
          </a:p>
        </p:txBody>
      </p:sp>
      <p:sp>
        <p:nvSpPr>
          <p:cNvPr id="7" name="Rectangle 6"/>
          <p:cNvSpPr/>
          <p:nvPr/>
        </p:nvSpPr>
        <p:spPr>
          <a:xfrm>
            <a:off x="609600" y="895350"/>
            <a:ext cx="5029200" cy="3608488"/>
          </a:xfrm>
          <a:prstGeom prst="rect">
            <a:avLst/>
          </a:prstGeom>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AI and Digital Transformation</a:t>
            </a:r>
          </a:p>
          <a:p>
            <a:pPr marL="171450" indent="-1714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Implement artificial intelligence and advanced data analytics to improve personalised customer experiences and digital performance. </a:t>
            </a:r>
          </a:p>
          <a:p>
            <a:pPr algn="just">
              <a:lnSpc>
                <a:spcPct val="150000"/>
              </a:lnSpc>
            </a:pPr>
            <a:r>
              <a:rPr lang="en-US" b="1" dirty="0">
                <a:latin typeface="Times New Roman" panose="02020603050405020304" pitchFamily="18" charset="0"/>
                <a:cs typeface="Times New Roman" panose="02020603050405020304" pitchFamily="18" charset="0"/>
              </a:rPr>
              <a:t>Supply Chain Optimisations</a:t>
            </a:r>
          </a:p>
          <a:p>
            <a:pPr marL="171450" indent="-1714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Enhance warehouse automation, inventory management, and delivery efficiency to strengthen operational performance. </a:t>
            </a:r>
          </a:p>
          <a:p>
            <a:pPr algn="just">
              <a:lnSpc>
                <a:spcPct val="150000"/>
              </a:lnSpc>
            </a:pPr>
            <a:r>
              <a:rPr lang="en-US" b="1" dirty="0">
                <a:latin typeface="Times New Roman" panose="02020603050405020304" pitchFamily="18" charset="0"/>
                <a:cs typeface="Times New Roman" panose="02020603050405020304" pitchFamily="18" charset="0"/>
              </a:rPr>
              <a:t>Workforce and Change Leadership</a:t>
            </a:r>
          </a:p>
          <a:p>
            <a:pPr marL="171450" indent="-1714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Recruit and develop skilled digital and change management professionals to successfully deliver organisational transformation.</a:t>
            </a:r>
          </a:p>
        </p:txBody>
      </p:sp>
      <p:pic>
        <p:nvPicPr>
          <p:cNvPr id="1026" name="Picture 2" descr="London Stock Exchange welcomes ASOS plc to the Main Market - Welcome Story At London Stock Exchange | London Stock Exchange">
            <a:extLst>
              <a:ext uri="{FF2B5EF4-FFF2-40B4-BE49-F238E27FC236}">
                <a16:creationId xmlns:a16="http://schemas.microsoft.com/office/drawing/2014/main" id="{083525B4-CDFC-688D-9F57-0049471A42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1" y="1728817"/>
            <a:ext cx="2743199" cy="16525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2" name="TextBox 1"/>
          <p:cNvSpPr txBox="1"/>
          <p:nvPr/>
        </p:nvSpPr>
        <p:spPr>
          <a:xfrm>
            <a:off x="990600" y="590550"/>
            <a:ext cx="6858000"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Recruitment Process During Organisational Transformation</a:t>
            </a:r>
          </a:p>
        </p:txBody>
      </p:sp>
      <p:sp>
        <p:nvSpPr>
          <p:cNvPr id="3" name="Rectangle 2"/>
          <p:cNvSpPr/>
          <p:nvPr/>
        </p:nvSpPr>
        <p:spPr>
          <a:xfrm>
            <a:off x="990600" y="1352550"/>
            <a:ext cx="6530340" cy="2962158"/>
          </a:xfrm>
          <a:prstGeom prst="rect">
            <a:avLst/>
          </a:prstGeom>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Workforce Planning</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Identify future staffing needs by aligning recruitment with ASOS's digital transformation and strategic objectives (Rosyafah and Pudjowati, 2024). </a:t>
            </a:r>
          </a:p>
          <a:p>
            <a:pPr algn="just">
              <a:lnSpc>
                <a:spcPct val="150000"/>
              </a:lnSpc>
            </a:pPr>
            <a:r>
              <a:rPr lang="en-US" b="1" dirty="0">
                <a:latin typeface="Times New Roman" panose="02020603050405020304" pitchFamily="18" charset="0"/>
                <a:cs typeface="Times New Roman" panose="02020603050405020304" pitchFamily="18" charset="0"/>
              </a:rPr>
              <a:t>Job Analysis</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Define job responsibilities, required skills, and competencies to develop accurate job descriptions and person specifications. </a:t>
            </a:r>
          </a:p>
          <a:p>
            <a:pPr algn="just">
              <a:lnSpc>
                <a:spcPct val="150000"/>
              </a:lnSpc>
            </a:pPr>
            <a:r>
              <a:rPr lang="en-US" b="1" dirty="0">
                <a:latin typeface="Times New Roman" panose="02020603050405020304" pitchFamily="18" charset="0"/>
                <a:cs typeface="Times New Roman" panose="02020603050405020304" pitchFamily="18" charset="0"/>
              </a:rPr>
              <a:t>Recruitment and Selection</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Attract, assess, and appoint the most suitable candidates through structured advertising, shortlisting, interviews, and induction programmes.</a:t>
            </a:r>
          </a:p>
        </p:txBody>
      </p:sp>
    </p:spTree>
    <p:extLst>
      <p:ext uri="{BB962C8B-B14F-4D97-AF65-F5344CB8AC3E}">
        <p14:creationId xmlns:p14="http://schemas.microsoft.com/office/powerpoint/2010/main" val="2109903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2" name="TextBox 1"/>
          <p:cNvSpPr txBox="1"/>
          <p:nvPr/>
        </p:nvSpPr>
        <p:spPr>
          <a:xfrm>
            <a:off x="762000" y="515930"/>
            <a:ext cx="8382000" cy="369332"/>
          </a:xfrm>
          <a:prstGeom prst="rect">
            <a:avLst/>
          </a:prstGeom>
          <a:noFill/>
        </p:spPr>
        <p:txBody>
          <a:bodyPr wrap="square" rtlCol="0">
            <a:spAutoFit/>
          </a:bodyPr>
          <a:lstStyle/>
          <a:p>
            <a:r>
              <a:rPr lang="en-US" sz="1800" b="1" dirty="0">
                <a:latin typeface="Times New Roman" panose="02020603050405020304" pitchFamily="18" charset="0"/>
                <a:cs typeface="Times New Roman" panose="02020603050405020304" pitchFamily="18" charset="0"/>
              </a:rPr>
              <a:t>Job Analysis, Job Description, Person Specification and Advertisement Platforms</a:t>
            </a:r>
          </a:p>
        </p:txBody>
      </p:sp>
      <p:sp>
        <p:nvSpPr>
          <p:cNvPr id="3" name="Rectangle 2"/>
          <p:cNvSpPr/>
          <p:nvPr/>
        </p:nvSpPr>
        <p:spPr>
          <a:xfrm>
            <a:off x="3505200" y="1145500"/>
            <a:ext cx="4572000" cy="3383106"/>
          </a:xfrm>
          <a:prstGeom prst="rect">
            <a:avLst/>
          </a:prstGeom>
        </p:spPr>
        <p:txBody>
          <a:bodyPr>
            <a:spAutoFit/>
          </a:bodyPr>
          <a:lstStyle/>
          <a:p>
            <a:pPr algn="just">
              <a:lnSpc>
                <a:spcPct val="150000"/>
              </a:lnSpc>
            </a:pPr>
            <a:r>
              <a:rPr lang="en-US" sz="1200" b="1" dirty="0">
                <a:latin typeface="Times New Roman" panose="02020603050405020304" pitchFamily="18" charset="0"/>
                <a:cs typeface="Times New Roman" panose="02020603050405020304" pitchFamily="18" charset="0"/>
              </a:rPr>
              <a:t>Job Analysis</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Identify the responsibilities, skills, knowledge, and competencies required for digital transformation roles such as Project Managers and Digital Transformation Specialists (Dorn, 2025). </a:t>
            </a:r>
          </a:p>
          <a:p>
            <a:pPr algn="just">
              <a:lnSpc>
                <a:spcPct val="150000"/>
              </a:lnSpc>
            </a:pPr>
            <a:r>
              <a:rPr lang="en-US" sz="1200" b="1" dirty="0">
                <a:latin typeface="Times New Roman" panose="02020603050405020304" pitchFamily="18" charset="0"/>
                <a:cs typeface="Times New Roman" panose="02020603050405020304" pitchFamily="18" charset="0"/>
              </a:rPr>
              <a:t>Job Description and Person Specification</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Prepare clear job descriptions and person specifications that define duties, qualifications, technical expertise, and leadership capabilities. </a:t>
            </a:r>
          </a:p>
          <a:p>
            <a:pPr algn="just">
              <a:lnSpc>
                <a:spcPct val="150000"/>
              </a:lnSpc>
            </a:pPr>
            <a:r>
              <a:rPr lang="en-US" sz="1200" b="1" dirty="0">
                <a:latin typeface="Times New Roman" panose="02020603050405020304" pitchFamily="18" charset="0"/>
                <a:cs typeface="Times New Roman" panose="02020603050405020304" pitchFamily="18" charset="0"/>
              </a:rPr>
              <a:t>Recruitment Sources</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Advertise vacancies through LinkedIn, ASOS Careers, Indeed, Glassdoor, and graduate recruitment platforms to attract a diverse pool of qualified candidates.</a:t>
            </a:r>
          </a:p>
        </p:txBody>
      </p:sp>
      <p:pic>
        <p:nvPicPr>
          <p:cNvPr id="4" name="Picture 2" descr="Job Analysis : 5 Key Components and How to Conduct One">
            <a:extLst>
              <a:ext uri="{FF2B5EF4-FFF2-40B4-BE49-F238E27FC236}">
                <a16:creationId xmlns:a16="http://schemas.microsoft.com/office/drawing/2014/main" id="{D2CF6857-062B-CC1F-225D-72BD07BA06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591955"/>
            <a:ext cx="3048000" cy="2490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1328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2" name="TextBox 1"/>
          <p:cNvSpPr txBox="1"/>
          <p:nvPr/>
        </p:nvSpPr>
        <p:spPr>
          <a:xfrm>
            <a:off x="914400" y="514350"/>
            <a:ext cx="6858000" cy="369332"/>
          </a:xfrm>
          <a:prstGeom prst="rect">
            <a:avLst/>
          </a:prstGeom>
          <a:noFill/>
        </p:spPr>
        <p:txBody>
          <a:bodyPr wrap="square" rtlCol="0">
            <a:spAutoFit/>
          </a:bodyPr>
          <a:lstStyle/>
          <a:p>
            <a:r>
              <a:rPr lang="en-US" sz="1800" b="1" dirty="0">
                <a:latin typeface="Times New Roman" panose="02020603050405020304" pitchFamily="18" charset="0"/>
                <a:cs typeface="Times New Roman" panose="02020603050405020304" pitchFamily="18" charset="0"/>
              </a:rPr>
              <a:t>Interview Type One – Structured Competency-Based Interview</a:t>
            </a:r>
          </a:p>
        </p:txBody>
      </p:sp>
      <p:sp>
        <p:nvSpPr>
          <p:cNvPr id="3" name="Rectangle 2"/>
          <p:cNvSpPr/>
          <p:nvPr/>
        </p:nvSpPr>
        <p:spPr>
          <a:xfrm>
            <a:off x="609600" y="1125199"/>
            <a:ext cx="4876800" cy="3106107"/>
          </a:xfrm>
          <a:prstGeom prst="rect">
            <a:avLst/>
          </a:prstGeom>
        </p:spPr>
        <p:txBody>
          <a:bodyPr wrap="square">
            <a:spAutoFit/>
          </a:bodyPr>
          <a:lstStyle/>
          <a:p>
            <a:pPr algn="just">
              <a:lnSpc>
                <a:spcPct val="150000"/>
              </a:lnSpc>
            </a:pPr>
            <a:r>
              <a:rPr lang="en-US" sz="1200" b="1" dirty="0">
                <a:latin typeface="Times New Roman" panose="02020603050405020304" pitchFamily="18" charset="0"/>
                <a:cs typeface="Times New Roman" panose="02020603050405020304" pitchFamily="18" charset="0"/>
              </a:rPr>
              <a:t>Purpose</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Assess candidates' skills, behaviours, and experience using standardised competency-based questions to ensure fair and objective selection (Schlegel and Kraus, 2023). </a:t>
            </a:r>
          </a:p>
          <a:p>
            <a:pPr algn="just">
              <a:lnSpc>
                <a:spcPct val="150000"/>
              </a:lnSpc>
            </a:pPr>
            <a:r>
              <a:rPr lang="en-US" sz="1200" b="1" dirty="0">
                <a:latin typeface="Times New Roman" panose="02020603050405020304" pitchFamily="18" charset="0"/>
                <a:cs typeface="Times New Roman" panose="02020603050405020304" pitchFamily="18" charset="0"/>
              </a:rPr>
              <a:t>Application at ASOS</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Suitable for recruiting Project Managers, Operations Managers, and Change Managers who can lead organisational change and manage complex projects. </a:t>
            </a:r>
          </a:p>
          <a:p>
            <a:pPr algn="just">
              <a:lnSpc>
                <a:spcPct val="150000"/>
              </a:lnSpc>
            </a:pPr>
            <a:r>
              <a:rPr lang="en-US" sz="1200" b="1" dirty="0">
                <a:latin typeface="Times New Roman" panose="02020603050405020304" pitchFamily="18" charset="0"/>
                <a:cs typeface="Times New Roman" panose="02020603050405020304" pitchFamily="18" charset="0"/>
              </a:rPr>
              <a:t>Example Interview Question</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"Describe a time when you successfully managed a major organisational change. What actions did you take, and what was the outcome?"</a:t>
            </a:r>
          </a:p>
        </p:txBody>
      </p:sp>
      <p:pic>
        <p:nvPicPr>
          <p:cNvPr id="4" name="Picture 2" descr="55 Competency Based Interview Questions, Answers and Examples (2026 Guide) | InterviewGold Blog">
            <a:extLst>
              <a:ext uri="{FF2B5EF4-FFF2-40B4-BE49-F238E27FC236}">
                <a16:creationId xmlns:a16="http://schemas.microsoft.com/office/drawing/2014/main" id="{737A1A7B-5047-58F3-84DE-C98C60A92C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1947208"/>
            <a:ext cx="2788166" cy="1462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583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2" name="TextBox 1"/>
          <p:cNvSpPr txBox="1"/>
          <p:nvPr/>
        </p:nvSpPr>
        <p:spPr>
          <a:xfrm>
            <a:off x="946150" y="438150"/>
            <a:ext cx="4953000" cy="369332"/>
          </a:xfrm>
          <a:prstGeom prst="rect">
            <a:avLst/>
          </a:prstGeom>
          <a:noFill/>
        </p:spPr>
        <p:txBody>
          <a:bodyPr wrap="square" rtlCol="0">
            <a:spAutoFit/>
          </a:bodyPr>
          <a:lstStyle/>
          <a:p>
            <a:r>
              <a:rPr lang="en-US" sz="1800" b="1" dirty="0">
                <a:latin typeface="Times New Roman" panose="02020603050405020304" pitchFamily="18" charset="0"/>
                <a:cs typeface="Times New Roman" panose="02020603050405020304" pitchFamily="18" charset="0"/>
              </a:rPr>
              <a:t>Interview Type Two – Behavioural Interview </a:t>
            </a:r>
          </a:p>
        </p:txBody>
      </p:sp>
      <p:sp>
        <p:nvSpPr>
          <p:cNvPr id="3" name="Rectangle 2"/>
          <p:cNvSpPr/>
          <p:nvPr/>
        </p:nvSpPr>
        <p:spPr>
          <a:xfrm>
            <a:off x="3733800" y="1123950"/>
            <a:ext cx="4572000" cy="3106107"/>
          </a:xfrm>
          <a:prstGeom prst="rect">
            <a:avLst/>
          </a:prstGeom>
        </p:spPr>
        <p:txBody>
          <a:bodyPr>
            <a:spAutoFit/>
          </a:bodyPr>
          <a:lstStyle/>
          <a:p>
            <a:pPr algn="just">
              <a:lnSpc>
                <a:spcPct val="150000"/>
              </a:lnSpc>
            </a:pPr>
            <a:r>
              <a:rPr lang="en-US" sz="1200" b="1" dirty="0">
                <a:latin typeface="Times New Roman" panose="02020603050405020304" pitchFamily="18" charset="0"/>
                <a:cs typeface="Times New Roman" panose="02020603050405020304" pitchFamily="18" charset="0"/>
              </a:rPr>
              <a:t>Purpose</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Evaluate candidates past behaviour using the STAR (Situation, Task, Action, Result) technique to predict future job performance (Demanuele, 2025). </a:t>
            </a:r>
          </a:p>
          <a:p>
            <a:pPr algn="just">
              <a:lnSpc>
                <a:spcPct val="150000"/>
              </a:lnSpc>
            </a:pPr>
            <a:r>
              <a:rPr lang="en-US" sz="1200" b="1" dirty="0">
                <a:latin typeface="Times New Roman" panose="02020603050405020304" pitchFamily="18" charset="0"/>
                <a:cs typeface="Times New Roman" panose="02020603050405020304" pitchFamily="18" charset="0"/>
              </a:rPr>
              <a:t>Application at ASOS</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Suitable for recruiting Digital Specialists, Project Managers, and HR Business Partners who require leadership, teamwork, adaptability, and problem-solving skills. </a:t>
            </a:r>
          </a:p>
          <a:p>
            <a:pPr algn="just">
              <a:lnSpc>
                <a:spcPct val="150000"/>
              </a:lnSpc>
            </a:pPr>
            <a:r>
              <a:rPr lang="en-US" sz="1200" b="1" dirty="0">
                <a:latin typeface="Times New Roman" panose="02020603050405020304" pitchFamily="18" charset="0"/>
                <a:cs typeface="Times New Roman" panose="02020603050405020304" pitchFamily="18" charset="0"/>
              </a:rPr>
              <a:t>Example Interview Question</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"Describe a situation where you successfully resolved a difficult problem at work while under pressure."</a:t>
            </a:r>
          </a:p>
        </p:txBody>
      </p:sp>
      <p:pic>
        <p:nvPicPr>
          <p:cNvPr id="4" name="Picture 2" descr="Behavioral Interview Questions (Best Possible Answers)">
            <a:extLst>
              <a:ext uri="{FF2B5EF4-FFF2-40B4-BE49-F238E27FC236}">
                <a16:creationId xmlns:a16="http://schemas.microsoft.com/office/drawing/2014/main" id="{9EEC88A3-DBED-AA42-AB07-9244005C54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594322"/>
            <a:ext cx="3124200" cy="1954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4136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2" name="TextBox 1"/>
          <p:cNvSpPr txBox="1"/>
          <p:nvPr/>
        </p:nvSpPr>
        <p:spPr>
          <a:xfrm>
            <a:off x="990600" y="473913"/>
            <a:ext cx="4419600" cy="369332"/>
          </a:xfrm>
          <a:prstGeom prst="rect">
            <a:avLst/>
          </a:prstGeom>
          <a:noFill/>
        </p:spPr>
        <p:txBody>
          <a:bodyPr wrap="square" rtlCol="0">
            <a:spAutoFit/>
          </a:bodyPr>
          <a:lstStyle/>
          <a:p>
            <a:r>
              <a:rPr lang="en-US" sz="1800" b="1" dirty="0">
                <a:latin typeface="Times New Roman" panose="02020603050405020304" pitchFamily="18" charset="0"/>
                <a:cs typeface="Times New Roman" panose="02020603050405020304" pitchFamily="18" charset="0"/>
              </a:rPr>
              <a:t>Interview Type Three – Panel Interview</a:t>
            </a:r>
          </a:p>
        </p:txBody>
      </p:sp>
      <p:sp>
        <p:nvSpPr>
          <p:cNvPr id="3" name="Rectangle 2"/>
          <p:cNvSpPr/>
          <p:nvPr/>
        </p:nvSpPr>
        <p:spPr>
          <a:xfrm>
            <a:off x="685800" y="1123950"/>
            <a:ext cx="4343400" cy="3108928"/>
          </a:xfrm>
          <a:prstGeom prst="rect">
            <a:avLst/>
          </a:prstGeom>
        </p:spPr>
        <p:txBody>
          <a:bodyPr wrap="square">
            <a:spAutoFit/>
          </a:bodyPr>
          <a:lstStyle/>
          <a:p>
            <a:pPr algn="just">
              <a:lnSpc>
                <a:spcPct val="150000"/>
              </a:lnSpc>
            </a:pPr>
            <a:r>
              <a:rPr lang="en-US" sz="1100" b="1" dirty="0">
                <a:latin typeface="Times New Roman" panose="02020603050405020304" pitchFamily="18" charset="0"/>
                <a:cs typeface="Times New Roman" panose="02020603050405020304" pitchFamily="18" charset="0"/>
              </a:rPr>
              <a:t>Purpose</a:t>
            </a:r>
          </a:p>
          <a:p>
            <a:pPr marL="171450" indent="-171450" algn="just">
              <a:lnSpc>
                <a:spcPct val="150000"/>
              </a:lnSpc>
              <a:buFont typeface="Wingdings" panose="05000000000000000000" pitchFamily="2" charset="2"/>
              <a:buChar char="ü"/>
            </a:pPr>
            <a:r>
              <a:rPr lang="en-US" sz="1100" dirty="0">
                <a:latin typeface="Times New Roman" panose="02020603050405020304" pitchFamily="18" charset="0"/>
                <a:cs typeface="Times New Roman" panose="02020603050405020304" pitchFamily="18" charset="0"/>
              </a:rPr>
              <a:t>Evaluate candidates through a panel of interviewers to ensure balanced, objective, and comprehensive assessment of technical, behavioural, and leadership competencies (Mishra et al., 2026). </a:t>
            </a:r>
          </a:p>
          <a:p>
            <a:pPr algn="just">
              <a:lnSpc>
                <a:spcPct val="150000"/>
              </a:lnSpc>
            </a:pPr>
            <a:r>
              <a:rPr lang="en-US" sz="1100" b="1" dirty="0">
                <a:latin typeface="Times New Roman" panose="02020603050405020304" pitchFamily="18" charset="0"/>
                <a:cs typeface="Times New Roman" panose="02020603050405020304" pitchFamily="18" charset="0"/>
              </a:rPr>
              <a:t>Application at ASOS</a:t>
            </a:r>
          </a:p>
          <a:p>
            <a:pPr marL="171450" indent="-171450" algn="just">
              <a:lnSpc>
                <a:spcPct val="150000"/>
              </a:lnSpc>
              <a:buFont typeface="Wingdings" panose="05000000000000000000" pitchFamily="2" charset="2"/>
              <a:buChar char="ü"/>
            </a:pPr>
            <a:r>
              <a:rPr lang="en-US" sz="1100" dirty="0">
                <a:latin typeface="Times New Roman" panose="02020603050405020304" pitchFamily="18" charset="0"/>
                <a:cs typeface="Times New Roman" panose="02020603050405020304" pitchFamily="18" charset="0"/>
              </a:rPr>
              <a:t>Suitable for recruiting Senior Managers, Transformation Leaders, and Change Managers responsible for leading organisational transformation. </a:t>
            </a:r>
          </a:p>
          <a:p>
            <a:pPr algn="just">
              <a:lnSpc>
                <a:spcPct val="150000"/>
              </a:lnSpc>
            </a:pPr>
            <a:r>
              <a:rPr lang="en-US" sz="1100" b="1" dirty="0">
                <a:latin typeface="Times New Roman" panose="02020603050405020304" pitchFamily="18" charset="0"/>
                <a:cs typeface="Times New Roman" panose="02020603050405020304" pitchFamily="18" charset="0"/>
              </a:rPr>
              <a:t>Key Benefit</a:t>
            </a:r>
          </a:p>
          <a:p>
            <a:pPr marL="171450" indent="-171450" algn="just">
              <a:lnSpc>
                <a:spcPct val="150000"/>
              </a:lnSpc>
              <a:buFont typeface="Wingdings" panose="05000000000000000000" pitchFamily="2" charset="2"/>
              <a:buChar char="ü"/>
            </a:pPr>
            <a:r>
              <a:rPr lang="en-US" sz="1100" dirty="0">
                <a:latin typeface="Times New Roman" panose="02020603050405020304" pitchFamily="18" charset="0"/>
                <a:cs typeface="Times New Roman" panose="02020603050405020304" pitchFamily="18" charset="0"/>
              </a:rPr>
              <a:t>Improves recruitment fairness, decision-making quality, and consistency by incorporating multiple perspectives during the selection process.</a:t>
            </a:r>
          </a:p>
        </p:txBody>
      </p:sp>
      <p:pic>
        <p:nvPicPr>
          <p:cNvPr id="4" name="Picture 2" descr="What Is a Panel Interview and How to Succeed in One - Forage">
            <a:extLst>
              <a:ext uri="{FF2B5EF4-FFF2-40B4-BE49-F238E27FC236}">
                <a16:creationId xmlns:a16="http://schemas.microsoft.com/office/drawing/2014/main" id="{FCCDD49D-1D67-B59B-72F6-2602E3CCCD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0054" y="1657350"/>
            <a:ext cx="2675286" cy="20864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9111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2" name="TextBox 1"/>
          <p:cNvSpPr txBox="1"/>
          <p:nvPr/>
        </p:nvSpPr>
        <p:spPr>
          <a:xfrm>
            <a:off x="1524000" y="590550"/>
            <a:ext cx="4419600"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Appropriate Questioning Techniques</a:t>
            </a:r>
          </a:p>
        </p:txBody>
      </p:sp>
      <p:sp>
        <p:nvSpPr>
          <p:cNvPr id="3" name="Rectangle 2"/>
          <p:cNvSpPr/>
          <p:nvPr/>
        </p:nvSpPr>
        <p:spPr>
          <a:xfrm>
            <a:off x="914400" y="1200150"/>
            <a:ext cx="7010400" cy="2962158"/>
          </a:xfrm>
          <a:prstGeom prst="rect">
            <a:avLst/>
          </a:prstGeom>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Behavioural Questions</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Assess candidates past experiences to evaluate how they have handled real workplace situations (Eskandari et al., 2023). </a:t>
            </a:r>
          </a:p>
          <a:p>
            <a:pPr algn="just">
              <a:lnSpc>
                <a:spcPct val="150000"/>
              </a:lnSpc>
            </a:pPr>
            <a:r>
              <a:rPr lang="en-US" b="1" dirty="0">
                <a:latin typeface="Times New Roman" panose="02020603050405020304" pitchFamily="18" charset="0"/>
                <a:cs typeface="Times New Roman" panose="02020603050405020304" pitchFamily="18" charset="0"/>
              </a:rPr>
              <a:t>Competency and Situational Questions</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Evaluate leadership, communication, teamwork, decision-making, and candidates' ability to respond effectively to future workplace challenges. </a:t>
            </a:r>
          </a:p>
          <a:p>
            <a:pPr algn="just">
              <a:lnSpc>
                <a:spcPct val="150000"/>
              </a:lnSpc>
            </a:pPr>
            <a:r>
              <a:rPr lang="en-US" b="1" dirty="0">
                <a:latin typeface="Times New Roman" panose="02020603050405020304" pitchFamily="18" charset="0"/>
                <a:cs typeface="Times New Roman" panose="02020603050405020304" pitchFamily="18" charset="0"/>
              </a:rPr>
              <a:t>Probing Questions</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Encourage candidates to provide deeper explanations, enabling interviewers to assess reasoning, problem-solving, and decision-making skills.</a:t>
            </a:r>
          </a:p>
        </p:txBody>
      </p:sp>
    </p:spTree>
    <p:extLst>
      <p:ext uri="{BB962C8B-B14F-4D97-AF65-F5344CB8AC3E}">
        <p14:creationId xmlns:p14="http://schemas.microsoft.com/office/powerpoint/2010/main" val="3798638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2" name="TextBox 1"/>
          <p:cNvSpPr txBox="1"/>
          <p:nvPr/>
        </p:nvSpPr>
        <p:spPr>
          <a:xfrm>
            <a:off x="1524000" y="404397"/>
            <a:ext cx="4419600"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Face-to-Face versus Virtual Interviews</a:t>
            </a:r>
          </a:p>
        </p:txBody>
      </p:sp>
      <p:sp>
        <p:nvSpPr>
          <p:cNvPr id="3" name="Rectangle 2"/>
          <p:cNvSpPr/>
          <p:nvPr/>
        </p:nvSpPr>
        <p:spPr>
          <a:xfrm>
            <a:off x="3962400" y="1200150"/>
            <a:ext cx="4572000" cy="3106107"/>
          </a:xfrm>
          <a:prstGeom prst="rect">
            <a:avLst/>
          </a:prstGeom>
        </p:spPr>
        <p:txBody>
          <a:bodyPr>
            <a:spAutoFit/>
          </a:bodyPr>
          <a:lstStyle/>
          <a:p>
            <a:pPr algn="just">
              <a:lnSpc>
                <a:spcPct val="150000"/>
              </a:lnSpc>
            </a:pPr>
            <a:r>
              <a:rPr lang="en-US" sz="1200" b="1" dirty="0">
                <a:latin typeface="Times New Roman" panose="02020603050405020304" pitchFamily="18" charset="0"/>
                <a:cs typeface="Times New Roman" panose="02020603050405020304" pitchFamily="18" charset="0"/>
              </a:rPr>
              <a:t>Face-to-Face Interviews</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Enable interviewers to assess candidates' body language, communication skills, confidence, and professional behaviour (Sukmara, 2026). </a:t>
            </a:r>
          </a:p>
          <a:p>
            <a:pPr algn="just">
              <a:lnSpc>
                <a:spcPct val="150000"/>
              </a:lnSpc>
            </a:pPr>
            <a:r>
              <a:rPr lang="en-US" sz="1200" b="1" dirty="0">
                <a:latin typeface="Times New Roman" panose="02020603050405020304" pitchFamily="18" charset="0"/>
                <a:cs typeface="Times New Roman" panose="02020603050405020304" pitchFamily="18" charset="0"/>
              </a:rPr>
              <a:t>Virtual Interviews</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Provide a flexible and cost-effective recruitment method that allows ASOS to access a wider talent pool. </a:t>
            </a:r>
          </a:p>
          <a:p>
            <a:pPr algn="just">
              <a:lnSpc>
                <a:spcPct val="150000"/>
              </a:lnSpc>
            </a:pPr>
            <a:r>
              <a:rPr lang="en-US" sz="1200" b="1" dirty="0">
                <a:latin typeface="Times New Roman" panose="02020603050405020304" pitchFamily="18" charset="0"/>
                <a:cs typeface="Times New Roman" panose="02020603050405020304" pitchFamily="18" charset="0"/>
              </a:rPr>
              <a:t>Recommended Approach</a:t>
            </a:r>
          </a:p>
          <a:p>
            <a:pPr marL="171450" indent="-171450" algn="just">
              <a:lnSpc>
                <a:spcPct val="150000"/>
              </a:lnSpc>
              <a:buFont typeface="Wingdings" panose="05000000000000000000" pitchFamily="2" charset="2"/>
              <a:buChar char="ü"/>
            </a:pPr>
            <a:r>
              <a:rPr lang="en-US" sz="1200" dirty="0">
                <a:latin typeface="Times New Roman" panose="02020603050405020304" pitchFamily="18" charset="0"/>
                <a:cs typeface="Times New Roman" panose="02020603050405020304" pitchFamily="18" charset="0"/>
              </a:rPr>
              <a:t>Use a combination of face-to-face and virtual interviews to improve recruitment efficiency while selecting the most suitable candidates for different roles.</a:t>
            </a:r>
          </a:p>
        </p:txBody>
      </p:sp>
      <p:pic>
        <p:nvPicPr>
          <p:cNvPr id="4" name="Picture 2" descr="Virtual Vs Face to Face Meetings: Which is Effective in Sales?">
            <a:extLst>
              <a:ext uri="{FF2B5EF4-FFF2-40B4-BE49-F238E27FC236}">
                <a16:creationId xmlns:a16="http://schemas.microsoft.com/office/drawing/2014/main" id="{7722ECF2-37C6-CDF0-FF95-6F1982C755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1" y="1693547"/>
            <a:ext cx="3276599" cy="2119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688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2" name="TextBox 1"/>
          <p:cNvSpPr txBox="1"/>
          <p:nvPr/>
        </p:nvSpPr>
        <p:spPr>
          <a:xfrm>
            <a:off x="990600" y="514350"/>
            <a:ext cx="6324600" cy="369332"/>
          </a:xfrm>
          <a:prstGeom prst="rect">
            <a:avLst/>
          </a:prstGeom>
          <a:noFill/>
        </p:spPr>
        <p:txBody>
          <a:bodyPr wrap="square" rtlCol="0">
            <a:spAutoFit/>
          </a:bodyPr>
          <a:lstStyle/>
          <a:p>
            <a:r>
              <a:rPr lang="en-US" sz="1800" b="1" dirty="0">
                <a:latin typeface="Times New Roman" panose="02020603050405020304" pitchFamily="18" charset="0"/>
                <a:cs typeface="Times New Roman" panose="02020603050405020304" pitchFamily="18" charset="0"/>
              </a:rPr>
              <a:t>Recommendations for ASOS Recruitment Strategy</a:t>
            </a:r>
          </a:p>
        </p:txBody>
      </p:sp>
      <p:sp>
        <p:nvSpPr>
          <p:cNvPr id="3" name="Rectangle 2"/>
          <p:cNvSpPr/>
          <p:nvPr/>
        </p:nvSpPr>
        <p:spPr>
          <a:xfrm>
            <a:off x="800100" y="1200150"/>
            <a:ext cx="6477000" cy="2962158"/>
          </a:xfrm>
          <a:prstGeom prst="rect">
            <a:avLst/>
          </a:prstGeom>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Strategic Workforce Planning</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Align workforce planning and job analysis with future transformation skills and competency requirements (Rosyafah and Pudjowati, 2024). </a:t>
            </a:r>
          </a:p>
          <a:p>
            <a:pPr algn="just">
              <a:lnSpc>
                <a:spcPct val="150000"/>
              </a:lnSpc>
            </a:pPr>
            <a:r>
              <a:rPr lang="en-US" b="1" dirty="0">
                <a:latin typeface="Times New Roman" panose="02020603050405020304" pitchFamily="18" charset="0"/>
                <a:cs typeface="Times New Roman" panose="02020603050405020304" pitchFamily="18" charset="0"/>
              </a:rPr>
              <a:t>Structured Recruitment Process</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Use competency-based recruitment, structured interviews, and multiple online recruitment platforms to attract and select high-quality candidates. </a:t>
            </a:r>
          </a:p>
          <a:p>
            <a:pPr algn="just">
              <a:lnSpc>
                <a:spcPct val="150000"/>
              </a:lnSpc>
            </a:pPr>
            <a:r>
              <a:rPr lang="en-US" b="1" dirty="0">
                <a:latin typeface="Times New Roman" panose="02020603050405020304" pitchFamily="18" charset="0"/>
                <a:cs typeface="Times New Roman" panose="02020603050405020304" pitchFamily="18" charset="0"/>
              </a:rPr>
              <a:t>Data-Driven Recruitment</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Adopt a hybrid interview model and recruitment analytics to improve hiring efficiency and support continuous recruitment improvement.</a:t>
            </a:r>
          </a:p>
        </p:txBody>
      </p:sp>
    </p:spTree>
    <p:extLst>
      <p:ext uri="{BB962C8B-B14F-4D97-AF65-F5344CB8AC3E}">
        <p14:creationId xmlns:p14="http://schemas.microsoft.com/office/powerpoint/2010/main" val="2427069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2763377" y="285750"/>
            <a:ext cx="1656223" cy="461665"/>
          </a:xfrm>
          <a:prstGeom prst="rect">
            <a:avLst/>
          </a:prstGeom>
        </p:spPr>
        <p:txBody>
          <a:bodyPr wrap="none">
            <a:spAutoFit/>
          </a:bodyPr>
          <a:lstStyle/>
          <a:p>
            <a:r>
              <a:rPr lang="en-US" sz="2400" b="1" dirty="0">
                <a:latin typeface="Times New Roman" panose="02020603050405020304" pitchFamily="18" charset="0"/>
                <a:cs typeface="Times New Roman" panose="02020603050405020304" pitchFamily="18" charset="0"/>
              </a:rPr>
              <a:t>Conclusion</a:t>
            </a:r>
          </a:p>
        </p:txBody>
      </p:sp>
      <p:sp>
        <p:nvSpPr>
          <p:cNvPr id="16" name="Rectangle 15"/>
          <p:cNvSpPr/>
          <p:nvPr/>
        </p:nvSpPr>
        <p:spPr>
          <a:xfrm>
            <a:off x="1066800" y="1090671"/>
            <a:ext cx="6781800" cy="2962158"/>
          </a:xfrm>
          <a:prstGeom prst="rect">
            <a:avLst/>
          </a:prstGeom>
        </p:spPr>
        <p:txBody>
          <a:bodyPr wrap="square">
            <a:spAutoFit/>
          </a:bodyPr>
          <a:lstStyle/>
          <a:p>
            <a:pPr algn="just">
              <a:lnSpc>
                <a:spcPct val="150000"/>
              </a:lnSpc>
            </a:pPr>
            <a:r>
              <a:rPr lang="en-US" b="1" dirty="0">
                <a:latin typeface="Times New Roman" panose="02020603050405020304" pitchFamily="18" charset="0"/>
                <a:cs typeface="Times New Roman" panose="02020603050405020304" pitchFamily="18" charset="0"/>
              </a:rPr>
              <a:t>Strategic Workforce Planning</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Align workforce planning and job analysis with future transformation skills and competency requirements (Rosyafah and Pudjowati, 2024). </a:t>
            </a:r>
          </a:p>
          <a:p>
            <a:pPr algn="just">
              <a:lnSpc>
                <a:spcPct val="150000"/>
              </a:lnSpc>
            </a:pPr>
            <a:r>
              <a:rPr lang="en-US" b="1" dirty="0">
                <a:latin typeface="Times New Roman" panose="02020603050405020304" pitchFamily="18" charset="0"/>
                <a:cs typeface="Times New Roman" panose="02020603050405020304" pitchFamily="18" charset="0"/>
              </a:rPr>
              <a:t>Structured Recruitment Process</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Use competency-based recruitment, structured interviews, and multiple online recruitment platforms to attract and select high-quality candidates. </a:t>
            </a:r>
          </a:p>
          <a:p>
            <a:pPr algn="just">
              <a:lnSpc>
                <a:spcPct val="150000"/>
              </a:lnSpc>
            </a:pPr>
            <a:r>
              <a:rPr lang="en-US" b="1" dirty="0">
                <a:latin typeface="Times New Roman" panose="02020603050405020304" pitchFamily="18" charset="0"/>
                <a:cs typeface="Times New Roman" panose="02020603050405020304" pitchFamily="18" charset="0"/>
              </a:rPr>
              <a:t>Data-Driven Recruitment</a:t>
            </a:r>
          </a:p>
          <a:p>
            <a:pPr marL="285750" indent="-285750" algn="just">
              <a:lnSpc>
                <a:spcPct val="150000"/>
              </a:lnSpc>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Adopt a hybrid interview model and recruitment analytics to improve hiring efficiency and support continuous recruitment improvement.</a:t>
            </a:r>
          </a:p>
        </p:txBody>
      </p:sp>
    </p:spTree>
    <p:extLst>
      <p:ext uri="{BB962C8B-B14F-4D97-AF65-F5344CB8AC3E}">
        <p14:creationId xmlns:p14="http://schemas.microsoft.com/office/powerpoint/2010/main" val="1632232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1100" y="133350"/>
            <a:ext cx="3601800" cy="762000"/>
          </a:xfrm>
        </p:spPr>
        <p:txBody>
          <a:bodyPr/>
          <a:lstStyle/>
          <a:p>
            <a:r>
              <a:rPr lang="en-US" dirty="0">
                <a:latin typeface="Times New Roman" panose="02020603050405020304" pitchFamily="18" charset="0"/>
                <a:cs typeface="Times New Roman" panose="02020603050405020304" pitchFamily="18" charset="0"/>
              </a:rPr>
              <a:t>References</a:t>
            </a:r>
          </a:p>
        </p:txBody>
      </p:sp>
      <p:sp>
        <p:nvSpPr>
          <p:cNvPr id="3" name="Rectangle 2"/>
          <p:cNvSpPr/>
          <p:nvPr/>
        </p:nvSpPr>
        <p:spPr>
          <a:xfrm>
            <a:off x="457200" y="1123950"/>
            <a:ext cx="8229600" cy="3578865"/>
          </a:xfrm>
          <a:prstGeom prst="rect">
            <a:avLst/>
          </a:prstGeom>
        </p:spPr>
        <p:txBody>
          <a:bodyPr wrap="square">
            <a:spAutoFit/>
          </a:bodyPr>
          <a:lstStyle/>
          <a:p>
            <a:pPr algn="just">
              <a:lnSpc>
                <a:spcPct val="150000"/>
              </a:lnSpc>
            </a:pPr>
            <a:r>
              <a:rPr lang="en-US" sz="800" dirty="0">
                <a:latin typeface="Times New Roman" panose="02020603050405020304" pitchFamily="18" charset="0"/>
                <a:cs typeface="Times New Roman" panose="02020603050405020304" pitchFamily="18" charset="0"/>
              </a:rPr>
              <a:t>Blasco-Blasco, O., Pinto- Delacadena, P. A., Vinueza-Cabezas, A., and Liern, V. (2025) “Crafting a competency-based questionnaire based on Fuzzy Delphi: a proposal for enhanced hiring process: O. Blasco-Blasco et al,” </a:t>
            </a:r>
            <a:r>
              <a:rPr lang="en-US" sz="800" i="1" dirty="0">
                <a:latin typeface="Times New Roman" panose="02020603050405020304" pitchFamily="18" charset="0"/>
                <a:cs typeface="Times New Roman" panose="02020603050405020304" pitchFamily="18" charset="0"/>
              </a:rPr>
              <a:t>Quality and Quantity</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59</a:t>
            </a:r>
            <a:r>
              <a:rPr lang="en-US" sz="800" dirty="0">
                <a:latin typeface="Times New Roman" panose="02020603050405020304" pitchFamily="18" charset="0"/>
                <a:cs typeface="Times New Roman" panose="02020603050405020304" pitchFamily="18" charset="0"/>
              </a:rPr>
              <a:t>(4), 3245-3269.</a:t>
            </a:r>
            <a:endParaRPr lang="en-GB" sz="800" dirty="0">
              <a:latin typeface="Times New Roman" panose="02020603050405020304" pitchFamily="18" charset="0"/>
              <a:cs typeface="Times New Roman" panose="02020603050405020304" pitchFamily="18" charset="0"/>
            </a:endParaRPr>
          </a:p>
          <a:p>
            <a:pPr algn="just">
              <a:lnSpc>
                <a:spcPct val="150000"/>
              </a:lnSpc>
            </a:pPr>
            <a:r>
              <a:rPr lang="en-US" sz="800" dirty="0">
                <a:latin typeface="Times New Roman" panose="02020603050405020304" pitchFamily="18" charset="0"/>
                <a:cs typeface="Times New Roman" panose="02020603050405020304" pitchFamily="18" charset="0"/>
              </a:rPr>
              <a:t>Demanuele, L. M. (2025) “Recruitment and selection: an evidence-based approach,”</a:t>
            </a:r>
            <a:endParaRPr lang="en-GB" sz="800" dirty="0">
              <a:latin typeface="Times New Roman" panose="02020603050405020304" pitchFamily="18" charset="0"/>
              <a:cs typeface="Times New Roman" panose="02020603050405020304" pitchFamily="18" charset="0"/>
            </a:endParaRPr>
          </a:p>
          <a:p>
            <a:pPr algn="just">
              <a:lnSpc>
                <a:spcPct val="150000"/>
              </a:lnSpc>
            </a:pPr>
            <a:r>
              <a:rPr lang="en-US" sz="800" dirty="0">
                <a:latin typeface="Times New Roman" panose="02020603050405020304" pitchFamily="18" charset="0"/>
                <a:cs typeface="Times New Roman" panose="02020603050405020304" pitchFamily="18" charset="0"/>
              </a:rPr>
              <a:t>Dorn, A. (2025) “Will AI be the new manager? AI´ s Influence on Managerial Responsibilities and Competencies,”</a:t>
            </a:r>
            <a:endParaRPr lang="en-GB" sz="800" dirty="0">
              <a:latin typeface="Times New Roman" panose="02020603050405020304" pitchFamily="18" charset="0"/>
              <a:cs typeface="Times New Roman" panose="02020603050405020304" pitchFamily="18" charset="0"/>
            </a:endParaRPr>
          </a:p>
          <a:p>
            <a:pPr algn="just">
              <a:lnSpc>
                <a:spcPct val="150000"/>
              </a:lnSpc>
            </a:pPr>
            <a:r>
              <a:rPr lang="en-US" sz="800" dirty="0">
                <a:latin typeface="Times New Roman" panose="02020603050405020304" pitchFamily="18" charset="0"/>
                <a:cs typeface="Times New Roman" panose="02020603050405020304" pitchFamily="18" charset="0"/>
              </a:rPr>
              <a:t>Emese, B., and Ágota, D. (2022) “Competency-based Human Resource Management in the Public Service from Educational Perspective,” </a:t>
            </a:r>
            <a:r>
              <a:rPr lang="en-US" sz="800" i="1" dirty="0">
                <a:latin typeface="Times New Roman" panose="02020603050405020304" pitchFamily="18" charset="0"/>
                <a:cs typeface="Times New Roman" panose="02020603050405020304" pitchFamily="18" charset="0"/>
              </a:rPr>
              <a:t>Pro Publico Bono–Public Administration</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10</a:t>
            </a:r>
            <a:r>
              <a:rPr lang="en-US" sz="800" dirty="0">
                <a:latin typeface="Times New Roman" panose="02020603050405020304" pitchFamily="18" charset="0"/>
                <a:cs typeface="Times New Roman" panose="02020603050405020304" pitchFamily="18" charset="0"/>
              </a:rPr>
              <a:t>(4), 20-41.</a:t>
            </a:r>
            <a:endParaRPr lang="en-GB" sz="800" dirty="0">
              <a:latin typeface="Times New Roman" panose="02020603050405020304" pitchFamily="18" charset="0"/>
              <a:cs typeface="Times New Roman" panose="02020603050405020304" pitchFamily="18" charset="0"/>
            </a:endParaRPr>
          </a:p>
          <a:p>
            <a:pPr algn="just">
              <a:lnSpc>
                <a:spcPct val="150000"/>
              </a:lnSpc>
            </a:pPr>
            <a:r>
              <a:rPr lang="en-US" sz="800" dirty="0">
                <a:latin typeface="Times New Roman" panose="02020603050405020304" pitchFamily="18" charset="0"/>
                <a:cs typeface="Times New Roman" panose="02020603050405020304" pitchFamily="18" charset="0"/>
              </a:rPr>
              <a:t>Eskandari, S., Hemtian, H., and Danaei, A. (2023) “Provide a model for attracting and hiring competency-based manpower based on structural equations in the social security organization,” </a:t>
            </a:r>
            <a:r>
              <a:rPr lang="en-US" sz="800" i="1" dirty="0">
                <a:latin typeface="Times New Roman" panose="02020603050405020304" pitchFamily="18" charset="0"/>
                <a:cs typeface="Times New Roman" panose="02020603050405020304" pitchFamily="18" charset="0"/>
              </a:rPr>
              <a:t>International Journal of Nonlinear Analysis and Applications</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14</a:t>
            </a:r>
            <a:r>
              <a:rPr lang="en-US" sz="800" dirty="0">
                <a:latin typeface="Times New Roman" panose="02020603050405020304" pitchFamily="18" charset="0"/>
                <a:cs typeface="Times New Roman" panose="02020603050405020304" pitchFamily="18" charset="0"/>
              </a:rPr>
              <a:t>(1), 79-93.</a:t>
            </a:r>
            <a:endParaRPr lang="en-GB" sz="800" dirty="0">
              <a:latin typeface="Times New Roman" panose="02020603050405020304" pitchFamily="18" charset="0"/>
              <a:cs typeface="Times New Roman" panose="02020603050405020304" pitchFamily="18" charset="0"/>
            </a:endParaRPr>
          </a:p>
          <a:p>
            <a:pPr algn="just">
              <a:lnSpc>
                <a:spcPct val="150000"/>
              </a:lnSpc>
            </a:pPr>
            <a:r>
              <a:rPr lang="en-US" sz="800" dirty="0">
                <a:latin typeface="Times New Roman" panose="02020603050405020304" pitchFamily="18" charset="0"/>
                <a:cs typeface="Times New Roman" panose="02020603050405020304" pitchFamily="18" charset="0"/>
              </a:rPr>
              <a:t>Mishra, R., Upadhyaya, P. B., and Kumar, R. (2026) “Evaluating competencies in the hiring process: a study using hierarchical decision modelling technique,” </a:t>
            </a:r>
            <a:r>
              <a:rPr lang="en-US" sz="800" i="1" dirty="0">
                <a:latin typeface="Times New Roman" panose="02020603050405020304" pitchFamily="18" charset="0"/>
                <a:cs typeface="Times New Roman" panose="02020603050405020304" pitchFamily="18" charset="0"/>
              </a:rPr>
              <a:t>International Journal of System Assurance Engineering and Management</a:t>
            </a:r>
            <a:r>
              <a:rPr lang="en-US" sz="800" dirty="0">
                <a:latin typeface="Times New Roman" panose="02020603050405020304" pitchFamily="18" charset="0"/>
                <a:cs typeface="Times New Roman" panose="02020603050405020304" pitchFamily="18" charset="0"/>
              </a:rPr>
              <a:t>, 1-13.</a:t>
            </a:r>
            <a:endParaRPr lang="en-GB" sz="800" dirty="0">
              <a:latin typeface="Times New Roman" panose="02020603050405020304" pitchFamily="18" charset="0"/>
              <a:cs typeface="Times New Roman" panose="02020603050405020304" pitchFamily="18" charset="0"/>
            </a:endParaRPr>
          </a:p>
          <a:p>
            <a:pPr algn="just">
              <a:lnSpc>
                <a:spcPct val="150000"/>
              </a:lnSpc>
            </a:pPr>
            <a:r>
              <a:rPr lang="en-US" sz="800" dirty="0">
                <a:latin typeface="Times New Roman" panose="02020603050405020304" pitchFamily="18" charset="0"/>
                <a:cs typeface="Times New Roman" panose="02020603050405020304" pitchFamily="18" charset="0"/>
              </a:rPr>
              <a:t>Rosyafah, S., and Pudjowati, J. (2024) “What are the key determinants of human resource management effectiveness in enhancing organizational financial performance? </a:t>
            </a:r>
            <a:r>
              <a:rPr lang="en-US" sz="800" i="1" dirty="0">
                <a:latin typeface="Times New Roman" panose="02020603050405020304" pitchFamily="18" charset="0"/>
                <a:cs typeface="Times New Roman" panose="02020603050405020304" pitchFamily="18" charset="0"/>
              </a:rPr>
              <a:t>Atestasi: Jurnal Ilmiah Akuntansi</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7</a:t>
            </a:r>
            <a:r>
              <a:rPr lang="en-US" sz="800" dirty="0">
                <a:latin typeface="Times New Roman" panose="02020603050405020304" pitchFamily="18" charset="0"/>
                <a:cs typeface="Times New Roman" panose="02020603050405020304" pitchFamily="18" charset="0"/>
              </a:rPr>
              <a:t>(1), 525-560,”</a:t>
            </a:r>
            <a:endParaRPr lang="en-GB" sz="800" dirty="0">
              <a:latin typeface="Times New Roman" panose="02020603050405020304" pitchFamily="18" charset="0"/>
              <a:cs typeface="Times New Roman" panose="02020603050405020304" pitchFamily="18" charset="0"/>
            </a:endParaRPr>
          </a:p>
          <a:p>
            <a:pPr algn="just">
              <a:lnSpc>
                <a:spcPct val="150000"/>
              </a:lnSpc>
            </a:pPr>
            <a:r>
              <a:rPr lang="en-US" sz="800" dirty="0">
                <a:latin typeface="Times New Roman" panose="02020603050405020304" pitchFamily="18" charset="0"/>
                <a:cs typeface="Times New Roman" panose="02020603050405020304" pitchFamily="18" charset="0"/>
              </a:rPr>
              <a:t>Schlegel, D., and Kraus, P. (2023) “Skills and competencies for digital transformation–a critical analysis in the context of robotic process automation,” </a:t>
            </a:r>
            <a:r>
              <a:rPr lang="en-US" sz="800" i="1" dirty="0">
                <a:latin typeface="Times New Roman" panose="02020603050405020304" pitchFamily="18" charset="0"/>
                <a:cs typeface="Times New Roman" panose="02020603050405020304" pitchFamily="18" charset="0"/>
              </a:rPr>
              <a:t>International Journal of Organizational Analysis</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31</a:t>
            </a:r>
            <a:r>
              <a:rPr lang="en-US" sz="800" dirty="0">
                <a:latin typeface="Times New Roman" panose="02020603050405020304" pitchFamily="18" charset="0"/>
                <a:cs typeface="Times New Roman" panose="02020603050405020304" pitchFamily="18" charset="0"/>
              </a:rPr>
              <a:t>(3), 804-822.</a:t>
            </a:r>
            <a:endParaRPr lang="en-GB" sz="800" dirty="0">
              <a:latin typeface="Times New Roman" panose="02020603050405020304" pitchFamily="18" charset="0"/>
              <a:cs typeface="Times New Roman" panose="02020603050405020304" pitchFamily="18" charset="0"/>
            </a:endParaRPr>
          </a:p>
          <a:p>
            <a:pPr algn="just">
              <a:lnSpc>
                <a:spcPct val="150000"/>
              </a:lnSpc>
            </a:pPr>
            <a:r>
              <a:rPr lang="en-US" sz="800" dirty="0">
                <a:latin typeface="Times New Roman" panose="02020603050405020304" pitchFamily="18" charset="0"/>
                <a:cs typeface="Times New Roman" panose="02020603050405020304" pitchFamily="18" charset="0"/>
              </a:rPr>
              <a:t>Sintadevi, N. P. R., Suarta, I. M., and Swintana, I. K. (2025) “Digital transformation and its implications for professional accountants' skills needs,” </a:t>
            </a:r>
            <a:r>
              <a:rPr lang="en-US" sz="800" i="1" dirty="0">
                <a:latin typeface="Times New Roman" panose="02020603050405020304" pitchFamily="18" charset="0"/>
                <a:cs typeface="Times New Roman" panose="02020603050405020304" pitchFamily="18" charset="0"/>
              </a:rPr>
              <a:t>Journal of Applied Sciences in Accounting, Finance, and Tax</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8</a:t>
            </a:r>
            <a:r>
              <a:rPr lang="en-US" sz="800" dirty="0">
                <a:latin typeface="Times New Roman" panose="02020603050405020304" pitchFamily="18" charset="0"/>
                <a:cs typeface="Times New Roman" panose="02020603050405020304" pitchFamily="18" charset="0"/>
              </a:rPr>
              <a:t>(2), 89-101.</a:t>
            </a:r>
            <a:endParaRPr lang="en-GB" sz="800" dirty="0">
              <a:latin typeface="Times New Roman" panose="02020603050405020304" pitchFamily="18" charset="0"/>
              <a:cs typeface="Times New Roman" panose="02020603050405020304" pitchFamily="18" charset="0"/>
            </a:endParaRPr>
          </a:p>
          <a:p>
            <a:pPr algn="just">
              <a:lnSpc>
                <a:spcPct val="150000"/>
              </a:lnSpc>
            </a:pPr>
            <a:r>
              <a:rPr lang="en-US" sz="800" dirty="0">
                <a:latin typeface="Times New Roman" panose="02020603050405020304" pitchFamily="18" charset="0"/>
                <a:cs typeface="Times New Roman" panose="02020603050405020304" pitchFamily="18" charset="0"/>
              </a:rPr>
              <a:t>Sprenkle, S. (2026) “</a:t>
            </a:r>
            <a:r>
              <a:rPr lang="en-US" sz="800" i="1" dirty="0">
                <a:latin typeface="Times New Roman" panose="02020603050405020304" pitchFamily="18" charset="0"/>
                <a:cs typeface="Times New Roman" panose="02020603050405020304" pitchFamily="18" charset="0"/>
              </a:rPr>
              <a:t>An Examination of Leadership Competency Domains and Job Descriptions for Public and Private Organizations</a:t>
            </a:r>
            <a:r>
              <a:rPr lang="en-US" sz="800" dirty="0">
                <a:latin typeface="Times New Roman" panose="02020603050405020304" pitchFamily="18" charset="0"/>
                <a:cs typeface="Times New Roman" panose="02020603050405020304" pitchFamily="18" charset="0"/>
              </a:rPr>
              <a:t> (Doctoral dissertation, The Florida State University),”</a:t>
            </a:r>
            <a:endParaRPr lang="en-GB" sz="800" dirty="0">
              <a:latin typeface="Times New Roman" panose="02020603050405020304" pitchFamily="18" charset="0"/>
              <a:cs typeface="Times New Roman" panose="02020603050405020304" pitchFamily="18" charset="0"/>
            </a:endParaRPr>
          </a:p>
          <a:p>
            <a:pPr algn="just">
              <a:lnSpc>
                <a:spcPct val="150000"/>
              </a:lnSpc>
            </a:pPr>
            <a:r>
              <a:rPr lang="en-US" sz="800" dirty="0">
                <a:latin typeface="Times New Roman" panose="02020603050405020304" pitchFamily="18" charset="0"/>
                <a:cs typeface="Times New Roman" panose="02020603050405020304" pitchFamily="18" charset="0"/>
              </a:rPr>
              <a:t>Sukmara, A. R. (2026) “The Impact of Competency-Based Interviews on Employee Selection Results,” </a:t>
            </a:r>
            <a:r>
              <a:rPr lang="en-US" sz="800" i="1" dirty="0">
                <a:latin typeface="Times New Roman" panose="02020603050405020304" pitchFamily="18" charset="0"/>
                <a:cs typeface="Times New Roman" panose="02020603050405020304" pitchFamily="18" charset="0"/>
              </a:rPr>
              <a:t>INFLUENCE: INTERNATIONAL JOURNAL OF SCIENCE REVIEW</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8</a:t>
            </a:r>
            <a:r>
              <a:rPr lang="en-US" sz="800" dirty="0">
                <a:latin typeface="Times New Roman" panose="02020603050405020304" pitchFamily="18" charset="0"/>
                <a:cs typeface="Times New Roman" panose="02020603050405020304" pitchFamily="18" charset="0"/>
              </a:rPr>
              <a:t>(1), 24-29.</a:t>
            </a:r>
            <a:endParaRPr lang="en-GB" sz="800" dirty="0">
              <a:latin typeface="Times New Roman" panose="02020603050405020304" pitchFamily="18" charset="0"/>
              <a:cs typeface="Times New Roman" panose="02020603050405020304" pitchFamily="18" charset="0"/>
            </a:endParaRPr>
          </a:p>
          <a:p>
            <a:pPr algn="just">
              <a:lnSpc>
                <a:spcPct val="150000"/>
              </a:lnSpc>
            </a:pPr>
            <a:r>
              <a:rPr lang="en-US" sz="800" dirty="0">
                <a:latin typeface="Times New Roman" panose="02020603050405020304" pitchFamily="18" charset="0"/>
                <a:cs typeface="Times New Roman" panose="02020603050405020304" pitchFamily="18" charset="0"/>
              </a:rPr>
              <a:t>Ziakkas, D., Michael, W. S., and Pechlivanis, K. (2022) “The implementation of competency-based training and assessment (CBTA) framework in aviation manpower planning,” </a:t>
            </a:r>
            <a:r>
              <a:rPr lang="en-US" sz="800" i="1" dirty="0">
                <a:latin typeface="Times New Roman" panose="02020603050405020304" pitchFamily="18" charset="0"/>
                <a:cs typeface="Times New Roman" panose="02020603050405020304" pitchFamily="18" charset="0"/>
              </a:rPr>
              <a:t>Transportation Research Procedia</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66</a:t>
            </a:r>
            <a:r>
              <a:rPr lang="en-US" sz="800" dirty="0">
                <a:latin typeface="Times New Roman" panose="02020603050405020304" pitchFamily="18" charset="0"/>
                <a:cs typeface="Times New Roman" panose="02020603050405020304" pitchFamily="18" charset="0"/>
              </a:rPr>
              <a:t>, 226-239.</a:t>
            </a:r>
            <a:endParaRPr lang="en-US" sz="3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6124739"/>
      </p:ext>
    </p:extLst>
  </p:cSld>
  <p:clrMapOvr>
    <a:masterClrMapping/>
  </p:clrMapOvr>
</p:sld>
</file>

<file path=ppt/theme/theme1.xml><?xml version="1.0" encoding="utf-8"?>
<a:theme xmlns:a="http://schemas.openxmlformats.org/drawingml/2006/main" name="Influencer Award Ceremony by Slidesgo">
  <a:themeElements>
    <a:clrScheme name="Simple Light">
      <a:dk1>
        <a:srgbClr val="122649"/>
      </a:dk1>
      <a:lt1>
        <a:srgbClr val="F3E9E3"/>
      </a:lt1>
      <a:dk2>
        <a:srgbClr val="8FD5D0"/>
      </a:dk2>
      <a:lt2>
        <a:srgbClr val="9B86E2"/>
      </a:lt2>
      <a:accent1>
        <a:srgbClr val="FFFFFF"/>
      </a:accent1>
      <a:accent2>
        <a:srgbClr val="FFFFFF"/>
      </a:accent2>
      <a:accent3>
        <a:srgbClr val="FFFFFF"/>
      </a:accent3>
      <a:accent4>
        <a:srgbClr val="FFFFFF"/>
      </a:accent4>
      <a:accent5>
        <a:srgbClr val="FFFFFF"/>
      </a:accent5>
      <a:accent6>
        <a:srgbClr val="FFFFFF"/>
      </a:accent6>
      <a:hlink>
        <a:srgbClr val="12264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234</TotalTime>
  <Words>3975</Words>
  <Application>Microsoft Office PowerPoint</Application>
  <PresentationFormat>On-screen Show (16:9)</PresentationFormat>
  <Paragraphs>114</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Influencer Award Ceremony by Slidesgo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Grace Bassoko (2441387)</cp:lastModifiedBy>
  <cp:revision>157</cp:revision>
  <dcterms:modified xsi:type="dcterms:W3CDTF">2026-07-13T12:39:21Z</dcterms:modified>
</cp:coreProperties>
</file>