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9" r:id="rId2"/>
    <p:sldId id="256" r:id="rId3"/>
    <p:sldId id="258"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75E9059-42F1-4C92-8B81-FFF91E21AF08}">
          <p14:sldIdLst>
            <p14:sldId id="259"/>
            <p14:sldId id="256"/>
            <p14:sldId id="258"/>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4660"/>
  </p:normalViewPr>
  <p:slideViewPr>
    <p:cSldViewPr snapToGrid="0">
      <p:cViewPr varScale="1">
        <p:scale>
          <a:sx n="64" d="100"/>
          <a:sy n="64"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title>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4.6241697811488673E-2"/>
          <c:y val="0.18615144303288306"/>
          <c:w val="0.90297462817147855"/>
          <c:h val="0.72125801983085447"/>
        </c:manualLayout>
      </c:layout>
      <c:barChart>
        <c:barDir val="col"/>
        <c:grouping val="clustered"/>
        <c:varyColors val="0"/>
        <c:ser>
          <c:idx val="0"/>
          <c:order val="0"/>
          <c:tx>
            <c:strRef>
              <c:f>Sheet1!$B$1</c:f>
              <c:strCache>
                <c:ptCount val="1"/>
                <c:pt idx="0">
                  <c:v>Rentals</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Sheet1!$A$2:$A$5</c:f>
              <c:strCache>
                <c:ptCount val="4"/>
                <c:pt idx="0">
                  <c:v>childrens bike</c:v>
                </c:pt>
                <c:pt idx="1">
                  <c:v>Electric bike</c:v>
                </c:pt>
                <c:pt idx="2">
                  <c:v>mountain bike</c:v>
                </c:pt>
                <c:pt idx="3">
                  <c:v>Standard bike</c:v>
                </c:pt>
              </c:strCache>
            </c:strRef>
          </c:cat>
          <c:val>
            <c:numRef>
              <c:f>Sheet1!$B$2:$B$5</c:f>
              <c:numCache>
                <c:formatCode>General</c:formatCode>
                <c:ptCount val="4"/>
                <c:pt idx="0">
                  <c:v>15</c:v>
                </c:pt>
                <c:pt idx="1">
                  <c:v>28</c:v>
                </c:pt>
                <c:pt idx="2">
                  <c:v>31</c:v>
                </c:pt>
                <c:pt idx="3">
                  <c:v>42</c:v>
                </c:pt>
              </c:numCache>
            </c:numRef>
          </c:val>
          <c:extLst>
            <c:ext xmlns:c16="http://schemas.microsoft.com/office/drawing/2014/chart" uri="{C3380CC4-5D6E-409C-BE32-E72D297353CC}">
              <c16:uniqueId val="{00000000-DE97-45B1-8486-5848E9611205}"/>
            </c:ext>
          </c:extLst>
        </c:ser>
        <c:dLbls>
          <c:dLblPos val="outEnd"/>
          <c:showLegendKey val="0"/>
          <c:showVal val="1"/>
          <c:showCatName val="0"/>
          <c:showSerName val="0"/>
          <c:showPercent val="0"/>
          <c:showBubbleSize val="0"/>
        </c:dLbls>
        <c:gapWidth val="100"/>
        <c:overlap val="-24"/>
        <c:axId val="1472493375"/>
        <c:axId val="1472504415"/>
      </c:barChart>
      <c:catAx>
        <c:axId val="1472493375"/>
        <c:scaling>
          <c:orientation val="minMax"/>
        </c:scaling>
        <c:delete val="0"/>
        <c:axPos val="b"/>
        <c:title>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72504415"/>
        <c:crosses val="autoZero"/>
        <c:auto val="1"/>
        <c:lblAlgn val="ctr"/>
        <c:lblOffset val="100"/>
        <c:noMultiLvlLbl val="0"/>
      </c:catAx>
      <c:valAx>
        <c:axId val="1472504415"/>
        <c:scaling>
          <c:orientation val="minMax"/>
        </c:scaling>
        <c:delete val="0"/>
        <c:axPos val="l"/>
        <c:majorGridlines>
          <c:spPr>
            <a:ln w="9525" cap="flat" cmpd="sng" algn="ctr">
              <a:solidFill>
                <a:schemeClr val="lt1">
                  <a:lumMod val="95000"/>
                  <a:alpha val="10000"/>
                </a:schemeClr>
              </a:solidFill>
              <a:round/>
            </a:ln>
            <a:effectLst/>
          </c:spPr>
        </c:majorGridlines>
        <c:title>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72493375"/>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3.7517813311161705E-2"/>
          <c:y val="0.17593468814519256"/>
          <c:w val="0.90297462817147855"/>
          <c:h val="0.72125801983085447"/>
        </c:manualLayout>
      </c:layout>
      <c:pieChart>
        <c:varyColors val="1"/>
        <c:ser>
          <c:idx val="0"/>
          <c:order val="0"/>
          <c:tx>
            <c:strRef>
              <c:f>Sheet1!$B$1</c:f>
              <c:strCache>
                <c:ptCount val="1"/>
                <c:pt idx="0">
                  <c:v>Rentals</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BAD8-4FF8-9845-A36AFDCD724D}"/>
              </c:ext>
            </c:extLst>
          </c:dPt>
          <c:dPt>
            <c:idx val="1"/>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BAD8-4FF8-9845-A36AFDCD724D}"/>
              </c:ext>
            </c:extLst>
          </c:dPt>
          <c:dPt>
            <c:idx val="2"/>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BAD8-4FF8-9845-A36AFDCD724D}"/>
              </c:ext>
            </c:extLst>
          </c:dPt>
          <c:dPt>
            <c:idx val="3"/>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BAD8-4FF8-9845-A36AFDCD724D}"/>
              </c:ext>
            </c:extLst>
          </c:dPt>
          <c:dLbls>
            <c:dLbl>
              <c:idx val="0"/>
              <c:layout>
                <c:manualLayout>
                  <c:x val="-0.11157242077089669"/>
                  <c:y val="0.11457575413623494"/>
                </c:manualLayout>
              </c:layout>
              <c:dLblPos val="bestFit"/>
              <c:showLegendKey val="0"/>
              <c:showVal val="1"/>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BAD8-4FF8-9845-A36AFDCD724D}"/>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1"/>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childrens bike</c:v>
                </c:pt>
                <c:pt idx="1">
                  <c:v>Electric bike</c:v>
                </c:pt>
                <c:pt idx="2">
                  <c:v>mountain bike</c:v>
                </c:pt>
                <c:pt idx="3">
                  <c:v>Standard bike</c:v>
                </c:pt>
              </c:strCache>
            </c:strRef>
          </c:cat>
          <c:val>
            <c:numRef>
              <c:f>Sheet1!$B$2:$B$5</c:f>
              <c:numCache>
                <c:formatCode>General</c:formatCode>
                <c:ptCount val="4"/>
                <c:pt idx="0">
                  <c:v>15</c:v>
                </c:pt>
                <c:pt idx="1">
                  <c:v>28</c:v>
                </c:pt>
                <c:pt idx="2">
                  <c:v>31</c:v>
                </c:pt>
                <c:pt idx="3">
                  <c:v>42</c:v>
                </c:pt>
              </c:numCache>
            </c:numRef>
          </c:val>
          <c:extLst>
            <c:ext xmlns:c16="http://schemas.microsoft.com/office/drawing/2014/chart" uri="{C3380CC4-5D6E-409C-BE32-E72D297353CC}">
              <c16:uniqueId val="{00000008-BAD8-4FF8-9845-A36AFDCD724D}"/>
            </c:ext>
          </c:extLst>
        </c:ser>
        <c:dLbls>
          <c:dLblPos val="ctr"/>
          <c:showLegendKey val="0"/>
          <c:showVal val="0"/>
          <c:showCatName val="1"/>
          <c:showSerName val="0"/>
          <c:showPercent val="1"/>
          <c:showBubbleSize val="0"/>
          <c:showLeaderLines val="1"/>
        </c:dLbls>
        <c:firstSliceAng val="0"/>
      </c:pieChart>
      <c:spPr>
        <a:noFill/>
        <a:ln>
          <a:noFill/>
        </a:ln>
        <a:effectLst/>
      </c:spPr>
    </c:plotArea>
    <c:legend>
      <c:legendPos val="r"/>
      <c:layout>
        <c:manualLayout>
          <c:xMode val="edge"/>
          <c:yMode val="edge"/>
          <c:x val="5.8864112330927844E-2"/>
          <c:y val="0.54805412569849199"/>
          <c:w val="0.17655600525013357"/>
          <c:h val="0.3689919059262331"/>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931768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487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GB"/>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23638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GB"/>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292628048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1857897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35236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9D9BE2B-ADFC-40D6-8404-5A11BA1FE5B8}"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GB"/>
              <a:t>Click to edit Master text styles</a:t>
            </a:r>
          </a:p>
          <a:p>
            <a:pPr marL="228600" lvl="1" indent="-228600"/>
            <a:r>
              <a:rPr lang="en-GB"/>
              <a:t>Second level</a:t>
            </a:r>
          </a:p>
          <a:p>
            <a:pPr marL="228600" lvl="2" indent="-228600"/>
            <a:r>
              <a:rPr lang="en-GB"/>
              <a:t>Third level</a:t>
            </a:r>
          </a:p>
          <a:p>
            <a:pPr marL="228600" lvl="3" indent="-228600"/>
            <a:r>
              <a:rPr lang="en-GB"/>
              <a:t>Fourth level</a:t>
            </a:r>
          </a:p>
          <a:p>
            <a:pPr marL="228600" lvl="4" indent="-228600"/>
            <a:r>
              <a:rPr lang="en-GB"/>
              <a:t>Fifth level</a:t>
            </a:r>
            <a:endParaRPr lang="en-US" dirty="0"/>
          </a:p>
        </p:txBody>
      </p:sp>
    </p:spTree>
    <p:extLst>
      <p:ext uri="{BB962C8B-B14F-4D97-AF65-F5344CB8AC3E}">
        <p14:creationId xmlns:p14="http://schemas.microsoft.com/office/powerpoint/2010/main" val="103584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9D9BE2B-ADFC-40D6-8404-5A11BA1FE5B8}"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5835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26034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655533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193894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GB"/>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836260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9D9BE2B-ADFC-40D6-8404-5A11BA1FE5B8}" type="slidenum">
              <a:rPr lang="en-GB" smtClean="0"/>
              <a:t>‹#›</a:t>
            </a:fld>
            <a:endParaRPr lang="en-GB"/>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411454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374615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972234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81543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8954303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9D9BE2B-ADFC-40D6-8404-5A11BA1FE5B8}" type="slidenum">
              <a:rPr lang="en-GB" smtClean="0"/>
              <a:t>‹#›</a:t>
            </a:fld>
            <a:endParaRPr lang="en-GB"/>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9122595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11861506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805319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178021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563456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537301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28032704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382076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57290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9D9BE2B-ADFC-40D6-8404-5A11BA1FE5B8}" type="slidenum">
              <a:rPr lang="en-GB" smtClean="0"/>
              <a:t>‹#›</a:t>
            </a:fld>
            <a:endParaRPr lang="en-GB"/>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16904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A482E38-9C5A-4460-A89D-2F4D405F0491}" type="datetimeFigureOut">
              <a:rPr lang="en-GB" smtClean="0"/>
              <a:t>17/10/2026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9D9BE2B-ADFC-40D6-8404-5A11BA1FE5B8}" type="slidenum">
              <a:rPr lang="en-GB" smtClean="0"/>
              <a:t>‹#›</a:t>
            </a:fld>
            <a:endParaRPr lang="en-GB"/>
          </a:p>
        </p:txBody>
      </p:sp>
    </p:spTree>
    <p:extLst>
      <p:ext uri="{BB962C8B-B14F-4D97-AF65-F5344CB8AC3E}">
        <p14:creationId xmlns:p14="http://schemas.microsoft.com/office/powerpoint/2010/main" val="256238345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 id="2147483697" r:id="rId19"/>
    <p:sldLayoutId id="2147483698" r:id="rId20"/>
    <p:sldLayoutId id="2147483699" r:id="rId21"/>
    <p:sldLayoutId id="2147483700" r:id="rId22"/>
    <p:sldLayoutId id="2147483701" r:id="rId23"/>
    <p:sldLayoutId id="2147483702" r:id="rId24"/>
    <p:sldLayoutId id="2147483703" r:id="rId25"/>
    <p:sldLayoutId id="2147483704" r:id="rId26"/>
    <p:sldLayoutId id="2147483705" r:id="rId27"/>
  </p:sldLayoutIdLst>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5.xml"/><Relationship Id="rId5" Type="http://schemas.openxmlformats.org/officeDocument/2006/relationships/image" Target="../media/image18.png"/><Relationship Id="rId4" Type="http://schemas.openxmlformats.org/officeDocument/2006/relationships/image" Target="../media/image17.jpeg"/></Relationships>
</file>

<file path=ppt/slides/_rels/slide2.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image" Target="../media/image20.jpeg"/><Relationship Id="rId2"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15.jpeg"/><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5.jpeg"/><Relationship Id="rId2" Type="http://schemas.openxmlformats.org/officeDocument/2006/relationships/image" Target="../media/image15.jpeg"/><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00F7E-8774-16B5-5B79-ACAE6F9633D1}"/>
              </a:ext>
            </a:extLst>
          </p:cNvPr>
          <p:cNvSpPr>
            <a:spLocks noGrp="1"/>
          </p:cNvSpPr>
          <p:nvPr>
            <p:ph type="title"/>
          </p:nvPr>
        </p:nvSpPr>
        <p:spPr>
          <a:xfrm>
            <a:off x="3153181" y="1317171"/>
            <a:ext cx="7572877" cy="4223657"/>
          </a:xfrm>
        </p:spPr>
        <p:txBody>
          <a:bodyPr>
            <a:normAutofit/>
          </a:bodyPr>
          <a:lstStyle/>
          <a:p>
            <a:r>
              <a:rPr lang="en-GB" b="1" u="sng" dirty="0">
                <a:solidFill>
                  <a:schemeClr val="accent1">
                    <a:lumMod val="75000"/>
                  </a:schemeClr>
                </a:solidFill>
                <a:highlight>
                  <a:srgbClr val="C0C0C0"/>
                </a:highlight>
                <a:latin typeface="Algerian" panose="04020705040A02060702" pitchFamily="82" charset="0"/>
              </a:rPr>
              <a:t>DS2: Business Digital      Artifact</a:t>
            </a:r>
            <a:br>
              <a:rPr lang="en-GB" b="1" dirty="0"/>
            </a:br>
            <a:endParaRPr lang="en-GB" dirty="0"/>
          </a:p>
        </p:txBody>
      </p:sp>
      <p:pic>
        <p:nvPicPr>
          <p:cNvPr id="4" name="Picture 3" descr="ウェールズ大学トリニティ・セント・デイヴィッド校 | Uni4Edu">
            <a:extLst>
              <a:ext uri="{FF2B5EF4-FFF2-40B4-BE49-F238E27FC236}">
                <a16:creationId xmlns:a16="http://schemas.microsoft.com/office/drawing/2014/main" id="{A54B0836-FF83-9958-91A6-26AD99576787}"/>
              </a:ext>
            </a:extLst>
          </p:cNvPr>
          <p:cNvPicPr>
            <a:picLocks noChangeAspect="1"/>
          </p:cNvPicPr>
          <p:nvPr/>
        </p:nvPicPr>
        <p:blipFill>
          <a:blip r:embed="rId2"/>
          <a:stretch>
            <a:fillRect/>
          </a:stretch>
        </p:blipFill>
        <p:spPr>
          <a:xfrm>
            <a:off x="261256" y="181715"/>
            <a:ext cx="2409371" cy="2270912"/>
          </a:xfrm>
          <a:prstGeom prst="rect">
            <a:avLst/>
          </a:prstGeom>
        </p:spPr>
      </p:pic>
      <p:pic>
        <p:nvPicPr>
          <p:cNvPr id="6" name="Picture 5" descr="Doctor of Business Administration (DBA) - University of Wales Trinity ...">
            <a:extLst>
              <a:ext uri="{FF2B5EF4-FFF2-40B4-BE49-F238E27FC236}">
                <a16:creationId xmlns:a16="http://schemas.microsoft.com/office/drawing/2014/main" id="{03CC1433-2796-E89A-1F5D-670F2F05AB81}"/>
              </a:ext>
            </a:extLst>
          </p:cNvPr>
          <p:cNvPicPr>
            <a:picLocks noChangeAspect="1"/>
          </p:cNvPicPr>
          <p:nvPr/>
        </p:nvPicPr>
        <p:blipFill>
          <a:blip r:embed="rId3"/>
          <a:stretch>
            <a:fillRect/>
          </a:stretch>
        </p:blipFill>
        <p:spPr>
          <a:xfrm>
            <a:off x="9481706" y="4513943"/>
            <a:ext cx="2766225" cy="1984651"/>
          </a:xfrm>
          <a:prstGeom prst="rect">
            <a:avLst/>
          </a:prstGeom>
        </p:spPr>
      </p:pic>
      <p:pic>
        <p:nvPicPr>
          <p:cNvPr id="7" name="Picture 6" descr="University of Wales Trinity Saint David | GoStudyIn">
            <a:extLst>
              <a:ext uri="{FF2B5EF4-FFF2-40B4-BE49-F238E27FC236}">
                <a16:creationId xmlns:a16="http://schemas.microsoft.com/office/drawing/2014/main" id="{4E1261D7-9ACC-FEA8-BA6D-F1C471877148}"/>
              </a:ext>
            </a:extLst>
          </p:cNvPr>
          <p:cNvPicPr>
            <a:picLocks noChangeAspect="1"/>
          </p:cNvPicPr>
          <p:nvPr/>
        </p:nvPicPr>
        <p:blipFill>
          <a:blip r:embed="rId4"/>
          <a:stretch>
            <a:fillRect/>
          </a:stretch>
        </p:blipFill>
        <p:spPr>
          <a:xfrm>
            <a:off x="370566" y="5641344"/>
            <a:ext cx="2190750" cy="857250"/>
          </a:xfrm>
          <a:prstGeom prst="rect">
            <a:avLst/>
          </a:prstGeom>
        </p:spPr>
      </p:pic>
      <p:pic>
        <p:nvPicPr>
          <p:cNvPr id="9" name="Picture 8">
            <a:extLst>
              <a:ext uri="{FF2B5EF4-FFF2-40B4-BE49-F238E27FC236}">
                <a16:creationId xmlns:a16="http://schemas.microsoft.com/office/drawing/2014/main" id="{9FCC8FEE-4339-40D8-B1F0-F74F70FBA7F3}"/>
              </a:ext>
            </a:extLst>
          </p:cNvPr>
          <p:cNvPicPr>
            <a:picLocks noChangeAspect="1"/>
          </p:cNvPicPr>
          <p:nvPr/>
        </p:nvPicPr>
        <p:blipFill>
          <a:blip r:embed="rId5"/>
          <a:stretch>
            <a:fillRect/>
          </a:stretch>
        </p:blipFill>
        <p:spPr>
          <a:xfrm>
            <a:off x="9374735" y="181715"/>
            <a:ext cx="2702646" cy="1898694"/>
          </a:xfrm>
          <a:prstGeom prst="rect">
            <a:avLst/>
          </a:prstGeom>
        </p:spPr>
      </p:pic>
    </p:spTree>
    <p:extLst>
      <p:ext uri="{BB962C8B-B14F-4D97-AF65-F5344CB8AC3E}">
        <p14:creationId xmlns:p14="http://schemas.microsoft.com/office/powerpoint/2010/main" val="999860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9040A915-EA2D-41C3-949D-10E314ACB5CE}"/>
              </a:ext>
            </a:extLst>
          </p:cNvPr>
          <p:cNvGraphicFramePr>
            <a:graphicFrameLocks/>
          </p:cNvGraphicFramePr>
          <p:nvPr>
            <p:extLst>
              <p:ext uri="{D42A27DB-BD31-4B8C-83A1-F6EECF244321}">
                <p14:modId xmlns:p14="http://schemas.microsoft.com/office/powerpoint/2010/main" val="110031511"/>
              </p:ext>
            </p:extLst>
          </p:nvPr>
        </p:nvGraphicFramePr>
        <p:xfrm>
          <a:off x="6565693" y="812894"/>
          <a:ext cx="5626308" cy="442274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a:extLst>
              <a:ext uri="{FF2B5EF4-FFF2-40B4-BE49-F238E27FC236}">
                <a16:creationId xmlns:a16="http://schemas.microsoft.com/office/drawing/2014/main" id="{9040A915-EA2D-41C3-949D-10E314ACB5CE}"/>
              </a:ext>
            </a:extLst>
          </p:cNvPr>
          <p:cNvGraphicFramePr>
            <a:graphicFrameLocks/>
          </p:cNvGraphicFramePr>
          <p:nvPr>
            <p:extLst>
              <p:ext uri="{D42A27DB-BD31-4B8C-83A1-F6EECF244321}">
                <p14:modId xmlns:p14="http://schemas.microsoft.com/office/powerpoint/2010/main" val="219348847"/>
              </p:ext>
            </p:extLst>
          </p:nvPr>
        </p:nvGraphicFramePr>
        <p:xfrm>
          <a:off x="0" y="812894"/>
          <a:ext cx="6347210" cy="4422742"/>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C9C32911-AF00-5C8F-B149-8FB3FA2B5D76}"/>
              </a:ext>
            </a:extLst>
          </p:cNvPr>
          <p:cNvSpPr txBox="1"/>
          <p:nvPr/>
        </p:nvSpPr>
        <p:spPr>
          <a:xfrm>
            <a:off x="2514600" y="0"/>
            <a:ext cx="5626308" cy="646331"/>
          </a:xfrm>
          <a:prstGeom prst="rect">
            <a:avLst/>
          </a:prstGeom>
          <a:noFill/>
        </p:spPr>
        <p:txBody>
          <a:bodyPr wrap="square" rtlCol="0">
            <a:spAutoFit/>
          </a:bodyPr>
          <a:lstStyle/>
          <a:p>
            <a:pPr algn="ctr"/>
            <a:r>
              <a:rPr lang="en-GB" sz="3600" dirty="0">
                <a:solidFill>
                  <a:srgbClr val="FF0000"/>
                </a:solidFill>
                <a:highlight>
                  <a:srgbClr val="0000FF"/>
                </a:highlight>
                <a:latin typeface="Agency FB" panose="020B0503020202020204" pitchFamily="34" charset="0"/>
              </a:rPr>
              <a:t>Pie chart &amp; Bar chart</a:t>
            </a:r>
          </a:p>
        </p:txBody>
      </p:sp>
      <p:pic>
        <p:nvPicPr>
          <p:cNvPr id="9" name="Picture 8" descr="Doctor of Business Administration (DBA) - University of Wales Trinity ...">
            <a:extLst>
              <a:ext uri="{FF2B5EF4-FFF2-40B4-BE49-F238E27FC236}">
                <a16:creationId xmlns:a16="http://schemas.microsoft.com/office/drawing/2014/main" id="{1B336744-DC7A-A022-DFCA-22A7A3A4FACD}"/>
              </a:ext>
            </a:extLst>
          </p:cNvPr>
          <p:cNvPicPr>
            <a:picLocks noChangeAspect="1"/>
          </p:cNvPicPr>
          <p:nvPr/>
        </p:nvPicPr>
        <p:blipFill>
          <a:blip r:embed="rId4"/>
          <a:stretch>
            <a:fillRect/>
          </a:stretch>
        </p:blipFill>
        <p:spPr>
          <a:xfrm>
            <a:off x="11264899" y="0"/>
            <a:ext cx="1104275" cy="792271"/>
          </a:xfrm>
          <a:prstGeom prst="rect">
            <a:avLst/>
          </a:prstGeom>
        </p:spPr>
      </p:pic>
      <p:pic>
        <p:nvPicPr>
          <p:cNvPr id="11" name="Picture 10" descr="ウェールズ大学トリニティ・セント・デイヴィッド校 | Uni4Edu">
            <a:extLst>
              <a:ext uri="{FF2B5EF4-FFF2-40B4-BE49-F238E27FC236}">
                <a16:creationId xmlns:a16="http://schemas.microsoft.com/office/drawing/2014/main" id="{844996F1-7446-E103-6EDD-098C564B403C}"/>
              </a:ext>
            </a:extLst>
          </p:cNvPr>
          <p:cNvPicPr>
            <a:picLocks noChangeAspect="1"/>
          </p:cNvPicPr>
          <p:nvPr/>
        </p:nvPicPr>
        <p:blipFill>
          <a:blip r:embed="rId5"/>
          <a:stretch>
            <a:fillRect/>
          </a:stretch>
        </p:blipFill>
        <p:spPr>
          <a:xfrm>
            <a:off x="0" y="0"/>
            <a:ext cx="861152" cy="811664"/>
          </a:xfrm>
          <a:prstGeom prst="rect">
            <a:avLst/>
          </a:prstGeom>
        </p:spPr>
      </p:pic>
      <p:pic>
        <p:nvPicPr>
          <p:cNvPr id="12" name="Picture 11" descr="Cartoon bicycle icon stock vector. Illustration of roadster - 17884003">
            <a:extLst>
              <a:ext uri="{FF2B5EF4-FFF2-40B4-BE49-F238E27FC236}">
                <a16:creationId xmlns:a16="http://schemas.microsoft.com/office/drawing/2014/main" id="{59CCD931-4577-2D7B-CDC8-1068FDB3ED97}"/>
              </a:ext>
            </a:extLst>
          </p:cNvPr>
          <p:cNvPicPr>
            <a:picLocks noChangeAspect="1"/>
          </p:cNvPicPr>
          <p:nvPr/>
        </p:nvPicPr>
        <p:blipFill>
          <a:blip r:embed="rId6"/>
          <a:stretch>
            <a:fillRect/>
          </a:stretch>
        </p:blipFill>
        <p:spPr>
          <a:xfrm>
            <a:off x="116113" y="5380334"/>
            <a:ext cx="1828801" cy="1371601"/>
          </a:xfrm>
          <a:prstGeom prst="rect">
            <a:avLst/>
          </a:prstGeom>
        </p:spPr>
      </p:pic>
      <p:pic>
        <p:nvPicPr>
          <p:cNvPr id="13" name="Picture 12" descr="Bicycle 2d cartoon vector illustration on white background 30683304 ...">
            <a:extLst>
              <a:ext uri="{FF2B5EF4-FFF2-40B4-BE49-F238E27FC236}">
                <a16:creationId xmlns:a16="http://schemas.microsoft.com/office/drawing/2014/main" id="{CB4C6F93-87CD-30BF-474D-D4401E9BC659}"/>
              </a:ext>
            </a:extLst>
          </p:cNvPr>
          <p:cNvPicPr>
            <a:picLocks noChangeAspect="1"/>
          </p:cNvPicPr>
          <p:nvPr/>
        </p:nvPicPr>
        <p:blipFill>
          <a:blip r:embed="rId7"/>
          <a:stretch>
            <a:fillRect/>
          </a:stretch>
        </p:blipFill>
        <p:spPr>
          <a:xfrm>
            <a:off x="10668002" y="5290363"/>
            <a:ext cx="1509485" cy="1509485"/>
          </a:xfrm>
          <a:prstGeom prst="rect">
            <a:avLst/>
          </a:prstGeom>
        </p:spPr>
      </p:pic>
      <p:sp>
        <p:nvSpPr>
          <p:cNvPr id="14" name="TextBox 13">
            <a:extLst>
              <a:ext uri="{FF2B5EF4-FFF2-40B4-BE49-F238E27FC236}">
                <a16:creationId xmlns:a16="http://schemas.microsoft.com/office/drawing/2014/main" id="{11D05531-976E-8A0D-0781-4AF87A2881A0}"/>
              </a:ext>
            </a:extLst>
          </p:cNvPr>
          <p:cNvSpPr txBox="1"/>
          <p:nvPr/>
        </p:nvSpPr>
        <p:spPr>
          <a:xfrm>
            <a:off x="2380343" y="5486400"/>
            <a:ext cx="7663543" cy="923330"/>
          </a:xfrm>
          <a:prstGeom prst="rect">
            <a:avLst/>
          </a:prstGeom>
          <a:noFill/>
        </p:spPr>
        <p:txBody>
          <a:bodyPr wrap="square" rtlCol="0">
            <a:spAutoFit/>
          </a:bodyPr>
          <a:lstStyle/>
          <a:p>
            <a:r>
              <a:rPr lang="en-GB" dirty="0"/>
              <a:t>The pie chart and bar chart show the total rentals for each bike type, with standard bikes being the most popular at 42 rentals and children's bikes the least popular at 15 rentals</a:t>
            </a:r>
          </a:p>
        </p:txBody>
      </p:sp>
    </p:spTree>
    <p:extLst>
      <p:ext uri="{BB962C8B-B14F-4D97-AF65-F5344CB8AC3E}">
        <p14:creationId xmlns:p14="http://schemas.microsoft.com/office/powerpoint/2010/main" val="57475738"/>
      </p:ext>
    </p:extLst>
  </p:cSld>
  <p:clrMapOvr>
    <a:masterClrMapping/>
  </p:clrMapOvr>
  <mc:AlternateContent xmlns:mc="http://schemas.openxmlformats.org/markup-compatibility/2006">
    <mc:Choice xmlns:p14="http://schemas.microsoft.com/office/powerpoint/2010/main" Requires="p14">
      <p:transition spd="slow" p14:dur="1500">
        <p:split orient="vert" dir="in"/>
      </p:transition>
    </mc:Choice>
    <mc:Fallback>
      <p:transition spd="slow">
        <p:split orient="vert" dir="in"/>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CB854-2BAC-13C8-3E9C-BC01ED0E8EB6}"/>
              </a:ext>
            </a:extLst>
          </p:cNvPr>
          <p:cNvSpPr>
            <a:spLocks noGrp="1"/>
          </p:cNvSpPr>
          <p:nvPr>
            <p:ph type="ctrTitle"/>
          </p:nvPr>
        </p:nvSpPr>
        <p:spPr>
          <a:xfrm>
            <a:off x="3891329" y="537787"/>
            <a:ext cx="4046171" cy="806600"/>
          </a:xfrm>
        </p:spPr>
        <p:txBody>
          <a:bodyPr>
            <a:normAutofit fontScale="90000"/>
          </a:bodyPr>
          <a:lstStyle/>
          <a:p>
            <a:r>
              <a:rPr lang="en-GB" b="1">
                <a:solidFill>
                  <a:srgbClr val="FF0000"/>
                </a:solidFill>
                <a:highlight>
                  <a:srgbClr val="00FFFF"/>
                </a:highlight>
                <a:latin typeface="Arial Rounded MT Bold" panose="020F0704030504030204" pitchFamily="34" charset="0"/>
              </a:rPr>
              <a:t>Excel Example</a:t>
            </a:r>
            <a:endParaRPr lang="en-GB" b="1" dirty="0">
              <a:solidFill>
                <a:srgbClr val="FF0000"/>
              </a:solidFill>
              <a:highlight>
                <a:srgbClr val="00FFFF"/>
              </a:highlight>
              <a:latin typeface="Arial Rounded MT Bold" panose="020F0704030504030204" pitchFamily="34" charset="0"/>
            </a:endParaRPr>
          </a:p>
        </p:txBody>
      </p:sp>
      <p:graphicFrame>
        <p:nvGraphicFramePr>
          <p:cNvPr id="5" name="Table 4">
            <a:extLst>
              <a:ext uri="{FF2B5EF4-FFF2-40B4-BE49-F238E27FC236}">
                <a16:creationId xmlns:a16="http://schemas.microsoft.com/office/drawing/2014/main" id="{50398C21-B1C3-01B6-A727-3C708E1215B4}"/>
              </a:ext>
            </a:extLst>
          </p:cNvPr>
          <p:cNvGraphicFramePr>
            <a:graphicFrameLocks noGrp="1"/>
          </p:cNvGraphicFramePr>
          <p:nvPr>
            <p:extLst>
              <p:ext uri="{D42A27DB-BD31-4B8C-83A1-F6EECF244321}">
                <p14:modId xmlns:p14="http://schemas.microsoft.com/office/powerpoint/2010/main" val="1272164650"/>
              </p:ext>
            </p:extLst>
          </p:nvPr>
        </p:nvGraphicFramePr>
        <p:xfrm>
          <a:off x="637380" y="1551737"/>
          <a:ext cx="5458620" cy="4181407"/>
        </p:xfrm>
        <a:graphic>
          <a:graphicData uri="http://schemas.openxmlformats.org/drawingml/2006/table">
            <a:tbl>
              <a:tblPr>
                <a:tableStyleId>{5C22544A-7EE6-4342-B048-85BDC9FD1C3A}</a:tableStyleId>
              </a:tblPr>
              <a:tblGrid>
                <a:gridCol w="2729310">
                  <a:extLst>
                    <a:ext uri="{9D8B030D-6E8A-4147-A177-3AD203B41FA5}">
                      <a16:colId xmlns:a16="http://schemas.microsoft.com/office/drawing/2014/main" val="3908317641"/>
                    </a:ext>
                  </a:extLst>
                </a:gridCol>
                <a:gridCol w="2729310">
                  <a:extLst>
                    <a:ext uri="{9D8B030D-6E8A-4147-A177-3AD203B41FA5}">
                      <a16:colId xmlns:a16="http://schemas.microsoft.com/office/drawing/2014/main" val="2967416245"/>
                    </a:ext>
                  </a:extLst>
                </a:gridCol>
              </a:tblGrid>
              <a:tr h="723207">
                <a:tc>
                  <a:txBody>
                    <a:bodyPr/>
                    <a:lstStyle/>
                    <a:p>
                      <a:pPr algn="l" fontAlgn="b">
                        <a:buNone/>
                      </a:pPr>
                      <a:r>
                        <a:rPr lang="en-GB" sz="1100" u="none" strike="noStrike">
                          <a:effectLst/>
                        </a:rPr>
                        <a:t>Bike type</a:t>
                      </a:r>
                      <a:endParaRPr lang="en-GB" sz="1100" b="0" i="0" u="none" strike="noStrike">
                        <a:solidFill>
                          <a:srgbClr val="000000"/>
                        </a:solidFill>
                        <a:effectLst/>
                        <a:latin typeface="Aptos Narrow" panose="020B0004020202020204" pitchFamily="34" charset="0"/>
                      </a:endParaRPr>
                    </a:p>
                  </a:txBody>
                  <a:tcPr marL="9525" marR="9525" marT="9525" marB="0" anchor="b"/>
                </a:tc>
                <a:tc>
                  <a:txBody>
                    <a:bodyPr/>
                    <a:lstStyle/>
                    <a:p>
                      <a:pPr algn="l" fontAlgn="b">
                        <a:buNone/>
                      </a:pPr>
                      <a:r>
                        <a:rPr lang="en-GB" sz="1100" u="none" strike="noStrike" dirty="0">
                          <a:effectLst/>
                        </a:rPr>
                        <a:t>Rentals</a:t>
                      </a:r>
                      <a:endParaRPr lang="en-GB" sz="1100" b="0" i="0" u="none" strike="noStrike" dirty="0">
                        <a:solidFill>
                          <a:srgbClr val="000000"/>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3990133977"/>
                  </a:ext>
                </a:extLst>
              </a:tr>
              <a:tr h="864550">
                <a:tc>
                  <a:txBody>
                    <a:bodyPr/>
                    <a:lstStyle/>
                    <a:p>
                      <a:pPr algn="l" fontAlgn="b">
                        <a:buNone/>
                      </a:pPr>
                      <a:r>
                        <a:rPr lang="en-GB" sz="1100" u="none" strike="noStrike">
                          <a:effectLst/>
                        </a:rPr>
                        <a:t>childrens bike</a:t>
                      </a:r>
                      <a:endParaRPr lang="en-GB" sz="11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buNone/>
                      </a:pPr>
                      <a:r>
                        <a:rPr lang="en-GB" sz="1100" u="none" strike="noStrike">
                          <a:effectLst/>
                        </a:rPr>
                        <a:t>15</a:t>
                      </a:r>
                      <a:endParaRPr lang="en-GB" sz="1100" b="0" i="0" u="none" strike="noStrike">
                        <a:solidFill>
                          <a:srgbClr val="000000"/>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3291330475"/>
                  </a:ext>
                </a:extLst>
              </a:tr>
              <a:tr h="864550">
                <a:tc>
                  <a:txBody>
                    <a:bodyPr/>
                    <a:lstStyle/>
                    <a:p>
                      <a:pPr algn="l" fontAlgn="b">
                        <a:buNone/>
                      </a:pPr>
                      <a:r>
                        <a:rPr lang="en-GB" sz="1100" u="none" strike="noStrike">
                          <a:effectLst/>
                        </a:rPr>
                        <a:t>Electric bike</a:t>
                      </a:r>
                      <a:endParaRPr lang="en-GB" sz="11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buNone/>
                      </a:pPr>
                      <a:r>
                        <a:rPr lang="en-GB" sz="1100" u="none" strike="noStrike">
                          <a:effectLst/>
                        </a:rPr>
                        <a:t>28</a:t>
                      </a:r>
                      <a:endParaRPr lang="en-GB" sz="1100" b="0" i="0" u="none" strike="noStrike">
                        <a:solidFill>
                          <a:srgbClr val="000000"/>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301243957"/>
                  </a:ext>
                </a:extLst>
              </a:tr>
              <a:tr h="864550">
                <a:tc>
                  <a:txBody>
                    <a:bodyPr/>
                    <a:lstStyle/>
                    <a:p>
                      <a:pPr algn="l" fontAlgn="b">
                        <a:buNone/>
                      </a:pPr>
                      <a:r>
                        <a:rPr lang="en-GB" sz="1100" u="none" strike="noStrike">
                          <a:effectLst/>
                        </a:rPr>
                        <a:t>mountain bike</a:t>
                      </a:r>
                      <a:endParaRPr lang="en-GB" sz="11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buNone/>
                      </a:pPr>
                      <a:r>
                        <a:rPr lang="en-GB" sz="1100" u="none" strike="noStrike">
                          <a:effectLst/>
                        </a:rPr>
                        <a:t>31</a:t>
                      </a:r>
                      <a:endParaRPr lang="en-GB" sz="1100" b="0" i="0" u="none" strike="noStrike">
                        <a:solidFill>
                          <a:srgbClr val="000000"/>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3008756228"/>
                  </a:ext>
                </a:extLst>
              </a:tr>
              <a:tr h="864550">
                <a:tc>
                  <a:txBody>
                    <a:bodyPr/>
                    <a:lstStyle/>
                    <a:p>
                      <a:pPr algn="l" fontAlgn="b">
                        <a:buNone/>
                      </a:pPr>
                      <a:r>
                        <a:rPr lang="en-GB" sz="1100" u="none" strike="noStrike">
                          <a:effectLst/>
                        </a:rPr>
                        <a:t>Standard bike</a:t>
                      </a:r>
                      <a:endParaRPr lang="en-GB" sz="11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buNone/>
                      </a:pPr>
                      <a:r>
                        <a:rPr lang="en-GB" sz="1100" u="none" strike="noStrike" dirty="0">
                          <a:effectLst/>
                        </a:rPr>
                        <a:t>42</a:t>
                      </a:r>
                      <a:endParaRPr lang="en-GB" sz="1100" b="0" i="0" u="none" strike="noStrike" dirty="0">
                        <a:solidFill>
                          <a:srgbClr val="000000"/>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2279998317"/>
                  </a:ext>
                </a:extLst>
              </a:tr>
            </a:tbl>
          </a:graphicData>
        </a:graphic>
      </p:graphicFrame>
      <p:pic>
        <p:nvPicPr>
          <p:cNvPr id="8" name="Picture 7" descr="Bicycle Set. Collection of Bicycles in the Style of Flat Stock Vector ...">
            <a:extLst>
              <a:ext uri="{FF2B5EF4-FFF2-40B4-BE49-F238E27FC236}">
                <a16:creationId xmlns:a16="http://schemas.microsoft.com/office/drawing/2014/main" id="{E1BFF757-14A1-2D49-536A-6B3EF2A40B32}"/>
              </a:ext>
            </a:extLst>
          </p:cNvPr>
          <p:cNvPicPr>
            <a:picLocks noChangeAspect="1"/>
          </p:cNvPicPr>
          <p:nvPr/>
        </p:nvPicPr>
        <p:blipFill>
          <a:blip r:embed="rId2"/>
          <a:stretch>
            <a:fillRect/>
          </a:stretch>
        </p:blipFill>
        <p:spPr>
          <a:xfrm>
            <a:off x="6420191" y="1551737"/>
            <a:ext cx="4645821" cy="3885634"/>
          </a:xfrm>
          <a:prstGeom prst="rect">
            <a:avLst/>
          </a:prstGeom>
        </p:spPr>
      </p:pic>
      <p:sp>
        <p:nvSpPr>
          <p:cNvPr id="11" name="TextBox 10">
            <a:extLst>
              <a:ext uri="{FF2B5EF4-FFF2-40B4-BE49-F238E27FC236}">
                <a16:creationId xmlns:a16="http://schemas.microsoft.com/office/drawing/2014/main" id="{E5926F1C-CE6D-CB05-E0A0-F7DFC01FB50D}"/>
              </a:ext>
            </a:extLst>
          </p:cNvPr>
          <p:cNvSpPr txBox="1"/>
          <p:nvPr/>
        </p:nvSpPr>
        <p:spPr>
          <a:xfrm>
            <a:off x="508000" y="5878286"/>
            <a:ext cx="11219543" cy="646331"/>
          </a:xfrm>
          <a:prstGeom prst="rect">
            <a:avLst/>
          </a:prstGeom>
          <a:noFill/>
        </p:spPr>
        <p:txBody>
          <a:bodyPr wrap="square" rtlCol="0">
            <a:spAutoFit/>
          </a:bodyPr>
          <a:lstStyle/>
          <a:p>
            <a:r>
              <a:rPr lang="en-GB" dirty="0"/>
              <a:t>This slide shows the bike rental data organised in a excel table, displaying the number of rentals for children’s bikes, electric bikes, mountain bikes and standard bikes.</a:t>
            </a:r>
          </a:p>
        </p:txBody>
      </p:sp>
      <p:pic>
        <p:nvPicPr>
          <p:cNvPr id="13" name="Picture 12" descr="ウェールズ大学トリニティ・セント・デイヴィッド校 | Uni4Edu">
            <a:extLst>
              <a:ext uri="{FF2B5EF4-FFF2-40B4-BE49-F238E27FC236}">
                <a16:creationId xmlns:a16="http://schemas.microsoft.com/office/drawing/2014/main" id="{9FC455B6-5E1B-25BE-07CF-1996B18FB577}"/>
              </a:ext>
            </a:extLst>
          </p:cNvPr>
          <p:cNvPicPr>
            <a:picLocks noChangeAspect="1"/>
          </p:cNvPicPr>
          <p:nvPr/>
        </p:nvPicPr>
        <p:blipFill>
          <a:blip r:embed="rId3"/>
          <a:stretch>
            <a:fillRect/>
          </a:stretch>
        </p:blipFill>
        <p:spPr>
          <a:xfrm>
            <a:off x="130628" y="79615"/>
            <a:ext cx="1407887" cy="1326980"/>
          </a:xfrm>
          <a:prstGeom prst="rect">
            <a:avLst/>
          </a:prstGeom>
        </p:spPr>
      </p:pic>
      <p:pic>
        <p:nvPicPr>
          <p:cNvPr id="15" name="Picture 14" descr="Doctor of Business Administration (DBA) - University of Wales Trinity ...">
            <a:extLst>
              <a:ext uri="{FF2B5EF4-FFF2-40B4-BE49-F238E27FC236}">
                <a16:creationId xmlns:a16="http://schemas.microsoft.com/office/drawing/2014/main" id="{8BEEDD65-5C5D-5C44-99EA-877D43B637E6}"/>
              </a:ext>
            </a:extLst>
          </p:cNvPr>
          <p:cNvPicPr>
            <a:picLocks noChangeAspect="1"/>
          </p:cNvPicPr>
          <p:nvPr/>
        </p:nvPicPr>
        <p:blipFill>
          <a:blip r:embed="rId4"/>
          <a:stretch>
            <a:fillRect/>
          </a:stretch>
        </p:blipFill>
        <p:spPr>
          <a:xfrm>
            <a:off x="10535466" y="124057"/>
            <a:ext cx="1888763" cy="1355109"/>
          </a:xfrm>
          <a:prstGeom prst="rect">
            <a:avLst/>
          </a:prstGeom>
        </p:spPr>
      </p:pic>
    </p:spTree>
    <p:extLst>
      <p:ext uri="{BB962C8B-B14F-4D97-AF65-F5344CB8AC3E}">
        <p14:creationId xmlns:p14="http://schemas.microsoft.com/office/powerpoint/2010/main" val="232459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9E123B7B-EB08-DDFB-5FE3-5B77DA1437C2}"/>
              </a:ext>
            </a:extLst>
          </p:cNvPr>
          <p:cNvGraphicFramePr>
            <a:graphicFrameLocks noGrp="1"/>
          </p:cNvGraphicFramePr>
          <p:nvPr>
            <p:extLst>
              <p:ext uri="{D42A27DB-BD31-4B8C-83A1-F6EECF244321}">
                <p14:modId xmlns:p14="http://schemas.microsoft.com/office/powerpoint/2010/main" val="2118227427"/>
              </p:ext>
            </p:extLst>
          </p:nvPr>
        </p:nvGraphicFramePr>
        <p:xfrm>
          <a:off x="2032000" y="719666"/>
          <a:ext cx="8098971" cy="4879764"/>
        </p:xfrm>
        <a:graphic>
          <a:graphicData uri="http://schemas.openxmlformats.org/drawingml/2006/table">
            <a:tbl>
              <a:tblPr firstRow="1" bandRow="1">
                <a:tableStyleId>{5C22544A-7EE6-4342-B048-85BDC9FD1C3A}</a:tableStyleId>
              </a:tblPr>
              <a:tblGrid>
                <a:gridCol w="2699657">
                  <a:extLst>
                    <a:ext uri="{9D8B030D-6E8A-4147-A177-3AD203B41FA5}">
                      <a16:colId xmlns:a16="http://schemas.microsoft.com/office/drawing/2014/main" val="1710419149"/>
                    </a:ext>
                  </a:extLst>
                </a:gridCol>
                <a:gridCol w="2699657">
                  <a:extLst>
                    <a:ext uri="{9D8B030D-6E8A-4147-A177-3AD203B41FA5}">
                      <a16:colId xmlns:a16="http://schemas.microsoft.com/office/drawing/2014/main" val="3655178357"/>
                    </a:ext>
                  </a:extLst>
                </a:gridCol>
                <a:gridCol w="2699657">
                  <a:extLst>
                    <a:ext uri="{9D8B030D-6E8A-4147-A177-3AD203B41FA5}">
                      <a16:colId xmlns:a16="http://schemas.microsoft.com/office/drawing/2014/main" val="3112757084"/>
                    </a:ext>
                  </a:extLst>
                </a:gridCol>
              </a:tblGrid>
              <a:tr h="325300">
                <a:tc>
                  <a:txBody>
                    <a:bodyPr/>
                    <a:lstStyle/>
                    <a:p>
                      <a:r>
                        <a:rPr lang="en-GB" dirty="0">
                          <a:solidFill>
                            <a:srgbClr val="FF0000"/>
                          </a:solidFill>
                          <a:highlight>
                            <a:srgbClr val="FFFF00"/>
                          </a:highlight>
                        </a:rPr>
                        <a:t>Bike types</a:t>
                      </a:r>
                    </a:p>
                  </a:txBody>
                  <a:tcPr/>
                </a:tc>
                <a:tc>
                  <a:txBody>
                    <a:bodyPr/>
                    <a:lstStyle/>
                    <a:p>
                      <a:r>
                        <a:rPr lang="en-GB" dirty="0">
                          <a:solidFill>
                            <a:srgbClr val="FF0000"/>
                          </a:solidFill>
                          <a:highlight>
                            <a:srgbClr val="FFFF00"/>
                          </a:highlight>
                        </a:rPr>
                        <a:t>Rentals &amp; Percentage</a:t>
                      </a:r>
                    </a:p>
                  </a:txBody>
                  <a:tcPr/>
                </a:tc>
                <a:tc>
                  <a:txBody>
                    <a:bodyPr/>
                    <a:lstStyle/>
                    <a:p>
                      <a:r>
                        <a:rPr lang="en-GB" dirty="0">
                          <a:solidFill>
                            <a:srgbClr val="FF0000"/>
                          </a:solidFill>
                          <a:highlight>
                            <a:srgbClr val="FFFF00"/>
                          </a:highlight>
                        </a:rPr>
                        <a:t>Pictures</a:t>
                      </a:r>
                    </a:p>
                  </a:txBody>
                  <a:tcPr/>
                </a:tc>
                <a:extLst>
                  <a:ext uri="{0D108BD9-81ED-4DB2-BD59-A6C34878D82A}">
                    <a16:rowId xmlns:a16="http://schemas.microsoft.com/office/drawing/2014/main" val="34741697"/>
                  </a:ext>
                </a:extLst>
              </a:tr>
              <a:tr h="897468">
                <a:tc>
                  <a:txBody>
                    <a:bodyPr/>
                    <a:lstStyle/>
                    <a:p>
                      <a:r>
                        <a:rPr lang="en-GB" dirty="0">
                          <a:solidFill>
                            <a:srgbClr val="00B0F0"/>
                          </a:solidFill>
                        </a:rPr>
                        <a:t>Children's bike</a:t>
                      </a:r>
                    </a:p>
                  </a:txBody>
                  <a:tcPr/>
                </a:tc>
                <a:tc>
                  <a:txBody>
                    <a:bodyPr/>
                    <a:lstStyle/>
                    <a:p>
                      <a:pPr algn="ctr"/>
                      <a:r>
                        <a:rPr lang="en-GB" dirty="0">
                          <a:solidFill>
                            <a:srgbClr val="00B0F0"/>
                          </a:solidFill>
                        </a:rPr>
                        <a:t>15 - 13%</a:t>
                      </a:r>
                    </a:p>
                  </a:txBody>
                  <a:tcPr/>
                </a:tc>
                <a:tc>
                  <a:txBody>
                    <a:bodyPr/>
                    <a:lstStyle/>
                    <a:p>
                      <a:endParaRPr lang="en-GB" dirty="0"/>
                    </a:p>
                  </a:txBody>
                  <a:tcPr/>
                </a:tc>
                <a:extLst>
                  <a:ext uri="{0D108BD9-81ED-4DB2-BD59-A6C34878D82A}">
                    <a16:rowId xmlns:a16="http://schemas.microsoft.com/office/drawing/2014/main" val="2614005228"/>
                  </a:ext>
                </a:extLst>
              </a:tr>
              <a:tr h="986201">
                <a:tc>
                  <a:txBody>
                    <a:bodyPr/>
                    <a:lstStyle/>
                    <a:p>
                      <a:r>
                        <a:rPr lang="en-GB" dirty="0">
                          <a:solidFill>
                            <a:srgbClr val="00B050"/>
                          </a:solidFill>
                        </a:rPr>
                        <a:t>Electric bike</a:t>
                      </a:r>
                    </a:p>
                  </a:txBody>
                  <a:tcPr/>
                </a:tc>
                <a:tc>
                  <a:txBody>
                    <a:bodyPr/>
                    <a:lstStyle/>
                    <a:p>
                      <a:pPr algn="ctr"/>
                      <a:r>
                        <a:rPr lang="en-GB" dirty="0">
                          <a:solidFill>
                            <a:srgbClr val="00B050"/>
                          </a:solidFill>
                        </a:rPr>
                        <a:t>28 – 24%    </a:t>
                      </a:r>
                    </a:p>
                  </a:txBody>
                  <a:tcPr/>
                </a:tc>
                <a:tc>
                  <a:txBody>
                    <a:bodyPr/>
                    <a:lstStyle/>
                    <a:p>
                      <a:endParaRPr lang="en-GB" dirty="0"/>
                    </a:p>
                  </a:txBody>
                  <a:tcPr/>
                </a:tc>
                <a:extLst>
                  <a:ext uri="{0D108BD9-81ED-4DB2-BD59-A6C34878D82A}">
                    <a16:rowId xmlns:a16="http://schemas.microsoft.com/office/drawing/2014/main" val="3001161712"/>
                  </a:ext>
                </a:extLst>
              </a:tr>
              <a:tr h="1406982">
                <a:tc>
                  <a:txBody>
                    <a:bodyPr/>
                    <a:lstStyle/>
                    <a:p>
                      <a:r>
                        <a:rPr lang="en-GB" dirty="0">
                          <a:solidFill>
                            <a:srgbClr val="7030A0"/>
                          </a:solidFill>
                        </a:rPr>
                        <a:t>Mountain bike</a:t>
                      </a:r>
                    </a:p>
                  </a:txBody>
                  <a:tcPr/>
                </a:tc>
                <a:tc>
                  <a:txBody>
                    <a:bodyPr/>
                    <a:lstStyle/>
                    <a:p>
                      <a:pPr algn="ctr"/>
                      <a:r>
                        <a:rPr lang="en-GB" dirty="0">
                          <a:solidFill>
                            <a:srgbClr val="7030A0"/>
                          </a:solidFill>
                        </a:rPr>
                        <a:t>31 – 27%           </a:t>
                      </a:r>
                    </a:p>
                  </a:txBody>
                  <a:tcPr/>
                </a:tc>
                <a:tc>
                  <a:txBody>
                    <a:bodyPr/>
                    <a:lstStyle/>
                    <a:p>
                      <a:endParaRPr lang="en-GB" dirty="0"/>
                    </a:p>
                  </a:txBody>
                  <a:tcPr/>
                </a:tc>
                <a:extLst>
                  <a:ext uri="{0D108BD9-81ED-4DB2-BD59-A6C34878D82A}">
                    <a16:rowId xmlns:a16="http://schemas.microsoft.com/office/drawing/2014/main" val="221244922"/>
                  </a:ext>
                </a:extLst>
              </a:tr>
              <a:tr h="1223353">
                <a:tc>
                  <a:txBody>
                    <a:bodyPr/>
                    <a:lstStyle/>
                    <a:p>
                      <a:r>
                        <a:rPr lang="en-GB" dirty="0">
                          <a:solidFill>
                            <a:schemeClr val="accent1"/>
                          </a:solidFill>
                        </a:rPr>
                        <a:t>Standard bike</a:t>
                      </a:r>
                    </a:p>
                  </a:txBody>
                  <a:tcPr/>
                </a:tc>
                <a:tc>
                  <a:txBody>
                    <a:bodyPr/>
                    <a:lstStyle/>
                    <a:p>
                      <a:pPr algn="ctr"/>
                      <a:r>
                        <a:rPr lang="en-GB" dirty="0">
                          <a:solidFill>
                            <a:schemeClr val="accent1"/>
                          </a:solidFill>
                        </a:rPr>
                        <a:t>42 – 36%</a:t>
                      </a:r>
                    </a:p>
                  </a:txBody>
                  <a:tcPr/>
                </a:tc>
                <a:tc>
                  <a:txBody>
                    <a:bodyPr/>
                    <a:lstStyle/>
                    <a:p>
                      <a:endParaRPr lang="en-GB" dirty="0"/>
                    </a:p>
                  </a:txBody>
                  <a:tcPr/>
                </a:tc>
                <a:extLst>
                  <a:ext uri="{0D108BD9-81ED-4DB2-BD59-A6C34878D82A}">
                    <a16:rowId xmlns:a16="http://schemas.microsoft.com/office/drawing/2014/main" val="3643225180"/>
                  </a:ext>
                </a:extLst>
              </a:tr>
            </a:tbl>
          </a:graphicData>
        </a:graphic>
      </p:graphicFrame>
      <p:pic>
        <p:nvPicPr>
          <p:cNvPr id="9" name="Picture 8" descr="ウェールズ大学トリニティ・セント・デイヴィッド校 | Uni4Edu">
            <a:extLst>
              <a:ext uri="{FF2B5EF4-FFF2-40B4-BE49-F238E27FC236}">
                <a16:creationId xmlns:a16="http://schemas.microsoft.com/office/drawing/2014/main" id="{652EB7EE-8ACE-2C3A-38C3-CA21B839DD76}"/>
              </a:ext>
            </a:extLst>
          </p:cNvPr>
          <p:cNvPicPr>
            <a:picLocks noChangeAspect="1"/>
          </p:cNvPicPr>
          <p:nvPr/>
        </p:nvPicPr>
        <p:blipFill>
          <a:blip r:embed="rId2"/>
          <a:stretch>
            <a:fillRect/>
          </a:stretch>
        </p:blipFill>
        <p:spPr>
          <a:xfrm>
            <a:off x="-99152" y="0"/>
            <a:ext cx="1987914" cy="1873675"/>
          </a:xfrm>
          <a:prstGeom prst="rect">
            <a:avLst/>
          </a:prstGeom>
        </p:spPr>
      </p:pic>
      <p:pic>
        <p:nvPicPr>
          <p:cNvPr id="10" name="Picture 9" descr="Doctor of Business Administration (DBA) - University of Wales Trinity ...">
            <a:extLst>
              <a:ext uri="{FF2B5EF4-FFF2-40B4-BE49-F238E27FC236}">
                <a16:creationId xmlns:a16="http://schemas.microsoft.com/office/drawing/2014/main" id="{4F49AA3A-182B-8970-A8F4-D3BA7A87CC83}"/>
              </a:ext>
            </a:extLst>
          </p:cNvPr>
          <p:cNvPicPr>
            <a:picLocks noChangeAspect="1"/>
          </p:cNvPicPr>
          <p:nvPr/>
        </p:nvPicPr>
        <p:blipFill>
          <a:blip r:embed="rId3"/>
          <a:stretch>
            <a:fillRect/>
          </a:stretch>
        </p:blipFill>
        <p:spPr>
          <a:xfrm>
            <a:off x="10303237" y="217543"/>
            <a:ext cx="2078638" cy="1491336"/>
          </a:xfrm>
          <a:prstGeom prst="rect">
            <a:avLst/>
          </a:prstGeom>
        </p:spPr>
      </p:pic>
      <p:pic>
        <p:nvPicPr>
          <p:cNvPr id="11" name="Picture 10" descr="Yedigre 12 Inch Kids Bike, Children Bicycle with Training Wheels ...">
            <a:extLst>
              <a:ext uri="{FF2B5EF4-FFF2-40B4-BE49-F238E27FC236}">
                <a16:creationId xmlns:a16="http://schemas.microsoft.com/office/drawing/2014/main" id="{13C4C26B-059C-EA33-8447-4337E6FEE6E2}"/>
              </a:ext>
            </a:extLst>
          </p:cNvPr>
          <p:cNvPicPr>
            <a:picLocks noChangeAspect="1"/>
          </p:cNvPicPr>
          <p:nvPr/>
        </p:nvPicPr>
        <p:blipFill>
          <a:blip r:embed="rId4"/>
          <a:stretch>
            <a:fillRect/>
          </a:stretch>
        </p:blipFill>
        <p:spPr>
          <a:xfrm>
            <a:off x="8184629" y="1126136"/>
            <a:ext cx="929391" cy="747540"/>
          </a:xfrm>
          <a:prstGeom prst="rect">
            <a:avLst/>
          </a:prstGeom>
        </p:spPr>
      </p:pic>
      <p:pic>
        <p:nvPicPr>
          <p:cNvPr id="12" name="Picture 11" descr="2000W Electric Bike Guide: Hills, Speed – XLWRR">
            <a:extLst>
              <a:ext uri="{FF2B5EF4-FFF2-40B4-BE49-F238E27FC236}">
                <a16:creationId xmlns:a16="http://schemas.microsoft.com/office/drawing/2014/main" id="{991331E7-F7E0-104E-9314-E3E67C36B7DE}"/>
              </a:ext>
            </a:extLst>
          </p:cNvPr>
          <p:cNvPicPr>
            <a:picLocks noChangeAspect="1"/>
          </p:cNvPicPr>
          <p:nvPr/>
        </p:nvPicPr>
        <p:blipFill>
          <a:blip r:embed="rId5"/>
          <a:stretch>
            <a:fillRect/>
          </a:stretch>
        </p:blipFill>
        <p:spPr>
          <a:xfrm>
            <a:off x="8128103" y="1968522"/>
            <a:ext cx="1042441" cy="1042441"/>
          </a:xfrm>
          <a:prstGeom prst="rect">
            <a:avLst/>
          </a:prstGeom>
        </p:spPr>
      </p:pic>
      <p:pic>
        <p:nvPicPr>
          <p:cNvPr id="13" name="Picture 12" descr="150mm travel hardtail on sale">
            <a:extLst>
              <a:ext uri="{FF2B5EF4-FFF2-40B4-BE49-F238E27FC236}">
                <a16:creationId xmlns:a16="http://schemas.microsoft.com/office/drawing/2014/main" id="{33AADB4F-29EF-6FD2-5C39-373FA636121C}"/>
              </a:ext>
            </a:extLst>
          </p:cNvPr>
          <p:cNvPicPr>
            <a:picLocks noChangeAspect="1"/>
          </p:cNvPicPr>
          <p:nvPr/>
        </p:nvPicPr>
        <p:blipFill>
          <a:blip r:embed="rId6"/>
          <a:stretch>
            <a:fillRect/>
          </a:stretch>
        </p:blipFill>
        <p:spPr>
          <a:xfrm>
            <a:off x="7755219" y="3068284"/>
            <a:ext cx="1788207" cy="1180713"/>
          </a:xfrm>
          <a:prstGeom prst="rect">
            <a:avLst/>
          </a:prstGeom>
        </p:spPr>
      </p:pic>
      <p:pic>
        <p:nvPicPr>
          <p:cNvPr id="14" name="Picture 13" descr="Why Is A Standard Bike Better For Florida Trails? - Florida Splendors">
            <a:extLst>
              <a:ext uri="{FF2B5EF4-FFF2-40B4-BE49-F238E27FC236}">
                <a16:creationId xmlns:a16="http://schemas.microsoft.com/office/drawing/2014/main" id="{CDB74840-581A-920E-BC37-76880D735FB8}"/>
              </a:ext>
            </a:extLst>
          </p:cNvPr>
          <p:cNvPicPr>
            <a:picLocks noChangeAspect="1"/>
          </p:cNvPicPr>
          <p:nvPr/>
        </p:nvPicPr>
        <p:blipFill>
          <a:blip r:embed="rId7"/>
          <a:stretch>
            <a:fillRect/>
          </a:stretch>
        </p:blipFill>
        <p:spPr>
          <a:xfrm>
            <a:off x="7822025" y="4418717"/>
            <a:ext cx="1721401" cy="1180713"/>
          </a:xfrm>
          <a:prstGeom prst="rect">
            <a:avLst/>
          </a:prstGeom>
        </p:spPr>
      </p:pic>
      <p:sp>
        <p:nvSpPr>
          <p:cNvPr id="15" name="TextBox 14">
            <a:extLst>
              <a:ext uri="{FF2B5EF4-FFF2-40B4-BE49-F238E27FC236}">
                <a16:creationId xmlns:a16="http://schemas.microsoft.com/office/drawing/2014/main" id="{E6686A31-EED7-2CE9-F53D-8D3837911450}"/>
              </a:ext>
            </a:extLst>
          </p:cNvPr>
          <p:cNvSpPr txBox="1"/>
          <p:nvPr/>
        </p:nvSpPr>
        <p:spPr>
          <a:xfrm>
            <a:off x="3314700" y="101600"/>
            <a:ext cx="5537200" cy="523220"/>
          </a:xfrm>
          <a:prstGeom prst="rect">
            <a:avLst/>
          </a:prstGeom>
          <a:noFill/>
        </p:spPr>
        <p:txBody>
          <a:bodyPr wrap="square" rtlCol="0">
            <a:spAutoFit/>
          </a:bodyPr>
          <a:lstStyle/>
          <a:p>
            <a:r>
              <a:rPr lang="en-GB" sz="2800" dirty="0">
                <a:solidFill>
                  <a:srgbClr val="FFFF00"/>
                </a:solidFill>
                <a:highlight>
                  <a:srgbClr val="800000"/>
                </a:highlight>
                <a:latin typeface="Algerian" panose="04020705040A02060702" pitchFamily="82" charset="0"/>
              </a:rPr>
              <a:t>Rental &amp; Percentage Table</a:t>
            </a:r>
          </a:p>
        </p:txBody>
      </p:sp>
      <p:sp>
        <p:nvSpPr>
          <p:cNvPr id="16" name="TextBox 15">
            <a:extLst>
              <a:ext uri="{FF2B5EF4-FFF2-40B4-BE49-F238E27FC236}">
                <a16:creationId xmlns:a16="http://schemas.microsoft.com/office/drawing/2014/main" id="{D7EACA41-9260-2A30-EF79-116A8B6C29E2}"/>
              </a:ext>
            </a:extLst>
          </p:cNvPr>
          <p:cNvSpPr txBox="1"/>
          <p:nvPr/>
        </p:nvSpPr>
        <p:spPr>
          <a:xfrm>
            <a:off x="449943" y="5762171"/>
            <a:ext cx="11219543" cy="646331"/>
          </a:xfrm>
          <a:prstGeom prst="rect">
            <a:avLst/>
          </a:prstGeom>
          <a:noFill/>
        </p:spPr>
        <p:txBody>
          <a:bodyPr wrap="square" rtlCol="0">
            <a:spAutoFit/>
          </a:bodyPr>
          <a:lstStyle/>
          <a:p>
            <a:r>
              <a:rPr lang="en-GB" dirty="0"/>
              <a:t>This slide shows the rental numbers and percentages for each bike type, with standard bikes being the most popular at 36% and children’s bikes the least popular at 13%.</a:t>
            </a:r>
          </a:p>
        </p:txBody>
      </p:sp>
    </p:spTree>
    <p:extLst>
      <p:ext uri="{BB962C8B-B14F-4D97-AF65-F5344CB8AC3E}">
        <p14:creationId xmlns:p14="http://schemas.microsoft.com/office/powerpoint/2010/main" val="3894146309"/>
      </p:ext>
    </p:extLst>
  </p:cSld>
  <p:clrMapOvr>
    <a:masterClrMapping/>
  </p:clrMapOvr>
</p:sld>
</file>

<file path=ppt/theme/theme1.xml><?xml version="1.0" encoding="utf-8"?>
<a:theme xmlns:a="http://schemas.openxmlformats.org/drawingml/2006/main" name="Film Burn">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docProps/app.xml><?xml version="1.0" encoding="utf-8"?>
<Properties xmlns="http://schemas.openxmlformats.org/officeDocument/2006/extended-properties" xmlns:vt="http://schemas.openxmlformats.org/officeDocument/2006/docPropsVTypes">
  <Template>Film Burn</Template>
  <TotalTime>10162</TotalTime>
  <Words>170</Words>
  <Application>Microsoft Office PowerPoint</Application>
  <PresentationFormat>Widescreen</PresentationFormat>
  <Paragraphs>33</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Agency FB</vt:lpstr>
      <vt:lpstr>Algerian</vt:lpstr>
      <vt:lpstr>Aptos Narrow</vt:lpstr>
      <vt:lpstr>Arial</vt:lpstr>
      <vt:lpstr>Arial Rounded MT Bold</vt:lpstr>
      <vt:lpstr>Neue Haas Grotesk Text Pro</vt:lpstr>
      <vt:lpstr>Film Burn</vt:lpstr>
      <vt:lpstr>DS2: Business Digital      Artifact </vt:lpstr>
      <vt:lpstr>PowerPoint Presentation</vt:lpstr>
      <vt:lpstr>Excel Example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Shakeel Tanveer</dc:creator>
  <cp:lastModifiedBy>Shakeel Tanveer</cp:lastModifiedBy>
  <cp:revision>4</cp:revision>
  <dcterms:created xsi:type="dcterms:W3CDTF">2026-10-17T09:01:07Z</dcterms:created>
  <dcterms:modified xsi:type="dcterms:W3CDTF">2026-10-24T10:23:15Z</dcterms:modified>
</cp:coreProperties>
</file>