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20" r:id="rId1"/>
  </p:sldMasterIdLst>
  <p:notesMasterIdLst>
    <p:notesMasterId r:id="rId66"/>
  </p:notesMasterIdLst>
  <p:handoutMasterIdLst>
    <p:handoutMasterId r:id="rId67"/>
  </p:handoutMasterIdLst>
  <p:sldIdLst>
    <p:sldId id="263" r:id="rId2"/>
    <p:sldId id="296" r:id="rId3"/>
    <p:sldId id="298" r:id="rId4"/>
    <p:sldId id="299" r:id="rId5"/>
    <p:sldId id="297" r:id="rId6"/>
    <p:sldId id="289" r:id="rId7"/>
    <p:sldId id="274" r:id="rId8"/>
    <p:sldId id="332" r:id="rId9"/>
    <p:sldId id="352" r:id="rId10"/>
    <p:sldId id="290" r:id="rId11"/>
    <p:sldId id="292" r:id="rId12"/>
    <p:sldId id="294" r:id="rId13"/>
    <p:sldId id="293" r:id="rId14"/>
    <p:sldId id="348" r:id="rId15"/>
    <p:sldId id="366" r:id="rId16"/>
    <p:sldId id="334" r:id="rId17"/>
    <p:sldId id="365" r:id="rId18"/>
    <p:sldId id="333" r:id="rId19"/>
    <p:sldId id="335" r:id="rId20"/>
    <p:sldId id="281" r:id="rId21"/>
    <p:sldId id="343" r:id="rId22"/>
    <p:sldId id="344" r:id="rId23"/>
    <p:sldId id="345" r:id="rId24"/>
    <p:sldId id="346" r:id="rId25"/>
    <p:sldId id="359" r:id="rId26"/>
    <p:sldId id="360" r:id="rId27"/>
    <p:sldId id="361" r:id="rId28"/>
    <p:sldId id="362" r:id="rId29"/>
    <p:sldId id="363" r:id="rId30"/>
    <p:sldId id="355" r:id="rId31"/>
    <p:sldId id="356" r:id="rId32"/>
    <p:sldId id="357" r:id="rId33"/>
    <p:sldId id="358" r:id="rId34"/>
    <p:sldId id="256" r:id="rId35"/>
    <p:sldId id="337" r:id="rId36"/>
    <p:sldId id="300" r:id="rId37"/>
    <p:sldId id="285" r:id="rId38"/>
    <p:sldId id="286" r:id="rId39"/>
    <p:sldId id="287" r:id="rId40"/>
    <p:sldId id="364" r:id="rId41"/>
    <p:sldId id="262" r:id="rId42"/>
    <p:sldId id="340" r:id="rId43"/>
    <p:sldId id="350" r:id="rId44"/>
    <p:sldId id="351" r:id="rId45"/>
    <p:sldId id="257" r:id="rId46"/>
    <p:sldId id="353" r:id="rId47"/>
    <p:sldId id="354" r:id="rId48"/>
    <p:sldId id="288" r:id="rId49"/>
    <p:sldId id="283" r:id="rId50"/>
    <p:sldId id="258" r:id="rId51"/>
    <p:sldId id="259" r:id="rId52"/>
    <p:sldId id="260" r:id="rId53"/>
    <p:sldId id="261" r:id="rId54"/>
    <p:sldId id="264" r:id="rId55"/>
    <p:sldId id="265" r:id="rId56"/>
    <p:sldId id="349" r:id="rId57"/>
    <p:sldId id="268" r:id="rId58"/>
    <p:sldId id="284" r:id="rId59"/>
    <p:sldId id="267" r:id="rId60"/>
    <p:sldId id="271" r:id="rId61"/>
    <p:sldId id="331" r:id="rId62"/>
    <p:sldId id="342" r:id="rId63"/>
    <p:sldId id="339" r:id="rId64"/>
    <p:sldId id="302" r:id="rId65"/>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51" autoAdjust="0"/>
    <p:restoredTop sz="94505" autoAdjust="0"/>
  </p:normalViewPr>
  <p:slideViewPr>
    <p:cSldViewPr>
      <p:cViewPr varScale="1">
        <p:scale>
          <a:sx n="86" d="100"/>
          <a:sy n="86" d="100"/>
        </p:scale>
        <p:origin x="-1092" y="-90"/>
      </p:cViewPr>
      <p:guideLst>
        <p:guide orient="horz" pos="2160"/>
        <p:guide pos="2880"/>
      </p:guideLst>
    </p:cSldViewPr>
  </p:slideViewPr>
  <p:outlineViewPr>
    <p:cViewPr>
      <p:scale>
        <a:sx n="33" d="100"/>
        <a:sy n="33" d="100"/>
      </p:scale>
      <p:origin x="0" y="3197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568" cy="487918"/>
          </a:xfrm>
          <a:prstGeom prst="rect">
            <a:avLst/>
          </a:prstGeom>
        </p:spPr>
        <p:txBody>
          <a:bodyPr vert="horz" lIns="91010" tIns="45505" rIns="91010" bIns="45505" rtlCol="0"/>
          <a:lstStyle>
            <a:lvl1pPr algn="l">
              <a:defRPr sz="1200"/>
            </a:lvl1pPr>
          </a:lstStyle>
          <a:p>
            <a:endParaRPr lang="en-GB"/>
          </a:p>
        </p:txBody>
      </p:sp>
      <p:sp>
        <p:nvSpPr>
          <p:cNvPr id="3" name="Date Placeholder 2"/>
          <p:cNvSpPr>
            <a:spLocks noGrp="1"/>
          </p:cNvSpPr>
          <p:nvPr>
            <p:ph type="dt" sz="quarter" idx="1"/>
          </p:nvPr>
        </p:nvSpPr>
        <p:spPr>
          <a:xfrm>
            <a:off x="3776946" y="0"/>
            <a:ext cx="2890568" cy="487918"/>
          </a:xfrm>
          <a:prstGeom prst="rect">
            <a:avLst/>
          </a:prstGeom>
        </p:spPr>
        <p:txBody>
          <a:bodyPr vert="horz" lIns="91010" tIns="45505" rIns="91010" bIns="45505" rtlCol="0"/>
          <a:lstStyle>
            <a:lvl1pPr algn="r">
              <a:defRPr sz="1200"/>
            </a:lvl1pPr>
          </a:lstStyle>
          <a:p>
            <a:fld id="{74819D62-1AB9-414E-A3A2-D5C56FEB3E02}" type="datetimeFigureOut">
              <a:rPr lang="en-GB" smtClean="0"/>
              <a:pPr/>
              <a:t>25/11/2018</a:t>
            </a:fld>
            <a:endParaRPr lang="en-GB"/>
          </a:p>
        </p:txBody>
      </p:sp>
      <p:sp>
        <p:nvSpPr>
          <p:cNvPr id="4" name="Footer Placeholder 3"/>
          <p:cNvSpPr>
            <a:spLocks noGrp="1"/>
          </p:cNvSpPr>
          <p:nvPr>
            <p:ph type="ftr" sz="quarter" idx="2"/>
          </p:nvPr>
        </p:nvSpPr>
        <p:spPr>
          <a:xfrm>
            <a:off x="0" y="9264098"/>
            <a:ext cx="2890568" cy="487918"/>
          </a:xfrm>
          <a:prstGeom prst="rect">
            <a:avLst/>
          </a:prstGeom>
        </p:spPr>
        <p:txBody>
          <a:bodyPr vert="horz" lIns="91010" tIns="45505" rIns="91010" bIns="45505" rtlCol="0" anchor="b"/>
          <a:lstStyle>
            <a:lvl1pPr algn="l">
              <a:defRPr sz="1200"/>
            </a:lvl1pPr>
          </a:lstStyle>
          <a:p>
            <a:endParaRPr lang="en-GB"/>
          </a:p>
        </p:txBody>
      </p:sp>
      <p:sp>
        <p:nvSpPr>
          <p:cNvPr id="5" name="Slide Number Placeholder 4"/>
          <p:cNvSpPr>
            <a:spLocks noGrp="1"/>
          </p:cNvSpPr>
          <p:nvPr>
            <p:ph type="sldNum" sz="quarter" idx="3"/>
          </p:nvPr>
        </p:nvSpPr>
        <p:spPr>
          <a:xfrm>
            <a:off x="3776946" y="9264098"/>
            <a:ext cx="2890568" cy="487918"/>
          </a:xfrm>
          <a:prstGeom prst="rect">
            <a:avLst/>
          </a:prstGeom>
        </p:spPr>
        <p:txBody>
          <a:bodyPr vert="horz" lIns="91010" tIns="45505" rIns="91010" bIns="45505" rtlCol="0" anchor="b"/>
          <a:lstStyle>
            <a:lvl1pPr algn="r">
              <a:defRPr sz="1200"/>
            </a:lvl1pPr>
          </a:lstStyle>
          <a:p>
            <a:fld id="{02A12217-F791-4274-ADDB-9D08C2F23EF5}" type="slidenum">
              <a:rPr lang="en-GB" smtClean="0"/>
              <a:pPr/>
              <a:t>‹#›</a:t>
            </a:fld>
            <a:endParaRPr lang="en-GB"/>
          </a:p>
        </p:txBody>
      </p:sp>
    </p:spTree>
    <p:extLst>
      <p:ext uri="{BB962C8B-B14F-4D97-AF65-F5344CB8AC3E}">
        <p14:creationId xmlns:p14="http://schemas.microsoft.com/office/powerpoint/2010/main" xmlns="" val="4050826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2890555" cy="487990"/>
          </a:xfrm>
          <a:prstGeom prst="rect">
            <a:avLst/>
          </a:prstGeom>
        </p:spPr>
        <p:txBody>
          <a:bodyPr vert="horz" lIns="89040" tIns="44520" rIns="89040" bIns="44520" rtlCol="0"/>
          <a:lstStyle>
            <a:lvl1pPr algn="l">
              <a:defRPr sz="1200"/>
            </a:lvl1pPr>
          </a:lstStyle>
          <a:p>
            <a:endParaRPr lang="en-GB"/>
          </a:p>
        </p:txBody>
      </p:sp>
      <p:sp>
        <p:nvSpPr>
          <p:cNvPr id="3" name="Date Placeholder 2"/>
          <p:cNvSpPr>
            <a:spLocks noGrp="1"/>
          </p:cNvSpPr>
          <p:nvPr>
            <p:ph type="dt" idx="1"/>
          </p:nvPr>
        </p:nvSpPr>
        <p:spPr>
          <a:xfrm>
            <a:off x="3776994" y="1"/>
            <a:ext cx="2890555" cy="487990"/>
          </a:xfrm>
          <a:prstGeom prst="rect">
            <a:avLst/>
          </a:prstGeom>
        </p:spPr>
        <p:txBody>
          <a:bodyPr vert="horz" lIns="89040" tIns="44520" rIns="89040" bIns="44520" rtlCol="0"/>
          <a:lstStyle>
            <a:lvl1pPr algn="r">
              <a:defRPr sz="1200"/>
            </a:lvl1pPr>
          </a:lstStyle>
          <a:p>
            <a:fld id="{DF38D8C4-245C-4638-AB8A-1B3D1D61B6F9}" type="datetimeFigureOut">
              <a:rPr lang="en-GB" smtClean="0"/>
              <a:pPr/>
              <a:t>25/11/2018</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89040" tIns="44520" rIns="89040" bIns="44520" rtlCol="0" anchor="ctr"/>
          <a:lstStyle/>
          <a:p>
            <a:endParaRPr lang="en-GB"/>
          </a:p>
        </p:txBody>
      </p:sp>
      <p:sp>
        <p:nvSpPr>
          <p:cNvPr id="5" name="Notes Placeholder 4"/>
          <p:cNvSpPr>
            <a:spLocks noGrp="1"/>
          </p:cNvSpPr>
          <p:nvPr>
            <p:ph type="body" sz="quarter" idx="3"/>
          </p:nvPr>
        </p:nvSpPr>
        <p:spPr>
          <a:xfrm>
            <a:off x="667526" y="4633582"/>
            <a:ext cx="5334038" cy="4388810"/>
          </a:xfrm>
          <a:prstGeom prst="rect">
            <a:avLst/>
          </a:prstGeom>
        </p:spPr>
        <p:txBody>
          <a:bodyPr vert="horz" lIns="89040" tIns="44520" rIns="89040" bIns="445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2" y="9264062"/>
            <a:ext cx="2890555" cy="487990"/>
          </a:xfrm>
          <a:prstGeom prst="rect">
            <a:avLst/>
          </a:prstGeom>
        </p:spPr>
        <p:txBody>
          <a:bodyPr vert="horz" lIns="89040" tIns="44520" rIns="89040" bIns="44520" rtlCol="0" anchor="b"/>
          <a:lstStyle>
            <a:lvl1pPr algn="l">
              <a:defRPr sz="1200"/>
            </a:lvl1pPr>
          </a:lstStyle>
          <a:p>
            <a:endParaRPr lang="en-GB"/>
          </a:p>
        </p:txBody>
      </p:sp>
      <p:sp>
        <p:nvSpPr>
          <p:cNvPr id="7" name="Slide Number Placeholder 6"/>
          <p:cNvSpPr>
            <a:spLocks noGrp="1"/>
          </p:cNvSpPr>
          <p:nvPr>
            <p:ph type="sldNum" sz="quarter" idx="5"/>
          </p:nvPr>
        </p:nvSpPr>
        <p:spPr>
          <a:xfrm>
            <a:off x="3776994" y="9264062"/>
            <a:ext cx="2890555" cy="487990"/>
          </a:xfrm>
          <a:prstGeom prst="rect">
            <a:avLst/>
          </a:prstGeom>
        </p:spPr>
        <p:txBody>
          <a:bodyPr vert="horz" lIns="89040" tIns="44520" rIns="89040" bIns="44520" rtlCol="0" anchor="b"/>
          <a:lstStyle>
            <a:lvl1pPr algn="r">
              <a:defRPr sz="1200"/>
            </a:lvl1pPr>
          </a:lstStyle>
          <a:p>
            <a:fld id="{BF50CFD8-E090-4C4C-95CC-AB6A9404272E}" type="slidenum">
              <a:rPr lang="en-GB" smtClean="0"/>
              <a:pPr/>
              <a:t>‹#›</a:t>
            </a:fld>
            <a:endParaRPr lang="en-GB"/>
          </a:p>
        </p:txBody>
      </p:sp>
    </p:spTree>
    <p:extLst>
      <p:ext uri="{BB962C8B-B14F-4D97-AF65-F5344CB8AC3E}">
        <p14:creationId xmlns:p14="http://schemas.microsoft.com/office/powerpoint/2010/main" xmlns="" val="129651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F50CFD8-E090-4C4C-95CC-AB6A9404272E}" type="slidenum">
              <a:rPr lang="en-GB" smtClean="0"/>
              <a:pPr/>
              <a:t>19</a:t>
            </a:fld>
            <a:endParaRPr lang="en-GB"/>
          </a:p>
        </p:txBody>
      </p:sp>
    </p:spTree>
    <p:extLst>
      <p:ext uri="{BB962C8B-B14F-4D97-AF65-F5344CB8AC3E}">
        <p14:creationId xmlns:p14="http://schemas.microsoft.com/office/powerpoint/2010/main" xmlns="" val="24602981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4E43BFBE-6720-4E9D-AD7C-F0F4BC736C80}" type="datetimeFigureOut">
              <a:rPr lang="en-GB" smtClean="0"/>
              <a:pPr/>
              <a:t>25/11/2018</a:t>
            </a:fld>
            <a:endParaRPr lang="en-GB"/>
          </a:p>
        </p:txBody>
      </p:sp>
      <p:sp>
        <p:nvSpPr>
          <p:cNvPr id="20" name="Footer Placeholder 19"/>
          <p:cNvSpPr>
            <a:spLocks noGrp="1"/>
          </p:cNvSpPr>
          <p:nvPr>
            <p:ph type="ftr" sz="quarter" idx="11"/>
          </p:nvPr>
        </p:nvSpPr>
        <p:spPr/>
        <p:txBody>
          <a:bodyPr/>
          <a:lstStyle>
            <a:extLst/>
          </a:lstStyle>
          <a:p>
            <a:endParaRPr lang="en-GB"/>
          </a:p>
        </p:txBody>
      </p:sp>
      <p:sp>
        <p:nvSpPr>
          <p:cNvPr id="10" name="Slide Number Placeholder 9"/>
          <p:cNvSpPr>
            <a:spLocks noGrp="1"/>
          </p:cNvSpPr>
          <p:nvPr>
            <p:ph type="sldNum" sz="quarter" idx="12"/>
          </p:nvPr>
        </p:nvSpPr>
        <p:spPr/>
        <p:txBody>
          <a:bodyPr/>
          <a:lstStyle>
            <a:extLst/>
          </a:lstStyle>
          <a:p>
            <a:fld id="{D59131EC-5047-40FC-AA40-748AD5A3F713}" type="slidenum">
              <a:rPr lang="en-GB" smtClean="0"/>
              <a:pPr/>
              <a:t>‹#›</a:t>
            </a:fld>
            <a:endParaRPr lang="en-GB"/>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E43BFBE-6720-4E9D-AD7C-F0F4BC736C80}" type="datetimeFigureOut">
              <a:rPr lang="en-GB" smtClean="0"/>
              <a:pPr/>
              <a:t>25/11/2018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D59131EC-5047-40FC-AA40-748AD5A3F713}"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4E43BFBE-6720-4E9D-AD7C-F0F4BC736C80}" type="datetimeFigureOut">
              <a:rPr lang="en-GB" smtClean="0"/>
              <a:pPr/>
              <a:t>25/11/2018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D59131EC-5047-40FC-AA40-748AD5A3F713}" type="slidenum">
              <a:rPr lang="en-GB" smtClean="0"/>
              <a:pPr/>
              <a:t>‹#›</a:t>
            </a:fld>
            <a:endParaRPr lang="en-GB"/>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E43BFBE-6720-4E9D-AD7C-F0F4BC736C80}" type="datetimeFigureOut">
              <a:rPr lang="en-GB" smtClean="0"/>
              <a:pPr/>
              <a:t>25/11/2018</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D59131EC-5047-40FC-AA40-748AD5A3F713}"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4E43BFBE-6720-4E9D-AD7C-F0F4BC736C80}" type="datetimeFigureOut">
              <a:rPr lang="en-GB" smtClean="0"/>
              <a:pPr/>
              <a:t>25/11/2018</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D59131EC-5047-40FC-AA40-748AD5A3F713}"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4E43BFBE-6720-4E9D-AD7C-F0F4BC736C80}" type="datetimeFigureOut">
              <a:rPr lang="en-GB" smtClean="0"/>
              <a:pPr/>
              <a:t>25/11/2018</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D59131EC-5047-40FC-AA40-748AD5A3F713}"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4E43BFBE-6720-4E9D-AD7C-F0F4BC736C80}" type="datetimeFigureOut">
              <a:rPr lang="en-GB" smtClean="0"/>
              <a:pPr/>
              <a:t>25/11/2018</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D59131EC-5047-40FC-AA40-748AD5A3F713}" type="slidenum">
              <a:rPr lang="en-GB" smtClean="0"/>
              <a:pPr/>
              <a:t>‹#›</a:t>
            </a:fld>
            <a:endParaRPr lang="en-GB"/>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E43BFBE-6720-4E9D-AD7C-F0F4BC736C80}" type="datetimeFigureOut">
              <a:rPr lang="en-GB" smtClean="0"/>
              <a:pPr/>
              <a:t>25/11/2018</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D59131EC-5047-40FC-AA40-748AD5A3F713}"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4E43BFBE-6720-4E9D-AD7C-F0F4BC736C80}" type="datetimeFigureOut">
              <a:rPr lang="en-GB" smtClean="0"/>
              <a:pPr/>
              <a:t>25/11/2018</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D59131EC-5047-40FC-AA40-748AD5A3F713}" type="slidenum">
              <a:rPr lang="en-GB" smtClean="0"/>
              <a:pPr/>
              <a:t>‹#›</a:t>
            </a:fld>
            <a:endParaRPr lang="en-GB"/>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E43BFBE-6720-4E9D-AD7C-F0F4BC736C80}" type="datetimeFigureOut">
              <a:rPr lang="en-GB" smtClean="0"/>
              <a:pPr/>
              <a:t>25/11/2018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D59131EC-5047-40FC-AA40-748AD5A3F713}"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E43BFBE-6720-4E9D-AD7C-F0F4BC736C80}" type="datetimeFigureOut">
              <a:rPr lang="en-GB" smtClean="0"/>
              <a:pPr/>
              <a:t>25/11/2018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D59131EC-5047-40FC-AA40-748AD5A3F713}"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4E43BFBE-6720-4E9D-AD7C-F0F4BC736C80}" type="datetimeFigureOut">
              <a:rPr lang="en-GB" smtClean="0"/>
              <a:pPr/>
              <a:t>25/11/2018</a:t>
            </a:fld>
            <a:endParaRPr lang="en-GB"/>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GB"/>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D59131EC-5047-40FC-AA40-748AD5A3F713}" type="slidenum">
              <a:rPr lang="en-GB" smtClean="0"/>
              <a:pPr/>
              <a:t>‹#›</a:t>
            </a:fld>
            <a:endParaRPr lang="en-GB"/>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hyperlink" Target="http://www.google.co.uk/url?sa=i&amp;rct=j&amp;q=&amp;esrc=s&amp;frm=1&amp;source=images&amp;cd=&amp;cad=rja&amp;docid=ycT6KiJCLms-xM&amp;tbnid=DuIMbXLmLcVcrM:&amp;ved=0CAUQjRw&amp;url=http://www.tms.org/Students/Winners/Davidson/Davidson.html&amp;ei=VuiIUuuFGqW80QXOoIDgBA&amp;bvm=bv.56643336,d.ZG4&amp;psig=AFQjCNFS1GmqqHeb51eHFB4zNNfiYL98gg&amp;ust=1384790439740801"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youtu.be/-ZCaFE97hkM"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youtu.be/-ZCaFE97hkM" TargetMode="External"/><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sites.google.com/site/gobanengineeringnotes/materials-testing/tensile-testing/load-v-extension-graph/Image%204.png?attredirects=0" TargetMode="Externa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hyperlink" Target="https://sites.google.com/site/gobanengineeringnotes/materials-testing/tensile-testing/load-v-extension-graph/Image%205.png?attredirects=0"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sites.google.com/site/gobanengineeringnotes/materials-testing/tensile-testing/load-v-extension-graph/Image%207.png?attredirects=0" TargetMode="Externa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sites.google.com/site/gobanengineeringnotes/materials-testing/tensile-testing/load-v-extension-graph/Image%209.png?attredirects=0" TargetMode="Externa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hyperlink" Target="https://sites.google.com/site/gobanengineeringnotes/materials-testing/tensile-testing/load-v-extension-graph/Image%208.png?attredirects=0"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google.co.uk/url?sa=i&amp;rct=j&amp;q=&amp;esrc=s&amp;frm=1&amp;source=images&amp;cd=&amp;cad=rja&amp;docid=JePSU3NEBrmDTM&amp;tbnid=KrKjNotwPrw9SM:&amp;ved=0CAUQjRw&amp;url=http://www.brandschutz-stahl.info/fireprotection-steel.html&amp;ei=4gOJUtjAOcLD0QXb_YG4DA&amp;psig=AFQjCNE9LZXOHB5gs000dq43Ap7VmgvOmw&amp;ust=1384797443770151"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CAcQjRxqFQoTCL-w_sq64MgCFUE_GgoduuwDjw&amp;url=http://wallpaper222.com/explore/castellated-beam/&amp;psig=AFQjCNHLRPb1jC90E-XcGrdybCzFwEC9jg&amp;ust=1445959894715248" TargetMode="External"/><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8.gi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www.google.co.uk/url?sa=i&amp;rct=j&amp;q=&amp;esrc=s&amp;frm=1&amp;source=images&amp;cd=&amp;cad=rja&amp;docid=5pmDabDD1UoBeM&amp;tbnid=H5jEwLdu4zCOBM:&amp;ved=0CAUQjRw&amp;url=http://www.structuremag.org/article.aspx?articleID=717&amp;ei=2vqIUuLaKIaY0QWr-4CgCw&amp;bvm=bv.56643336,d.ZG4&amp;psig=AFQjCNGT8YLtG_ltU48Jc-NoCVy8WrbyBg&amp;ust=1384794954660450"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7.jpeg"/><Relationship Id="rId2" Type="http://schemas.openxmlformats.org/officeDocument/2006/relationships/hyperlink" Target="http://www.google.co.uk/url?sa=i&amp;rct=j&amp;q=&amp;esrc=s&amp;source=images&amp;cd=&amp;cad=rja&amp;uact=8&amp;ved=0ahUKEwiN6-ea59LXAhUiDMAKHa7dAi0QjRwIBw&amp;url=http://www.skyscrapercity.com/showthread.php?t=1527678&amp;page=10&amp;psig=AOvVaw2PZSL3p5_3xxfG6q1VVD2R&amp;ust=1511461524441125" TargetMode="External"/><Relationship Id="rId1" Type="http://schemas.openxmlformats.org/officeDocument/2006/relationships/slideLayout" Target="../slideLayouts/slideLayout7.xml"/><Relationship Id="rId6" Type="http://schemas.openxmlformats.org/officeDocument/2006/relationships/hyperlink" Target="http://www.google.co.uk/url?sa=i&amp;rct=j&amp;q=&amp;esrc=s&amp;source=images&amp;cd=&amp;cad=rja&amp;uact=8&amp;ved=0ahUKEwj3wO2x6dLXAhUFBcAKHVqzAlQQjRwIBw&amp;url=http://www.atlastube.com/atlas-observer/hollow-structural-section/hss-connection-solutions-under-seismic-loading-for-braced-frames&amp;psig=AOvVaw2e3IIOIz7VC6fOjQjBp0EW&amp;ust=1511462070185144" TargetMode="External"/><Relationship Id="rId5" Type="http://schemas.openxmlformats.org/officeDocument/2006/relationships/image" Target="../media/image36.jpeg"/><Relationship Id="rId4" Type="http://schemas.openxmlformats.org/officeDocument/2006/relationships/hyperlink" Target="http://www.google.co.uk/url?sa=i&amp;rct=j&amp;q=&amp;esrc=s&amp;source=images&amp;cd=&amp;cad=rja&amp;uact=8&amp;ved=0ahUKEwi_pKqD6NLXAhWEJ8AKHRVzC-gQjRwIBw&amp;url=http://www.tboake.com/SSEF1/tensile.shtml&amp;psig=AOvVaw1m_pRLebk8IrVSnADgz75s&amp;ust=1511461719211792" TargetMode="External"/></Relationships>
</file>

<file path=ppt/slides/_rels/slide4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google.co.uk/url?sa=i&amp;rct=j&amp;q=&amp;esrc=s&amp;frm=1&amp;source=images&amp;cd=&amp;cad=rja&amp;docid=5rZ0lTptotoLlM&amp;tbnid=57YIw9S92lDgmM:&amp;ved=0CAUQjRw&amp;url=http://ontario-geofish.blogspot.com/2010/11/china-earthquake-building.html&amp;ei=jPuIUsmGPOqh0QWm2YDYDQ&amp;bvm=bv.56643336,d.ZG4&amp;psig=AFQjCNGT8YLtG_ltU48Jc-NoCVy8WrbyBg&amp;ust=1384794954660450"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5.gif"/><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5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sp>
        <p:nvSpPr>
          <p:cNvPr id="3" name="Content Placeholder 2"/>
          <p:cNvSpPr>
            <a:spLocks noGrp="1"/>
          </p:cNvSpPr>
          <p:nvPr>
            <p:ph idx="1"/>
          </p:nvPr>
        </p:nvSpPr>
        <p:spPr>
          <a:xfrm>
            <a:off x="1043608" y="1412776"/>
            <a:ext cx="7498080" cy="4800600"/>
          </a:xfrm>
        </p:spPr>
        <p:txBody>
          <a:bodyPr>
            <a:normAutofit/>
          </a:bodyPr>
          <a:lstStyle/>
          <a:p>
            <a:pPr>
              <a:buNone/>
            </a:pPr>
            <a:r>
              <a:rPr lang="en-GB" sz="4400" dirty="0" smtClean="0">
                <a:latin typeface="Lucida Sans Unicode" pitchFamily="34" charset="0"/>
                <a:cs typeface="Lucida Sans Unicode" pitchFamily="34" charset="0"/>
              </a:rPr>
              <a:t>STEEL in Construction</a:t>
            </a:r>
            <a:endParaRPr lang="en-GB" sz="4400" dirty="0">
              <a:latin typeface="Lucida Sans Unicode" pitchFamily="34" charset="0"/>
              <a:cs typeface="Lucida Sans Unicode" pitchFamily="34" charset="0"/>
            </a:endParaRPr>
          </a:p>
        </p:txBody>
      </p:sp>
      <p:sp>
        <p:nvSpPr>
          <p:cNvPr id="4" name="Rectangle 3"/>
          <p:cNvSpPr/>
          <p:nvPr/>
        </p:nvSpPr>
        <p:spPr>
          <a:xfrm>
            <a:off x="3152769" y="4706563"/>
            <a:ext cx="5976664" cy="646331"/>
          </a:xfrm>
          <a:prstGeom prst="rect">
            <a:avLst/>
          </a:prstGeom>
        </p:spPr>
        <p:txBody>
          <a:bodyPr wrap="square">
            <a:spAutoFit/>
          </a:bodyPr>
          <a:lstStyle/>
          <a:p>
            <a:r>
              <a:rPr lang="en-US" b="1" dirty="0" smtClean="0">
                <a:solidFill>
                  <a:schemeClr val="tx1"/>
                </a:solidFill>
              </a:rPr>
              <a:t>Faculty of  Architecture, Computing and Engineering</a:t>
            </a:r>
          </a:p>
          <a:p>
            <a:r>
              <a:rPr lang="en-US" b="1" dirty="0" smtClean="0">
                <a:solidFill>
                  <a:schemeClr val="tx1"/>
                </a:solidFill>
              </a:rPr>
              <a:t>School of The Built and Natural Environments</a:t>
            </a:r>
            <a:endParaRPr lang="en-GB" dirty="0"/>
          </a:p>
        </p:txBody>
      </p:sp>
      <p:sp>
        <p:nvSpPr>
          <p:cNvPr id="5" name="Rectangle 4"/>
          <p:cNvSpPr/>
          <p:nvPr/>
        </p:nvSpPr>
        <p:spPr>
          <a:xfrm>
            <a:off x="6804248" y="5608953"/>
            <a:ext cx="2088232" cy="523220"/>
          </a:xfrm>
          <a:prstGeom prst="rect">
            <a:avLst/>
          </a:prstGeom>
        </p:spPr>
        <p:txBody>
          <a:bodyPr wrap="square">
            <a:spAutoFit/>
          </a:bodyPr>
          <a:lstStyle/>
          <a:p>
            <a:r>
              <a:rPr lang="en-US" sz="1400" b="1" dirty="0" smtClean="0">
                <a:solidFill>
                  <a:schemeClr val="tx1"/>
                </a:solidFill>
                <a:latin typeface="Lucida Sans Unicode" pitchFamily="34" charset="0"/>
                <a:cs typeface="Lucida Sans Unicode" pitchFamily="34" charset="0"/>
              </a:rPr>
              <a:t>Allan Nantel</a:t>
            </a:r>
          </a:p>
          <a:p>
            <a:r>
              <a:rPr lang="en-US" sz="1400" b="1" dirty="0" smtClean="0">
                <a:solidFill>
                  <a:schemeClr val="tx1"/>
                </a:solidFill>
                <a:latin typeface="Lucida Sans Unicode" pitchFamily="34" charset="0"/>
                <a:cs typeface="Lucida Sans Unicode" pitchFamily="34" charset="0"/>
              </a:rPr>
              <a:t>November 2018</a:t>
            </a:r>
            <a:endParaRPr lang="en-US" sz="1400" dirty="0">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260648"/>
            <a:ext cx="7498080" cy="1143000"/>
          </a:xfrm>
        </p:spPr>
        <p:txBody>
          <a:bodyPr/>
          <a:lstStyle/>
          <a:p>
            <a:pPr algn="ctr"/>
            <a:r>
              <a:rPr lang="en-GB" dirty="0" smtClean="0"/>
              <a:t>Classification of Metals</a:t>
            </a:r>
            <a:endParaRPr lang="en-GB" dirty="0"/>
          </a:p>
        </p:txBody>
      </p:sp>
      <p:sp>
        <p:nvSpPr>
          <p:cNvPr id="4" name="TextBox 3"/>
          <p:cNvSpPr txBox="1"/>
          <p:nvPr/>
        </p:nvSpPr>
        <p:spPr>
          <a:xfrm>
            <a:off x="3929058" y="1857364"/>
            <a:ext cx="1714512" cy="369332"/>
          </a:xfrm>
          <a:prstGeom prst="rect">
            <a:avLst/>
          </a:prstGeom>
          <a:solidFill>
            <a:schemeClr val="accent1">
              <a:lumMod val="20000"/>
              <a:lumOff val="80000"/>
            </a:schemeClr>
          </a:solidFill>
          <a:ln>
            <a:solidFill>
              <a:schemeClr val="tx1"/>
            </a:solidFill>
          </a:ln>
        </p:spPr>
        <p:txBody>
          <a:bodyPr wrap="square" rtlCol="0">
            <a:spAutoFit/>
          </a:bodyPr>
          <a:lstStyle/>
          <a:p>
            <a:pPr algn="ctr"/>
            <a:r>
              <a:rPr lang="en-US" dirty="0" smtClean="0"/>
              <a:t>Metals</a:t>
            </a:r>
            <a:endParaRPr lang="en-US" dirty="0"/>
          </a:p>
        </p:txBody>
      </p:sp>
      <p:sp>
        <p:nvSpPr>
          <p:cNvPr id="5" name="TextBox 4"/>
          <p:cNvSpPr txBox="1"/>
          <p:nvPr/>
        </p:nvSpPr>
        <p:spPr>
          <a:xfrm>
            <a:off x="6000760" y="2714620"/>
            <a:ext cx="1714512" cy="369332"/>
          </a:xfrm>
          <a:prstGeom prst="rect">
            <a:avLst/>
          </a:prstGeom>
          <a:solidFill>
            <a:schemeClr val="accent5">
              <a:lumMod val="40000"/>
              <a:lumOff val="60000"/>
            </a:schemeClr>
          </a:solidFill>
          <a:ln>
            <a:solidFill>
              <a:schemeClr val="tx1"/>
            </a:solidFill>
          </a:ln>
        </p:spPr>
        <p:txBody>
          <a:bodyPr wrap="square" rtlCol="0">
            <a:spAutoFit/>
          </a:bodyPr>
          <a:lstStyle/>
          <a:p>
            <a:pPr algn="ctr"/>
            <a:r>
              <a:rPr lang="en-US" dirty="0" smtClean="0"/>
              <a:t>Non Ferrous</a:t>
            </a:r>
            <a:endParaRPr lang="en-US" dirty="0"/>
          </a:p>
        </p:txBody>
      </p:sp>
      <p:sp>
        <p:nvSpPr>
          <p:cNvPr id="6" name="TextBox 5"/>
          <p:cNvSpPr txBox="1"/>
          <p:nvPr/>
        </p:nvSpPr>
        <p:spPr>
          <a:xfrm>
            <a:off x="2571736" y="2714620"/>
            <a:ext cx="1714512" cy="369332"/>
          </a:xfrm>
          <a:prstGeom prst="rect">
            <a:avLst/>
          </a:prstGeom>
          <a:solidFill>
            <a:schemeClr val="bg1">
              <a:lumMod val="75000"/>
            </a:schemeClr>
          </a:solidFill>
          <a:ln>
            <a:solidFill>
              <a:schemeClr val="tx1"/>
            </a:solidFill>
          </a:ln>
        </p:spPr>
        <p:txBody>
          <a:bodyPr wrap="square" rtlCol="0">
            <a:spAutoFit/>
          </a:bodyPr>
          <a:lstStyle/>
          <a:p>
            <a:pPr algn="ctr"/>
            <a:r>
              <a:rPr lang="en-US" dirty="0" smtClean="0"/>
              <a:t>Ferrous</a:t>
            </a:r>
            <a:endParaRPr lang="en-US" dirty="0"/>
          </a:p>
        </p:txBody>
      </p:sp>
      <p:cxnSp>
        <p:nvCxnSpPr>
          <p:cNvPr id="8" name="Straight Connector 7"/>
          <p:cNvCxnSpPr/>
          <p:nvPr/>
        </p:nvCxnSpPr>
        <p:spPr>
          <a:xfrm>
            <a:off x="3428992" y="2500306"/>
            <a:ext cx="342902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a:stCxn id="4" idx="2"/>
          </p:cNvCxnSpPr>
          <p:nvPr/>
        </p:nvCxnSpPr>
        <p:spPr>
          <a:xfrm rot="5400000">
            <a:off x="4649509" y="2363501"/>
            <a:ext cx="27361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a:endCxn id="6" idx="0"/>
          </p:cNvCxnSpPr>
          <p:nvPr/>
        </p:nvCxnSpPr>
        <p:spPr>
          <a:xfrm rot="5400000">
            <a:off x="3321835" y="2607463"/>
            <a:ext cx="21431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a:off x="6751653" y="2606669"/>
            <a:ext cx="21431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3322629" y="3178173"/>
            <a:ext cx="214314" cy="1588"/>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571604" y="3500438"/>
            <a:ext cx="928694" cy="646331"/>
          </a:xfrm>
          <a:prstGeom prst="rect">
            <a:avLst/>
          </a:prstGeom>
          <a:solidFill>
            <a:schemeClr val="bg1">
              <a:lumMod val="75000"/>
            </a:schemeClr>
          </a:solidFill>
          <a:ln>
            <a:solidFill>
              <a:schemeClr val="tx1"/>
            </a:solidFill>
          </a:ln>
        </p:spPr>
        <p:txBody>
          <a:bodyPr wrap="square" rtlCol="0">
            <a:spAutoFit/>
          </a:bodyPr>
          <a:lstStyle/>
          <a:p>
            <a:pPr algn="ctr"/>
            <a:r>
              <a:rPr lang="en-US" dirty="0" smtClean="0"/>
              <a:t>Cast Iron</a:t>
            </a:r>
            <a:endParaRPr lang="en-US" dirty="0"/>
          </a:p>
        </p:txBody>
      </p:sp>
      <p:sp>
        <p:nvSpPr>
          <p:cNvPr id="17" name="TextBox 16"/>
          <p:cNvSpPr txBox="1"/>
          <p:nvPr/>
        </p:nvSpPr>
        <p:spPr>
          <a:xfrm>
            <a:off x="2857488" y="3500438"/>
            <a:ext cx="1143008" cy="646331"/>
          </a:xfrm>
          <a:prstGeom prst="rect">
            <a:avLst/>
          </a:prstGeom>
          <a:solidFill>
            <a:schemeClr val="bg1">
              <a:lumMod val="75000"/>
            </a:schemeClr>
          </a:solidFill>
          <a:ln>
            <a:solidFill>
              <a:schemeClr val="tx1"/>
            </a:solidFill>
          </a:ln>
        </p:spPr>
        <p:txBody>
          <a:bodyPr wrap="square" rtlCol="0">
            <a:spAutoFit/>
          </a:bodyPr>
          <a:lstStyle/>
          <a:p>
            <a:pPr algn="ctr"/>
            <a:r>
              <a:rPr lang="en-US" dirty="0" smtClean="0"/>
              <a:t>Wrought Iron</a:t>
            </a:r>
            <a:endParaRPr lang="en-US" dirty="0"/>
          </a:p>
        </p:txBody>
      </p:sp>
      <p:sp>
        <p:nvSpPr>
          <p:cNvPr id="18" name="TextBox 17"/>
          <p:cNvSpPr txBox="1"/>
          <p:nvPr/>
        </p:nvSpPr>
        <p:spPr>
          <a:xfrm>
            <a:off x="4286248" y="3500438"/>
            <a:ext cx="928694" cy="646331"/>
          </a:xfrm>
          <a:prstGeom prst="rect">
            <a:avLst/>
          </a:prstGeom>
          <a:solidFill>
            <a:schemeClr val="bg1">
              <a:lumMod val="75000"/>
            </a:schemeClr>
          </a:solidFill>
          <a:ln>
            <a:solidFill>
              <a:schemeClr val="tx1"/>
            </a:solidFill>
          </a:ln>
        </p:spPr>
        <p:txBody>
          <a:bodyPr wrap="square" rtlCol="0">
            <a:spAutoFit/>
          </a:bodyPr>
          <a:lstStyle/>
          <a:p>
            <a:pPr algn="ctr"/>
            <a:r>
              <a:rPr lang="en-US" dirty="0" smtClean="0"/>
              <a:t>Steel</a:t>
            </a:r>
          </a:p>
          <a:p>
            <a:pPr algn="ctr"/>
            <a:endParaRPr lang="en-US" dirty="0"/>
          </a:p>
        </p:txBody>
      </p:sp>
      <p:cxnSp>
        <p:nvCxnSpPr>
          <p:cNvPr id="19" name="Straight Connector 18"/>
          <p:cNvCxnSpPr/>
          <p:nvPr/>
        </p:nvCxnSpPr>
        <p:spPr>
          <a:xfrm>
            <a:off x="1928794" y="3286124"/>
            <a:ext cx="278608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1822431" y="3392487"/>
            <a:ext cx="21431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3322629" y="3392487"/>
            <a:ext cx="21431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4608513" y="3392487"/>
            <a:ext cx="21431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6751653" y="3178173"/>
            <a:ext cx="21431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143636" y="3286124"/>
            <a:ext cx="142876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6037273" y="3392487"/>
            <a:ext cx="21431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7466033" y="3392487"/>
            <a:ext cx="214314" cy="1588"/>
          </a:xfrm>
          <a:prstGeom prst="line">
            <a:avLst/>
          </a:prstGeom>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5643570" y="3500438"/>
            <a:ext cx="928694" cy="646331"/>
          </a:xfrm>
          <a:prstGeom prst="rect">
            <a:avLst/>
          </a:prstGeom>
          <a:solidFill>
            <a:schemeClr val="accent5">
              <a:lumMod val="40000"/>
              <a:lumOff val="60000"/>
            </a:schemeClr>
          </a:solidFill>
          <a:ln>
            <a:solidFill>
              <a:schemeClr val="tx1"/>
            </a:solidFill>
          </a:ln>
        </p:spPr>
        <p:txBody>
          <a:bodyPr wrap="square" rtlCol="0">
            <a:spAutoFit/>
          </a:bodyPr>
          <a:lstStyle/>
          <a:p>
            <a:pPr algn="ctr"/>
            <a:r>
              <a:rPr lang="en-US" dirty="0" smtClean="0"/>
              <a:t>Alloys</a:t>
            </a:r>
          </a:p>
          <a:p>
            <a:pPr algn="ctr"/>
            <a:endParaRPr lang="en-US" dirty="0"/>
          </a:p>
        </p:txBody>
      </p:sp>
      <p:sp>
        <p:nvSpPr>
          <p:cNvPr id="33" name="TextBox 32"/>
          <p:cNvSpPr txBox="1"/>
          <p:nvPr/>
        </p:nvSpPr>
        <p:spPr>
          <a:xfrm>
            <a:off x="7143768" y="3500438"/>
            <a:ext cx="928694" cy="646331"/>
          </a:xfrm>
          <a:prstGeom prst="rect">
            <a:avLst/>
          </a:prstGeom>
          <a:solidFill>
            <a:schemeClr val="accent5">
              <a:lumMod val="40000"/>
              <a:lumOff val="60000"/>
            </a:schemeClr>
          </a:solidFill>
          <a:ln>
            <a:solidFill>
              <a:schemeClr val="tx1"/>
            </a:solidFill>
          </a:ln>
        </p:spPr>
        <p:txBody>
          <a:bodyPr wrap="square" rtlCol="0">
            <a:spAutoFit/>
          </a:bodyPr>
          <a:lstStyle/>
          <a:p>
            <a:pPr algn="ctr"/>
            <a:r>
              <a:rPr lang="en-US" dirty="0" smtClean="0"/>
              <a:t>Pure metals</a:t>
            </a:r>
            <a:endParaRPr lang="en-US" dirty="0"/>
          </a:p>
        </p:txBody>
      </p:sp>
      <p:sp>
        <p:nvSpPr>
          <p:cNvPr id="34" name="TextBox 33"/>
          <p:cNvSpPr txBox="1"/>
          <p:nvPr/>
        </p:nvSpPr>
        <p:spPr>
          <a:xfrm>
            <a:off x="1043608" y="4581128"/>
            <a:ext cx="8256980" cy="1631216"/>
          </a:xfrm>
          <a:prstGeom prst="rect">
            <a:avLst/>
          </a:prstGeom>
          <a:noFill/>
        </p:spPr>
        <p:txBody>
          <a:bodyPr wrap="square" rtlCol="0">
            <a:spAutoFit/>
          </a:bodyPr>
          <a:lstStyle/>
          <a:p>
            <a:r>
              <a:rPr lang="en-US" sz="2000" b="1" dirty="0" smtClean="0">
                <a:solidFill>
                  <a:srgbClr val="0070C0"/>
                </a:solidFill>
              </a:rPr>
              <a:t>Ferrous </a:t>
            </a:r>
            <a:r>
              <a:rPr lang="en-US" sz="2000" dirty="0" smtClean="0"/>
              <a:t>metals are those which contain iron;</a:t>
            </a:r>
          </a:p>
          <a:p>
            <a:r>
              <a:rPr lang="en-US" sz="2000" b="1" dirty="0" smtClean="0">
                <a:solidFill>
                  <a:srgbClr val="0070C0"/>
                </a:solidFill>
              </a:rPr>
              <a:t>Non ferrous </a:t>
            </a:r>
            <a:r>
              <a:rPr lang="en-US" sz="2000" dirty="0" smtClean="0"/>
              <a:t>metals do not contain iron.</a:t>
            </a:r>
          </a:p>
          <a:p>
            <a:r>
              <a:rPr lang="en-US" sz="2000" b="1" dirty="0" smtClean="0">
                <a:solidFill>
                  <a:srgbClr val="0070C0"/>
                </a:solidFill>
              </a:rPr>
              <a:t>Alloys</a:t>
            </a:r>
            <a:r>
              <a:rPr lang="en-US" sz="2000" dirty="0" smtClean="0"/>
              <a:t> are a mixture of 2 or more metals.</a:t>
            </a:r>
          </a:p>
          <a:p>
            <a:endParaRPr lang="en-US" sz="2000" dirty="0" smtClean="0"/>
          </a:p>
          <a:p>
            <a:r>
              <a:rPr lang="en-US" sz="2000" dirty="0" smtClean="0"/>
              <a:t>In Construction…. Steel,  Aluminium, Copper, Lead and Zinc predominate.</a:t>
            </a:r>
            <a:endParaRPr lang="en-US" sz="2000" b="1" dirty="0">
              <a:solidFill>
                <a:srgbClr val="0070C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Classification of Metals</a:t>
            </a:r>
            <a:endParaRPr lang="en-GB" dirty="0"/>
          </a:p>
        </p:txBody>
      </p:sp>
      <p:sp>
        <p:nvSpPr>
          <p:cNvPr id="3" name="Content Placeholder 3"/>
          <p:cNvSpPr>
            <a:spLocks noGrp="1"/>
          </p:cNvSpPr>
          <p:nvPr>
            <p:ph idx="1"/>
          </p:nvPr>
        </p:nvSpPr>
        <p:spPr>
          <a:xfrm>
            <a:off x="1435608" y="1447800"/>
            <a:ext cx="7498080" cy="4800600"/>
          </a:xfrm>
          <a:noFill/>
        </p:spPr>
        <p:txBody>
          <a:bodyPr>
            <a:normAutofit/>
          </a:bodyPr>
          <a:lstStyle/>
          <a:p>
            <a:pPr>
              <a:buNone/>
            </a:pPr>
            <a:r>
              <a:rPr lang="en-GB" sz="2800" b="1" dirty="0" smtClean="0">
                <a:latin typeface="Lucida Sans Unicode" pitchFamily="34" charset="0"/>
                <a:cs typeface="Lucida Sans Unicode" pitchFamily="34" charset="0"/>
              </a:rPr>
              <a:t>Non ferrous metals</a:t>
            </a:r>
          </a:p>
          <a:p>
            <a:pPr>
              <a:buNone/>
            </a:pPr>
            <a:endParaRPr lang="en-GB" sz="2000" b="1" dirty="0" smtClean="0">
              <a:latin typeface="Lucida Sans Unicode" pitchFamily="34" charset="0"/>
              <a:cs typeface="Lucida Sans Unicode" pitchFamily="34" charset="0"/>
            </a:endParaRPr>
          </a:p>
          <a:p>
            <a:r>
              <a:rPr lang="en-GB" sz="2000" b="1" dirty="0" smtClean="0">
                <a:solidFill>
                  <a:srgbClr val="0070C0"/>
                </a:solidFill>
                <a:latin typeface="Lucida Sans Unicode" pitchFamily="34" charset="0"/>
                <a:cs typeface="Lucida Sans Unicode" pitchFamily="34" charset="0"/>
              </a:rPr>
              <a:t>Copper</a:t>
            </a:r>
            <a:r>
              <a:rPr lang="en-GB" sz="2000" dirty="0" smtClean="0">
                <a:latin typeface="Lucida Sans Unicode" pitchFamily="34" charset="0"/>
                <a:cs typeface="Lucida Sans Unicode" pitchFamily="34" charset="0"/>
              </a:rPr>
              <a:t> – soft, malleable, ductile, good conductor of heat. Used for water pipes, boilers, wiring etc</a:t>
            </a:r>
          </a:p>
          <a:p>
            <a:r>
              <a:rPr lang="en-GB" sz="2000" b="1" dirty="0" smtClean="0">
                <a:solidFill>
                  <a:srgbClr val="0070C0"/>
                </a:solidFill>
                <a:latin typeface="Lucida Sans Unicode" pitchFamily="34" charset="0"/>
                <a:cs typeface="Lucida Sans Unicode" pitchFamily="34" charset="0"/>
              </a:rPr>
              <a:t>Lead</a:t>
            </a:r>
            <a:r>
              <a:rPr lang="en-GB" sz="2000" dirty="0" smtClean="0">
                <a:latin typeface="Lucida Sans Unicode" pitchFamily="34" charset="0"/>
                <a:cs typeface="Lucida Sans Unicode" pitchFamily="34" charset="0"/>
              </a:rPr>
              <a:t> – malleable &amp; easily rolled into sheets. Used for roofs and flashings</a:t>
            </a:r>
          </a:p>
          <a:p>
            <a:r>
              <a:rPr lang="en-GB" sz="2000" b="1" dirty="0" smtClean="0">
                <a:solidFill>
                  <a:srgbClr val="0070C0"/>
                </a:solidFill>
                <a:latin typeface="Lucida Sans Unicode" pitchFamily="34" charset="0"/>
                <a:cs typeface="Lucida Sans Unicode" pitchFamily="34" charset="0"/>
              </a:rPr>
              <a:t>Zinc</a:t>
            </a:r>
            <a:r>
              <a:rPr lang="en-GB" sz="2000" dirty="0" smtClean="0">
                <a:latin typeface="Lucida Sans Unicode" pitchFamily="34" charset="0"/>
                <a:cs typeface="Lucida Sans Unicode" pitchFamily="34" charset="0"/>
              </a:rPr>
              <a:t> – soft, brittle. Used for galvanising iron, for cowls  &amp; roof flashings.</a:t>
            </a:r>
          </a:p>
          <a:p>
            <a:r>
              <a:rPr lang="en-GB" sz="2000" b="1" dirty="0" smtClean="0">
                <a:solidFill>
                  <a:srgbClr val="0070C0"/>
                </a:solidFill>
                <a:latin typeface="Lucida Sans Unicode" pitchFamily="34" charset="0"/>
                <a:cs typeface="Lucida Sans Unicode" pitchFamily="34" charset="0"/>
              </a:rPr>
              <a:t>Aluminium</a:t>
            </a:r>
            <a:r>
              <a:rPr lang="en-GB" sz="2000" dirty="0" smtClean="0">
                <a:latin typeface="Lucida Sans Unicode" pitchFamily="34" charset="0"/>
                <a:cs typeface="Lucida Sans Unicode" pitchFamily="34" charset="0"/>
              </a:rPr>
              <a:t> – light, strong, hard wearing. Used for light structural work, hinges, doors, windows etc</a:t>
            </a:r>
          </a:p>
          <a:p>
            <a:r>
              <a:rPr lang="en-GB" sz="2000" b="1" dirty="0" smtClean="0">
                <a:solidFill>
                  <a:srgbClr val="0070C0"/>
                </a:solidFill>
                <a:latin typeface="Lucida Sans Unicode" pitchFamily="34" charset="0"/>
                <a:cs typeface="Lucida Sans Unicode" pitchFamily="34" charset="0"/>
              </a:rPr>
              <a:t>Chromium</a:t>
            </a:r>
            <a:r>
              <a:rPr lang="en-GB" sz="2000" dirty="0" smtClean="0">
                <a:latin typeface="Lucida Sans Unicode" pitchFamily="34" charset="0"/>
                <a:cs typeface="Lucida Sans Unicode" pitchFamily="34" charset="0"/>
              </a:rPr>
              <a:t> – hard wearing metal. Used for coating iron &amp; steel.</a:t>
            </a:r>
          </a:p>
          <a:p>
            <a:endParaRPr lang="en-GB" sz="2000" dirty="0" smtClean="0">
              <a:latin typeface="Lucida Sans Unicode" pitchFamily="34" charset="0"/>
              <a:cs typeface="Lucida Sans Unicode" pitchFamily="34" charset="0"/>
            </a:endParaRPr>
          </a:p>
          <a:p>
            <a:endParaRPr lang="en-GB" sz="2000" dirty="0">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Classification of Metals</a:t>
            </a:r>
            <a:endParaRPr lang="en-GB" dirty="0"/>
          </a:p>
        </p:txBody>
      </p:sp>
      <p:sp>
        <p:nvSpPr>
          <p:cNvPr id="3" name="Content Placeholder 3"/>
          <p:cNvSpPr>
            <a:spLocks noGrp="1"/>
          </p:cNvSpPr>
          <p:nvPr>
            <p:ph idx="1"/>
          </p:nvPr>
        </p:nvSpPr>
        <p:spPr>
          <a:xfrm>
            <a:off x="1435608" y="1447800"/>
            <a:ext cx="7498080" cy="4800600"/>
          </a:xfrm>
          <a:noFill/>
        </p:spPr>
        <p:txBody>
          <a:bodyPr>
            <a:normAutofit/>
          </a:bodyPr>
          <a:lstStyle/>
          <a:p>
            <a:pPr>
              <a:buNone/>
            </a:pPr>
            <a:r>
              <a:rPr lang="en-GB" sz="2800" b="1" dirty="0" smtClean="0">
                <a:latin typeface="Lucida Sans Unicode" pitchFamily="34" charset="0"/>
                <a:cs typeface="Lucida Sans Unicode" pitchFamily="34" charset="0"/>
              </a:rPr>
              <a:t>Non ferrous alloys</a:t>
            </a:r>
          </a:p>
          <a:p>
            <a:pPr>
              <a:buNone/>
            </a:pPr>
            <a:endParaRPr lang="en-GB" sz="2400" b="1" dirty="0" smtClean="0">
              <a:latin typeface="Lucida Sans Unicode" pitchFamily="34" charset="0"/>
              <a:cs typeface="Lucida Sans Unicode" pitchFamily="34" charset="0"/>
            </a:endParaRPr>
          </a:p>
          <a:p>
            <a:r>
              <a:rPr lang="en-GB" sz="2000" b="1" dirty="0" smtClean="0">
                <a:solidFill>
                  <a:srgbClr val="0070C0"/>
                </a:solidFill>
                <a:latin typeface="Lucida Sans Unicode" pitchFamily="34" charset="0"/>
                <a:cs typeface="Lucida Sans Unicode" pitchFamily="34" charset="0"/>
              </a:rPr>
              <a:t>Brass </a:t>
            </a:r>
          </a:p>
          <a:p>
            <a:pPr lvl="1"/>
            <a:r>
              <a:rPr lang="en-GB" sz="1600" dirty="0" smtClean="0">
                <a:latin typeface="Lucida Sans Unicode" pitchFamily="34" charset="0"/>
                <a:cs typeface="Lucida Sans Unicode" pitchFamily="34" charset="0"/>
              </a:rPr>
              <a:t> Copper-zinc alloy. Used for joints, handles, door </a:t>
            </a:r>
            <a:r>
              <a:rPr lang="en-GB" sz="1600" dirty="0" err="1" smtClean="0">
                <a:latin typeface="Lucida Sans Unicode" pitchFamily="34" charset="0"/>
                <a:cs typeface="Lucida Sans Unicode" pitchFamily="34" charset="0"/>
              </a:rPr>
              <a:t>furnituire</a:t>
            </a:r>
            <a:r>
              <a:rPr lang="en-GB" sz="1600" dirty="0" smtClean="0">
                <a:latin typeface="Lucida Sans Unicode" pitchFamily="34" charset="0"/>
                <a:cs typeface="Lucida Sans Unicode" pitchFamily="34" charset="0"/>
              </a:rPr>
              <a:t> etc</a:t>
            </a:r>
          </a:p>
          <a:p>
            <a:r>
              <a:rPr lang="en-GB" sz="2000" b="1" dirty="0" smtClean="0">
                <a:solidFill>
                  <a:srgbClr val="0070C0"/>
                </a:solidFill>
                <a:latin typeface="Lucida Sans Unicode" pitchFamily="34" charset="0"/>
                <a:cs typeface="Lucida Sans Unicode" pitchFamily="34" charset="0"/>
              </a:rPr>
              <a:t>Bronze </a:t>
            </a:r>
          </a:p>
          <a:p>
            <a:pPr lvl="1"/>
            <a:r>
              <a:rPr lang="en-GB" sz="1600" dirty="0" smtClean="0">
                <a:latin typeface="Lucida Sans Unicode" pitchFamily="34" charset="0"/>
                <a:cs typeface="Lucida Sans Unicode" pitchFamily="34" charset="0"/>
              </a:rPr>
              <a:t> Copper – tin alloy. Used for bearings, electrical connectors and springs.</a:t>
            </a:r>
          </a:p>
          <a:p>
            <a:r>
              <a:rPr lang="en-GB" sz="2000" b="1" dirty="0" smtClean="0">
                <a:solidFill>
                  <a:srgbClr val="0070C0"/>
                </a:solidFill>
                <a:latin typeface="Lucida Sans Unicode" pitchFamily="34" charset="0"/>
                <a:cs typeface="Lucida Sans Unicode" pitchFamily="34" charset="0"/>
              </a:rPr>
              <a:t>Phosphored bronze</a:t>
            </a:r>
          </a:p>
          <a:p>
            <a:pPr lvl="1"/>
            <a:r>
              <a:rPr lang="en-GB" sz="1600" dirty="0" smtClean="0">
                <a:latin typeface="Lucida Sans Unicode" pitchFamily="34" charset="0"/>
                <a:cs typeface="Lucida Sans Unicode" pitchFamily="34" charset="0"/>
              </a:rPr>
              <a:t>Phosphorus – 1% tin alloy. Harder &amp; more easily cast. Used for high compressive loads and for bearings.</a:t>
            </a:r>
          </a:p>
          <a:p>
            <a:r>
              <a:rPr lang="en-GB" sz="2000" b="1" dirty="0" smtClean="0">
                <a:solidFill>
                  <a:srgbClr val="0070C0"/>
                </a:solidFill>
                <a:latin typeface="Lucida Sans Unicode" pitchFamily="34" charset="0"/>
                <a:cs typeface="Lucida Sans Unicode" pitchFamily="34" charset="0"/>
              </a:rPr>
              <a:t>Solder</a:t>
            </a:r>
          </a:p>
          <a:p>
            <a:pPr lvl="1"/>
            <a:r>
              <a:rPr lang="en-GB" sz="1600" dirty="0" smtClean="0">
                <a:latin typeface="Lucida Sans Unicode" pitchFamily="34" charset="0"/>
                <a:cs typeface="Lucida Sans Unicode" pitchFamily="34" charset="0"/>
              </a:rPr>
              <a:t>Lead- tin alloy. Low melting point &amp; used for electrical &amp; pipe joints</a:t>
            </a:r>
          </a:p>
          <a:p>
            <a:endParaRPr lang="en-GB" sz="2000" dirty="0" smtClean="0">
              <a:latin typeface="Lucida Sans Unicode" pitchFamily="34" charset="0"/>
              <a:cs typeface="Lucida Sans Unicode" pitchFamily="34" charset="0"/>
            </a:endParaRPr>
          </a:p>
          <a:p>
            <a:endParaRPr lang="en-GB" sz="2000" dirty="0">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Ferrous Metals</a:t>
            </a:r>
            <a:endParaRPr lang="en-GB" dirty="0"/>
          </a:p>
        </p:txBody>
      </p:sp>
      <p:sp>
        <p:nvSpPr>
          <p:cNvPr id="3" name="Content Placeholder 3"/>
          <p:cNvSpPr>
            <a:spLocks noGrp="1"/>
          </p:cNvSpPr>
          <p:nvPr>
            <p:ph idx="1"/>
          </p:nvPr>
        </p:nvSpPr>
        <p:spPr>
          <a:xfrm>
            <a:off x="1435608" y="1447800"/>
            <a:ext cx="7498080" cy="4800600"/>
          </a:xfrm>
        </p:spPr>
        <p:txBody>
          <a:bodyPr>
            <a:normAutofit/>
          </a:bodyPr>
          <a:lstStyle/>
          <a:p>
            <a:pPr>
              <a:buNone/>
            </a:pPr>
            <a:r>
              <a:rPr lang="en-GB" sz="2400" b="1" dirty="0" smtClean="0">
                <a:solidFill>
                  <a:srgbClr val="0070C0"/>
                </a:solidFill>
                <a:latin typeface="Lucida Sans Unicode" pitchFamily="34" charset="0"/>
                <a:cs typeface="Lucida Sans Unicode" pitchFamily="34" charset="0"/>
              </a:rPr>
              <a:t>Cast Iron </a:t>
            </a:r>
            <a:r>
              <a:rPr lang="en-GB" sz="2000" dirty="0" smtClean="0">
                <a:latin typeface="Lucida Sans Unicode" pitchFamily="34" charset="0"/>
                <a:cs typeface="Lucida Sans Unicode" pitchFamily="34" charset="0"/>
              </a:rPr>
              <a:t>– in excess 2% Carbon</a:t>
            </a:r>
          </a:p>
          <a:p>
            <a:r>
              <a:rPr lang="en-GB" sz="2000" dirty="0" smtClean="0">
                <a:latin typeface="Lucida Sans Unicode" pitchFamily="34" charset="0"/>
                <a:cs typeface="Lucida Sans Unicode" pitchFamily="34" charset="0"/>
              </a:rPr>
              <a:t>Hard &amp; brittle</a:t>
            </a:r>
          </a:p>
          <a:p>
            <a:r>
              <a:rPr lang="en-GB" sz="2000" dirty="0" smtClean="0">
                <a:latin typeface="Lucida Sans Unicode" pitchFamily="34" charset="0"/>
                <a:cs typeface="Lucida Sans Unicode" pitchFamily="34" charset="0"/>
              </a:rPr>
              <a:t>High carbon content</a:t>
            </a:r>
          </a:p>
          <a:p>
            <a:r>
              <a:rPr lang="en-GB" sz="2000" dirty="0" smtClean="0">
                <a:latin typeface="Lucida Sans Unicode" pitchFamily="34" charset="0"/>
                <a:cs typeface="Lucida Sans Unicode" pitchFamily="34" charset="0"/>
              </a:rPr>
              <a:t>High compressive strength </a:t>
            </a:r>
          </a:p>
          <a:p>
            <a:r>
              <a:rPr lang="en-GB" sz="2000" dirty="0" smtClean="0">
                <a:latin typeface="Lucida Sans Unicode" pitchFamily="34" charset="0"/>
                <a:cs typeface="Lucida Sans Unicode" pitchFamily="34" charset="0"/>
              </a:rPr>
              <a:t>Was used for guttering; drain pipes and water tanks</a:t>
            </a:r>
          </a:p>
          <a:p>
            <a:pPr>
              <a:buNone/>
            </a:pPr>
            <a:endParaRPr lang="en-GB" sz="2000" dirty="0" smtClean="0">
              <a:latin typeface="Lucida Sans Unicode" pitchFamily="34" charset="0"/>
              <a:cs typeface="Lucida Sans Unicode" pitchFamily="34" charset="0"/>
            </a:endParaRPr>
          </a:p>
          <a:p>
            <a:pPr>
              <a:buNone/>
            </a:pPr>
            <a:r>
              <a:rPr lang="en-GB" sz="2400" b="1" dirty="0" smtClean="0">
                <a:solidFill>
                  <a:srgbClr val="0070C0"/>
                </a:solidFill>
                <a:latin typeface="Lucida Sans Unicode" pitchFamily="34" charset="0"/>
                <a:cs typeface="Lucida Sans Unicode" pitchFamily="34" charset="0"/>
              </a:rPr>
              <a:t>Wrought iron </a:t>
            </a:r>
            <a:r>
              <a:rPr lang="en-GB" sz="2000" dirty="0" smtClean="0">
                <a:latin typeface="Lucida Sans Unicode" pitchFamily="34" charset="0"/>
                <a:cs typeface="Lucida Sans Unicode" pitchFamily="34" charset="0"/>
              </a:rPr>
              <a:t>– only 0.02% Carbon</a:t>
            </a:r>
          </a:p>
          <a:p>
            <a:r>
              <a:rPr lang="en-GB" sz="2000" dirty="0" smtClean="0">
                <a:latin typeface="Lucida Sans Unicode" pitchFamily="34" charset="0"/>
                <a:cs typeface="Lucida Sans Unicode" pitchFamily="34" charset="0"/>
              </a:rPr>
              <a:t>Highly malleable at low temperature</a:t>
            </a:r>
          </a:p>
          <a:p>
            <a:r>
              <a:rPr lang="en-GB" sz="2000" dirty="0" smtClean="0">
                <a:latin typeface="Lucida Sans Unicode" pitchFamily="34" charset="0"/>
                <a:cs typeface="Lucida Sans Unicode" pitchFamily="34" charset="0"/>
              </a:rPr>
              <a:t>Fibrous in character</a:t>
            </a:r>
          </a:p>
          <a:p>
            <a:r>
              <a:rPr lang="en-GB" sz="2000" dirty="0" smtClean="0">
                <a:latin typeface="Lucida Sans Unicode" pitchFamily="34" charset="0"/>
                <a:cs typeface="Lucida Sans Unicode" pitchFamily="34" charset="0"/>
              </a:rPr>
              <a:t>Used for decorative gates and staircases</a:t>
            </a:r>
          </a:p>
          <a:p>
            <a:endParaRPr lang="en-GB" sz="2000" dirty="0" smtClean="0">
              <a:latin typeface="Lucida Sans Unicode" pitchFamily="34" charset="0"/>
              <a:cs typeface="Lucida Sans Unicode" pitchFamily="34" charset="0"/>
            </a:endParaRPr>
          </a:p>
          <a:p>
            <a:endParaRPr lang="en-GB" sz="2000" dirty="0" smtClean="0">
              <a:latin typeface="Lucida Sans Unicode" pitchFamily="34" charset="0"/>
              <a:cs typeface="Lucida Sans Unicode" pitchFamily="34" charset="0"/>
            </a:endParaRPr>
          </a:p>
          <a:p>
            <a:endParaRPr lang="en-GB" sz="2000" dirty="0">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Steel</a:t>
            </a:r>
            <a:endParaRPr lang="en-GB" dirty="0">
              <a:solidFill>
                <a:srgbClr val="0070C0"/>
              </a:solidFill>
            </a:endParaRPr>
          </a:p>
        </p:txBody>
      </p:sp>
      <p:sp>
        <p:nvSpPr>
          <p:cNvPr id="4" name="Content Placeholder 3"/>
          <p:cNvSpPr>
            <a:spLocks noGrp="1"/>
          </p:cNvSpPr>
          <p:nvPr>
            <p:ph idx="1"/>
          </p:nvPr>
        </p:nvSpPr>
        <p:spPr>
          <a:xfrm>
            <a:off x="1187624" y="1700808"/>
            <a:ext cx="7498080" cy="4800600"/>
          </a:xfrm>
        </p:spPr>
        <p:txBody>
          <a:bodyPr>
            <a:normAutofit/>
          </a:bodyPr>
          <a:lstStyle/>
          <a:p>
            <a:r>
              <a:rPr lang="en-GB" sz="2000" dirty="0" smtClean="0">
                <a:latin typeface="Lucida Sans Unicode" pitchFamily="34" charset="0"/>
                <a:cs typeface="Lucida Sans Unicode" pitchFamily="34" charset="0"/>
              </a:rPr>
              <a:t>An </a:t>
            </a:r>
            <a:r>
              <a:rPr lang="en-GB" sz="2000" b="1" dirty="0" smtClean="0">
                <a:solidFill>
                  <a:srgbClr val="0070C0"/>
                </a:solidFill>
                <a:latin typeface="Lucida Sans Unicode" pitchFamily="34" charset="0"/>
                <a:cs typeface="Lucida Sans Unicode" pitchFamily="34" charset="0"/>
              </a:rPr>
              <a:t>alloy of Iron and Carbon</a:t>
            </a:r>
            <a:r>
              <a:rPr lang="en-GB" sz="2000" dirty="0" smtClean="0">
                <a:latin typeface="Lucida Sans Unicode" pitchFamily="34" charset="0"/>
                <a:cs typeface="Lucida Sans Unicode" pitchFamily="34" charset="0"/>
              </a:rPr>
              <a:t>.</a:t>
            </a:r>
          </a:p>
          <a:p>
            <a:r>
              <a:rPr lang="en-GB" sz="2000" dirty="0" smtClean="0">
                <a:latin typeface="Lucida Sans Unicode" pitchFamily="34" charset="0"/>
                <a:cs typeface="Lucida Sans Unicode" pitchFamily="34" charset="0"/>
              </a:rPr>
              <a:t>Iron Carbide (</a:t>
            </a:r>
            <a:r>
              <a:rPr lang="en-GB" sz="2000" b="1" dirty="0" smtClean="0">
                <a:solidFill>
                  <a:srgbClr val="0070C0"/>
                </a:solidFill>
                <a:latin typeface="Lucida Sans Unicode" pitchFamily="34" charset="0"/>
                <a:cs typeface="Lucida Sans Unicode" pitchFamily="34" charset="0"/>
              </a:rPr>
              <a:t>cemenite</a:t>
            </a:r>
            <a:r>
              <a:rPr lang="en-GB" sz="2000" dirty="0" smtClean="0">
                <a:latin typeface="Lucida Sans Unicode" pitchFamily="34" charset="0"/>
                <a:cs typeface="Lucida Sans Unicode" pitchFamily="34" charset="0"/>
              </a:rPr>
              <a:t>) exists in sheets in it’s microstructure. This is very hard and brittle.</a:t>
            </a:r>
          </a:p>
          <a:p>
            <a:r>
              <a:rPr lang="en-GB" sz="2000" dirty="0" smtClean="0">
                <a:latin typeface="Lucida Sans Unicode" pitchFamily="34" charset="0"/>
                <a:cs typeface="Lucida Sans Unicode" pitchFamily="34" charset="0"/>
              </a:rPr>
              <a:t>These sheets are interwoven with iron to form a compound called </a:t>
            </a:r>
            <a:r>
              <a:rPr lang="en-GB" sz="2000" b="1" dirty="0" smtClean="0">
                <a:solidFill>
                  <a:srgbClr val="0070C0"/>
                </a:solidFill>
                <a:latin typeface="Lucida Sans Unicode" pitchFamily="34" charset="0"/>
                <a:cs typeface="Lucida Sans Unicode" pitchFamily="34" charset="0"/>
              </a:rPr>
              <a:t>pearlite</a:t>
            </a:r>
            <a:r>
              <a:rPr lang="en-GB" sz="2000" dirty="0" smtClean="0">
                <a:latin typeface="Lucida Sans Unicode" pitchFamily="34" charset="0"/>
                <a:cs typeface="Lucida Sans Unicode" pitchFamily="34" charset="0"/>
              </a:rPr>
              <a:t>.</a:t>
            </a:r>
          </a:p>
          <a:p>
            <a:r>
              <a:rPr lang="en-GB" sz="2000" b="1" dirty="0" smtClean="0">
                <a:solidFill>
                  <a:srgbClr val="0070C0"/>
                </a:solidFill>
                <a:latin typeface="Lucida Sans Unicode" pitchFamily="34" charset="0"/>
                <a:cs typeface="Lucida Sans Unicode" pitchFamily="34" charset="0"/>
              </a:rPr>
              <a:t>It is pearlite that gives steel its characteristic strength.</a:t>
            </a:r>
          </a:p>
          <a:p>
            <a:r>
              <a:rPr lang="en-GB" sz="2000" dirty="0" smtClean="0">
                <a:latin typeface="Lucida Sans Unicode" pitchFamily="34" charset="0"/>
                <a:cs typeface="Lucida Sans Unicode" pitchFamily="34" charset="0"/>
              </a:rPr>
              <a:t>Higher the pearlite content...the stronger the steel.</a:t>
            </a:r>
          </a:p>
          <a:p>
            <a:r>
              <a:rPr lang="en-GB" sz="2000" dirty="0" smtClean="0">
                <a:latin typeface="Lucida Sans Unicode" pitchFamily="34" charset="0"/>
                <a:cs typeface="Lucida Sans Unicode" pitchFamily="34" charset="0"/>
              </a:rPr>
              <a:t>Presence of pearlite is also dependent upon the Carbon content.</a:t>
            </a:r>
          </a:p>
          <a:p>
            <a:endParaRPr lang="en-GB" sz="2000" dirty="0" smtClean="0">
              <a:latin typeface="Lucida Sans Unicode" pitchFamily="34" charset="0"/>
              <a:cs typeface="Lucida Sans Unicode" pitchFamily="34" charset="0"/>
            </a:endParaRPr>
          </a:p>
          <a:p>
            <a:endParaRPr lang="en-GB" sz="2000" dirty="0" smtClean="0">
              <a:latin typeface="Lucida Sans Unicode" pitchFamily="34" charset="0"/>
              <a:cs typeface="Lucida Sans Unicode" pitchFamily="34" charset="0"/>
            </a:endParaRPr>
          </a:p>
          <a:p>
            <a:r>
              <a:rPr lang="en-GB" sz="2000" b="1" dirty="0" smtClean="0">
                <a:solidFill>
                  <a:srgbClr val="0070C0"/>
                </a:solidFill>
                <a:latin typeface="Lucida Sans Unicode" pitchFamily="34" charset="0"/>
                <a:cs typeface="Lucida Sans Unicode" pitchFamily="34" charset="0"/>
              </a:rPr>
              <a:t>Steels are classified by their Carbon content.</a:t>
            </a:r>
          </a:p>
          <a:p>
            <a:endParaRPr lang="en-GB" sz="2000" dirty="0" smtClean="0">
              <a:latin typeface="Lucida Sans Unicode" pitchFamily="34" charset="0"/>
              <a:cs typeface="Lucida Sans Unicode" pitchFamily="34" charset="0"/>
            </a:endParaRPr>
          </a:p>
          <a:p>
            <a:endParaRPr lang="en-GB" sz="2000" dirty="0">
              <a:latin typeface="Lucida Sans Unicode" pitchFamily="34" charset="0"/>
              <a:cs typeface="Lucida Sans Unicode" pitchFamily="34" charset="0"/>
            </a:endParaRPr>
          </a:p>
        </p:txBody>
      </p:sp>
      <p:pic>
        <p:nvPicPr>
          <p:cNvPr id="59394" name="Picture 2" descr="http://www.tms.org/Students/Winners/Davidson/pg25b.gif">
            <a:hlinkClick r:id="rId2"/>
          </p:cNvPr>
          <p:cNvPicPr>
            <a:picLocks noChangeAspect="1" noChangeArrowheads="1"/>
          </p:cNvPicPr>
          <p:nvPr/>
        </p:nvPicPr>
        <p:blipFill>
          <a:blip r:embed="rId3" cstate="print"/>
          <a:srcRect/>
          <a:stretch>
            <a:fillRect/>
          </a:stretch>
        </p:blipFill>
        <p:spPr bwMode="auto">
          <a:xfrm>
            <a:off x="6804248" y="1"/>
            <a:ext cx="2339752" cy="1800946"/>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pPr eaLnBrk="1" hangingPunct="1"/>
            <a:r>
              <a:rPr lang="en-US" dirty="0" smtClean="0"/>
              <a:t>Types of Steel: </a:t>
            </a:r>
            <a:br>
              <a:rPr lang="en-US" dirty="0" smtClean="0"/>
            </a:br>
            <a:r>
              <a:rPr lang="en-US" sz="2800" dirty="0" smtClean="0"/>
              <a:t>(According to varying Carbon Content)</a:t>
            </a:r>
          </a:p>
        </p:txBody>
      </p:sp>
      <p:sp>
        <p:nvSpPr>
          <p:cNvPr id="10243" name="Rectangle 3"/>
          <p:cNvSpPr>
            <a:spLocks noGrp="1" noChangeArrowheads="1"/>
          </p:cNvSpPr>
          <p:nvPr>
            <p:ph type="body" idx="1"/>
          </p:nvPr>
        </p:nvSpPr>
        <p:spPr>
          <a:xfrm>
            <a:off x="1403648" y="1772816"/>
            <a:ext cx="7498080" cy="4800600"/>
          </a:xfrm>
        </p:spPr>
        <p:txBody>
          <a:bodyPr/>
          <a:lstStyle/>
          <a:p>
            <a:pPr eaLnBrk="1" hangingPunct="1"/>
            <a:r>
              <a:rPr lang="en-US" dirty="0" smtClean="0"/>
              <a:t>Low Carbon Steel </a:t>
            </a:r>
            <a:r>
              <a:rPr lang="en-US" sz="2000" dirty="0" smtClean="0"/>
              <a:t>(Less than 0.15 % Carbon )</a:t>
            </a:r>
          </a:p>
          <a:p>
            <a:pPr eaLnBrk="1" hangingPunct="1"/>
            <a:r>
              <a:rPr lang="en-US" dirty="0" smtClean="0"/>
              <a:t>Mild Steel </a:t>
            </a:r>
            <a:r>
              <a:rPr lang="en-US" sz="2000" dirty="0" smtClean="0"/>
              <a:t>(0.15 – 0.25 % Carbon)</a:t>
            </a:r>
          </a:p>
          <a:p>
            <a:pPr eaLnBrk="1" hangingPunct="1"/>
            <a:r>
              <a:rPr lang="en-US" dirty="0" smtClean="0"/>
              <a:t>Medium Carbon Steel </a:t>
            </a:r>
            <a:r>
              <a:rPr lang="en-US" sz="2000" dirty="0" smtClean="0"/>
              <a:t>(0.25 -0.50 % Carbon)</a:t>
            </a:r>
          </a:p>
          <a:p>
            <a:pPr eaLnBrk="1" hangingPunct="1"/>
            <a:r>
              <a:rPr lang="en-US" dirty="0" smtClean="0"/>
              <a:t>High Carbon Steel </a:t>
            </a:r>
            <a:r>
              <a:rPr lang="en-US" sz="2000" dirty="0" smtClean="0"/>
              <a:t>(0.5 -0.9 % Carbon)</a:t>
            </a:r>
          </a:p>
        </p:txBody>
      </p:sp>
      <p:sp>
        <p:nvSpPr>
          <p:cNvPr id="3" name="Rectangle 2"/>
          <p:cNvSpPr/>
          <p:nvPr/>
        </p:nvSpPr>
        <p:spPr>
          <a:xfrm>
            <a:off x="6372200" y="5733256"/>
            <a:ext cx="2380780" cy="400110"/>
          </a:xfrm>
          <a:prstGeom prst="rect">
            <a:avLst/>
          </a:prstGeom>
        </p:spPr>
        <p:txBody>
          <a:bodyPr wrap="none">
            <a:spAutoFit/>
          </a:bodyPr>
          <a:lstStyle/>
          <a:p>
            <a:r>
              <a:rPr lang="en-US" sz="2000" i="1" dirty="0" smtClean="0">
                <a:solidFill>
                  <a:srgbClr val="545454"/>
                </a:solidFill>
                <a:latin typeface="Arial" panose="020B0604020202020204" pitchFamily="34" charset="0"/>
                <a:cs typeface="Arial" panose="020B0604020202020204" pitchFamily="34" charset="0"/>
              </a:rPr>
              <a:t>BS</a:t>
            </a:r>
            <a:r>
              <a:rPr lang="en-US" sz="2000" dirty="0" smtClean="0">
                <a:solidFill>
                  <a:srgbClr val="545454"/>
                </a:solidFill>
                <a:latin typeface="Arial" panose="020B0604020202020204" pitchFamily="34" charset="0"/>
                <a:cs typeface="Arial" panose="020B0604020202020204" pitchFamily="34" charset="0"/>
              </a:rPr>
              <a:t> </a:t>
            </a:r>
            <a:r>
              <a:rPr lang="en-US" sz="2000" dirty="0">
                <a:solidFill>
                  <a:srgbClr val="545454"/>
                </a:solidFill>
                <a:latin typeface="Arial" panose="020B0604020202020204" pitchFamily="34" charset="0"/>
                <a:cs typeface="Arial" panose="020B0604020202020204" pitchFamily="34" charset="0"/>
              </a:rPr>
              <a:t>EN </a:t>
            </a:r>
            <a:r>
              <a:rPr lang="en-US" sz="2000" dirty="0" smtClean="0">
                <a:solidFill>
                  <a:srgbClr val="545454"/>
                </a:solidFill>
                <a:latin typeface="Arial" panose="020B0604020202020204" pitchFamily="34" charset="0"/>
                <a:cs typeface="Arial" panose="020B0604020202020204" pitchFamily="34" charset="0"/>
              </a:rPr>
              <a:t>10365:2017</a:t>
            </a:r>
            <a:endParaRPr lang="en-US" sz="20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a:xfrm>
            <a:off x="1835696" y="260648"/>
            <a:ext cx="0" cy="52565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 name="Straight Arrow Connector 3"/>
          <p:cNvCxnSpPr/>
          <p:nvPr/>
        </p:nvCxnSpPr>
        <p:spPr>
          <a:xfrm flipH="1">
            <a:off x="1835696" y="5517232"/>
            <a:ext cx="5472608" cy="83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635896" y="5877272"/>
            <a:ext cx="3888432" cy="276999"/>
          </a:xfrm>
          <a:prstGeom prst="rect">
            <a:avLst/>
          </a:prstGeom>
          <a:noFill/>
        </p:spPr>
        <p:txBody>
          <a:bodyPr wrap="square" rtlCol="0">
            <a:spAutoFit/>
          </a:bodyPr>
          <a:lstStyle/>
          <a:p>
            <a:r>
              <a:rPr lang="en-GB" sz="1200" b="1" dirty="0" smtClean="0"/>
              <a:t>Carbon Content by Weight (%)</a:t>
            </a:r>
            <a:endParaRPr lang="en-GB" sz="1200" b="1" dirty="0"/>
          </a:p>
        </p:txBody>
      </p:sp>
      <p:sp>
        <p:nvSpPr>
          <p:cNvPr id="9" name="TextBox 8"/>
          <p:cNvSpPr txBox="1"/>
          <p:nvPr/>
        </p:nvSpPr>
        <p:spPr>
          <a:xfrm>
            <a:off x="2915816" y="5589240"/>
            <a:ext cx="432048" cy="276999"/>
          </a:xfrm>
          <a:prstGeom prst="rect">
            <a:avLst/>
          </a:prstGeom>
          <a:noFill/>
        </p:spPr>
        <p:txBody>
          <a:bodyPr wrap="square" rtlCol="0">
            <a:spAutoFit/>
          </a:bodyPr>
          <a:lstStyle/>
          <a:p>
            <a:r>
              <a:rPr lang="en-GB" sz="1200" dirty="0" smtClean="0"/>
              <a:t>0.5</a:t>
            </a:r>
            <a:endParaRPr lang="en-GB" sz="1200" dirty="0"/>
          </a:p>
        </p:txBody>
      </p:sp>
      <p:sp>
        <p:nvSpPr>
          <p:cNvPr id="10" name="Rectangle 9"/>
          <p:cNvSpPr/>
          <p:nvPr/>
        </p:nvSpPr>
        <p:spPr>
          <a:xfrm>
            <a:off x="4427984" y="5589240"/>
            <a:ext cx="372218" cy="276999"/>
          </a:xfrm>
          <a:prstGeom prst="rect">
            <a:avLst/>
          </a:prstGeom>
        </p:spPr>
        <p:txBody>
          <a:bodyPr wrap="none">
            <a:spAutoFit/>
          </a:bodyPr>
          <a:lstStyle/>
          <a:p>
            <a:r>
              <a:rPr lang="en-GB" sz="1200" dirty="0" smtClean="0"/>
              <a:t>1.0</a:t>
            </a:r>
            <a:endParaRPr lang="en-GB" sz="1200" dirty="0"/>
          </a:p>
        </p:txBody>
      </p:sp>
      <p:sp>
        <p:nvSpPr>
          <p:cNvPr id="11" name="Rectangle 10"/>
          <p:cNvSpPr/>
          <p:nvPr/>
        </p:nvSpPr>
        <p:spPr>
          <a:xfrm>
            <a:off x="6084168" y="5589240"/>
            <a:ext cx="372218" cy="276999"/>
          </a:xfrm>
          <a:prstGeom prst="rect">
            <a:avLst/>
          </a:prstGeom>
        </p:spPr>
        <p:txBody>
          <a:bodyPr wrap="none">
            <a:spAutoFit/>
          </a:bodyPr>
          <a:lstStyle/>
          <a:p>
            <a:r>
              <a:rPr lang="en-GB" sz="1200" dirty="0" smtClean="0"/>
              <a:t>1.5</a:t>
            </a:r>
            <a:endParaRPr lang="en-GB" sz="1200" dirty="0"/>
          </a:p>
        </p:txBody>
      </p:sp>
      <p:cxnSp>
        <p:nvCxnSpPr>
          <p:cNvPr id="12" name="Straight Arrow Connector 11"/>
          <p:cNvCxnSpPr/>
          <p:nvPr/>
        </p:nvCxnSpPr>
        <p:spPr>
          <a:xfrm flipH="1">
            <a:off x="1907704" y="3140968"/>
            <a:ext cx="5472608" cy="8384"/>
          </a:xfrm>
          <a:prstGeom prst="straightConnector1">
            <a:avLst/>
          </a:prstGeom>
          <a:ln w="28575">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1907704" y="2708920"/>
            <a:ext cx="5508000" cy="8384"/>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1907704" y="4149080"/>
            <a:ext cx="5328592" cy="8384"/>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1907704" y="3717032"/>
            <a:ext cx="5328592" cy="1676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3131840" y="4581128"/>
            <a:ext cx="410445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779912" y="2708920"/>
            <a:ext cx="2160240" cy="307777"/>
          </a:xfrm>
          <a:prstGeom prst="rect">
            <a:avLst/>
          </a:prstGeom>
          <a:noFill/>
        </p:spPr>
        <p:txBody>
          <a:bodyPr wrap="square" rtlCol="0">
            <a:spAutoFit/>
          </a:bodyPr>
          <a:lstStyle/>
          <a:p>
            <a:r>
              <a:rPr lang="en-GB" sz="1400" b="1" dirty="0" smtClean="0"/>
              <a:t>Increasing Ductility</a:t>
            </a:r>
            <a:endParaRPr lang="en-GB" sz="1400" b="1" dirty="0"/>
          </a:p>
        </p:txBody>
      </p:sp>
      <p:sp>
        <p:nvSpPr>
          <p:cNvPr id="27" name="Rectangle 26"/>
          <p:cNvSpPr/>
          <p:nvPr/>
        </p:nvSpPr>
        <p:spPr>
          <a:xfrm>
            <a:off x="3563888" y="3140968"/>
            <a:ext cx="2404313" cy="307777"/>
          </a:xfrm>
          <a:prstGeom prst="rect">
            <a:avLst/>
          </a:prstGeom>
        </p:spPr>
        <p:txBody>
          <a:bodyPr wrap="none">
            <a:spAutoFit/>
          </a:bodyPr>
          <a:lstStyle/>
          <a:p>
            <a:r>
              <a:rPr lang="en-GB" sz="1400" b="1" dirty="0" smtClean="0"/>
              <a:t>Increasing Ease of Welding</a:t>
            </a:r>
            <a:endParaRPr lang="en-GB" sz="1400" b="1" dirty="0"/>
          </a:p>
        </p:txBody>
      </p:sp>
      <p:sp>
        <p:nvSpPr>
          <p:cNvPr id="28" name="Rectangle 27"/>
          <p:cNvSpPr/>
          <p:nvPr/>
        </p:nvSpPr>
        <p:spPr>
          <a:xfrm>
            <a:off x="2339752" y="3717032"/>
            <a:ext cx="2419637" cy="307777"/>
          </a:xfrm>
          <a:prstGeom prst="rect">
            <a:avLst/>
          </a:prstGeom>
        </p:spPr>
        <p:txBody>
          <a:bodyPr wrap="none">
            <a:spAutoFit/>
          </a:bodyPr>
          <a:lstStyle/>
          <a:p>
            <a:r>
              <a:rPr lang="en-GB" sz="1400" b="1" dirty="0" smtClean="0"/>
              <a:t>Increasing Tensile Strength</a:t>
            </a:r>
            <a:endParaRPr lang="en-GB" sz="1400" b="1" dirty="0"/>
          </a:p>
        </p:txBody>
      </p:sp>
      <p:sp>
        <p:nvSpPr>
          <p:cNvPr id="30" name="Rectangle 29"/>
          <p:cNvSpPr/>
          <p:nvPr/>
        </p:nvSpPr>
        <p:spPr>
          <a:xfrm>
            <a:off x="2771800" y="4149080"/>
            <a:ext cx="3876895" cy="307777"/>
          </a:xfrm>
          <a:prstGeom prst="rect">
            <a:avLst/>
          </a:prstGeom>
        </p:spPr>
        <p:txBody>
          <a:bodyPr wrap="none">
            <a:spAutoFit/>
          </a:bodyPr>
          <a:lstStyle/>
          <a:p>
            <a:r>
              <a:rPr lang="en-GB" sz="1400" b="1" dirty="0" smtClean="0"/>
              <a:t>Increasing Quenched Hardness (</a:t>
            </a:r>
            <a:r>
              <a:rPr lang="en-GB" sz="1400" b="1" dirty="0" err="1" smtClean="0"/>
              <a:t>Martensite</a:t>
            </a:r>
            <a:r>
              <a:rPr lang="en-GB" sz="1400" b="1" dirty="0" smtClean="0"/>
              <a:t>)</a:t>
            </a:r>
            <a:endParaRPr lang="en-GB" sz="1400" b="1" dirty="0"/>
          </a:p>
        </p:txBody>
      </p:sp>
      <p:sp>
        <p:nvSpPr>
          <p:cNvPr id="31" name="Rectangle 30"/>
          <p:cNvSpPr/>
          <p:nvPr/>
        </p:nvSpPr>
        <p:spPr>
          <a:xfrm>
            <a:off x="3275856" y="4581128"/>
            <a:ext cx="2362763" cy="307777"/>
          </a:xfrm>
          <a:prstGeom prst="rect">
            <a:avLst/>
          </a:prstGeom>
        </p:spPr>
        <p:txBody>
          <a:bodyPr wrap="none">
            <a:spAutoFit/>
          </a:bodyPr>
          <a:lstStyle/>
          <a:p>
            <a:r>
              <a:rPr lang="en-GB" sz="1400" b="1" dirty="0" smtClean="0"/>
              <a:t>Increasing Ease of Casting</a:t>
            </a:r>
            <a:endParaRPr lang="en-GB" sz="1400" b="1" dirty="0"/>
          </a:p>
        </p:txBody>
      </p:sp>
      <p:cxnSp>
        <p:nvCxnSpPr>
          <p:cNvPr id="33" name="Straight Arrow Connector 32"/>
          <p:cNvCxnSpPr/>
          <p:nvPr/>
        </p:nvCxnSpPr>
        <p:spPr>
          <a:xfrm>
            <a:off x="1835696" y="548680"/>
            <a:ext cx="144016"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7" name="Straight Arrow Connector 36"/>
          <p:cNvCxnSpPr/>
          <p:nvPr/>
        </p:nvCxnSpPr>
        <p:spPr>
          <a:xfrm>
            <a:off x="1979712" y="908720"/>
            <a:ext cx="288032"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8" name="Straight Arrow Connector 37"/>
          <p:cNvCxnSpPr/>
          <p:nvPr/>
        </p:nvCxnSpPr>
        <p:spPr>
          <a:xfrm>
            <a:off x="2267744" y="1412776"/>
            <a:ext cx="72008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9" name="Straight Arrow Connector 38"/>
          <p:cNvCxnSpPr/>
          <p:nvPr/>
        </p:nvCxnSpPr>
        <p:spPr>
          <a:xfrm>
            <a:off x="3059832" y="1916832"/>
            <a:ext cx="1368152"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41" name="TextBox 40"/>
          <p:cNvSpPr txBox="1"/>
          <p:nvPr/>
        </p:nvSpPr>
        <p:spPr>
          <a:xfrm>
            <a:off x="4499992" y="1700808"/>
            <a:ext cx="3744416" cy="369332"/>
          </a:xfrm>
          <a:prstGeom prst="rect">
            <a:avLst/>
          </a:prstGeom>
          <a:noFill/>
        </p:spPr>
        <p:txBody>
          <a:bodyPr wrap="square" rtlCol="0">
            <a:spAutoFit/>
          </a:bodyPr>
          <a:lstStyle/>
          <a:p>
            <a:r>
              <a:rPr lang="en-GB" b="1" dirty="0" smtClean="0"/>
              <a:t>High Carbon Steel 0.5 to 0.9% </a:t>
            </a:r>
            <a:endParaRPr lang="en-GB" b="1" dirty="0"/>
          </a:p>
        </p:txBody>
      </p:sp>
      <p:sp>
        <p:nvSpPr>
          <p:cNvPr id="45" name="Rectangle 44"/>
          <p:cNvSpPr/>
          <p:nvPr/>
        </p:nvSpPr>
        <p:spPr>
          <a:xfrm>
            <a:off x="3131840" y="1196752"/>
            <a:ext cx="3967753" cy="369332"/>
          </a:xfrm>
          <a:prstGeom prst="rect">
            <a:avLst/>
          </a:prstGeom>
        </p:spPr>
        <p:txBody>
          <a:bodyPr wrap="none">
            <a:spAutoFit/>
          </a:bodyPr>
          <a:lstStyle/>
          <a:p>
            <a:r>
              <a:rPr lang="en-GB" b="1" dirty="0" smtClean="0"/>
              <a:t>Medium Carbon Steel 0.25 to 0.5% </a:t>
            </a:r>
            <a:endParaRPr lang="en-GB" b="1" dirty="0"/>
          </a:p>
        </p:txBody>
      </p:sp>
      <p:sp>
        <p:nvSpPr>
          <p:cNvPr id="47" name="Rectangle 46"/>
          <p:cNvSpPr/>
          <p:nvPr/>
        </p:nvSpPr>
        <p:spPr>
          <a:xfrm>
            <a:off x="2411760" y="764704"/>
            <a:ext cx="2799164" cy="369332"/>
          </a:xfrm>
          <a:prstGeom prst="rect">
            <a:avLst/>
          </a:prstGeom>
        </p:spPr>
        <p:txBody>
          <a:bodyPr wrap="none">
            <a:spAutoFit/>
          </a:bodyPr>
          <a:lstStyle/>
          <a:p>
            <a:r>
              <a:rPr lang="en-GB" b="1" dirty="0" smtClean="0"/>
              <a:t>Mild Steel 0.15 to 0.25% </a:t>
            </a:r>
            <a:endParaRPr lang="en-GB" b="1" dirty="0"/>
          </a:p>
        </p:txBody>
      </p:sp>
      <p:sp>
        <p:nvSpPr>
          <p:cNvPr id="49" name="Rectangle 48"/>
          <p:cNvSpPr/>
          <p:nvPr/>
        </p:nvSpPr>
        <p:spPr>
          <a:xfrm>
            <a:off x="2051720" y="332656"/>
            <a:ext cx="4536504" cy="369332"/>
          </a:xfrm>
          <a:prstGeom prst="rect">
            <a:avLst/>
          </a:prstGeom>
        </p:spPr>
        <p:txBody>
          <a:bodyPr wrap="square">
            <a:spAutoFit/>
          </a:bodyPr>
          <a:lstStyle/>
          <a:p>
            <a:r>
              <a:rPr lang="en-GB" b="1" dirty="0" smtClean="0"/>
              <a:t>Low Carbon Steel 0.05 to 0.15% </a:t>
            </a:r>
            <a:endParaRPr lang="en-GB" b="1" dirty="0"/>
          </a:p>
        </p:txBody>
      </p:sp>
      <p:sp>
        <p:nvSpPr>
          <p:cNvPr id="50" name="TextBox 49"/>
          <p:cNvSpPr txBox="1"/>
          <p:nvPr/>
        </p:nvSpPr>
        <p:spPr>
          <a:xfrm>
            <a:off x="179512" y="188640"/>
            <a:ext cx="1224136" cy="2308324"/>
          </a:xfrm>
          <a:prstGeom prst="rect">
            <a:avLst/>
          </a:prstGeom>
          <a:solidFill>
            <a:schemeClr val="bg1">
              <a:lumMod val="85000"/>
            </a:schemeClr>
          </a:solidFill>
        </p:spPr>
        <p:txBody>
          <a:bodyPr wrap="square" rtlCol="0">
            <a:spAutoFit/>
          </a:bodyPr>
          <a:lstStyle/>
          <a:p>
            <a:pPr algn="ctr"/>
            <a:r>
              <a:rPr lang="en-GB" sz="2400" dirty="0" smtClean="0"/>
              <a:t>Effects of Carbon Content on Steels</a:t>
            </a:r>
            <a:endParaRPr lang="en-GB"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76023" y="2708920"/>
            <a:ext cx="5162695" cy="523220"/>
          </a:xfrm>
          <a:prstGeom prst="rect">
            <a:avLst/>
          </a:prstGeom>
        </p:spPr>
        <p:txBody>
          <a:bodyPr wrap="none">
            <a:spAutoFit/>
          </a:bodyPr>
          <a:lstStyle/>
          <a:p>
            <a:r>
              <a:rPr lang="en-GB" sz="2800" b="1" u="sng" dirty="0" smtClean="0">
                <a:solidFill>
                  <a:srgbClr val="0070C0"/>
                </a:solidFill>
                <a:hlinkClick r:id="rId2"/>
              </a:rPr>
              <a:t>http://youtu.be/-ZCaFE97hkM</a:t>
            </a:r>
            <a:endParaRPr lang="en-GB" sz="2800" b="1" dirty="0">
              <a:solidFill>
                <a:srgbClr val="0070C0"/>
              </a:solidFill>
            </a:endParaRPr>
          </a:p>
        </p:txBody>
      </p:sp>
      <p:sp>
        <p:nvSpPr>
          <p:cNvPr id="3" name="TextBox 2"/>
          <p:cNvSpPr txBox="1"/>
          <p:nvPr/>
        </p:nvSpPr>
        <p:spPr>
          <a:xfrm>
            <a:off x="1115616" y="1412776"/>
            <a:ext cx="7776864" cy="646331"/>
          </a:xfrm>
          <a:prstGeom prst="rect">
            <a:avLst/>
          </a:prstGeom>
          <a:noFill/>
        </p:spPr>
        <p:txBody>
          <a:bodyPr wrap="square" rtlCol="0">
            <a:spAutoFit/>
          </a:bodyPr>
          <a:lstStyle/>
          <a:p>
            <a:r>
              <a:rPr lang="en-GB" sz="3600" dirty="0" smtClean="0"/>
              <a:t>THE STEEL PRODUCTION PROCESS</a:t>
            </a:r>
            <a:endParaRPr lang="en-US" sz="3600" dirty="0"/>
          </a:p>
        </p:txBody>
      </p:sp>
    </p:spTree>
    <p:extLst>
      <p:ext uri="{BB962C8B-B14F-4D97-AF65-F5344CB8AC3E}">
        <p14:creationId xmlns:p14="http://schemas.microsoft.com/office/powerpoint/2010/main" xmlns="" val="28162894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Steel production</a:t>
            </a:r>
            <a:endParaRPr lang="en-GB" dirty="0"/>
          </a:p>
        </p:txBody>
      </p:sp>
      <p:pic>
        <p:nvPicPr>
          <p:cNvPr id="2050" name="Picture 2" descr="production of molten steel"/>
          <p:cNvPicPr>
            <a:picLocks noChangeAspect="1" noChangeArrowheads="1" noCrop="1"/>
          </p:cNvPicPr>
          <p:nvPr/>
        </p:nvPicPr>
        <p:blipFill>
          <a:blip r:embed="rId2" cstate="print"/>
          <a:srcRect/>
          <a:stretch>
            <a:fillRect/>
          </a:stretch>
        </p:blipFill>
        <p:spPr bwMode="auto">
          <a:xfrm>
            <a:off x="1357290" y="1309673"/>
            <a:ext cx="7429552" cy="4953034"/>
          </a:xfrm>
          <a:prstGeom prst="rect">
            <a:avLst/>
          </a:prstGeom>
          <a:noFill/>
        </p:spPr>
      </p:pic>
      <p:sp>
        <p:nvSpPr>
          <p:cNvPr id="5" name="TextBox 4"/>
          <p:cNvSpPr txBox="1"/>
          <p:nvPr/>
        </p:nvSpPr>
        <p:spPr>
          <a:xfrm>
            <a:off x="7020272" y="4077072"/>
            <a:ext cx="1224136" cy="369332"/>
          </a:xfrm>
          <a:prstGeom prst="rect">
            <a:avLst/>
          </a:prstGeom>
          <a:solidFill>
            <a:schemeClr val="bg1"/>
          </a:solidFill>
        </p:spPr>
        <p:txBody>
          <a:bodyPr wrap="square" rtlCol="0">
            <a:spAutoFit/>
          </a:bodyPr>
          <a:lstStyle/>
          <a:p>
            <a:endParaRPr lang="en-GB" dirty="0"/>
          </a:p>
        </p:txBody>
      </p:sp>
      <p:sp>
        <p:nvSpPr>
          <p:cNvPr id="6" name="TextBox 5"/>
          <p:cNvSpPr txBox="1"/>
          <p:nvPr/>
        </p:nvSpPr>
        <p:spPr>
          <a:xfrm>
            <a:off x="7092280" y="4293096"/>
            <a:ext cx="1224136" cy="369332"/>
          </a:xfrm>
          <a:prstGeom prst="rect">
            <a:avLst/>
          </a:prstGeom>
          <a:solidFill>
            <a:schemeClr val="bg1"/>
          </a:solidFill>
        </p:spPr>
        <p:txBody>
          <a:bodyPr wrap="square" rtlCol="0">
            <a:spAutoFit/>
          </a:bodyPr>
          <a:lstStyle/>
          <a:p>
            <a:endParaRPr lang="en-GB" dirty="0"/>
          </a:p>
        </p:txBody>
      </p:sp>
      <p:sp>
        <p:nvSpPr>
          <p:cNvPr id="7" name="TextBox 6"/>
          <p:cNvSpPr txBox="1"/>
          <p:nvPr/>
        </p:nvSpPr>
        <p:spPr>
          <a:xfrm>
            <a:off x="5364088" y="0"/>
            <a:ext cx="3779912" cy="1384995"/>
          </a:xfrm>
          <a:prstGeom prst="rect">
            <a:avLst/>
          </a:prstGeom>
          <a:noFill/>
        </p:spPr>
        <p:txBody>
          <a:bodyPr wrap="square" rtlCol="0">
            <a:spAutoFit/>
          </a:bodyPr>
          <a:lstStyle/>
          <a:p>
            <a:pPr algn="just"/>
            <a:r>
              <a:rPr lang="en-US" sz="1200" b="1" dirty="0" smtClean="0">
                <a:solidFill>
                  <a:srgbClr val="0070C0"/>
                </a:solidFill>
              </a:rPr>
              <a:t>Coke converted in the blast furnace to Carbon Monoxide which in turn reduces the iron Oxide to Iron. Iron collects in bottom of the furnace, Limestone forms a liquid slag which floats on top. Impurities from the iron are absorbed by the slag. </a:t>
            </a:r>
          </a:p>
          <a:p>
            <a:pPr algn="just"/>
            <a:r>
              <a:rPr lang="en-US" sz="1200" b="1" dirty="0" smtClean="0">
                <a:solidFill>
                  <a:srgbClr val="0070C0"/>
                </a:solidFill>
              </a:rPr>
              <a:t>Iron is drawn into ladles and taken to the Oxygen Vessel. </a:t>
            </a:r>
            <a:endParaRPr lang="en-US" sz="1200" b="1" dirty="0">
              <a:solidFill>
                <a:srgbClr val="0070C0"/>
              </a:solidFill>
            </a:endParaRPr>
          </a:p>
        </p:txBody>
      </p:sp>
      <p:cxnSp>
        <p:nvCxnSpPr>
          <p:cNvPr id="9" name="Straight Arrow Connector 8"/>
          <p:cNvCxnSpPr/>
          <p:nvPr/>
        </p:nvCxnSpPr>
        <p:spPr>
          <a:xfrm flipH="1">
            <a:off x="4932040" y="1196752"/>
            <a:ext cx="504056" cy="115212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6516216" y="4149080"/>
            <a:ext cx="792088"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7128792" y="3947572"/>
            <a:ext cx="1907704" cy="1569660"/>
          </a:xfrm>
          <a:prstGeom prst="rect">
            <a:avLst/>
          </a:prstGeom>
          <a:solidFill>
            <a:schemeClr val="bg1"/>
          </a:solidFill>
        </p:spPr>
        <p:txBody>
          <a:bodyPr wrap="square" rtlCol="0">
            <a:spAutoFit/>
          </a:bodyPr>
          <a:lstStyle/>
          <a:p>
            <a:pPr algn="just"/>
            <a:r>
              <a:rPr lang="en-US" sz="1200" dirty="0" smtClean="0">
                <a:solidFill>
                  <a:srgbClr val="0070C0"/>
                </a:solidFill>
              </a:rPr>
              <a:t>Manufacture of Bulk Quantities  of graded steel.</a:t>
            </a:r>
          </a:p>
          <a:p>
            <a:pPr algn="just"/>
            <a:r>
              <a:rPr lang="en-US" sz="1200" b="1" dirty="0" smtClean="0">
                <a:solidFill>
                  <a:srgbClr val="0070C0"/>
                </a:solidFill>
              </a:rPr>
              <a:t>Molten Iron added to scrap steel (1/4 of the charge). High pressure oxygen is blown into the mix with a lance, forming molten steel.</a:t>
            </a:r>
            <a:endParaRPr lang="en-US" sz="1200" b="1" dirty="0">
              <a:solidFill>
                <a:srgbClr val="0070C0"/>
              </a:solidFill>
            </a:endParaRPr>
          </a:p>
        </p:txBody>
      </p:sp>
      <p:sp>
        <p:nvSpPr>
          <p:cNvPr id="14" name="TextBox 13"/>
          <p:cNvSpPr txBox="1"/>
          <p:nvPr/>
        </p:nvSpPr>
        <p:spPr>
          <a:xfrm>
            <a:off x="6156176" y="6237312"/>
            <a:ext cx="2664296" cy="276999"/>
          </a:xfrm>
          <a:prstGeom prst="rect">
            <a:avLst/>
          </a:prstGeom>
          <a:noFill/>
        </p:spPr>
        <p:txBody>
          <a:bodyPr wrap="square" rtlCol="0">
            <a:spAutoFit/>
          </a:bodyPr>
          <a:lstStyle/>
          <a:p>
            <a:r>
              <a:rPr lang="en-US" sz="1200" dirty="0" smtClean="0"/>
              <a:t>Low quantity …Stainless steel.</a:t>
            </a:r>
            <a:endParaRPr lang="en-US" sz="1200" dirty="0"/>
          </a:p>
        </p:txBody>
      </p:sp>
      <p:cxnSp>
        <p:nvCxnSpPr>
          <p:cNvPr id="16" name="Straight Arrow Connector 15"/>
          <p:cNvCxnSpPr/>
          <p:nvPr/>
        </p:nvCxnSpPr>
        <p:spPr>
          <a:xfrm flipH="1" flipV="1">
            <a:off x="6516216" y="5589240"/>
            <a:ext cx="288032"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179512" y="4149080"/>
            <a:ext cx="1224136" cy="1015663"/>
          </a:xfrm>
          <a:prstGeom prst="rect">
            <a:avLst/>
          </a:prstGeom>
          <a:noFill/>
        </p:spPr>
        <p:txBody>
          <a:bodyPr wrap="square" rtlCol="0">
            <a:spAutoFit/>
          </a:bodyPr>
          <a:lstStyle/>
          <a:p>
            <a:r>
              <a:rPr lang="en-US" sz="1200" dirty="0" smtClean="0"/>
              <a:t>Coke is a high carbon content fuel derived from the baking of low ash coal.</a:t>
            </a:r>
            <a:endParaRPr lang="en-US" sz="1200" dirty="0"/>
          </a:p>
        </p:txBody>
      </p:sp>
      <p:cxnSp>
        <p:nvCxnSpPr>
          <p:cNvPr id="19" name="Straight Arrow Connector 18"/>
          <p:cNvCxnSpPr/>
          <p:nvPr/>
        </p:nvCxnSpPr>
        <p:spPr>
          <a:xfrm flipV="1">
            <a:off x="1187624" y="4437112"/>
            <a:ext cx="1584176" cy="2160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Steel production</a:t>
            </a:r>
            <a:endParaRPr lang="en-GB" dirty="0"/>
          </a:p>
        </p:txBody>
      </p:sp>
      <p:pic>
        <p:nvPicPr>
          <p:cNvPr id="45058" name="Picture 2" descr="http://www.eef.org.uk/NR/rdonlyres/E140D4A6-8D9F-4297-8376-D6B6A64D369F/16922/diag2ani2.gif"/>
          <p:cNvPicPr>
            <a:picLocks noChangeAspect="1" noChangeArrowheads="1" noCrop="1"/>
          </p:cNvPicPr>
          <p:nvPr/>
        </p:nvPicPr>
        <p:blipFill>
          <a:blip r:embed="rId2" cstate="print"/>
          <a:srcRect/>
          <a:stretch>
            <a:fillRect/>
          </a:stretch>
        </p:blipFill>
        <p:spPr bwMode="auto">
          <a:xfrm>
            <a:off x="1619672" y="1388922"/>
            <a:ext cx="7238608" cy="4762242"/>
          </a:xfrm>
          <a:prstGeom prst="rect">
            <a:avLst/>
          </a:prstGeom>
          <a:noFill/>
        </p:spPr>
      </p:pic>
      <p:sp>
        <p:nvSpPr>
          <p:cNvPr id="4" name="TextBox 3"/>
          <p:cNvSpPr txBox="1"/>
          <p:nvPr/>
        </p:nvSpPr>
        <p:spPr>
          <a:xfrm>
            <a:off x="1619672" y="3563724"/>
            <a:ext cx="792088" cy="369332"/>
          </a:xfrm>
          <a:prstGeom prst="rect">
            <a:avLst/>
          </a:prstGeom>
          <a:solidFill>
            <a:schemeClr val="bg1"/>
          </a:solidFill>
        </p:spPr>
        <p:txBody>
          <a:bodyPr wrap="square" rtlCol="0">
            <a:spAutoFit/>
          </a:bodyPr>
          <a:lstStyle/>
          <a:p>
            <a:endParaRPr lang="en-GB" dirty="0"/>
          </a:p>
        </p:txBody>
      </p:sp>
      <p:sp>
        <p:nvSpPr>
          <p:cNvPr id="5" name="TextBox 4"/>
          <p:cNvSpPr txBox="1"/>
          <p:nvPr/>
        </p:nvSpPr>
        <p:spPr>
          <a:xfrm>
            <a:off x="1611582" y="3419708"/>
            <a:ext cx="792088" cy="369332"/>
          </a:xfrm>
          <a:prstGeom prst="rect">
            <a:avLst/>
          </a:prstGeom>
          <a:solidFill>
            <a:schemeClr val="bg1"/>
          </a:solidFill>
        </p:spPr>
        <p:txBody>
          <a:bodyPr wrap="square" rtlCol="0">
            <a:spAutoFit/>
          </a:bodyPr>
          <a:lstStyle/>
          <a:p>
            <a:endParaRPr lang="en-GB" dirty="0"/>
          </a:p>
        </p:txBody>
      </p:sp>
      <p:sp>
        <p:nvSpPr>
          <p:cNvPr id="6" name="TextBox 5"/>
          <p:cNvSpPr txBox="1"/>
          <p:nvPr/>
        </p:nvSpPr>
        <p:spPr>
          <a:xfrm>
            <a:off x="7092280" y="2411596"/>
            <a:ext cx="792088" cy="369332"/>
          </a:xfrm>
          <a:prstGeom prst="rect">
            <a:avLst/>
          </a:prstGeom>
          <a:solidFill>
            <a:schemeClr val="bg1"/>
          </a:solidFill>
        </p:spPr>
        <p:txBody>
          <a:bodyPr wrap="square" rtlCol="0">
            <a:spAutoFit/>
          </a:bodyPr>
          <a:lstStyle/>
          <a:p>
            <a:endParaRPr lang="en-GB" dirty="0"/>
          </a:p>
        </p:txBody>
      </p:sp>
      <p:sp>
        <p:nvSpPr>
          <p:cNvPr id="7" name="TextBox 6"/>
          <p:cNvSpPr txBox="1"/>
          <p:nvPr/>
        </p:nvSpPr>
        <p:spPr>
          <a:xfrm>
            <a:off x="7092280" y="2708920"/>
            <a:ext cx="792088" cy="369332"/>
          </a:xfrm>
          <a:prstGeom prst="rect">
            <a:avLst/>
          </a:prstGeom>
          <a:solidFill>
            <a:schemeClr val="bg1"/>
          </a:solidFill>
        </p:spPr>
        <p:txBody>
          <a:bodyPr wrap="square" rtlCol="0">
            <a:spAutoFit/>
          </a:bodyPr>
          <a:lstStyle/>
          <a:p>
            <a:endParaRPr lang="en-GB" dirty="0"/>
          </a:p>
        </p:txBody>
      </p:sp>
      <p:sp>
        <p:nvSpPr>
          <p:cNvPr id="8" name="TextBox 7"/>
          <p:cNvSpPr txBox="1"/>
          <p:nvPr/>
        </p:nvSpPr>
        <p:spPr>
          <a:xfrm>
            <a:off x="7164288" y="4293096"/>
            <a:ext cx="720080" cy="369332"/>
          </a:xfrm>
          <a:prstGeom prst="rect">
            <a:avLst/>
          </a:prstGeom>
          <a:solidFill>
            <a:schemeClr val="bg1"/>
          </a:solidFill>
        </p:spPr>
        <p:txBody>
          <a:bodyPr wrap="square" rtlCol="0">
            <a:spAutoFit/>
          </a:bodyPr>
          <a:lstStyle/>
          <a:p>
            <a:endParaRPr lang="en-GB" dirty="0"/>
          </a:p>
        </p:txBody>
      </p:sp>
      <p:sp>
        <p:nvSpPr>
          <p:cNvPr id="9" name="TextBox 8"/>
          <p:cNvSpPr txBox="1"/>
          <p:nvPr/>
        </p:nvSpPr>
        <p:spPr>
          <a:xfrm>
            <a:off x="7164288" y="4653136"/>
            <a:ext cx="720080" cy="369332"/>
          </a:xfrm>
          <a:prstGeom prst="rect">
            <a:avLst/>
          </a:prstGeom>
          <a:solidFill>
            <a:schemeClr val="bg1"/>
          </a:solidFill>
        </p:spPr>
        <p:txBody>
          <a:bodyPr wrap="square" rtlCol="0">
            <a:spAutoFit/>
          </a:bodyPr>
          <a:lstStyle/>
          <a:p>
            <a:endParaRPr lang="en-GB" dirty="0"/>
          </a:p>
        </p:txBody>
      </p:sp>
      <p:sp>
        <p:nvSpPr>
          <p:cNvPr id="10" name="TextBox 9"/>
          <p:cNvSpPr txBox="1"/>
          <p:nvPr/>
        </p:nvSpPr>
        <p:spPr>
          <a:xfrm>
            <a:off x="539552" y="1988840"/>
            <a:ext cx="1080120" cy="954107"/>
          </a:xfrm>
          <a:prstGeom prst="rect">
            <a:avLst/>
          </a:prstGeom>
          <a:noFill/>
        </p:spPr>
        <p:txBody>
          <a:bodyPr wrap="square" rtlCol="0">
            <a:spAutoFit/>
          </a:bodyPr>
          <a:lstStyle/>
          <a:p>
            <a:r>
              <a:rPr lang="en-US" sz="1400" dirty="0" smtClean="0"/>
              <a:t>NEW</a:t>
            </a:r>
          </a:p>
          <a:p>
            <a:r>
              <a:rPr lang="en-US" sz="1400" dirty="0" smtClean="0"/>
              <a:t>METHOD</a:t>
            </a:r>
          </a:p>
          <a:p>
            <a:r>
              <a:rPr lang="en-US" sz="1400" dirty="0" smtClean="0"/>
              <a:t>Saves on re-heating</a:t>
            </a:r>
            <a:endParaRPr lang="en-US" sz="1400" dirty="0"/>
          </a:p>
        </p:txBody>
      </p:sp>
      <p:sp>
        <p:nvSpPr>
          <p:cNvPr id="11" name="TextBox 10"/>
          <p:cNvSpPr txBox="1"/>
          <p:nvPr/>
        </p:nvSpPr>
        <p:spPr>
          <a:xfrm>
            <a:off x="539552" y="3789040"/>
            <a:ext cx="1152128" cy="1169551"/>
          </a:xfrm>
          <a:prstGeom prst="rect">
            <a:avLst/>
          </a:prstGeom>
          <a:noFill/>
        </p:spPr>
        <p:txBody>
          <a:bodyPr wrap="square" rtlCol="0">
            <a:spAutoFit/>
          </a:bodyPr>
          <a:lstStyle/>
          <a:p>
            <a:r>
              <a:rPr lang="en-US" sz="1400" dirty="0" smtClean="0"/>
              <a:t>OLD</a:t>
            </a:r>
          </a:p>
          <a:p>
            <a:r>
              <a:rPr lang="en-US" sz="1400" dirty="0" smtClean="0"/>
              <a:t>METHOD</a:t>
            </a:r>
          </a:p>
          <a:p>
            <a:r>
              <a:rPr lang="en-US" sz="1400" dirty="0" smtClean="0"/>
              <a:t>Billets need re-heating to shape form</a:t>
            </a:r>
            <a:endParaRPr lang="en-US" sz="1400" dirty="0"/>
          </a:p>
        </p:txBody>
      </p:sp>
      <p:cxnSp>
        <p:nvCxnSpPr>
          <p:cNvPr id="13" name="Straight Arrow Connector 12"/>
          <p:cNvCxnSpPr/>
          <p:nvPr/>
        </p:nvCxnSpPr>
        <p:spPr>
          <a:xfrm flipV="1">
            <a:off x="1475656" y="1988840"/>
            <a:ext cx="504056" cy="4050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475656" y="4077072"/>
            <a:ext cx="792088" cy="72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179512" y="3140968"/>
            <a:ext cx="144016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6948264" y="620688"/>
            <a:ext cx="1944216" cy="461665"/>
          </a:xfrm>
          <a:prstGeom prst="rect">
            <a:avLst/>
          </a:prstGeom>
          <a:noFill/>
        </p:spPr>
        <p:txBody>
          <a:bodyPr wrap="square" rtlCol="0">
            <a:spAutoFit/>
          </a:bodyPr>
          <a:lstStyle/>
          <a:p>
            <a:r>
              <a:rPr lang="en-US" sz="1200" dirty="0" smtClean="0"/>
              <a:t>Red hot slabs reduced to size. (1250 degree C)</a:t>
            </a:r>
            <a:endParaRPr lang="en-US" sz="1200" dirty="0"/>
          </a:p>
        </p:txBody>
      </p:sp>
      <p:cxnSp>
        <p:nvCxnSpPr>
          <p:cNvPr id="22" name="Straight Arrow Connector 21"/>
          <p:cNvCxnSpPr/>
          <p:nvPr/>
        </p:nvCxnSpPr>
        <p:spPr>
          <a:xfrm flipH="1">
            <a:off x="6444208" y="1124744"/>
            <a:ext cx="936104" cy="12241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Steel production</a:t>
            </a:r>
            <a:endParaRPr lang="en-GB" dirty="0"/>
          </a:p>
        </p:txBody>
      </p:sp>
      <p:pic>
        <p:nvPicPr>
          <p:cNvPr id="46082" name="Picture 2" descr="Long products"/>
          <p:cNvPicPr>
            <a:picLocks noChangeAspect="1" noChangeArrowheads="1" noCrop="1"/>
          </p:cNvPicPr>
          <p:nvPr/>
        </p:nvPicPr>
        <p:blipFill>
          <a:blip r:embed="rId2" cstate="print"/>
          <a:srcRect/>
          <a:stretch>
            <a:fillRect/>
          </a:stretch>
        </p:blipFill>
        <p:spPr bwMode="auto">
          <a:xfrm>
            <a:off x="1403648" y="1340768"/>
            <a:ext cx="7453662" cy="4928041"/>
          </a:xfrm>
          <a:prstGeom prst="rect">
            <a:avLst/>
          </a:prstGeom>
          <a:noFill/>
        </p:spPr>
      </p:pic>
      <p:sp>
        <p:nvSpPr>
          <p:cNvPr id="4" name="TextBox 3"/>
          <p:cNvSpPr txBox="1"/>
          <p:nvPr/>
        </p:nvSpPr>
        <p:spPr>
          <a:xfrm>
            <a:off x="7596336" y="5301208"/>
            <a:ext cx="720080" cy="369332"/>
          </a:xfrm>
          <a:prstGeom prst="rect">
            <a:avLst/>
          </a:prstGeom>
          <a:solidFill>
            <a:srgbClr val="0000FF"/>
          </a:solidFill>
        </p:spPr>
        <p:txBody>
          <a:bodyPr wrap="square" rtlCol="0">
            <a:spAutoFit/>
          </a:bodyPr>
          <a:lstStyle/>
          <a:p>
            <a:endParaRPr lang="en-GB" dirty="0"/>
          </a:p>
        </p:txBody>
      </p:sp>
      <p:sp>
        <p:nvSpPr>
          <p:cNvPr id="5" name="TextBox 4"/>
          <p:cNvSpPr txBox="1"/>
          <p:nvPr/>
        </p:nvSpPr>
        <p:spPr>
          <a:xfrm>
            <a:off x="7596336" y="5679217"/>
            <a:ext cx="720080" cy="369332"/>
          </a:xfrm>
          <a:prstGeom prst="rect">
            <a:avLst/>
          </a:prstGeom>
          <a:solidFill>
            <a:srgbClr val="0000FF"/>
          </a:solidFill>
        </p:spPr>
        <p:txBody>
          <a:bodyPr wrap="square" rtlCol="0">
            <a:spAutoFit/>
          </a:bodyPr>
          <a:lstStyle/>
          <a:p>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Steel production</a:t>
            </a:r>
            <a:endParaRPr lang="en-GB" dirty="0"/>
          </a:p>
        </p:txBody>
      </p:sp>
      <p:pic>
        <p:nvPicPr>
          <p:cNvPr id="47106" name="Picture 2" descr="http://www.eef.org.uk/NR/rdonlyres/A11AB61B-41FB-4CEF-A872-952FBBB3F684/16921/diag4ani.gif"/>
          <p:cNvPicPr>
            <a:picLocks noChangeAspect="1" noChangeArrowheads="1" noCrop="1"/>
          </p:cNvPicPr>
          <p:nvPr/>
        </p:nvPicPr>
        <p:blipFill>
          <a:blip r:embed="rId2" cstate="print"/>
          <a:srcRect/>
          <a:stretch>
            <a:fillRect/>
          </a:stretch>
        </p:blipFill>
        <p:spPr bwMode="auto">
          <a:xfrm>
            <a:off x="1043608" y="1182958"/>
            <a:ext cx="7886110" cy="4982345"/>
          </a:xfrm>
          <a:prstGeom prst="rect">
            <a:avLst/>
          </a:prstGeom>
          <a:noFill/>
        </p:spPr>
      </p:pic>
      <p:sp>
        <p:nvSpPr>
          <p:cNvPr id="5" name="TextBox 4"/>
          <p:cNvSpPr txBox="1"/>
          <p:nvPr/>
        </p:nvSpPr>
        <p:spPr>
          <a:xfrm>
            <a:off x="7740352" y="4581128"/>
            <a:ext cx="792088" cy="369332"/>
          </a:xfrm>
          <a:prstGeom prst="rect">
            <a:avLst/>
          </a:prstGeom>
          <a:solidFill>
            <a:srgbClr val="0000FF"/>
          </a:solidFill>
        </p:spPr>
        <p:txBody>
          <a:bodyPr wrap="square" rtlCol="0">
            <a:spAutoFit/>
          </a:bodyPr>
          <a:lstStyle/>
          <a:p>
            <a:endParaRPr lang="en-GB" dirty="0"/>
          </a:p>
        </p:txBody>
      </p:sp>
      <p:sp>
        <p:nvSpPr>
          <p:cNvPr id="6" name="TextBox 5"/>
          <p:cNvSpPr txBox="1"/>
          <p:nvPr/>
        </p:nvSpPr>
        <p:spPr>
          <a:xfrm>
            <a:off x="7740352" y="5013176"/>
            <a:ext cx="792088" cy="369332"/>
          </a:xfrm>
          <a:prstGeom prst="rect">
            <a:avLst/>
          </a:prstGeom>
          <a:solidFill>
            <a:srgbClr val="0000FF"/>
          </a:solidFill>
        </p:spPr>
        <p:txBody>
          <a:bodyPr wrap="square" rtlCol="0">
            <a:spAutoFit/>
          </a:bodyPr>
          <a:lstStyle/>
          <a:p>
            <a:endParaRPr lang="en-GB" dirty="0"/>
          </a:p>
        </p:txBody>
      </p:sp>
      <p:sp>
        <p:nvSpPr>
          <p:cNvPr id="7" name="Rectangle 6"/>
          <p:cNvSpPr/>
          <p:nvPr/>
        </p:nvSpPr>
        <p:spPr>
          <a:xfrm>
            <a:off x="2411760" y="6165304"/>
            <a:ext cx="5162695" cy="523220"/>
          </a:xfrm>
          <a:prstGeom prst="rect">
            <a:avLst/>
          </a:prstGeom>
        </p:spPr>
        <p:txBody>
          <a:bodyPr wrap="none">
            <a:spAutoFit/>
          </a:bodyPr>
          <a:lstStyle/>
          <a:p>
            <a:r>
              <a:rPr lang="en-GB" sz="2800" b="1" u="sng" dirty="0" smtClean="0">
                <a:solidFill>
                  <a:srgbClr val="0070C0"/>
                </a:solidFill>
                <a:hlinkClick r:id="rId3"/>
              </a:rPr>
              <a:t>http://youtu.be/-ZCaFE97hkM</a:t>
            </a:r>
            <a:endParaRPr lang="en-GB" sz="2800" b="1" dirty="0">
              <a:solidFill>
                <a:srgbClr val="0070C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7624" y="764704"/>
            <a:ext cx="7344816" cy="2304256"/>
          </a:xfrm>
        </p:spPr>
        <p:txBody>
          <a:bodyPr>
            <a:normAutofit/>
          </a:bodyPr>
          <a:lstStyle/>
          <a:p>
            <a:r>
              <a:rPr lang="en-GB" sz="2400" b="1" dirty="0" smtClean="0">
                <a:solidFill>
                  <a:srgbClr val="0070C0"/>
                </a:solidFill>
              </a:rPr>
              <a:t>Annealing</a:t>
            </a:r>
            <a:r>
              <a:rPr lang="en-GB" sz="1600" dirty="0" smtClean="0"/>
              <a:t> </a:t>
            </a:r>
          </a:p>
          <a:p>
            <a:pPr algn="just">
              <a:buNone/>
            </a:pPr>
            <a:r>
              <a:rPr lang="en-GB" sz="1600" dirty="0" smtClean="0"/>
              <a:t>     </a:t>
            </a:r>
            <a:r>
              <a:rPr lang="en-GB" sz="1800" dirty="0" smtClean="0"/>
              <a:t>Is a heat process whereby a metal is heated to a specific temperature  and colour and then allowed to cool slowly. </a:t>
            </a:r>
          </a:p>
          <a:p>
            <a:pPr algn="just">
              <a:buNone/>
            </a:pPr>
            <a:r>
              <a:rPr lang="en-GB" sz="1800" dirty="0" smtClean="0"/>
              <a:t>     This softens the metal which means it can be cut and shaped more easily. </a:t>
            </a:r>
          </a:p>
          <a:p>
            <a:pPr algn="just">
              <a:buNone/>
            </a:pPr>
            <a:r>
              <a:rPr lang="en-GB" sz="1800" dirty="0" smtClean="0"/>
              <a:t>     Mild steel is heated to a red heat and allowed to cool slowly. </a:t>
            </a:r>
            <a:endParaRPr lang="en-GB" sz="1800" dirty="0"/>
          </a:p>
        </p:txBody>
      </p:sp>
      <p:sp>
        <p:nvSpPr>
          <p:cNvPr id="5" name="Rectangle 4"/>
          <p:cNvSpPr/>
          <p:nvPr/>
        </p:nvSpPr>
        <p:spPr>
          <a:xfrm>
            <a:off x="1259632" y="2852936"/>
            <a:ext cx="7560840" cy="2215991"/>
          </a:xfrm>
          <a:prstGeom prst="rect">
            <a:avLst/>
          </a:prstGeom>
        </p:spPr>
        <p:txBody>
          <a:bodyPr wrap="square">
            <a:spAutoFit/>
          </a:bodyPr>
          <a:lstStyle/>
          <a:p>
            <a:pPr>
              <a:buFont typeface="Arial" pitchFamily="34" charset="0"/>
              <a:buChar char="•"/>
            </a:pPr>
            <a:r>
              <a:rPr lang="en-GB" sz="2400" b="1" dirty="0" smtClean="0">
                <a:solidFill>
                  <a:srgbClr val="0070C0"/>
                </a:solidFill>
              </a:rPr>
              <a:t>  Tempering</a:t>
            </a:r>
          </a:p>
          <a:p>
            <a:r>
              <a:rPr lang="en-GB" sz="2400" b="1" dirty="0" smtClean="0">
                <a:solidFill>
                  <a:srgbClr val="0070C0"/>
                </a:solidFill>
              </a:rPr>
              <a:t>   </a:t>
            </a:r>
            <a:r>
              <a:rPr lang="en-GB" dirty="0" smtClean="0"/>
              <a:t>Is a heat treatment technique applied to ferrous alloys,  such as steel or cast</a:t>
            </a:r>
          </a:p>
          <a:p>
            <a:r>
              <a:rPr lang="en-GB" dirty="0" smtClean="0"/>
              <a:t>    iron, to decrease the hardness of the alloy. </a:t>
            </a:r>
          </a:p>
          <a:p>
            <a:r>
              <a:rPr lang="en-GB" dirty="0" smtClean="0"/>
              <a:t>    The reduction in hardness is usually accompanied by an increase in ductility, </a:t>
            </a:r>
          </a:p>
          <a:p>
            <a:r>
              <a:rPr lang="en-GB" dirty="0" smtClean="0"/>
              <a:t>    thereby decreasing the brittleness of the metal. </a:t>
            </a:r>
          </a:p>
          <a:p>
            <a:r>
              <a:rPr lang="en-GB" dirty="0" smtClean="0"/>
              <a:t>    Tempering is usually achieved after quenching which is rapid cooling of the</a:t>
            </a:r>
          </a:p>
          <a:p>
            <a:r>
              <a:rPr lang="en-GB" dirty="0" smtClean="0"/>
              <a:t>    metal to put it in its hardest state. </a:t>
            </a:r>
            <a:endParaRPr lang="en-GB" dirty="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15616" y="1772816"/>
            <a:ext cx="7809546" cy="3537418"/>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TextBox 1"/>
          <p:cNvSpPr txBox="1"/>
          <p:nvPr/>
        </p:nvSpPr>
        <p:spPr>
          <a:xfrm>
            <a:off x="2699792" y="620688"/>
            <a:ext cx="5688632" cy="584775"/>
          </a:xfrm>
          <a:prstGeom prst="rect">
            <a:avLst/>
          </a:prstGeom>
          <a:noFill/>
        </p:spPr>
        <p:txBody>
          <a:bodyPr wrap="square" rtlCol="0">
            <a:spAutoFit/>
          </a:bodyPr>
          <a:lstStyle/>
          <a:p>
            <a:r>
              <a:rPr lang="en-GB" sz="3200" dirty="0" smtClean="0"/>
              <a:t>The Properties of Materials</a:t>
            </a:r>
            <a:endParaRPr lang="en-US" sz="3200" dirty="0"/>
          </a:p>
        </p:txBody>
      </p:sp>
    </p:spTree>
    <p:extLst>
      <p:ext uri="{BB962C8B-B14F-4D97-AF65-F5344CB8AC3E}">
        <p14:creationId xmlns:p14="http://schemas.microsoft.com/office/powerpoint/2010/main" xmlns="" val="13414159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1259632" y="3284984"/>
            <a:ext cx="7498080" cy="3573016"/>
          </a:xfrm>
        </p:spPr>
        <p:txBody>
          <a:bodyPr/>
          <a:lstStyle/>
          <a:p>
            <a:pPr eaLnBrk="1" hangingPunct="1">
              <a:buNone/>
            </a:pPr>
            <a:r>
              <a:rPr lang="en-US" dirty="0" smtClean="0"/>
              <a:t>    Questions :</a:t>
            </a:r>
          </a:p>
          <a:p>
            <a:pPr eaLnBrk="1" hangingPunct="1"/>
            <a:endParaRPr lang="en-US" dirty="0" smtClean="0"/>
          </a:p>
          <a:p>
            <a:pPr eaLnBrk="1" hangingPunct="1"/>
            <a:endParaRPr lang="en-US" dirty="0" smtClean="0"/>
          </a:p>
          <a:p>
            <a:pPr eaLnBrk="1" hangingPunct="1"/>
            <a:endParaRPr lang="en-US" dirty="0" smtClean="0"/>
          </a:p>
        </p:txBody>
      </p:sp>
      <p:sp>
        <p:nvSpPr>
          <p:cNvPr id="6" name="Title 1"/>
          <p:cNvSpPr>
            <a:spLocks noGrp="1"/>
          </p:cNvSpPr>
          <p:nvPr>
            <p:ph type="title"/>
          </p:nvPr>
        </p:nvSpPr>
        <p:spPr>
          <a:xfrm>
            <a:off x="1331640" y="0"/>
            <a:ext cx="7498080" cy="1143000"/>
          </a:xfrm>
          <a:effectLst/>
        </p:spPr>
        <p:txBody>
          <a:bodyPr>
            <a:normAutofit/>
          </a:bodyPr>
          <a:lstStyle/>
          <a:p>
            <a:r>
              <a:rPr lang="en-GB" sz="4400" dirty="0" smtClean="0">
                <a:solidFill>
                  <a:schemeClr val="tx1"/>
                </a:solidFill>
              </a:rPr>
              <a:t>Stress Strain relationship </a:t>
            </a:r>
            <a:endParaRPr lang="en-GB" sz="4400" dirty="0">
              <a:solidFill>
                <a:schemeClr val="tx1"/>
              </a:solidFill>
            </a:endParaRPr>
          </a:p>
        </p:txBody>
      </p:sp>
      <p:sp>
        <p:nvSpPr>
          <p:cNvPr id="7" name="Rectangle 3"/>
          <p:cNvSpPr txBox="1">
            <a:spLocks noChangeArrowheads="1"/>
          </p:cNvSpPr>
          <p:nvPr/>
        </p:nvSpPr>
        <p:spPr>
          <a:xfrm>
            <a:off x="1187624" y="3717032"/>
            <a:ext cx="7498080" cy="2595736"/>
          </a:xfrm>
          <a:prstGeom prst="rect">
            <a:avLst/>
          </a:prstGeom>
        </p:spPr>
        <p:txBody>
          <a:bodyPr>
            <a:normAutofit/>
          </a:bodyPr>
          <a:lstStyle/>
          <a:p>
            <a:pPr marL="365760" marR="0" lvl="0" indent="-283464" algn="l" defTabSz="914400" rtl="0" eaLnBrk="1" fontAlgn="auto" latinLnBrk="0" hangingPunct="1">
              <a:lnSpc>
                <a:spcPct val="100000"/>
              </a:lnSpc>
              <a:spcBef>
                <a:spcPts val="600"/>
              </a:spcBef>
              <a:spcAft>
                <a:spcPts val="0"/>
              </a:spcAft>
              <a:buClr>
                <a:schemeClr val="accent1"/>
              </a:buClr>
              <a:buSzPct val="80000"/>
              <a:buFont typeface="Wingdings 2"/>
              <a:buChar char=""/>
              <a:tabLst/>
              <a:defRPr/>
            </a:pP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a:p>
            <a:pPr marL="822960" lvl="1" indent="-283464">
              <a:spcBef>
                <a:spcPts val="600"/>
              </a:spcBef>
              <a:buClr>
                <a:schemeClr val="accent1"/>
              </a:buClr>
              <a:buSzPct val="80000"/>
              <a:buFont typeface="Wingdings 2"/>
              <a:buChar cha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What is Stress?</a:t>
            </a:r>
          </a:p>
          <a:p>
            <a:pPr marL="822960" lvl="1" indent="-283464">
              <a:spcBef>
                <a:spcPts val="600"/>
              </a:spcBef>
              <a:buClr>
                <a:schemeClr val="accent1"/>
              </a:buClr>
              <a:buSzPct val="80000"/>
              <a:buFont typeface="Wingdings 2"/>
              <a:buChar char=""/>
            </a:pPr>
            <a:endParaRPr lang="en-US" sz="3200" dirty="0" smtClean="0"/>
          </a:p>
          <a:p>
            <a:pPr marL="822960" lvl="1" indent="-283464">
              <a:spcBef>
                <a:spcPts val="600"/>
              </a:spcBef>
              <a:buClr>
                <a:schemeClr val="accent1"/>
              </a:buClr>
              <a:buSzPct val="80000"/>
              <a:buFont typeface="Wingdings 2"/>
              <a:buChar char=""/>
            </a:pPr>
            <a:r>
              <a:rPr lang="en-US" sz="3200" dirty="0" smtClean="0"/>
              <a:t>What is Strain?</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5" name="TextBox 4"/>
          <p:cNvSpPr txBox="1"/>
          <p:nvPr/>
        </p:nvSpPr>
        <p:spPr>
          <a:xfrm>
            <a:off x="1475656" y="1340768"/>
            <a:ext cx="7056784" cy="1754326"/>
          </a:xfrm>
          <a:prstGeom prst="rect">
            <a:avLst/>
          </a:prstGeom>
          <a:noFill/>
        </p:spPr>
        <p:txBody>
          <a:bodyPr wrap="square" rtlCol="0">
            <a:spAutoFit/>
          </a:bodyPr>
          <a:lstStyle/>
          <a:p>
            <a:r>
              <a:rPr lang="en-US" sz="3600" dirty="0" smtClean="0">
                <a:solidFill>
                  <a:srgbClr val="0070C0"/>
                </a:solidFill>
              </a:rPr>
              <a:t>DUCTILE      MALLEABLE      ELASTIC       PLASTIC     BRITTLE	</a:t>
            </a:r>
            <a:endParaRPr lang="en-US" sz="3600" dirty="0">
              <a:solidFill>
                <a:srgbClr val="0070C0"/>
              </a:solidFill>
            </a:endParaRPr>
          </a:p>
        </p:txBody>
      </p:sp>
      <p:sp>
        <p:nvSpPr>
          <p:cNvPr id="8" name="TextBox 7"/>
          <p:cNvSpPr txBox="1"/>
          <p:nvPr/>
        </p:nvSpPr>
        <p:spPr>
          <a:xfrm>
            <a:off x="1547664" y="2708920"/>
            <a:ext cx="6912768" cy="369332"/>
          </a:xfrm>
          <a:prstGeom prst="rect">
            <a:avLst/>
          </a:prstGeom>
          <a:noFill/>
        </p:spPr>
        <p:txBody>
          <a:bodyPr wrap="square" rtlCol="0">
            <a:spAutoFit/>
          </a:bodyPr>
          <a:lstStyle/>
          <a:p>
            <a:r>
              <a:rPr lang="en-US" dirty="0" smtClean="0"/>
              <a:t>The measurement of the strength of a metal.</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83768" y="908720"/>
            <a:ext cx="5437381" cy="5760640"/>
          </a:xfrm>
          <a:prstGeom prst="rect">
            <a:avLst/>
          </a:prstGeom>
          <a:noFill/>
          <a:ln>
            <a:noFill/>
          </a:ln>
        </p:spPr>
      </p:pic>
      <p:sp>
        <p:nvSpPr>
          <p:cNvPr id="3" name="TextBox 2"/>
          <p:cNvSpPr txBox="1"/>
          <p:nvPr/>
        </p:nvSpPr>
        <p:spPr>
          <a:xfrm>
            <a:off x="2144914" y="188640"/>
            <a:ext cx="5112568" cy="461665"/>
          </a:xfrm>
          <a:prstGeom prst="rect">
            <a:avLst/>
          </a:prstGeom>
          <a:noFill/>
        </p:spPr>
        <p:txBody>
          <a:bodyPr wrap="square" rtlCol="0">
            <a:spAutoFit/>
          </a:bodyPr>
          <a:lstStyle/>
          <a:p>
            <a:pPr algn="ctr"/>
            <a:r>
              <a:rPr lang="en-GB" sz="2400" dirty="0" smtClean="0"/>
              <a:t>BASIC DEFINITIONS</a:t>
            </a:r>
            <a:endParaRPr lang="en-US" sz="2400" dirty="0"/>
          </a:p>
        </p:txBody>
      </p:sp>
    </p:spTree>
    <p:extLst>
      <p:ext uri="{BB962C8B-B14F-4D97-AF65-F5344CB8AC3E}">
        <p14:creationId xmlns:p14="http://schemas.microsoft.com/office/powerpoint/2010/main" xmlns="" val="36376624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p:txBody>
          <a:bodyPr/>
          <a:lstStyle/>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p:txBody>
      </p:sp>
      <p:pic>
        <p:nvPicPr>
          <p:cNvPr id="59394" name="Picture 2"/>
          <p:cNvPicPr>
            <a:picLocks noChangeAspect="1" noChangeArrowheads="1"/>
          </p:cNvPicPr>
          <p:nvPr/>
        </p:nvPicPr>
        <p:blipFill>
          <a:blip r:embed="rId2" cstate="print"/>
          <a:srcRect/>
          <a:stretch>
            <a:fillRect/>
          </a:stretch>
        </p:blipFill>
        <p:spPr bwMode="auto">
          <a:xfrm>
            <a:off x="1403647" y="1196752"/>
            <a:ext cx="7740353" cy="1797190"/>
          </a:xfrm>
          <a:prstGeom prst="rect">
            <a:avLst/>
          </a:prstGeom>
          <a:noFill/>
          <a:ln w="9525">
            <a:noFill/>
            <a:miter lim="800000"/>
            <a:headEnd/>
            <a:tailEnd/>
          </a:ln>
          <a:effectLst/>
        </p:spPr>
      </p:pic>
      <p:pic>
        <p:nvPicPr>
          <p:cNvPr id="59395" name="Picture 3"/>
          <p:cNvPicPr>
            <a:picLocks noChangeAspect="1" noChangeArrowheads="1"/>
          </p:cNvPicPr>
          <p:nvPr/>
        </p:nvPicPr>
        <p:blipFill>
          <a:blip r:embed="rId3" cstate="print"/>
          <a:srcRect/>
          <a:stretch>
            <a:fillRect/>
          </a:stretch>
        </p:blipFill>
        <p:spPr bwMode="auto">
          <a:xfrm>
            <a:off x="1403648" y="2924944"/>
            <a:ext cx="7740352" cy="2520280"/>
          </a:xfrm>
          <a:prstGeom prst="rect">
            <a:avLst/>
          </a:prstGeom>
          <a:noFill/>
          <a:ln w="9525">
            <a:noFill/>
            <a:miter lim="800000"/>
            <a:headEnd/>
            <a:tailEnd/>
          </a:ln>
          <a:effectLst/>
        </p:spPr>
      </p:pic>
      <p:sp>
        <p:nvSpPr>
          <p:cNvPr id="6" name="Title 1"/>
          <p:cNvSpPr>
            <a:spLocks noGrp="1"/>
          </p:cNvSpPr>
          <p:nvPr>
            <p:ph type="title"/>
          </p:nvPr>
        </p:nvSpPr>
        <p:spPr>
          <a:effectLst/>
        </p:spPr>
        <p:txBody>
          <a:bodyPr>
            <a:normAutofit/>
          </a:bodyPr>
          <a:lstStyle/>
          <a:p>
            <a:r>
              <a:rPr lang="en-GB" sz="4400" dirty="0" smtClean="0">
                <a:solidFill>
                  <a:schemeClr val="tx1"/>
                </a:solidFill>
              </a:rPr>
              <a:t>Stress Strain relationship </a:t>
            </a:r>
            <a:endParaRPr lang="en-GB" sz="4400" dirty="0">
              <a:solidFill>
                <a:schemeClr val="tx1"/>
              </a:solidFill>
            </a:endParaRPr>
          </a:p>
        </p:txBody>
      </p:sp>
      <p:sp>
        <p:nvSpPr>
          <p:cNvPr id="8" name="TextBox 7"/>
          <p:cNvSpPr txBox="1"/>
          <p:nvPr/>
        </p:nvSpPr>
        <p:spPr>
          <a:xfrm>
            <a:off x="2195736" y="5661248"/>
            <a:ext cx="4032448" cy="1292662"/>
          </a:xfrm>
          <a:prstGeom prst="rect">
            <a:avLst/>
          </a:prstGeom>
          <a:noFill/>
        </p:spPr>
        <p:txBody>
          <a:bodyPr wrap="square" rtlCol="0">
            <a:spAutoFit/>
          </a:bodyPr>
          <a:lstStyle/>
          <a:p>
            <a:r>
              <a:rPr lang="en-GB" sz="2000" b="1" dirty="0" smtClean="0">
                <a:latin typeface="Arial" pitchFamily="34" charset="0"/>
                <a:cs typeface="Arial" pitchFamily="34" charset="0"/>
              </a:rPr>
              <a:t>YOUNG’s MODULUS </a:t>
            </a:r>
            <a:r>
              <a:rPr lang="en-GB" sz="2000" dirty="0" smtClean="0">
                <a:latin typeface="Arial" pitchFamily="34" charset="0"/>
                <a:cs typeface="Arial" pitchFamily="34" charset="0"/>
              </a:rPr>
              <a:t>= STRESS </a:t>
            </a:r>
          </a:p>
          <a:p>
            <a:r>
              <a:rPr lang="en-GB" sz="2000" dirty="0" smtClean="0">
                <a:latin typeface="Arial" pitchFamily="34" charset="0"/>
                <a:cs typeface="Arial" pitchFamily="34" charset="0"/>
              </a:rPr>
              <a:t>                                        STRAIN </a:t>
            </a:r>
          </a:p>
          <a:p>
            <a:r>
              <a:rPr lang="en-GB" sz="2000" dirty="0" smtClean="0">
                <a:latin typeface="Arial" pitchFamily="34" charset="0"/>
                <a:cs typeface="Arial" pitchFamily="34" charset="0"/>
              </a:rPr>
              <a:t>		</a:t>
            </a:r>
          </a:p>
          <a:p>
            <a:r>
              <a:rPr lang="en-GB" dirty="0" smtClean="0"/>
              <a:t>		         </a:t>
            </a:r>
            <a:endParaRPr lang="en-GB" dirty="0"/>
          </a:p>
        </p:txBody>
      </p:sp>
      <p:cxnSp>
        <p:nvCxnSpPr>
          <p:cNvPr id="10" name="Straight Connector 9"/>
          <p:cNvCxnSpPr/>
          <p:nvPr/>
        </p:nvCxnSpPr>
        <p:spPr>
          <a:xfrm>
            <a:off x="5004048" y="6021288"/>
            <a:ext cx="1224136" cy="0"/>
          </a:xfrm>
          <a:prstGeom prst="line">
            <a:avLst/>
          </a:prstGeom>
        </p:spPr>
        <p:style>
          <a:lnRef idx="2">
            <a:schemeClr val="accent6"/>
          </a:lnRef>
          <a:fillRef idx="0">
            <a:schemeClr val="accent6"/>
          </a:fillRef>
          <a:effectRef idx="1">
            <a:schemeClr val="accent6"/>
          </a:effectRef>
          <a:fontRef idx="minor">
            <a:schemeClr val="tx1"/>
          </a:fontRef>
        </p:style>
      </p:cxnSp>
      <p:sp>
        <p:nvSpPr>
          <p:cNvPr id="11" name="TextBox 10"/>
          <p:cNvSpPr txBox="1"/>
          <p:nvPr/>
        </p:nvSpPr>
        <p:spPr>
          <a:xfrm>
            <a:off x="3059832" y="6322155"/>
            <a:ext cx="6696744" cy="276999"/>
          </a:xfrm>
          <a:prstGeom prst="rect">
            <a:avLst/>
          </a:prstGeom>
          <a:noFill/>
        </p:spPr>
        <p:txBody>
          <a:bodyPr wrap="square" rtlCol="0">
            <a:spAutoFit/>
          </a:bodyPr>
          <a:lstStyle/>
          <a:p>
            <a:r>
              <a:rPr lang="en-GB" sz="1200" dirty="0" smtClean="0">
                <a:latin typeface="Arial" pitchFamily="34" charset="0"/>
                <a:cs typeface="Arial" pitchFamily="34" charset="0"/>
              </a:rPr>
              <a:t>This ratio is specific to the particular substance under consideration.</a:t>
            </a:r>
            <a:endParaRPr lang="en-GB" sz="1200" dirty="0">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Tensile Testing </a:t>
            </a:r>
            <a:endParaRPr lang="en-GB" dirty="0"/>
          </a:p>
        </p:txBody>
      </p:sp>
      <p:pic>
        <p:nvPicPr>
          <p:cNvPr id="4" name="Content Placeholder 3" descr="Test machine.bmp"/>
          <p:cNvPicPr>
            <a:picLocks noGrp="1" noChangeAspect="1"/>
          </p:cNvPicPr>
          <p:nvPr>
            <p:ph idx="1"/>
          </p:nvPr>
        </p:nvPicPr>
        <p:blipFill>
          <a:blip r:embed="rId3" cstate="print"/>
          <a:stretch>
            <a:fillRect/>
          </a:stretch>
        </p:blipFill>
        <p:spPr>
          <a:xfrm>
            <a:off x="5292080" y="1556792"/>
            <a:ext cx="3668038" cy="4320480"/>
          </a:xfrm>
          <a:ln w="28575">
            <a:solidFill>
              <a:schemeClr val="tx1"/>
            </a:solidFill>
          </a:ln>
        </p:spPr>
      </p:pic>
      <p:pic>
        <p:nvPicPr>
          <p:cNvPr id="5" name="Picture 4" descr="Hounsfield.jpg"/>
          <p:cNvPicPr>
            <a:picLocks noChangeAspect="1"/>
          </p:cNvPicPr>
          <p:nvPr/>
        </p:nvPicPr>
        <p:blipFill>
          <a:blip r:embed="rId4" cstate="print"/>
          <a:stretch>
            <a:fillRect/>
          </a:stretch>
        </p:blipFill>
        <p:spPr>
          <a:xfrm>
            <a:off x="1259632" y="1755837"/>
            <a:ext cx="3816424" cy="2465251"/>
          </a:xfrm>
          <a:prstGeom prst="rect">
            <a:avLst/>
          </a:prstGeom>
          <a:ln w="28575">
            <a:solidFill>
              <a:schemeClr val="tx1"/>
            </a:solidFill>
          </a:ln>
        </p:spPr>
      </p:pic>
      <p:pic>
        <p:nvPicPr>
          <p:cNvPr id="6" name="Picture 5" descr="Hounsfield 2.jpg"/>
          <p:cNvPicPr>
            <a:picLocks noChangeAspect="1"/>
          </p:cNvPicPr>
          <p:nvPr/>
        </p:nvPicPr>
        <p:blipFill>
          <a:blip r:embed="rId5" cstate="print"/>
          <a:stretch>
            <a:fillRect/>
          </a:stretch>
        </p:blipFill>
        <p:spPr>
          <a:xfrm>
            <a:off x="1259632" y="4791209"/>
            <a:ext cx="1728192" cy="1728192"/>
          </a:xfrm>
          <a:prstGeom prst="rect">
            <a:avLst/>
          </a:prstGeom>
          <a:ln w="28575">
            <a:solidFill>
              <a:schemeClr val="tx1"/>
            </a:solidFill>
          </a:ln>
        </p:spPr>
      </p:pic>
      <p:sp>
        <p:nvSpPr>
          <p:cNvPr id="7" name="TextBox 6"/>
          <p:cNvSpPr txBox="1"/>
          <p:nvPr/>
        </p:nvSpPr>
        <p:spPr>
          <a:xfrm>
            <a:off x="1187624" y="4221088"/>
            <a:ext cx="3240360" cy="400110"/>
          </a:xfrm>
          <a:prstGeom prst="rect">
            <a:avLst/>
          </a:prstGeom>
          <a:noFill/>
        </p:spPr>
        <p:txBody>
          <a:bodyPr wrap="square" rtlCol="0">
            <a:spAutoFit/>
          </a:bodyPr>
          <a:lstStyle/>
          <a:p>
            <a:r>
              <a:rPr lang="en-GB" sz="2000" dirty="0" smtClean="0"/>
              <a:t>Hounsfield Tensometer</a:t>
            </a:r>
            <a:endParaRPr lang="en-GB" sz="2000" dirty="0"/>
          </a:p>
        </p:txBody>
      </p:sp>
      <p:sp>
        <p:nvSpPr>
          <p:cNvPr id="8" name="TextBox 7"/>
          <p:cNvSpPr txBox="1"/>
          <p:nvPr/>
        </p:nvSpPr>
        <p:spPr>
          <a:xfrm>
            <a:off x="5364088" y="6093296"/>
            <a:ext cx="3456384" cy="523220"/>
          </a:xfrm>
          <a:prstGeom prst="rect">
            <a:avLst/>
          </a:prstGeom>
          <a:noFill/>
        </p:spPr>
        <p:txBody>
          <a:bodyPr wrap="square" rtlCol="0">
            <a:spAutoFit/>
          </a:bodyPr>
          <a:lstStyle/>
          <a:p>
            <a:r>
              <a:rPr lang="en-GB" sz="1400" dirty="0" smtClean="0"/>
              <a:t>DARTEC -  30 tonne Tensile / Compression 	test machine.</a:t>
            </a:r>
            <a:endParaRPr lang="en-GB" sz="1400" dirty="0"/>
          </a:p>
        </p:txBody>
      </p:sp>
      <p:sp>
        <p:nvSpPr>
          <p:cNvPr id="9" name="TextBox 8"/>
          <p:cNvSpPr txBox="1"/>
          <p:nvPr/>
        </p:nvSpPr>
        <p:spPr>
          <a:xfrm>
            <a:off x="3059832" y="5589240"/>
            <a:ext cx="2232248" cy="1077218"/>
          </a:xfrm>
          <a:prstGeom prst="rect">
            <a:avLst/>
          </a:prstGeom>
          <a:noFill/>
        </p:spPr>
        <p:txBody>
          <a:bodyPr wrap="square" rtlCol="0">
            <a:spAutoFit/>
          </a:bodyPr>
          <a:lstStyle/>
          <a:p>
            <a:pPr algn="ctr"/>
            <a:r>
              <a:rPr lang="en-GB" sz="3200" b="1" dirty="0" smtClean="0">
                <a:solidFill>
                  <a:srgbClr val="0070C0"/>
                </a:solidFill>
              </a:rPr>
              <a:t>Test Samples</a:t>
            </a:r>
            <a:endParaRPr lang="en-GB" sz="3200" b="1" dirty="0">
              <a:solidFill>
                <a:srgbClr val="0070C0"/>
              </a:solidFill>
            </a:endParaRPr>
          </a:p>
        </p:txBody>
      </p:sp>
      <p:sp>
        <p:nvSpPr>
          <p:cNvPr id="3" name="TextBox 2"/>
          <p:cNvSpPr txBox="1"/>
          <p:nvPr/>
        </p:nvSpPr>
        <p:spPr>
          <a:xfrm>
            <a:off x="3135581" y="4925168"/>
            <a:ext cx="1883455" cy="369332"/>
          </a:xfrm>
          <a:prstGeom prst="rect">
            <a:avLst/>
          </a:prstGeom>
          <a:noFill/>
        </p:spPr>
        <p:txBody>
          <a:bodyPr wrap="square" rtlCol="0">
            <a:spAutoFit/>
          </a:bodyPr>
          <a:lstStyle/>
          <a:p>
            <a:r>
              <a:rPr lang="en-GB" dirty="0" smtClean="0"/>
              <a:t>Gauge Length</a:t>
            </a:r>
            <a:endParaRPr lang="en-GB" dirty="0"/>
          </a:p>
        </p:txBody>
      </p:sp>
      <p:cxnSp>
        <p:nvCxnSpPr>
          <p:cNvPr id="11" name="Straight Connector 10"/>
          <p:cNvCxnSpPr>
            <a:stCxn id="3" idx="1"/>
          </p:cNvCxnSpPr>
          <p:nvPr/>
        </p:nvCxnSpPr>
        <p:spPr>
          <a:xfrm flipH="1">
            <a:off x="2235481" y="5109834"/>
            <a:ext cx="900100" cy="210307"/>
          </a:xfrm>
          <a:prstGeom prst="line">
            <a:avLst/>
          </a:prstGeom>
          <a:ln w="28575">
            <a:solidFill>
              <a:schemeClr val="bg1"/>
            </a:solidFill>
          </a:ln>
        </p:spPr>
        <p:style>
          <a:lnRef idx="2">
            <a:schemeClr val="dk1"/>
          </a:lnRef>
          <a:fillRef idx="0">
            <a:schemeClr val="dk1"/>
          </a:fillRef>
          <a:effectRef idx="1">
            <a:schemeClr val="dk1"/>
          </a:effectRef>
          <a:fontRef idx="minor">
            <a:schemeClr val="tx1"/>
          </a:fontRef>
        </p:style>
      </p:cxnSp>
      <p:cxnSp>
        <p:nvCxnSpPr>
          <p:cNvPr id="14" name="Straight Connector 13"/>
          <p:cNvCxnSpPr/>
          <p:nvPr/>
        </p:nvCxnSpPr>
        <p:spPr>
          <a:xfrm>
            <a:off x="1799692" y="5222096"/>
            <a:ext cx="853244" cy="22312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1727684" y="5222096"/>
            <a:ext cx="72008" cy="22312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a:off x="2604357" y="5445224"/>
            <a:ext cx="48581" cy="21602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0" name="Oval 29"/>
          <p:cNvSpPr/>
          <p:nvPr/>
        </p:nvSpPr>
        <p:spPr>
          <a:xfrm>
            <a:off x="3005865" y="5061521"/>
            <a:ext cx="129716" cy="10515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0"/>
            <a:ext cx="7498080" cy="1143000"/>
          </a:xfrm>
          <a:effectLst/>
        </p:spPr>
        <p:txBody>
          <a:bodyPr>
            <a:normAutofit/>
          </a:bodyPr>
          <a:lstStyle/>
          <a:p>
            <a:r>
              <a:rPr lang="en-GB" sz="4400" dirty="0" smtClean="0">
                <a:solidFill>
                  <a:schemeClr val="tx1"/>
                </a:solidFill>
              </a:rPr>
              <a:t>Stress Strain relationship </a:t>
            </a:r>
            <a:endParaRPr lang="en-GB" sz="4400" dirty="0">
              <a:solidFill>
                <a:schemeClr val="tx1"/>
              </a:solidFill>
            </a:endParaRPr>
          </a:p>
        </p:txBody>
      </p:sp>
      <p:pic>
        <p:nvPicPr>
          <p:cNvPr id="1026" name="Picture 2"/>
          <p:cNvPicPr>
            <a:picLocks noGrp="1" noChangeAspect="1" noChangeArrowheads="1"/>
          </p:cNvPicPr>
          <p:nvPr>
            <p:ph idx="1"/>
          </p:nvPr>
        </p:nvPicPr>
        <p:blipFill>
          <a:blip r:embed="rId2" cstate="print"/>
          <a:srcRect/>
          <a:stretch>
            <a:fillRect/>
          </a:stretch>
        </p:blipFill>
        <p:spPr bwMode="auto">
          <a:xfrm>
            <a:off x="5148064" y="1916832"/>
            <a:ext cx="3858768" cy="3816424"/>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cstate="print"/>
          <a:srcRect/>
          <a:stretch>
            <a:fillRect/>
          </a:stretch>
        </p:blipFill>
        <p:spPr bwMode="auto">
          <a:xfrm>
            <a:off x="1187623" y="1916832"/>
            <a:ext cx="3776601" cy="3816424"/>
          </a:xfrm>
          <a:prstGeom prst="rect">
            <a:avLst/>
          </a:prstGeom>
          <a:noFill/>
          <a:ln w="9525">
            <a:noFill/>
            <a:miter lim="800000"/>
            <a:headEnd/>
            <a:tailEnd/>
          </a:ln>
          <a:effectLst/>
        </p:spPr>
      </p:pic>
      <p:sp>
        <p:nvSpPr>
          <p:cNvPr id="5" name="TextBox 4"/>
          <p:cNvSpPr txBox="1"/>
          <p:nvPr/>
        </p:nvSpPr>
        <p:spPr>
          <a:xfrm>
            <a:off x="5508104" y="5733256"/>
            <a:ext cx="3816424" cy="276999"/>
          </a:xfrm>
          <a:prstGeom prst="rect">
            <a:avLst/>
          </a:prstGeom>
          <a:noFill/>
        </p:spPr>
        <p:txBody>
          <a:bodyPr wrap="square" rtlCol="0">
            <a:spAutoFit/>
          </a:bodyPr>
          <a:lstStyle/>
          <a:p>
            <a:r>
              <a:rPr lang="en-GB" sz="1200" dirty="0" smtClean="0"/>
              <a:t>Mild steel has a unique stress/strain property.</a:t>
            </a:r>
            <a:endParaRPr lang="en-GB" sz="1200" dirty="0"/>
          </a:p>
        </p:txBody>
      </p:sp>
      <p:sp>
        <p:nvSpPr>
          <p:cNvPr id="7" name="TextBox 6"/>
          <p:cNvSpPr txBox="1"/>
          <p:nvPr/>
        </p:nvSpPr>
        <p:spPr>
          <a:xfrm>
            <a:off x="7164288" y="3035393"/>
            <a:ext cx="1584176" cy="230832"/>
          </a:xfrm>
          <a:prstGeom prst="rect">
            <a:avLst/>
          </a:prstGeom>
          <a:noFill/>
        </p:spPr>
        <p:txBody>
          <a:bodyPr wrap="square" rtlCol="0">
            <a:spAutoFit/>
          </a:bodyPr>
          <a:lstStyle/>
          <a:p>
            <a:r>
              <a:rPr lang="en-GB" sz="900" b="1" dirty="0" smtClean="0"/>
              <a:t>Plastic range of stress</a:t>
            </a:r>
            <a:endParaRPr lang="en-GB" sz="900" b="1" dirty="0"/>
          </a:p>
        </p:txBody>
      </p:sp>
      <p:sp>
        <p:nvSpPr>
          <p:cNvPr id="8" name="TextBox 7"/>
          <p:cNvSpPr txBox="1"/>
          <p:nvPr/>
        </p:nvSpPr>
        <p:spPr>
          <a:xfrm>
            <a:off x="6444208" y="4077072"/>
            <a:ext cx="1800200" cy="230832"/>
          </a:xfrm>
          <a:prstGeom prst="rect">
            <a:avLst/>
          </a:prstGeom>
          <a:solidFill>
            <a:schemeClr val="bg1"/>
          </a:solidFill>
        </p:spPr>
        <p:txBody>
          <a:bodyPr wrap="square" rtlCol="0">
            <a:spAutoFit/>
          </a:bodyPr>
          <a:lstStyle/>
          <a:p>
            <a:r>
              <a:rPr lang="en-GB" sz="900" b="1" dirty="0" smtClean="0"/>
              <a:t>Elastic range of stress</a:t>
            </a:r>
            <a:endParaRPr lang="en-GB" sz="900" b="1" dirty="0"/>
          </a:p>
        </p:txBody>
      </p:sp>
      <p:sp>
        <p:nvSpPr>
          <p:cNvPr id="9" name="Rectangle 8"/>
          <p:cNvSpPr/>
          <p:nvPr/>
        </p:nvSpPr>
        <p:spPr>
          <a:xfrm>
            <a:off x="1187624" y="5805264"/>
            <a:ext cx="3744416" cy="830997"/>
          </a:xfrm>
          <a:prstGeom prst="rect">
            <a:avLst/>
          </a:prstGeom>
        </p:spPr>
        <p:txBody>
          <a:bodyPr wrap="square">
            <a:spAutoFit/>
          </a:bodyPr>
          <a:lstStyle/>
          <a:p>
            <a:r>
              <a:rPr lang="en-GB" sz="1200" dirty="0" smtClean="0"/>
              <a:t>A material with a long elastic range is considered to be </a:t>
            </a:r>
            <a:r>
              <a:rPr lang="en-GB" sz="1200" b="1" dirty="0" smtClean="0"/>
              <a:t>ELASTIC (DUCTILE)</a:t>
            </a:r>
            <a:r>
              <a:rPr lang="en-GB" sz="1200" dirty="0" smtClean="0"/>
              <a:t>.</a:t>
            </a:r>
          </a:p>
          <a:p>
            <a:r>
              <a:rPr lang="en-GB" sz="1200" dirty="0" smtClean="0"/>
              <a:t>A material with a short elastic range is considered to be </a:t>
            </a:r>
            <a:r>
              <a:rPr lang="en-GB" sz="1200" b="1" dirty="0" smtClean="0"/>
              <a:t>BRITTLE</a:t>
            </a:r>
            <a:r>
              <a:rPr lang="en-GB" sz="1200" dirty="0" smtClean="0"/>
              <a:t>.</a:t>
            </a:r>
            <a:endParaRPr lang="en-GB" sz="1200" dirty="0"/>
          </a:p>
        </p:txBody>
      </p:sp>
      <p:sp>
        <p:nvSpPr>
          <p:cNvPr id="10" name="TextBox 9"/>
          <p:cNvSpPr txBox="1"/>
          <p:nvPr/>
        </p:nvSpPr>
        <p:spPr>
          <a:xfrm>
            <a:off x="1115616" y="1052736"/>
            <a:ext cx="7848872" cy="646331"/>
          </a:xfrm>
          <a:prstGeom prst="rect">
            <a:avLst/>
          </a:prstGeom>
          <a:noFill/>
        </p:spPr>
        <p:txBody>
          <a:bodyPr wrap="square" rtlCol="0">
            <a:spAutoFit/>
          </a:bodyPr>
          <a:lstStyle/>
          <a:p>
            <a:r>
              <a:rPr lang="en-GB" dirty="0" smtClean="0"/>
              <a:t>Young’s Modulus – ‘The Elastic Modulus’ – measures the stiffness of a metal.  </a:t>
            </a:r>
          </a:p>
          <a:p>
            <a:r>
              <a:rPr lang="en-GB" dirty="0" smtClean="0"/>
              <a:t>It is measured </a:t>
            </a:r>
            <a:r>
              <a:rPr lang="en-GB" u="sng" dirty="0" smtClean="0"/>
              <a:t>within the Elastic Range of Stress</a:t>
            </a:r>
            <a:r>
              <a:rPr lang="en-GB" dirty="0" smtClean="0"/>
              <a:t>   </a:t>
            </a:r>
            <a:endParaRPr lang="en-GB" dirty="0"/>
          </a:p>
        </p:txBody>
      </p:sp>
      <p:sp>
        <p:nvSpPr>
          <p:cNvPr id="11" name="TextBox 10"/>
          <p:cNvSpPr txBox="1"/>
          <p:nvPr/>
        </p:nvSpPr>
        <p:spPr>
          <a:xfrm>
            <a:off x="6911752" y="2636912"/>
            <a:ext cx="2232248" cy="369332"/>
          </a:xfrm>
          <a:prstGeom prst="rect">
            <a:avLst/>
          </a:prstGeom>
          <a:solidFill>
            <a:schemeClr val="bg1"/>
          </a:solidFill>
        </p:spPr>
        <p:txBody>
          <a:bodyPr wrap="square" rtlCol="0">
            <a:spAutoFit/>
          </a:bodyPr>
          <a:lstStyle/>
          <a:p>
            <a:r>
              <a:rPr lang="en-GB" sz="900" b="1" dirty="0" smtClean="0"/>
              <a:t>Yield Point – the initial yield stress</a:t>
            </a:r>
          </a:p>
          <a:p>
            <a:r>
              <a:rPr lang="en-GB" sz="900" b="1" dirty="0" smtClean="0"/>
              <a:t>Factor of 2 required in manufacture.</a:t>
            </a:r>
            <a:endParaRPr lang="en-GB" sz="900" b="1" dirty="0"/>
          </a:p>
        </p:txBody>
      </p:sp>
      <p:cxnSp>
        <p:nvCxnSpPr>
          <p:cNvPr id="13" name="Straight Arrow Connector 12"/>
          <p:cNvCxnSpPr/>
          <p:nvPr/>
        </p:nvCxnSpPr>
        <p:spPr>
          <a:xfrm flipH="1">
            <a:off x="5940152" y="2996952"/>
            <a:ext cx="936104" cy="115212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5220072" y="6165304"/>
            <a:ext cx="3744416" cy="307777"/>
          </a:xfrm>
          <a:prstGeom prst="rect">
            <a:avLst/>
          </a:prstGeom>
          <a:noFill/>
        </p:spPr>
        <p:txBody>
          <a:bodyPr wrap="square" rtlCol="0">
            <a:spAutoFit/>
          </a:bodyPr>
          <a:lstStyle/>
          <a:p>
            <a:r>
              <a:rPr lang="en-GB" sz="1400" dirty="0" smtClean="0"/>
              <a:t>In the elastic range, deformation is recoverable</a:t>
            </a:r>
            <a:endParaRPr lang="en-GB" sz="1400" dirty="0"/>
          </a:p>
        </p:txBody>
      </p:sp>
      <p:sp>
        <p:nvSpPr>
          <p:cNvPr id="16" name="TextBox 15"/>
          <p:cNvSpPr txBox="1"/>
          <p:nvPr/>
        </p:nvSpPr>
        <p:spPr>
          <a:xfrm>
            <a:off x="5076056" y="6381328"/>
            <a:ext cx="4248472" cy="307777"/>
          </a:xfrm>
          <a:prstGeom prst="rect">
            <a:avLst/>
          </a:prstGeom>
          <a:noFill/>
        </p:spPr>
        <p:txBody>
          <a:bodyPr wrap="square" rtlCol="0">
            <a:spAutoFit/>
          </a:bodyPr>
          <a:lstStyle/>
          <a:p>
            <a:r>
              <a:rPr lang="en-GB" sz="1400" dirty="0" smtClean="0"/>
              <a:t>In the plastic range, deformation is non recoverable</a:t>
            </a:r>
            <a:endParaRPr lang="en-GB" sz="1400" dirty="0"/>
          </a:p>
        </p:txBody>
      </p:sp>
      <p:sp>
        <p:nvSpPr>
          <p:cNvPr id="19" name="TextBox 18"/>
          <p:cNvSpPr txBox="1"/>
          <p:nvPr/>
        </p:nvSpPr>
        <p:spPr>
          <a:xfrm>
            <a:off x="7991872" y="3645024"/>
            <a:ext cx="1152128" cy="369332"/>
          </a:xfrm>
          <a:prstGeom prst="rect">
            <a:avLst/>
          </a:prstGeom>
          <a:noFill/>
        </p:spPr>
        <p:txBody>
          <a:bodyPr wrap="square" rtlCol="0">
            <a:spAutoFit/>
          </a:bodyPr>
          <a:lstStyle/>
          <a:p>
            <a:r>
              <a:rPr lang="en-GB" sz="900" dirty="0" smtClean="0"/>
              <a:t>Break Point  Measure of Ductility</a:t>
            </a:r>
            <a:endParaRPr lang="en-GB" sz="900" dirty="0"/>
          </a:p>
        </p:txBody>
      </p:sp>
      <p:sp>
        <p:nvSpPr>
          <p:cNvPr id="20" name="Flowchart: Connector 19"/>
          <p:cNvSpPr/>
          <p:nvPr/>
        </p:nvSpPr>
        <p:spPr>
          <a:xfrm flipV="1">
            <a:off x="8604448" y="3573015"/>
            <a:ext cx="144016" cy="144016"/>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 name="Straight Arrow Connector 11"/>
          <p:cNvCxnSpPr/>
          <p:nvPr/>
        </p:nvCxnSpPr>
        <p:spPr>
          <a:xfrm flipH="1">
            <a:off x="5868144" y="4221088"/>
            <a:ext cx="576064" cy="31663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6983760" y="188640"/>
            <a:ext cx="2160240" cy="246221"/>
          </a:xfrm>
          <a:prstGeom prst="rect">
            <a:avLst/>
          </a:prstGeom>
          <a:solidFill>
            <a:schemeClr val="bg1"/>
          </a:solidFill>
        </p:spPr>
        <p:txBody>
          <a:bodyPr wrap="square" rtlCol="0">
            <a:spAutoFit/>
          </a:bodyPr>
          <a:lstStyle/>
          <a:p>
            <a:endParaRPr lang="en-GB" sz="1000" dirty="0"/>
          </a:p>
        </p:txBody>
      </p:sp>
      <p:cxnSp>
        <p:nvCxnSpPr>
          <p:cNvPr id="4" name="Straight Arrow Connector 3"/>
          <p:cNvCxnSpPr/>
          <p:nvPr/>
        </p:nvCxnSpPr>
        <p:spPr>
          <a:xfrm>
            <a:off x="7847856" y="3246276"/>
            <a:ext cx="0" cy="17261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ppt_x"/>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ppt_x"/>
                                          </p:val>
                                        </p:tav>
                                        <p:tav tm="100000">
                                          <p:val>
                                            <p:strVal val="#ppt_x"/>
                                          </p:val>
                                        </p:tav>
                                      </p:tavLst>
                                    </p:anim>
                                    <p:anim calcmode="lin" valueType="num">
                                      <p:cBhvr additive="base">
                                        <p:cTn id="5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ppt_x"/>
                                          </p:val>
                                        </p:tav>
                                        <p:tav tm="100000">
                                          <p:val>
                                            <p:strVal val="#ppt_x"/>
                                          </p:val>
                                        </p:tav>
                                      </p:tavLst>
                                    </p:anim>
                                    <p:anim calcmode="lin" valueType="num">
                                      <p:cBhvr additive="base">
                                        <p:cTn id="6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animBg="1"/>
      <p:bldP spid="11" grpId="0" animBg="1"/>
      <p:bldP spid="15" grpId="0"/>
      <p:bldP spid="16" grpId="0"/>
      <p:bldP spid="19" grpId="0"/>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upload.wikimedia.org/wikipedia/commons/thumb/0/0a/Ductile_fracture_upd.png/220px-Ductile_fracture_upd.png"/>
          <p:cNvPicPr>
            <a:picLocks noChangeAspect="1" noChangeArrowheads="1"/>
          </p:cNvPicPr>
          <p:nvPr/>
        </p:nvPicPr>
        <p:blipFill>
          <a:blip r:embed="rId2" cstate="print"/>
          <a:srcRect/>
          <a:stretch>
            <a:fillRect/>
          </a:stretch>
        </p:blipFill>
        <p:spPr bwMode="auto">
          <a:xfrm>
            <a:off x="1821035" y="1488015"/>
            <a:ext cx="2621609" cy="2693108"/>
          </a:xfrm>
          <a:prstGeom prst="rect">
            <a:avLst/>
          </a:prstGeom>
          <a:noFill/>
        </p:spPr>
      </p:pic>
      <p:pic>
        <p:nvPicPr>
          <p:cNvPr id="1028" name="Picture 4" descr="http://t1.gstatic.com/images?q=tbn:ANd9GcTnbn1vTW-9CxcBFKP-7JxUdz-Ki37kzQoVZlybjZKbwfwOdMvdGd1zfWPS"/>
          <p:cNvPicPr>
            <a:picLocks noChangeAspect="1" noChangeArrowheads="1"/>
          </p:cNvPicPr>
          <p:nvPr/>
        </p:nvPicPr>
        <p:blipFill>
          <a:blip r:embed="rId3" cstate="print"/>
          <a:srcRect/>
          <a:stretch>
            <a:fillRect/>
          </a:stretch>
        </p:blipFill>
        <p:spPr bwMode="auto">
          <a:xfrm>
            <a:off x="5364088" y="1484784"/>
            <a:ext cx="3557761" cy="2904295"/>
          </a:xfrm>
          <a:prstGeom prst="rect">
            <a:avLst/>
          </a:prstGeom>
          <a:noFill/>
        </p:spPr>
      </p:pic>
      <p:sp>
        <p:nvSpPr>
          <p:cNvPr id="4" name="TextBox 3"/>
          <p:cNvSpPr txBox="1"/>
          <p:nvPr/>
        </p:nvSpPr>
        <p:spPr>
          <a:xfrm>
            <a:off x="1331640" y="332656"/>
            <a:ext cx="3456384" cy="369332"/>
          </a:xfrm>
          <a:prstGeom prst="rect">
            <a:avLst/>
          </a:prstGeom>
          <a:noFill/>
        </p:spPr>
        <p:txBody>
          <a:bodyPr wrap="square" rtlCol="0">
            <a:spAutoFit/>
          </a:bodyPr>
          <a:lstStyle/>
          <a:p>
            <a:pPr algn="ctr"/>
            <a:r>
              <a:rPr lang="en-US" dirty="0" smtClean="0"/>
              <a:t>DUCTILE FRACTURE</a:t>
            </a:r>
            <a:endParaRPr lang="en-US" dirty="0"/>
          </a:p>
        </p:txBody>
      </p:sp>
      <p:sp>
        <p:nvSpPr>
          <p:cNvPr id="5" name="TextBox 4"/>
          <p:cNvSpPr txBox="1"/>
          <p:nvPr/>
        </p:nvSpPr>
        <p:spPr>
          <a:xfrm>
            <a:off x="5292080" y="404664"/>
            <a:ext cx="3456384" cy="369332"/>
          </a:xfrm>
          <a:prstGeom prst="rect">
            <a:avLst/>
          </a:prstGeom>
          <a:noFill/>
        </p:spPr>
        <p:txBody>
          <a:bodyPr wrap="square" rtlCol="0">
            <a:spAutoFit/>
          </a:bodyPr>
          <a:lstStyle/>
          <a:p>
            <a:pPr algn="ctr"/>
            <a:r>
              <a:rPr lang="en-US" dirty="0" smtClean="0"/>
              <a:t>BRITTLE FRACTURE</a:t>
            </a:r>
            <a:endParaRPr lang="en-US" dirty="0"/>
          </a:p>
        </p:txBody>
      </p:sp>
      <p:sp>
        <p:nvSpPr>
          <p:cNvPr id="6" name="TextBox 5"/>
          <p:cNvSpPr txBox="1"/>
          <p:nvPr/>
        </p:nvSpPr>
        <p:spPr>
          <a:xfrm>
            <a:off x="1475656" y="4941168"/>
            <a:ext cx="3312368" cy="461665"/>
          </a:xfrm>
          <a:prstGeom prst="rect">
            <a:avLst/>
          </a:prstGeom>
          <a:noFill/>
        </p:spPr>
        <p:txBody>
          <a:bodyPr wrap="square" rtlCol="0">
            <a:spAutoFit/>
          </a:bodyPr>
          <a:lstStyle/>
          <a:p>
            <a:pPr algn="ctr"/>
            <a:r>
              <a:rPr lang="en-GB" sz="2400" dirty="0" smtClean="0"/>
              <a:t>Mild Steel</a:t>
            </a:r>
            <a:endParaRPr lang="en-GB" sz="2400" dirty="0"/>
          </a:p>
        </p:txBody>
      </p:sp>
      <p:sp>
        <p:nvSpPr>
          <p:cNvPr id="7" name="TextBox 6"/>
          <p:cNvSpPr txBox="1"/>
          <p:nvPr/>
        </p:nvSpPr>
        <p:spPr>
          <a:xfrm>
            <a:off x="5220072" y="4797152"/>
            <a:ext cx="3672408" cy="830997"/>
          </a:xfrm>
          <a:prstGeom prst="rect">
            <a:avLst/>
          </a:prstGeom>
          <a:noFill/>
        </p:spPr>
        <p:txBody>
          <a:bodyPr wrap="square" rtlCol="0">
            <a:spAutoFit/>
          </a:bodyPr>
          <a:lstStyle/>
          <a:p>
            <a:pPr algn="ctr"/>
            <a:r>
              <a:rPr lang="en-GB" sz="2400" dirty="0" smtClean="0"/>
              <a:t>High Yield (high Carbon content) Steel</a:t>
            </a:r>
            <a:endParaRPr lang="en-GB" sz="2400" dirty="0"/>
          </a:p>
        </p:txBody>
      </p:sp>
      <p:sp>
        <p:nvSpPr>
          <p:cNvPr id="8" name="TextBox 7"/>
          <p:cNvSpPr txBox="1"/>
          <p:nvPr/>
        </p:nvSpPr>
        <p:spPr>
          <a:xfrm>
            <a:off x="1259632" y="5805264"/>
            <a:ext cx="5400600" cy="369332"/>
          </a:xfrm>
          <a:prstGeom prst="rect">
            <a:avLst/>
          </a:prstGeom>
          <a:noFill/>
        </p:spPr>
        <p:txBody>
          <a:bodyPr wrap="square" rtlCol="0">
            <a:spAutoFit/>
          </a:bodyPr>
          <a:lstStyle/>
          <a:p>
            <a:r>
              <a:rPr lang="en-GB" dirty="0" smtClean="0">
                <a:solidFill>
                  <a:srgbClr val="0070C0"/>
                </a:solidFill>
              </a:rPr>
              <a:t>What would be Aluminium’s reaction to tensile stress</a:t>
            </a:r>
            <a:r>
              <a:rPr lang="en-GB" dirty="0" smtClean="0"/>
              <a:t>?</a:t>
            </a:r>
            <a:endParaRPr lang="en-GB" dirty="0"/>
          </a:p>
        </p:txBody>
      </p:sp>
      <p:sp>
        <p:nvSpPr>
          <p:cNvPr id="9" name="Rectangle 8"/>
          <p:cNvSpPr/>
          <p:nvPr/>
        </p:nvSpPr>
        <p:spPr>
          <a:xfrm>
            <a:off x="1259632" y="6165304"/>
            <a:ext cx="5544616" cy="369332"/>
          </a:xfrm>
          <a:prstGeom prst="rect">
            <a:avLst/>
          </a:prstGeom>
        </p:spPr>
        <p:txBody>
          <a:bodyPr wrap="square">
            <a:spAutoFit/>
          </a:bodyPr>
          <a:lstStyle/>
          <a:p>
            <a:r>
              <a:rPr lang="en-GB" dirty="0" smtClean="0">
                <a:solidFill>
                  <a:srgbClr val="0070C0"/>
                </a:solidFill>
              </a:rPr>
              <a:t>What would be Brass’s reaction to tensile stress</a:t>
            </a:r>
            <a:r>
              <a:rPr lang="en-GB" dirty="0" smtClean="0"/>
              <a:t>?</a:t>
            </a:r>
            <a:endParaRPr lang="en-GB" dirty="0"/>
          </a:p>
        </p:txBody>
      </p:sp>
      <p:cxnSp>
        <p:nvCxnSpPr>
          <p:cNvPr id="3" name="Straight Arrow Connector 2"/>
          <p:cNvCxnSpPr/>
          <p:nvPr/>
        </p:nvCxnSpPr>
        <p:spPr>
          <a:xfrm flipV="1">
            <a:off x="1992501" y="1124744"/>
            <a:ext cx="0" cy="36004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051720" y="4229472"/>
            <a:ext cx="0" cy="49567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additive="base">
                                        <p:cTn id="25"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ChangeArrowheads="1"/>
          </p:cNvSpPr>
          <p:nvPr/>
        </p:nvSpPr>
        <p:spPr bwMode="auto">
          <a:xfrm>
            <a:off x="1475656" y="649814"/>
            <a:ext cx="6412333" cy="83099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The following data was obtained from a tensile test on a </a:t>
            </a:r>
            <a:r>
              <a:rPr kumimoji="0" lang="en-GB"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specimen of</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lang="en-GB" sz="1600" b="1" dirty="0">
                <a:solidFill>
                  <a:srgbClr val="FF0000"/>
                </a:solidFill>
                <a:latin typeface="Arial" pitchFamily="34" charset="0"/>
                <a:ea typeface="Times New Roman" pitchFamily="18" charset="0"/>
                <a:cs typeface="Arial" pitchFamily="34" charset="0"/>
              </a:rPr>
              <a:t>8</a:t>
            </a:r>
            <a:r>
              <a:rPr kumimoji="0" lang="en-GB" sz="16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mm diameter</a:t>
            </a:r>
            <a:r>
              <a:rPr kumimoji="0" lang="en-GB" sz="16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and</a:t>
            </a:r>
            <a:r>
              <a:rPr kumimoji="0" lang="en-GB" sz="16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gauge length </a:t>
            </a:r>
            <a:r>
              <a:rPr lang="en-GB" sz="1600" b="1" dirty="0" smtClean="0">
                <a:solidFill>
                  <a:srgbClr val="FF0000"/>
                </a:solidFill>
                <a:latin typeface="Arial" pitchFamily="34" charset="0"/>
                <a:ea typeface="Times New Roman" pitchFamily="18" charset="0"/>
                <a:cs typeface="Arial" pitchFamily="34" charset="0"/>
              </a:rPr>
              <a:t>50</a:t>
            </a:r>
            <a:r>
              <a:rPr kumimoji="0" lang="en-GB" sz="16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mm. </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0897" name="Picture 9" descr="https://sites.google.com/site/gobanengineeringnotes/_/rsrc/1281128163309/materials-testing/tensile-testing/load-v-extension-graph/Image%204.png">
            <a:hlinkClick r:id="rId2"/>
          </p:cNvPr>
          <p:cNvPicPr>
            <a:picLocks noChangeAspect="1" noChangeArrowheads="1"/>
          </p:cNvPicPr>
          <p:nvPr/>
        </p:nvPicPr>
        <p:blipFill>
          <a:blip r:embed="rId3" cstate="print"/>
          <a:srcRect/>
          <a:stretch>
            <a:fillRect/>
          </a:stretch>
        </p:blipFill>
        <p:spPr bwMode="auto">
          <a:xfrm>
            <a:off x="667900" y="1268760"/>
            <a:ext cx="8476100" cy="1008112"/>
          </a:xfrm>
          <a:prstGeom prst="rect">
            <a:avLst/>
          </a:prstGeom>
          <a:noFill/>
        </p:spPr>
      </p:pic>
      <p:sp>
        <p:nvSpPr>
          <p:cNvPr id="80899" name="Rectangle 3"/>
          <p:cNvSpPr>
            <a:spLocks noChangeArrowheads="1"/>
          </p:cNvSpPr>
          <p:nvPr/>
        </p:nvSpPr>
        <p:spPr bwMode="auto">
          <a:xfrm>
            <a:off x="1815198" y="2708920"/>
            <a:ext cx="6239209"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Using the graph paper supplied, </a:t>
            </a:r>
            <a:r>
              <a:rPr kumimoji="0" lang="en-GB" sz="1600" b="0" i="0" u="none" strike="noStrike" cap="none" normalizeH="0" baseline="0" dirty="0" smtClean="0">
                <a:ln>
                  <a:noFill/>
                </a:ln>
                <a:solidFill>
                  <a:srgbClr val="0B5394"/>
                </a:solidFill>
                <a:effectLst/>
                <a:latin typeface="Arial" pitchFamily="34" charset="0"/>
                <a:ea typeface="Times New Roman" pitchFamily="18" charset="0"/>
                <a:cs typeface="Arial" pitchFamily="34" charset="0"/>
              </a:rPr>
              <a:t>plot the load-extension diagram</a:t>
            </a:r>
            <a:r>
              <a:rPr kumimoji="0" lang="en-GB" sz="1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GB"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 name="Picture 4" descr="https://sites.google.com/site/gobanengineeringnotes/_/rsrc/1281129007977/materials-testing/tensile-testing/load-v-extension-graph/Image%205.png">
            <a:hlinkClick r:id="rId4"/>
          </p:cNvPr>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331640" y="3212976"/>
            <a:ext cx="6768752" cy="2992363"/>
          </a:xfrm>
          <a:prstGeom prst="rect">
            <a:avLst/>
          </a:prstGeom>
          <a:noFill/>
          <a:ln>
            <a:noFill/>
          </a:ln>
        </p:spPr>
      </p:pic>
      <p:sp>
        <p:nvSpPr>
          <p:cNvPr id="6" name="TextBox 5"/>
          <p:cNvSpPr txBox="1"/>
          <p:nvPr/>
        </p:nvSpPr>
        <p:spPr>
          <a:xfrm>
            <a:off x="1259632" y="188640"/>
            <a:ext cx="4176464" cy="369332"/>
          </a:xfrm>
          <a:prstGeom prst="rect">
            <a:avLst/>
          </a:prstGeom>
          <a:noFill/>
        </p:spPr>
        <p:txBody>
          <a:bodyPr wrap="square" rtlCol="0">
            <a:spAutoFit/>
          </a:bodyPr>
          <a:lstStyle/>
          <a:p>
            <a:r>
              <a:rPr lang="en-GB" dirty="0" smtClean="0"/>
              <a:t>Exercise:</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sites.google.com/site/gobanengineeringnotes/_/rsrc/1281129360801/materials-testing/tensile-testing/load-v-extension-graph/Image%207.png">
            <a:hlinkClick r:id="rId2"/>
          </p:cNvPr>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11842" y="5017150"/>
            <a:ext cx="6624736" cy="1656184"/>
          </a:xfrm>
          <a:prstGeom prst="rect">
            <a:avLst/>
          </a:prstGeom>
          <a:noFill/>
          <a:ln>
            <a:noFill/>
          </a:ln>
        </p:spPr>
      </p:pic>
      <p:sp>
        <p:nvSpPr>
          <p:cNvPr id="81921" name="Rectangle 1"/>
          <p:cNvSpPr>
            <a:spLocks noChangeArrowheads="1"/>
          </p:cNvSpPr>
          <p:nvPr/>
        </p:nvSpPr>
        <p:spPr bwMode="auto">
          <a:xfrm>
            <a:off x="1259632" y="361201"/>
            <a:ext cx="3624903"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sng" strike="noStrike" cap="none" normalizeH="0" baseline="0" dirty="0" smtClean="0">
                <a:ln>
                  <a:noFill/>
                </a:ln>
                <a:solidFill>
                  <a:srgbClr val="CC0000"/>
                </a:solidFill>
                <a:effectLst/>
                <a:latin typeface="Arial" pitchFamily="34" charset="0"/>
                <a:ea typeface="Times New Roman" pitchFamily="18" charset="0"/>
                <a:cs typeface="Arial" pitchFamily="34" charset="0"/>
              </a:rPr>
              <a:t>(1) Find the Tensile Strength</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 name="Picture 3" descr="https://sites.google.com/site/gobanengineeringnotes/_/rsrc/1281129247962/materials-testing/tensile-testing/load-v-extension-graph/Image%206.png"/>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331640" y="1340768"/>
            <a:ext cx="6696744" cy="3312368"/>
          </a:xfrm>
          <a:prstGeom prst="rect">
            <a:avLst/>
          </a:prstGeom>
          <a:noFill/>
          <a:ln>
            <a:noFill/>
          </a:ln>
        </p:spPr>
      </p:pic>
      <p:sp>
        <p:nvSpPr>
          <p:cNvPr id="5" name="Rectangle 4"/>
          <p:cNvSpPr/>
          <p:nvPr/>
        </p:nvSpPr>
        <p:spPr>
          <a:xfrm>
            <a:off x="1835696" y="764704"/>
            <a:ext cx="6228184" cy="369332"/>
          </a:xfrm>
          <a:prstGeom prst="rect">
            <a:avLst/>
          </a:prstGeom>
        </p:spPr>
        <p:txBody>
          <a:bodyPr wrap="square">
            <a:spAutoFit/>
          </a:bodyPr>
          <a:lstStyle/>
          <a:p>
            <a:pPr lvl="0" fontAlgn="base">
              <a:spcBef>
                <a:spcPct val="0"/>
              </a:spcBef>
              <a:spcAft>
                <a:spcPct val="0"/>
              </a:spcAft>
            </a:pPr>
            <a:r>
              <a:rPr lang="en-GB" dirty="0" smtClean="0">
                <a:solidFill>
                  <a:srgbClr val="000000"/>
                </a:solidFill>
                <a:latin typeface="Arial" pitchFamily="34" charset="0"/>
                <a:ea typeface="Times New Roman" pitchFamily="18" charset="0"/>
                <a:cs typeface="Arial" pitchFamily="34" charset="0"/>
              </a:rPr>
              <a:t>a </a:t>
            </a:r>
            <a:r>
              <a:rPr lang="en-GB" dirty="0" smtClean="0">
                <a:latin typeface="Arial" pitchFamily="34" charset="0"/>
                <a:ea typeface="Times New Roman" pitchFamily="18" charset="0"/>
                <a:cs typeface="Arial" pitchFamily="34" charset="0"/>
              </a:rPr>
              <a:t>specimen of </a:t>
            </a:r>
            <a:r>
              <a:rPr lang="en-GB" b="1" dirty="0">
                <a:solidFill>
                  <a:srgbClr val="FF0000"/>
                </a:solidFill>
                <a:latin typeface="Arial" pitchFamily="34" charset="0"/>
                <a:ea typeface="Times New Roman" pitchFamily="18" charset="0"/>
                <a:cs typeface="Arial" pitchFamily="34" charset="0"/>
              </a:rPr>
              <a:t>8</a:t>
            </a:r>
            <a:r>
              <a:rPr lang="en-GB" b="1" dirty="0" smtClean="0">
                <a:solidFill>
                  <a:srgbClr val="FF0000"/>
                </a:solidFill>
                <a:latin typeface="Arial" pitchFamily="34" charset="0"/>
                <a:ea typeface="Times New Roman" pitchFamily="18" charset="0"/>
                <a:cs typeface="Arial" pitchFamily="34" charset="0"/>
              </a:rPr>
              <a:t>mm diameter</a:t>
            </a:r>
            <a:r>
              <a:rPr lang="en-GB" dirty="0" smtClean="0">
                <a:solidFill>
                  <a:srgbClr val="FF0000"/>
                </a:solidFill>
                <a:latin typeface="Arial" pitchFamily="34" charset="0"/>
                <a:ea typeface="Times New Roman" pitchFamily="18" charset="0"/>
                <a:cs typeface="Arial" pitchFamily="34" charset="0"/>
              </a:rPr>
              <a:t> and</a:t>
            </a:r>
            <a:r>
              <a:rPr lang="en-GB" b="1" dirty="0" smtClean="0">
                <a:solidFill>
                  <a:srgbClr val="FF0000"/>
                </a:solidFill>
                <a:latin typeface="Arial" pitchFamily="34" charset="0"/>
                <a:ea typeface="Times New Roman" pitchFamily="18" charset="0"/>
                <a:cs typeface="Arial" pitchFamily="34" charset="0"/>
              </a:rPr>
              <a:t> gauge length 50mm. </a:t>
            </a:r>
            <a:endParaRPr lang="en-GB" dirty="0" smtClean="0">
              <a:latin typeface="Arial" pitchFamily="34" charset="0"/>
              <a:cs typeface="Arial" pitchFamily="34" charset="0"/>
            </a:endParaRPr>
          </a:p>
        </p:txBody>
      </p:sp>
      <p:sp>
        <p:nvSpPr>
          <p:cNvPr id="6" name="TextBox 5"/>
          <p:cNvSpPr txBox="1"/>
          <p:nvPr/>
        </p:nvSpPr>
        <p:spPr>
          <a:xfrm>
            <a:off x="251520" y="6488668"/>
            <a:ext cx="2808312" cy="369332"/>
          </a:xfrm>
          <a:prstGeom prst="rect">
            <a:avLst/>
          </a:prstGeom>
          <a:noFill/>
        </p:spPr>
        <p:txBody>
          <a:bodyPr wrap="square" rtlCol="0">
            <a:spAutoFit/>
          </a:bodyPr>
          <a:lstStyle/>
          <a:p>
            <a:r>
              <a:rPr lang="en-GB" dirty="0" smtClean="0"/>
              <a:t>CSA = Cross sectional Area</a:t>
            </a:r>
            <a:endParaRPr lang="en-GB" dirty="0"/>
          </a:p>
        </p:txBody>
      </p:sp>
      <p:sp>
        <p:nvSpPr>
          <p:cNvPr id="7" name="TextBox 6"/>
          <p:cNvSpPr txBox="1"/>
          <p:nvPr/>
        </p:nvSpPr>
        <p:spPr>
          <a:xfrm>
            <a:off x="2699792" y="4581128"/>
            <a:ext cx="4968552" cy="369332"/>
          </a:xfrm>
          <a:prstGeom prst="rect">
            <a:avLst/>
          </a:prstGeom>
          <a:noFill/>
        </p:spPr>
        <p:txBody>
          <a:bodyPr wrap="square" rtlCol="0">
            <a:spAutoFit/>
          </a:bodyPr>
          <a:lstStyle/>
          <a:p>
            <a:r>
              <a:rPr lang="en-GB" dirty="0" smtClean="0"/>
              <a:t>How will we calculate the metal’s Tensile strength?</a:t>
            </a:r>
            <a:endParaRPr lang="en-GB" dirty="0"/>
          </a:p>
        </p:txBody>
      </p:sp>
      <p:sp>
        <p:nvSpPr>
          <p:cNvPr id="3" name="TextBox 2"/>
          <p:cNvSpPr txBox="1"/>
          <p:nvPr/>
        </p:nvSpPr>
        <p:spPr>
          <a:xfrm>
            <a:off x="5940152" y="6247359"/>
            <a:ext cx="936104" cy="400110"/>
          </a:xfrm>
          <a:prstGeom prst="rect">
            <a:avLst/>
          </a:prstGeom>
          <a:solidFill>
            <a:schemeClr val="bg1"/>
          </a:solidFill>
        </p:spPr>
        <p:txBody>
          <a:bodyPr wrap="square" rtlCol="0">
            <a:spAutoFit/>
          </a:bodyPr>
          <a:lstStyle/>
          <a:p>
            <a:r>
              <a:rPr lang="en-GB" sz="2000" dirty="0" smtClean="0"/>
              <a:t>50.27</a:t>
            </a:r>
            <a:endParaRPr lang="en-GB" sz="2000" dirty="0"/>
          </a:p>
        </p:txBody>
      </p:sp>
      <p:sp>
        <p:nvSpPr>
          <p:cNvPr id="8" name="TextBox 7"/>
          <p:cNvSpPr txBox="1"/>
          <p:nvPr/>
        </p:nvSpPr>
        <p:spPr>
          <a:xfrm>
            <a:off x="6771342" y="6021288"/>
            <a:ext cx="648072" cy="369332"/>
          </a:xfrm>
          <a:prstGeom prst="rect">
            <a:avLst/>
          </a:prstGeom>
          <a:solidFill>
            <a:schemeClr val="bg1"/>
          </a:solidFill>
        </p:spPr>
        <p:txBody>
          <a:bodyPr wrap="square" rtlCol="0">
            <a:spAutoFit/>
          </a:bodyPr>
          <a:lstStyle/>
          <a:p>
            <a:r>
              <a:rPr lang="en-GB" b="1" dirty="0" smtClean="0"/>
              <a:t>2.82</a:t>
            </a:r>
            <a:endParaRPr lang="en-GB"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1000"/>
                                        <p:tgtEl>
                                          <p:spTgt spid="6">
                                            <p:txEl>
                                              <p:pRg st="0" end="0"/>
                                            </p:txEl>
                                          </p:spTgt>
                                        </p:tgtEl>
                                      </p:cBhvr>
                                    </p:animEffect>
                                    <p:anim calcmode="lin" valueType="num">
                                      <p:cBhvr>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additive="base">
                                        <p:cTn id="20"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additive="base">
                                        <p:cTn id="26"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sites.google.com/site/gobanengineeringnotes/_/rsrc/1281130541759/materials-testing/tensile-testing/load-v-extension-graph/Image%209.png">
            <a:hlinkClick r:id="rId2"/>
          </p:cNvPr>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691680" y="692696"/>
            <a:ext cx="6408712" cy="3168352"/>
          </a:xfrm>
          <a:prstGeom prst="rect">
            <a:avLst/>
          </a:prstGeom>
          <a:noFill/>
          <a:ln>
            <a:noFill/>
          </a:ln>
        </p:spPr>
      </p:pic>
      <p:sp>
        <p:nvSpPr>
          <p:cNvPr id="82945" name="Rectangle 1"/>
          <p:cNvSpPr>
            <a:spLocks noChangeArrowheads="1"/>
          </p:cNvSpPr>
          <p:nvPr/>
        </p:nvSpPr>
        <p:spPr bwMode="auto">
          <a:xfrm>
            <a:off x="1187624" y="217185"/>
            <a:ext cx="3355790"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sng" strike="noStrike" cap="none" normalizeH="0" baseline="0" dirty="0" smtClean="0">
                <a:ln>
                  <a:noFill/>
                </a:ln>
                <a:solidFill>
                  <a:srgbClr val="CC0000"/>
                </a:solidFill>
                <a:effectLst/>
                <a:latin typeface="Arial" pitchFamily="34" charset="0"/>
                <a:ea typeface="Times New Roman" pitchFamily="18" charset="0"/>
                <a:cs typeface="Arial" pitchFamily="34" charset="0"/>
              </a:rPr>
              <a:t> (2) Find Young's Modulus</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 name="Picture 3" descr="https://sites.google.com/site/gobanengineeringnotes/_/rsrc/1281130041147/materials-testing/tensile-testing/load-v-extension-graph/Image%208.png">
            <a:hlinkClick r:id="rId4"/>
          </p:cNvPr>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331640" y="3933056"/>
            <a:ext cx="7272808" cy="2780928"/>
          </a:xfrm>
          <a:prstGeom prst="rect">
            <a:avLst/>
          </a:prstGeom>
          <a:noFill/>
          <a:ln>
            <a:noFill/>
          </a:ln>
        </p:spPr>
      </p:pic>
      <p:sp>
        <p:nvSpPr>
          <p:cNvPr id="5" name="TextBox 4"/>
          <p:cNvSpPr txBox="1"/>
          <p:nvPr/>
        </p:nvSpPr>
        <p:spPr>
          <a:xfrm>
            <a:off x="1331640" y="3861048"/>
            <a:ext cx="7560840" cy="646331"/>
          </a:xfrm>
          <a:prstGeom prst="rect">
            <a:avLst/>
          </a:prstGeom>
          <a:solidFill>
            <a:schemeClr val="bg1"/>
          </a:solidFill>
        </p:spPr>
        <p:txBody>
          <a:bodyPr wrap="square" rtlCol="0">
            <a:spAutoFit/>
          </a:bodyPr>
          <a:lstStyle/>
          <a:p>
            <a:pPr algn="ctr"/>
            <a:r>
              <a:rPr lang="en-GB" dirty="0" smtClean="0"/>
              <a:t>Select a point on the elastic region of diagram e.g. 32,0.4</a:t>
            </a:r>
          </a:p>
          <a:p>
            <a:pPr algn="ctr"/>
            <a:r>
              <a:rPr lang="en-GB" dirty="0" smtClean="0"/>
              <a:t>Diameter  = </a:t>
            </a:r>
            <a:r>
              <a:rPr lang="en-GB" dirty="0"/>
              <a:t>8</a:t>
            </a:r>
            <a:r>
              <a:rPr lang="en-GB" dirty="0" smtClean="0"/>
              <a:t>mm     Gauge length = 50mm</a:t>
            </a:r>
            <a:endParaRPr lang="en-GB" dirty="0"/>
          </a:p>
        </p:txBody>
      </p:sp>
      <p:sp>
        <p:nvSpPr>
          <p:cNvPr id="3" name="TextBox 2"/>
          <p:cNvSpPr txBox="1"/>
          <p:nvPr/>
        </p:nvSpPr>
        <p:spPr>
          <a:xfrm>
            <a:off x="107504" y="5229200"/>
            <a:ext cx="1296144" cy="1384995"/>
          </a:xfrm>
          <a:prstGeom prst="rect">
            <a:avLst/>
          </a:prstGeom>
          <a:noFill/>
        </p:spPr>
        <p:txBody>
          <a:bodyPr wrap="square" rtlCol="0">
            <a:spAutoFit/>
          </a:bodyPr>
          <a:lstStyle/>
          <a:p>
            <a:pPr algn="just"/>
            <a:r>
              <a:rPr lang="en-GB" sz="1200" dirty="0" smtClean="0"/>
              <a:t>The higher the Modulus, the more load the material requires for deformation of shape (within the Elastic Range)</a:t>
            </a:r>
            <a:endParaRPr lang="en-GB" sz="1200" dirty="0"/>
          </a:p>
        </p:txBody>
      </p:sp>
      <p:sp>
        <p:nvSpPr>
          <p:cNvPr id="8" name="TextBox 7"/>
          <p:cNvSpPr txBox="1"/>
          <p:nvPr/>
        </p:nvSpPr>
        <p:spPr>
          <a:xfrm>
            <a:off x="6372200" y="4829090"/>
            <a:ext cx="648072" cy="307777"/>
          </a:xfrm>
          <a:prstGeom prst="rect">
            <a:avLst/>
          </a:prstGeom>
          <a:solidFill>
            <a:schemeClr val="bg1"/>
          </a:solidFill>
        </p:spPr>
        <p:txBody>
          <a:bodyPr wrap="square" rtlCol="0">
            <a:spAutoFit/>
          </a:bodyPr>
          <a:lstStyle/>
          <a:p>
            <a:r>
              <a:rPr lang="en-GB" sz="1400" dirty="0" smtClean="0"/>
              <a:t>50.27</a:t>
            </a:r>
            <a:endParaRPr lang="en-GB" sz="1400" dirty="0"/>
          </a:p>
        </p:txBody>
      </p:sp>
      <p:sp>
        <p:nvSpPr>
          <p:cNvPr id="7" name="TextBox 6"/>
          <p:cNvSpPr txBox="1"/>
          <p:nvPr/>
        </p:nvSpPr>
        <p:spPr>
          <a:xfrm>
            <a:off x="7092280" y="4581128"/>
            <a:ext cx="595486" cy="338554"/>
          </a:xfrm>
          <a:prstGeom prst="rect">
            <a:avLst/>
          </a:prstGeom>
          <a:solidFill>
            <a:schemeClr val="bg1"/>
          </a:solidFill>
        </p:spPr>
        <p:txBody>
          <a:bodyPr wrap="square" rtlCol="0">
            <a:spAutoFit/>
          </a:bodyPr>
          <a:lstStyle/>
          <a:p>
            <a:r>
              <a:rPr lang="en-GB" sz="1600" dirty="0" smtClean="0"/>
              <a:t>0.64</a:t>
            </a:r>
            <a:endParaRPr lang="en-GB" sz="1600" dirty="0"/>
          </a:p>
        </p:txBody>
      </p:sp>
      <p:sp>
        <p:nvSpPr>
          <p:cNvPr id="9" name="TextBox 8"/>
          <p:cNvSpPr txBox="1"/>
          <p:nvPr/>
        </p:nvSpPr>
        <p:spPr>
          <a:xfrm>
            <a:off x="6836090" y="5767808"/>
            <a:ext cx="648072" cy="307777"/>
          </a:xfrm>
          <a:prstGeom prst="rect">
            <a:avLst/>
          </a:prstGeom>
          <a:solidFill>
            <a:schemeClr val="bg1"/>
          </a:solidFill>
        </p:spPr>
        <p:txBody>
          <a:bodyPr wrap="square" rtlCol="0">
            <a:spAutoFit/>
          </a:bodyPr>
          <a:lstStyle/>
          <a:p>
            <a:r>
              <a:rPr lang="en-GB" sz="1400" dirty="0" smtClean="0"/>
              <a:t>50</a:t>
            </a:r>
            <a:endParaRPr lang="en-GB" sz="1400" dirty="0"/>
          </a:p>
        </p:txBody>
      </p:sp>
      <p:sp>
        <p:nvSpPr>
          <p:cNvPr id="10" name="TextBox 9"/>
          <p:cNvSpPr txBox="1"/>
          <p:nvPr/>
        </p:nvSpPr>
        <p:spPr>
          <a:xfrm>
            <a:off x="7393535" y="5551687"/>
            <a:ext cx="760246" cy="338554"/>
          </a:xfrm>
          <a:prstGeom prst="rect">
            <a:avLst/>
          </a:prstGeom>
          <a:solidFill>
            <a:schemeClr val="bg1"/>
          </a:solidFill>
        </p:spPr>
        <p:txBody>
          <a:bodyPr wrap="square" rtlCol="0">
            <a:spAutoFit/>
          </a:bodyPr>
          <a:lstStyle/>
          <a:p>
            <a:r>
              <a:rPr lang="en-GB" sz="1600" dirty="0" smtClean="0"/>
              <a:t>0.008</a:t>
            </a:r>
            <a:endParaRPr lang="en-GB" sz="1600" dirty="0"/>
          </a:p>
        </p:txBody>
      </p:sp>
      <p:sp>
        <p:nvSpPr>
          <p:cNvPr id="11" name="TextBox 10"/>
          <p:cNvSpPr txBox="1"/>
          <p:nvPr/>
        </p:nvSpPr>
        <p:spPr>
          <a:xfrm>
            <a:off x="3635896" y="6093296"/>
            <a:ext cx="576064" cy="307777"/>
          </a:xfrm>
          <a:prstGeom prst="rect">
            <a:avLst/>
          </a:prstGeom>
          <a:solidFill>
            <a:schemeClr val="bg1"/>
          </a:solidFill>
        </p:spPr>
        <p:txBody>
          <a:bodyPr wrap="square" rtlCol="0">
            <a:spAutoFit/>
          </a:bodyPr>
          <a:lstStyle/>
          <a:p>
            <a:r>
              <a:rPr lang="en-GB" sz="1400" dirty="0" smtClean="0"/>
              <a:t>0.64</a:t>
            </a:r>
            <a:endParaRPr lang="en-GB" sz="1400" dirty="0"/>
          </a:p>
        </p:txBody>
      </p:sp>
      <p:sp>
        <p:nvSpPr>
          <p:cNvPr id="12" name="TextBox 11"/>
          <p:cNvSpPr txBox="1"/>
          <p:nvPr/>
        </p:nvSpPr>
        <p:spPr>
          <a:xfrm>
            <a:off x="3608562" y="6453336"/>
            <a:ext cx="720080" cy="307777"/>
          </a:xfrm>
          <a:prstGeom prst="rect">
            <a:avLst/>
          </a:prstGeom>
          <a:solidFill>
            <a:schemeClr val="bg1"/>
          </a:solidFill>
        </p:spPr>
        <p:txBody>
          <a:bodyPr wrap="square" rtlCol="0">
            <a:spAutoFit/>
          </a:bodyPr>
          <a:lstStyle/>
          <a:p>
            <a:r>
              <a:rPr lang="en-GB" sz="1400" dirty="0" smtClean="0"/>
              <a:t>0.008</a:t>
            </a:r>
            <a:endParaRPr lang="en-GB" sz="1400" dirty="0"/>
          </a:p>
        </p:txBody>
      </p:sp>
      <p:sp>
        <p:nvSpPr>
          <p:cNvPr id="13" name="TextBox 12"/>
          <p:cNvSpPr txBox="1"/>
          <p:nvPr/>
        </p:nvSpPr>
        <p:spPr>
          <a:xfrm>
            <a:off x="4363511" y="6289575"/>
            <a:ext cx="604533" cy="307777"/>
          </a:xfrm>
          <a:prstGeom prst="rect">
            <a:avLst/>
          </a:prstGeom>
          <a:solidFill>
            <a:schemeClr val="bg1"/>
          </a:solidFill>
        </p:spPr>
        <p:txBody>
          <a:bodyPr wrap="square" rtlCol="0">
            <a:spAutoFit/>
          </a:bodyPr>
          <a:lstStyle/>
          <a:p>
            <a:r>
              <a:rPr lang="en-GB" sz="1400" dirty="0" smtClean="0"/>
              <a:t>80.00</a:t>
            </a:r>
            <a:endParaRPr lang="en-GB" sz="14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xmlns="" val="2207750654"/>
              </p:ext>
            </p:extLst>
          </p:nvPr>
        </p:nvGraphicFramePr>
        <p:xfrm>
          <a:off x="143508" y="3284984"/>
          <a:ext cx="8856983" cy="2448272"/>
        </p:xfrm>
        <a:graphic>
          <a:graphicData uri="http://schemas.openxmlformats.org/drawingml/2006/table">
            <a:tbl>
              <a:tblPr firstRow="1" firstCol="1" bandRow="1">
                <a:tableStyleId>{5C22544A-7EE6-4342-B048-85BDC9FD1C3A}</a:tableStyleId>
              </a:tblPr>
              <a:tblGrid>
                <a:gridCol w="1387577"/>
                <a:gridCol w="1139704"/>
                <a:gridCol w="1114150"/>
                <a:gridCol w="1281103"/>
                <a:gridCol w="1126138"/>
                <a:gridCol w="1482064"/>
                <a:gridCol w="1326247"/>
              </a:tblGrid>
              <a:tr h="1127803">
                <a:tc>
                  <a:txBody>
                    <a:bodyPr/>
                    <a:lstStyle/>
                    <a:p>
                      <a:pPr algn="ctr">
                        <a:spcAft>
                          <a:spcPts val="0"/>
                        </a:spcAft>
                        <a:tabLst>
                          <a:tab pos="2637155" algn="ctr"/>
                          <a:tab pos="5274310" algn="r"/>
                        </a:tabLst>
                      </a:pPr>
                      <a:r>
                        <a:rPr lang="en-GB" sz="1200" dirty="0">
                          <a:effectLst/>
                        </a:rPr>
                        <a:t>MATERIAL</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YIELD</a:t>
                      </a:r>
                      <a:endParaRPr lang="en-GB" sz="1000">
                        <a:effectLst/>
                      </a:endParaRPr>
                    </a:p>
                    <a:p>
                      <a:pPr algn="ctr">
                        <a:spcAft>
                          <a:spcPts val="0"/>
                        </a:spcAft>
                        <a:tabLst>
                          <a:tab pos="2637155" algn="ctr"/>
                          <a:tab pos="5274310" algn="r"/>
                        </a:tabLst>
                      </a:pPr>
                      <a:r>
                        <a:rPr lang="en-GB" sz="1200">
                          <a:effectLst/>
                        </a:rPr>
                        <a:t>POINT (Newtons)</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U.T.L.</a:t>
                      </a:r>
                      <a:endParaRPr lang="en-GB" sz="1000">
                        <a:effectLst/>
                      </a:endParaRPr>
                    </a:p>
                    <a:p>
                      <a:pPr algn="ctr">
                        <a:spcAft>
                          <a:spcPts val="0"/>
                        </a:spcAft>
                        <a:tabLst>
                          <a:tab pos="2637155" algn="ctr"/>
                          <a:tab pos="5274310" algn="r"/>
                        </a:tabLst>
                      </a:pPr>
                      <a:r>
                        <a:rPr lang="en-GB" sz="1200">
                          <a:effectLst/>
                        </a:rPr>
                        <a:t>(Newtons)</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ORIGINAL LENGTH OF SPECIMEN</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CROSS SECTIONAL AREA (mm</a:t>
                      </a:r>
                      <a:r>
                        <a:rPr lang="en-GB" sz="1200" baseline="30000" dirty="0">
                          <a:effectLst/>
                        </a:rPr>
                        <a:t>2</a:t>
                      </a:r>
                      <a:r>
                        <a:rPr lang="en-GB" sz="1200" dirty="0">
                          <a:effectLst/>
                        </a:rPr>
                        <a:t>)</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ELONGATION</a:t>
                      </a:r>
                      <a:endParaRPr lang="en-GB" sz="1000" dirty="0">
                        <a:effectLst/>
                      </a:endParaRPr>
                    </a:p>
                    <a:p>
                      <a:pPr algn="ctr">
                        <a:spcAft>
                          <a:spcPts val="0"/>
                        </a:spcAft>
                        <a:tabLst>
                          <a:tab pos="2637155" algn="ctr"/>
                          <a:tab pos="5274310" algn="r"/>
                        </a:tabLst>
                      </a:pPr>
                      <a:r>
                        <a:rPr lang="en-GB" sz="1200" dirty="0">
                          <a:effectLst/>
                        </a:rPr>
                        <a:t>At FRACTURE (mm)</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LOAD AT FRACTURE (Newtons)</a:t>
                      </a:r>
                      <a:endParaRPr lang="en-GB" sz="1000">
                        <a:effectLst/>
                        <a:latin typeface="Times New Roman"/>
                        <a:ea typeface="Times New Roman"/>
                      </a:endParaRPr>
                    </a:p>
                  </a:txBody>
                  <a:tcPr marL="68580" marR="68580" marT="0" marB="0" anchor="ctr"/>
                </a:tc>
              </a:tr>
              <a:tr h="431541">
                <a:tc>
                  <a:txBody>
                    <a:bodyPr/>
                    <a:lstStyle/>
                    <a:p>
                      <a:pPr algn="ctr">
                        <a:spcAft>
                          <a:spcPts val="0"/>
                        </a:spcAft>
                        <a:tabLst>
                          <a:tab pos="2637155" algn="ctr"/>
                          <a:tab pos="5274310" algn="r"/>
                        </a:tabLst>
                      </a:pPr>
                      <a:r>
                        <a:rPr lang="en-GB" sz="1200" dirty="0">
                          <a:effectLst/>
                        </a:rPr>
                        <a:t>STEEL</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26.94mm</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nchor="ctr"/>
                </a:tc>
              </a:tr>
              <a:tr h="437807">
                <a:tc>
                  <a:txBody>
                    <a:bodyPr/>
                    <a:lstStyle/>
                    <a:p>
                      <a:pPr algn="ctr">
                        <a:spcAft>
                          <a:spcPts val="0"/>
                        </a:spcAft>
                        <a:tabLst>
                          <a:tab pos="2637155" algn="ctr"/>
                          <a:tab pos="5274310" algn="r"/>
                        </a:tabLst>
                      </a:pPr>
                      <a:r>
                        <a:rPr lang="en-GB" sz="1200">
                          <a:effectLst/>
                        </a:rPr>
                        <a:t>BRASS</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26.69mm</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nchor="ctr"/>
                </a:tc>
              </a:tr>
              <a:tr h="451121">
                <a:tc>
                  <a:txBody>
                    <a:bodyPr/>
                    <a:lstStyle/>
                    <a:p>
                      <a:pPr algn="ctr">
                        <a:spcAft>
                          <a:spcPts val="0"/>
                        </a:spcAft>
                        <a:tabLst>
                          <a:tab pos="2637155" algn="ctr"/>
                          <a:tab pos="5274310" algn="r"/>
                        </a:tabLst>
                      </a:pPr>
                      <a:r>
                        <a:rPr lang="en-GB" sz="1200">
                          <a:effectLst/>
                        </a:rPr>
                        <a:t>ALUMINIUM</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26.71mm</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endParaRPr lang="en-GB" sz="1000" dirty="0">
                        <a:effectLst/>
                        <a:latin typeface="Times New Roman"/>
                        <a:ea typeface="Times New Roman"/>
                      </a:endParaRPr>
                    </a:p>
                  </a:txBody>
                  <a:tcPr marL="68580" marR="68580" marT="0" marB="0"/>
                </a:tc>
                <a:tc>
                  <a:txBody>
                    <a:bodyPr/>
                    <a:lstStyle/>
                    <a:p>
                      <a:pPr algn="ctr">
                        <a:spcAft>
                          <a:spcPts val="0"/>
                        </a:spcAft>
                        <a:tabLst>
                          <a:tab pos="2637155" algn="ctr"/>
                          <a:tab pos="5274310" algn="r"/>
                        </a:tabLst>
                      </a:pPr>
                      <a:r>
                        <a:rPr lang="en-GB" sz="1200">
                          <a:effectLst/>
                        </a:rPr>
                        <a:t> </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endParaRPr lang="en-GB" sz="1000" dirty="0">
                        <a:effectLst/>
                        <a:latin typeface="Times New Roman"/>
                        <a:ea typeface="Times New Roman"/>
                      </a:endParaRPr>
                    </a:p>
                  </a:txBody>
                  <a:tcPr marL="68580" marR="68580" marT="0" marB="0" anchor="ctr"/>
                </a:tc>
              </a:tr>
            </a:tbl>
          </a:graphicData>
        </a:graphic>
      </p:graphicFrame>
      <p:sp>
        <p:nvSpPr>
          <p:cNvPr id="10" name="AutoShape 9"/>
          <p:cNvSpPr>
            <a:spLocks noChangeShapeType="1"/>
          </p:cNvSpPr>
          <p:nvPr/>
        </p:nvSpPr>
        <p:spPr bwMode="auto">
          <a:xfrm>
            <a:off x="3780656" y="337294"/>
            <a:ext cx="419100" cy="0"/>
          </a:xfrm>
          <a:prstGeom prst="straightConnector1">
            <a:avLst/>
          </a:prstGeom>
          <a:noFill/>
          <a:ln w="9525">
            <a:solidFill>
              <a:srgbClr val="000000"/>
            </a:solidFill>
            <a:round/>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8"/>
          <p:cNvSpPr>
            <a:spLocks noChangeShapeType="1"/>
          </p:cNvSpPr>
          <p:nvPr/>
        </p:nvSpPr>
        <p:spPr bwMode="auto">
          <a:xfrm>
            <a:off x="3780656" y="920750"/>
            <a:ext cx="876300" cy="0"/>
          </a:xfrm>
          <a:prstGeom prst="straightConnector1">
            <a:avLst/>
          </a:prstGeom>
          <a:noFill/>
          <a:ln w="9525">
            <a:solidFill>
              <a:srgbClr val="000000"/>
            </a:solidFill>
            <a:round/>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Rectangle 10"/>
          <p:cNvSpPr>
            <a:spLocks noChangeArrowheads="1"/>
          </p:cNvSpPr>
          <p:nvPr/>
        </p:nvSpPr>
        <p:spPr bwMode="auto">
          <a:xfrm>
            <a:off x="1981200" y="68233"/>
            <a:ext cx="3598912" cy="55399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                     Stress,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Symbol" pitchFamily="18" charset="2"/>
              </a:rPr>
              <a:t>s =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LOAD</a:t>
            </a: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Rectangle 11"/>
          <p:cNvSpPr>
            <a:spLocks noChangeArrowheads="1"/>
          </p:cNvSpPr>
          <p:nvPr/>
        </p:nvSpPr>
        <p:spPr bwMode="auto">
          <a:xfrm>
            <a:off x="1973741" y="146089"/>
            <a:ext cx="2853666" cy="11079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lang="en-GB" altLang="en-US" sz="1200" b="1" dirty="0">
                <a:solidFill>
                  <a:srgbClr val="0070C0"/>
                </a:solidFill>
                <a:latin typeface="Arial" pitchFamily="34" charset="0"/>
                <a:ea typeface="Times New Roman" pitchFamily="18" charset="0"/>
                <a:cs typeface="Arial" pitchFamily="34" charset="0"/>
              </a:rPr>
              <a:t> </a:t>
            </a:r>
            <a:r>
              <a:rPr lang="en-GB" altLang="en-US" sz="1200" b="1" dirty="0" smtClean="0">
                <a:solidFill>
                  <a:srgbClr val="0070C0"/>
                </a:solidFill>
                <a:latin typeface="Arial" pitchFamily="34" charset="0"/>
                <a:ea typeface="Times New Roman" pitchFamily="18" charset="0"/>
                <a:cs typeface="Arial" pitchFamily="34" charset="0"/>
              </a:rPr>
              <a:t>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  AREA</a:t>
            </a: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sz="1200" b="1" dirty="0">
              <a:solidFill>
                <a:srgbClr val="0070C0"/>
              </a:solidFill>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                      Strain,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Symbol" pitchFamily="18" charset="2"/>
              </a:rPr>
              <a:t>e =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EXTENSION</a:t>
            </a: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itchFamily="34" charset="0"/>
                <a:cs typeface="Arial" pitchFamily="34" charset="0"/>
              </a:rPr>
              <a:t>                   </a:t>
            </a:r>
          </a:p>
        </p:txBody>
      </p:sp>
      <p:sp>
        <p:nvSpPr>
          <p:cNvPr id="15" name="Rectangle 12"/>
          <p:cNvSpPr>
            <a:spLocks noChangeArrowheads="1"/>
          </p:cNvSpPr>
          <p:nvPr/>
        </p:nvSpPr>
        <p:spPr bwMode="auto">
          <a:xfrm>
            <a:off x="1119857" y="1273759"/>
            <a:ext cx="4570482" cy="12003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Yield Point = Load at which plastic deformation begins.</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dirty="0">
              <a:solidFill>
                <a:srgbClr val="0070C0"/>
              </a:solidFill>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Ultimate tensile Load (UTL)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Symbol" pitchFamily="18" charset="2"/>
              </a:rPr>
              <a:t>=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The maximum load attained</a:t>
            </a: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				                </a:t>
            </a: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Rectangle 13"/>
          <p:cNvSpPr>
            <a:spLocks noChangeArrowheads="1"/>
          </p:cNvSpPr>
          <p:nvPr/>
        </p:nvSpPr>
        <p:spPr bwMode="auto">
          <a:xfrm>
            <a:off x="2843808" y="2374722"/>
            <a:ext cx="2333203" cy="55399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Young’s Modulus =   STRESS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solidFill>
                  <a:srgbClr val="0070C0"/>
                </a:solidFill>
                <a:latin typeface="Arial" pitchFamily="34" charset="0"/>
                <a:ea typeface="Times New Roman" pitchFamily="18" charset="0"/>
                <a:cs typeface="Arial" pitchFamily="34" charset="0"/>
              </a:rPr>
              <a:t> </a:t>
            </a:r>
            <a:r>
              <a:rPr lang="en-GB" altLang="en-US" sz="1200" b="1" dirty="0" smtClean="0">
                <a:solidFill>
                  <a:srgbClr val="0070C0"/>
                </a:solidFill>
                <a:latin typeface="Arial" pitchFamily="34" charset="0"/>
                <a:ea typeface="Times New Roman" pitchFamily="18" charset="0"/>
                <a:cs typeface="Arial" pitchFamily="34" charset="0"/>
              </a:rPr>
              <a:t>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STRAIN</a:t>
            </a:r>
            <a:endParaRPr kumimoji="0" lang="en-GB"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Rectangle 16"/>
          <p:cNvSpPr/>
          <p:nvPr/>
        </p:nvSpPr>
        <p:spPr>
          <a:xfrm>
            <a:off x="3391272" y="914250"/>
            <a:ext cx="1655068" cy="276999"/>
          </a:xfrm>
          <a:prstGeom prst="rect">
            <a:avLst/>
          </a:prstGeom>
        </p:spPr>
        <p:txBody>
          <a:bodyPr wrap="none">
            <a:spAutoFit/>
          </a:bodyPr>
          <a:lstStyle/>
          <a:p>
            <a:pPr lvl="0" fontAlgn="base">
              <a:spcBef>
                <a:spcPct val="0"/>
              </a:spcBef>
              <a:spcAft>
                <a:spcPct val="0"/>
              </a:spcAft>
            </a:pPr>
            <a:r>
              <a:rPr lang="en-GB" altLang="en-US" sz="1200" b="1" dirty="0">
                <a:solidFill>
                  <a:srgbClr val="0070C0"/>
                </a:solidFill>
                <a:latin typeface="Arial" pitchFamily="34" charset="0"/>
                <a:ea typeface="Times New Roman" pitchFamily="18" charset="0"/>
                <a:cs typeface="Arial" pitchFamily="34" charset="0"/>
              </a:rPr>
              <a:t>ORIGINAL LENGTH</a:t>
            </a:r>
            <a:r>
              <a:rPr lang="en-GB" altLang="en-US" sz="1200" dirty="0">
                <a:latin typeface="Arial" pitchFamily="34" charset="0"/>
                <a:ea typeface="Times New Roman" pitchFamily="18" charset="0"/>
                <a:cs typeface="Arial" pitchFamily="34" charset="0"/>
              </a:rPr>
              <a:t> </a:t>
            </a:r>
          </a:p>
        </p:txBody>
      </p:sp>
      <p:cxnSp>
        <p:nvCxnSpPr>
          <p:cNvPr id="19" name="Straight Connector 18"/>
          <p:cNvCxnSpPr>
            <a:endCxn id="16" idx="3"/>
          </p:cNvCxnSpPr>
          <p:nvPr/>
        </p:nvCxnSpPr>
        <p:spPr>
          <a:xfrm>
            <a:off x="4355976" y="2651721"/>
            <a:ext cx="821035"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868144" y="146089"/>
            <a:ext cx="3024336" cy="369332"/>
          </a:xfrm>
          <a:prstGeom prst="rect">
            <a:avLst/>
          </a:prstGeom>
          <a:noFill/>
        </p:spPr>
        <p:txBody>
          <a:bodyPr wrap="square" rtlCol="0">
            <a:spAutoFit/>
          </a:bodyPr>
          <a:lstStyle/>
          <a:p>
            <a:r>
              <a:rPr lang="en-GB" dirty="0" smtClean="0"/>
              <a:t>TENSILE TESTING EXERCISE</a:t>
            </a:r>
            <a:endParaRPr lang="en-GB" dirty="0"/>
          </a:p>
        </p:txBody>
      </p:sp>
    </p:spTree>
    <p:extLst>
      <p:ext uri="{BB962C8B-B14F-4D97-AF65-F5344CB8AC3E}">
        <p14:creationId xmlns:p14="http://schemas.microsoft.com/office/powerpoint/2010/main" xmlns="" val="34901116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764704"/>
            <a:ext cx="8208912" cy="4801314"/>
          </a:xfrm>
          <a:prstGeom prst="rect">
            <a:avLst/>
          </a:prstGeom>
        </p:spPr>
        <p:txBody>
          <a:bodyPr wrap="square">
            <a:spAutoFit/>
          </a:bodyPr>
          <a:lstStyle/>
          <a:p>
            <a:r>
              <a:rPr lang="en-GB" b="1" dirty="0"/>
              <a:t>The central diameter of the specimens (dumbbell shaped) were measured and found to be 5.02mm. </a:t>
            </a:r>
            <a:endParaRPr lang="en-GB" b="1" dirty="0" smtClean="0"/>
          </a:p>
          <a:p>
            <a:r>
              <a:rPr lang="en-GB" b="1" dirty="0" smtClean="0"/>
              <a:t>From </a:t>
            </a:r>
            <a:r>
              <a:rPr lang="en-GB" b="1" dirty="0"/>
              <a:t>this, calculate the cross sectional area of the specimen. </a:t>
            </a:r>
            <a:endParaRPr lang="en-GB" dirty="0"/>
          </a:p>
          <a:p>
            <a:r>
              <a:rPr lang="en-GB" b="1" dirty="0"/>
              <a:t> </a:t>
            </a:r>
            <a:endParaRPr lang="en-GB" dirty="0"/>
          </a:p>
          <a:p>
            <a:r>
              <a:rPr lang="en-GB" b="1" dirty="0"/>
              <a:t> </a:t>
            </a:r>
            <a:endParaRPr lang="en-GB" dirty="0"/>
          </a:p>
          <a:p>
            <a:r>
              <a:rPr lang="en-GB" b="1" dirty="0"/>
              <a:t>1). Mark the Elastic </a:t>
            </a:r>
            <a:r>
              <a:rPr lang="en-GB" b="1" dirty="0" smtClean="0"/>
              <a:t>Range, Plastic </a:t>
            </a:r>
            <a:r>
              <a:rPr lang="en-GB" b="1" dirty="0"/>
              <a:t>Range, Yield Point, UItimate Tensile </a:t>
            </a:r>
            <a:endParaRPr lang="en-GB" b="1" dirty="0" smtClean="0"/>
          </a:p>
          <a:p>
            <a:r>
              <a:rPr lang="en-GB" b="1" dirty="0"/>
              <a:t> </a:t>
            </a:r>
            <a:r>
              <a:rPr lang="en-GB" b="1" dirty="0" smtClean="0"/>
              <a:t>    Load </a:t>
            </a:r>
            <a:r>
              <a:rPr lang="en-GB" b="1" dirty="0"/>
              <a:t>and </a:t>
            </a:r>
            <a:r>
              <a:rPr lang="en-GB" b="1" dirty="0" smtClean="0"/>
              <a:t>Load at </a:t>
            </a:r>
            <a:r>
              <a:rPr lang="en-GB" b="1" dirty="0"/>
              <a:t>Fracture on each of the graphs.</a:t>
            </a:r>
            <a:endParaRPr lang="en-GB" dirty="0"/>
          </a:p>
          <a:p>
            <a:r>
              <a:rPr lang="en-GB" b="1" dirty="0"/>
              <a:t> </a:t>
            </a:r>
            <a:endParaRPr lang="en-GB" dirty="0"/>
          </a:p>
          <a:p>
            <a:r>
              <a:rPr lang="en-GB" b="1" dirty="0"/>
              <a:t>2). From the three graphs supplied, complete the </a:t>
            </a:r>
            <a:r>
              <a:rPr lang="en-GB" b="1" dirty="0" smtClean="0"/>
              <a:t>table. </a:t>
            </a:r>
            <a:endParaRPr lang="en-GB" dirty="0"/>
          </a:p>
          <a:p>
            <a:r>
              <a:rPr lang="en-GB" b="1" dirty="0"/>
              <a:t> </a:t>
            </a:r>
            <a:endParaRPr lang="en-GB" dirty="0"/>
          </a:p>
          <a:p>
            <a:r>
              <a:rPr lang="en-GB" b="1" dirty="0"/>
              <a:t>3). Use the completed data table above, and the equations described </a:t>
            </a:r>
            <a:r>
              <a:rPr lang="en-GB" b="1" dirty="0" smtClean="0"/>
              <a:t>to</a:t>
            </a:r>
          </a:p>
          <a:p>
            <a:r>
              <a:rPr lang="en-GB" b="1" dirty="0"/>
              <a:t> </a:t>
            </a:r>
            <a:r>
              <a:rPr lang="en-GB" b="1" dirty="0" smtClean="0"/>
              <a:t>   calculate Stress </a:t>
            </a:r>
            <a:r>
              <a:rPr lang="en-GB" b="1" dirty="0"/>
              <a:t>and </a:t>
            </a:r>
            <a:r>
              <a:rPr lang="en-GB" b="1" dirty="0" smtClean="0"/>
              <a:t>Strain </a:t>
            </a:r>
            <a:r>
              <a:rPr lang="en-GB" b="1" dirty="0"/>
              <a:t>for each </a:t>
            </a:r>
            <a:r>
              <a:rPr lang="en-GB" b="1" dirty="0" smtClean="0"/>
              <a:t>metal tested</a:t>
            </a:r>
            <a:r>
              <a:rPr lang="en-GB" b="1" dirty="0"/>
              <a:t>.</a:t>
            </a:r>
            <a:endParaRPr lang="en-GB" dirty="0"/>
          </a:p>
          <a:p>
            <a:r>
              <a:rPr lang="en-GB" b="1" dirty="0"/>
              <a:t> </a:t>
            </a:r>
            <a:endParaRPr lang="en-GB" dirty="0"/>
          </a:p>
          <a:p>
            <a:r>
              <a:rPr lang="en-GB" b="1" dirty="0"/>
              <a:t>4). </a:t>
            </a:r>
            <a:r>
              <a:rPr lang="en-GB" b="1" dirty="0" smtClean="0"/>
              <a:t> Calculate Young's </a:t>
            </a:r>
            <a:r>
              <a:rPr lang="en-GB" b="1" dirty="0"/>
              <a:t>Modulus </a:t>
            </a:r>
            <a:r>
              <a:rPr lang="en-GB" b="1" u="sng" dirty="0"/>
              <a:t>within the elastic range of stress</a:t>
            </a:r>
            <a:r>
              <a:rPr lang="en-GB" b="1" dirty="0"/>
              <a:t> for each </a:t>
            </a:r>
            <a:endParaRPr lang="en-GB" b="1" dirty="0" smtClean="0"/>
          </a:p>
          <a:p>
            <a:r>
              <a:rPr lang="en-GB" b="1" dirty="0"/>
              <a:t> </a:t>
            </a:r>
            <a:r>
              <a:rPr lang="en-GB" b="1" dirty="0" smtClean="0"/>
              <a:t>      metal </a:t>
            </a:r>
            <a:r>
              <a:rPr lang="en-GB" b="1" dirty="0"/>
              <a:t>tested. </a:t>
            </a:r>
            <a:endParaRPr lang="en-GB" b="1" dirty="0" smtClean="0"/>
          </a:p>
          <a:p>
            <a:endParaRPr lang="en-GB" dirty="0"/>
          </a:p>
          <a:p>
            <a:r>
              <a:rPr lang="en-GB" b="1" dirty="0"/>
              <a:t>     Mark your reference points for this calculation on your graphs.</a:t>
            </a:r>
            <a:endParaRPr lang="en-GB" dirty="0"/>
          </a:p>
        </p:txBody>
      </p:sp>
    </p:spTree>
    <p:extLst>
      <p:ext uri="{BB962C8B-B14F-4D97-AF65-F5344CB8AC3E}">
        <p14:creationId xmlns:p14="http://schemas.microsoft.com/office/powerpoint/2010/main" xmlns="" val="40047409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1720" y="2204864"/>
            <a:ext cx="5688632" cy="707886"/>
          </a:xfrm>
          <a:prstGeom prst="rect">
            <a:avLst/>
          </a:prstGeom>
          <a:noFill/>
        </p:spPr>
        <p:txBody>
          <a:bodyPr wrap="square" rtlCol="0">
            <a:spAutoFit/>
          </a:bodyPr>
          <a:lstStyle/>
          <a:p>
            <a:r>
              <a:rPr lang="en-GB" sz="4000" dirty="0" smtClean="0"/>
              <a:t>GRAPH HANDOUTS</a:t>
            </a:r>
            <a:endParaRPr lang="en-GB" sz="4000" dirty="0"/>
          </a:p>
        </p:txBody>
      </p:sp>
    </p:spTree>
    <p:extLst>
      <p:ext uri="{BB962C8B-B14F-4D97-AF65-F5344CB8AC3E}">
        <p14:creationId xmlns:p14="http://schemas.microsoft.com/office/powerpoint/2010/main" xmlns="" val="3224563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xmlns="" val="2608514689"/>
              </p:ext>
            </p:extLst>
          </p:nvPr>
        </p:nvGraphicFramePr>
        <p:xfrm>
          <a:off x="143508" y="3284984"/>
          <a:ext cx="8856983" cy="2448272"/>
        </p:xfrm>
        <a:graphic>
          <a:graphicData uri="http://schemas.openxmlformats.org/drawingml/2006/table">
            <a:tbl>
              <a:tblPr firstRow="1" firstCol="1" bandRow="1">
                <a:tableStyleId>{5C22544A-7EE6-4342-B048-85BDC9FD1C3A}</a:tableStyleId>
              </a:tblPr>
              <a:tblGrid>
                <a:gridCol w="1387577"/>
                <a:gridCol w="1139704"/>
                <a:gridCol w="1114150"/>
                <a:gridCol w="1281103"/>
                <a:gridCol w="1126138"/>
                <a:gridCol w="1482064"/>
                <a:gridCol w="1326247"/>
              </a:tblGrid>
              <a:tr h="1127803">
                <a:tc>
                  <a:txBody>
                    <a:bodyPr/>
                    <a:lstStyle/>
                    <a:p>
                      <a:pPr algn="ctr">
                        <a:spcAft>
                          <a:spcPts val="0"/>
                        </a:spcAft>
                        <a:tabLst>
                          <a:tab pos="2637155" algn="ctr"/>
                          <a:tab pos="5274310" algn="r"/>
                        </a:tabLst>
                      </a:pPr>
                      <a:r>
                        <a:rPr lang="en-GB" sz="1200" dirty="0">
                          <a:effectLst/>
                        </a:rPr>
                        <a:t>MATERIAL</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YIELD</a:t>
                      </a:r>
                      <a:endParaRPr lang="en-GB" sz="1000">
                        <a:effectLst/>
                      </a:endParaRPr>
                    </a:p>
                    <a:p>
                      <a:pPr algn="ctr">
                        <a:spcAft>
                          <a:spcPts val="0"/>
                        </a:spcAft>
                        <a:tabLst>
                          <a:tab pos="2637155" algn="ctr"/>
                          <a:tab pos="5274310" algn="r"/>
                        </a:tabLst>
                      </a:pPr>
                      <a:r>
                        <a:rPr lang="en-GB" sz="1200">
                          <a:effectLst/>
                        </a:rPr>
                        <a:t>POINT (Newtons)</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U.T.L.</a:t>
                      </a:r>
                      <a:endParaRPr lang="en-GB" sz="1000">
                        <a:effectLst/>
                      </a:endParaRPr>
                    </a:p>
                    <a:p>
                      <a:pPr algn="ctr">
                        <a:spcAft>
                          <a:spcPts val="0"/>
                        </a:spcAft>
                        <a:tabLst>
                          <a:tab pos="2637155" algn="ctr"/>
                          <a:tab pos="5274310" algn="r"/>
                        </a:tabLst>
                      </a:pPr>
                      <a:r>
                        <a:rPr lang="en-GB" sz="1200">
                          <a:effectLst/>
                        </a:rPr>
                        <a:t>(Newtons)</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 ORIGINAL LENGTH OF SPECIMEN</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CROSS SECTIONAL AREA (mm</a:t>
                      </a:r>
                      <a:r>
                        <a:rPr lang="en-GB" sz="1200" baseline="30000" dirty="0">
                          <a:effectLst/>
                        </a:rPr>
                        <a:t>2</a:t>
                      </a:r>
                      <a:r>
                        <a:rPr lang="en-GB" sz="1200" dirty="0">
                          <a:effectLst/>
                        </a:rPr>
                        <a:t>)</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ELONGATION</a:t>
                      </a:r>
                      <a:endParaRPr lang="en-GB" sz="1000" dirty="0">
                        <a:effectLst/>
                      </a:endParaRPr>
                    </a:p>
                    <a:p>
                      <a:pPr algn="ctr">
                        <a:spcAft>
                          <a:spcPts val="0"/>
                        </a:spcAft>
                        <a:tabLst>
                          <a:tab pos="2637155" algn="ctr"/>
                          <a:tab pos="5274310" algn="r"/>
                        </a:tabLst>
                      </a:pPr>
                      <a:r>
                        <a:rPr lang="en-GB" sz="1200" dirty="0">
                          <a:effectLst/>
                        </a:rPr>
                        <a:t>At FRACTURE (mm)</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LOAD AT FRACTURE (Newtons)</a:t>
                      </a:r>
                      <a:endParaRPr lang="en-GB" sz="1000">
                        <a:effectLst/>
                        <a:latin typeface="Times New Roman"/>
                        <a:ea typeface="Times New Roman"/>
                      </a:endParaRPr>
                    </a:p>
                  </a:txBody>
                  <a:tcPr marL="68580" marR="68580" marT="0" marB="0" anchor="ctr"/>
                </a:tc>
              </a:tr>
              <a:tr h="431541">
                <a:tc>
                  <a:txBody>
                    <a:bodyPr/>
                    <a:lstStyle/>
                    <a:p>
                      <a:pPr algn="ctr">
                        <a:spcAft>
                          <a:spcPts val="0"/>
                        </a:spcAft>
                        <a:tabLst>
                          <a:tab pos="2637155" algn="ctr"/>
                          <a:tab pos="5274310" algn="r"/>
                        </a:tabLst>
                      </a:pPr>
                      <a:r>
                        <a:rPr lang="en-GB" sz="1200" dirty="0">
                          <a:effectLst/>
                        </a:rPr>
                        <a:t>STEEL</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r>
                        <a:rPr lang="en-GB" sz="1200" dirty="0" smtClean="0">
                          <a:effectLst/>
                        </a:rPr>
                        <a:t>12500</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r>
                        <a:rPr lang="en-GB" sz="1200" dirty="0" smtClean="0">
                          <a:effectLst/>
                        </a:rPr>
                        <a:t>16500</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26.94mm</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smtClean="0">
                          <a:effectLst/>
                        </a:rPr>
                        <a:t>19.79</a:t>
                      </a:r>
                      <a:r>
                        <a:rPr lang="en-GB" sz="1200" dirty="0">
                          <a:effectLst/>
                        </a:rPr>
                        <a:t> </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smtClean="0">
                          <a:effectLst/>
                        </a:rPr>
                        <a:t>5.1</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r>
                        <a:rPr lang="en-GB" sz="1200" dirty="0" smtClean="0">
                          <a:effectLst/>
                        </a:rPr>
                        <a:t>14000</a:t>
                      </a:r>
                      <a:endParaRPr lang="en-GB" sz="1000" dirty="0">
                        <a:effectLst/>
                        <a:latin typeface="Times New Roman"/>
                        <a:ea typeface="Times New Roman"/>
                      </a:endParaRPr>
                    </a:p>
                  </a:txBody>
                  <a:tcPr marL="68580" marR="68580" marT="0" marB="0" anchor="ctr"/>
                </a:tc>
              </a:tr>
              <a:tr h="437807">
                <a:tc>
                  <a:txBody>
                    <a:bodyPr/>
                    <a:lstStyle/>
                    <a:p>
                      <a:pPr algn="ctr">
                        <a:spcAft>
                          <a:spcPts val="0"/>
                        </a:spcAft>
                        <a:tabLst>
                          <a:tab pos="2637155" algn="ctr"/>
                          <a:tab pos="5274310" algn="r"/>
                        </a:tabLst>
                      </a:pPr>
                      <a:r>
                        <a:rPr lang="en-GB" sz="1200">
                          <a:effectLst/>
                        </a:rPr>
                        <a:t>BRASS</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r>
                        <a:rPr lang="en-GB" sz="1200" dirty="0" smtClean="0">
                          <a:effectLst/>
                        </a:rPr>
                        <a:t>6900</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smtClean="0">
                          <a:effectLst/>
                        </a:rPr>
                        <a:t>7800</a:t>
                      </a:r>
                      <a:r>
                        <a:rPr lang="en-GB" sz="1200" dirty="0">
                          <a:effectLst/>
                        </a:rPr>
                        <a:t> </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26.69mm</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smtClean="0">
                          <a:effectLst/>
                        </a:rPr>
                        <a:t>19.79</a:t>
                      </a:r>
                      <a:r>
                        <a:rPr lang="en-GB" sz="1200" dirty="0">
                          <a:effectLst/>
                        </a:rPr>
                        <a:t> </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r>
                        <a:rPr lang="en-GB" sz="1200" dirty="0" smtClean="0">
                          <a:effectLst/>
                        </a:rPr>
                        <a:t>6.2</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r>
                        <a:rPr lang="en-GB" sz="1200" dirty="0" smtClean="0">
                          <a:effectLst/>
                        </a:rPr>
                        <a:t>5500</a:t>
                      </a:r>
                      <a:endParaRPr lang="en-GB" sz="1000" dirty="0">
                        <a:effectLst/>
                        <a:latin typeface="Times New Roman"/>
                        <a:ea typeface="Times New Roman"/>
                      </a:endParaRPr>
                    </a:p>
                  </a:txBody>
                  <a:tcPr marL="68580" marR="68580" marT="0" marB="0" anchor="ctr"/>
                </a:tc>
              </a:tr>
              <a:tr h="451121">
                <a:tc>
                  <a:txBody>
                    <a:bodyPr/>
                    <a:lstStyle/>
                    <a:p>
                      <a:pPr algn="ctr">
                        <a:spcAft>
                          <a:spcPts val="0"/>
                        </a:spcAft>
                        <a:tabLst>
                          <a:tab pos="2637155" algn="ctr"/>
                          <a:tab pos="5274310" algn="r"/>
                        </a:tabLst>
                      </a:pPr>
                      <a:r>
                        <a:rPr lang="en-GB" sz="1200">
                          <a:effectLst/>
                        </a:rPr>
                        <a:t>ALUMINIUM</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r>
                        <a:rPr lang="en-GB" sz="1200" dirty="0" smtClean="0">
                          <a:effectLst/>
                        </a:rPr>
                        <a:t>5000</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smtClean="0">
                          <a:effectLst/>
                        </a:rPr>
                        <a:t>5800</a:t>
                      </a:r>
                      <a:r>
                        <a:rPr lang="en-GB" sz="1200" dirty="0">
                          <a:effectLst/>
                        </a:rPr>
                        <a:t> </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a:effectLst/>
                        </a:rPr>
                        <a:t>26.71mm</a:t>
                      </a:r>
                      <a:endParaRPr lang="en-GB" sz="100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r>
                        <a:rPr lang="en-GB" sz="1200" dirty="0" smtClean="0">
                          <a:effectLst/>
                        </a:rPr>
                        <a:t>19.79</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r>
                        <a:rPr lang="en-GB" sz="1200" dirty="0" smtClean="0">
                          <a:effectLst/>
                        </a:rPr>
                        <a:t>4.5</a:t>
                      </a:r>
                      <a:endParaRPr lang="en-GB" sz="1000" dirty="0">
                        <a:effectLst/>
                        <a:latin typeface="Times New Roman"/>
                        <a:ea typeface="Times New Roman"/>
                      </a:endParaRPr>
                    </a:p>
                  </a:txBody>
                  <a:tcPr marL="68580" marR="68580" marT="0" marB="0" anchor="ctr"/>
                </a:tc>
                <a:tc>
                  <a:txBody>
                    <a:bodyPr/>
                    <a:lstStyle/>
                    <a:p>
                      <a:pPr algn="ctr">
                        <a:spcAft>
                          <a:spcPts val="0"/>
                        </a:spcAft>
                        <a:tabLst>
                          <a:tab pos="2637155" algn="ctr"/>
                          <a:tab pos="5274310" algn="r"/>
                        </a:tabLst>
                      </a:pPr>
                      <a:r>
                        <a:rPr lang="en-GB" sz="1200" dirty="0">
                          <a:effectLst/>
                        </a:rPr>
                        <a:t> </a:t>
                      </a:r>
                      <a:r>
                        <a:rPr lang="en-GB" sz="1200" dirty="0" smtClean="0">
                          <a:effectLst/>
                        </a:rPr>
                        <a:t>4150</a:t>
                      </a:r>
                      <a:endParaRPr lang="en-GB" sz="1000" dirty="0">
                        <a:effectLst/>
                        <a:latin typeface="Times New Roman"/>
                        <a:ea typeface="Times New Roman"/>
                      </a:endParaRPr>
                    </a:p>
                  </a:txBody>
                  <a:tcPr marL="68580" marR="68580" marT="0" marB="0" anchor="ctr"/>
                </a:tc>
              </a:tr>
            </a:tbl>
          </a:graphicData>
        </a:graphic>
      </p:graphicFrame>
      <p:sp>
        <p:nvSpPr>
          <p:cNvPr id="10" name="AutoShape 9"/>
          <p:cNvSpPr>
            <a:spLocks noChangeShapeType="1"/>
          </p:cNvSpPr>
          <p:nvPr/>
        </p:nvSpPr>
        <p:spPr bwMode="auto">
          <a:xfrm>
            <a:off x="3780656" y="337294"/>
            <a:ext cx="419100" cy="0"/>
          </a:xfrm>
          <a:prstGeom prst="straightConnector1">
            <a:avLst/>
          </a:prstGeom>
          <a:noFill/>
          <a:ln w="9525">
            <a:solidFill>
              <a:srgbClr val="000000"/>
            </a:solidFill>
            <a:round/>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8"/>
          <p:cNvSpPr>
            <a:spLocks noChangeShapeType="1"/>
          </p:cNvSpPr>
          <p:nvPr/>
        </p:nvSpPr>
        <p:spPr bwMode="auto">
          <a:xfrm>
            <a:off x="3780656" y="920750"/>
            <a:ext cx="876300" cy="0"/>
          </a:xfrm>
          <a:prstGeom prst="straightConnector1">
            <a:avLst/>
          </a:prstGeom>
          <a:noFill/>
          <a:ln w="9525">
            <a:solidFill>
              <a:srgbClr val="000000"/>
            </a:solidFill>
            <a:round/>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Rectangle 10"/>
          <p:cNvSpPr>
            <a:spLocks noChangeArrowheads="1"/>
          </p:cNvSpPr>
          <p:nvPr/>
        </p:nvSpPr>
        <p:spPr bwMode="auto">
          <a:xfrm>
            <a:off x="1981200" y="68233"/>
            <a:ext cx="3598912" cy="55399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                     Stress,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Symbol" pitchFamily="18" charset="2"/>
              </a:rPr>
              <a:t>s =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LOAD</a:t>
            </a: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Rectangle 11"/>
          <p:cNvSpPr>
            <a:spLocks noChangeArrowheads="1"/>
          </p:cNvSpPr>
          <p:nvPr/>
        </p:nvSpPr>
        <p:spPr bwMode="auto">
          <a:xfrm>
            <a:off x="1973741" y="146089"/>
            <a:ext cx="2853666" cy="11079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lang="en-GB" altLang="en-US" sz="1200" b="1" dirty="0">
                <a:solidFill>
                  <a:srgbClr val="0070C0"/>
                </a:solidFill>
                <a:latin typeface="Arial" pitchFamily="34" charset="0"/>
                <a:ea typeface="Times New Roman" pitchFamily="18" charset="0"/>
                <a:cs typeface="Arial" pitchFamily="34" charset="0"/>
              </a:rPr>
              <a:t> </a:t>
            </a:r>
            <a:r>
              <a:rPr lang="en-GB" altLang="en-US" sz="1200" b="1" dirty="0" smtClean="0">
                <a:solidFill>
                  <a:srgbClr val="0070C0"/>
                </a:solidFill>
                <a:latin typeface="Arial" pitchFamily="34" charset="0"/>
                <a:ea typeface="Times New Roman" pitchFamily="18" charset="0"/>
                <a:cs typeface="Arial" pitchFamily="34" charset="0"/>
              </a:rPr>
              <a:t>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  AREA</a:t>
            </a: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sz="1200" b="1" dirty="0">
              <a:solidFill>
                <a:srgbClr val="0070C0"/>
              </a:solidFill>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                      Strain,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Symbol" pitchFamily="18" charset="2"/>
              </a:rPr>
              <a:t>e =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EXTENSION</a:t>
            </a: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itchFamily="34" charset="0"/>
                <a:cs typeface="Arial" pitchFamily="34" charset="0"/>
              </a:rPr>
              <a:t>                   </a:t>
            </a:r>
          </a:p>
        </p:txBody>
      </p:sp>
      <p:sp>
        <p:nvSpPr>
          <p:cNvPr id="15" name="Rectangle 12"/>
          <p:cNvSpPr>
            <a:spLocks noChangeArrowheads="1"/>
          </p:cNvSpPr>
          <p:nvPr/>
        </p:nvSpPr>
        <p:spPr bwMode="auto">
          <a:xfrm>
            <a:off x="1119857" y="1273759"/>
            <a:ext cx="4570482" cy="12003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Yield Point = Load at which plastic deformation begins.</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dirty="0">
              <a:solidFill>
                <a:srgbClr val="0070C0"/>
              </a:solidFill>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Ultimate tensile Load (UTL)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Symbol" pitchFamily="18" charset="2"/>
              </a:rPr>
              <a:t>=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The maximum load attained</a:t>
            </a: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				                </a:t>
            </a: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Rectangle 13"/>
          <p:cNvSpPr>
            <a:spLocks noChangeArrowheads="1"/>
          </p:cNvSpPr>
          <p:nvPr/>
        </p:nvSpPr>
        <p:spPr bwMode="auto">
          <a:xfrm>
            <a:off x="2843808" y="2374722"/>
            <a:ext cx="2333203" cy="55399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Young’s Modulus =   STRESS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solidFill>
                  <a:srgbClr val="0070C0"/>
                </a:solidFill>
                <a:latin typeface="Arial" pitchFamily="34" charset="0"/>
                <a:ea typeface="Times New Roman" pitchFamily="18" charset="0"/>
                <a:cs typeface="Arial" pitchFamily="34" charset="0"/>
              </a:rPr>
              <a:t> </a:t>
            </a:r>
            <a:r>
              <a:rPr lang="en-GB" altLang="en-US" sz="1200" b="1" dirty="0" smtClean="0">
                <a:solidFill>
                  <a:srgbClr val="0070C0"/>
                </a:solidFill>
                <a:latin typeface="Arial" pitchFamily="34" charset="0"/>
                <a:ea typeface="Times New Roman" pitchFamily="18" charset="0"/>
                <a:cs typeface="Arial" pitchFamily="34" charset="0"/>
              </a:rPr>
              <a:t>                                   </a:t>
            </a:r>
            <a:r>
              <a:rPr kumimoji="0" lang="en-GB" altLang="en-US" sz="12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STRAIN</a:t>
            </a:r>
            <a:endParaRPr kumimoji="0" lang="en-GB"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Rectangle 16"/>
          <p:cNvSpPr/>
          <p:nvPr/>
        </p:nvSpPr>
        <p:spPr>
          <a:xfrm>
            <a:off x="3391272" y="914250"/>
            <a:ext cx="1655068" cy="276999"/>
          </a:xfrm>
          <a:prstGeom prst="rect">
            <a:avLst/>
          </a:prstGeom>
        </p:spPr>
        <p:txBody>
          <a:bodyPr wrap="none">
            <a:spAutoFit/>
          </a:bodyPr>
          <a:lstStyle/>
          <a:p>
            <a:pPr lvl="0" fontAlgn="base">
              <a:spcBef>
                <a:spcPct val="0"/>
              </a:spcBef>
              <a:spcAft>
                <a:spcPct val="0"/>
              </a:spcAft>
            </a:pPr>
            <a:r>
              <a:rPr lang="en-GB" altLang="en-US" sz="1200" b="1" dirty="0">
                <a:solidFill>
                  <a:srgbClr val="0070C0"/>
                </a:solidFill>
                <a:latin typeface="Arial" pitchFamily="34" charset="0"/>
                <a:ea typeface="Times New Roman" pitchFamily="18" charset="0"/>
                <a:cs typeface="Arial" pitchFamily="34" charset="0"/>
              </a:rPr>
              <a:t>ORIGINAL LENGTH</a:t>
            </a:r>
            <a:r>
              <a:rPr lang="en-GB" altLang="en-US" sz="1200" dirty="0">
                <a:latin typeface="Arial" pitchFamily="34" charset="0"/>
                <a:ea typeface="Times New Roman" pitchFamily="18" charset="0"/>
                <a:cs typeface="Arial" pitchFamily="34" charset="0"/>
              </a:rPr>
              <a:t> </a:t>
            </a:r>
          </a:p>
        </p:txBody>
      </p:sp>
      <p:cxnSp>
        <p:nvCxnSpPr>
          <p:cNvPr id="19" name="Straight Connector 18"/>
          <p:cNvCxnSpPr>
            <a:endCxn id="16" idx="3"/>
          </p:cNvCxnSpPr>
          <p:nvPr/>
        </p:nvCxnSpPr>
        <p:spPr>
          <a:xfrm>
            <a:off x="4355976" y="2651721"/>
            <a:ext cx="821035"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868144" y="146089"/>
            <a:ext cx="3024336" cy="369332"/>
          </a:xfrm>
          <a:prstGeom prst="rect">
            <a:avLst/>
          </a:prstGeom>
          <a:noFill/>
        </p:spPr>
        <p:txBody>
          <a:bodyPr wrap="square" rtlCol="0">
            <a:spAutoFit/>
          </a:bodyPr>
          <a:lstStyle/>
          <a:p>
            <a:r>
              <a:rPr lang="en-GB" dirty="0" smtClean="0"/>
              <a:t>TENSILE TESTING EXERCISE</a:t>
            </a:r>
            <a:endParaRPr lang="en-GB" dirty="0"/>
          </a:p>
        </p:txBody>
      </p:sp>
      <p:sp>
        <p:nvSpPr>
          <p:cNvPr id="3" name="TextBox 2"/>
          <p:cNvSpPr txBox="1"/>
          <p:nvPr/>
        </p:nvSpPr>
        <p:spPr>
          <a:xfrm>
            <a:off x="3059832" y="6162721"/>
            <a:ext cx="3744416" cy="369332"/>
          </a:xfrm>
          <a:prstGeom prst="rect">
            <a:avLst/>
          </a:prstGeom>
          <a:noFill/>
        </p:spPr>
        <p:txBody>
          <a:bodyPr wrap="square" rtlCol="0">
            <a:spAutoFit/>
          </a:bodyPr>
          <a:lstStyle/>
          <a:p>
            <a:r>
              <a:rPr lang="en-GB" dirty="0" smtClean="0"/>
              <a:t>Any material you would re-test here?</a:t>
            </a:r>
            <a:endParaRPr lang="en-GB" dirty="0"/>
          </a:p>
        </p:txBody>
      </p:sp>
    </p:spTree>
    <p:extLst>
      <p:ext uri="{BB962C8B-B14F-4D97-AF65-F5344CB8AC3E}">
        <p14:creationId xmlns:p14="http://schemas.microsoft.com/office/powerpoint/2010/main" xmlns="" val="41631905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1475656" y="980728"/>
            <a:ext cx="6768752" cy="369332"/>
          </a:xfrm>
          <a:prstGeom prst="rect">
            <a:avLst/>
          </a:prstGeom>
          <a:noFill/>
        </p:spPr>
        <p:txBody>
          <a:bodyPr wrap="square" rtlCol="0">
            <a:spAutoFit/>
          </a:bodyPr>
          <a:lstStyle/>
          <a:p>
            <a:r>
              <a:rPr lang="en-GB" dirty="0" smtClean="0"/>
              <a:t>INDICATIVE CALCULATION ON THE ALUMINIUM SPECIMEN</a:t>
            </a:r>
            <a:endParaRPr lang="en-GB" dirty="0"/>
          </a:p>
        </p:txBody>
      </p:sp>
      <p:sp>
        <p:nvSpPr>
          <p:cNvPr id="6" name="TextBox 5"/>
          <p:cNvSpPr txBox="1"/>
          <p:nvPr/>
        </p:nvSpPr>
        <p:spPr>
          <a:xfrm>
            <a:off x="1907704" y="1988840"/>
            <a:ext cx="2736304" cy="646331"/>
          </a:xfrm>
          <a:prstGeom prst="rect">
            <a:avLst/>
          </a:prstGeom>
          <a:noFill/>
        </p:spPr>
        <p:txBody>
          <a:bodyPr wrap="square" rtlCol="0">
            <a:spAutoFit/>
          </a:bodyPr>
          <a:lstStyle/>
          <a:p>
            <a:r>
              <a:rPr lang="en-GB" dirty="0" smtClean="0"/>
              <a:t>STRESS = Load</a:t>
            </a:r>
          </a:p>
          <a:p>
            <a:r>
              <a:rPr lang="en-GB" dirty="0"/>
              <a:t> </a:t>
            </a:r>
            <a:r>
              <a:rPr lang="en-GB" dirty="0" smtClean="0"/>
              <a:t>              Area</a:t>
            </a:r>
            <a:endParaRPr lang="en-GB" dirty="0"/>
          </a:p>
        </p:txBody>
      </p:sp>
      <p:cxnSp>
        <p:nvCxnSpPr>
          <p:cNvPr id="8" name="Straight Connector 7"/>
          <p:cNvCxnSpPr/>
          <p:nvPr/>
        </p:nvCxnSpPr>
        <p:spPr>
          <a:xfrm>
            <a:off x="2915816" y="2312005"/>
            <a:ext cx="576064"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23928" y="1988839"/>
            <a:ext cx="3888432" cy="646331"/>
          </a:xfrm>
          <a:prstGeom prst="rect">
            <a:avLst/>
          </a:prstGeom>
          <a:noFill/>
        </p:spPr>
        <p:txBody>
          <a:bodyPr wrap="square" rtlCol="0">
            <a:spAutoFit/>
          </a:bodyPr>
          <a:lstStyle/>
          <a:p>
            <a:r>
              <a:rPr lang="en-GB" dirty="0" smtClean="0"/>
              <a:t>= 4000</a:t>
            </a:r>
          </a:p>
          <a:p>
            <a:r>
              <a:rPr lang="en-GB" dirty="0"/>
              <a:t> </a:t>
            </a:r>
            <a:r>
              <a:rPr lang="en-GB" dirty="0" smtClean="0"/>
              <a:t>  19.79</a:t>
            </a:r>
            <a:endParaRPr lang="en-GB" dirty="0"/>
          </a:p>
        </p:txBody>
      </p:sp>
      <p:cxnSp>
        <p:nvCxnSpPr>
          <p:cNvPr id="11" name="Straight Connector 10"/>
          <p:cNvCxnSpPr/>
          <p:nvPr/>
        </p:nvCxnSpPr>
        <p:spPr>
          <a:xfrm>
            <a:off x="4211960" y="2305396"/>
            <a:ext cx="504056"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2132856"/>
            <a:ext cx="2304256" cy="369332"/>
          </a:xfrm>
          <a:prstGeom prst="rect">
            <a:avLst/>
          </a:prstGeom>
          <a:noFill/>
        </p:spPr>
        <p:txBody>
          <a:bodyPr wrap="square" rtlCol="0">
            <a:spAutoFit/>
          </a:bodyPr>
          <a:lstStyle/>
          <a:p>
            <a:r>
              <a:rPr lang="en-GB" dirty="0" smtClean="0"/>
              <a:t>= 202.12 N/mm</a:t>
            </a:r>
            <a:r>
              <a:rPr lang="en-GB" baseline="30000" dirty="0" smtClean="0"/>
              <a:t>2</a:t>
            </a:r>
            <a:endParaRPr lang="en-GB" baseline="30000" dirty="0"/>
          </a:p>
        </p:txBody>
      </p:sp>
      <p:sp>
        <p:nvSpPr>
          <p:cNvPr id="13" name="TextBox 12"/>
          <p:cNvSpPr txBox="1"/>
          <p:nvPr/>
        </p:nvSpPr>
        <p:spPr>
          <a:xfrm>
            <a:off x="1907704" y="3212976"/>
            <a:ext cx="3528392" cy="646331"/>
          </a:xfrm>
          <a:prstGeom prst="rect">
            <a:avLst/>
          </a:prstGeom>
          <a:noFill/>
        </p:spPr>
        <p:txBody>
          <a:bodyPr wrap="square" rtlCol="0">
            <a:spAutoFit/>
          </a:bodyPr>
          <a:lstStyle/>
          <a:p>
            <a:r>
              <a:rPr lang="en-GB" dirty="0" smtClean="0"/>
              <a:t>STRAIN = Extension</a:t>
            </a:r>
          </a:p>
          <a:p>
            <a:r>
              <a:rPr lang="en-GB" dirty="0"/>
              <a:t> </a:t>
            </a:r>
            <a:r>
              <a:rPr lang="en-GB" dirty="0" smtClean="0"/>
              <a:t>              Original Length</a:t>
            </a:r>
            <a:endParaRPr lang="en-GB" dirty="0"/>
          </a:p>
        </p:txBody>
      </p:sp>
      <p:cxnSp>
        <p:nvCxnSpPr>
          <p:cNvPr id="14" name="Straight Connector 13"/>
          <p:cNvCxnSpPr/>
          <p:nvPr/>
        </p:nvCxnSpPr>
        <p:spPr>
          <a:xfrm>
            <a:off x="2987824" y="3524765"/>
            <a:ext cx="1224136"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870113" y="3240532"/>
            <a:ext cx="1440160" cy="923330"/>
          </a:xfrm>
          <a:prstGeom prst="rect">
            <a:avLst/>
          </a:prstGeom>
          <a:noFill/>
        </p:spPr>
        <p:txBody>
          <a:bodyPr wrap="square" rtlCol="0">
            <a:spAutoFit/>
          </a:bodyPr>
          <a:lstStyle/>
          <a:p>
            <a:r>
              <a:rPr lang="en-GB" dirty="0" smtClean="0"/>
              <a:t>= 0.75</a:t>
            </a:r>
          </a:p>
          <a:p>
            <a:r>
              <a:rPr lang="en-GB" dirty="0"/>
              <a:t> </a:t>
            </a:r>
            <a:r>
              <a:rPr lang="en-GB" dirty="0" smtClean="0"/>
              <a:t>  26.71</a:t>
            </a:r>
          </a:p>
          <a:p>
            <a:r>
              <a:rPr lang="en-GB" dirty="0"/>
              <a:t> </a:t>
            </a:r>
            <a:r>
              <a:rPr lang="en-GB" dirty="0" smtClean="0"/>
              <a:t> </a:t>
            </a:r>
            <a:endParaRPr lang="en-GB" dirty="0"/>
          </a:p>
        </p:txBody>
      </p:sp>
      <p:cxnSp>
        <p:nvCxnSpPr>
          <p:cNvPr id="17" name="Straight Connector 16"/>
          <p:cNvCxnSpPr/>
          <p:nvPr/>
        </p:nvCxnSpPr>
        <p:spPr>
          <a:xfrm>
            <a:off x="5086137" y="3540818"/>
            <a:ext cx="70999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6310273" y="3356992"/>
            <a:ext cx="1790119" cy="369332"/>
          </a:xfrm>
          <a:prstGeom prst="rect">
            <a:avLst/>
          </a:prstGeom>
          <a:noFill/>
        </p:spPr>
        <p:txBody>
          <a:bodyPr wrap="square" rtlCol="0">
            <a:spAutoFit/>
          </a:bodyPr>
          <a:lstStyle/>
          <a:p>
            <a:r>
              <a:rPr lang="en-GB" dirty="0" smtClean="0"/>
              <a:t>= .028</a:t>
            </a:r>
            <a:endParaRPr lang="en-GB" dirty="0"/>
          </a:p>
        </p:txBody>
      </p:sp>
      <p:sp>
        <p:nvSpPr>
          <p:cNvPr id="20" name="Rectangle 13"/>
          <p:cNvSpPr>
            <a:spLocks noChangeArrowheads="1"/>
          </p:cNvSpPr>
          <p:nvPr/>
        </p:nvSpPr>
        <p:spPr bwMode="auto">
          <a:xfrm>
            <a:off x="1823052" y="4293096"/>
            <a:ext cx="3397020" cy="9233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Young’s Modulus =   STRESS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b="1" dirty="0">
                <a:solidFill>
                  <a:srgbClr val="0070C0"/>
                </a:solidFill>
                <a:latin typeface="Arial" pitchFamily="34" charset="0"/>
                <a:ea typeface="Times New Roman" pitchFamily="18" charset="0"/>
                <a:cs typeface="Arial" pitchFamily="34" charset="0"/>
              </a:rPr>
              <a:t> </a:t>
            </a:r>
            <a:r>
              <a:rPr lang="en-GB" altLang="en-US" b="1" dirty="0" smtClean="0">
                <a:solidFill>
                  <a:srgbClr val="0070C0"/>
                </a:solidFill>
                <a:latin typeface="Arial" pitchFamily="34" charset="0"/>
                <a:ea typeface="Times New Roman" pitchFamily="18" charset="0"/>
                <a:cs typeface="Arial" pitchFamily="34" charset="0"/>
              </a:rPr>
              <a:t>                                   </a:t>
            </a:r>
            <a:r>
              <a:rPr kumimoji="0" lang="en-GB" altLang="en-US"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STRAIN</a:t>
            </a:r>
            <a:endParaRPr kumimoji="0" lang="en-GB" altLang="en-US"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21" name="Straight Connector 20"/>
          <p:cNvCxnSpPr/>
          <p:nvPr/>
        </p:nvCxnSpPr>
        <p:spPr>
          <a:xfrm>
            <a:off x="3995936" y="4765700"/>
            <a:ext cx="1224136"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5724128" y="4437112"/>
            <a:ext cx="2520280" cy="923330"/>
          </a:xfrm>
          <a:prstGeom prst="rect">
            <a:avLst/>
          </a:prstGeom>
          <a:noFill/>
        </p:spPr>
        <p:txBody>
          <a:bodyPr wrap="square" rtlCol="0">
            <a:spAutoFit/>
          </a:bodyPr>
          <a:lstStyle/>
          <a:p>
            <a:r>
              <a:rPr lang="en-GB" dirty="0" smtClean="0"/>
              <a:t>=   202.12</a:t>
            </a:r>
          </a:p>
          <a:p>
            <a:r>
              <a:rPr lang="en-GB" dirty="0" smtClean="0"/>
              <a:t>       .028</a:t>
            </a:r>
            <a:endParaRPr lang="en-GB" dirty="0"/>
          </a:p>
          <a:p>
            <a:endParaRPr lang="en-GB" dirty="0"/>
          </a:p>
        </p:txBody>
      </p:sp>
      <p:cxnSp>
        <p:nvCxnSpPr>
          <p:cNvPr id="23" name="Straight Connector 22"/>
          <p:cNvCxnSpPr/>
          <p:nvPr/>
        </p:nvCxnSpPr>
        <p:spPr>
          <a:xfrm>
            <a:off x="6084168" y="4765700"/>
            <a:ext cx="70999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3705591" y="5589240"/>
            <a:ext cx="3204356" cy="369332"/>
          </a:xfrm>
          <a:prstGeom prst="rect">
            <a:avLst/>
          </a:prstGeom>
          <a:noFill/>
        </p:spPr>
        <p:txBody>
          <a:bodyPr wrap="square" rtlCol="0">
            <a:spAutoFit/>
          </a:bodyPr>
          <a:lstStyle/>
          <a:p>
            <a:r>
              <a:rPr lang="en-GB" u="sng" dirty="0" smtClean="0"/>
              <a:t>=  7218.57 N / mm</a:t>
            </a:r>
            <a:r>
              <a:rPr lang="en-GB" u="sng" baseline="30000" dirty="0" smtClean="0"/>
              <a:t>2</a:t>
            </a:r>
            <a:endParaRPr lang="en-GB" u="sng" baseline="30000" dirty="0"/>
          </a:p>
        </p:txBody>
      </p:sp>
    </p:spTree>
    <p:extLst>
      <p:ext uri="{BB962C8B-B14F-4D97-AF65-F5344CB8AC3E}">
        <p14:creationId xmlns:p14="http://schemas.microsoft.com/office/powerpoint/2010/main" xmlns="" val="1730856756"/>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dirty="0" smtClean="0">
                <a:solidFill>
                  <a:srgbClr val="0070C0"/>
                </a:solidFill>
              </a:rPr>
              <a:t>Mild Steel </a:t>
            </a:r>
            <a:r>
              <a:rPr lang="en-US" dirty="0" smtClean="0"/>
              <a:t>as a material </a:t>
            </a:r>
          </a:p>
        </p:txBody>
      </p:sp>
      <p:sp>
        <p:nvSpPr>
          <p:cNvPr id="11267" name="Rectangle 3"/>
          <p:cNvSpPr>
            <a:spLocks noGrp="1" noChangeArrowheads="1"/>
          </p:cNvSpPr>
          <p:nvPr>
            <p:ph type="body" idx="1"/>
          </p:nvPr>
        </p:nvSpPr>
        <p:spPr/>
        <p:txBody>
          <a:bodyPr/>
          <a:lstStyle/>
          <a:p>
            <a:pPr eaLnBrk="1" hangingPunct="1">
              <a:lnSpc>
                <a:spcPct val="80000"/>
              </a:lnSpc>
            </a:pPr>
            <a:endParaRPr lang="en-US" sz="2000" dirty="0" smtClean="0"/>
          </a:p>
          <a:p>
            <a:pPr eaLnBrk="1" hangingPunct="1">
              <a:lnSpc>
                <a:spcPct val="80000"/>
              </a:lnSpc>
            </a:pPr>
            <a:r>
              <a:rPr lang="en-US" sz="2400" dirty="0" smtClean="0">
                <a:latin typeface="Lucida Sans Unicode" pitchFamily="34" charset="0"/>
                <a:cs typeface="Lucida Sans Unicode" pitchFamily="34" charset="0"/>
              </a:rPr>
              <a:t>Ductile &amp; malleable</a:t>
            </a:r>
          </a:p>
          <a:p>
            <a:pPr eaLnBrk="1" hangingPunct="1">
              <a:lnSpc>
                <a:spcPct val="80000"/>
              </a:lnSpc>
            </a:pPr>
            <a:endParaRPr lang="en-US" sz="2400" dirty="0" smtClean="0">
              <a:latin typeface="Lucida Sans Unicode" pitchFamily="34" charset="0"/>
              <a:cs typeface="Lucida Sans Unicode" pitchFamily="34" charset="0"/>
            </a:endParaRPr>
          </a:p>
          <a:p>
            <a:pPr eaLnBrk="1" hangingPunct="1">
              <a:lnSpc>
                <a:spcPct val="80000"/>
              </a:lnSpc>
            </a:pPr>
            <a:r>
              <a:rPr lang="en-US" sz="2400" dirty="0" smtClean="0">
                <a:latin typeface="Lucida Sans Unicode" pitchFamily="34" charset="0"/>
                <a:cs typeface="Lucida Sans Unicode" pitchFamily="34" charset="0"/>
              </a:rPr>
              <a:t>Tough and elastic</a:t>
            </a:r>
          </a:p>
          <a:p>
            <a:pPr eaLnBrk="1" hangingPunct="1">
              <a:lnSpc>
                <a:spcPct val="80000"/>
              </a:lnSpc>
            </a:pPr>
            <a:endParaRPr lang="en-US" sz="2400" dirty="0" smtClean="0">
              <a:latin typeface="Lucida Sans Unicode" pitchFamily="34" charset="0"/>
              <a:cs typeface="Lucida Sans Unicode" pitchFamily="34" charset="0"/>
            </a:endParaRPr>
          </a:p>
          <a:p>
            <a:pPr eaLnBrk="1" hangingPunct="1">
              <a:lnSpc>
                <a:spcPct val="80000"/>
              </a:lnSpc>
            </a:pPr>
            <a:r>
              <a:rPr lang="en-US" sz="2400" dirty="0" smtClean="0">
                <a:latin typeface="Lucida Sans Unicode" pitchFamily="34" charset="0"/>
                <a:cs typeface="Lucida Sans Unicode" pitchFamily="34" charset="0"/>
              </a:rPr>
              <a:t>More prone to rusting - Corrodes quickly</a:t>
            </a:r>
          </a:p>
          <a:p>
            <a:pPr eaLnBrk="1" hangingPunct="1">
              <a:lnSpc>
                <a:spcPct val="80000"/>
              </a:lnSpc>
            </a:pPr>
            <a:endParaRPr lang="en-US" sz="2400" dirty="0" smtClean="0">
              <a:latin typeface="Lucida Sans Unicode" pitchFamily="34" charset="0"/>
              <a:cs typeface="Lucida Sans Unicode" pitchFamily="34" charset="0"/>
            </a:endParaRPr>
          </a:p>
          <a:p>
            <a:pPr eaLnBrk="1" hangingPunct="1">
              <a:lnSpc>
                <a:spcPct val="80000"/>
              </a:lnSpc>
            </a:pPr>
            <a:r>
              <a:rPr lang="en-US" sz="2400" dirty="0" smtClean="0">
                <a:latin typeface="Lucida Sans Unicode" pitchFamily="34" charset="0"/>
                <a:cs typeface="Lucida Sans Unicode" pitchFamily="34" charset="0"/>
              </a:rPr>
              <a:t>Easily forged, welded </a:t>
            </a:r>
          </a:p>
          <a:p>
            <a:pPr eaLnBrk="1" hangingPunct="1">
              <a:lnSpc>
                <a:spcPct val="80000"/>
              </a:lnSpc>
            </a:pPr>
            <a:endParaRPr lang="en-US" sz="2400" dirty="0" smtClean="0">
              <a:latin typeface="Lucida Sans Unicode" pitchFamily="34" charset="0"/>
              <a:cs typeface="Lucida Sans Unicode" pitchFamily="34" charset="0"/>
            </a:endParaRPr>
          </a:p>
          <a:p>
            <a:pPr eaLnBrk="1" hangingPunct="1">
              <a:lnSpc>
                <a:spcPct val="80000"/>
              </a:lnSpc>
            </a:pPr>
            <a:r>
              <a:rPr lang="en-US" sz="2400" dirty="0" smtClean="0">
                <a:latin typeface="Lucida Sans Unicode" pitchFamily="34" charset="0"/>
                <a:cs typeface="Lucida Sans Unicode" pitchFamily="34" charset="0"/>
              </a:rPr>
              <a:t>Withstands shocks &amp; impacts well</a:t>
            </a:r>
          </a:p>
          <a:p>
            <a:pPr eaLnBrk="1" hangingPunct="1">
              <a:lnSpc>
                <a:spcPct val="80000"/>
              </a:lnSpc>
            </a:pPr>
            <a:endParaRPr lang="en-US" sz="2400" dirty="0" smtClean="0">
              <a:latin typeface="Lucida Sans Unicode" pitchFamily="34" charset="0"/>
              <a:cs typeface="Lucida Sans Unicode" pitchFamily="34" charset="0"/>
            </a:endParaRPr>
          </a:p>
          <a:p>
            <a:pPr eaLnBrk="1" hangingPunct="1">
              <a:lnSpc>
                <a:spcPct val="80000"/>
              </a:lnSpc>
            </a:pPr>
            <a:r>
              <a:rPr lang="en-US" sz="2400" dirty="0" smtClean="0">
                <a:latin typeface="Lucida Sans Unicode" pitchFamily="34" charset="0"/>
                <a:cs typeface="Lucida Sans Unicode" pitchFamily="34" charset="0"/>
              </a:rPr>
              <a:t>Equally strong in tension, </a:t>
            </a:r>
          </a:p>
          <a:p>
            <a:pPr eaLnBrk="1" hangingPunct="1">
              <a:lnSpc>
                <a:spcPct val="80000"/>
              </a:lnSpc>
              <a:buNone/>
            </a:pPr>
            <a:r>
              <a:rPr lang="en-US" sz="2400" dirty="0" smtClean="0">
                <a:latin typeface="Lucida Sans Unicode" pitchFamily="34" charset="0"/>
                <a:cs typeface="Lucida Sans Unicode" pitchFamily="34" charset="0"/>
              </a:rPr>
              <a:t>   compression and in shear</a:t>
            </a:r>
          </a:p>
        </p:txBody>
      </p:sp>
    </p:spTree>
    <p:extLst>
      <p:ext uri="{BB962C8B-B14F-4D97-AF65-F5344CB8AC3E}">
        <p14:creationId xmlns:p14="http://schemas.microsoft.com/office/powerpoint/2010/main" xmlns="" val="303579489"/>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dirty="0" smtClean="0">
                <a:solidFill>
                  <a:srgbClr val="0070C0"/>
                </a:solidFill>
              </a:rPr>
              <a:t>Mild Steel </a:t>
            </a:r>
            <a:r>
              <a:rPr lang="en-US" dirty="0" smtClean="0"/>
              <a:t>: Uses ?</a:t>
            </a:r>
          </a:p>
        </p:txBody>
      </p:sp>
      <p:sp>
        <p:nvSpPr>
          <p:cNvPr id="12291" name="Rectangle 3"/>
          <p:cNvSpPr>
            <a:spLocks noGrp="1" noChangeArrowheads="1"/>
          </p:cNvSpPr>
          <p:nvPr>
            <p:ph type="body" idx="1"/>
          </p:nvPr>
        </p:nvSpPr>
        <p:spPr/>
        <p:txBody>
          <a:bodyPr>
            <a:normAutofit lnSpcReduction="10000"/>
          </a:bodyPr>
          <a:lstStyle/>
          <a:p>
            <a:pPr eaLnBrk="1" hangingPunct="1"/>
            <a:r>
              <a:rPr lang="en-US" sz="2800" dirty="0" smtClean="0"/>
              <a:t>Used as rolled structural sections like I-section; T-section; Channel Section; Angle, Plates, round and square rods for structural frame.</a:t>
            </a:r>
          </a:p>
          <a:p>
            <a:pPr eaLnBrk="1" hangingPunct="1"/>
            <a:endParaRPr lang="en-US" sz="2800" dirty="0" smtClean="0"/>
          </a:p>
          <a:p>
            <a:pPr eaLnBrk="1" hangingPunct="1"/>
            <a:r>
              <a:rPr lang="en-US" sz="2800" dirty="0" smtClean="0"/>
              <a:t>Used as reinforcement (Links, Stirrups, Mesh)</a:t>
            </a:r>
          </a:p>
          <a:p>
            <a:pPr eaLnBrk="1" hangingPunct="1"/>
            <a:endParaRPr lang="en-US" sz="2800" dirty="0" smtClean="0"/>
          </a:p>
          <a:p>
            <a:pPr eaLnBrk="1" hangingPunct="1"/>
            <a:r>
              <a:rPr lang="en-US" sz="2800" dirty="0" smtClean="0"/>
              <a:t>Hot Rolled High Yield for ribbed reinforcement</a:t>
            </a:r>
          </a:p>
          <a:p>
            <a:pPr eaLnBrk="1" hangingPunct="1"/>
            <a:endParaRPr lang="en-US" sz="2800" dirty="0" smtClean="0"/>
          </a:p>
          <a:p>
            <a:pPr eaLnBrk="1" hangingPunct="1"/>
            <a:r>
              <a:rPr lang="en-US" sz="2800" dirty="0" smtClean="0"/>
              <a:t>Plain and Corrugated M.S. Sheets are used in roofing and floor deck.</a:t>
            </a:r>
          </a:p>
        </p:txBody>
      </p:sp>
    </p:spTree>
    <p:extLst>
      <p:ext uri="{BB962C8B-B14F-4D97-AF65-F5344CB8AC3E}">
        <p14:creationId xmlns:p14="http://schemas.microsoft.com/office/powerpoint/2010/main" xmlns="" val="13784028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 calcmode="lin" valueType="num">
                                      <p:cBhvr additive="base">
                                        <p:cTn id="7" dur="500" fill="hold"/>
                                        <p:tgtEl>
                                          <p:spTgt spid="122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91">
                                            <p:txEl>
                                              <p:pRg st="2" end="2"/>
                                            </p:txEl>
                                          </p:spTgt>
                                        </p:tgtEl>
                                        <p:attrNameLst>
                                          <p:attrName>style.visibility</p:attrName>
                                        </p:attrNameLst>
                                      </p:cBhvr>
                                      <p:to>
                                        <p:strVal val="visible"/>
                                      </p:to>
                                    </p:set>
                                    <p:anim calcmode="lin" valueType="num">
                                      <p:cBhvr additive="base">
                                        <p:cTn id="13" dur="500" fill="hold"/>
                                        <p:tgtEl>
                                          <p:spTgt spid="1229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91">
                                            <p:txEl>
                                              <p:pRg st="4" end="4"/>
                                            </p:txEl>
                                          </p:spTgt>
                                        </p:tgtEl>
                                        <p:attrNameLst>
                                          <p:attrName>style.visibility</p:attrName>
                                        </p:attrNameLst>
                                      </p:cBhvr>
                                      <p:to>
                                        <p:strVal val="visible"/>
                                      </p:to>
                                    </p:set>
                                    <p:anim calcmode="lin" valueType="num">
                                      <p:cBhvr additive="base">
                                        <p:cTn id="19" dur="500" fill="hold"/>
                                        <p:tgtEl>
                                          <p:spTgt spid="12291">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91">
                                            <p:txEl>
                                              <p:pRg st="6" end="6"/>
                                            </p:txEl>
                                          </p:spTgt>
                                        </p:tgtEl>
                                        <p:attrNameLst>
                                          <p:attrName>style.visibility</p:attrName>
                                        </p:attrNameLst>
                                      </p:cBhvr>
                                      <p:to>
                                        <p:strVal val="visible"/>
                                      </p:to>
                                    </p:set>
                                    <p:anim calcmode="lin" valueType="num">
                                      <p:cBhvr additive="base">
                                        <p:cTn id="25" dur="500" fill="hold"/>
                                        <p:tgtEl>
                                          <p:spTgt spid="12291">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9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dirty="0" smtClean="0">
                <a:solidFill>
                  <a:srgbClr val="0070C0"/>
                </a:solidFill>
              </a:rPr>
              <a:t>High Carbon </a:t>
            </a:r>
            <a:r>
              <a:rPr lang="en-US" dirty="0" smtClean="0"/>
              <a:t>Steel as a material </a:t>
            </a:r>
          </a:p>
        </p:txBody>
      </p:sp>
      <p:sp>
        <p:nvSpPr>
          <p:cNvPr id="15363" name="Rectangle 3"/>
          <p:cNvSpPr>
            <a:spLocks noGrp="1" noChangeArrowheads="1"/>
          </p:cNvSpPr>
          <p:nvPr>
            <p:ph type="body" idx="1"/>
          </p:nvPr>
        </p:nvSpPr>
        <p:spPr/>
        <p:txBody>
          <a:bodyPr/>
          <a:lstStyle/>
          <a:p>
            <a:pPr eaLnBrk="1" hangingPunct="1">
              <a:lnSpc>
                <a:spcPct val="90000"/>
              </a:lnSpc>
            </a:pPr>
            <a:r>
              <a:rPr lang="en-US" dirty="0" smtClean="0"/>
              <a:t>Increased tensile strength</a:t>
            </a:r>
          </a:p>
          <a:p>
            <a:pPr eaLnBrk="1" hangingPunct="1">
              <a:lnSpc>
                <a:spcPct val="90000"/>
              </a:lnSpc>
            </a:pPr>
            <a:r>
              <a:rPr lang="en-US" dirty="0" smtClean="0"/>
              <a:t>Resists corrosion better</a:t>
            </a:r>
          </a:p>
          <a:p>
            <a:pPr eaLnBrk="1" hangingPunct="1">
              <a:lnSpc>
                <a:spcPct val="90000"/>
              </a:lnSpc>
            </a:pPr>
            <a:r>
              <a:rPr lang="en-US" dirty="0" smtClean="0"/>
              <a:t>Tougher than mild steel</a:t>
            </a:r>
          </a:p>
          <a:p>
            <a:pPr eaLnBrk="1" hangingPunct="1">
              <a:lnSpc>
                <a:spcPct val="90000"/>
              </a:lnSpc>
            </a:pPr>
            <a:r>
              <a:rPr lang="en-US" dirty="0" smtClean="0"/>
              <a:t>More brittle and less ductile than mild steel.</a:t>
            </a:r>
          </a:p>
        </p:txBody>
      </p:sp>
    </p:spTree>
    <p:extLst>
      <p:ext uri="{BB962C8B-B14F-4D97-AF65-F5344CB8AC3E}">
        <p14:creationId xmlns:p14="http://schemas.microsoft.com/office/powerpoint/2010/main" xmlns="" val="3213320138"/>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dirty="0" smtClean="0">
                <a:solidFill>
                  <a:srgbClr val="0070C0"/>
                </a:solidFill>
              </a:rPr>
              <a:t>High Carbon </a:t>
            </a:r>
            <a:r>
              <a:rPr lang="en-US" dirty="0" smtClean="0"/>
              <a:t>Steel : Uses ?</a:t>
            </a:r>
          </a:p>
        </p:txBody>
      </p:sp>
      <p:sp>
        <p:nvSpPr>
          <p:cNvPr id="16387" name="Rectangle 3"/>
          <p:cNvSpPr>
            <a:spLocks noGrp="1" noChangeArrowheads="1"/>
          </p:cNvSpPr>
          <p:nvPr>
            <p:ph type="body" idx="1"/>
          </p:nvPr>
        </p:nvSpPr>
        <p:spPr/>
        <p:txBody>
          <a:bodyPr/>
          <a:lstStyle/>
          <a:p>
            <a:pPr eaLnBrk="1" hangingPunct="1"/>
            <a:r>
              <a:rPr lang="en-US" dirty="0" smtClean="0"/>
              <a:t>In reinforcing:</a:t>
            </a:r>
          </a:p>
          <a:p>
            <a:pPr eaLnBrk="1" hangingPunct="1">
              <a:buNone/>
            </a:pPr>
            <a:endParaRPr lang="en-US" dirty="0" smtClean="0"/>
          </a:p>
          <a:p>
            <a:pPr eaLnBrk="1" hangingPunct="1">
              <a:buNone/>
            </a:pPr>
            <a:r>
              <a:rPr lang="en-US" dirty="0" smtClean="0"/>
              <a:t>	 In pre-stressed and post tensioned      </a:t>
            </a:r>
          </a:p>
          <a:p>
            <a:pPr eaLnBrk="1" hangingPunct="1">
              <a:buNone/>
            </a:pPr>
            <a:r>
              <a:rPr lang="en-US" dirty="0" smtClean="0"/>
              <a:t>    concrete structures.</a:t>
            </a:r>
          </a:p>
          <a:p>
            <a:pPr eaLnBrk="1" hangingPunct="1"/>
            <a:endParaRPr lang="en-US" dirty="0" smtClean="0"/>
          </a:p>
          <a:p>
            <a:pPr eaLnBrk="1" hangingPunct="1"/>
            <a:r>
              <a:rPr lang="en-US" dirty="0" smtClean="0"/>
              <a:t>Tool bits – drills / blades / digger scoops</a:t>
            </a:r>
          </a:p>
        </p:txBody>
      </p:sp>
    </p:spTree>
    <p:extLst>
      <p:ext uri="{BB962C8B-B14F-4D97-AF65-F5344CB8AC3E}">
        <p14:creationId xmlns:p14="http://schemas.microsoft.com/office/powerpoint/2010/main" xmlns="" val="26077720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387">
                                            <p:txEl>
                                              <p:pRg st="2" end="2"/>
                                            </p:txEl>
                                          </p:spTgt>
                                        </p:tgtEl>
                                        <p:attrNameLst>
                                          <p:attrName>style.visibility</p:attrName>
                                        </p:attrNameLst>
                                      </p:cBhvr>
                                      <p:to>
                                        <p:strVal val="visible"/>
                                      </p:to>
                                    </p:set>
                                    <p:anim calcmode="lin" valueType="num">
                                      <p:cBhvr additive="base">
                                        <p:cTn id="7" dur="500" fill="hold"/>
                                        <p:tgtEl>
                                          <p:spTgt spid="16387">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387">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387">
                                            <p:txEl>
                                              <p:pRg st="3" end="3"/>
                                            </p:txEl>
                                          </p:spTgt>
                                        </p:tgtEl>
                                        <p:attrNameLst>
                                          <p:attrName>style.visibility</p:attrName>
                                        </p:attrNameLst>
                                      </p:cBhvr>
                                      <p:to>
                                        <p:strVal val="visible"/>
                                      </p:to>
                                    </p:set>
                                    <p:anim calcmode="lin" valueType="num">
                                      <p:cBhvr additive="base">
                                        <p:cTn id="11" dur="500" fill="hold"/>
                                        <p:tgtEl>
                                          <p:spTgt spid="16387">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638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6387">
                                            <p:txEl>
                                              <p:pRg st="5" end="5"/>
                                            </p:txEl>
                                          </p:spTgt>
                                        </p:tgtEl>
                                        <p:attrNameLst>
                                          <p:attrName>style.visibility</p:attrName>
                                        </p:attrNameLst>
                                      </p:cBhvr>
                                      <p:to>
                                        <p:strVal val="visible"/>
                                      </p:to>
                                    </p:set>
                                    <p:anim calcmode="lin" valueType="num">
                                      <p:cBhvr additive="base">
                                        <p:cTn id="17" dur="500" fill="hold"/>
                                        <p:tgtEl>
                                          <p:spTgt spid="16387">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638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1628800"/>
            <a:ext cx="7406640" cy="1656184"/>
          </a:xfrm>
          <a:effectLst/>
        </p:spPr>
        <p:txBody>
          <a:bodyPr>
            <a:noAutofit/>
          </a:bodyPr>
          <a:lstStyle/>
          <a:p>
            <a:r>
              <a:rPr lang="en-US" sz="1800" b="1" dirty="0" smtClean="0">
                <a:latin typeface="Lucida Sans Unicode" pitchFamily="34" charset="0"/>
                <a:cs typeface="Lucida Sans Unicode" pitchFamily="34" charset="0"/>
              </a:rPr>
              <a:t/>
            </a:r>
            <a:br>
              <a:rPr lang="en-US" sz="1800" b="1" dirty="0" smtClean="0">
                <a:latin typeface="Lucida Sans Unicode" pitchFamily="34" charset="0"/>
                <a:cs typeface="Lucida Sans Unicode" pitchFamily="34" charset="0"/>
              </a:rPr>
            </a:br>
            <a:r>
              <a:rPr lang="en-US" sz="1800" b="1" dirty="0" smtClean="0">
                <a:latin typeface="Lucida Sans Unicode" pitchFamily="34" charset="0"/>
                <a:cs typeface="Lucida Sans Unicode" pitchFamily="34" charset="0"/>
              </a:rPr>
              <a:t/>
            </a:r>
            <a:br>
              <a:rPr lang="en-US" sz="1800" b="1" dirty="0" smtClean="0">
                <a:latin typeface="Lucida Sans Unicode" pitchFamily="34" charset="0"/>
                <a:cs typeface="Lucida Sans Unicode" pitchFamily="34" charset="0"/>
              </a:rPr>
            </a:br>
            <a:r>
              <a:rPr lang="en-US" sz="1800" b="1" dirty="0" smtClean="0">
                <a:latin typeface="Lucida Sans Unicode" pitchFamily="34" charset="0"/>
                <a:cs typeface="Lucida Sans Unicode" pitchFamily="34" charset="0"/>
              </a:rPr>
              <a:t/>
            </a:r>
            <a:br>
              <a:rPr lang="en-US" sz="1800" b="1" dirty="0" smtClean="0">
                <a:latin typeface="Lucida Sans Unicode" pitchFamily="34" charset="0"/>
                <a:cs typeface="Lucida Sans Unicode" pitchFamily="34" charset="0"/>
              </a:rPr>
            </a:br>
            <a:r>
              <a:rPr lang="en-US" sz="2400" b="1" u="sng" dirty="0" smtClean="0">
                <a:solidFill>
                  <a:srgbClr val="0070C0"/>
                </a:solidFill>
                <a:effectLst/>
                <a:latin typeface="Arial" pitchFamily="34" charset="0"/>
                <a:cs typeface="Arial" pitchFamily="34" charset="0"/>
              </a:rPr>
              <a:t>Advantages of Steel Frame Construction: ??</a:t>
            </a:r>
            <a:r>
              <a:rPr lang="en-US" sz="2400" u="sng" dirty="0" smtClean="0">
                <a:solidFill>
                  <a:srgbClr val="0070C0"/>
                </a:solidFill>
                <a:effectLst/>
                <a:latin typeface="Arial" pitchFamily="34" charset="0"/>
                <a:cs typeface="Arial" pitchFamily="34" charset="0"/>
              </a:rPr>
              <a:t> </a:t>
            </a:r>
            <a:r>
              <a:rPr lang="en-US" sz="1800" u="sng" dirty="0" smtClean="0">
                <a:solidFill>
                  <a:srgbClr val="0070C0"/>
                </a:solidFill>
                <a:latin typeface="Arial" pitchFamily="34" charset="0"/>
                <a:cs typeface="Arial" pitchFamily="34" charset="0"/>
              </a:rPr>
              <a:t/>
            </a:r>
            <a:br>
              <a:rPr lang="en-US" sz="1800" u="sng" dirty="0" smtClean="0">
                <a:solidFill>
                  <a:srgbClr val="0070C0"/>
                </a:solidFill>
                <a:latin typeface="Arial" pitchFamily="34" charset="0"/>
                <a:cs typeface="Arial" pitchFamily="34" charset="0"/>
              </a:rPr>
            </a:br>
            <a:r>
              <a:rPr lang="en-GB" sz="1800" dirty="0" smtClean="0">
                <a:solidFill>
                  <a:schemeClr val="tx1"/>
                </a:solidFill>
                <a:latin typeface="Arial" pitchFamily="34" charset="0"/>
                <a:cs typeface="Arial" pitchFamily="34" charset="0"/>
              </a:rPr>
              <a:t/>
            </a:r>
            <a:br>
              <a:rPr lang="en-GB" sz="1800" dirty="0" smtClean="0">
                <a:solidFill>
                  <a:schemeClr val="tx1"/>
                </a:solidFill>
                <a:latin typeface="Arial" pitchFamily="34" charset="0"/>
                <a:cs typeface="Arial" pitchFamily="34" charset="0"/>
              </a:rPr>
            </a:br>
            <a:r>
              <a:rPr lang="en-GB" sz="1800" dirty="0" smtClean="0">
                <a:solidFill>
                  <a:schemeClr val="tx1"/>
                </a:solidFill>
                <a:latin typeface="Arial" pitchFamily="34" charset="0"/>
                <a:cs typeface="Arial" pitchFamily="34" charset="0"/>
              </a:rPr>
              <a:t> </a:t>
            </a:r>
            <a:r>
              <a:rPr lang="en-US" sz="1800" dirty="0" smtClean="0">
                <a:solidFill>
                  <a:schemeClr val="tx1"/>
                </a:solidFill>
                <a:effectLst/>
                <a:latin typeface="Arial" pitchFamily="34" charset="0"/>
                <a:cs typeface="Arial" pitchFamily="34" charset="0"/>
              </a:rPr>
              <a:t/>
            </a:r>
            <a:br>
              <a:rPr lang="en-US" sz="1800" dirty="0" smtClean="0">
                <a:solidFill>
                  <a:schemeClr val="tx1"/>
                </a:solidFill>
                <a:effectLst/>
                <a:latin typeface="Arial" pitchFamily="34" charset="0"/>
                <a:cs typeface="Arial" pitchFamily="34" charset="0"/>
              </a:rPr>
            </a:br>
            <a:r>
              <a:rPr lang="en-GB" sz="1800" dirty="0" smtClean="0">
                <a:solidFill>
                  <a:schemeClr val="tx1"/>
                </a:solidFill>
                <a:effectLst/>
                <a:latin typeface="Arial" pitchFamily="34" charset="0"/>
                <a:cs typeface="Arial" pitchFamily="34" charset="0"/>
              </a:rPr>
              <a:t/>
            </a:r>
            <a:br>
              <a:rPr lang="en-GB" sz="1800" dirty="0" smtClean="0">
                <a:solidFill>
                  <a:schemeClr val="tx1"/>
                </a:solidFill>
                <a:effectLst/>
                <a:latin typeface="Arial" pitchFamily="34" charset="0"/>
                <a:cs typeface="Arial" pitchFamily="34" charset="0"/>
              </a:rPr>
            </a:br>
            <a:r>
              <a:rPr lang="en-US" sz="1800" dirty="0" smtClean="0">
                <a:solidFill>
                  <a:schemeClr val="tx1"/>
                </a:solidFill>
                <a:latin typeface="Arial" pitchFamily="34" charset="0"/>
                <a:cs typeface="Arial" pitchFamily="34" charset="0"/>
              </a:rPr>
              <a:t/>
            </a:r>
            <a:br>
              <a:rPr lang="en-US" sz="1800" dirty="0" smtClean="0">
                <a:solidFill>
                  <a:schemeClr val="tx1"/>
                </a:solidFill>
                <a:latin typeface="Arial" pitchFamily="34" charset="0"/>
                <a:cs typeface="Arial" pitchFamily="34" charset="0"/>
              </a:rPr>
            </a:br>
            <a:r>
              <a:rPr lang="en-GB" sz="1800" dirty="0" smtClean="0">
                <a:solidFill>
                  <a:schemeClr val="tx1"/>
                </a:solidFill>
                <a:latin typeface="Arial" pitchFamily="34" charset="0"/>
                <a:cs typeface="Arial" pitchFamily="34" charset="0"/>
              </a:rPr>
              <a:t/>
            </a:r>
            <a:br>
              <a:rPr lang="en-GB" sz="1800" dirty="0" smtClean="0">
                <a:solidFill>
                  <a:schemeClr val="tx1"/>
                </a:solidFill>
                <a:latin typeface="Arial" pitchFamily="34" charset="0"/>
                <a:cs typeface="Arial" pitchFamily="34" charset="0"/>
              </a:rPr>
            </a:br>
            <a:r>
              <a:rPr lang="en-GB" sz="1800" b="1" dirty="0" smtClean="0">
                <a:solidFill>
                  <a:schemeClr val="tx1"/>
                </a:solidFill>
                <a:latin typeface="Arial" pitchFamily="34" charset="0"/>
                <a:cs typeface="Arial" pitchFamily="34" charset="0"/>
              </a:rPr>
              <a:t/>
            </a:r>
            <a:br>
              <a:rPr lang="en-GB" sz="1800" b="1" dirty="0" smtClean="0">
                <a:solidFill>
                  <a:schemeClr val="tx1"/>
                </a:solidFill>
                <a:latin typeface="Arial" pitchFamily="34" charset="0"/>
                <a:cs typeface="Arial" pitchFamily="34" charset="0"/>
              </a:rPr>
            </a:br>
            <a:endParaRPr lang="en-GB" sz="1800" b="1" dirty="0">
              <a:solidFill>
                <a:schemeClr val="tx1"/>
              </a:solidFill>
              <a:latin typeface="Arial" pitchFamily="34" charset="0"/>
              <a:cs typeface="Arial" pitchFamily="34" charset="0"/>
            </a:endParaRPr>
          </a:p>
        </p:txBody>
      </p:sp>
      <p:sp>
        <p:nvSpPr>
          <p:cNvPr id="5" name="TextBox 4"/>
          <p:cNvSpPr txBox="1"/>
          <p:nvPr/>
        </p:nvSpPr>
        <p:spPr>
          <a:xfrm>
            <a:off x="1331640" y="404664"/>
            <a:ext cx="2736304" cy="954107"/>
          </a:xfrm>
          <a:prstGeom prst="rect">
            <a:avLst/>
          </a:prstGeom>
          <a:noFill/>
        </p:spPr>
        <p:txBody>
          <a:bodyPr wrap="square" rtlCol="0">
            <a:spAutoFit/>
          </a:bodyPr>
          <a:lstStyle/>
          <a:p>
            <a:pPr>
              <a:buNone/>
            </a:pPr>
            <a:r>
              <a:rPr lang="en-GB" sz="2800" dirty="0" smtClean="0">
                <a:latin typeface="Lucida Sans Unicode" pitchFamily="34" charset="0"/>
                <a:cs typeface="Lucida Sans Unicode" pitchFamily="34" charset="0"/>
              </a:rPr>
              <a:t>STEEL</a:t>
            </a:r>
          </a:p>
          <a:p>
            <a:pPr>
              <a:buNone/>
            </a:pPr>
            <a:endParaRPr lang="en-GB" sz="2800" dirty="0">
              <a:latin typeface="Lucida Sans Unicode" pitchFamily="34" charset="0"/>
              <a:cs typeface="Lucida Sans Unicode" pitchFamily="34" charset="0"/>
            </a:endParaRPr>
          </a:p>
        </p:txBody>
      </p:sp>
      <p:sp>
        <p:nvSpPr>
          <p:cNvPr id="4" name="Rectangle 3"/>
          <p:cNvSpPr/>
          <p:nvPr/>
        </p:nvSpPr>
        <p:spPr>
          <a:xfrm>
            <a:off x="1259632" y="1700808"/>
            <a:ext cx="6264696" cy="1200329"/>
          </a:xfrm>
          <a:prstGeom prst="rect">
            <a:avLst/>
          </a:prstGeom>
        </p:spPr>
        <p:txBody>
          <a:bodyPr wrap="square">
            <a:spAutoFit/>
          </a:bodyPr>
          <a:lstStyle/>
          <a:p>
            <a:r>
              <a:rPr lang="en-US" dirty="0" smtClean="0">
                <a:latin typeface="Arial" pitchFamily="34" charset="0"/>
                <a:cs typeface="Arial" pitchFamily="34" charset="0"/>
              </a:rPr>
              <a:t>Lighter weight and strong (much lighter and stronger than concrete when strength to weight ratio is compared ) </a:t>
            </a:r>
            <a:br>
              <a:rPr lang="en-US" dirty="0" smtClean="0">
                <a:latin typeface="Arial" pitchFamily="34" charset="0"/>
                <a:cs typeface="Arial" pitchFamily="34" charset="0"/>
              </a:rPr>
            </a:br>
            <a:r>
              <a:rPr lang="en-GB" dirty="0" smtClean="0">
                <a:latin typeface="Arial" pitchFamily="34" charset="0"/>
                <a:cs typeface="Arial" pitchFamily="34" charset="0"/>
              </a:rPr>
              <a:t/>
            </a:r>
            <a:br>
              <a:rPr lang="en-GB" dirty="0" smtClean="0">
                <a:latin typeface="Arial" pitchFamily="34" charset="0"/>
                <a:cs typeface="Arial" pitchFamily="34" charset="0"/>
              </a:rPr>
            </a:br>
            <a:endParaRPr lang="en-GB" dirty="0"/>
          </a:p>
        </p:txBody>
      </p:sp>
      <p:sp>
        <p:nvSpPr>
          <p:cNvPr id="6" name="Rectangle 5"/>
          <p:cNvSpPr/>
          <p:nvPr/>
        </p:nvSpPr>
        <p:spPr>
          <a:xfrm>
            <a:off x="1259632" y="2492896"/>
            <a:ext cx="7344816" cy="923330"/>
          </a:xfrm>
          <a:prstGeom prst="rect">
            <a:avLst/>
          </a:prstGeom>
        </p:spPr>
        <p:txBody>
          <a:bodyPr wrap="square">
            <a:spAutoFit/>
          </a:bodyPr>
          <a:lstStyle/>
          <a:p>
            <a:r>
              <a:rPr lang="en-US" dirty="0" smtClean="0">
                <a:latin typeface="Arial" pitchFamily="34" charset="0"/>
                <a:cs typeface="Arial" pitchFamily="34" charset="0"/>
              </a:rPr>
              <a:t> Prefabricated - frames assemble quickly </a:t>
            </a:r>
            <a:br>
              <a:rPr lang="en-US" dirty="0" smtClean="0">
                <a:latin typeface="Arial" pitchFamily="34" charset="0"/>
                <a:cs typeface="Arial" pitchFamily="34" charset="0"/>
              </a:rPr>
            </a:br>
            <a:r>
              <a:rPr lang="en-GB" dirty="0" smtClean="0">
                <a:latin typeface="Arial" pitchFamily="34" charset="0"/>
                <a:cs typeface="Arial" pitchFamily="34" charset="0"/>
              </a:rPr>
              <a:t/>
            </a:r>
            <a:br>
              <a:rPr lang="en-GB" dirty="0" smtClean="0">
                <a:latin typeface="Arial" pitchFamily="34" charset="0"/>
                <a:cs typeface="Arial" pitchFamily="34" charset="0"/>
              </a:rPr>
            </a:br>
            <a:endParaRPr lang="en-GB" dirty="0"/>
          </a:p>
        </p:txBody>
      </p:sp>
      <p:sp>
        <p:nvSpPr>
          <p:cNvPr id="7" name="Rectangle 6"/>
          <p:cNvSpPr/>
          <p:nvPr/>
        </p:nvSpPr>
        <p:spPr>
          <a:xfrm>
            <a:off x="1331640" y="3068960"/>
            <a:ext cx="6408712" cy="923330"/>
          </a:xfrm>
          <a:prstGeom prst="rect">
            <a:avLst/>
          </a:prstGeom>
        </p:spPr>
        <p:txBody>
          <a:bodyPr wrap="square">
            <a:spAutoFit/>
          </a:bodyPr>
          <a:lstStyle/>
          <a:p>
            <a:r>
              <a:rPr lang="en-US" dirty="0" smtClean="0">
                <a:latin typeface="Arial" pitchFamily="34" charset="0"/>
                <a:cs typeface="Arial" pitchFamily="34" charset="0"/>
              </a:rPr>
              <a:t>Precise and predictable (excellent quality control) </a:t>
            </a:r>
            <a:br>
              <a:rPr lang="en-US" dirty="0" smtClean="0">
                <a:latin typeface="Arial" pitchFamily="34" charset="0"/>
                <a:cs typeface="Arial" pitchFamily="34" charset="0"/>
              </a:rPr>
            </a:br>
            <a:r>
              <a:rPr lang="en-US" dirty="0" smtClean="0">
                <a:latin typeface="Arial" pitchFamily="34" charset="0"/>
                <a:cs typeface="Arial" pitchFamily="34" charset="0"/>
              </a:rPr>
              <a:t/>
            </a:r>
            <a:br>
              <a:rPr lang="en-US" dirty="0" smtClean="0">
                <a:latin typeface="Arial" pitchFamily="34" charset="0"/>
                <a:cs typeface="Arial" pitchFamily="34" charset="0"/>
              </a:rPr>
            </a:br>
            <a:endParaRPr lang="en-GB" dirty="0"/>
          </a:p>
        </p:txBody>
      </p:sp>
      <p:sp>
        <p:nvSpPr>
          <p:cNvPr id="8" name="Rectangle 7"/>
          <p:cNvSpPr/>
          <p:nvPr/>
        </p:nvSpPr>
        <p:spPr>
          <a:xfrm>
            <a:off x="1331640" y="3645024"/>
            <a:ext cx="4572000" cy="923330"/>
          </a:xfrm>
          <a:prstGeom prst="rect">
            <a:avLst/>
          </a:prstGeom>
        </p:spPr>
        <p:txBody>
          <a:bodyPr>
            <a:spAutoFit/>
          </a:bodyPr>
          <a:lstStyle/>
          <a:p>
            <a:r>
              <a:rPr lang="en-US" dirty="0" smtClean="0">
                <a:latin typeface="Arial" pitchFamily="34" charset="0"/>
                <a:cs typeface="Arial" pitchFamily="34" charset="0"/>
              </a:rPr>
              <a:t>Architectural shaping possible</a:t>
            </a:r>
            <a:br>
              <a:rPr lang="en-US" dirty="0" smtClean="0">
                <a:latin typeface="Arial" pitchFamily="34" charset="0"/>
                <a:cs typeface="Arial" pitchFamily="34" charset="0"/>
              </a:rPr>
            </a:br>
            <a:r>
              <a:rPr lang="en-US" dirty="0" smtClean="0">
                <a:latin typeface="Arial" pitchFamily="34" charset="0"/>
                <a:cs typeface="Arial" pitchFamily="34" charset="0"/>
              </a:rPr>
              <a:t/>
            </a:r>
            <a:br>
              <a:rPr lang="en-US" dirty="0" smtClean="0">
                <a:latin typeface="Arial" pitchFamily="34" charset="0"/>
                <a:cs typeface="Arial" pitchFamily="34" charset="0"/>
              </a:rPr>
            </a:br>
            <a:endParaRPr lang="en-GB" dirty="0"/>
          </a:p>
        </p:txBody>
      </p:sp>
      <p:pic>
        <p:nvPicPr>
          <p:cNvPr id="43009" name="Picture 1" descr="C:\Users\Allan\Desktop\2.jpg"/>
          <p:cNvPicPr>
            <a:picLocks noChangeAspect="1" noChangeArrowheads="1"/>
          </p:cNvPicPr>
          <p:nvPr/>
        </p:nvPicPr>
        <p:blipFill>
          <a:blip r:embed="rId2" cstate="print"/>
          <a:srcRect/>
          <a:stretch>
            <a:fillRect/>
          </a:stretch>
        </p:blipFill>
        <p:spPr bwMode="auto">
          <a:xfrm>
            <a:off x="3779912" y="4853186"/>
            <a:ext cx="5346171" cy="2004814"/>
          </a:xfrm>
          <a:prstGeom prst="rect">
            <a:avLst/>
          </a:prstGeom>
          <a:noFill/>
        </p:spPr>
      </p:pic>
      <p:sp>
        <p:nvSpPr>
          <p:cNvPr id="9" name="Rectangle 8"/>
          <p:cNvSpPr/>
          <p:nvPr/>
        </p:nvSpPr>
        <p:spPr>
          <a:xfrm>
            <a:off x="1296143" y="4149080"/>
            <a:ext cx="7829939" cy="369332"/>
          </a:xfrm>
          <a:prstGeom prst="rect">
            <a:avLst/>
          </a:prstGeom>
        </p:spPr>
        <p:txBody>
          <a:bodyPr wrap="square">
            <a:spAutoFit/>
          </a:bodyPr>
          <a:lstStyle/>
          <a:p>
            <a:r>
              <a:rPr lang="en-US" dirty="0" smtClean="0">
                <a:latin typeface="Arial" pitchFamily="34" charset="0"/>
                <a:cs typeface="Arial" pitchFamily="34" charset="0"/>
              </a:rPr>
              <a:t>Can build very tall and wide</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 calcmode="lin" valueType="num">
                                      <p:cBhvr additive="base">
                                        <p:cTn id="1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31640" y="1412776"/>
            <a:ext cx="7344816" cy="2954655"/>
          </a:xfrm>
          <a:prstGeom prst="rect">
            <a:avLst/>
          </a:prstGeom>
        </p:spPr>
        <p:txBody>
          <a:bodyPr wrap="square">
            <a:spAutoFit/>
          </a:bodyPr>
          <a:lstStyle/>
          <a:p>
            <a:r>
              <a:rPr lang="en-US" sz="2400" b="1" u="sng" dirty="0" smtClean="0">
                <a:solidFill>
                  <a:srgbClr val="0070C0"/>
                </a:solidFill>
                <a:latin typeface="Arial" pitchFamily="34" charset="0"/>
                <a:cs typeface="Arial" pitchFamily="34" charset="0"/>
              </a:rPr>
              <a:t>Disadvantages of Steel Frame Construction: ??</a:t>
            </a:r>
            <a:r>
              <a:rPr lang="en-US" sz="2400" u="sng" dirty="0" smtClean="0">
                <a:solidFill>
                  <a:srgbClr val="0070C0"/>
                </a:solidFill>
                <a:latin typeface="Arial" pitchFamily="34" charset="0"/>
                <a:cs typeface="Arial" pitchFamily="34" charset="0"/>
              </a:rPr>
              <a:t> </a:t>
            </a:r>
            <a:r>
              <a:rPr lang="en-US" dirty="0" smtClean="0">
                <a:solidFill>
                  <a:srgbClr val="0070C0"/>
                </a:solidFill>
                <a:latin typeface="Arial" pitchFamily="34" charset="0"/>
                <a:cs typeface="Arial" pitchFamily="34" charset="0"/>
              </a:rPr>
              <a:t/>
            </a:r>
            <a:br>
              <a:rPr lang="en-US" dirty="0" smtClean="0">
                <a:solidFill>
                  <a:srgbClr val="0070C0"/>
                </a:solidFill>
                <a:latin typeface="Arial" pitchFamily="34" charset="0"/>
                <a:cs typeface="Arial" pitchFamily="34" charset="0"/>
              </a:rPr>
            </a:br>
            <a:r>
              <a:rPr lang="en-GB" dirty="0" smtClean="0">
                <a:latin typeface="Arial" pitchFamily="34" charset="0"/>
                <a:cs typeface="Arial" pitchFamily="34" charset="0"/>
              </a:rPr>
              <a:t/>
            </a:r>
            <a:br>
              <a:rPr lang="en-GB" dirty="0" smtClean="0">
                <a:latin typeface="Arial" pitchFamily="34" charset="0"/>
                <a:cs typeface="Arial" pitchFamily="34" charset="0"/>
              </a:rPr>
            </a:br>
            <a:endParaRPr lang="en-US" dirty="0" smtClean="0">
              <a:latin typeface="Arial" pitchFamily="34" charset="0"/>
              <a:cs typeface="Arial" pitchFamily="34" charset="0"/>
            </a:endParaRPr>
          </a:p>
          <a:p>
            <a:endParaRPr lang="en-US" dirty="0" smtClean="0">
              <a:latin typeface="Arial" pitchFamily="34" charset="0"/>
              <a:cs typeface="Arial" pitchFamily="34" charset="0"/>
            </a:endParaRPr>
          </a:p>
          <a:p>
            <a:endParaRPr lang="en-US" dirty="0" smtClean="0">
              <a:latin typeface="Arial" pitchFamily="34" charset="0"/>
              <a:cs typeface="Arial" pitchFamily="34" charset="0"/>
            </a:endParaRPr>
          </a:p>
          <a:p>
            <a:endParaRPr lang="en-US" dirty="0" smtClean="0">
              <a:latin typeface="Arial" pitchFamily="34" charset="0"/>
              <a:cs typeface="Arial" pitchFamily="34" charset="0"/>
            </a:endParaRPr>
          </a:p>
          <a:p>
            <a:endParaRPr lang="en-US" dirty="0" smtClean="0">
              <a:latin typeface="Arial" pitchFamily="34" charset="0"/>
              <a:cs typeface="Arial" pitchFamily="34" charset="0"/>
            </a:endParaRPr>
          </a:p>
          <a:p>
            <a:endParaRPr lang="en-US" dirty="0" smtClean="0">
              <a:latin typeface="Arial" pitchFamily="34" charset="0"/>
              <a:cs typeface="Arial" pitchFamily="34" charset="0"/>
            </a:endParaRPr>
          </a:p>
          <a:p>
            <a:endParaRPr lang="en-GB" dirty="0" smtClean="0"/>
          </a:p>
          <a:p>
            <a:endParaRPr lang="en-US" dirty="0"/>
          </a:p>
        </p:txBody>
      </p:sp>
      <p:sp>
        <p:nvSpPr>
          <p:cNvPr id="3" name="Rectangle 2"/>
          <p:cNvSpPr/>
          <p:nvPr/>
        </p:nvSpPr>
        <p:spPr>
          <a:xfrm>
            <a:off x="1331640" y="476672"/>
            <a:ext cx="1184940" cy="523220"/>
          </a:xfrm>
          <a:prstGeom prst="rect">
            <a:avLst/>
          </a:prstGeom>
        </p:spPr>
        <p:txBody>
          <a:bodyPr wrap="none">
            <a:spAutoFit/>
          </a:bodyPr>
          <a:lstStyle/>
          <a:p>
            <a:pPr>
              <a:buNone/>
            </a:pPr>
            <a:r>
              <a:rPr lang="en-GB" sz="2800" dirty="0" smtClean="0">
                <a:latin typeface="Lucida Sans Unicode" pitchFamily="34" charset="0"/>
                <a:cs typeface="Lucida Sans Unicode" pitchFamily="34" charset="0"/>
              </a:rPr>
              <a:t>STEEL</a:t>
            </a:r>
          </a:p>
        </p:txBody>
      </p:sp>
      <p:sp>
        <p:nvSpPr>
          <p:cNvPr id="4" name="Rectangle 3"/>
          <p:cNvSpPr/>
          <p:nvPr/>
        </p:nvSpPr>
        <p:spPr>
          <a:xfrm>
            <a:off x="1475656" y="2274838"/>
            <a:ext cx="6696744" cy="1200329"/>
          </a:xfrm>
          <a:prstGeom prst="rect">
            <a:avLst/>
          </a:prstGeom>
        </p:spPr>
        <p:txBody>
          <a:bodyPr wrap="square">
            <a:spAutoFit/>
          </a:bodyPr>
          <a:lstStyle/>
          <a:p>
            <a:r>
              <a:rPr lang="en-US" dirty="0" smtClean="0">
                <a:latin typeface="Arial" pitchFamily="34" charset="0"/>
                <a:cs typeface="Arial" pitchFamily="34" charset="0"/>
              </a:rPr>
              <a:t>Steel is an expensive material </a:t>
            </a:r>
          </a:p>
          <a:p>
            <a:r>
              <a:rPr lang="en-US" dirty="0" smtClean="0">
                <a:latin typeface="Arial" pitchFamily="34" charset="0"/>
                <a:cs typeface="Arial" pitchFamily="34" charset="0"/>
              </a:rPr>
              <a:t>(much more expensive than masonry or concrete) </a:t>
            </a:r>
            <a:br>
              <a:rPr lang="en-US" dirty="0" smtClean="0">
                <a:latin typeface="Arial" pitchFamily="34" charset="0"/>
                <a:cs typeface="Arial" pitchFamily="34" charset="0"/>
              </a:rPr>
            </a:br>
            <a:r>
              <a:rPr lang="en-GB" dirty="0" smtClean="0">
                <a:latin typeface="Arial" pitchFamily="34" charset="0"/>
                <a:cs typeface="Arial" pitchFamily="34" charset="0"/>
              </a:rPr>
              <a:t/>
            </a:r>
            <a:br>
              <a:rPr lang="en-GB" dirty="0" smtClean="0">
                <a:latin typeface="Arial" pitchFamily="34" charset="0"/>
                <a:cs typeface="Arial" pitchFamily="34" charset="0"/>
              </a:rPr>
            </a:br>
            <a:endParaRPr lang="en-US" dirty="0"/>
          </a:p>
        </p:txBody>
      </p:sp>
      <p:sp>
        <p:nvSpPr>
          <p:cNvPr id="5" name="Rectangle 4"/>
          <p:cNvSpPr/>
          <p:nvPr/>
        </p:nvSpPr>
        <p:spPr>
          <a:xfrm>
            <a:off x="1475656" y="3140968"/>
            <a:ext cx="4644008" cy="1754326"/>
          </a:xfrm>
          <a:prstGeom prst="rect">
            <a:avLst/>
          </a:prstGeom>
        </p:spPr>
        <p:txBody>
          <a:bodyPr wrap="square">
            <a:spAutoFit/>
          </a:bodyPr>
          <a:lstStyle/>
          <a:p>
            <a:r>
              <a:rPr lang="en-US" dirty="0" smtClean="0">
                <a:latin typeface="Arial" pitchFamily="34" charset="0"/>
                <a:cs typeface="Arial" pitchFamily="34" charset="0"/>
              </a:rPr>
              <a:t>Frames are more ‘unstable’ (more liable to deformation and torsion)</a:t>
            </a:r>
          </a:p>
          <a:p>
            <a:endParaRPr lang="en-US" dirty="0">
              <a:latin typeface="Arial" pitchFamily="34" charset="0"/>
              <a:cs typeface="Arial" pitchFamily="34" charset="0"/>
            </a:endParaRPr>
          </a:p>
          <a:p>
            <a:r>
              <a:rPr lang="en-US" dirty="0" smtClean="0">
                <a:latin typeface="Arial" pitchFamily="34" charset="0"/>
                <a:cs typeface="Arial" pitchFamily="34" charset="0"/>
              </a:rPr>
              <a:t/>
            </a:r>
            <a:br>
              <a:rPr lang="en-US" dirty="0" smtClean="0">
                <a:latin typeface="Arial" pitchFamily="34" charset="0"/>
                <a:cs typeface="Arial" pitchFamily="34" charset="0"/>
              </a:rPr>
            </a:br>
            <a:r>
              <a:rPr lang="en-GB" dirty="0" smtClean="0">
                <a:latin typeface="Arial" pitchFamily="34" charset="0"/>
                <a:cs typeface="Arial" pitchFamily="34" charset="0"/>
              </a:rPr>
              <a:t/>
            </a:r>
            <a:br>
              <a:rPr lang="en-GB" dirty="0" smtClean="0">
                <a:latin typeface="Arial" pitchFamily="34" charset="0"/>
                <a:cs typeface="Arial" pitchFamily="34" charset="0"/>
              </a:rPr>
            </a:br>
            <a:endParaRPr lang="en-US" dirty="0"/>
          </a:p>
        </p:txBody>
      </p:sp>
      <p:sp>
        <p:nvSpPr>
          <p:cNvPr id="7" name="Rectangle 6"/>
          <p:cNvSpPr/>
          <p:nvPr/>
        </p:nvSpPr>
        <p:spPr>
          <a:xfrm>
            <a:off x="1475656" y="3959050"/>
            <a:ext cx="4572000" cy="1200329"/>
          </a:xfrm>
          <a:prstGeom prst="rect">
            <a:avLst/>
          </a:prstGeom>
        </p:spPr>
        <p:txBody>
          <a:bodyPr>
            <a:spAutoFit/>
          </a:bodyPr>
          <a:lstStyle/>
          <a:p>
            <a:r>
              <a:rPr lang="en-US" dirty="0" smtClean="0">
                <a:latin typeface="Arial" pitchFamily="34" charset="0"/>
                <a:cs typeface="Arial" pitchFamily="34" charset="0"/>
              </a:rPr>
              <a:t>Needs fire protection</a:t>
            </a:r>
          </a:p>
          <a:p>
            <a:r>
              <a:rPr lang="en-US" dirty="0" smtClean="0">
                <a:latin typeface="Arial" pitchFamily="34" charset="0"/>
                <a:cs typeface="Arial" pitchFamily="34" charset="0"/>
              </a:rPr>
              <a:t>                               </a:t>
            </a:r>
            <a:r>
              <a:rPr lang="en-GB" dirty="0" smtClean="0"/>
              <a:t/>
            </a:r>
            <a:br>
              <a:rPr lang="en-GB" dirty="0" smtClean="0"/>
            </a:br>
            <a:r>
              <a:rPr lang="en-US" dirty="0" smtClean="0">
                <a:latin typeface="Arial" pitchFamily="34" charset="0"/>
                <a:cs typeface="Arial" pitchFamily="34" charset="0"/>
              </a:rPr>
              <a:t/>
            </a:r>
            <a:br>
              <a:rPr lang="en-US" dirty="0" smtClean="0">
                <a:latin typeface="Arial" pitchFamily="34" charset="0"/>
                <a:cs typeface="Arial" pitchFamily="34" charset="0"/>
              </a:rPr>
            </a:br>
            <a:endParaRPr lang="en-US" dirty="0"/>
          </a:p>
        </p:txBody>
      </p:sp>
      <p:sp>
        <p:nvSpPr>
          <p:cNvPr id="9" name="Rectangle 8"/>
          <p:cNvSpPr/>
          <p:nvPr/>
        </p:nvSpPr>
        <p:spPr>
          <a:xfrm>
            <a:off x="1475656" y="4437112"/>
            <a:ext cx="2515432" cy="369332"/>
          </a:xfrm>
          <a:prstGeom prst="rect">
            <a:avLst/>
          </a:prstGeom>
        </p:spPr>
        <p:txBody>
          <a:bodyPr wrap="none">
            <a:spAutoFit/>
          </a:bodyPr>
          <a:lstStyle/>
          <a:p>
            <a:r>
              <a:rPr lang="en-US" dirty="0" smtClean="0">
                <a:latin typeface="Arial" pitchFamily="34" charset="0"/>
                <a:cs typeface="Arial" pitchFamily="34" charset="0"/>
              </a:rPr>
              <a:t>Needs separate "skin" </a:t>
            </a:r>
          </a:p>
        </p:txBody>
      </p:sp>
      <p:sp>
        <p:nvSpPr>
          <p:cNvPr id="41986" name="AutoShape 2" descr="data:image/jpeg;base64,/9j/4AAQSkZJRgABAQAAAQABAAD/2wCEAAkGBxQTEhUUExQVFhQVFxcVFRgVFxwUFxcaFxUXFxUUFxQYHCggGBwlHBcUITEhJSkrLi4uFx8zODMsNygtLiwBCgoKDg0OFw8QFCwcHBwsLCwsLCwsLCwsLCwsLCwsLCwsLCwsLCwsLCwsLCwsLCwsLCwsLCwsLCwsKywsLCwsLP/AABEIALUBFgMBIgACEQEDEQH/xAAcAAABBQEBAQAAAAAAAAAAAAAEAAIDBQYBBwj/xABAEAABAwIDBAgDBwEJAAMBAAABAAIRAyEEEjEFQVFhBhMicYGRobEywfAHFCNCUtHhYhUkM3KCkrLC8aKj0hb/xAAYAQEBAQEBAAAAAAAAAAAAAAAAAQIDBP/EACERAQEBAQACAgIDAQAAAAAAAAABEQIhMQMSQVEiQnEy/9oADAMBAAIRAxEAPwCtyqJ7VNCTmoyqtpNsOZjzU+LZqNNPZR7SHZ7vcIvENmZ4D2CCjNAgEgusbXU2CZe6OZhHFsbjdD0uySN4TQSjKOiDBkIim5RRQKIaUG0qZpRRjVKD9eCDYVKwoCmqRhQoHNOAQGBydmCFyhPAQEOqhO6xDroQEZkhUTKZT7IO504VFERddQSF67mTJSDlRIHpwcoQ5OLkEmZIOUZcmNrT6+8ICMyRKhL01z0E8pShmPITjW8vrmgmldJQ/Xa2vE94XRWBQTSkoTVHckmjMgLsLqUoyr8ez4ebm/8AIKbHVInmB7J+KbI0uLjvFwq6njBUs7UWg2QQU9t5ezPKEyhXzFzt6PZhqc/A2+tkSykwaNHkigqJ7NkSwo5h5CP31U1EIAmzw9FMwHgUcGqQhTAG1p4KZgPAou0qZgHNMXQbGHgfJStpu4FGNCkDUwBCk7gnii7gjA1OhMAfUu4LooO5IyF1MNCjDlO6gohdVw0OcKeSX3Y8R6oiSlJTDUP3Y8R7pzcNz9E+SuSUwN+78wudRzT7pSmDhoc00Yfn80/MkEwcFDn6JjcIBv3ypQU8FMEH3fn6JHDDip8w4jzSFQcR5phqAYVu46acUjhxuPop3V2DVzR3kBRu2hRGtWmO97f3VEYw44+iSJo1mOEtc1wO8EEeYXUwZAhchPXFGTHBV+KwrSScourWFBUYgq2YVw+Ax33CtqOCMCXX323pYendWDAqBm4bn6J4pnkiAF2FFQhpTsykc1RuCCF+NLYtqYQdbbVRp+EQPD5qXEj3H/IKurup5iHOi3mgPwe2qrjByeR/dWLdoP4t8v5WZwr7yD3I+jUQXTcc/iPJPpYxxEz6KrbVU1CrA91FWYru4+i6KruJQYqp4qpoNDzxPmlPegxX+pT+v7vNNBXiugoYVjxSFUpoKXUKKh5+SQqu5+RV0FApZkN1juB8j+yb1j+B8j+yaC5SlC538D/tKQz8D5FNBBcuF6h7fA+S4WuO4+SB1aTuUFMkEyIU0P8A0n68VFXY+NCPJAHj8E2oL6rH4+jkcQdy2vUv/SVmdtYQky0Sd91K3xV10ExBdTew/kII7nT8wUkN0FpvY6tmGoZv/wAy4rGevYtIBJIIwkAUdRt08FIhA6gxEgKNjVOAqrgCdC6AnQoGZUx7FNCa9BU7QYcpI1F1WU8C2oczmEka/wARuV/UbqlhWQCgr8PgR+j0KM+6loJLcoG+EbkkIvH081FwG9qmCrp02wdLa20UzKbeA8lV0tlVXS4ucGn8tlaYN1MEUy4543/+Ip5cwWPsnjEN3eylxeABE6QhaeFHH68kE/Xt+gpKdVpIA1JgWUTcG3iVPTwrQQb2IOsaIHYioGODTMkTZTMEhNxFFjzJF4jUnxXWMgQDonlUgZz913quajyninBvefFPJ4ONPmp6GAzCc8eE6+KFdl4eqNwOJa0mRYjmU8iNuBvd/p/KmZsufzme7+U6rim7jby85S/tBrfzj39wqho2ZxJ5aX9VH9z7/BTs2u3e5sfWoCedqUheW/8AyVENPCNOpKkfsxvM/Xco3bcpN3zH6QfnCpcf9oNJjiBSqOIt+Vo9yppJq+ZgWHiOOn7IKvsamZIBkCTf9gu9FukLMYHltNzMszmIMwAbR3q8o084OXQRM/1Cd3JX2elThdl02CWgybOvOmnzXUdUplvmkoPPQupQkjLrVI1qYFPTCCVjVIAkwJ8KhALoaugLoCK5CjqqUhQVFBC5PpNsoyp2CyCUBFg9kIYKTrLQin0mw3zVDiy3rwB8RP7LRD4QsxjWjrgQe1NvSyDQ0sTENf3T4HVRV6OR0bjcdxQld5yieI+alo42wa8ZmgyDPabOscRpYqCdhUoKGym0XBu0i4IHdvG8bt6c16AkFOBUDXp2dFFUmzcmBx+QG8q3o4emGzlnWS4zHONPRVuB6t7mNcS06TaON5trN+5W+0WimQ0bhfeORPHeVUR1sY1vYzZtIytyZd85hAO60IWtQDhLdd44/wArvUTvU1Fsc0FSd6FqUxxRWP7LyD3+e9U2JeRKCSpYprnIE1JIlTOqhQDbTccttVkMaTJnVX+1toZItMrMYmtmJKldeG8+zOplY88XuH/1NXpFLEhmZsEkmdQB8IHyXlvQOrlpD+qsR5taF6i2kHAHkrHPr2biCC2ZAvv8bJLuIpQ0d/ySWkebApwKiBSlRlO1E0wh6DC7T91aM2VUiYgc/NURAJwU7cGeIUtPAz+Yd15RQoXZRjcCN7h7qRmAB4nuBQVrnIaq9X/9m8j7KCpsYH84b33UFEXIqmLI7+w6e+t5N/dLF4VhGUve4cAGtBvImBPqggDTwPkosRINwiqdR4gA2GnZB3RqQnVNuRa08mj0JRTaVVjpa17cwsRMQeF1msdsPEuq56TCY4EEe60bdtvfbt3sBIj0Krv7UqNJAIab6CfdBzE4eqGRUGV1t4955qCnRLg5m/Q6WBv5x6InDVKlR4GYveSModoDuMaLQbR2W3C4JzaYzOEFxvmeTYnN+Ro1ncGnfrBicdhMTRqdW3N1Zc14I7TS1sF8HUREk6xG5XHVu4jzV/0ULjRol5l2UAk793qFp4HAeSo88bRdy8/4Txhn/X/i9BzoLaeIeGhtOeseYbwHFx7h7qDMbOwZzS50ZYIAEzy5QLqxfigDAEnQJuEpFlOrSJl3Wu7VzPwkkzvNj4ppGUReTbn6SqCW1j+kTy/dPbUvAF/qyFpkNgAQN+70n2XcPUl2UkDecvfxIG76sgz+1Ns4frXB2IpAt7BGYWLbEa8ZVdV2vhHW+9U/C6842sxza1Vj7ubVqB50lweQTGsEyfFR4ag4zla4gCXEAkAcSRp4rrPjlTXreG2LUqMa9gzMeA5rgWw5pEgiSpD0arH8vq390f8AZdjhUwDGky6i59M9xcXs8MrwP9PJaqpWAXOzLivMNodD8S+A4Ut8dsz4w1V21eiApmOsYyGlzjXLmgxHwFjHZpnRemVXAvLjJkzHAAAADyJ7yiMCDIkAjQ7wZ1F91gsrteddFdnljW3BAJeIkiYB3jXshem4SpYcCJWNpUW0q1ZrW5G53ZWAmAM+WQDoCc0clpdkVJAHBWJVzUZIEc/SP3STjJIA3D5pKjytmy67tGH2Uj+j+I1LQP8AUI91eM2g8kX48NyCfi3OJkkiTvnemMgqGFrU9HAcbz7Ih2IradZ5BdknRRY3ENpAGq4MnTMYJiJganUeaKRNT9XoE9hf+s9313BU1bpXhmgw9zyNzWOE+LgAn4vbh+4jE02BrjUyZXHOBcibZb6GPdX601pqOKcNInjF/WVOdoPO8+CxfRrbdbEGs1zmtcGNdTLWNsc0GQfi1AWto0XseCarnMLSMhawXtDszQN025rn33Oe58d91ZNmpa1d8ZnSBxSqsIp553AgcjGp3eqbtB4yeKla3+6gz+RvyCk6v2sMVhxbtw9F1uMcNcviB/6oPHzMeYUjGxckeH76lbQVUxjnCJAHIfNC1sE5v1bzUoVo/GDqxmAk2ga+WqKo8N8Y71WvoEucTYZibQZuVpKOAGXONZB9frgqqtTYM8G4cRAO/N3LPXWYSCdmMDIqAGWuGUcu/vWi+/uqNLX0gWuBBDpgg6gqt2Y0MczKYl0Ek/0OsO8hanKpx3O5sWzFJQphoDRbLAHKNEc7GVP0tPeY75VVt7alLDuJrVAybtBkucABOVou6JGg3qhwf2hUziGUgw9U45escQBJcB8MSBBJufBbktRs/vr5HYbHeTuvw3qb78GiXZRfidN/ZuSe7RR7Rx9Kg3NVe1gmL6k8A0XJ5BO2TSZVlxHWVPhDXOAa0cQI7PgJTKM9VrfeKtUUT2AC8mmZzOblbmcZiIaANwXMBRq1AI7I0OhIIMQXXk74AVnT2YaTiKYFNzgA9zXHSeNjHfqiq2Mp0WwxpdAuN17SZ1kwsc85PLXV2+FLWYQ4ZC86ticrZBuS2L95lEMxZBDCM5GsiDOtiNPLcpMbD5cLcS7UEnRo3KBmHIbmzTe4a3Pum7hMLWMm7U6N4LENOJr0mFxLBnLnU88kMAdkeMzh2ROtt6sthUKOFpZKNNlMSXOgkyf1FxJJsALk2EKj21sBuJZUpB5ptqAVNPhqNMtdl3gk3FjvBledUdv4/AVXUXvJLDdtQ9Y0jVrmPNywiCN0bluS3xo9kwn3dj6j6VOi11SDULR8REwSAYm5vzUz3g/lafMexCw3RbpTTxVUDI6k9rHOewQ9jgHAZw7KHCJb2Rz1iVri6dNOPFSyz2aeajJ0pz3u/wD0iKWMdoGNHcJPuq2s3tR3K02XSEknuHjZQVWKqYUPzVRTDyCPzSQSDoHaSFPgto0ASKRbMScocbb7kry37UK2TGNawkFlITBIiXvgW0tB8QtF0EpVRhRVqucesfLA7XJAaD4kOPcQivRsJWzAOA1G/v8A4STdjthgm/xR4OISVZYz7rxJU9LDN117/wBlM+6idSO4oJhUI0hYv7R6ktpcRn/6/OFqnUTxWT+0GkBSpu/rLed2k/8AVXn2X0wQWmoSdlVODcS31DP4WXrFbDZVIP2ViBvFQOP+nq3ewK7d3wxEfQijNZ53CnfxqM/lejl4IFoI1WE+ztl6zuTW+ZJPstqwwIGgXj+X4t+efJvqOnN/jiLaJlhvbhA174n1U+EqE0IP6Ii0DkLKDaJ/DJ7vcJuCd+GI4H5p/e/4B6FO4B05lWGKp0w0aeBhV/XFutvVPOLnf4fwtiakzy4zKnwZZnIiBPKT3zKjwzSbERPER85SbSIMm3BBf1WgMty9wslidnhuZ8mescD/AKnkye7Raqi7MyOXtvQGNwZLXi0kuI/3Ej5KUQ7PGVwkl0kOE2yxMaAcVqc6z1Grmph4HCe8EAhXRWfj4nEyLbrG/arsxr6LcQS4GmRTIEQQ91pnQh0DxK8iqiF9FY3BsrU3U6gDmPEEexHMGCDxC8j6Q9BsTTqu6um6rS1a9gBtwcwXDvCOC78X8M1mTtWpcOcXb+0ZMn+rU+a9Z6N7XFXCMqh0vDctSLEPHxAjdJuORlebUOh2Ne6G4WpeLuApjvLnkAIvEbNrbNqxnaXlgc4NJcyHZuwZAzaaxvst9fy8ak8PX8LVJY0uJJImTz/hPqNBgG+h9fo+AXnWH+0sQM+HdLRByPBabaw5sjzUzvtSZecM+N0VBPj2Vy+ta16FVpAtcItFtxtcCfJVcZDcaX8J/SsRi/tNrPBbSw9Jg3ue51QxukDKBbddZnaW2sRinfjVXFu5jewwbz2Rr3mStTipr2rA12udAc3OJzNDg4tvvA3Gyqem/RUY2i4sbGIotLqbrAOGppOM77wToeAJnyzYu3K2CLhQLQHwXAsDuOhOiI6RdMa+JAZncGxDoAbJ5Bug7yT3K/SymivszYfv/MUak/7qYjzK9XwcS9v6SPCQDC8t+yhn97qOPwsw7ge91WlHo13kvUMNUABc6A5xkjhuAMcBCnyeyFVP4iMwlaHQqwVQagINiVd4PDgkE71lXj23NnfftuV6etNrm9YRup06dNrgCNCXdnvcvSKjR2WgQAQABoANAh21aDdo4imxhFZ9KnWe+Oy9oPVgDhcTzzHgicKJcCdSfRQaDZ7IZHN3/IpKbCi3iUlUYkuSzoMY08B5pxxR4BQEVKqzPThodhTe7XMcPPKfRxVy6oTuCq9uUs9CqDA7Jk91z7JvkeYYjReg9GsF/dcbRJkAG/Lqswd4gArCYpgB1BHJeidHMLlGPYCYNFpE7iaVW3oF169MxWfZ7Y1Z0OQC+p7RsN9vdbTrwNxWC6JMaXOlrXObkcwkTEOvBj6hbX7wsfJ/0vPo7H1waTvD3CI2QQabB9aoTFCab+5GbEZ+G08/Yrl/ZpDXADiLJjXhumvJTbQHaPZAgnehmchHP61Whb4JhySdTp7Ex81JisOSBHBOwLezfU+ZVmymC3wQC7Os2N6fVF/L2TqVMAjifTmUNVqQ8g8vYJQFiGOpFxH+G65/odOscCrNmJJAIuOIXNxUbdmCA6m40yQCR8TTb9P7IJ+scn5nIQ0sQ3dSf4lv8LgxVca4ef8AK8FAUXOWD6XdG8Xi8XNGk5zA1jS5/YYCASe074tR8M8F6Fh8aRcAA2N9RxEptXaD4MOPLj5rUuDzGt9m1WnTdUrV6VNrAXOytdUgC5F8sk+5WLOzXdmXNDTMkzAj4rC5jkvTenuPednuBcQ4mk0zOoqNJE+Ezv8AFeWCucoAJ3mOB5d41XTnzPKUVVOUhshzbd0xeI0un0mXtZAsM3Csm9n4t1o56QusZV206kTxPoERsvY9bEf4bex+ao7s02DeXPNrXkCSisQaVDK+rS66s4SGPJbTaNA5wF3kgTlMWMzohNobcrYhoFR3YFm02DJTbwimLWtcyeaxbtVvehNGhTbWZhnGo9uTratwHTmgUx+kQ7jd0yVo6dYOkEfDxtruvv8A3Cwf2WYsMxNRhiH0iZ503tgeT3+S9D2kWFh0m0byYK5dzysQUnwWkbostFhcRNRrf6SR3x/6ssTaeELR9H2B9bN+lht3wB7lZURicI1rnPDQHua0OdvMA5RPAS639R4oDCjtt8VcYlvacqqmIqDxVGhwfwrqiwtZrWS4wJj69UlUYUMHBdc0AXHoth/YVC+UuMf1u/dRjowx/wATXZQZhz3ewKzgwlbHNH5Kh/0H5qq2nTdVFRoD6UsAa93ZaJdLsx4QALTqvU//AORoAgjO23wh5I9ZPqkehWEfIe1zid+d4jxzfJMo+ZqrSCQdQSLcrWXovRSu4txgcZe2iGjSTlbVFxHE89Vr2/YzQbWFRmIrABweGuDCQQZjNlvfkr3A/Z/h6L6jw6q59QEOkiCCZOg+a111sHgWxce+m5rwSRYOEAy2QS2/cvUhgDrC0Dvs0wLO02m8EafiOd3WcSPMKSl0UDhIqOA/qE3BjiE7suJFFVonq3AgAZTv5J+xh2B2hYkcOF1ejocdDUEG1mGfDtqwwPRihSaGw5/EvNz4Ngei5551pjsdS/FfYfEffilYX3qzx2Eb1zxGjiAJ3TAngk7DMAuqBNm1DmvqVoKQ7AVHhj2xDconxPefkFpsBhwWAlUAODgd0Sq7an+M4jSR/wAQtIcI2dAmPwDHTNNp3GRPt+6mCjo1LSiMLWGRt9wHlZWh2YwCS2BxEj5pgwFOABO+Nf25q4AjiBwJTDiTuajauBpgSXPG68R/xVbtqkKNLO0vcXGGdqxMEiezYWSTRiem/SerRrtZSA7Lc1S1nBxsOIiNRvcsLiukmJL8wrvbmv2TABvYj5K96QU67nFzntJO8g+DXcOAOnJYvFVCXS6xtO72XX64mrYdKqxaWVy57XiDpJHcRHshvu7ZBpuzD9Luy8fIoF7C5wA0m53K0bTBAAHLvT6/o1EMo1a4HhC7UrON3E6kmOB3Rod6Pphw7LmyP0m/ruKPwGzW1qjQ0yC9uYHVsm/eNLq7+0ajZHR3C4uKeJw7hiMoIeyq9pIy6ZZySAP07llemnQKtgJe2auHmc8dqnMWqgWH+YWPLRbvA7FqNrh4cG6XvaDa3iVv4DmwRIIgg3BBsRG8Fc5cV899AnRixMD8N8czYx5A+S9Crm1ys70t6N0sJtLDuw4LGVQ+qGg9lj2GC1m8NMgwZiYFoAsHV3GA6fBTu+SJmVDvW46G0vwn1P1ENHcwH3Lj/tWCpOOkEjcvTdg0Orw1JpEHKHHvd2j6uKkU2vIcVU1LVFcVRdVWKEOCog25isrGN4knyAA9ykpMXgRUeA4S0MBvxLnfskrqNFQxlJpOXdpAsfADcjMNiJ1EcJ3+Co8GOqYALuNydb8AN6diKz2mH5gfrgoLxzHHn4qRjgwXtyKoqG0XDR3gb+6LGNDviaDzFj9eKAqrtICwaT4qNu0Aey5hB8D6ocuZ+V2T/MJ9ZQePxENylzHTZpEyON4G5BYYfGlxORuYA30aBwh1+9FU6trwDwzZj6Km2fRqObrDN1rRvOYQD48ETUxDaYin4uPyUoNqYoN+KM3Bt48UPUxvAfNB0mzc/XMqVtM7h46epQVOJb+I61yZtbXekKHH68VPXZD3evOwTSoqB1MT2Rfj/PpHNXOBpnIO8j/0lVB1R+DqS0z+o+wVgPkfqHqfZIOZvfbuPtCCcJEyQN3P+EM57hvlUWmIewxBmOcDyEKBz92nggOv4p7apAnThNh6qCY0nH8pPMwB5lZfbOKaSRPZE9xNxI8zCsNrOqdW5weDua0uuJ47uK8v29tGuCZaRukSQR3wunxyb5Sp9s4tsHtME/qm/ldYnaTd9vAyO/jKlr1y7WSe9BVG3sV17usyJcBiHGzeVt08brY7A2W0y9zw97dzZLWngHRBd3aLC4dva48hv5L0vZFX8OnT7IIaC4MAa0E3IEa6rMu/lag2ph/0i27QDzKF2Hgga7ZLgHS0lp0JHZOl7q32q57QCJA3QAdOZ08JU/RRgnrXjQgNzC4dvPsr3n1Se2kwGNfReKOJidKdX8rx38eINx3XWswrrKoxOEZVaWPGYHzB3EHceaB2ZjH4V4o13ZqbjFKr7MdwdG7xHLg2O2/sRlerSe4SWNcG6kDMWk+wUdDYLRqJ9Ar9tSL6g+K71vluiPmgqR0bYYkuA4Tc8gd3BXYFvkozUH1dc62eSIa5upKpKt6iuMXiGhpuPrkqfAjM4lFWeWQEl0mLLqDuzW3zHVpEcJI1V6WSLwZ7x6griSqK3aGz2wXD1v6qqpHhZcSUBGS1yqjaP+IBJgNnzzT7BJJBd7PdmptkmIFptbkpn0wADrJSSUqndZGn14qPrUkkAdcy764KJJJQMcJP1zR2x8KH5pOh/wCrVxJWDtepmIAECY4+JU7sC0RJJ+uASSVQ99BrRIAtxVBiK5e4zuXUlKsVG2ahADQdSJXnvS6r2svzSSV49xKytY9i1rrS7B2JT6trndtzhmkjSdwXElvsiq2Dh29eBG5x9DC3OzWAAxxvzgWHckkuYsa4DqLw4AgNcRPIEoHZrrNAsAZA74PzSSWp6Py3lN3ZB4gJ1XDtqN6t4zNdYj5g6gjUEaJJKKD2FinMrVMM4520zDXGxgta4SBb80eG7RbB2AtBcYPCG+rYK4kiKTH0Mjy2XHQ3cZvuQXUt4E97nH5pJKjn3Zn6R6qRgy/DbuXEkDK2JI43SSSQf//Z"/>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1988" name="AutoShape 4" descr="data:image/jpeg;base64,/9j/4AAQSkZJRgABAQAAAQABAAD/2wCEAAkGBxQTEhUUExQVFhQVFxcVFRgVFxwUFxcaFxUXFxUUFxQYHCggGBwlHBcUITEhJSkrLi4uFx8zODMsNygtLiwBCgoKDg0OFw8QFCwcHBwsLCwsLCwsLCwsLCwsLCwsLCwsLCwsLCwsLCwsLCwsLCwsLCwsLCwsLCwsKywsLCwsLP/AABEIALUBFgMBIgACEQEDEQH/xAAcAAABBQEBAQAAAAAAAAAAAAAEAAIDBQYBBwj/xABAEAABAwIDBAgDBwEJAAMBAAABAAIRAyEEEjEFQVFhBhMicYGRobEywfAHFCNCUtHhYhUkM3KCkrLC8aKj0hb/xAAYAQEBAQEBAAAAAAAAAAAAAAAAAQIDBP/EACERAQEBAQACAgIDAQAAAAAAAAABEQIhMQMSQVEiQnEy/9oADAMBAAIRAxEAPwCtyqJ7VNCTmoyqtpNsOZjzU+LZqNNPZR7SHZ7vcIvENmZ4D2CCjNAgEgusbXU2CZe6OZhHFsbjdD0uySN4TQSjKOiDBkIim5RRQKIaUG0qZpRRjVKD9eCDYVKwoCmqRhQoHNOAQGBydmCFyhPAQEOqhO6xDroQEZkhUTKZT7IO504VFERddQSF67mTJSDlRIHpwcoQ5OLkEmZIOUZcmNrT6+8ICMyRKhL01z0E8pShmPITjW8vrmgmldJQ/Xa2vE94XRWBQTSkoTVHckmjMgLsLqUoyr8ez4ebm/8AIKbHVInmB7J+KbI0uLjvFwq6njBUs7UWg2QQU9t5ezPKEyhXzFzt6PZhqc/A2+tkSykwaNHkigqJ7NkSwo5h5CP31U1EIAmzw9FMwHgUcGqQhTAG1p4KZgPAou0qZgHNMXQbGHgfJStpu4FGNCkDUwBCk7gnii7gjA1OhMAfUu4LooO5IyF1MNCjDlO6gohdVw0OcKeSX3Y8R6oiSlJTDUP3Y8R7pzcNz9E+SuSUwN+78wudRzT7pSmDhoc00Yfn80/MkEwcFDn6JjcIBv3ypQU8FMEH3fn6JHDDip8w4jzSFQcR5phqAYVu46acUjhxuPop3V2DVzR3kBRu2hRGtWmO97f3VEYw44+iSJo1mOEtc1wO8EEeYXUwZAhchPXFGTHBV+KwrSScourWFBUYgq2YVw+Ax33CtqOCMCXX323pYendWDAqBm4bn6J4pnkiAF2FFQhpTsykc1RuCCF+NLYtqYQdbbVRp+EQPD5qXEj3H/IKurup5iHOi3mgPwe2qrjByeR/dWLdoP4t8v5WZwr7yD3I+jUQXTcc/iPJPpYxxEz6KrbVU1CrA91FWYru4+i6KruJQYqp4qpoNDzxPmlPegxX+pT+v7vNNBXiugoYVjxSFUpoKXUKKh5+SQqu5+RV0FApZkN1juB8j+yb1j+B8j+yaC5SlC538D/tKQz8D5FNBBcuF6h7fA+S4WuO4+SB1aTuUFMkEyIU0P8A0n68VFXY+NCPJAHj8E2oL6rH4+jkcQdy2vUv/SVmdtYQky0Sd91K3xV10ExBdTew/kII7nT8wUkN0FpvY6tmGoZv/wAy4rGevYtIBJIIwkAUdRt08FIhA6gxEgKNjVOAqrgCdC6AnQoGZUx7FNCa9BU7QYcpI1F1WU8C2oczmEka/wARuV/UbqlhWQCgr8PgR+j0KM+6loJLcoG+EbkkIvH081FwG9qmCrp02wdLa20UzKbeA8lV0tlVXS4ucGn8tlaYN1MEUy4543/+Ip5cwWPsnjEN3eylxeABE6QhaeFHH68kE/Xt+gpKdVpIA1JgWUTcG3iVPTwrQQb2IOsaIHYioGODTMkTZTMEhNxFFjzJF4jUnxXWMgQDonlUgZz913quajyninBvefFPJ4ONPmp6GAzCc8eE6+KFdl4eqNwOJa0mRYjmU8iNuBvd/p/KmZsufzme7+U6rim7jby85S/tBrfzj39wqho2ZxJ5aX9VH9z7/BTs2u3e5sfWoCedqUheW/8AyVENPCNOpKkfsxvM/Xco3bcpN3zH6QfnCpcf9oNJjiBSqOIt+Vo9yppJq+ZgWHiOOn7IKvsamZIBkCTf9gu9FukLMYHltNzMszmIMwAbR3q8o084OXQRM/1Cd3JX2elThdl02CWgybOvOmnzXUdUplvmkoPPQupQkjLrVI1qYFPTCCVjVIAkwJ8KhALoaugLoCK5CjqqUhQVFBC5PpNsoyp2CyCUBFg9kIYKTrLQin0mw3zVDiy3rwB8RP7LRD4QsxjWjrgQe1NvSyDQ0sTENf3T4HVRV6OR0bjcdxQld5yieI+alo42wa8ZmgyDPabOscRpYqCdhUoKGym0XBu0i4IHdvG8bt6c16AkFOBUDXp2dFFUmzcmBx+QG8q3o4emGzlnWS4zHONPRVuB6t7mNcS06TaON5trN+5W+0WimQ0bhfeORPHeVUR1sY1vYzZtIytyZd85hAO60IWtQDhLdd44/wArvUTvU1Fsc0FSd6FqUxxRWP7LyD3+e9U2JeRKCSpYprnIE1JIlTOqhQDbTccttVkMaTJnVX+1toZItMrMYmtmJKldeG8+zOplY88XuH/1NXpFLEhmZsEkmdQB8IHyXlvQOrlpD+qsR5taF6i2kHAHkrHPr2biCC2ZAvv8bJLuIpQ0d/ySWkebApwKiBSlRlO1E0wh6DC7T91aM2VUiYgc/NURAJwU7cGeIUtPAz+Yd15RQoXZRjcCN7h7qRmAB4nuBQVrnIaq9X/9m8j7KCpsYH84b33UFEXIqmLI7+w6e+t5N/dLF4VhGUve4cAGtBvImBPqggDTwPkosRINwiqdR4gA2GnZB3RqQnVNuRa08mj0JRTaVVjpa17cwsRMQeF1msdsPEuq56TCY4EEe60bdtvfbt3sBIj0Krv7UqNJAIab6CfdBzE4eqGRUGV1t4955qCnRLg5m/Q6WBv5x6InDVKlR4GYveSModoDuMaLQbR2W3C4JzaYzOEFxvmeTYnN+Ro1ncGnfrBicdhMTRqdW3N1Zc14I7TS1sF8HUREk6xG5XHVu4jzV/0ULjRol5l2UAk793qFp4HAeSo88bRdy8/4Txhn/X/i9BzoLaeIeGhtOeseYbwHFx7h7qDMbOwZzS50ZYIAEzy5QLqxfigDAEnQJuEpFlOrSJl3Wu7VzPwkkzvNj4ppGUReTbn6SqCW1j+kTy/dPbUvAF/qyFpkNgAQN+70n2XcPUl2UkDecvfxIG76sgz+1Ns4frXB2IpAt7BGYWLbEa8ZVdV2vhHW+9U/C6842sxza1Vj7ubVqB50lweQTGsEyfFR4ag4zla4gCXEAkAcSRp4rrPjlTXreG2LUqMa9gzMeA5rgWw5pEgiSpD0arH8vq390f8AZdjhUwDGky6i59M9xcXs8MrwP9PJaqpWAXOzLivMNodD8S+A4Ut8dsz4w1V21eiApmOsYyGlzjXLmgxHwFjHZpnRemVXAvLjJkzHAAAADyJ7yiMCDIkAjQ7wZ1F91gsrteddFdnljW3BAJeIkiYB3jXshem4SpYcCJWNpUW0q1ZrW5G53ZWAmAM+WQDoCc0clpdkVJAHBWJVzUZIEc/SP3STjJIA3D5pKjytmy67tGH2Uj+j+I1LQP8AUI91eM2g8kX48NyCfi3OJkkiTvnemMgqGFrU9HAcbz7Ih2IradZ5BdknRRY3ENpAGq4MnTMYJiJganUeaKRNT9XoE9hf+s9313BU1bpXhmgw9zyNzWOE+LgAn4vbh+4jE02BrjUyZXHOBcibZb6GPdX601pqOKcNInjF/WVOdoPO8+CxfRrbdbEGs1zmtcGNdTLWNsc0GQfi1AWto0XseCarnMLSMhawXtDszQN025rn33Oe58d91ZNmpa1d8ZnSBxSqsIp553AgcjGp3eqbtB4yeKla3+6gz+RvyCk6v2sMVhxbtw9F1uMcNcviB/6oPHzMeYUjGxckeH76lbQVUxjnCJAHIfNC1sE5v1bzUoVo/GDqxmAk2ga+WqKo8N8Y71WvoEucTYZibQZuVpKOAGXONZB9frgqqtTYM8G4cRAO/N3LPXWYSCdmMDIqAGWuGUcu/vWi+/uqNLX0gWuBBDpgg6gqt2Y0MczKYl0Ek/0OsO8hanKpx3O5sWzFJQphoDRbLAHKNEc7GVP0tPeY75VVt7alLDuJrVAybtBkucABOVou6JGg3qhwf2hUziGUgw9U45escQBJcB8MSBBJufBbktRs/vr5HYbHeTuvw3qb78GiXZRfidN/ZuSe7RR7Rx9Kg3NVe1gmL6k8A0XJ5BO2TSZVlxHWVPhDXOAa0cQI7PgJTKM9VrfeKtUUT2AC8mmZzOblbmcZiIaANwXMBRq1AI7I0OhIIMQXXk74AVnT2YaTiKYFNzgA9zXHSeNjHfqiq2Mp0WwxpdAuN17SZ1kwsc85PLXV2+FLWYQ4ZC86ticrZBuS2L95lEMxZBDCM5GsiDOtiNPLcpMbD5cLcS7UEnRo3KBmHIbmzTe4a3Pum7hMLWMm7U6N4LENOJr0mFxLBnLnU88kMAdkeMzh2ROtt6sthUKOFpZKNNlMSXOgkyf1FxJJsALk2EKj21sBuJZUpB5ptqAVNPhqNMtdl3gk3FjvBledUdv4/AVXUXvJLDdtQ9Y0jVrmPNywiCN0bluS3xo9kwn3dj6j6VOi11SDULR8REwSAYm5vzUz3g/lafMexCw3RbpTTxVUDI6k9rHOewQ9jgHAZw7KHCJb2Rz1iVri6dNOPFSyz2aeajJ0pz3u/wD0iKWMdoGNHcJPuq2s3tR3K02XSEknuHjZQVWKqYUPzVRTDyCPzSQSDoHaSFPgto0ASKRbMScocbb7kry37UK2TGNawkFlITBIiXvgW0tB8QtF0EpVRhRVqucesfLA7XJAaD4kOPcQivRsJWzAOA1G/v8A4STdjthgm/xR4OISVZYz7rxJU9LDN117/wBlM+6idSO4oJhUI0hYv7R6ktpcRn/6/OFqnUTxWT+0GkBSpu/rLed2k/8AVXn2X0wQWmoSdlVODcS31DP4WXrFbDZVIP2ViBvFQOP+nq3ewK7d3wxEfQijNZ53CnfxqM/lejl4IFoI1WE+ztl6zuTW+ZJPstqwwIGgXj+X4t+efJvqOnN/jiLaJlhvbhA174n1U+EqE0IP6Ii0DkLKDaJ/DJ7vcJuCd+GI4H5p/e/4B6FO4B05lWGKp0w0aeBhV/XFutvVPOLnf4fwtiakzy4zKnwZZnIiBPKT3zKjwzSbERPER85SbSIMm3BBf1WgMty9wslidnhuZ8mescD/AKnkye7Raqi7MyOXtvQGNwZLXi0kuI/3Ej5KUQ7PGVwkl0kOE2yxMaAcVqc6z1Grmph4HCe8EAhXRWfj4nEyLbrG/arsxr6LcQS4GmRTIEQQ91pnQh0DxK8iqiF9FY3BsrU3U6gDmPEEexHMGCDxC8j6Q9BsTTqu6um6rS1a9gBtwcwXDvCOC78X8M1mTtWpcOcXb+0ZMn+rU+a9Z6N7XFXCMqh0vDctSLEPHxAjdJuORlebUOh2Ne6G4WpeLuApjvLnkAIvEbNrbNqxnaXlgc4NJcyHZuwZAzaaxvst9fy8ak8PX8LVJY0uJJImTz/hPqNBgG+h9fo+AXnWH+0sQM+HdLRByPBabaw5sjzUzvtSZecM+N0VBPj2Vy+ta16FVpAtcItFtxtcCfJVcZDcaX8J/SsRi/tNrPBbSw9Jg3ue51QxukDKBbddZnaW2sRinfjVXFu5jewwbz2Rr3mStTipr2rA12udAc3OJzNDg4tvvA3Gyqem/RUY2i4sbGIotLqbrAOGppOM77wToeAJnyzYu3K2CLhQLQHwXAsDuOhOiI6RdMa+JAZncGxDoAbJ5Bug7yT3K/SymivszYfv/MUak/7qYjzK9XwcS9v6SPCQDC8t+yhn97qOPwsw7ge91WlHo13kvUMNUABc6A5xkjhuAMcBCnyeyFVP4iMwlaHQqwVQagINiVd4PDgkE71lXj23NnfftuV6etNrm9YRup06dNrgCNCXdnvcvSKjR2WgQAQABoANAh21aDdo4imxhFZ9KnWe+Oy9oPVgDhcTzzHgicKJcCdSfRQaDZ7IZHN3/IpKbCi3iUlUYkuSzoMY08B5pxxR4BQEVKqzPThodhTe7XMcPPKfRxVy6oTuCq9uUs9CqDA7Jk91z7JvkeYYjReg9GsF/dcbRJkAG/Lqswd4gArCYpgB1BHJeidHMLlGPYCYNFpE7iaVW3oF169MxWfZ7Y1Z0OQC+p7RsN9vdbTrwNxWC6JMaXOlrXObkcwkTEOvBj6hbX7wsfJ/0vPo7H1waTvD3CI2QQabB9aoTFCab+5GbEZ+G08/Yrl/ZpDXADiLJjXhumvJTbQHaPZAgnehmchHP61Whb4JhySdTp7Ex81JisOSBHBOwLezfU+ZVmymC3wQC7Os2N6fVF/L2TqVMAjifTmUNVqQ8g8vYJQFiGOpFxH+G65/odOscCrNmJJAIuOIXNxUbdmCA6m40yQCR8TTb9P7IJ+scn5nIQ0sQ3dSf4lv8LgxVca4ef8AK8FAUXOWD6XdG8Xi8XNGk5zA1jS5/YYCASe074tR8M8F6Fh8aRcAA2N9RxEptXaD4MOPLj5rUuDzGt9m1WnTdUrV6VNrAXOytdUgC5F8sk+5WLOzXdmXNDTMkzAj4rC5jkvTenuPednuBcQ4mk0zOoqNJE+Ezv8AFeWCucoAJ3mOB5d41XTnzPKUVVOUhshzbd0xeI0un0mXtZAsM3Csm9n4t1o56QusZV206kTxPoERsvY9bEf4bex+ao7s02DeXPNrXkCSisQaVDK+rS66s4SGPJbTaNA5wF3kgTlMWMzohNobcrYhoFR3YFm02DJTbwimLWtcyeaxbtVvehNGhTbWZhnGo9uTratwHTmgUx+kQ7jd0yVo6dYOkEfDxtruvv8A3Cwf2WYsMxNRhiH0iZ503tgeT3+S9D2kWFh0m0byYK5dzysQUnwWkbostFhcRNRrf6SR3x/6ssTaeELR9H2B9bN+lht3wB7lZURicI1rnPDQHua0OdvMA5RPAS639R4oDCjtt8VcYlvacqqmIqDxVGhwfwrqiwtZrWS4wJj69UlUYUMHBdc0AXHoth/YVC+UuMf1u/dRjowx/wATXZQZhz3ewKzgwlbHNH5Kh/0H5qq2nTdVFRoD6UsAa93ZaJdLsx4QALTqvU//AORoAgjO23wh5I9ZPqkehWEfIe1zid+d4jxzfJMo+ZqrSCQdQSLcrWXovRSu4txgcZe2iGjSTlbVFxHE89Vr2/YzQbWFRmIrABweGuDCQQZjNlvfkr3A/Z/h6L6jw6q59QEOkiCCZOg+a111sHgWxce+m5rwSRYOEAy2QS2/cvUhgDrC0Dvs0wLO02m8EafiOd3WcSPMKSl0UDhIqOA/qE3BjiE7suJFFVonq3AgAZTv5J+xh2B2hYkcOF1ejocdDUEG1mGfDtqwwPRihSaGw5/EvNz4Ngei5551pjsdS/FfYfEffilYX3qzx2Eb1zxGjiAJ3TAngk7DMAuqBNm1DmvqVoKQ7AVHhj2xDconxPefkFpsBhwWAlUAODgd0Sq7an+M4jSR/wAQtIcI2dAmPwDHTNNp3GRPt+6mCjo1LSiMLWGRt9wHlZWh2YwCS2BxEj5pgwFOABO+Nf25q4AjiBwJTDiTuajauBpgSXPG68R/xVbtqkKNLO0vcXGGdqxMEiezYWSTRiem/SerRrtZSA7Lc1S1nBxsOIiNRvcsLiukmJL8wrvbmv2TABvYj5K96QU67nFzntJO8g+DXcOAOnJYvFVCXS6xtO72XX64mrYdKqxaWVy57XiDpJHcRHshvu7ZBpuzD9Luy8fIoF7C5wA0m53K0bTBAAHLvT6/o1EMo1a4HhC7UrON3E6kmOB3Rod6Pphw7LmyP0m/ruKPwGzW1qjQ0yC9uYHVsm/eNLq7+0ajZHR3C4uKeJw7hiMoIeyq9pIy6ZZySAP07llemnQKtgJe2auHmc8dqnMWqgWH+YWPLRbvA7FqNrh4cG6XvaDa3iVv4DmwRIIgg3BBsRG8Fc5cV899AnRixMD8N8czYx5A+S9Crm1ys70t6N0sJtLDuw4LGVQ+qGg9lj2GC1m8NMgwZiYFoAsHV3GA6fBTu+SJmVDvW46G0vwn1P1ENHcwH3Lj/tWCpOOkEjcvTdg0Orw1JpEHKHHvd2j6uKkU2vIcVU1LVFcVRdVWKEOCog25isrGN4knyAA9ykpMXgRUeA4S0MBvxLnfskrqNFQxlJpOXdpAsfADcjMNiJ1EcJ3+Co8GOqYALuNydb8AN6diKz2mH5gfrgoLxzHHn4qRjgwXtyKoqG0XDR3gb+6LGNDviaDzFj9eKAqrtICwaT4qNu0Aey5hB8D6ocuZ+V2T/MJ9ZQePxENylzHTZpEyON4G5BYYfGlxORuYA30aBwh1+9FU6trwDwzZj6Km2fRqObrDN1rRvOYQD48ETUxDaYin4uPyUoNqYoN+KM3Bt48UPUxvAfNB0mzc/XMqVtM7h46epQVOJb+I61yZtbXekKHH68VPXZD3evOwTSoqB1MT2Rfj/PpHNXOBpnIO8j/0lVB1R+DqS0z+o+wVgPkfqHqfZIOZvfbuPtCCcJEyQN3P+EM57hvlUWmIewxBmOcDyEKBz92nggOv4p7apAnThNh6qCY0nH8pPMwB5lZfbOKaSRPZE9xNxI8zCsNrOqdW5weDua0uuJ47uK8v29tGuCZaRukSQR3wunxyb5Sp9s4tsHtME/qm/ldYnaTd9vAyO/jKlr1y7WSe9BVG3sV17usyJcBiHGzeVt08brY7A2W0y9zw97dzZLWngHRBd3aLC4dva48hv5L0vZFX8OnT7IIaC4MAa0E3IEa6rMu/lag2ph/0i27QDzKF2Hgga7ZLgHS0lp0JHZOl7q32q57QCJA3QAdOZ08JU/RRgnrXjQgNzC4dvPsr3n1Se2kwGNfReKOJidKdX8rx38eINx3XWswrrKoxOEZVaWPGYHzB3EHceaB2ZjH4V4o13ZqbjFKr7MdwdG7xHLg2O2/sRlerSe4SWNcG6kDMWk+wUdDYLRqJ9Ar9tSL6g+K71vluiPmgqR0bYYkuA4Tc8gd3BXYFvkozUH1dc62eSIa5upKpKt6iuMXiGhpuPrkqfAjM4lFWeWQEl0mLLqDuzW3zHVpEcJI1V6WSLwZ7x6griSqK3aGz2wXD1v6qqpHhZcSUBGS1yqjaP+IBJgNnzzT7BJJBd7PdmptkmIFptbkpn0wADrJSSUqndZGn14qPrUkkAdcy764KJJJQMcJP1zR2x8KH5pOh/wCrVxJWDtepmIAECY4+JU7sC0RJJ+uASSVQ99BrRIAtxVBiK5e4zuXUlKsVG2ahADQdSJXnvS6r2svzSSV49xKytY9i1rrS7B2JT6trndtzhmkjSdwXElvsiq2Dh29eBG5x9DC3OzWAAxxvzgWHckkuYsa4DqLw4AgNcRPIEoHZrrNAsAZA74PzSSWp6Py3lN3ZB4gJ1XDtqN6t4zNdYj5g6gjUEaJJKKD2FinMrVMM4520zDXGxgta4SBb80eG7RbB2AtBcYPCG+rYK4kiKTH0Mjy2XHQ3cZvuQXUt4E97nH5pJKjn3Zn6R6qRgy/DbuXEkDK2JI43SSSQf//Z"/>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1990" name="Picture 6" descr="http://www.brandschutz-stahl.info/fireprotection-steel/fire-protection-coating-steel.jpg">
            <a:hlinkClick r:id="rId2"/>
          </p:cNvPr>
          <p:cNvPicPr>
            <a:picLocks noChangeAspect="1" noChangeArrowheads="1"/>
          </p:cNvPicPr>
          <p:nvPr/>
        </p:nvPicPr>
        <p:blipFill>
          <a:blip r:embed="rId3" cstate="print"/>
          <a:srcRect/>
          <a:stretch>
            <a:fillRect/>
          </a:stretch>
        </p:blipFill>
        <p:spPr bwMode="auto">
          <a:xfrm>
            <a:off x="5220072" y="4298916"/>
            <a:ext cx="3923928" cy="2559084"/>
          </a:xfrm>
          <a:prstGeom prst="rect">
            <a:avLst/>
          </a:prstGeom>
          <a:noFill/>
        </p:spPr>
      </p:pic>
      <p:sp>
        <p:nvSpPr>
          <p:cNvPr id="11" name="Rectangle 10"/>
          <p:cNvSpPr/>
          <p:nvPr/>
        </p:nvSpPr>
        <p:spPr>
          <a:xfrm>
            <a:off x="1475656" y="4797152"/>
            <a:ext cx="1992853" cy="369332"/>
          </a:xfrm>
          <a:prstGeom prst="rect">
            <a:avLst/>
          </a:prstGeom>
        </p:spPr>
        <p:txBody>
          <a:bodyPr wrap="none">
            <a:spAutoFit/>
          </a:bodyPr>
          <a:lstStyle/>
          <a:p>
            <a:r>
              <a:rPr lang="en-US" dirty="0" smtClean="0">
                <a:latin typeface="Arial" pitchFamily="34" charset="0"/>
                <a:cs typeface="Arial" pitchFamily="34" charset="0"/>
              </a:rPr>
              <a:t>(walls and floors)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anim calcmode="lin" valueType="num">
                                      <p:cBhvr additive="base">
                                        <p:cTn id="2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7">
                                            <p:txEl>
                                              <p:pRg st="0" end="0"/>
                                            </p:txEl>
                                          </p:spTgt>
                                        </p:tgtEl>
                                        <p:attrNameLst>
                                          <p:attrName>style.visibility</p:attrName>
                                        </p:attrNameLst>
                                      </p:cBhvr>
                                      <p:to>
                                        <p:strVal val="visible"/>
                                      </p:to>
                                    </p:set>
                                    <p:anim calcmode="lin" valueType="num">
                                      <p:cBhvr additive="base">
                                        <p:cTn id="2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anim calcmode="lin" valueType="num">
                                      <p:cBhvr additive="base">
                                        <p:cTn id="35"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1">
                                            <p:txEl>
                                              <p:pRg st="0" end="0"/>
                                            </p:txEl>
                                          </p:spTgt>
                                        </p:tgtEl>
                                        <p:attrNameLst>
                                          <p:attrName>style.visibility</p:attrName>
                                        </p:attrNameLst>
                                      </p:cBhvr>
                                      <p:to>
                                        <p:strVal val="visible"/>
                                      </p:to>
                                    </p:set>
                                    <p:anim calcmode="lin" valueType="num">
                                      <p:cBhvr additive="base">
                                        <p:cTn id="41"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043608" y="188640"/>
            <a:ext cx="8250120" cy="1143000"/>
          </a:xfrm>
        </p:spPr>
        <p:txBody>
          <a:bodyPr>
            <a:normAutofit fontScale="90000"/>
          </a:bodyPr>
          <a:lstStyle/>
          <a:p>
            <a:pPr eaLnBrk="1" hangingPunct="1"/>
            <a:r>
              <a:rPr lang="en-US" dirty="0" smtClean="0"/>
              <a:t>Properties of a structural steel frame:</a:t>
            </a:r>
          </a:p>
        </p:txBody>
      </p:sp>
      <p:sp>
        <p:nvSpPr>
          <p:cNvPr id="24579" name="Rectangle 3"/>
          <p:cNvSpPr>
            <a:spLocks noGrp="1" noChangeArrowheads="1"/>
          </p:cNvSpPr>
          <p:nvPr>
            <p:ph type="body" idx="1"/>
          </p:nvPr>
        </p:nvSpPr>
        <p:spPr>
          <a:xfrm>
            <a:off x="1403648" y="1556792"/>
            <a:ext cx="7498080" cy="4800600"/>
          </a:xfrm>
        </p:spPr>
        <p:txBody>
          <a:bodyPr/>
          <a:lstStyle/>
          <a:p>
            <a:pPr eaLnBrk="1" hangingPunct="1">
              <a:lnSpc>
                <a:spcPct val="80000"/>
              </a:lnSpc>
              <a:buFont typeface="Wingdings" pitchFamily="2" charset="2"/>
              <a:buNone/>
            </a:pPr>
            <a:r>
              <a:rPr lang="en-US" sz="2800" dirty="0" smtClean="0"/>
              <a:t>Advantages lie in three areas:</a:t>
            </a:r>
          </a:p>
          <a:p>
            <a:pPr eaLnBrk="1" hangingPunct="1">
              <a:lnSpc>
                <a:spcPct val="80000"/>
              </a:lnSpc>
              <a:buFont typeface="Wingdings" pitchFamily="2" charset="2"/>
              <a:buNone/>
            </a:pPr>
            <a:endParaRPr lang="en-US" sz="2800" dirty="0" smtClean="0"/>
          </a:p>
          <a:p>
            <a:pPr eaLnBrk="1" hangingPunct="1">
              <a:lnSpc>
                <a:spcPct val="80000"/>
              </a:lnSpc>
              <a:buFont typeface="Wingdings" pitchFamily="2" charset="2"/>
              <a:buNone/>
            </a:pPr>
            <a:r>
              <a:rPr lang="en-US" sz="2800" dirty="0" smtClean="0"/>
              <a:t>IN DESIGN</a:t>
            </a:r>
          </a:p>
          <a:p>
            <a:pPr eaLnBrk="1" hangingPunct="1">
              <a:lnSpc>
                <a:spcPct val="80000"/>
              </a:lnSpc>
              <a:buFont typeface="Wingdings" pitchFamily="2" charset="2"/>
              <a:buNone/>
            </a:pPr>
            <a:endParaRPr lang="en-US" sz="2800" dirty="0" smtClean="0"/>
          </a:p>
          <a:p>
            <a:pPr eaLnBrk="1" hangingPunct="1">
              <a:lnSpc>
                <a:spcPct val="80000"/>
              </a:lnSpc>
              <a:buFont typeface="Wingdings" pitchFamily="2" charset="2"/>
              <a:buNone/>
            </a:pPr>
            <a:r>
              <a:rPr lang="en-US" sz="2800" dirty="0" smtClean="0"/>
              <a:t>IN CONSTRUCTION</a:t>
            </a:r>
          </a:p>
          <a:p>
            <a:pPr eaLnBrk="1" hangingPunct="1">
              <a:lnSpc>
                <a:spcPct val="80000"/>
              </a:lnSpc>
              <a:buFont typeface="Wingdings" pitchFamily="2" charset="2"/>
              <a:buNone/>
            </a:pPr>
            <a:endParaRPr lang="en-US" sz="2800" dirty="0" smtClean="0"/>
          </a:p>
          <a:p>
            <a:pPr eaLnBrk="1" hangingPunct="1">
              <a:lnSpc>
                <a:spcPct val="80000"/>
              </a:lnSpc>
              <a:buFont typeface="Wingdings" pitchFamily="2" charset="2"/>
              <a:buNone/>
            </a:pPr>
            <a:r>
              <a:rPr lang="en-US" sz="2800" dirty="0" smtClean="0"/>
              <a:t>IN USE</a:t>
            </a:r>
          </a:p>
        </p:txBody>
      </p:sp>
      <p:pic>
        <p:nvPicPr>
          <p:cNvPr id="4" name="Picture 2" descr="http://www.airport-technology.com/projects/raleighdurham/images/7-frame-construction.jpg"/>
          <p:cNvPicPr>
            <a:picLocks noChangeAspect="1" noChangeArrowheads="1"/>
          </p:cNvPicPr>
          <p:nvPr/>
        </p:nvPicPr>
        <p:blipFill>
          <a:blip r:embed="rId2" cstate="print"/>
          <a:srcRect/>
          <a:stretch>
            <a:fillRect/>
          </a:stretch>
        </p:blipFill>
        <p:spPr bwMode="auto">
          <a:xfrm>
            <a:off x="5076056" y="2204864"/>
            <a:ext cx="4032448" cy="3024336"/>
          </a:xfrm>
          <a:prstGeom prst="rect">
            <a:avLst/>
          </a:prstGeom>
          <a:noFill/>
        </p:spPr>
      </p:pic>
      <p:sp>
        <p:nvSpPr>
          <p:cNvPr id="2" name="TextBox 1"/>
          <p:cNvSpPr txBox="1"/>
          <p:nvPr/>
        </p:nvSpPr>
        <p:spPr>
          <a:xfrm>
            <a:off x="1403648" y="5949280"/>
            <a:ext cx="2880320" cy="584775"/>
          </a:xfrm>
          <a:prstGeom prst="rect">
            <a:avLst/>
          </a:prstGeom>
          <a:noFill/>
        </p:spPr>
        <p:txBody>
          <a:bodyPr wrap="square" rtlCol="0">
            <a:spAutoFit/>
          </a:bodyPr>
          <a:lstStyle/>
          <a:p>
            <a:r>
              <a:rPr lang="en-GB" sz="3200" b="1" dirty="0" smtClean="0">
                <a:solidFill>
                  <a:srgbClr val="0070C0"/>
                </a:solidFill>
              </a:rPr>
              <a:t>10 minutes</a:t>
            </a:r>
            <a:endParaRPr lang="en-US" sz="3200" b="1" dirty="0">
              <a:solidFill>
                <a:srgbClr val="0070C0"/>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978414" y="19108"/>
            <a:ext cx="8178112" cy="1143000"/>
          </a:xfrm>
        </p:spPr>
        <p:txBody>
          <a:bodyPr>
            <a:normAutofit fontScale="90000"/>
          </a:bodyPr>
          <a:lstStyle/>
          <a:p>
            <a:pPr eaLnBrk="1" hangingPunct="1"/>
            <a:r>
              <a:rPr lang="en-US" dirty="0" smtClean="0"/>
              <a:t>Properties of a structural steel frame</a:t>
            </a:r>
          </a:p>
        </p:txBody>
      </p:sp>
      <p:sp>
        <p:nvSpPr>
          <p:cNvPr id="24579" name="Rectangle 3"/>
          <p:cNvSpPr>
            <a:spLocks noGrp="1" noChangeArrowheads="1"/>
          </p:cNvSpPr>
          <p:nvPr>
            <p:ph type="body" idx="1"/>
          </p:nvPr>
        </p:nvSpPr>
        <p:spPr>
          <a:xfrm>
            <a:off x="1043608" y="1124744"/>
            <a:ext cx="7498080" cy="4800600"/>
          </a:xfrm>
        </p:spPr>
        <p:txBody>
          <a:bodyPr/>
          <a:lstStyle/>
          <a:p>
            <a:pPr eaLnBrk="1" hangingPunct="1">
              <a:lnSpc>
                <a:spcPct val="80000"/>
              </a:lnSpc>
              <a:buFont typeface="Wingdings" pitchFamily="2" charset="2"/>
              <a:buNone/>
            </a:pPr>
            <a:r>
              <a:rPr lang="en-US" sz="2800" dirty="0" smtClean="0"/>
              <a:t>1. </a:t>
            </a:r>
            <a:r>
              <a:rPr lang="en-US" sz="3600" b="1" dirty="0" smtClean="0">
                <a:solidFill>
                  <a:srgbClr val="0070C0"/>
                </a:solidFill>
              </a:rPr>
              <a:t>In Design:</a:t>
            </a:r>
          </a:p>
          <a:p>
            <a:pPr eaLnBrk="1" hangingPunct="1">
              <a:lnSpc>
                <a:spcPct val="80000"/>
              </a:lnSpc>
              <a:buFont typeface="Wingdings" pitchFamily="2" charset="2"/>
              <a:buNone/>
            </a:pPr>
            <a:endParaRPr lang="en-US" sz="2800" dirty="0" smtClean="0"/>
          </a:p>
          <a:p>
            <a:pPr eaLnBrk="1" hangingPunct="1">
              <a:lnSpc>
                <a:spcPct val="80000"/>
              </a:lnSpc>
            </a:pPr>
            <a:r>
              <a:rPr lang="en-US" sz="2800" b="1" dirty="0" smtClean="0">
                <a:solidFill>
                  <a:srgbClr val="0070C0"/>
                </a:solidFill>
              </a:rPr>
              <a:t>Large spans </a:t>
            </a:r>
            <a:r>
              <a:rPr lang="en-US" sz="2800" dirty="0" smtClean="0"/>
              <a:t>with columns of small sections</a:t>
            </a:r>
          </a:p>
          <a:p>
            <a:pPr eaLnBrk="1" hangingPunct="1">
              <a:lnSpc>
                <a:spcPct val="80000"/>
              </a:lnSpc>
            </a:pPr>
            <a:r>
              <a:rPr lang="en-US" sz="2800" b="1" dirty="0" smtClean="0">
                <a:solidFill>
                  <a:srgbClr val="0070C0"/>
                </a:solidFill>
              </a:rPr>
              <a:t>Greater building heights </a:t>
            </a:r>
            <a:r>
              <a:rPr lang="en-US" sz="2800" dirty="0" smtClean="0"/>
              <a:t>and high load bearing capacity</a:t>
            </a:r>
          </a:p>
          <a:p>
            <a:pPr eaLnBrk="1" hangingPunct="1">
              <a:lnSpc>
                <a:spcPct val="80000"/>
              </a:lnSpc>
            </a:pPr>
            <a:r>
              <a:rPr lang="en-US" sz="2800" dirty="0" smtClean="0"/>
              <a:t>Structural systems in which </a:t>
            </a:r>
            <a:r>
              <a:rPr lang="en-US" sz="2800" b="1" dirty="0" smtClean="0">
                <a:solidFill>
                  <a:srgbClr val="0070C0"/>
                </a:solidFill>
              </a:rPr>
              <a:t>openings can be easily provided</a:t>
            </a:r>
          </a:p>
          <a:p>
            <a:pPr eaLnBrk="1" hangingPunct="1">
              <a:lnSpc>
                <a:spcPct val="80000"/>
              </a:lnSpc>
            </a:pPr>
            <a:r>
              <a:rPr lang="en-US" sz="2800" b="1" dirty="0" smtClean="0">
                <a:solidFill>
                  <a:srgbClr val="0070C0"/>
                </a:solidFill>
              </a:rPr>
              <a:t>Installation of services is simplified </a:t>
            </a:r>
          </a:p>
          <a:p>
            <a:pPr eaLnBrk="1" hangingPunct="1">
              <a:lnSpc>
                <a:spcPct val="80000"/>
              </a:lnSpc>
            </a:pPr>
            <a:r>
              <a:rPr lang="en-US" sz="2800" b="1" dirty="0" smtClean="0">
                <a:solidFill>
                  <a:srgbClr val="0070C0"/>
                </a:solidFill>
              </a:rPr>
              <a:t>Architectural diversity</a:t>
            </a:r>
          </a:p>
        </p:txBody>
      </p:sp>
      <p:pic>
        <p:nvPicPr>
          <p:cNvPr id="22530" name="Picture 2" descr="http://www.robothams.co.uk/images/news/city.jpg"/>
          <p:cNvPicPr>
            <a:picLocks noChangeAspect="1" noChangeArrowheads="1"/>
          </p:cNvPicPr>
          <p:nvPr/>
        </p:nvPicPr>
        <p:blipFill>
          <a:blip r:embed="rId2" cstate="print"/>
          <a:srcRect/>
          <a:stretch>
            <a:fillRect/>
          </a:stretch>
        </p:blipFill>
        <p:spPr bwMode="auto">
          <a:xfrm>
            <a:off x="6444208" y="4833156"/>
            <a:ext cx="2699792" cy="2024844"/>
          </a:xfrm>
          <a:prstGeom prst="rect">
            <a:avLst/>
          </a:prstGeom>
          <a:noFill/>
        </p:spPr>
      </p:pic>
      <p:pic>
        <p:nvPicPr>
          <p:cNvPr id="1028" name="Picture 4" descr="http://cpi-glp.com/images/castellated-beam.gif">
            <a:hlinkClick r:id="rId3"/>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187624" y="4848652"/>
            <a:ext cx="4286250" cy="2143125"/>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579">
                                            <p:txEl>
                                              <p:pRg st="2" end="2"/>
                                            </p:txEl>
                                          </p:spTgt>
                                        </p:tgtEl>
                                        <p:attrNameLst>
                                          <p:attrName>style.visibility</p:attrName>
                                        </p:attrNameLst>
                                      </p:cBhvr>
                                      <p:to>
                                        <p:strVal val="visible"/>
                                      </p:to>
                                    </p:set>
                                    <p:anim calcmode="lin" valueType="num">
                                      <p:cBhvr additive="base">
                                        <p:cTn id="7" dur="500" fill="hold"/>
                                        <p:tgtEl>
                                          <p:spTgt spid="2457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4579">
                                            <p:txEl>
                                              <p:pRg st="3" end="3"/>
                                            </p:txEl>
                                          </p:spTgt>
                                        </p:tgtEl>
                                        <p:attrNameLst>
                                          <p:attrName>style.visibility</p:attrName>
                                        </p:attrNameLst>
                                      </p:cBhvr>
                                      <p:to>
                                        <p:strVal val="visible"/>
                                      </p:to>
                                    </p:set>
                                    <p:anim calcmode="lin" valueType="num">
                                      <p:cBhvr additive="base">
                                        <p:cTn id="13" dur="500" fill="hold"/>
                                        <p:tgtEl>
                                          <p:spTgt spid="2457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4579">
                                            <p:txEl>
                                              <p:pRg st="4" end="4"/>
                                            </p:txEl>
                                          </p:spTgt>
                                        </p:tgtEl>
                                        <p:attrNameLst>
                                          <p:attrName>style.visibility</p:attrName>
                                        </p:attrNameLst>
                                      </p:cBhvr>
                                      <p:to>
                                        <p:strVal val="visible"/>
                                      </p:to>
                                    </p:set>
                                    <p:anim calcmode="lin" valueType="num">
                                      <p:cBhvr additive="base">
                                        <p:cTn id="19" dur="500" fill="hold"/>
                                        <p:tgtEl>
                                          <p:spTgt spid="2457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57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4579">
                                            <p:txEl>
                                              <p:pRg st="5" end="5"/>
                                            </p:txEl>
                                          </p:spTgt>
                                        </p:tgtEl>
                                        <p:attrNameLst>
                                          <p:attrName>style.visibility</p:attrName>
                                        </p:attrNameLst>
                                      </p:cBhvr>
                                      <p:to>
                                        <p:strVal val="visible"/>
                                      </p:to>
                                    </p:set>
                                    <p:anim calcmode="lin" valueType="num">
                                      <p:cBhvr additive="base">
                                        <p:cTn id="25" dur="500" fill="hold"/>
                                        <p:tgtEl>
                                          <p:spTgt spid="2457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57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4579">
                                            <p:txEl>
                                              <p:pRg st="6" end="6"/>
                                            </p:txEl>
                                          </p:spTgt>
                                        </p:tgtEl>
                                        <p:attrNameLst>
                                          <p:attrName>style.visibility</p:attrName>
                                        </p:attrNameLst>
                                      </p:cBhvr>
                                      <p:to>
                                        <p:strVal val="visible"/>
                                      </p:to>
                                    </p:set>
                                    <p:anim calcmode="lin" valueType="num">
                                      <p:cBhvr additive="base">
                                        <p:cTn id="31" dur="500" fill="hold"/>
                                        <p:tgtEl>
                                          <p:spTgt spid="2457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57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971600" y="260648"/>
            <a:ext cx="8394136" cy="1143000"/>
          </a:xfrm>
        </p:spPr>
        <p:txBody>
          <a:bodyPr>
            <a:normAutofit/>
          </a:bodyPr>
          <a:lstStyle/>
          <a:p>
            <a:pPr eaLnBrk="1" hangingPunct="1"/>
            <a:r>
              <a:rPr lang="en-US" sz="3900" dirty="0" smtClean="0"/>
              <a:t>Properties of a structural steel frame</a:t>
            </a:r>
          </a:p>
        </p:txBody>
      </p:sp>
      <p:sp>
        <p:nvSpPr>
          <p:cNvPr id="25603" name="Rectangle 3"/>
          <p:cNvSpPr>
            <a:spLocks noGrp="1" noChangeArrowheads="1"/>
          </p:cNvSpPr>
          <p:nvPr>
            <p:ph type="body" idx="1"/>
          </p:nvPr>
        </p:nvSpPr>
        <p:spPr/>
        <p:txBody>
          <a:bodyPr>
            <a:normAutofit lnSpcReduction="10000"/>
          </a:bodyPr>
          <a:lstStyle/>
          <a:p>
            <a:pPr eaLnBrk="1" hangingPunct="1">
              <a:buFont typeface="Wingdings" pitchFamily="2" charset="2"/>
              <a:buNone/>
            </a:pPr>
            <a:r>
              <a:rPr lang="en-US" sz="2800" dirty="0" smtClean="0"/>
              <a:t>2. </a:t>
            </a:r>
            <a:r>
              <a:rPr lang="en-US" sz="3600" b="1" dirty="0" smtClean="0">
                <a:solidFill>
                  <a:srgbClr val="0070C0"/>
                </a:solidFill>
              </a:rPr>
              <a:t>In Construction</a:t>
            </a:r>
            <a:r>
              <a:rPr lang="en-US" sz="2800" b="1" dirty="0" smtClean="0">
                <a:solidFill>
                  <a:srgbClr val="0070C0"/>
                </a:solidFill>
              </a:rPr>
              <a:t>:</a:t>
            </a:r>
          </a:p>
          <a:p>
            <a:pPr eaLnBrk="1" hangingPunct="1"/>
            <a:r>
              <a:rPr lang="en-US" sz="2800" b="1" dirty="0" smtClean="0">
                <a:solidFill>
                  <a:srgbClr val="0070C0"/>
                </a:solidFill>
              </a:rPr>
              <a:t>Prefabrication</a:t>
            </a:r>
            <a:r>
              <a:rPr lang="en-US" sz="2800" dirty="0" smtClean="0"/>
              <a:t> and ease of erection of components</a:t>
            </a:r>
          </a:p>
          <a:p>
            <a:pPr eaLnBrk="1" hangingPunct="1"/>
            <a:r>
              <a:rPr lang="en-US" sz="2800" b="1" dirty="0" smtClean="0">
                <a:solidFill>
                  <a:srgbClr val="0070C0"/>
                </a:solidFill>
              </a:rPr>
              <a:t>Shorter construction time</a:t>
            </a:r>
          </a:p>
          <a:p>
            <a:pPr eaLnBrk="1" hangingPunct="1"/>
            <a:r>
              <a:rPr lang="en-US" sz="2800" b="1" dirty="0" smtClean="0">
                <a:solidFill>
                  <a:srgbClr val="0070C0"/>
                </a:solidFill>
              </a:rPr>
              <a:t>Close dimensional tolerances</a:t>
            </a:r>
          </a:p>
          <a:p>
            <a:pPr eaLnBrk="1" hangingPunct="1"/>
            <a:r>
              <a:rPr lang="en-US" sz="2800" b="1" dirty="0" smtClean="0">
                <a:solidFill>
                  <a:srgbClr val="0070C0"/>
                </a:solidFill>
              </a:rPr>
              <a:t>Ease in fixing </a:t>
            </a:r>
            <a:r>
              <a:rPr lang="en-US" sz="2800" dirty="0" smtClean="0"/>
              <a:t>and cladding</a:t>
            </a:r>
          </a:p>
          <a:p>
            <a:pPr eaLnBrk="1" hangingPunct="1"/>
            <a:r>
              <a:rPr lang="en-US" sz="2800" b="1" dirty="0" smtClean="0">
                <a:solidFill>
                  <a:srgbClr val="0070C0"/>
                </a:solidFill>
              </a:rPr>
              <a:t>Erection independent of weather conditions</a:t>
            </a:r>
          </a:p>
          <a:p>
            <a:pPr eaLnBrk="1" hangingPunct="1"/>
            <a:r>
              <a:rPr lang="en-US" sz="2800" b="1" dirty="0" smtClean="0">
                <a:solidFill>
                  <a:srgbClr val="0070C0"/>
                </a:solidFill>
              </a:rPr>
              <a:t>Modest demand on space on the site</a:t>
            </a:r>
          </a:p>
          <a:p>
            <a:pPr eaLnBrk="1" hangingPunct="1"/>
            <a:r>
              <a:rPr lang="en-US" sz="2800" b="1" dirty="0" smtClean="0">
                <a:solidFill>
                  <a:srgbClr val="0070C0"/>
                </a:solidFill>
              </a:rPr>
              <a:t>Dry construction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603">
                                            <p:txEl>
                                              <p:pRg st="1" end="1"/>
                                            </p:txEl>
                                          </p:spTgt>
                                        </p:tgtEl>
                                        <p:attrNameLst>
                                          <p:attrName>style.visibility</p:attrName>
                                        </p:attrNameLst>
                                      </p:cBhvr>
                                      <p:to>
                                        <p:strVal val="visible"/>
                                      </p:to>
                                    </p:set>
                                    <p:anim calcmode="lin" valueType="num">
                                      <p:cBhvr additive="base">
                                        <p:cTn id="7" dur="500" fill="hold"/>
                                        <p:tgtEl>
                                          <p:spTgt spid="2560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60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5603">
                                            <p:txEl>
                                              <p:pRg st="2" end="2"/>
                                            </p:txEl>
                                          </p:spTgt>
                                        </p:tgtEl>
                                        <p:attrNameLst>
                                          <p:attrName>style.visibility</p:attrName>
                                        </p:attrNameLst>
                                      </p:cBhvr>
                                      <p:to>
                                        <p:strVal val="visible"/>
                                      </p:to>
                                    </p:set>
                                    <p:anim calcmode="lin" valueType="num">
                                      <p:cBhvr additive="base">
                                        <p:cTn id="13" dur="500" fill="hold"/>
                                        <p:tgtEl>
                                          <p:spTgt spid="2560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560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5603">
                                            <p:txEl>
                                              <p:pRg st="3" end="3"/>
                                            </p:txEl>
                                          </p:spTgt>
                                        </p:tgtEl>
                                        <p:attrNameLst>
                                          <p:attrName>style.visibility</p:attrName>
                                        </p:attrNameLst>
                                      </p:cBhvr>
                                      <p:to>
                                        <p:strVal val="visible"/>
                                      </p:to>
                                    </p:set>
                                    <p:anim calcmode="lin" valueType="num">
                                      <p:cBhvr additive="base">
                                        <p:cTn id="19" dur="500" fill="hold"/>
                                        <p:tgtEl>
                                          <p:spTgt spid="2560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560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5603">
                                            <p:txEl>
                                              <p:pRg st="4" end="4"/>
                                            </p:txEl>
                                          </p:spTgt>
                                        </p:tgtEl>
                                        <p:attrNameLst>
                                          <p:attrName>style.visibility</p:attrName>
                                        </p:attrNameLst>
                                      </p:cBhvr>
                                      <p:to>
                                        <p:strVal val="visible"/>
                                      </p:to>
                                    </p:set>
                                    <p:anim calcmode="lin" valueType="num">
                                      <p:cBhvr additive="base">
                                        <p:cTn id="25" dur="500" fill="hold"/>
                                        <p:tgtEl>
                                          <p:spTgt spid="2560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560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5603">
                                            <p:txEl>
                                              <p:pRg st="5" end="5"/>
                                            </p:txEl>
                                          </p:spTgt>
                                        </p:tgtEl>
                                        <p:attrNameLst>
                                          <p:attrName>style.visibility</p:attrName>
                                        </p:attrNameLst>
                                      </p:cBhvr>
                                      <p:to>
                                        <p:strVal val="visible"/>
                                      </p:to>
                                    </p:set>
                                    <p:anim calcmode="lin" valueType="num">
                                      <p:cBhvr additive="base">
                                        <p:cTn id="31" dur="500" fill="hold"/>
                                        <p:tgtEl>
                                          <p:spTgt spid="2560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560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5603">
                                            <p:txEl>
                                              <p:pRg st="6" end="6"/>
                                            </p:txEl>
                                          </p:spTgt>
                                        </p:tgtEl>
                                        <p:attrNameLst>
                                          <p:attrName>style.visibility</p:attrName>
                                        </p:attrNameLst>
                                      </p:cBhvr>
                                      <p:to>
                                        <p:strVal val="visible"/>
                                      </p:to>
                                    </p:set>
                                    <p:anim calcmode="lin" valueType="num">
                                      <p:cBhvr additive="base">
                                        <p:cTn id="37" dur="500" fill="hold"/>
                                        <p:tgtEl>
                                          <p:spTgt spid="2560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560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5603">
                                            <p:txEl>
                                              <p:pRg st="7" end="7"/>
                                            </p:txEl>
                                          </p:spTgt>
                                        </p:tgtEl>
                                        <p:attrNameLst>
                                          <p:attrName>style.visibility</p:attrName>
                                        </p:attrNameLst>
                                      </p:cBhvr>
                                      <p:to>
                                        <p:strVal val="visible"/>
                                      </p:to>
                                    </p:set>
                                    <p:anim calcmode="lin" valueType="num">
                                      <p:cBhvr additive="base">
                                        <p:cTn id="43" dur="500" fill="hold"/>
                                        <p:tgtEl>
                                          <p:spTgt spid="2560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560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971600" y="260648"/>
            <a:ext cx="8322128" cy="1143000"/>
          </a:xfrm>
        </p:spPr>
        <p:txBody>
          <a:bodyPr>
            <a:normAutofit fontScale="90000"/>
          </a:bodyPr>
          <a:lstStyle/>
          <a:p>
            <a:pPr eaLnBrk="1" hangingPunct="1"/>
            <a:r>
              <a:rPr lang="en-US" dirty="0" smtClean="0"/>
              <a:t>Properties of a structural steel frame</a:t>
            </a:r>
          </a:p>
        </p:txBody>
      </p:sp>
      <p:sp>
        <p:nvSpPr>
          <p:cNvPr id="26627" name="Rectangle 3"/>
          <p:cNvSpPr>
            <a:spLocks noGrp="1" noChangeArrowheads="1"/>
          </p:cNvSpPr>
          <p:nvPr>
            <p:ph type="body" idx="1"/>
          </p:nvPr>
        </p:nvSpPr>
        <p:spPr/>
        <p:txBody>
          <a:bodyPr/>
          <a:lstStyle/>
          <a:p>
            <a:pPr eaLnBrk="1" hangingPunct="1">
              <a:buFont typeface="Wingdings" pitchFamily="2" charset="2"/>
              <a:buNone/>
            </a:pPr>
            <a:r>
              <a:rPr lang="en-US" dirty="0" smtClean="0"/>
              <a:t>3. </a:t>
            </a:r>
            <a:r>
              <a:rPr lang="en-US" sz="3600" b="1" dirty="0" smtClean="0">
                <a:solidFill>
                  <a:srgbClr val="0070C0"/>
                </a:solidFill>
              </a:rPr>
              <a:t>In </a:t>
            </a:r>
            <a:r>
              <a:rPr lang="en-US" sz="3600" b="1" dirty="0">
                <a:solidFill>
                  <a:srgbClr val="0070C0"/>
                </a:solidFill>
              </a:rPr>
              <a:t>l</a:t>
            </a:r>
            <a:r>
              <a:rPr lang="en-US" sz="3600" b="1" dirty="0" smtClean="0">
                <a:solidFill>
                  <a:srgbClr val="0070C0"/>
                </a:solidFill>
              </a:rPr>
              <a:t>ife </a:t>
            </a:r>
            <a:r>
              <a:rPr lang="en-US" sz="3600" b="1" dirty="0">
                <a:solidFill>
                  <a:srgbClr val="0070C0"/>
                </a:solidFill>
              </a:rPr>
              <a:t>c</a:t>
            </a:r>
            <a:r>
              <a:rPr lang="en-US" sz="3600" b="1" dirty="0" smtClean="0">
                <a:solidFill>
                  <a:srgbClr val="0070C0"/>
                </a:solidFill>
              </a:rPr>
              <a:t>ycle and use:</a:t>
            </a:r>
          </a:p>
          <a:p>
            <a:pPr eaLnBrk="1" hangingPunct="1"/>
            <a:r>
              <a:rPr lang="en-US" dirty="0" smtClean="0"/>
              <a:t>Greater </a:t>
            </a:r>
            <a:r>
              <a:rPr lang="en-US" b="1" dirty="0" smtClean="0">
                <a:solidFill>
                  <a:srgbClr val="0070C0"/>
                </a:solidFill>
              </a:rPr>
              <a:t>flexibility</a:t>
            </a:r>
          </a:p>
          <a:p>
            <a:pPr eaLnBrk="1" hangingPunct="1"/>
            <a:r>
              <a:rPr lang="en-US" b="1" dirty="0" smtClean="0">
                <a:solidFill>
                  <a:srgbClr val="0070C0"/>
                </a:solidFill>
              </a:rPr>
              <a:t>Limited number of internal supports</a:t>
            </a:r>
          </a:p>
          <a:p>
            <a:pPr eaLnBrk="1" hangingPunct="1"/>
            <a:r>
              <a:rPr lang="en-US" b="1" dirty="0" smtClean="0">
                <a:solidFill>
                  <a:srgbClr val="0070C0"/>
                </a:solidFill>
              </a:rPr>
              <a:t>Adaptability of frame work </a:t>
            </a:r>
            <a:r>
              <a:rPr lang="en-US" dirty="0" smtClean="0"/>
              <a:t>to change of use therefore…</a:t>
            </a:r>
          </a:p>
          <a:p>
            <a:pPr eaLnBrk="1" hangingPunct="1"/>
            <a:r>
              <a:rPr lang="en-US" b="1" dirty="0" smtClean="0">
                <a:solidFill>
                  <a:srgbClr val="0070C0"/>
                </a:solidFill>
              </a:rPr>
              <a:t>Increasing effective life of building</a:t>
            </a:r>
          </a:p>
          <a:p>
            <a:pPr eaLnBrk="1" hangingPunct="1"/>
            <a:r>
              <a:rPr lang="en-US" b="1" dirty="0" smtClean="0">
                <a:solidFill>
                  <a:srgbClr val="0070C0"/>
                </a:solidFill>
              </a:rPr>
              <a:t>Ease in dismantling</a:t>
            </a:r>
            <a:r>
              <a:rPr lang="en-US" dirty="0" smtClean="0"/>
              <a:t> or demolition</a:t>
            </a:r>
          </a:p>
          <a:p>
            <a:pPr eaLnBrk="1" hangingPunct="1"/>
            <a:r>
              <a:rPr lang="en-US" b="1" dirty="0" smtClean="0">
                <a:solidFill>
                  <a:srgbClr val="0070C0"/>
                </a:solidFill>
              </a:rPr>
              <a:t>Recycleable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627">
                                            <p:txEl>
                                              <p:pRg st="1" end="1"/>
                                            </p:txEl>
                                          </p:spTgt>
                                        </p:tgtEl>
                                        <p:attrNameLst>
                                          <p:attrName>style.visibility</p:attrName>
                                        </p:attrNameLst>
                                      </p:cBhvr>
                                      <p:to>
                                        <p:strVal val="visible"/>
                                      </p:to>
                                    </p:set>
                                    <p:anim calcmode="lin" valueType="num">
                                      <p:cBhvr additive="base">
                                        <p:cTn id="7" dur="500" fill="hold"/>
                                        <p:tgtEl>
                                          <p:spTgt spid="2662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62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6627">
                                            <p:txEl>
                                              <p:pRg st="2" end="2"/>
                                            </p:txEl>
                                          </p:spTgt>
                                        </p:tgtEl>
                                        <p:attrNameLst>
                                          <p:attrName>style.visibility</p:attrName>
                                        </p:attrNameLst>
                                      </p:cBhvr>
                                      <p:to>
                                        <p:strVal val="visible"/>
                                      </p:to>
                                    </p:set>
                                    <p:anim calcmode="lin" valueType="num">
                                      <p:cBhvr additive="base">
                                        <p:cTn id="13" dur="500" fill="hold"/>
                                        <p:tgtEl>
                                          <p:spTgt spid="2662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662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6627">
                                            <p:txEl>
                                              <p:pRg st="3" end="3"/>
                                            </p:txEl>
                                          </p:spTgt>
                                        </p:tgtEl>
                                        <p:attrNameLst>
                                          <p:attrName>style.visibility</p:attrName>
                                        </p:attrNameLst>
                                      </p:cBhvr>
                                      <p:to>
                                        <p:strVal val="visible"/>
                                      </p:to>
                                    </p:set>
                                    <p:anim calcmode="lin" valueType="num">
                                      <p:cBhvr additive="base">
                                        <p:cTn id="19" dur="500" fill="hold"/>
                                        <p:tgtEl>
                                          <p:spTgt spid="2662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662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6627">
                                            <p:txEl>
                                              <p:pRg st="4" end="4"/>
                                            </p:txEl>
                                          </p:spTgt>
                                        </p:tgtEl>
                                        <p:attrNameLst>
                                          <p:attrName>style.visibility</p:attrName>
                                        </p:attrNameLst>
                                      </p:cBhvr>
                                      <p:to>
                                        <p:strVal val="visible"/>
                                      </p:to>
                                    </p:set>
                                    <p:anim calcmode="lin" valueType="num">
                                      <p:cBhvr additive="base">
                                        <p:cTn id="25" dur="500" fill="hold"/>
                                        <p:tgtEl>
                                          <p:spTgt spid="26627">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662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6627">
                                            <p:txEl>
                                              <p:pRg st="5" end="5"/>
                                            </p:txEl>
                                          </p:spTgt>
                                        </p:tgtEl>
                                        <p:attrNameLst>
                                          <p:attrName>style.visibility</p:attrName>
                                        </p:attrNameLst>
                                      </p:cBhvr>
                                      <p:to>
                                        <p:strVal val="visible"/>
                                      </p:to>
                                    </p:set>
                                    <p:anim calcmode="lin" valueType="num">
                                      <p:cBhvr additive="base">
                                        <p:cTn id="31" dur="500" fill="hold"/>
                                        <p:tgtEl>
                                          <p:spTgt spid="26627">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662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6627">
                                            <p:txEl>
                                              <p:pRg st="6" end="6"/>
                                            </p:txEl>
                                          </p:spTgt>
                                        </p:tgtEl>
                                        <p:attrNameLst>
                                          <p:attrName>style.visibility</p:attrName>
                                        </p:attrNameLst>
                                      </p:cBhvr>
                                      <p:to>
                                        <p:strVal val="visible"/>
                                      </p:to>
                                    </p:set>
                                    <p:anim calcmode="lin" valueType="num">
                                      <p:cBhvr additive="base">
                                        <p:cTn id="37" dur="500" fill="hold"/>
                                        <p:tgtEl>
                                          <p:spTgt spid="26627">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662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1772816"/>
            <a:ext cx="6984776" cy="1077218"/>
          </a:xfrm>
          <a:prstGeom prst="rect">
            <a:avLst/>
          </a:prstGeom>
          <a:noFill/>
        </p:spPr>
        <p:txBody>
          <a:bodyPr wrap="square" rtlCol="0">
            <a:spAutoFit/>
          </a:bodyPr>
          <a:lstStyle/>
          <a:p>
            <a:pPr algn="ctr"/>
            <a:r>
              <a:rPr lang="en-US" sz="3200" dirty="0" smtClean="0"/>
              <a:t>COMPARE THIS WITH A </a:t>
            </a:r>
          </a:p>
          <a:p>
            <a:pPr algn="ctr"/>
            <a:r>
              <a:rPr lang="en-US" sz="3200" dirty="0" smtClean="0"/>
              <a:t>CONCRETE FRAME  ?</a:t>
            </a:r>
            <a:endParaRPr lang="en-GB" sz="32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smtClean="0">
                <a:solidFill>
                  <a:schemeClr val="tx1"/>
                </a:solidFill>
                <a:latin typeface="Lucida Sans Unicode" pitchFamily="34" charset="0"/>
                <a:cs typeface="Lucida Sans Unicode" pitchFamily="34" charset="0"/>
              </a:rPr>
              <a:t>Basic System - Post &amp; Beam (skeleton frame) </a:t>
            </a:r>
            <a:endParaRPr lang="en-GB" sz="2400" dirty="0">
              <a:solidFill>
                <a:schemeClr val="tx1"/>
              </a:solidFill>
              <a:latin typeface="Lucida Sans Unicode" pitchFamily="34" charset="0"/>
              <a:cs typeface="Lucida Sans Unicode" pitchFamily="34" charset="0"/>
            </a:endParaRPr>
          </a:p>
        </p:txBody>
      </p:sp>
      <p:pic>
        <p:nvPicPr>
          <p:cNvPr id="4" name="Content Placeholder 3" descr="http://faculty.delhi.edu/hultendc/A220-W2.jpg"/>
          <p:cNvPicPr>
            <a:picLocks noGrp="1"/>
          </p:cNvPicPr>
          <p:nvPr>
            <p:ph idx="1"/>
          </p:nvPr>
        </p:nvPicPr>
        <p:blipFill>
          <a:blip r:embed="rId2" cstate="print"/>
          <a:srcRect/>
          <a:stretch>
            <a:fillRect/>
          </a:stretch>
        </p:blipFill>
        <p:spPr bwMode="auto">
          <a:xfrm>
            <a:off x="1475656" y="1447800"/>
            <a:ext cx="7128792"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1"/>
            <a:ext cx="9144001" cy="6897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116632"/>
            <a:ext cx="7498080" cy="1143000"/>
          </a:xfrm>
        </p:spPr>
        <p:txBody>
          <a:bodyPr>
            <a:normAutofit fontScale="90000"/>
          </a:bodyPr>
          <a:lstStyle/>
          <a:p>
            <a:r>
              <a:rPr lang="en-US" b="1" dirty="0" smtClean="0">
                <a:solidFill>
                  <a:schemeClr val="tx1"/>
                </a:solidFill>
              </a:rPr>
              <a:t>Steel Decking:</a:t>
            </a:r>
            <a:r>
              <a:rPr lang="en-US" dirty="0" smtClean="0">
                <a:solidFill>
                  <a:schemeClr val="tx1"/>
                </a:solidFill>
              </a:rPr>
              <a:t> </a:t>
            </a:r>
            <a:r>
              <a:rPr lang="en-GB" dirty="0" smtClean="0">
                <a:solidFill>
                  <a:schemeClr val="tx1"/>
                </a:solidFill>
              </a:rPr>
              <a:t/>
            </a:r>
            <a:br>
              <a:rPr lang="en-GB" dirty="0" smtClean="0">
                <a:solidFill>
                  <a:schemeClr val="tx1"/>
                </a:solidFill>
              </a:rPr>
            </a:br>
            <a:endParaRPr lang="en-GB" dirty="0"/>
          </a:p>
        </p:txBody>
      </p:sp>
      <p:sp>
        <p:nvSpPr>
          <p:cNvPr id="3" name="Content Placeholder 2"/>
          <p:cNvSpPr>
            <a:spLocks noGrp="1"/>
          </p:cNvSpPr>
          <p:nvPr>
            <p:ph idx="1"/>
          </p:nvPr>
        </p:nvSpPr>
        <p:spPr>
          <a:xfrm>
            <a:off x="683568" y="764704"/>
            <a:ext cx="7632848" cy="5256584"/>
          </a:xfrm>
        </p:spPr>
        <p:txBody>
          <a:bodyPr>
            <a:normAutofit/>
          </a:bodyPr>
          <a:lstStyle/>
          <a:p>
            <a:pPr lvl="1">
              <a:buNone/>
            </a:pPr>
            <a:r>
              <a:rPr lang="en-US" sz="2600" b="1" u="sng" dirty="0" smtClean="0"/>
              <a:t>Floor Deck </a:t>
            </a:r>
          </a:p>
          <a:p>
            <a:pPr lvl="1">
              <a:buNone/>
            </a:pPr>
            <a:r>
              <a:rPr lang="en-US" sz="2200" dirty="0" smtClean="0"/>
              <a:t>This deck acts as part of a structural system</a:t>
            </a:r>
          </a:p>
          <a:p>
            <a:pPr lvl="1">
              <a:buNone/>
            </a:pPr>
            <a:r>
              <a:rPr lang="en-US" sz="2200" dirty="0" smtClean="0"/>
              <a:t>with steel beams. </a:t>
            </a:r>
          </a:p>
          <a:p>
            <a:pPr lvl="1">
              <a:buNone/>
            </a:pPr>
            <a:r>
              <a:rPr lang="en-US" sz="2200" dirty="0" smtClean="0"/>
              <a:t>The </a:t>
            </a:r>
            <a:r>
              <a:rPr lang="en-US" sz="2200" b="1" dirty="0" smtClean="0">
                <a:solidFill>
                  <a:srgbClr val="0070C0"/>
                </a:solidFill>
              </a:rPr>
              <a:t>deck is placed on top of the steel beam and steel</a:t>
            </a:r>
          </a:p>
          <a:p>
            <a:pPr lvl="1">
              <a:buNone/>
            </a:pPr>
            <a:r>
              <a:rPr lang="en-US" sz="2200" b="1" dirty="0" smtClean="0">
                <a:solidFill>
                  <a:srgbClr val="0070C0"/>
                </a:solidFill>
              </a:rPr>
              <a:t>"shear studs" are welded through the deck and onto</a:t>
            </a:r>
          </a:p>
          <a:p>
            <a:pPr lvl="1">
              <a:buNone/>
            </a:pPr>
            <a:r>
              <a:rPr lang="en-US" sz="2200" b="1" dirty="0">
                <a:solidFill>
                  <a:srgbClr val="0070C0"/>
                </a:solidFill>
              </a:rPr>
              <a:t> </a:t>
            </a:r>
            <a:r>
              <a:rPr lang="en-US" sz="2200" b="1" dirty="0" smtClean="0">
                <a:solidFill>
                  <a:srgbClr val="0070C0"/>
                </a:solidFill>
              </a:rPr>
              <a:t> the top flange of the beam. </a:t>
            </a:r>
          </a:p>
          <a:p>
            <a:pPr lvl="1">
              <a:buNone/>
            </a:pPr>
            <a:r>
              <a:rPr lang="en-US" sz="2200" dirty="0" smtClean="0"/>
              <a:t>After the concrete is placed and cured, it grips the shear </a:t>
            </a:r>
          </a:p>
          <a:p>
            <a:pPr lvl="1">
              <a:buNone/>
            </a:pPr>
            <a:r>
              <a:rPr lang="en-US" sz="2200" dirty="0" smtClean="0"/>
              <a:t>studs and acts compositely with the steel beam </a:t>
            </a:r>
          </a:p>
          <a:p>
            <a:pPr lvl="1">
              <a:buNone/>
            </a:pPr>
            <a:r>
              <a:rPr lang="en-US" sz="2200" dirty="0" smtClean="0"/>
              <a:t>and greatly increases the load-carrying capacity </a:t>
            </a:r>
          </a:p>
          <a:p>
            <a:pPr lvl="1">
              <a:buNone/>
            </a:pPr>
            <a:r>
              <a:rPr lang="en-US" sz="2200" dirty="0" smtClean="0"/>
              <a:t>of the steel beam alone. </a:t>
            </a:r>
            <a:endParaRPr lang="en-GB" sz="2200" dirty="0" smtClean="0"/>
          </a:p>
          <a:p>
            <a:endParaRPr lang="en-GB" sz="3000" dirty="0"/>
          </a:p>
        </p:txBody>
      </p:sp>
      <p:pic>
        <p:nvPicPr>
          <p:cNvPr id="4" name="Picture 3" descr="http://faculty.delhi.edu/hultendc/A220-W4.gif"/>
          <p:cNvPicPr/>
          <p:nvPr/>
        </p:nvPicPr>
        <p:blipFill>
          <a:blip r:embed="rId2" cstate="print"/>
          <a:srcRect/>
          <a:stretch>
            <a:fillRect/>
          </a:stretch>
        </p:blipFill>
        <p:spPr bwMode="auto">
          <a:xfrm>
            <a:off x="6444208" y="0"/>
            <a:ext cx="2699792" cy="1700808"/>
          </a:xfrm>
          <a:prstGeom prst="rect">
            <a:avLst/>
          </a:prstGeom>
          <a:noFill/>
          <a:ln w="9525">
            <a:noFill/>
            <a:miter lim="800000"/>
            <a:headEnd/>
            <a:tailEnd/>
          </a:ln>
        </p:spPr>
      </p:pic>
      <p:sp>
        <p:nvSpPr>
          <p:cNvPr id="5" name="Rectangle 4"/>
          <p:cNvSpPr/>
          <p:nvPr/>
        </p:nvSpPr>
        <p:spPr>
          <a:xfrm>
            <a:off x="3275856" y="5517232"/>
            <a:ext cx="3839245" cy="646331"/>
          </a:xfrm>
          <a:prstGeom prst="rect">
            <a:avLst/>
          </a:prstGeom>
        </p:spPr>
        <p:txBody>
          <a:bodyPr wrap="square">
            <a:spAutoFit/>
          </a:bodyPr>
          <a:lstStyle/>
          <a:p>
            <a:r>
              <a:rPr lang="en-US" dirty="0" smtClean="0"/>
              <a:t>All deck is cold-rolled and is sold in gauge thicknesses. </a:t>
            </a:r>
            <a:endParaRPr lang="en-GB" dirty="0"/>
          </a:p>
        </p:txBody>
      </p:sp>
      <p:pic>
        <p:nvPicPr>
          <p:cNvPr id="6" name="Content Placeholder 3" descr="http://faculty.delhi.edu/hultendc/Image48.gif"/>
          <p:cNvPicPr>
            <a:picLocks/>
          </p:cNvPicPr>
          <p:nvPr/>
        </p:nvPicPr>
        <p:blipFill>
          <a:blip r:embed="rId3" cstate="print"/>
          <a:srcRect/>
          <a:stretch>
            <a:fillRect/>
          </a:stretch>
        </p:blipFill>
        <p:spPr bwMode="auto">
          <a:xfrm>
            <a:off x="6084168" y="3645024"/>
            <a:ext cx="2952328" cy="3168352"/>
          </a:xfrm>
          <a:prstGeom prst="rect">
            <a:avLst/>
          </a:prstGeom>
          <a:noFill/>
          <a:ln w="9525">
            <a:noFill/>
            <a:miter lim="800000"/>
            <a:headEnd/>
            <a:tailEnd/>
          </a:ln>
        </p:spPr>
      </p:pic>
    </p:spTree>
    <p:extLst>
      <p:ext uri="{BB962C8B-B14F-4D97-AF65-F5344CB8AC3E}">
        <p14:creationId xmlns:p14="http://schemas.microsoft.com/office/powerpoint/2010/main" xmlns="" val="343351699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xmlns="" val="163697084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07060"/>
            <a:ext cx="7498080" cy="1143000"/>
          </a:xfrm>
        </p:spPr>
        <p:txBody>
          <a:bodyPr>
            <a:normAutofit fontScale="90000"/>
          </a:bodyPr>
          <a:lstStyle/>
          <a:p>
            <a:r>
              <a:rPr lang="en-GB" sz="4400" b="1" dirty="0" smtClean="0">
                <a:solidFill>
                  <a:srgbClr val="0070C0"/>
                </a:solidFill>
                <a:effectLst/>
                <a:latin typeface="Lucida Sans Unicode" pitchFamily="34" charset="0"/>
                <a:cs typeface="Lucida Sans Unicode" pitchFamily="34" charset="0"/>
              </a:rPr>
              <a:t>STEEL frames are unstable</a:t>
            </a:r>
            <a:br>
              <a:rPr lang="en-GB" sz="4400" b="1" dirty="0" smtClean="0">
                <a:solidFill>
                  <a:srgbClr val="0070C0"/>
                </a:solidFill>
                <a:effectLst/>
                <a:latin typeface="Lucida Sans Unicode" pitchFamily="34" charset="0"/>
                <a:cs typeface="Lucida Sans Unicode" pitchFamily="34" charset="0"/>
              </a:rPr>
            </a:br>
            <a:endParaRPr lang="en-GB" b="1" dirty="0">
              <a:solidFill>
                <a:srgbClr val="0070C0"/>
              </a:solidFill>
              <a:effectLst/>
            </a:endParaRPr>
          </a:p>
        </p:txBody>
      </p:sp>
      <p:sp>
        <p:nvSpPr>
          <p:cNvPr id="3" name="Content Placeholder 2"/>
          <p:cNvSpPr>
            <a:spLocks noGrp="1"/>
          </p:cNvSpPr>
          <p:nvPr>
            <p:ph idx="1"/>
          </p:nvPr>
        </p:nvSpPr>
        <p:spPr>
          <a:xfrm>
            <a:off x="755576" y="1165394"/>
            <a:ext cx="8064896" cy="3456384"/>
          </a:xfrm>
        </p:spPr>
        <p:txBody>
          <a:bodyPr>
            <a:normAutofit/>
          </a:bodyPr>
          <a:lstStyle/>
          <a:p>
            <a:pPr lvl="1" algn="just"/>
            <a:endParaRPr lang="en-US" sz="2400" dirty="0" smtClean="0"/>
          </a:p>
          <a:p>
            <a:pPr lvl="1" algn="just"/>
            <a:endParaRPr lang="en-US" sz="2400" dirty="0" smtClean="0"/>
          </a:p>
          <a:p>
            <a:pPr marL="402336" lvl="1" indent="0" algn="just">
              <a:buNone/>
            </a:pPr>
            <a:r>
              <a:rPr lang="en-US" sz="2400" dirty="0" smtClean="0"/>
              <a:t>Usually accomplished by interior masonry (or concrete) stair towers and elevator shafts that creates a vertical rigid core that resists deformation and torsion of the building due to external lateral forces. </a:t>
            </a:r>
          </a:p>
          <a:p>
            <a:pPr lvl="1" algn="just"/>
            <a:endParaRPr lang="en-GB" sz="2400" dirty="0" smtClean="0"/>
          </a:p>
          <a:p>
            <a:endParaRPr lang="en-GB" dirty="0"/>
          </a:p>
        </p:txBody>
      </p:sp>
      <p:pic>
        <p:nvPicPr>
          <p:cNvPr id="34822" name="Picture 6" descr="http://www.structuremag.org/images/0708-is-1.jpg">
            <a:hlinkClick r:id="rId2"/>
          </p:cNvPr>
          <p:cNvPicPr>
            <a:picLocks noChangeAspect="1" noChangeArrowheads="1"/>
          </p:cNvPicPr>
          <p:nvPr/>
        </p:nvPicPr>
        <p:blipFill>
          <a:blip r:embed="rId3" cstate="print"/>
          <a:srcRect/>
          <a:stretch>
            <a:fillRect/>
          </a:stretch>
        </p:blipFill>
        <p:spPr bwMode="auto">
          <a:xfrm>
            <a:off x="5364088" y="4149080"/>
            <a:ext cx="3779912" cy="2708920"/>
          </a:xfrm>
          <a:prstGeom prst="rect">
            <a:avLst/>
          </a:prstGeom>
          <a:noFill/>
        </p:spPr>
      </p:pic>
      <p:sp>
        <p:nvSpPr>
          <p:cNvPr id="4" name="Rectangle 3"/>
          <p:cNvSpPr/>
          <p:nvPr/>
        </p:nvSpPr>
        <p:spPr>
          <a:xfrm>
            <a:off x="1043608" y="1484784"/>
            <a:ext cx="3131819" cy="523220"/>
          </a:xfrm>
          <a:prstGeom prst="rect">
            <a:avLst/>
          </a:prstGeom>
        </p:spPr>
        <p:txBody>
          <a:bodyPr wrap="none">
            <a:spAutoFit/>
          </a:bodyPr>
          <a:lstStyle/>
          <a:p>
            <a:r>
              <a:rPr lang="en-US" sz="2800" b="1" u="sng" dirty="0">
                <a:solidFill>
                  <a:srgbClr val="0070C0"/>
                </a:solidFill>
              </a:rPr>
              <a:t>Rigidity of Core</a:t>
            </a:r>
            <a:r>
              <a:rPr lang="en-US" sz="2800" b="1" dirty="0">
                <a:solidFill>
                  <a:srgbClr val="0070C0"/>
                </a:solidFill>
              </a:rPr>
              <a:t> </a:t>
            </a:r>
            <a:r>
              <a:rPr lang="en-US" sz="2800" dirty="0"/>
              <a:t>- </a:t>
            </a:r>
            <a:endParaRPr lang="en-GB" sz="2800" dirty="0"/>
          </a:p>
        </p:txBody>
      </p:sp>
      <p:sp>
        <p:nvSpPr>
          <p:cNvPr id="5" name="Rectangle 4"/>
          <p:cNvSpPr/>
          <p:nvPr/>
        </p:nvSpPr>
        <p:spPr>
          <a:xfrm>
            <a:off x="591628" y="3933056"/>
            <a:ext cx="4772460" cy="523220"/>
          </a:xfrm>
          <a:prstGeom prst="rect">
            <a:avLst/>
          </a:prstGeom>
        </p:spPr>
        <p:txBody>
          <a:bodyPr wrap="none">
            <a:spAutoFit/>
          </a:bodyPr>
          <a:lstStyle/>
          <a:p>
            <a:pPr lvl="1" algn="just"/>
            <a:r>
              <a:rPr lang="en-US" sz="2800" b="1" u="sng" dirty="0" smtClean="0">
                <a:solidFill>
                  <a:srgbClr val="0070C0"/>
                </a:solidFill>
              </a:rPr>
              <a:t>Rigidity of the Exterior</a:t>
            </a:r>
            <a:r>
              <a:rPr lang="en-US" sz="2800" b="1" dirty="0" smtClean="0">
                <a:solidFill>
                  <a:srgbClr val="0070C0"/>
                </a:solidFill>
              </a:rPr>
              <a:t> </a:t>
            </a:r>
            <a:r>
              <a:rPr lang="en-US" dirty="0"/>
              <a:t>– </a:t>
            </a:r>
          </a:p>
        </p:txBody>
      </p:sp>
      <p:sp>
        <p:nvSpPr>
          <p:cNvPr id="7" name="Rectangle 6"/>
          <p:cNvSpPr/>
          <p:nvPr/>
        </p:nvSpPr>
        <p:spPr>
          <a:xfrm>
            <a:off x="577593" y="4437112"/>
            <a:ext cx="4572000" cy="2308324"/>
          </a:xfrm>
          <a:prstGeom prst="rect">
            <a:avLst/>
          </a:prstGeom>
        </p:spPr>
        <p:txBody>
          <a:bodyPr>
            <a:spAutoFit/>
          </a:bodyPr>
          <a:lstStyle/>
          <a:p>
            <a:pPr lvl="1" algn="just"/>
            <a:r>
              <a:rPr lang="en-US" sz="2400" dirty="0" smtClean="0"/>
              <a:t>The  addition of diagonal "X" </a:t>
            </a:r>
          </a:p>
          <a:p>
            <a:pPr lvl="1" algn="just"/>
            <a:r>
              <a:rPr lang="en-US" sz="2400" dirty="0" smtClean="0"/>
              <a:t>or "K" bracing that resists </a:t>
            </a:r>
          </a:p>
          <a:p>
            <a:pPr lvl="1" algn="just"/>
            <a:r>
              <a:rPr lang="en-US" sz="2400" dirty="0" smtClean="0"/>
              <a:t>lateral loads. </a:t>
            </a:r>
          </a:p>
          <a:p>
            <a:pPr lvl="1" algn="just"/>
            <a:endParaRPr lang="en-US" sz="2400" dirty="0" smtClean="0"/>
          </a:p>
          <a:p>
            <a:pPr lvl="1" algn="just"/>
            <a:r>
              <a:rPr lang="en-US" sz="2400" dirty="0" smtClean="0"/>
              <a:t>Problems – may interfere </a:t>
            </a:r>
          </a:p>
          <a:p>
            <a:pPr lvl="1" algn="just"/>
            <a:r>
              <a:rPr lang="en-US" sz="2400" dirty="0" smtClean="0"/>
              <a:t>with exterior  windows. </a:t>
            </a:r>
            <a:endParaRPr lang="en-GB" sz="2400" dirty="0" smtClean="0"/>
          </a:p>
        </p:txBody>
      </p:sp>
      <p:sp>
        <p:nvSpPr>
          <p:cNvPr id="8" name="Rectangle 7"/>
          <p:cNvSpPr/>
          <p:nvPr/>
        </p:nvSpPr>
        <p:spPr>
          <a:xfrm>
            <a:off x="971600" y="908720"/>
            <a:ext cx="3878178" cy="369332"/>
          </a:xfrm>
          <a:prstGeom prst="rect">
            <a:avLst/>
          </a:prstGeom>
        </p:spPr>
        <p:txBody>
          <a:bodyPr wrap="none">
            <a:spAutoFit/>
          </a:bodyPr>
          <a:lstStyle/>
          <a:p>
            <a:r>
              <a:rPr lang="en-US" b="1" dirty="0" smtClean="0"/>
              <a:t> Methods to stabilise Steel Frames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 calcmode="lin" valueType="num">
                                      <p:cBhvr additive="base">
                                        <p:cTn id="1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 calcmode="lin" valueType="num">
                                      <p:cBhvr additive="base">
                                        <p:cTn id="21"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anim calcmode="lin" valueType="num">
                                      <p:cBhvr additive="base">
                                        <p:cTn id="25"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7">
                                            <p:txEl>
                                              <p:pRg st="5" end="5"/>
                                            </p:txEl>
                                          </p:spTgt>
                                        </p:tgtEl>
                                        <p:attrNameLst>
                                          <p:attrName>style.visibility</p:attrName>
                                        </p:attrNameLst>
                                      </p:cBhvr>
                                      <p:to>
                                        <p:strVal val="visible"/>
                                      </p:to>
                                    </p:set>
                                    <p:anim calcmode="lin" valueType="num">
                                      <p:cBhvr additive="base">
                                        <p:cTn id="29"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4822"/>
                                        </p:tgtEl>
                                        <p:attrNameLst>
                                          <p:attrName>style.visibility</p:attrName>
                                        </p:attrNameLst>
                                      </p:cBhvr>
                                      <p:to>
                                        <p:strVal val="visible"/>
                                      </p:to>
                                    </p:set>
                                    <p:anim calcmode="lin" valueType="num">
                                      <p:cBhvr additive="base">
                                        <p:cTn id="35" dur="500" fill="hold"/>
                                        <p:tgtEl>
                                          <p:spTgt spid="34822"/>
                                        </p:tgtEl>
                                        <p:attrNameLst>
                                          <p:attrName>ppt_x</p:attrName>
                                        </p:attrNameLst>
                                      </p:cBhvr>
                                      <p:tavLst>
                                        <p:tav tm="0">
                                          <p:val>
                                            <p:strVal val="#ppt_x"/>
                                          </p:val>
                                        </p:tav>
                                        <p:tav tm="100000">
                                          <p:val>
                                            <p:strVal val="#ppt_x"/>
                                          </p:val>
                                        </p:tav>
                                      </p:tavLst>
                                    </p:anim>
                                    <p:anim calcmode="lin" valueType="num">
                                      <p:cBhvr additive="base">
                                        <p:cTn id="36" dur="500" fill="hold"/>
                                        <p:tgtEl>
                                          <p:spTgt spid="348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476672"/>
            <a:ext cx="4135427" cy="584775"/>
          </a:xfrm>
          <a:prstGeom prst="rect">
            <a:avLst/>
          </a:prstGeom>
        </p:spPr>
        <p:txBody>
          <a:bodyPr wrap="none">
            <a:spAutoFit/>
          </a:bodyPr>
          <a:lstStyle/>
          <a:p>
            <a:pPr lvl="1" algn="just"/>
            <a:r>
              <a:rPr lang="en-US" sz="3200" b="1" dirty="0">
                <a:solidFill>
                  <a:srgbClr val="0070C0"/>
                </a:solidFill>
              </a:rPr>
              <a:t>Diagonal Bracing </a:t>
            </a:r>
            <a:r>
              <a:rPr lang="en-US" sz="3200" dirty="0" smtClean="0"/>
              <a:t> </a:t>
            </a:r>
            <a:endParaRPr lang="en-US" sz="3200" dirty="0"/>
          </a:p>
        </p:txBody>
      </p:sp>
      <p:pic>
        <p:nvPicPr>
          <p:cNvPr id="20482" name="Picture 2" descr="Image result for X bracing in steel frame">
            <a:hlinkClick r:id="rId2"/>
          </p:cNvPr>
          <p:cNvPicPr>
            <a:picLocks noChangeAspect="1" noChangeArrowheads="1"/>
          </p:cNvPicPr>
          <p:nvPr/>
        </p:nvPicPr>
        <p:blipFill>
          <a:blip r:embed="rId3" cstate="print"/>
          <a:srcRect/>
          <a:stretch>
            <a:fillRect/>
          </a:stretch>
        </p:blipFill>
        <p:spPr bwMode="auto">
          <a:xfrm>
            <a:off x="5364088" y="1412775"/>
            <a:ext cx="2952328" cy="5088881"/>
          </a:xfrm>
          <a:prstGeom prst="rect">
            <a:avLst/>
          </a:prstGeom>
          <a:noFill/>
          <a:ln w="28575">
            <a:solidFill>
              <a:schemeClr val="tx1"/>
            </a:solidFill>
          </a:ln>
        </p:spPr>
      </p:pic>
      <p:pic>
        <p:nvPicPr>
          <p:cNvPr id="20484" name="Picture 4" descr="Image result for X bracing in airport window">
            <a:hlinkClick r:id="rId4"/>
          </p:cNvPr>
          <p:cNvPicPr>
            <a:picLocks noChangeAspect="1" noChangeArrowheads="1"/>
          </p:cNvPicPr>
          <p:nvPr/>
        </p:nvPicPr>
        <p:blipFill>
          <a:blip r:embed="rId5" cstate="print"/>
          <a:srcRect/>
          <a:stretch>
            <a:fillRect/>
          </a:stretch>
        </p:blipFill>
        <p:spPr bwMode="auto">
          <a:xfrm>
            <a:off x="1403648" y="4077072"/>
            <a:ext cx="3305944" cy="2479458"/>
          </a:xfrm>
          <a:prstGeom prst="rect">
            <a:avLst/>
          </a:prstGeom>
          <a:noFill/>
          <a:ln w="19050">
            <a:solidFill>
              <a:schemeClr val="tx1"/>
            </a:solidFill>
          </a:ln>
        </p:spPr>
      </p:pic>
      <p:pic>
        <p:nvPicPr>
          <p:cNvPr id="20486" name="Picture 6" descr="Related image">
            <a:hlinkClick r:id="rId6"/>
          </p:cNvPr>
          <p:cNvPicPr>
            <a:picLocks noChangeAspect="1" noChangeArrowheads="1"/>
          </p:cNvPicPr>
          <p:nvPr/>
        </p:nvPicPr>
        <p:blipFill>
          <a:blip r:embed="rId7" cstate="print"/>
          <a:srcRect/>
          <a:stretch>
            <a:fillRect/>
          </a:stretch>
        </p:blipFill>
        <p:spPr bwMode="auto">
          <a:xfrm>
            <a:off x="1331640" y="1412776"/>
            <a:ext cx="3384376" cy="2447181"/>
          </a:xfrm>
          <a:prstGeom prst="rect">
            <a:avLst/>
          </a:prstGeom>
          <a:noFill/>
          <a:ln w="19050">
            <a:solidFill>
              <a:schemeClr val="tx1"/>
            </a:solidFill>
          </a:ln>
        </p:spPr>
      </p:pic>
    </p:spTree>
    <p:extLst>
      <p:ext uri="{BB962C8B-B14F-4D97-AF65-F5344CB8AC3E}">
        <p14:creationId xmlns:p14="http://schemas.microsoft.com/office/powerpoint/2010/main" xmlns="" val="422916578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6" name="Picture 2" descr="C:\Users\allanleenantel\Desktop\img_8328[1].jpg"/>
          <p:cNvPicPr>
            <a:picLocks noChangeAspect="1" noChangeArrowheads="1"/>
          </p:cNvPicPr>
          <p:nvPr/>
        </p:nvPicPr>
        <p:blipFill>
          <a:blip r:embed="rId2" cstate="print"/>
          <a:srcRect/>
          <a:stretch>
            <a:fillRect/>
          </a:stretch>
        </p:blipFill>
        <p:spPr bwMode="auto">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6396" y="188640"/>
            <a:ext cx="7498080" cy="1143000"/>
          </a:xfrm>
        </p:spPr>
        <p:txBody>
          <a:bodyPr>
            <a:normAutofit fontScale="90000"/>
          </a:bodyPr>
          <a:lstStyle/>
          <a:p>
            <a:r>
              <a:rPr lang="en-GB" sz="4400" dirty="0" smtClean="0">
                <a:latin typeface="Lucida Sans Unicode" pitchFamily="34" charset="0"/>
                <a:cs typeface="Lucida Sans Unicode" pitchFamily="34" charset="0"/>
              </a:rPr>
              <a:t>STEEL</a:t>
            </a:r>
            <a:br>
              <a:rPr lang="en-GB" sz="4400" dirty="0" smtClean="0">
                <a:latin typeface="Lucida Sans Unicode" pitchFamily="34" charset="0"/>
                <a:cs typeface="Lucida Sans Unicode" pitchFamily="34" charset="0"/>
              </a:rPr>
            </a:br>
            <a:endParaRPr lang="en-GB" dirty="0"/>
          </a:p>
        </p:txBody>
      </p:sp>
      <p:sp>
        <p:nvSpPr>
          <p:cNvPr id="3" name="Content Placeholder 2"/>
          <p:cNvSpPr>
            <a:spLocks noGrp="1"/>
          </p:cNvSpPr>
          <p:nvPr>
            <p:ph idx="1"/>
          </p:nvPr>
        </p:nvSpPr>
        <p:spPr>
          <a:xfrm>
            <a:off x="683568" y="980728"/>
            <a:ext cx="7498080" cy="5400600"/>
          </a:xfrm>
        </p:spPr>
        <p:txBody>
          <a:bodyPr>
            <a:normAutofit/>
          </a:bodyPr>
          <a:lstStyle/>
          <a:p>
            <a:pPr>
              <a:buNone/>
            </a:pPr>
            <a:r>
              <a:rPr lang="en-US" sz="1800" b="1" dirty="0" smtClean="0"/>
              <a:t>     Methods of Stabilising Steel Frames</a:t>
            </a:r>
            <a:endParaRPr lang="en-US" sz="1800" dirty="0" smtClean="0"/>
          </a:p>
          <a:p>
            <a:pPr>
              <a:buNone/>
            </a:pPr>
            <a:endParaRPr lang="en-GB" sz="2800" dirty="0" smtClean="0"/>
          </a:p>
          <a:p>
            <a:pPr marL="402336" lvl="1" indent="0" algn="just">
              <a:buNone/>
            </a:pPr>
            <a:endParaRPr lang="en-US" dirty="0" smtClean="0"/>
          </a:p>
          <a:p>
            <a:pPr marL="402336" lvl="1" indent="0" algn="just">
              <a:buNone/>
            </a:pPr>
            <a:r>
              <a:rPr lang="en-US" dirty="0" smtClean="0"/>
              <a:t>Typically accomplished by fabricating extra connection angles, welds and bolts that greatly increase the rigidity of the connection. </a:t>
            </a:r>
          </a:p>
          <a:p>
            <a:pPr lvl="1" algn="just"/>
            <a:endParaRPr lang="en-US" dirty="0" smtClean="0"/>
          </a:p>
          <a:p>
            <a:pPr marL="402336" lvl="1" indent="0" algn="just">
              <a:buNone/>
            </a:pPr>
            <a:r>
              <a:rPr lang="en-US" dirty="0" smtClean="0"/>
              <a:t>Problems - extremely </a:t>
            </a:r>
          </a:p>
          <a:p>
            <a:pPr marL="402336" lvl="1" indent="0" algn="just">
              <a:buNone/>
            </a:pPr>
            <a:r>
              <a:rPr lang="en-US" dirty="0" smtClean="0"/>
              <a:t>labour intensive and </a:t>
            </a:r>
          </a:p>
          <a:p>
            <a:pPr marL="402336" lvl="1" indent="0" algn="just">
              <a:buNone/>
            </a:pPr>
            <a:r>
              <a:rPr lang="en-US" dirty="0" smtClean="0"/>
              <a:t>expensive. </a:t>
            </a:r>
          </a:p>
          <a:p>
            <a:pPr lvl="1"/>
            <a:endParaRPr lang="en-GB" sz="2400" dirty="0" smtClean="0"/>
          </a:p>
          <a:p>
            <a:pPr lvl="1"/>
            <a:endParaRPr lang="en-GB" sz="2400" dirty="0" smtClean="0"/>
          </a:p>
          <a:p>
            <a:pPr lvl="1"/>
            <a:endParaRPr lang="en-GB" sz="2400" dirty="0" smtClean="0"/>
          </a:p>
          <a:p>
            <a:pPr lvl="1"/>
            <a:endParaRPr lang="en-GB" sz="2400" dirty="0" smtClean="0"/>
          </a:p>
        </p:txBody>
      </p:sp>
      <p:pic>
        <p:nvPicPr>
          <p:cNvPr id="33796" name="Picture 4" descr="http://2.bp.blogspot.com/_viWbhRtuOio/TN67rZzinXI/AAAAAAAACTg/vxzJBssFqRI/s1600/china1.jpeg">
            <a:hlinkClick r:id="rId2"/>
          </p:cNvPr>
          <p:cNvPicPr>
            <a:picLocks noChangeAspect="1" noChangeArrowheads="1"/>
          </p:cNvPicPr>
          <p:nvPr/>
        </p:nvPicPr>
        <p:blipFill>
          <a:blip r:embed="rId3" cstate="print"/>
          <a:srcRect/>
          <a:stretch>
            <a:fillRect/>
          </a:stretch>
        </p:blipFill>
        <p:spPr bwMode="auto">
          <a:xfrm>
            <a:off x="4644008" y="4221088"/>
            <a:ext cx="4361712" cy="2420888"/>
          </a:xfrm>
          <a:prstGeom prst="rect">
            <a:avLst/>
          </a:prstGeom>
          <a:noFill/>
          <a:ln w="28575">
            <a:solidFill>
              <a:schemeClr val="tx1"/>
            </a:solidFill>
          </a:ln>
        </p:spPr>
      </p:pic>
      <p:sp>
        <p:nvSpPr>
          <p:cNvPr id="4" name="Rectangle 3"/>
          <p:cNvSpPr/>
          <p:nvPr/>
        </p:nvSpPr>
        <p:spPr>
          <a:xfrm>
            <a:off x="614376" y="1516142"/>
            <a:ext cx="8422120" cy="461665"/>
          </a:xfrm>
          <a:prstGeom prst="rect">
            <a:avLst/>
          </a:prstGeom>
        </p:spPr>
        <p:txBody>
          <a:bodyPr wrap="square">
            <a:spAutoFit/>
          </a:bodyPr>
          <a:lstStyle/>
          <a:p>
            <a:pPr lvl="1"/>
            <a:r>
              <a:rPr lang="en-US" sz="2400" b="1" u="sng" dirty="0">
                <a:solidFill>
                  <a:srgbClr val="0070C0"/>
                </a:solidFill>
              </a:rPr>
              <a:t>Moment-Resisting Beam-to-Column Connections</a:t>
            </a:r>
            <a:r>
              <a:rPr lang="en-US" sz="2400" b="1" dirty="0">
                <a:solidFill>
                  <a:srgbClr val="0070C0"/>
                </a:solidFill>
              </a:rPr>
              <a:t> –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 calcmode="lin" valueType="num">
                                      <p:cBhvr additive="base">
                                        <p:cTn id="1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 calcmode="lin" valueType="num">
                                      <p:cBhvr additive="base">
                                        <p:cTn id="2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81000" y="2362200"/>
            <a:ext cx="3886200" cy="1462088"/>
          </a:xfrm>
        </p:spPr>
        <p:txBody>
          <a:bodyPr/>
          <a:lstStyle/>
          <a:p>
            <a:pPr eaLnBrk="1" hangingPunct="1"/>
            <a:r>
              <a:rPr lang="en-US" smtClean="0"/>
              <a:t>Structural steel sections</a:t>
            </a:r>
          </a:p>
        </p:txBody>
      </p:sp>
      <p:pic>
        <p:nvPicPr>
          <p:cNvPr id="20483" name="Picture 4" descr="sections"/>
          <p:cNvPicPr>
            <a:picLocks noGrp="1" noChangeAspect="1" noChangeArrowheads="1"/>
          </p:cNvPicPr>
          <p:nvPr>
            <p:ph idx="1"/>
          </p:nvPr>
        </p:nvPicPr>
        <p:blipFill>
          <a:blip r:embed="rId2" cstate="print">
            <a:lum bright="12000" contrast="6000"/>
          </a:blip>
          <a:srcRect r="2983"/>
          <a:stretch>
            <a:fillRect/>
          </a:stretch>
        </p:blipFill>
        <p:spPr>
          <a:xfrm>
            <a:off x="4173538" y="533400"/>
            <a:ext cx="4284662" cy="5943600"/>
          </a:xfrm>
          <a:noFill/>
        </p:spPr>
      </p:pic>
      <p:sp>
        <p:nvSpPr>
          <p:cNvPr id="20484" name="Text Box 6"/>
          <p:cNvSpPr txBox="1">
            <a:spLocks noChangeArrowheads="1"/>
          </p:cNvSpPr>
          <p:nvPr/>
        </p:nvSpPr>
        <p:spPr bwMode="auto">
          <a:xfrm>
            <a:off x="5105400" y="304800"/>
            <a:ext cx="2743200" cy="366713"/>
          </a:xfrm>
          <a:prstGeom prst="rect">
            <a:avLst/>
          </a:prstGeom>
          <a:noFill/>
          <a:ln w="9525">
            <a:noFill/>
            <a:miter lim="800000"/>
            <a:headEnd/>
            <a:tailEnd/>
          </a:ln>
        </p:spPr>
        <p:txBody>
          <a:bodyPr>
            <a:spAutoFit/>
          </a:bodyPr>
          <a:lstStyle/>
          <a:p>
            <a:pPr>
              <a:spcBef>
                <a:spcPct val="50000"/>
              </a:spcBef>
            </a:pPr>
            <a:r>
              <a:rPr lang="en-US"/>
              <a:t>Hot rolled sections</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332656"/>
            <a:ext cx="7498080" cy="508918"/>
          </a:xfrm>
        </p:spPr>
        <p:txBody>
          <a:bodyPr>
            <a:normAutofit fontScale="90000"/>
          </a:bodyPr>
          <a:lstStyle/>
          <a:p>
            <a:r>
              <a:rPr lang="en-GB" dirty="0" smtClean="0"/>
              <a:t/>
            </a:r>
            <a:br>
              <a:rPr lang="en-GB" dirty="0" smtClean="0"/>
            </a:br>
            <a:r>
              <a:rPr lang="en-US" dirty="0" smtClean="0"/>
              <a:t> </a:t>
            </a:r>
            <a:r>
              <a:rPr lang="en-GB" dirty="0" smtClean="0"/>
              <a:t/>
            </a:r>
            <a:br>
              <a:rPr lang="en-GB" dirty="0" smtClean="0"/>
            </a:br>
            <a:r>
              <a:rPr lang="en-GB" dirty="0" smtClean="0"/>
              <a:t> </a:t>
            </a:r>
            <a:r>
              <a:rPr lang="en-US" sz="2700" b="1" dirty="0" smtClean="0">
                <a:solidFill>
                  <a:schemeClr val="tx1"/>
                </a:solidFill>
                <a:latin typeface="Lucida Sans Unicode" pitchFamily="34" charset="0"/>
                <a:cs typeface="Lucida Sans Unicode" pitchFamily="34" charset="0"/>
              </a:rPr>
              <a:t>Basic Structural Steel Shapes (Hot-rolled):</a:t>
            </a:r>
            <a:r>
              <a:rPr lang="en-US" sz="2700" dirty="0" smtClean="0">
                <a:solidFill>
                  <a:schemeClr val="tx1"/>
                </a:solidFill>
                <a:latin typeface="Lucida Sans Unicode" pitchFamily="34" charset="0"/>
                <a:cs typeface="Lucida Sans Unicode" pitchFamily="34" charset="0"/>
              </a:rPr>
              <a:t> </a:t>
            </a:r>
            <a:r>
              <a:rPr lang="en-GB" sz="2700" dirty="0" smtClean="0">
                <a:solidFill>
                  <a:schemeClr val="tx1"/>
                </a:solidFill>
                <a:latin typeface="Lucida Sans Unicode" pitchFamily="34" charset="0"/>
                <a:cs typeface="Lucida Sans Unicode" pitchFamily="34" charset="0"/>
              </a:rPr>
              <a:t/>
            </a:r>
            <a:br>
              <a:rPr lang="en-GB" sz="2700" dirty="0" smtClean="0">
                <a:solidFill>
                  <a:schemeClr val="tx1"/>
                </a:solidFill>
                <a:latin typeface="Lucida Sans Unicode" pitchFamily="34" charset="0"/>
                <a:cs typeface="Lucida Sans Unicode" pitchFamily="34" charset="0"/>
              </a:rPr>
            </a:br>
            <a:endParaRPr lang="en-GB" sz="2700" dirty="0">
              <a:solidFill>
                <a:schemeClr val="tx1"/>
              </a:solidFill>
              <a:latin typeface="Lucida Sans Unicode" pitchFamily="34" charset="0"/>
              <a:cs typeface="Lucida Sans Unicode" pitchFamily="34" charset="0"/>
            </a:endParaRPr>
          </a:p>
        </p:txBody>
      </p:sp>
      <p:pic>
        <p:nvPicPr>
          <p:cNvPr id="4" name="Content Placeholder 3" descr="http://faculty.delhi.edu/hultendc/Image41.gif"/>
          <p:cNvPicPr>
            <a:picLocks noGrp="1"/>
          </p:cNvPicPr>
          <p:nvPr>
            <p:ph idx="1"/>
          </p:nvPr>
        </p:nvPicPr>
        <p:blipFill>
          <a:blip r:embed="rId2" cstate="print"/>
          <a:srcRect/>
          <a:stretch>
            <a:fillRect/>
          </a:stretch>
        </p:blipFill>
        <p:spPr bwMode="auto">
          <a:xfrm>
            <a:off x="3851920" y="4365104"/>
            <a:ext cx="2880320" cy="1685920"/>
          </a:xfrm>
          <a:prstGeom prst="rect">
            <a:avLst/>
          </a:prstGeom>
          <a:noFill/>
          <a:ln w="9525">
            <a:noFill/>
            <a:miter lim="800000"/>
            <a:headEnd/>
            <a:tailEnd/>
          </a:ln>
        </p:spPr>
      </p:pic>
      <p:sp>
        <p:nvSpPr>
          <p:cNvPr id="6147" name="Rectangle 3"/>
          <p:cNvSpPr>
            <a:spLocks noChangeArrowheads="1"/>
          </p:cNvSpPr>
          <p:nvPr/>
        </p:nvSpPr>
        <p:spPr bwMode="auto">
          <a:xfrm>
            <a:off x="0" y="-323165"/>
            <a:ext cx="184731"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endParaRPr>
          </a:p>
        </p:txBody>
      </p:sp>
      <p:sp>
        <p:nvSpPr>
          <p:cNvPr id="10" name="TextBox 9"/>
          <p:cNvSpPr txBox="1"/>
          <p:nvPr/>
        </p:nvSpPr>
        <p:spPr>
          <a:xfrm>
            <a:off x="1475656" y="1556792"/>
            <a:ext cx="7416824" cy="2677656"/>
          </a:xfrm>
          <a:prstGeom prst="rect">
            <a:avLst/>
          </a:prstGeom>
          <a:noFill/>
        </p:spPr>
        <p:txBody>
          <a:bodyPr wrap="square" rtlCol="0">
            <a:spAutoFit/>
          </a:bodyPr>
          <a:lstStyle/>
          <a:p>
            <a:pPr lvl="1" eaLnBrk="0" fontAlgn="base" hangingPunct="0">
              <a:spcBef>
                <a:spcPct val="0"/>
              </a:spcBef>
              <a:spcAft>
                <a:spcPct val="0"/>
              </a:spcAft>
            </a:pPr>
            <a:r>
              <a:rPr lang="en-US" sz="2400" b="1" dirty="0" smtClean="0">
                <a:latin typeface="Arial" pitchFamily="34" charset="0"/>
                <a:ea typeface="Times New Roman" pitchFamily="18" charset="0"/>
                <a:cs typeface="Arial" pitchFamily="34" charset="0"/>
              </a:rPr>
              <a:t>1.</a:t>
            </a:r>
            <a:r>
              <a:rPr kumimoji="0" lang="en-US" sz="2400" b="1" i="0" strike="noStrike" cap="none" normalizeH="0" baseline="0" dirty="0" smtClean="0">
                <a:ln>
                  <a:noFill/>
                </a:ln>
                <a:solidFill>
                  <a:schemeClr val="tx1"/>
                </a:solidFill>
                <a:effectLst/>
                <a:latin typeface="Arial" pitchFamily="34" charset="0"/>
                <a:ea typeface="Times New Roman" pitchFamily="18" charset="0"/>
                <a:cs typeface="Arial" pitchFamily="34" charset="0"/>
              </a:rPr>
              <a:t>Wide Flange</a:t>
            </a:r>
            <a:r>
              <a:rPr kumimoji="0" lang="en-US" sz="2400" b="0" i="0"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The typical "I Beam" used in construction. </a:t>
            </a:r>
          </a:p>
          <a:p>
            <a:pPr lvl="1" eaLnBrk="0" fontAlgn="base" hangingPunct="0">
              <a:spcBef>
                <a:spcPct val="0"/>
              </a:spcBef>
              <a:spcAft>
                <a:spcPct val="0"/>
              </a:spcAf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Example - W18x35, where "W" = Wide flange, </a:t>
            </a:r>
          </a:p>
          <a:p>
            <a:pPr lvl="1" eaLnBrk="0" fontAlgn="base" hangingPunct="0">
              <a:spcBef>
                <a:spcPct val="0"/>
              </a:spcBef>
              <a:spcAft>
                <a:spcPct val="0"/>
              </a:spcAf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18 = nominal depth of member in inches</a:t>
            </a:r>
          </a:p>
          <a:p>
            <a:pPr lvl="1" eaLnBrk="0" fontAlgn="base" hangingPunct="0">
              <a:spcBef>
                <a:spcPct val="0"/>
              </a:spcBef>
              <a:spcAft>
                <a:spcPct val="0"/>
              </a:spcAf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35 = linear weight in lbs of beam /foot </a:t>
            </a:r>
          </a:p>
          <a:p>
            <a:pPr lvl="1" eaLnBrk="0" fontAlgn="base" hangingPunct="0">
              <a:spcBef>
                <a:spcPct val="0"/>
              </a:spcBef>
              <a:spcAft>
                <a:spcPct val="0"/>
              </a:spcAf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Used for beams, columns, piles, bracing and other heavy applications. </a:t>
            </a:r>
            <a:endParaRPr kumimoji="0" lang="en-GB" sz="2400" b="0" i="0" u="none" strike="noStrike" cap="none" normalizeH="0" baseline="0" dirty="0" smtClean="0">
              <a:ln>
                <a:noFill/>
              </a:ln>
              <a:solidFill>
                <a:schemeClr val="tx1"/>
              </a:solidFill>
              <a:effectLst/>
              <a:latin typeface="Arial"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404664"/>
            <a:ext cx="7498080" cy="1143000"/>
          </a:xfrm>
        </p:spPr>
        <p:txBody>
          <a:bodyPr>
            <a:normAutofit fontScale="90000"/>
          </a:bodyPr>
          <a:lstStyle/>
          <a:p>
            <a:r>
              <a:rPr lang="en-US" sz="2700" b="1" dirty="0" smtClean="0">
                <a:solidFill>
                  <a:schemeClr val="tx1"/>
                </a:solidFill>
                <a:latin typeface="Lucida Sans Unicode" pitchFamily="34" charset="0"/>
                <a:cs typeface="Lucida Sans Unicode" pitchFamily="34" charset="0"/>
              </a:rPr>
              <a:t>Basic Structural Steel Shapes (Hot-rolled):</a:t>
            </a:r>
            <a:r>
              <a:rPr lang="en-US" sz="2700" dirty="0" smtClean="0">
                <a:solidFill>
                  <a:schemeClr val="tx1"/>
                </a:solidFill>
                <a:latin typeface="Lucida Sans Unicode" pitchFamily="34" charset="0"/>
                <a:cs typeface="Lucida Sans Unicode" pitchFamily="34" charset="0"/>
              </a:rPr>
              <a:t> </a:t>
            </a:r>
            <a:r>
              <a:rPr lang="en-GB" sz="4400" dirty="0" smtClean="0">
                <a:solidFill>
                  <a:schemeClr val="tx1"/>
                </a:solidFill>
                <a:latin typeface="Lucida Sans Unicode" pitchFamily="34" charset="0"/>
                <a:cs typeface="Lucida Sans Unicode" pitchFamily="34" charset="0"/>
              </a:rPr>
              <a:t/>
            </a:r>
            <a:br>
              <a:rPr lang="en-GB" sz="4400" dirty="0" smtClean="0">
                <a:solidFill>
                  <a:schemeClr val="tx1"/>
                </a:solidFill>
                <a:latin typeface="Lucida Sans Unicode" pitchFamily="34" charset="0"/>
                <a:cs typeface="Lucida Sans Unicode" pitchFamily="34" charset="0"/>
              </a:rPr>
            </a:br>
            <a:endParaRPr lang="en-GB" dirty="0"/>
          </a:p>
        </p:txBody>
      </p:sp>
      <p:sp>
        <p:nvSpPr>
          <p:cNvPr id="3" name="Content Placeholder 2"/>
          <p:cNvSpPr>
            <a:spLocks noGrp="1"/>
          </p:cNvSpPr>
          <p:nvPr>
            <p:ph idx="1"/>
          </p:nvPr>
        </p:nvSpPr>
        <p:spPr>
          <a:xfrm>
            <a:off x="1403648" y="1052736"/>
            <a:ext cx="7498080" cy="4800600"/>
          </a:xfrm>
        </p:spPr>
        <p:txBody>
          <a:bodyPr/>
          <a:lstStyle/>
          <a:p>
            <a:endParaRPr lang="en-GB" dirty="0" smtClean="0"/>
          </a:p>
          <a:p>
            <a:pPr marL="916686" lvl="1" indent="-514350">
              <a:buNone/>
            </a:pPr>
            <a:r>
              <a:rPr lang="en-US" sz="2400" b="1" dirty="0" smtClean="0">
                <a:latin typeface="Arial" pitchFamily="34" charset="0"/>
                <a:cs typeface="Arial" pitchFamily="34" charset="0"/>
              </a:rPr>
              <a:t>	2. Angles </a:t>
            </a:r>
            <a:r>
              <a:rPr lang="en-US" sz="2400" dirty="0" smtClean="0">
                <a:latin typeface="Arial" pitchFamily="34" charset="0"/>
                <a:cs typeface="Arial" pitchFamily="34" charset="0"/>
              </a:rPr>
              <a:t>- Either equal legs or unequal legs. Example - L4x3x1/4 where 4 and 3 are the actual leg dimensions in inches </a:t>
            </a:r>
          </a:p>
          <a:p>
            <a:pPr marL="916686" lvl="1" indent="-514350">
              <a:buNone/>
            </a:pPr>
            <a:r>
              <a:rPr lang="en-US" sz="2400" dirty="0" smtClean="0">
                <a:latin typeface="Arial" pitchFamily="34" charset="0"/>
                <a:cs typeface="Arial" pitchFamily="34" charset="0"/>
              </a:rPr>
              <a:t>	1/4 = angle thickness in inches. </a:t>
            </a:r>
          </a:p>
          <a:p>
            <a:pPr marL="916686" lvl="1" indent="-514350">
              <a:buNone/>
            </a:pPr>
            <a:r>
              <a:rPr lang="en-US" sz="2400" dirty="0" smtClean="0">
                <a:latin typeface="Arial" pitchFamily="34" charset="0"/>
                <a:cs typeface="Arial" pitchFamily="34" charset="0"/>
              </a:rPr>
              <a:t>	Used for lintels, bracing, built-up beams and </a:t>
            </a:r>
          </a:p>
          <a:p>
            <a:pPr marL="916686" lvl="1" indent="-514350">
              <a:buNone/>
            </a:pPr>
            <a:r>
              <a:rPr lang="en-US" sz="2400" dirty="0" smtClean="0">
                <a:latin typeface="Arial" pitchFamily="34" charset="0"/>
                <a:cs typeface="Arial" pitchFamily="34" charset="0"/>
              </a:rPr>
              <a:t>	columns, secondary framing and other light-</a:t>
            </a:r>
          </a:p>
          <a:p>
            <a:pPr marL="916686" lvl="1" indent="-514350">
              <a:buNone/>
            </a:pPr>
            <a:r>
              <a:rPr lang="en-US" sz="2400" dirty="0" smtClean="0">
                <a:latin typeface="Arial" pitchFamily="34" charset="0"/>
                <a:cs typeface="Arial" pitchFamily="34" charset="0"/>
              </a:rPr>
              <a:t>	duty applications. </a:t>
            </a:r>
          </a:p>
          <a:p>
            <a:pPr marL="916686" lvl="1" indent="-514350">
              <a:buNone/>
            </a:pPr>
            <a:endParaRPr lang="en-GB" sz="2400" dirty="0" smtClean="0"/>
          </a:p>
          <a:p>
            <a:endParaRPr lang="en-GB" dirty="0"/>
          </a:p>
        </p:txBody>
      </p:sp>
      <p:pic>
        <p:nvPicPr>
          <p:cNvPr id="4" name="Picture 3" descr="http://faculty.delhi.edu/hultendc/Image42.gif"/>
          <p:cNvPicPr/>
          <p:nvPr/>
        </p:nvPicPr>
        <p:blipFill>
          <a:blip r:embed="rId2" cstate="print"/>
          <a:srcRect/>
          <a:stretch>
            <a:fillRect/>
          </a:stretch>
        </p:blipFill>
        <p:spPr bwMode="auto">
          <a:xfrm>
            <a:off x="5148064" y="4509120"/>
            <a:ext cx="3744416" cy="194421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smtClean="0">
                <a:solidFill>
                  <a:schemeClr val="tx1"/>
                </a:solidFill>
                <a:latin typeface="Lucida Sans Unicode" pitchFamily="34" charset="0"/>
                <a:cs typeface="Lucida Sans Unicode" pitchFamily="34" charset="0"/>
              </a:rPr>
              <a:t>Basic Structural Steel Shapes (Hot-rolled):</a:t>
            </a:r>
            <a:r>
              <a:rPr lang="en-US" sz="2400" dirty="0" smtClean="0">
                <a:solidFill>
                  <a:schemeClr val="tx1"/>
                </a:solidFill>
                <a:latin typeface="Lucida Sans Unicode" pitchFamily="34" charset="0"/>
                <a:cs typeface="Lucida Sans Unicode" pitchFamily="34" charset="0"/>
              </a:rPr>
              <a:t> </a:t>
            </a:r>
            <a:r>
              <a:rPr lang="en-GB" sz="2400" dirty="0" smtClean="0">
                <a:solidFill>
                  <a:schemeClr val="tx1"/>
                </a:solidFill>
                <a:latin typeface="Lucida Sans Unicode" pitchFamily="34" charset="0"/>
                <a:cs typeface="Lucida Sans Unicode" pitchFamily="34" charset="0"/>
              </a:rPr>
              <a:t/>
            </a:r>
            <a:br>
              <a:rPr lang="en-GB" sz="2400" dirty="0" smtClean="0">
                <a:solidFill>
                  <a:schemeClr val="tx1"/>
                </a:solidFill>
                <a:latin typeface="Lucida Sans Unicode" pitchFamily="34" charset="0"/>
                <a:cs typeface="Lucida Sans Unicode" pitchFamily="34" charset="0"/>
              </a:rPr>
            </a:br>
            <a:endParaRPr lang="en-GB" sz="2400" dirty="0"/>
          </a:p>
        </p:txBody>
      </p:sp>
      <p:sp>
        <p:nvSpPr>
          <p:cNvPr id="3" name="Content Placeholder 2"/>
          <p:cNvSpPr>
            <a:spLocks noGrp="1"/>
          </p:cNvSpPr>
          <p:nvPr>
            <p:ph idx="1"/>
          </p:nvPr>
        </p:nvSpPr>
        <p:spPr>
          <a:xfrm>
            <a:off x="1115616" y="980728"/>
            <a:ext cx="7498080" cy="4800600"/>
          </a:xfrm>
        </p:spPr>
        <p:txBody>
          <a:bodyPr/>
          <a:lstStyle/>
          <a:p>
            <a:endParaRPr lang="en-GB" dirty="0" smtClean="0"/>
          </a:p>
          <a:p>
            <a:pPr lvl="1">
              <a:buNone/>
            </a:pPr>
            <a:r>
              <a:rPr lang="en-US" b="1" dirty="0" smtClean="0"/>
              <a:t>	3. "C" shaped </a:t>
            </a:r>
            <a:r>
              <a:rPr lang="en-US" dirty="0" smtClean="0"/>
              <a:t>members are used for beams, built-up columns, bracing, secondary framing and other light to medium-duty applications. </a:t>
            </a:r>
          </a:p>
          <a:p>
            <a:pPr lvl="1">
              <a:buNone/>
            </a:pPr>
            <a:r>
              <a:rPr lang="en-US" dirty="0" smtClean="0"/>
              <a:t>   An example of a channel is C10x30 where "C" indicates channel, 10 is the actual height of the channel in inches,</a:t>
            </a:r>
          </a:p>
          <a:p>
            <a:pPr lvl="1">
              <a:buNone/>
            </a:pPr>
            <a:r>
              <a:rPr lang="en-US" dirty="0" smtClean="0"/>
              <a:t>   30 = linear weight in lbs / foot</a:t>
            </a:r>
            <a:endParaRPr lang="en-GB" sz="2400" dirty="0" smtClean="0"/>
          </a:p>
          <a:p>
            <a:endParaRPr lang="en-GB" dirty="0"/>
          </a:p>
        </p:txBody>
      </p:sp>
      <p:pic>
        <p:nvPicPr>
          <p:cNvPr id="4" name="Picture 3" descr="http://faculty.delhi.edu/hultendc/Image43.gif"/>
          <p:cNvPicPr/>
          <p:nvPr/>
        </p:nvPicPr>
        <p:blipFill>
          <a:blip r:embed="rId2" cstate="print"/>
          <a:srcRect/>
          <a:stretch>
            <a:fillRect/>
          </a:stretch>
        </p:blipFill>
        <p:spPr bwMode="auto">
          <a:xfrm>
            <a:off x="6012160" y="4869160"/>
            <a:ext cx="2233930" cy="156972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498080" cy="1143000"/>
          </a:xfrm>
        </p:spPr>
        <p:txBody>
          <a:bodyPr>
            <a:normAutofit fontScale="90000"/>
          </a:bodyPr>
          <a:lstStyle/>
          <a:p>
            <a:r>
              <a:rPr lang="en-US" sz="2700" b="1" dirty="0" smtClean="0">
                <a:solidFill>
                  <a:schemeClr val="tx1"/>
                </a:solidFill>
                <a:latin typeface="Lucida Sans Unicode" pitchFamily="34" charset="0"/>
                <a:cs typeface="Lucida Sans Unicode" pitchFamily="34" charset="0"/>
              </a:rPr>
              <a:t>Basic Structural Steel Shapes (Hot-rolled):</a:t>
            </a:r>
            <a:r>
              <a:rPr lang="en-US" sz="2700" dirty="0" smtClean="0">
                <a:solidFill>
                  <a:schemeClr val="tx1"/>
                </a:solidFill>
                <a:latin typeface="Lucida Sans Unicode" pitchFamily="34" charset="0"/>
                <a:cs typeface="Lucida Sans Unicode" pitchFamily="34" charset="0"/>
              </a:rPr>
              <a:t> </a:t>
            </a:r>
            <a:r>
              <a:rPr lang="en-GB" sz="4400" dirty="0" smtClean="0">
                <a:solidFill>
                  <a:schemeClr val="tx1"/>
                </a:solidFill>
                <a:latin typeface="Lucida Sans Unicode" pitchFamily="34" charset="0"/>
                <a:cs typeface="Lucida Sans Unicode" pitchFamily="34" charset="0"/>
              </a:rPr>
              <a:t/>
            </a:r>
            <a:br>
              <a:rPr lang="en-GB" sz="4400" dirty="0" smtClean="0">
                <a:solidFill>
                  <a:schemeClr val="tx1"/>
                </a:solidFill>
                <a:latin typeface="Lucida Sans Unicode" pitchFamily="34" charset="0"/>
                <a:cs typeface="Lucida Sans Unicode" pitchFamily="34" charset="0"/>
              </a:rPr>
            </a:br>
            <a:endParaRPr lang="en-GB" dirty="0"/>
          </a:p>
        </p:txBody>
      </p:sp>
      <p:sp>
        <p:nvSpPr>
          <p:cNvPr id="3" name="Content Placeholder 2"/>
          <p:cNvSpPr>
            <a:spLocks noGrp="1"/>
          </p:cNvSpPr>
          <p:nvPr>
            <p:ph idx="1"/>
          </p:nvPr>
        </p:nvSpPr>
        <p:spPr/>
        <p:txBody>
          <a:bodyPr/>
          <a:lstStyle/>
          <a:p>
            <a:pPr marL="365760" lvl="1" indent="-283464">
              <a:spcBef>
                <a:spcPts val="600"/>
              </a:spcBef>
              <a:buSzPct val="80000"/>
              <a:buNone/>
            </a:pPr>
            <a:r>
              <a:rPr lang="en-US" b="1" dirty="0" smtClean="0"/>
              <a:t>	4. Steel Pipe </a:t>
            </a:r>
            <a:r>
              <a:rPr lang="en-US" dirty="0" smtClean="0"/>
              <a:t>- Circular pipe is used most often for columns. Comes in three categories based upon diameter and wall thickness, and are "standard weight", "extra strong" and "double extra strong, depending on wall thickness.</a:t>
            </a:r>
          </a:p>
          <a:p>
            <a:pPr marL="365760" lvl="1" indent="-283464">
              <a:spcBef>
                <a:spcPts val="600"/>
              </a:spcBef>
              <a:buSzPct val="80000"/>
              <a:buNone/>
            </a:pPr>
            <a:r>
              <a:rPr lang="en-US" dirty="0" smtClean="0"/>
              <a:t>	</a:t>
            </a:r>
            <a:endParaRPr lang="en-GB" sz="2400" dirty="0" smtClean="0"/>
          </a:p>
          <a:p>
            <a:endParaRPr lang="en-GB" dirty="0"/>
          </a:p>
        </p:txBody>
      </p:sp>
      <p:pic>
        <p:nvPicPr>
          <p:cNvPr id="4" name="Picture 3" descr="http://faculty.delhi.edu/hultendc/Image44.gif"/>
          <p:cNvPicPr/>
          <p:nvPr/>
        </p:nvPicPr>
        <p:blipFill>
          <a:blip r:embed="rId2" cstate="print"/>
          <a:srcRect/>
          <a:stretch>
            <a:fillRect/>
          </a:stretch>
        </p:blipFill>
        <p:spPr bwMode="auto">
          <a:xfrm>
            <a:off x="4932040" y="4149080"/>
            <a:ext cx="2520280" cy="18002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2700" b="1" dirty="0" smtClean="0">
                <a:solidFill>
                  <a:schemeClr val="tx1"/>
                </a:solidFill>
                <a:latin typeface="Lucida Sans Unicode" pitchFamily="34" charset="0"/>
                <a:cs typeface="Lucida Sans Unicode" pitchFamily="34" charset="0"/>
              </a:rPr>
              <a:t>Basic Structural Steel Shapes (Hot-rolled):</a:t>
            </a:r>
            <a:r>
              <a:rPr lang="en-US" sz="2700" dirty="0" smtClean="0">
                <a:solidFill>
                  <a:schemeClr val="tx1"/>
                </a:solidFill>
                <a:latin typeface="Lucida Sans Unicode" pitchFamily="34" charset="0"/>
                <a:cs typeface="Lucida Sans Unicode" pitchFamily="34" charset="0"/>
              </a:rPr>
              <a:t> </a:t>
            </a:r>
            <a:r>
              <a:rPr lang="en-GB" sz="6600" dirty="0" smtClean="0">
                <a:solidFill>
                  <a:schemeClr val="tx1"/>
                </a:solidFill>
                <a:latin typeface="Lucida Sans Unicode" pitchFamily="34" charset="0"/>
                <a:cs typeface="Lucida Sans Unicode" pitchFamily="34" charset="0"/>
              </a:rPr>
              <a:t/>
            </a:r>
            <a:br>
              <a:rPr lang="en-GB" sz="6600" dirty="0" smtClean="0">
                <a:solidFill>
                  <a:schemeClr val="tx1"/>
                </a:solidFill>
                <a:latin typeface="Lucida Sans Unicode" pitchFamily="34" charset="0"/>
                <a:cs typeface="Lucida Sans Unicode" pitchFamily="34" charset="0"/>
              </a:rPr>
            </a:br>
            <a:endParaRPr lang="en-GB" dirty="0"/>
          </a:p>
        </p:txBody>
      </p:sp>
      <p:sp>
        <p:nvSpPr>
          <p:cNvPr id="3" name="Subtitle 2"/>
          <p:cNvSpPr>
            <a:spLocks noGrp="1"/>
          </p:cNvSpPr>
          <p:nvPr>
            <p:ph type="subTitle" idx="1"/>
          </p:nvPr>
        </p:nvSpPr>
        <p:spPr>
          <a:xfrm>
            <a:off x="1432560" y="1412776"/>
            <a:ext cx="7406640" cy="2592288"/>
          </a:xfrm>
        </p:spPr>
        <p:txBody>
          <a:bodyPr>
            <a:normAutofit fontScale="55000" lnSpcReduction="20000"/>
          </a:bodyPr>
          <a:lstStyle/>
          <a:p>
            <a:pPr marL="27432" lvl="1" algn="l">
              <a:spcBef>
                <a:spcPts val="600"/>
              </a:spcBef>
              <a:buSzPct val="80000"/>
            </a:pPr>
            <a:r>
              <a:rPr lang="en-US" sz="5100" b="1" dirty="0" smtClean="0"/>
              <a:t>5. Tube Steel </a:t>
            </a:r>
            <a:r>
              <a:rPr lang="en-US" sz="5100" dirty="0" smtClean="0"/>
              <a:t>- These square or rectangular sections are used most often as columns, but may also be used as beams, bracing or other applications. </a:t>
            </a:r>
          </a:p>
          <a:p>
            <a:pPr marL="27432" lvl="1" algn="l">
              <a:spcBef>
                <a:spcPts val="600"/>
              </a:spcBef>
              <a:buSzPct val="80000"/>
            </a:pPr>
            <a:r>
              <a:rPr lang="en-US" sz="5100" dirty="0" smtClean="0"/>
              <a:t>A typical example is TS6x4x1/4 where TS = Tube Steel, 6 and 4 are the actual width and depth in inches, and 1/4 is the wall thickness in inches. </a:t>
            </a:r>
            <a:endParaRPr lang="en-GB" sz="5100" dirty="0" smtClean="0"/>
          </a:p>
          <a:p>
            <a:endParaRPr lang="en-GB" sz="5100" dirty="0"/>
          </a:p>
        </p:txBody>
      </p:sp>
      <p:pic>
        <p:nvPicPr>
          <p:cNvPr id="4" name="Picture 3" descr="http://faculty.delhi.edu/hultendc/Image45.gif"/>
          <p:cNvPicPr/>
          <p:nvPr/>
        </p:nvPicPr>
        <p:blipFill>
          <a:blip r:embed="rId2" cstate="print"/>
          <a:srcRect/>
          <a:stretch>
            <a:fillRect/>
          </a:stretch>
        </p:blipFill>
        <p:spPr bwMode="auto">
          <a:xfrm>
            <a:off x="4427984" y="4149080"/>
            <a:ext cx="3384376" cy="2376264"/>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2700" b="1" dirty="0" smtClean="0">
                <a:solidFill>
                  <a:schemeClr val="tx1"/>
                </a:solidFill>
                <a:latin typeface="Lucida Sans Unicode" pitchFamily="34" charset="0"/>
                <a:cs typeface="Lucida Sans Unicode" pitchFamily="34" charset="0"/>
              </a:rPr>
              <a:t>Basic Structural Steel Shapes (Hot-rolled):</a:t>
            </a:r>
            <a:r>
              <a:rPr lang="en-US" sz="2700" dirty="0" smtClean="0">
                <a:solidFill>
                  <a:schemeClr val="tx1"/>
                </a:solidFill>
                <a:latin typeface="Lucida Sans Unicode" pitchFamily="34" charset="0"/>
                <a:cs typeface="Lucida Sans Unicode" pitchFamily="34" charset="0"/>
              </a:rPr>
              <a:t> </a:t>
            </a:r>
            <a:r>
              <a:rPr lang="en-GB" sz="9600" dirty="0" smtClean="0">
                <a:solidFill>
                  <a:schemeClr val="tx1"/>
                </a:solidFill>
                <a:latin typeface="Lucida Sans Unicode" pitchFamily="34" charset="0"/>
                <a:cs typeface="Lucida Sans Unicode" pitchFamily="34" charset="0"/>
              </a:rPr>
              <a:t/>
            </a:r>
            <a:br>
              <a:rPr lang="en-GB" sz="9600" dirty="0" smtClean="0">
                <a:solidFill>
                  <a:schemeClr val="tx1"/>
                </a:solidFill>
                <a:latin typeface="Lucida Sans Unicode" pitchFamily="34" charset="0"/>
                <a:cs typeface="Lucida Sans Unicode" pitchFamily="34" charset="0"/>
              </a:rPr>
            </a:br>
            <a:endParaRPr lang="en-GB" dirty="0"/>
          </a:p>
        </p:txBody>
      </p:sp>
      <p:sp>
        <p:nvSpPr>
          <p:cNvPr id="3" name="Subtitle 2"/>
          <p:cNvSpPr>
            <a:spLocks noGrp="1"/>
          </p:cNvSpPr>
          <p:nvPr>
            <p:ph type="subTitle" idx="1"/>
          </p:nvPr>
        </p:nvSpPr>
        <p:spPr>
          <a:xfrm>
            <a:off x="1403648" y="1412776"/>
            <a:ext cx="7406640" cy="1752600"/>
          </a:xfrm>
        </p:spPr>
        <p:txBody>
          <a:bodyPr>
            <a:noAutofit/>
          </a:bodyPr>
          <a:lstStyle/>
          <a:p>
            <a:pPr marL="27432" lvl="1" algn="l">
              <a:spcBef>
                <a:spcPts val="600"/>
              </a:spcBef>
              <a:buSzPct val="80000"/>
            </a:pPr>
            <a:r>
              <a:rPr lang="en-US" sz="2000" b="1" dirty="0" smtClean="0">
                <a:latin typeface="Lucida Sans Unicode" pitchFamily="34" charset="0"/>
                <a:cs typeface="Lucida Sans Unicode" pitchFamily="34" charset="0"/>
              </a:rPr>
              <a:t>6. </a:t>
            </a:r>
            <a:r>
              <a:rPr lang="en-US" sz="2400" b="1" dirty="0" smtClean="0">
                <a:cs typeface="Lucida Sans Unicode" pitchFamily="34" charset="0"/>
              </a:rPr>
              <a:t>Plates </a:t>
            </a:r>
            <a:r>
              <a:rPr lang="en-US" sz="2400" dirty="0" smtClean="0">
                <a:cs typeface="Lucida Sans Unicode" pitchFamily="34" charset="0"/>
              </a:rPr>
              <a:t>- Flat pieces of steel cut to size. Generally in the range of 1/8" thick up to 6" thick. </a:t>
            </a:r>
          </a:p>
          <a:p>
            <a:pPr marL="27432" lvl="1" algn="l">
              <a:spcBef>
                <a:spcPts val="600"/>
              </a:spcBef>
              <a:buSzPct val="80000"/>
            </a:pPr>
            <a:r>
              <a:rPr lang="en-US" sz="2400" dirty="0" smtClean="0">
                <a:cs typeface="Lucida Sans Unicode" pitchFamily="34" charset="0"/>
              </a:rPr>
              <a:t>Used as column base plates, built-up beams and columns (i.e., plate girders), </a:t>
            </a:r>
          </a:p>
          <a:p>
            <a:pPr marL="27432" lvl="1" algn="l">
              <a:spcBef>
                <a:spcPts val="600"/>
              </a:spcBef>
              <a:buSzPct val="80000"/>
            </a:pPr>
            <a:r>
              <a:rPr lang="en-US" sz="2400" dirty="0" smtClean="0">
                <a:cs typeface="Lucida Sans Unicode" pitchFamily="34" charset="0"/>
              </a:rPr>
              <a:t>Connection pieces (I.e., gusset plates, weld plates, etc.), and any other application where specific sized pieces are required. </a:t>
            </a:r>
          </a:p>
          <a:p>
            <a:pPr marL="27432" lvl="1" algn="l">
              <a:spcBef>
                <a:spcPts val="600"/>
              </a:spcBef>
              <a:buSzPct val="80000"/>
            </a:pPr>
            <a:r>
              <a:rPr lang="en-US" sz="2400" dirty="0" smtClean="0">
                <a:cs typeface="Lucida Sans Unicode" pitchFamily="34" charset="0"/>
              </a:rPr>
              <a:t>Example - PL 6x4x3/8 where 6 and 4 are length and width of the plate in inches and 3/8 is the plate thickness in inches. </a:t>
            </a:r>
            <a:endParaRPr lang="en-GB" sz="2400" dirty="0" smtClean="0">
              <a:cs typeface="Lucida Sans Unicode" pitchFamily="34" charset="0"/>
            </a:endParaRPr>
          </a:p>
          <a:p>
            <a:endParaRPr lang="en-GB" sz="2400" dirty="0">
              <a:cs typeface="Lucida Sans Unicode"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59832" y="1988840"/>
            <a:ext cx="6192688" cy="769441"/>
          </a:xfrm>
          <a:prstGeom prst="rect">
            <a:avLst/>
          </a:prstGeom>
          <a:noFill/>
        </p:spPr>
        <p:txBody>
          <a:bodyPr wrap="square" rtlCol="0">
            <a:spAutoFit/>
          </a:bodyPr>
          <a:lstStyle/>
          <a:p>
            <a:r>
              <a:rPr lang="en-GB" sz="4400" dirty="0" smtClean="0"/>
              <a:t>Connections</a:t>
            </a:r>
            <a:endParaRPr lang="en-GB" sz="4400" dirty="0"/>
          </a:p>
        </p:txBody>
      </p:sp>
    </p:spTree>
    <p:extLst>
      <p:ext uri="{BB962C8B-B14F-4D97-AF65-F5344CB8AC3E}">
        <p14:creationId xmlns:p14="http://schemas.microsoft.com/office/powerpoint/2010/main" xmlns="" val="144203415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88640"/>
            <a:ext cx="7498080" cy="1143000"/>
          </a:xfrm>
        </p:spPr>
        <p:txBody>
          <a:bodyPr>
            <a:noAutofit/>
          </a:bodyPr>
          <a:lstStyle/>
          <a:p>
            <a:r>
              <a:rPr lang="en-US" sz="4000" b="1" dirty="0" smtClean="0">
                <a:solidFill>
                  <a:schemeClr val="tx1"/>
                </a:solidFill>
              </a:rPr>
              <a:t>Connecting the Frame</a:t>
            </a:r>
            <a:r>
              <a:rPr lang="en-GB" sz="3600" dirty="0" smtClean="0">
                <a:solidFill>
                  <a:schemeClr val="tx1"/>
                </a:solidFill>
              </a:rPr>
              <a:t/>
            </a:r>
            <a:br>
              <a:rPr lang="en-GB" sz="3600" dirty="0" smtClean="0">
                <a:solidFill>
                  <a:schemeClr val="tx1"/>
                </a:solidFill>
              </a:rPr>
            </a:br>
            <a:endParaRPr lang="en-GB" sz="3600" dirty="0">
              <a:solidFill>
                <a:schemeClr val="tx1"/>
              </a:solidFill>
            </a:endParaRPr>
          </a:p>
        </p:txBody>
      </p:sp>
      <p:sp>
        <p:nvSpPr>
          <p:cNvPr id="3" name="Content Placeholder 2"/>
          <p:cNvSpPr>
            <a:spLocks noGrp="1"/>
          </p:cNvSpPr>
          <p:nvPr>
            <p:ph idx="1"/>
          </p:nvPr>
        </p:nvSpPr>
        <p:spPr>
          <a:xfrm>
            <a:off x="611560" y="980728"/>
            <a:ext cx="8064896" cy="5256584"/>
          </a:xfrm>
        </p:spPr>
        <p:txBody>
          <a:bodyPr>
            <a:normAutofit lnSpcReduction="10000"/>
          </a:bodyPr>
          <a:lstStyle/>
          <a:p>
            <a:pPr algn="just">
              <a:buNone/>
            </a:pPr>
            <a:r>
              <a:rPr lang="en-US" sz="2400" b="1" dirty="0" smtClean="0"/>
              <a:t>	</a:t>
            </a:r>
            <a:r>
              <a:rPr lang="en-US" sz="4400" dirty="0" smtClean="0">
                <a:latin typeface="+mj-lt"/>
              </a:rPr>
              <a:t>1. Bolts – </a:t>
            </a:r>
          </a:p>
          <a:p>
            <a:pPr algn="just">
              <a:buNone/>
            </a:pPr>
            <a:endParaRPr lang="en-US" sz="2400" dirty="0" smtClean="0"/>
          </a:p>
          <a:p>
            <a:pPr algn="just">
              <a:buNone/>
            </a:pPr>
            <a:r>
              <a:rPr lang="en-US" sz="2400" dirty="0" smtClean="0"/>
              <a:t>   </a:t>
            </a:r>
            <a:r>
              <a:rPr lang="en-US" sz="2400" b="1" dirty="0" smtClean="0">
                <a:solidFill>
                  <a:srgbClr val="0070C0"/>
                </a:solidFill>
              </a:rPr>
              <a:t>Carbon steel </a:t>
            </a:r>
            <a:r>
              <a:rPr lang="en-US" sz="2400" dirty="0" smtClean="0"/>
              <a:t>and </a:t>
            </a:r>
            <a:r>
              <a:rPr lang="en-US" sz="2400" b="1" dirty="0" smtClean="0">
                <a:solidFill>
                  <a:srgbClr val="0070C0"/>
                </a:solidFill>
              </a:rPr>
              <a:t>High-strength</a:t>
            </a:r>
            <a:r>
              <a:rPr lang="en-US" sz="2400" dirty="0" smtClean="0"/>
              <a:t>. </a:t>
            </a:r>
          </a:p>
          <a:p>
            <a:pPr algn="just">
              <a:buNone/>
            </a:pPr>
            <a:r>
              <a:rPr lang="en-US" sz="2400" dirty="0" smtClean="0"/>
              <a:t>   The carbon steel bolts obtain their strength through shear and tension along the shaft of the bolt only. </a:t>
            </a:r>
          </a:p>
          <a:p>
            <a:pPr algn="just">
              <a:buNone/>
            </a:pPr>
            <a:endParaRPr lang="en-US" sz="2400" dirty="0" smtClean="0"/>
          </a:p>
          <a:p>
            <a:pPr>
              <a:buNone/>
            </a:pPr>
            <a:r>
              <a:rPr lang="en-US" sz="2400" dirty="0" smtClean="0"/>
              <a:t>   High-strength bolts </a:t>
            </a:r>
            <a:r>
              <a:rPr lang="en-US" sz="2400" b="1" dirty="0" smtClean="0">
                <a:solidFill>
                  <a:srgbClr val="0070C0"/>
                </a:solidFill>
              </a:rPr>
              <a:t>obtain their strength </a:t>
            </a:r>
          </a:p>
          <a:p>
            <a:pPr>
              <a:buNone/>
            </a:pPr>
            <a:r>
              <a:rPr lang="en-US" sz="2400" b="1" dirty="0" smtClean="0">
                <a:solidFill>
                  <a:srgbClr val="0070C0"/>
                </a:solidFill>
              </a:rPr>
              <a:t>   not only through the shear and tension </a:t>
            </a:r>
          </a:p>
          <a:p>
            <a:pPr>
              <a:buNone/>
            </a:pPr>
            <a:r>
              <a:rPr lang="en-US" sz="2400" b="1" dirty="0" smtClean="0">
                <a:solidFill>
                  <a:srgbClr val="0070C0"/>
                </a:solidFill>
              </a:rPr>
              <a:t>   along the shaft, but also from the friction </a:t>
            </a:r>
          </a:p>
          <a:p>
            <a:pPr>
              <a:buNone/>
            </a:pPr>
            <a:r>
              <a:rPr lang="en-US" sz="2400" b="1" dirty="0" smtClean="0">
                <a:solidFill>
                  <a:srgbClr val="0070C0"/>
                </a:solidFill>
              </a:rPr>
              <a:t>   forces </a:t>
            </a:r>
            <a:r>
              <a:rPr lang="en-US" sz="2400" dirty="0" smtClean="0"/>
              <a:t>that are generated from tensioning </a:t>
            </a:r>
          </a:p>
          <a:p>
            <a:pPr>
              <a:buNone/>
            </a:pPr>
            <a:r>
              <a:rPr lang="en-US" sz="2400" dirty="0" smtClean="0"/>
              <a:t>   the nut to prescribed levels.</a:t>
            </a:r>
          </a:p>
          <a:p>
            <a:pPr>
              <a:buNone/>
            </a:pPr>
            <a:r>
              <a:rPr lang="en-US" sz="2400" b="1" dirty="0" smtClean="0">
                <a:solidFill>
                  <a:srgbClr val="0070C0"/>
                </a:solidFill>
              </a:rPr>
              <a:t>   (Torque wrenching).</a:t>
            </a:r>
          </a:p>
          <a:p>
            <a:pPr>
              <a:buNone/>
            </a:pPr>
            <a:endParaRPr lang="en-US" sz="2400" dirty="0" smtClean="0"/>
          </a:p>
          <a:p>
            <a:pPr>
              <a:buNone/>
            </a:pPr>
            <a:endParaRPr lang="en-US" sz="2400" dirty="0" smtClean="0"/>
          </a:p>
          <a:p>
            <a:pPr>
              <a:buNone/>
            </a:pPr>
            <a:endParaRPr lang="en-US" sz="2400" dirty="0" smtClean="0"/>
          </a:p>
          <a:p>
            <a:pPr>
              <a:buNone/>
            </a:pPr>
            <a:endParaRPr lang="en-US" sz="2400" dirty="0" smtClean="0"/>
          </a:p>
          <a:p>
            <a:pPr>
              <a:buNone/>
            </a:pPr>
            <a:endParaRPr lang="en-GB" sz="2400" dirty="0"/>
          </a:p>
        </p:txBody>
      </p:sp>
      <p:pic>
        <p:nvPicPr>
          <p:cNvPr id="4" name="Picture 3" descr="http://wwweng.uwyo.edu/connections/images/connection14.jpg"/>
          <p:cNvPicPr/>
          <p:nvPr/>
        </p:nvPicPr>
        <p:blipFill>
          <a:blip r:embed="rId2" cstate="print"/>
          <a:srcRect/>
          <a:stretch>
            <a:fillRect/>
          </a:stretch>
        </p:blipFill>
        <p:spPr bwMode="auto">
          <a:xfrm>
            <a:off x="6948264" y="3501008"/>
            <a:ext cx="2195736" cy="3356993"/>
          </a:xfrm>
          <a:prstGeom prst="rect">
            <a:avLst/>
          </a:prstGeom>
          <a:noFill/>
          <a:ln w="19050">
            <a:solidFill>
              <a:schemeClr val="tx1"/>
            </a:solidFill>
            <a:miter lim="800000"/>
            <a:headEnd/>
            <a:tailEnd/>
          </a:ln>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5"/>
          <p:cNvSpPr>
            <a:spLocks noGrp="1" noChangeArrowheads="1"/>
          </p:cNvSpPr>
          <p:nvPr>
            <p:ph type="title"/>
          </p:nvPr>
        </p:nvSpPr>
        <p:spPr>
          <a:xfrm>
            <a:off x="1198641" y="39687"/>
            <a:ext cx="3877415" cy="1143000"/>
          </a:xfrm>
        </p:spPr>
        <p:txBody>
          <a:bodyPr/>
          <a:lstStyle/>
          <a:p>
            <a:pPr eaLnBrk="1" hangingPunct="1"/>
            <a:r>
              <a:rPr lang="en-US" dirty="0" smtClean="0">
                <a:solidFill>
                  <a:schemeClr val="tx1"/>
                </a:solidFill>
              </a:rPr>
              <a:t>2. Welding</a:t>
            </a:r>
          </a:p>
        </p:txBody>
      </p:sp>
      <p:sp>
        <p:nvSpPr>
          <p:cNvPr id="23555" name="Rectangle 7"/>
          <p:cNvSpPr>
            <a:spLocks noGrp="1" noChangeArrowheads="1"/>
          </p:cNvSpPr>
          <p:nvPr>
            <p:ph type="body" idx="1"/>
          </p:nvPr>
        </p:nvSpPr>
        <p:spPr>
          <a:xfrm>
            <a:off x="1043608" y="1376916"/>
            <a:ext cx="4042792" cy="2779439"/>
          </a:xfrm>
        </p:spPr>
        <p:txBody>
          <a:bodyPr/>
          <a:lstStyle/>
          <a:p>
            <a:pPr eaLnBrk="1" hangingPunct="1">
              <a:buFont typeface="Wingdings" pitchFamily="2" charset="2"/>
              <a:buNone/>
            </a:pPr>
            <a:r>
              <a:rPr lang="en-US" dirty="0" smtClean="0"/>
              <a:t>There are 3 main type of welds:</a:t>
            </a:r>
          </a:p>
          <a:p>
            <a:pPr eaLnBrk="1" hangingPunct="1"/>
            <a:r>
              <a:rPr lang="en-US" dirty="0" smtClean="0"/>
              <a:t>Butt weld</a:t>
            </a:r>
          </a:p>
          <a:p>
            <a:pPr eaLnBrk="1" hangingPunct="1"/>
            <a:r>
              <a:rPr lang="en-US" dirty="0" smtClean="0"/>
              <a:t>Fillet weld</a:t>
            </a:r>
          </a:p>
          <a:p>
            <a:pPr eaLnBrk="1" hangingPunct="1"/>
            <a:r>
              <a:rPr lang="en-US" dirty="0" smtClean="0"/>
              <a:t>Lap weld</a:t>
            </a:r>
          </a:p>
        </p:txBody>
      </p:sp>
      <p:pic>
        <p:nvPicPr>
          <p:cNvPr id="5" name="Picture 4" descr="weld.jpg"/>
          <p:cNvPicPr>
            <a:picLocks noChangeAspect="1"/>
          </p:cNvPicPr>
          <p:nvPr/>
        </p:nvPicPr>
        <p:blipFill>
          <a:blip r:embed="rId2" cstate="print"/>
          <a:stretch>
            <a:fillRect/>
          </a:stretch>
        </p:blipFill>
        <p:spPr>
          <a:xfrm>
            <a:off x="5508104" y="332656"/>
            <a:ext cx="2577234" cy="2088520"/>
          </a:xfrm>
          <a:prstGeom prst="rect">
            <a:avLst/>
          </a:prstGeom>
        </p:spPr>
      </p:pic>
      <p:sp>
        <p:nvSpPr>
          <p:cNvPr id="24578" name="AutoShape 2" descr="data:image/jpeg;base64,/9j/4AAQSkZJRgABAQAAAQABAAD/2wCEAAkGBhQSERUUExQUFRUWGBgWFhgYFRgXGBYXGBcXFxcXFBgXHCYeGBokGhQUHy8gIycpLCwtFx8xNTAqNSYrLSkBCQoKDgwOGg8PGiwkHyQsLCwsLCwvLCwsLCwsLCksLCwsLCwsLCwsLCwsLCwsKSwsLCwsLCwpLCwsLCwsLCwsLP/AABEIAMIBAwMBIgACEQEDEQH/xAAbAAACAwEBAQAAAAAAAAAAAAADBAACBQEGB//EAEIQAAEDAwEFBQUGBAQFBQAAAAEAAhEDITFBBBJRYXEFIoGRoQYTscHwFDJCUtHhYnKS8RUjM4IWQ1ODsgckc6LC/8QAGAEAAwEBAAAAAAAAAAAAAAAAAAECAwT/xAAoEQEBAAIBBAICAQQDAAAAAAAAAQIREgMhMVETQWFxMiKBsfBCoeH/2gAMAwEAAhEDEQA/AHy5DeVxzlXeRa3kcblaFB6zpTdB6StHw5UqUyMhSnVgyr7VtW9pACRaIV2pUtTdVLPCNtJHN0Km6rrkKauQxQK0KZELMpFOU3rPKM8o6HZ6oZautGVHFW5qsxqX2lt0cPQtrCEqDY3ObYkXte3qq09kcB3nN6kj5LT2fa2CiGubTJOrjEIVLbKTCZNMAGJALrcQq7J3SNR24ZyCNGz85VGbG6pdrHCOMMCr2n28D3aYcQMHFvBU2Ta3OuGvcIvkj1hT+l6vk52HsZZVdMY0JOq3ZWH2S3/Med3dEDUfJa2+qjbDwu5DcuGohuelWkDrpPdumar0AKKuGaKMhUijArCqVKG8o5CE4JWDQLilKoTbwlaiJD0WLVF0lRaEjyh7yI4oZK6dsZHQUxSclgUam5I9HGuULlRj1aUy0o9LOTLghOahUDVS1HDVVySkpplhQaTZXo+yOxfxvHQJa2jO6ZDMkcUMtutztLYYfKya1K9vFOubewCULbXY5o1RlkPaBjopJV9XdZDW9XbpN+qXZtDXCHNc45hrL+JJWnSA905vvHX/AAtYTeOI9UlsQDTbfE2JiD4SqqYo+uBB9zTbBuHFxJHOFV3axfLWwxnBjCfVxj0V9o2OXd2lM6nJ5m6aZs72MO9uUxwyUv2ZfsOnul5lxkj70fJau+kOyqdnX3jPyT4oHgUOrHwqXKjqiL9kcdFP8Oclqq5SE6jkNpWh/g5Oqu3sWMlLhkPkwhViIAnWdmDimKewNSnRyTetgyiUNwK3BsjeCKNkbwR8V9l82LzRpuOhQn7M/gvVfZgNEN9BXOkm9Z5M7E/govTfZyor+OM/mryjyhkhOu7P5qM7LB/EjhWs6uJIOCu160P8GaLFxkrr9gptGSTKOB/NiWZURA5GbQYCLFNe6p8OqXEvmjPLlQla4NKbMTDHUv8App8R80efDlG0y4gNEkr1FNtM33BC1OzqFMmWtAKNQfMR7F9nPdgPqXOg4JzadovA/stOttEiAOSSGyNA3neA4pufLK5d6TZsZcDKxdtoQZ816P3hmVl7VRh5a7DrjqppRh1WIFZmE1VEEtPh9cEDaGkRIiwPGQbgqDT31QU+6SAJA3bTPGCrbHRe5u8GkwCT/COMnCDsLQHF7qdV4nDagaDzuPRGdtTpPdaxs/8AMql+Md1tj5KrpKuy1AST9opCB+I3J5aoj+yyA4ulxn8pvrl0D+6v2X2k4OlzmNA1NOBOkBrZVe0+0PeB0b1R0955bDRyBcZ+GEGa7EdDXSB948DoOC0qdfiAlewKYNIYuTjy+SfqbJwK0x8HXGv4K5kpdtKMo9N8KuSeLraKhpc1YvlWqgQp5HxDbSjmrNYuUCeCJUenstBuoq9FdY7iuuHBOdy8CPhBqbpyu78DihuqAwqkTaGWjiomBHAKI0W3l3NONF1rz6q7ibThdY60JVUqVHXk5Srwd6T4JqwzwQajA4TdIwpkmb/qrPdCo4kIbGkzeEHswwphtQ64S9JxFouUUvOrUhGnQADQZzK0uyKsGDqsZjpbyGE5sdaD0Kyz7TcaT09ERdR7LXVTUweK6Xpy7m0aKPpk6wk9q2feaR+IXlPudfilqm03iJ42wkGB2g2Wh4yM9OKB2xUaXMg33Gg9RNk92hTDHSI3HjEzBvK87Vql+0PIxDABGsd7rdRTde9m6QIkGTvOgT5KtPaKDPxMkxYHevzJho9UpXdRiS07wd+Uuk9A2DfiU7Q26mwhwZDckmmGDMSJkjwCoHH9u0yN37uO8N89bENhKP2yzjTbMRB7gDepJeSeVlXb+3WvfLKLX2s51Oo+RxiAFKwe+l32PJyAGimzHAlxB6BFOR6T2eafcNc7J3ptH4jotf3chLdi7JGy0obHdkid7JJzAnPBFdUhVjl2Fir28VT7MUXfGFZhsq7EWLSEWi45KYi0hDLAdEBZzrWKCXHVT3MYN111U/iCk3HVLYXA6y5UdwEjkuserxqcoCTCjdogi3VXqN10Sr33Wvll4MGvwXEtJ4Lqnue4yzWvM/Ryr7O8mYEWMH64IJAm5F9FWo/8o+uXJF7nOztZ7xaQehC6wkAmypTrgvBuTgWCI4ZH5jjCRhNdOfoqEhHfSDfkgObJMFPRbd3hm/JMUWAXvBwglgGDPH9lxw4Zi18DmiiNClUtmFenUBtqqUGCBF7LlBsm4Ij9Vjn4rTF6yg2WtJ0HquvbPzQ9gfvUhGcI7m7oDR581OF3iL5BNMHGNePRL1WOMtaBywIHMphjuH1xQ6h5jyz0TIoNhDmFjrzgjE8F5batkkNI7rgXAzxbER5eq9XWqlo7usGeXXovNdtAsqh2QTPibkqabE2r7l6LyJJ3iXgycx3oA6Bd2EDL9ymzUEjedyuS86YBWZt4Dnu7wAkmdxp1PEiVXZ3MaIG+4zguaxni1sk/1BM5GnV7VbPdpgAcBPmXkfJEq9r1N0QQwcy2OFmNHxcsettTZsGCOAqZ8XH5orqTnw4U90RpvNnnaL9FKtR9Q9nHf+1oy7e7gkxmbyI6p2tsgdcWPoldjollKkIwxggaENA+SO6sR3mzEwU/BeSb2SYIg/Hoo/EJio0VBIN8pdo0Nn/H90pnKrjoOlWLZk/ojNrSOBQX4v8AXJBaeH1yWkqLDAcZuqVnKp2qwDvP5LrXG4tCZBfahgG4RHbW02NjxSVbZ2zMwUu1kmSfRGg1C8iNQdUvVfwS1PtCLSPkf0TMtqG0g8OXJXjkjKI2qYyVxU3f4oXVppnthvq3gXP6cVz3xFgPH9leq24jBuLYn6KqBca38bTMJftX6Ca64Hjf49U657iQcnF4+pQvdXlwi5x/fKYFMDOpAGnDA+aArtFW98fVvril3Oj68UXaGX0H1z8VX3ZBjHT4DggLkAxrwKBtFuf1qjmx/S8eHBVc3AOTPTqVNULstaIBtJyTY6WTGzP/AMwzInhi6BTp3E8I0IyjF8vaZFxx4ays8ptUek7DfEtva/gnXnJ6x8Vidm7SW1G30It6Lc2lwDZ8Fl0720rIuDPRcrYIEc51OgCsasCACZmDGT9SkO0GS1rZMzOcz8cqvBO1Q0Mgm/OPK+As/aKIrN3XEEDUAYi/SxlTb+2qOy/5lZ1yTBd3pPBrQPX4LxPbXt1UrAtY4Mpm0Npy4i9i4mPII1sMnb6lPeMCpUMm4dbzc0+iG0P/AA0w3qQbeMj0CAa/856nd890fNRtQaNb/wCR9SULg8GR32N5NM+cfomG8XVKrgPygx1vEpQVOJjwDfjCu7aQRx+vFCn0j2X9rqVRopPJa9oABeW9/SZn73LVeop1t22WnI48xzXxIVJ/Cfh8DHot/sP2uq0iA8l9MCN3uktH8JEHwS2m4+n0jaqG64OZ906/IqlWh7wbzbEZXeyO1adVksILTGbFpxcG46ItKp7txHjHO6xyw77hzLtom2m4tOA5tjOvX9UmGGSHSIzyW/tVHeEt19RwWHVBM6C4uM5Vzv2gBc0HWVzfkRMAWBVRSEZ8J1XXUTMATYHj8Oq1xRS7x1KG2ne3knHUgz/Uc1gNpe4M/wDI4ss/bO0NmZ96uwkXAptc8z1Hd9VX7Tsb7MCExsnZxP3bRzWW/wBstna3dFKrUzJcWsM6Fu7J80j/AMZViS2k2nTmYgF7gNLnXnGpWeWePs9X09keznfm82qLxb+2NqJn39TwcAPAAWURyvsa/Bui5xkTAOTGPHI1Vq7A2QCSRedPABVtGOouT5Krpxc3vx9V1aY7WpVXRJJHAnUY8VcVPxagCJS/u4zPXllUqujieus46p0QyK4PPx1VmnlkSlWucROQD4X0/dHDj9Wj6ysrk0kXe4jrflHX0Q/egG2tr6IT6ugx0+sld3ZAxf0+sJ77DQ1R3cHe5eGfMrlWsHtaYPdkH4DqYCXc0QRoL9dP0si06e8yWkyJlscrEcdVnaqRs7Ed0MnFiTy+oXqabQ6Ju1eJ2JpLYOvA3HktjsnanuBaJluOMZGVhhvHKyry7yVrbTtHePBoM68F472n9q2bKyGkGqR3W5DB+Z8eMD5Le9odq+zbK6s84mASO882aBxvB8CviG113VHl73FznGSbCf0Wmu6YPtfa9Sq8ve4uccmL8B0CEKh1HiXR8IQaYj8M9ST+iIHnp0ATUM1509G/NEPOfF0fNLMB1d5n9SunaGDLwOiRmmgD8vjJ+CJ9o5keACzx2izQOP11XD2pwaB1t8ErVNP308T1Jd8FcPdEX87eUrNZ2mdR5H9iiO2t54jxJPyA8lnclNvs7tGrQdvU3BpwQcEcCDYhe77G9taNYBtUtp1BnJa4DgRMa2K+RydSfE/ortrYg/XVTcyuO33Ov7WbLRaS6ux1pDWS5xkSIAFvGF5rb/8A1GoOksoVHZs8hjZ0daTPlhfNmPsYIHioa0fRKm9TXiFMPy9c728qAyylQEcQ5x5ZcR8EntftTtNUEOqvAOWtO43putgLAFbh8vkiMeLfFT8mfs+MHIJvnic9bhXpt4Xn61Qt884Pqi0QCci3j+qmTdFowAOnndP0qhAt96cxpbQ+KV931HM90A51Xau2tYJ32gDMmRM6RAWuOLO1qs2JzhMZ6/oovNv9smAx71nkFxa8al7ExMjz1+KbbsskOcJNjHDrCxT7atYSG7NRAPE1HnpO8BPNCq+3VQzuU6Lb/wDTJ6DvuK6L1sPbPhWs55LoAi+PTywr/ZpMZ6eSxKnt1tO4Y3Gn+GkweMhqzX+223GP8+o0YsQ34AKb1sPCphXuafZroADHRyB+SrV7NqXO4+IuSwjzkWXgNo9qNsee9tVU/wDcfHgGkBZO0bQ513ve88zPxJKz+TH8/wC/3Xqvp1XZg375Y2fzVGN8LuCDSdSdUDDtGztLjYmswAf0kr5YXAaeZQ98Xs3yJVzqT1/3/wCDjX1XtPaNkoPLX7ZQJOQzeqQee40j1Wfs/tPsTCZrVDaAW0HEdYcW/RXzY1vrELm8fq6XOehxfTh7ebCwQDtTv+3TaPWok9p/9VhTL/s1EjeEB1VwMc9xgjnlfOTP1C47qly770OJ3bO2KtQzUcXGSZc4m5ybmyAe0Hfw+RKXMc1A8cEt09GDtr+Pk1UNV7vzIfvo4Lhqk4+CDX93xIHK3qutI6ocHp4/oo6Tr5WSMeEZjo0Hik7fX9kalSmwH14qbDlN/bNJ8gue/OLoXuiIwPH9FelSOSbclFVBZP1dWDjxAlNbJ2WX33XHz9ThFe6jRn3kbwOGkFo/3a62Wclyv9JXKTyVDbanoCihp/KfEoFb2pp97dYXx92LD/c458Eg/teq4y1jGDSZcU70s/sTPfhrieXhJUdXAy6BxMN+KxHOrvzVdHBsNHoqs7GBubniTPxTnTk809ZVrVu3qDfx754NBd64ST/ap3/Lpu/3GB5Bcb2WBoEyzYQtP6Z4gnSt81k1+0tpqZdug6AfMpY9nOd957j1K3/sgV27P9Sq5050o8+OzG8FF6E0eQURyp8I1Q4aNi1rrtSoYt6R+ijaQz5FRwbFt3wIn0CxuNYbLvbNpPGxQHNjI/frJTdRsYJPQH1JQalh90342x0Cej2Tebm1vPyygOvmR4fqtBrXGIaPBpcgVKDun9LU5IeyhbfX66IL3cR9eaae2Bf5nOMWQXs6+UKuwL75Q3k8/rqj1Wxm3V0fogCqzG8z+oK4W0bfUDw/b5qrmxr9ea5R7Rog98vcODIB8zI9EPaduYXTTY+NJv5kAclXGlt3eH1+y6G/X9ygnbHH8EeAx4lGbtb/APpgjnHyRo+/p33asKLjgHwBPwV2bTU0Ab4noijaqutTSMEnpmyWvyNZenG9nvt3Hmcd0melkf8AwKr+JsfzFrfiUFu11RirUE/lJbyOEB2yg5Lj4lGvyfHKtKn2c1p79ak3xmNeELtIbIPv1yf5GSf24JBmxN/KPESjNpDhCWofGtH/ABvZm/6ezVah4vcQPIRzXD7UVzals9CkP5A4jxdf1SU/oiMaeaWsfU/z/lU6c+6ptO07TW/1Kzo4Cw9Eu3sdky4knnPzW3svZL3mw0n+3E2wtzZPYpzhOTqADbrMRYSnyyp8cI8ezZWgWH15ItOlyPl+y+g0vYVoI3ov48ONtfVN0PZOmLRBsLi3xJzbTTQyjjlT3jHzn7M7gfL9UWn2c84HqF9N/wCH2R924yA4WAyZtI6TGOKC7YwywaD0IBJA+9IJ650OETDKHbK8FT7EfEx+6aHYDvoj61Hmvat2W5G5Yk8pm1wTbUxPFWcyxHKBae6bOJBOnLiEcDjx47BOLnGhH1oiu7FDcza+Prmt+o0RmDi4IGRmbA2PkcoFSkN2DIGl7HhriEcT0yf8GH5SfBROPIB/f+6iaeH6eLd7X7K3Ae/hFMD/AMnITvblkQ2jUPiB8JWW3sz+H0TFPsr+EI/p9MfjvsUe2RmRs5j+eP8A8odT2url0to0xwmXR4yEZnZR5fXijs7KGp+vklyno/i/LKr9u7W8zvBvRrbeYKB7/aCP9V184HqAvQf4a3qufZGjA87/ADT5nOnHnfc1Sb1H+Z+Sn+Huce85zuZcSt00xOF1zRxRzpzpxiDslv5Sit7NbwC0i3hP14KzdncbwfEJcqvjGWNhAOnoi/ZhyWrS7IqOEhttTu246ck7s3su9+o8Gkx1Ak+Se9lx08+aQGnqrWhbrvZd4ANoM5aWjhYuz0CBV9n3NBNot+YZ4T1vwSojIDRz9VdreSYfsLhaP/tPkqtocktxUlCFJXa36uiQeHwVqdIm0eiBXAzrZFbSPApzZtgmJtwkwOGf3XpOz/Z4GJMg8RugjiS9sX8MpybK3Tzmy9lveYAJ1tfHAD5L0vZnswDundNwDe9uMTbpBJ5ZHpezewRxY4gXF/0vpAj8OkLb2bYL2a2LEAAOtoYDYNt38QNsQLb49KfbDLqZMjsrshjAG5Gh3ASQNSYJtHrECFqMoAG8SABoDANgNGkm+WnzEN1BLeVrkRa35jfS+RIubqWIkHEwCJiLENBgcZAyNVrMZGe7SVR0m5dYiMwTAgRg6a6jKA8G8n7syJtcwCYmbSOmDZO1gYMnFi0xextON29onx0FUGrb9DvkYA7udBj10WlzZSpVO8QTMkWFrgCO7oZtJIF+AhLFu7EmAe7eSCZMWJ7rrkRbTQp15JEyAcQR97oDr3jbXeg5QalwZ3SSYyLgQNY1+GdUaPv9EZESNIEDnEcI0PLmqurR93djqLzwmOBHmOaZNGcibgjO9HQxi9pOSBFpXrNFji/DdF57wNsjIss7GktvkrWm5tGBmZOpIPEAG1iUvVZxkRaMz6fLyTVSkXAE3mLzF513Qbi/hHCEAa4PXleJz/dTWhUsPLxF/VROClwDR1dHWVEtFt4INV2niCmaWxA6lN0ez+uJ+uKz0hnlQ0zw9Fr/AGEAa5InWRoPNOt2VoduyJM2gRIm83sIJVTClyjzzdkc60XRWdhvdg2noOslembsbd0m27qXTYSBwyS42xngnd1uGsLnE92wAgNlxj8oBJj9Fc6ZctPJN9mjgm4zM2xJMA4Cc2P2Wk5JHGDfODiLL1ho70b2WNJIEAXADQTPd4xoBztenswO6AXGTBIEGzCDF8HeA4SeS0nSiL1Kw9h9lwTJGoIaCS4NI7oA1JMfVlps9n2D7+4DLTkiMEBu9pcC7b6LTZm4ie8ARLWiMXaSSYAngfBM0dkIuTvYBP3TIBFtMHgTmdJ0mGKLnl7Z+zdlNBA92JFiHbwHMN70QNZiZNgLI4oHPcgZIIPmSCGj+UDjon6myDQg2iAZaAJsOPlGY52p7O4EABgsIy3Ondy7N9LKpEWsSvs+Z92TAu0wQ78MuwCdCc2mdVdp7PbeWQ4gmDlwvq4iwi4aeEEiAt+pQIMgEOHEyQCcSSe5mbZ8ks5jgYaImCI3BIOQBp903sDe03RqDdeQ232faSRh0zMtEWmQLEN6AzBWRV7IG8N5kWMEkEGGyIIABxM3yJ5+4dRLYDWgfcIAIPeI7wvg4iM6rOqsJBFgYEd0xAJg7rhgiQQTaLWWV6c+mszv28hU7KAmAMA3I5nBE3g+RVaewYcceXhPyXp6+xwCA0CBIIvkaxfIBtbOkQGlswIkwY/EJFw6ACbXvmSsrg0mYPZ2xxE8DgHMAjegzF4O7q6F7Hs/ZWkDeInER96Abv70xYwDwsFj7DQGN3LhbItclxgYmw/deq2FkWBNwTMjvGbhoODk2FuZMnbDHTLPLZynshdE44TFuTRriZ8jlW+z33Sd0mbNmJm1y0QfWwR6NG0aazJ83GBPLdi9+KI1kCcnliNRu4FvHitGZcbPIvvBwxczOYmASDmIjKE+kbuODckjMWktcJ8QTGgWkaJm0DlEE+Atp8DOiBuYOutyDabkCYN8wegukpnkAZkACzmmwGZgk7wFtOFhlAc0FohwM4tvNMGcYGfu+QNlok8TrmWkgibtwLxr01uFzAdZvMNcLWggA2c0kY9E9DbOcN2B3IN9Re0TImcRxvg3QHzuwQ10WgObMixkEiLA/i0vFynaje6N2MEAb0gi+80tJh1pgEaRwkT6W8A10yME5hthcti0A8xPgj2zzcbwaTxscjHcmRk3E5zhLvEAsNwAbHMXBHUExpnROV6Z3iN0xBEAuFiN6wJsLECJxYaFUmASd54cAQ4zP8rowQNRwPRSqUrUonvQARYCCbjGJmQNRpbihV6l2xMOtMRcEefMfKwdeJBDgO6bgnkCOthIMHHikKhdF8OIBPCBaY+KnXZWwKhM2FSOUx6qKtV7wTY/0g+pUS1D3WRRcJv3dOfWUdkAmZwAMzyjglKDZLRnPgnNwNh0kiRbjzk6KJFXsJuBpEAlw8BfEDhjqmKbQHneneDZJ4QIMfMnmlw+DaHP0tYcI5p2lUlpEEkWdiLYHxVyItGpUxaDZu7E5cZIa1sC1zpzKPXp6AtmTcSTYk7otbInjOqA0OMuIIMQ0CxGI+OOad2eg4bwcQXCIbgZgEnqVaNu0Ye0F0ZhzrRckTiTJ3c6aBP728LTbduXbpIxUdoTJ+EBC2WlvAEgQx0NABA6wMkn5JtsgES4kySZaePG5N48VcRaYo0gBvQN64NiYuWho1M3JNvBGbQDXQBB72ALeAgDW3K6sGwJ3jIG6IgkEnXAH3vBH2ZoDb6QJvwAgbp1ymnYVVgOd0cYcd4weMG38I1KK/Zg5stsMXE7w/33m2iM7ZoEzu9BfkAdV0sLtbczOmSZklIFX0tyAJ5AOAsTewEcPPKV2hsmQN3dmRul38WAbaxaLnC06ga04IMRcgi19Z9IS9ekY4yDE2AH8JM/RTJhVKA0DSOQEEXiBJi5wPks/atna4amxJiJLbG2hGbZzwW9tdMh07oF53hq2IMwYzxSTqW6bGATvAA25gXtgEaZ4qaqMZ1GzIIgDLRI4CZiNWxaCeco1HZTvbwjJByCb51bM/AI1XZDIsBGccp3oyMeaZpUXTMtJMTbXSYmQb5jCjS9u7Hs+pcN7DRbeBNi6Jgu5u4YK9JsVEZwcTMn9yVn7Owiwzqd2wE6E6aYWvsdCYi8WkG3O0zpkK9dkbM0had7HMRHAwf0RvdWgje08PG5zqrBkAZka4HkSrkcY5fGyjZgOpjLoicxH9UW0yYVHsnrwkZiZHG3NNOZrPpM/wB0LcGnGI8LC/ojYK1oJuDE3g6ibkNvwvdLVaEQO9rAkwCIkTiDY6aRwT9Uag46ERFsm1wglk4sDcYMzmP78lRMurQ00MHnxm8TBOciyWrwBvNO6bbwuJMgyWg3M+YJWlUp7zhDgCDk3mW5zvQRkaQkNo2WZEiAO8IdNrnqBNjFk/BlNoESBI+9gklgJEEZMAnGgKTe0uBYQ1pMDdk3INnNdxgaHXnB1qzALxMagnjIicYscWg6JCo2HAu72SCDiTZrm89D0RRCDarrAuHdvLswHfdM3jN7pN7N1zHAQc8rjGdZH1daNXaAXDdifukHOZB3cHF4jokdqPejiYgmN0A4B1bmOCixeyFWq+T3R5n5OUXatJu8ZzJ1HyURbVSRj/l/lKZq4+uC6osb4aitEMaRYxkZ1R9mEf0uPja6iirH6/unJqbC7uf1fJXou/yxze2eec8VFFuyM7Nj/aUVos/oPkooieSraoi56NRNm+83+X9F1RPH7Z5fQgcd9NuEbsWx8lFE8vMTA9opC1hkacikNuMYt0XFFl0r3aUgxx3vr8wQdtYPdvECBMDhfRdUWmf8f9/BTyXpjP8A8bfmpXcW4t3xi2iiieP8oWTZpNEg8lubKb/XAKKKPY9HKeD4q1RtlFFn9rVGT0Uq4HgoogFx+Hqfis+k8+8iTE/NRRa4/aKB2ywbkwJgGdZveeKrtf8AqUDqSJ5yLyoos59rviEqtjVAtABHI7wwsba3d0nUOaAdQJ0Kii1/4pn8k29o33chI5GchZz7jxb6m6iixv22x8QTaR33dVxRRazwl//Z"/>
          <p:cNvSpPr>
            <a:spLocks noChangeAspect="1" noChangeArrowheads="1"/>
          </p:cNvSpPr>
          <p:nvPr/>
        </p:nvSpPr>
        <p:spPr bwMode="auto">
          <a:xfrm>
            <a:off x="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4580" name="AutoShape 4" descr="data:image/jpeg;base64,/9j/4AAQSkZJRgABAQAAAQABAAD/2wCEAAkGBhQSERUUExQUFRUWGBgWFhgYFRgXGBYXGBcXFxcXFBgXHCYeGBokGhQUHy8gIycpLCwtFx8xNTAqNSYrLSkBCQoKDgwOGg8PGiwkHyQsLCwsLCwvLCwsLCwsLCksLCwsLCwsLCwsLCwsLCwsKSwsLCwsLCwpLCwsLCwsLCwsLP/AABEIAMIBAwMBIgACEQEDEQH/xAAbAAACAwEBAQAAAAAAAAAAAAADBAACBQEGB//EAEIQAAEDAwEFBQUGBAQFBQAAAAEAAhEDITFBBBJRYXEFIoGRoQYTscHwFDJCUtHhYnKS8RUjM4IWQ1ODsgckc6LC/8QAGAEAAwEBAAAAAAAAAAAAAAAAAAECAwT/xAAoEQEBAAIBBAICAQQDAAAAAAAAAQIREgMhMVETQWFxMiKBsfBCoeH/2gAMAwEAAhEDEQA/AHy5DeVxzlXeRa3kcblaFB6zpTdB6StHw5UqUyMhSnVgyr7VtW9pACRaIV2pUtTdVLPCNtJHN0Km6rrkKauQxQK0KZELMpFOU3rPKM8o6HZ6oZautGVHFW5qsxqX2lt0cPQtrCEqDY3ObYkXte3qq09kcB3nN6kj5LT2fa2CiGubTJOrjEIVLbKTCZNMAGJALrcQq7J3SNR24ZyCNGz85VGbG6pdrHCOMMCr2n28D3aYcQMHFvBU2Ta3OuGvcIvkj1hT+l6vk52HsZZVdMY0JOq3ZWH2S3/Med3dEDUfJa2+qjbDwu5DcuGohuelWkDrpPdumar0AKKuGaKMhUijArCqVKG8o5CE4JWDQLilKoTbwlaiJD0WLVF0lRaEjyh7yI4oZK6dsZHQUxSclgUam5I9HGuULlRj1aUy0o9LOTLghOahUDVS1HDVVySkpplhQaTZXo+yOxfxvHQJa2jO6ZDMkcUMtutztLYYfKya1K9vFOubewCULbXY5o1RlkPaBjopJV9XdZDW9XbpN+qXZtDXCHNc45hrL+JJWnSA905vvHX/AAtYTeOI9UlsQDTbfE2JiD4SqqYo+uBB9zTbBuHFxJHOFV3axfLWwxnBjCfVxj0V9o2OXd2lM6nJ5m6aZs72MO9uUxwyUv2ZfsOnul5lxkj70fJau+kOyqdnX3jPyT4oHgUOrHwqXKjqiL9kcdFP8Oclqq5SE6jkNpWh/g5Oqu3sWMlLhkPkwhViIAnWdmDimKewNSnRyTetgyiUNwK3BsjeCKNkbwR8V9l82LzRpuOhQn7M/gvVfZgNEN9BXOkm9Z5M7E/govTfZyor+OM/mryjyhkhOu7P5qM7LB/EjhWs6uJIOCu160P8GaLFxkrr9gptGSTKOB/NiWZURA5GbQYCLFNe6p8OqXEvmjPLlQla4NKbMTDHUv8App8R80efDlG0y4gNEkr1FNtM33BC1OzqFMmWtAKNQfMR7F9nPdgPqXOg4JzadovA/stOttEiAOSSGyNA3neA4pufLK5d6TZsZcDKxdtoQZ816P3hmVl7VRh5a7DrjqppRh1WIFZmE1VEEtPh9cEDaGkRIiwPGQbgqDT31QU+6SAJA3bTPGCrbHRe5u8GkwCT/COMnCDsLQHF7qdV4nDagaDzuPRGdtTpPdaxs/8AMql+Md1tj5KrpKuy1AST9opCB+I3J5aoj+yyA4ulxn8pvrl0D+6v2X2k4OlzmNA1NOBOkBrZVe0+0PeB0b1R0955bDRyBcZ+GEGa7EdDXSB948DoOC0qdfiAlewKYNIYuTjy+SfqbJwK0x8HXGv4K5kpdtKMo9N8KuSeLraKhpc1YvlWqgQp5HxDbSjmrNYuUCeCJUenstBuoq9FdY7iuuHBOdy8CPhBqbpyu78DihuqAwqkTaGWjiomBHAKI0W3l3NONF1rz6q7ibThdY60JVUqVHXk5Srwd6T4JqwzwQajA4TdIwpkmb/qrPdCo4kIbGkzeEHswwphtQ64S9JxFouUUvOrUhGnQADQZzK0uyKsGDqsZjpbyGE5sdaD0Kyz7TcaT09ERdR7LXVTUweK6Xpy7m0aKPpk6wk9q2feaR+IXlPudfilqm03iJ42wkGB2g2Wh4yM9OKB2xUaXMg33Gg9RNk92hTDHSI3HjEzBvK87Vql+0PIxDABGsd7rdRTde9m6QIkGTvOgT5KtPaKDPxMkxYHevzJho9UpXdRiS07wd+Uuk9A2DfiU7Q26mwhwZDckmmGDMSJkjwCoHH9u0yN37uO8N89bENhKP2yzjTbMRB7gDepJeSeVlXb+3WvfLKLX2s51Oo+RxiAFKwe+l32PJyAGimzHAlxB6BFOR6T2eafcNc7J3ptH4jotf3chLdi7JGy0obHdkid7JJzAnPBFdUhVjl2Fir28VT7MUXfGFZhsq7EWLSEWi45KYi0hDLAdEBZzrWKCXHVT3MYN111U/iCk3HVLYXA6y5UdwEjkuserxqcoCTCjdogi3VXqN10Sr33Wvll4MGvwXEtJ4Lqnue4yzWvM/Ryr7O8mYEWMH64IJAm5F9FWo/8o+uXJF7nOztZ7xaQehC6wkAmypTrgvBuTgWCI4ZH5jjCRhNdOfoqEhHfSDfkgObJMFPRbd3hm/JMUWAXvBwglgGDPH9lxw4Zi18DmiiNClUtmFenUBtqqUGCBF7LlBsm4Ij9Vjn4rTF6yg2WtJ0HquvbPzQ9gfvUhGcI7m7oDR581OF3iL5BNMHGNePRL1WOMtaBywIHMphjuH1xQ6h5jyz0TIoNhDmFjrzgjE8F5batkkNI7rgXAzxbER5eq9XWqlo7usGeXXovNdtAsqh2QTPibkqabE2r7l6LyJJ3iXgycx3oA6Bd2EDL9ymzUEjedyuS86YBWZt4Dnu7wAkmdxp1PEiVXZ3MaIG+4zguaxni1sk/1BM5GnV7VbPdpgAcBPmXkfJEq9r1N0QQwcy2OFmNHxcsettTZsGCOAqZ8XH5orqTnw4U90RpvNnnaL9FKtR9Q9nHf+1oy7e7gkxmbyI6p2tsgdcWPoldjollKkIwxggaENA+SO6sR3mzEwU/BeSb2SYIg/Hoo/EJio0VBIN8pdo0Nn/H90pnKrjoOlWLZk/ojNrSOBQX4v8AXJBaeH1yWkqLDAcZuqVnKp2qwDvP5LrXG4tCZBfahgG4RHbW02NjxSVbZ2zMwUu1kmSfRGg1C8iNQdUvVfwS1PtCLSPkf0TMtqG0g8OXJXjkjKI2qYyVxU3f4oXVppnthvq3gXP6cVz3xFgPH9leq24jBuLYn6KqBca38bTMJftX6Ca64Hjf49U657iQcnF4+pQvdXlwi5x/fKYFMDOpAGnDA+aArtFW98fVvril3Oj68UXaGX0H1z8VX3ZBjHT4DggLkAxrwKBtFuf1qjmx/S8eHBVc3AOTPTqVNULstaIBtJyTY6WTGzP/AMwzInhi6BTp3E8I0IyjF8vaZFxx4ays8ptUek7DfEtva/gnXnJ6x8Vidm7SW1G30It6Lc2lwDZ8Fl0720rIuDPRcrYIEc51OgCsasCACZmDGT9SkO0GS1rZMzOcz8cqvBO1Q0Mgm/OPK+As/aKIrN3XEEDUAYi/SxlTb+2qOy/5lZ1yTBd3pPBrQPX4LxPbXt1UrAtY4Mpm0Npy4i9i4mPII1sMnb6lPeMCpUMm4dbzc0+iG0P/AA0w3qQbeMj0CAa/856nd890fNRtQaNb/wCR9SULg8GR32N5NM+cfomG8XVKrgPygx1vEpQVOJjwDfjCu7aQRx+vFCn0j2X9rqVRopPJa9oABeW9/SZn73LVeop1t22WnI48xzXxIVJ/Cfh8DHot/sP2uq0iA8l9MCN3uktH8JEHwS2m4+n0jaqG64OZ906/IqlWh7wbzbEZXeyO1adVksILTGbFpxcG46ItKp7txHjHO6xyw77hzLtom2m4tOA5tjOvX9UmGGSHSIzyW/tVHeEt19RwWHVBM6C4uM5Vzv2gBc0HWVzfkRMAWBVRSEZ8J1XXUTMATYHj8Oq1xRS7x1KG2ne3knHUgz/Uc1gNpe4M/wDI4ss/bO0NmZ96uwkXAptc8z1Hd9VX7Tsb7MCExsnZxP3bRzWW/wBstna3dFKrUzJcWsM6Fu7J80j/AMZViS2k2nTmYgF7gNLnXnGpWeWePs9X09keznfm82qLxb+2NqJn39TwcAPAAWURyvsa/Bui5xkTAOTGPHI1Vq7A2QCSRedPABVtGOouT5Krpxc3vx9V1aY7WpVXRJJHAnUY8VcVPxagCJS/u4zPXllUqujieus46p0QyK4PPx1VmnlkSlWucROQD4X0/dHDj9Wj6ysrk0kXe4jrflHX0Q/egG2tr6IT6ugx0+sld3ZAxf0+sJ77DQ1R3cHe5eGfMrlWsHtaYPdkH4DqYCXc0QRoL9dP0si06e8yWkyJlscrEcdVnaqRs7Ed0MnFiTy+oXqabQ6Ju1eJ2JpLYOvA3HktjsnanuBaJluOMZGVhhvHKyry7yVrbTtHePBoM68F472n9q2bKyGkGqR3W5DB+Z8eMD5Le9odq+zbK6s84mASO882aBxvB8CviG113VHl73FznGSbCf0Wmu6YPtfa9Sq8ve4uccmL8B0CEKh1HiXR8IQaYj8M9ST+iIHnp0ATUM1509G/NEPOfF0fNLMB1d5n9SunaGDLwOiRmmgD8vjJ+CJ9o5keACzx2izQOP11XD2pwaB1t8ErVNP308T1Jd8FcPdEX87eUrNZ2mdR5H9iiO2t54jxJPyA8lnclNvs7tGrQdvU3BpwQcEcCDYhe77G9taNYBtUtp1BnJa4DgRMa2K+RydSfE/ortrYg/XVTcyuO33Ov7WbLRaS6ux1pDWS5xkSIAFvGF5rb/8A1GoOksoVHZs8hjZ0daTPlhfNmPsYIHioa0fRKm9TXiFMPy9c728qAyylQEcQ5x5ZcR8EntftTtNUEOqvAOWtO43putgLAFbh8vkiMeLfFT8mfs+MHIJvnic9bhXpt4Xn61Qt884Pqi0QCci3j+qmTdFowAOnndP0qhAt96cxpbQ+KV931HM90A51Xau2tYJ32gDMmRM6RAWuOLO1qs2JzhMZ6/oovNv9smAx71nkFxa8al7ExMjz1+KbbsskOcJNjHDrCxT7atYSG7NRAPE1HnpO8BPNCq+3VQzuU6Lb/wDTJ6DvuK6L1sPbPhWs55LoAi+PTywr/ZpMZ6eSxKnt1tO4Y3Gn+GkweMhqzX+223GP8+o0YsQ34AKb1sPCphXuafZroADHRyB+SrV7NqXO4+IuSwjzkWXgNo9qNsee9tVU/wDcfHgGkBZO0bQ513ve88zPxJKz+TH8/wC/3Xqvp1XZg375Y2fzVGN8LuCDSdSdUDDtGztLjYmswAf0kr5YXAaeZQ98Xs3yJVzqT1/3/wCDjX1XtPaNkoPLX7ZQJOQzeqQee40j1Wfs/tPsTCZrVDaAW0HEdYcW/RXzY1vrELm8fq6XOehxfTh7ebCwQDtTv+3TaPWok9p/9VhTL/s1EjeEB1VwMc9xgjnlfOTP1C47qly770OJ3bO2KtQzUcXGSZc4m5ybmyAe0Hfw+RKXMc1A8cEt09GDtr+Pk1UNV7vzIfvo4Lhqk4+CDX93xIHK3qutI6ocHp4/oo6Tr5WSMeEZjo0Hik7fX9kalSmwH14qbDlN/bNJ8gue/OLoXuiIwPH9FelSOSbclFVBZP1dWDjxAlNbJ2WX33XHz9ThFe6jRn3kbwOGkFo/3a62Wclyv9JXKTyVDbanoCihp/KfEoFb2pp97dYXx92LD/c458Eg/teq4y1jGDSZcU70s/sTPfhrieXhJUdXAy6BxMN+KxHOrvzVdHBsNHoqs7GBubniTPxTnTk809ZVrVu3qDfx754NBd64ST/ap3/Lpu/3GB5Bcb2WBoEyzYQtP6Z4gnSt81k1+0tpqZdug6AfMpY9nOd957j1K3/sgV27P9Sq5050o8+OzG8FF6E0eQURyp8I1Q4aNi1rrtSoYt6R+ijaQz5FRwbFt3wIn0CxuNYbLvbNpPGxQHNjI/frJTdRsYJPQH1JQalh90342x0Cej2Tebm1vPyygOvmR4fqtBrXGIaPBpcgVKDun9LU5IeyhbfX66IL3cR9eaae2Bf5nOMWQXs6+UKuwL75Q3k8/rqj1Wxm3V0fogCqzG8z+oK4W0bfUDw/b5qrmxr9ea5R7Rog98vcODIB8zI9EPaduYXTTY+NJv5kAclXGlt3eH1+y6G/X9ygnbHH8EeAx4lGbtb/APpgjnHyRo+/p33asKLjgHwBPwV2bTU0Ab4noijaqutTSMEnpmyWvyNZenG9nvt3Hmcd0melkf8AwKr+JsfzFrfiUFu11RirUE/lJbyOEB2yg5Lj4lGvyfHKtKn2c1p79ak3xmNeELtIbIPv1yf5GSf24JBmxN/KPESjNpDhCWofGtH/ABvZm/6ezVah4vcQPIRzXD7UVzals9CkP5A4jxdf1SU/oiMaeaWsfU/z/lU6c+6ptO07TW/1Kzo4Cw9Eu3sdky4knnPzW3svZL3mw0n+3E2wtzZPYpzhOTqADbrMRYSnyyp8cI8ezZWgWH15ItOlyPl+y+g0vYVoI3ov48ONtfVN0PZOmLRBsLi3xJzbTTQyjjlT3jHzn7M7gfL9UWn2c84HqF9N/wCH2R924yA4WAyZtI6TGOKC7YwywaD0IBJA+9IJ650OETDKHbK8FT7EfEx+6aHYDvoj61Hmvat2W5G5Yk8pm1wTbUxPFWcyxHKBae6bOJBOnLiEcDjx47BOLnGhH1oiu7FDcza+Prmt+o0RmDi4IGRmbA2PkcoFSkN2DIGl7HhriEcT0yf8GH5SfBROPIB/f+6iaeH6eLd7X7K3Ae/hFMD/AMnITvblkQ2jUPiB8JWW3sz+H0TFPsr+EI/p9MfjvsUe2RmRs5j+eP8A8odT2url0to0xwmXR4yEZnZR5fXijs7KGp+vklyno/i/LKr9u7W8zvBvRrbeYKB7/aCP9V184HqAvQf4a3qufZGjA87/ADT5nOnHnfc1Sb1H+Z+Sn+Huce85zuZcSt00xOF1zRxRzpzpxiDslv5Sit7NbwC0i3hP14KzdncbwfEJcqvjGWNhAOnoi/ZhyWrS7IqOEhttTu246ck7s3su9+o8Gkx1Ak+Se9lx08+aQGnqrWhbrvZd4ANoM5aWjhYuz0CBV9n3NBNot+YZ4T1vwSojIDRz9VdreSYfsLhaP/tPkqtocktxUlCFJXa36uiQeHwVqdIm0eiBXAzrZFbSPApzZtgmJtwkwOGf3XpOz/Z4GJMg8RugjiS9sX8MpybK3Tzmy9lveYAJ1tfHAD5L0vZnswDundNwDe9uMTbpBJ5ZHpezewRxY4gXF/0vpAj8OkLb2bYL2a2LEAAOtoYDYNt38QNsQLb49KfbDLqZMjsrshjAG5Gh3ASQNSYJtHrECFqMoAG8SABoDANgNGkm+WnzEN1BLeVrkRa35jfS+RIubqWIkHEwCJiLENBgcZAyNVrMZGe7SVR0m5dYiMwTAgRg6a6jKA8G8n7syJtcwCYmbSOmDZO1gYMnFi0xextON29onx0FUGrb9DvkYA7udBj10WlzZSpVO8QTMkWFrgCO7oZtJIF+AhLFu7EmAe7eSCZMWJ7rrkRbTQp15JEyAcQR97oDr3jbXeg5QalwZ3SSYyLgQNY1+GdUaPv9EZESNIEDnEcI0PLmqurR93djqLzwmOBHmOaZNGcibgjO9HQxi9pOSBFpXrNFji/DdF57wNsjIss7GktvkrWm5tGBmZOpIPEAG1iUvVZxkRaMz6fLyTVSkXAE3mLzF513Qbi/hHCEAa4PXleJz/dTWhUsPLxF/VROClwDR1dHWVEtFt4INV2niCmaWxA6lN0ez+uJ+uKz0hnlQ0zw9Fr/AGEAa5InWRoPNOt2VoduyJM2gRIm83sIJVTClyjzzdkc60XRWdhvdg2noOslembsbd0m27qXTYSBwyS42xngnd1uGsLnE92wAgNlxj8oBJj9Fc6ZctPJN9mjgm4zM2xJMA4Cc2P2Wk5JHGDfODiLL1ho70b2WNJIEAXADQTPd4xoBztenswO6AXGTBIEGzCDF8HeA4SeS0nSiL1Kw9h9lwTJGoIaCS4NI7oA1JMfVlps9n2D7+4DLTkiMEBu9pcC7b6LTZm4ie8ARLWiMXaSSYAngfBM0dkIuTvYBP3TIBFtMHgTmdJ0mGKLnl7Z+zdlNBA92JFiHbwHMN70QNZiZNgLI4oHPcgZIIPmSCGj+UDjon6myDQg2iAZaAJsOPlGY52p7O4EABgsIy3Ondy7N9LKpEWsSvs+Z92TAu0wQ78MuwCdCc2mdVdp7PbeWQ4gmDlwvq4iwi4aeEEiAt+pQIMgEOHEyQCcSSe5mbZ8ks5jgYaImCI3BIOQBp903sDe03RqDdeQ232faSRh0zMtEWmQLEN6AzBWRV7IG8N5kWMEkEGGyIIABxM3yJ5+4dRLYDWgfcIAIPeI7wvg4iM6rOqsJBFgYEd0xAJg7rhgiQQTaLWWV6c+mszv28hU7KAmAMA3I5nBE3g+RVaewYcceXhPyXp6+xwCA0CBIIvkaxfIBtbOkQGlswIkwY/EJFw6ACbXvmSsrg0mYPZ2xxE8DgHMAjegzF4O7q6F7Hs/ZWkDeInER96Abv70xYwDwsFj7DQGN3LhbItclxgYmw/deq2FkWBNwTMjvGbhoODk2FuZMnbDHTLPLZynshdE44TFuTRriZ8jlW+z33Sd0mbNmJm1y0QfWwR6NG0aazJ83GBPLdi9+KI1kCcnliNRu4FvHitGZcbPIvvBwxczOYmASDmIjKE+kbuODckjMWktcJ8QTGgWkaJm0DlEE+Atp8DOiBuYOutyDabkCYN8wegukpnkAZkACzmmwGZgk7wFtOFhlAc0FohwM4tvNMGcYGfu+QNlok8TrmWkgibtwLxr01uFzAdZvMNcLWggA2c0kY9E9DbOcN2B3IN9Re0TImcRxvg3QHzuwQ10WgObMixkEiLA/i0vFynaje6N2MEAb0gi+80tJh1pgEaRwkT6W8A10yME5hthcti0A8xPgj2zzcbwaTxscjHcmRk3E5zhLvEAsNwAbHMXBHUExpnROV6Z3iN0xBEAuFiN6wJsLECJxYaFUmASd54cAQ4zP8rowQNRwPRSqUrUonvQARYCCbjGJmQNRpbihV6l2xMOtMRcEefMfKwdeJBDgO6bgnkCOthIMHHikKhdF8OIBPCBaY+KnXZWwKhM2FSOUx6qKtV7wTY/0g+pUS1D3WRRcJv3dOfWUdkAmZwAMzyjglKDZLRnPgnNwNh0kiRbjzk6KJFXsJuBpEAlw8BfEDhjqmKbQHneneDZJ4QIMfMnmlw+DaHP0tYcI5p2lUlpEEkWdiLYHxVyItGpUxaDZu7E5cZIa1sC1zpzKPXp6AtmTcSTYk7otbInjOqA0OMuIIMQ0CxGI+OOad2eg4bwcQXCIbgZgEnqVaNu0Ye0F0ZhzrRckTiTJ3c6aBP728LTbduXbpIxUdoTJ+EBC2WlvAEgQx0NABA6wMkn5JtsgES4kySZaePG5N48VcRaYo0gBvQN64NiYuWho1M3JNvBGbQDXQBB72ALeAgDW3K6sGwJ3jIG6IgkEnXAH3vBH2ZoDb6QJvwAgbp1ymnYVVgOd0cYcd4weMG38I1KK/Zg5stsMXE7w/33m2iM7ZoEzu9BfkAdV0sLtbczOmSZklIFX0tyAJ5AOAsTewEcPPKV2hsmQN3dmRul38WAbaxaLnC06ga04IMRcgi19Z9IS9ekY4yDE2AH8JM/RTJhVKA0DSOQEEXiBJi5wPks/atna4amxJiJLbG2hGbZzwW9tdMh07oF53hq2IMwYzxSTqW6bGATvAA25gXtgEaZ4qaqMZ1GzIIgDLRI4CZiNWxaCeco1HZTvbwjJByCb51bM/AI1XZDIsBGccp3oyMeaZpUXTMtJMTbXSYmQb5jCjS9u7Hs+pcN7DRbeBNi6Jgu5u4YK9JsVEZwcTMn9yVn7Owiwzqd2wE6E6aYWvsdCYi8WkG3O0zpkK9dkbM0had7HMRHAwf0RvdWgje08PG5zqrBkAZka4HkSrkcY5fGyjZgOpjLoicxH9UW0yYVHsnrwkZiZHG3NNOZrPpM/wB0LcGnGI8LC/ojYK1oJuDE3g6ibkNvwvdLVaEQO9rAkwCIkTiDY6aRwT9Uag46ERFsm1wglk4sDcYMzmP78lRMurQ00MHnxm8TBOciyWrwBvNO6bbwuJMgyWg3M+YJWlUp7zhDgCDk3mW5zvQRkaQkNo2WZEiAO8IdNrnqBNjFk/BlNoESBI+9gklgJEEZMAnGgKTe0uBYQ1pMDdk3INnNdxgaHXnB1qzALxMagnjIicYscWg6JCo2HAu72SCDiTZrm89D0RRCDarrAuHdvLswHfdM3jN7pN7N1zHAQc8rjGdZH1daNXaAXDdifukHOZB3cHF4jokdqPejiYgmN0A4B1bmOCixeyFWq+T3R5n5OUXatJu8ZzJ1HyURbVSRj/l/lKZq4+uC6osb4aitEMaRYxkZ1R9mEf0uPja6iirH6/unJqbC7uf1fJXou/yxze2eec8VFFuyM7Nj/aUVos/oPkooieSraoi56NRNm+83+X9F1RPH7Z5fQgcd9NuEbsWx8lFE8vMTA9opC1hkacikNuMYt0XFFl0r3aUgxx3vr8wQdtYPdvECBMDhfRdUWmf8f9/BTyXpjP8A8bfmpXcW4t3xi2iiieP8oWTZpNEg8lubKb/XAKKKPY9HKeD4q1RtlFFn9rVGT0Uq4HgoogFx+Hqfis+k8+8iTE/NRRa4/aKB2ywbkwJgGdZveeKrtf8AqUDqSJ5yLyoos59rviEqtjVAtABHI7wwsba3d0nUOaAdQJ0Kii1/4pn8k29o33chI5GchZz7jxb6m6iixv22x8QTaR33dVxRRazwl//Z"/>
          <p:cNvSpPr>
            <a:spLocks noChangeAspect="1" noChangeArrowheads="1"/>
          </p:cNvSpPr>
          <p:nvPr/>
        </p:nvSpPr>
        <p:spPr bwMode="auto">
          <a:xfrm>
            <a:off x="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4582" name="Picture 6" descr="http://www.bgstructuralengineering.com/BGSCM/BGSCM005/FilletWelds02.JPG"/>
          <p:cNvPicPr>
            <a:picLocks noChangeAspect="1" noChangeArrowheads="1"/>
          </p:cNvPicPr>
          <p:nvPr/>
        </p:nvPicPr>
        <p:blipFill>
          <a:blip r:embed="rId3" cstate="print"/>
          <a:srcRect/>
          <a:stretch>
            <a:fillRect/>
          </a:stretch>
        </p:blipFill>
        <p:spPr bwMode="auto">
          <a:xfrm>
            <a:off x="5508104" y="2564904"/>
            <a:ext cx="2592287" cy="1979712"/>
          </a:xfrm>
          <a:prstGeom prst="rect">
            <a:avLst/>
          </a:prstGeom>
          <a:noFill/>
        </p:spPr>
      </p:pic>
      <p:pic>
        <p:nvPicPr>
          <p:cNvPr id="24584" name="Picture 8" descr="http://www.mig-welding.co.uk/tig-lap/lap-weld-large.jpg"/>
          <p:cNvPicPr>
            <a:picLocks noChangeAspect="1" noChangeArrowheads="1"/>
          </p:cNvPicPr>
          <p:nvPr/>
        </p:nvPicPr>
        <p:blipFill>
          <a:blip r:embed="rId4" cstate="print"/>
          <a:srcRect/>
          <a:stretch>
            <a:fillRect/>
          </a:stretch>
        </p:blipFill>
        <p:spPr bwMode="auto">
          <a:xfrm>
            <a:off x="5508104" y="4725144"/>
            <a:ext cx="2704616" cy="1995797"/>
          </a:xfrm>
          <a:prstGeom prst="rect">
            <a:avLst/>
          </a:prstGeom>
          <a:noFill/>
        </p:spPr>
      </p:pic>
      <p:cxnSp>
        <p:nvCxnSpPr>
          <p:cNvPr id="3" name="Straight Arrow Connector 2"/>
          <p:cNvCxnSpPr/>
          <p:nvPr/>
        </p:nvCxnSpPr>
        <p:spPr>
          <a:xfrm flipV="1">
            <a:off x="3347864" y="2060848"/>
            <a:ext cx="2016224"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3347864" y="3284984"/>
            <a:ext cx="2016224" cy="72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347864" y="4005064"/>
            <a:ext cx="2016224" cy="13681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116632"/>
            <a:ext cx="7498080" cy="1143000"/>
          </a:xfrm>
        </p:spPr>
        <p:txBody>
          <a:bodyPr>
            <a:normAutofit fontScale="90000"/>
          </a:bodyPr>
          <a:lstStyle/>
          <a:p>
            <a:r>
              <a:rPr lang="en-US" sz="4400" b="1" dirty="0" smtClean="0">
                <a:solidFill>
                  <a:schemeClr val="tx1"/>
                </a:solidFill>
              </a:rPr>
              <a:t>Connections:</a:t>
            </a:r>
            <a:r>
              <a:rPr lang="en-US" sz="4400" dirty="0" smtClean="0">
                <a:solidFill>
                  <a:schemeClr val="tx1"/>
                </a:solidFill>
              </a:rPr>
              <a:t> </a:t>
            </a:r>
            <a:r>
              <a:rPr lang="en-GB" sz="4400" dirty="0" smtClean="0">
                <a:solidFill>
                  <a:schemeClr val="tx1"/>
                </a:solidFill>
              </a:rPr>
              <a:t/>
            </a:r>
            <a:br>
              <a:rPr lang="en-GB" sz="4400" dirty="0" smtClean="0">
                <a:solidFill>
                  <a:schemeClr val="tx1"/>
                </a:solidFill>
              </a:rPr>
            </a:br>
            <a:endParaRPr lang="en-GB" dirty="0"/>
          </a:p>
        </p:txBody>
      </p:sp>
      <p:sp>
        <p:nvSpPr>
          <p:cNvPr id="3" name="Content Placeholder 2"/>
          <p:cNvSpPr>
            <a:spLocks noGrp="1"/>
          </p:cNvSpPr>
          <p:nvPr>
            <p:ph idx="1"/>
          </p:nvPr>
        </p:nvSpPr>
        <p:spPr>
          <a:xfrm>
            <a:off x="683568" y="764704"/>
            <a:ext cx="8064896" cy="5832648"/>
          </a:xfrm>
        </p:spPr>
        <p:txBody>
          <a:bodyPr>
            <a:normAutofit fontScale="77500" lnSpcReduction="20000"/>
          </a:bodyPr>
          <a:lstStyle/>
          <a:p>
            <a:pPr lvl="1" algn="just">
              <a:buNone/>
            </a:pPr>
            <a:r>
              <a:rPr lang="en-US" sz="2000" b="1" dirty="0" smtClean="0"/>
              <a:t>   </a:t>
            </a:r>
            <a:r>
              <a:rPr lang="en-US" sz="3200" b="1" dirty="0" smtClean="0"/>
              <a:t>Welding</a:t>
            </a:r>
            <a:r>
              <a:rPr lang="en-US" sz="3200" dirty="0" smtClean="0"/>
              <a:t> –  </a:t>
            </a:r>
          </a:p>
          <a:p>
            <a:pPr lvl="1" algn="just">
              <a:buNone/>
            </a:pPr>
            <a:endParaRPr lang="en-US" sz="2200" dirty="0" smtClean="0"/>
          </a:p>
          <a:p>
            <a:pPr lvl="1" algn="just">
              <a:buFont typeface="Wingdings" pitchFamily="2" charset="2"/>
              <a:buChar char="§"/>
            </a:pPr>
            <a:r>
              <a:rPr lang="en-US" sz="2200" dirty="0" smtClean="0"/>
              <a:t>  </a:t>
            </a:r>
            <a:r>
              <a:rPr lang="en-US" sz="2100" dirty="0" smtClean="0"/>
              <a:t>Welding consists of heating the two pieces to be </a:t>
            </a:r>
          </a:p>
          <a:p>
            <a:pPr lvl="1" algn="just">
              <a:buNone/>
            </a:pPr>
            <a:r>
              <a:rPr lang="en-US" sz="2100" dirty="0" smtClean="0"/>
              <a:t>      joined until they melt enough to fuse. </a:t>
            </a:r>
          </a:p>
          <a:p>
            <a:pPr lvl="1" algn="just">
              <a:buNone/>
            </a:pPr>
            <a:endParaRPr lang="en-US" sz="2100" dirty="0" smtClean="0"/>
          </a:p>
          <a:p>
            <a:pPr lvl="1" algn="just">
              <a:buFont typeface="Wingdings" pitchFamily="2" charset="2"/>
              <a:buChar char="§"/>
            </a:pPr>
            <a:r>
              <a:rPr lang="en-US" sz="2100" dirty="0" smtClean="0"/>
              <a:t>  </a:t>
            </a:r>
            <a:r>
              <a:rPr lang="en-US" sz="2100" b="1" dirty="0" smtClean="0">
                <a:solidFill>
                  <a:srgbClr val="0070C0"/>
                </a:solidFill>
              </a:rPr>
              <a:t>The heat comes from an electric arc </a:t>
            </a:r>
            <a:r>
              <a:rPr lang="en-US" sz="2100" dirty="0" smtClean="0"/>
              <a:t>that is formed</a:t>
            </a:r>
          </a:p>
          <a:p>
            <a:pPr lvl="1" algn="just">
              <a:buNone/>
            </a:pPr>
            <a:r>
              <a:rPr lang="en-US" sz="2100" dirty="0" smtClean="0"/>
              <a:t>      between a welding rod and the two pieces to be welded.  </a:t>
            </a:r>
          </a:p>
          <a:p>
            <a:pPr lvl="1" algn="just">
              <a:buNone/>
            </a:pPr>
            <a:endParaRPr lang="en-US" sz="2100" dirty="0" smtClean="0"/>
          </a:p>
          <a:p>
            <a:pPr lvl="1" algn="just">
              <a:buFont typeface="Wingdings" pitchFamily="2" charset="2"/>
              <a:buChar char="§"/>
            </a:pPr>
            <a:r>
              <a:rPr lang="en-US" sz="2100" dirty="0" smtClean="0"/>
              <a:t>  </a:t>
            </a:r>
            <a:r>
              <a:rPr lang="en-US" sz="2100" b="1" dirty="0" smtClean="0">
                <a:solidFill>
                  <a:srgbClr val="0070C0"/>
                </a:solidFill>
              </a:rPr>
              <a:t>A portable electric generator is connected to the structural</a:t>
            </a:r>
          </a:p>
          <a:p>
            <a:pPr lvl="1" algn="just">
              <a:buNone/>
            </a:pPr>
            <a:r>
              <a:rPr lang="en-US" sz="2100" b="1" dirty="0" smtClean="0">
                <a:solidFill>
                  <a:srgbClr val="0070C0"/>
                </a:solidFill>
              </a:rPr>
              <a:t>      steel and to the welding rod. </a:t>
            </a:r>
            <a:r>
              <a:rPr lang="en-US" sz="2100" dirty="0" smtClean="0"/>
              <a:t> </a:t>
            </a:r>
            <a:r>
              <a:rPr lang="en-US" sz="2100" b="1" dirty="0" smtClean="0">
                <a:solidFill>
                  <a:srgbClr val="0070C0"/>
                </a:solidFill>
              </a:rPr>
              <a:t>A current is passed through the </a:t>
            </a:r>
          </a:p>
          <a:p>
            <a:pPr lvl="1" algn="just">
              <a:buNone/>
            </a:pPr>
            <a:r>
              <a:rPr lang="en-US" sz="2100" b="1" dirty="0">
                <a:solidFill>
                  <a:srgbClr val="0070C0"/>
                </a:solidFill>
              </a:rPr>
              <a:t> </a:t>
            </a:r>
            <a:r>
              <a:rPr lang="en-US" sz="2100" b="1" dirty="0" smtClean="0">
                <a:solidFill>
                  <a:srgbClr val="0070C0"/>
                </a:solidFill>
              </a:rPr>
              <a:t>     rod  and the structure</a:t>
            </a:r>
            <a:r>
              <a:rPr lang="en-US" sz="2100" dirty="0" smtClean="0"/>
              <a:t> when the  rod touches the steel members. </a:t>
            </a:r>
          </a:p>
          <a:p>
            <a:pPr lvl="1" algn="just">
              <a:buNone/>
            </a:pPr>
            <a:endParaRPr lang="en-US" sz="2100" dirty="0" smtClean="0"/>
          </a:p>
          <a:p>
            <a:pPr lvl="1" algn="just">
              <a:lnSpc>
                <a:spcPct val="170000"/>
              </a:lnSpc>
              <a:buFont typeface="Wingdings" pitchFamily="2" charset="2"/>
              <a:buChar char="§"/>
            </a:pPr>
            <a:r>
              <a:rPr lang="en-US" sz="2100" dirty="0" smtClean="0"/>
              <a:t> </a:t>
            </a:r>
            <a:r>
              <a:rPr lang="en-US" sz="2100" b="1" dirty="0" smtClean="0">
                <a:solidFill>
                  <a:srgbClr val="0070C0"/>
                </a:solidFill>
              </a:rPr>
              <a:t>The tip of the rod and some depth of the base metal are melted. </a:t>
            </a:r>
            <a:r>
              <a:rPr lang="en-GB" sz="2100" dirty="0"/>
              <a:t>The arc produces a temperature of about </a:t>
            </a:r>
            <a:r>
              <a:rPr lang="en-GB" sz="2100" dirty="0" smtClean="0"/>
              <a:t>1500ºC </a:t>
            </a:r>
            <a:r>
              <a:rPr lang="en-GB" sz="2100" dirty="0"/>
              <a:t>at the tip. This </a:t>
            </a:r>
            <a:r>
              <a:rPr lang="en-GB" sz="2100" b="1" dirty="0">
                <a:solidFill>
                  <a:srgbClr val="0070C0"/>
                </a:solidFill>
              </a:rPr>
              <a:t>heat melts both the base metal and the </a:t>
            </a:r>
            <a:r>
              <a:rPr lang="en-GB" sz="2100" b="1" dirty="0" smtClean="0">
                <a:solidFill>
                  <a:srgbClr val="0070C0"/>
                </a:solidFill>
              </a:rPr>
              <a:t>electrode.</a:t>
            </a:r>
            <a:r>
              <a:rPr lang="en-GB" sz="2100" b="1" dirty="0" smtClean="0"/>
              <a:t> </a:t>
            </a:r>
            <a:r>
              <a:rPr lang="en-US" sz="2100" b="1" dirty="0" smtClean="0"/>
              <a:t> </a:t>
            </a:r>
            <a:r>
              <a:rPr lang="en-US" sz="2100" dirty="0" smtClean="0"/>
              <a:t>The two metals combine and harden upon cooling. </a:t>
            </a:r>
          </a:p>
          <a:p>
            <a:pPr lvl="1" algn="just">
              <a:buNone/>
            </a:pPr>
            <a:endParaRPr lang="en-US" sz="2100" dirty="0" smtClean="0"/>
          </a:p>
          <a:p>
            <a:pPr lvl="1" algn="just">
              <a:buNone/>
            </a:pPr>
            <a:r>
              <a:rPr lang="en-US" sz="2100" dirty="0" smtClean="0"/>
              <a:t>	</a:t>
            </a:r>
            <a:r>
              <a:rPr lang="en-GB" sz="4100" b="1" dirty="0">
                <a:solidFill>
                  <a:srgbClr val="0070C0"/>
                </a:solidFill>
              </a:rPr>
              <a:t>Arc-eye, or welder's flash</a:t>
            </a:r>
            <a:r>
              <a:rPr lang="en-GB" sz="2100" b="1" dirty="0">
                <a:solidFill>
                  <a:srgbClr val="0070C0"/>
                </a:solidFill>
              </a:rPr>
              <a:t>, is an inflammation of the cornea, caused by ultraviolet radiation from the arc during welding.</a:t>
            </a:r>
          </a:p>
        </p:txBody>
      </p:sp>
      <p:pic>
        <p:nvPicPr>
          <p:cNvPr id="22530" name="Picture 2" descr="http://www.weldmyworld.com/.a/6a0120a57627b9970b013487631c2e970c-800wi"/>
          <p:cNvPicPr>
            <a:picLocks noChangeAspect="1" noChangeArrowheads="1"/>
          </p:cNvPicPr>
          <p:nvPr/>
        </p:nvPicPr>
        <p:blipFill>
          <a:blip r:embed="rId2" cstate="print"/>
          <a:srcRect/>
          <a:stretch>
            <a:fillRect/>
          </a:stretch>
        </p:blipFill>
        <p:spPr bwMode="auto">
          <a:xfrm>
            <a:off x="6948264" y="0"/>
            <a:ext cx="2195736" cy="2781267"/>
          </a:xfrm>
          <a:prstGeom prst="rect">
            <a:avLst/>
          </a:prstGeom>
          <a:noFill/>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2980" y="-171400"/>
            <a:ext cx="7498080" cy="1143000"/>
          </a:xfrm>
        </p:spPr>
        <p:txBody>
          <a:bodyPr>
            <a:normAutofit/>
          </a:bodyPr>
          <a:lstStyle/>
          <a:p>
            <a:r>
              <a:rPr lang="en-US" b="1" dirty="0" smtClean="0">
                <a:solidFill>
                  <a:schemeClr val="tx1"/>
                </a:solidFill>
              </a:rPr>
              <a:t>Fire Protection:</a:t>
            </a:r>
            <a:endParaRPr lang="en-GB" dirty="0">
              <a:solidFill>
                <a:schemeClr val="tx1"/>
              </a:solidFill>
            </a:endParaRPr>
          </a:p>
        </p:txBody>
      </p:sp>
      <p:sp>
        <p:nvSpPr>
          <p:cNvPr id="3" name="Content Placeholder 2"/>
          <p:cNvSpPr>
            <a:spLocks noGrp="1"/>
          </p:cNvSpPr>
          <p:nvPr>
            <p:ph idx="1"/>
          </p:nvPr>
        </p:nvSpPr>
        <p:spPr>
          <a:xfrm>
            <a:off x="755576" y="764704"/>
            <a:ext cx="8064896" cy="5949280"/>
          </a:xfrm>
        </p:spPr>
        <p:txBody>
          <a:bodyPr>
            <a:normAutofit fontScale="32500" lnSpcReduction="20000"/>
          </a:bodyPr>
          <a:lstStyle/>
          <a:p>
            <a:pPr>
              <a:buNone/>
            </a:pPr>
            <a:endParaRPr lang="en-GB" sz="2400" dirty="0" smtClean="0">
              <a:latin typeface="Arial" panose="020B0604020202020204" pitchFamily="34" charset="0"/>
              <a:cs typeface="Arial" panose="020B0604020202020204" pitchFamily="34" charset="0"/>
            </a:endParaRPr>
          </a:p>
          <a:p>
            <a:pPr algn="just">
              <a:buNone/>
            </a:pPr>
            <a:r>
              <a:rPr lang="en-US" dirty="0" smtClean="0">
                <a:latin typeface="Arial" panose="020B0604020202020204" pitchFamily="34" charset="0"/>
                <a:cs typeface="Arial" panose="020B0604020202020204" pitchFamily="34" charset="0"/>
              </a:rPr>
              <a:t>	</a:t>
            </a:r>
            <a:endParaRPr lang="en-US" sz="4200" dirty="0" smtClean="0">
              <a:latin typeface="Arial" panose="020B0604020202020204" pitchFamily="34" charset="0"/>
              <a:cs typeface="Arial" panose="020B0604020202020204" pitchFamily="34" charset="0"/>
            </a:endParaRPr>
          </a:p>
          <a:p>
            <a:pPr algn="just">
              <a:lnSpc>
                <a:spcPct val="170000"/>
              </a:lnSpc>
              <a:buNone/>
            </a:pPr>
            <a:r>
              <a:rPr lang="en-US" sz="4200" dirty="0" smtClean="0">
                <a:latin typeface="Arial" panose="020B0604020202020204" pitchFamily="34" charset="0"/>
                <a:cs typeface="Arial" panose="020B0604020202020204" pitchFamily="34" charset="0"/>
              </a:rPr>
              <a:t>	</a:t>
            </a:r>
            <a:r>
              <a:rPr lang="en-US" sz="4900" dirty="0" smtClean="0">
                <a:latin typeface="Arial" panose="020B0604020202020204" pitchFamily="34" charset="0"/>
                <a:cs typeface="Arial" panose="020B0604020202020204" pitchFamily="34" charset="0"/>
              </a:rPr>
              <a:t>Although it takes a very substantial amount of heat to actually melt steel, it will lose most of its strength at temperatures above 700</a:t>
            </a:r>
            <a:r>
              <a:rPr lang="en-US" sz="4900" baseline="30000" dirty="0" smtClean="0">
                <a:latin typeface="Arial" panose="020B0604020202020204" pitchFamily="34" charset="0"/>
                <a:cs typeface="Arial" panose="020B0604020202020204" pitchFamily="34" charset="0"/>
              </a:rPr>
              <a:t>0</a:t>
            </a:r>
            <a:r>
              <a:rPr lang="en-US" sz="4900" dirty="0" smtClean="0">
                <a:latin typeface="Arial" panose="020B0604020202020204" pitchFamily="34" charset="0"/>
                <a:cs typeface="Arial" panose="020B0604020202020204" pitchFamily="34" charset="0"/>
              </a:rPr>
              <a:t> F. </a:t>
            </a:r>
          </a:p>
          <a:p>
            <a:pPr algn="just">
              <a:lnSpc>
                <a:spcPct val="170000"/>
              </a:lnSpc>
              <a:buNone/>
            </a:pPr>
            <a:r>
              <a:rPr lang="en-US" sz="4900" dirty="0" smtClean="0">
                <a:latin typeface="Arial" panose="020B0604020202020204" pitchFamily="34" charset="0"/>
                <a:cs typeface="Arial" panose="020B0604020202020204" pitchFamily="34" charset="0"/>
              </a:rPr>
              <a:t>	There are generally two major categories of fire proofing – </a:t>
            </a:r>
          </a:p>
          <a:p>
            <a:pPr algn="just">
              <a:lnSpc>
                <a:spcPct val="170000"/>
              </a:lnSpc>
              <a:buNone/>
            </a:pPr>
            <a:r>
              <a:rPr lang="en-US" sz="6200" b="1" dirty="0" smtClean="0">
                <a:latin typeface="Arial" panose="020B0604020202020204" pitchFamily="34" charset="0"/>
                <a:cs typeface="Arial" panose="020B0604020202020204" pitchFamily="34" charset="0"/>
              </a:rPr>
              <a:t>       </a:t>
            </a:r>
            <a:r>
              <a:rPr lang="en-US" sz="6200" b="1" dirty="0" smtClean="0">
                <a:solidFill>
                  <a:srgbClr val="0070C0"/>
                </a:solidFill>
                <a:latin typeface="Arial" panose="020B0604020202020204" pitchFamily="34" charset="0"/>
                <a:cs typeface="Arial" panose="020B0604020202020204" pitchFamily="34" charset="0"/>
              </a:rPr>
              <a:t>Thermal</a:t>
            </a:r>
            <a:r>
              <a:rPr lang="en-US" sz="6200" dirty="0" smtClean="0">
                <a:latin typeface="Arial" panose="020B0604020202020204" pitchFamily="34" charset="0"/>
                <a:cs typeface="Arial" panose="020B0604020202020204" pitchFamily="34" charset="0"/>
              </a:rPr>
              <a:t> </a:t>
            </a:r>
            <a:r>
              <a:rPr lang="en-US" sz="4900" dirty="0" smtClean="0">
                <a:latin typeface="Arial" panose="020B0604020202020204" pitchFamily="34" charset="0"/>
                <a:cs typeface="Arial" panose="020B0604020202020204" pitchFamily="34" charset="0"/>
              </a:rPr>
              <a:t>and </a:t>
            </a:r>
            <a:r>
              <a:rPr lang="en-US" sz="5500" b="1" dirty="0" smtClean="0">
                <a:solidFill>
                  <a:srgbClr val="0070C0"/>
                </a:solidFill>
                <a:latin typeface="Arial" panose="020B0604020202020204" pitchFamily="34" charset="0"/>
                <a:cs typeface="Arial" panose="020B0604020202020204" pitchFamily="34" charset="0"/>
              </a:rPr>
              <a:t>Absorptive</a:t>
            </a:r>
            <a:r>
              <a:rPr lang="en-US" sz="5500" dirty="0" smtClean="0">
                <a:latin typeface="Arial" panose="020B0604020202020204" pitchFamily="34" charset="0"/>
                <a:cs typeface="Arial" panose="020B0604020202020204" pitchFamily="34" charset="0"/>
              </a:rPr>
              <a:t>.</a:t>
            </a:r>
            <a:endParaRPr lang="en-US" sz="5500" b="1" dirty="0" smtClean="0">
              <a:latin typeface="Arial" panose="020B0604020202020204" pitchFamily="34" charset="0"/>
              <a:cs typeface="Arial" panose="020B0604020202020204" pitchFamily="34" charset="0"/>
            </a:endParaRPr>
          </a:p>
          <a:p>
            <a:pPr lvl="1" algn="just">
              <a:lnSpc>
                <a:spcPct val="170000"/>
              </a:lnSpc>
            </a:pPr>
            <a:r>
              <a:rPr lang="en-US" sz="5500" b="1" u="sng" dirty="0" smtClean="0">
                <a:solidFill>
                  <a:srgbClr val="0070C0"/>
                </a:solidFill>
                <a:latin typeface="Arial" panose="020B0604020202020204" pitchFamily="34" charset="0"/>
                <a:cs typeface="Arial" panose="020B0604020202020204" pitchFamily="34" charset="0"/>
              </a:rPr>
              <a:t>Thermal Fire Protection</a:t>
            </a:r>
            <a:r>
              <a:rPr lang="en-US" sz="4900" b="1" dirty="0" smtClean="0">
                <a:solidFill>
                  <a:srgbClr val="0070C0"/>
                </a:solidFill>
                <a:latin typeface="Arial" panose="020B0604020202020204" pitchFamily="34" charset="0"/>
                <a:cs typeface="Arial" panose="020B0604020202020204" pitchFamily="34" charset="0"/>
              </a:rPr>
              <a:t> </a:t>
            </a:r>
            <a:r>
              <a:rPr lang="en-US" sz="4900" dirty="0" smtClean="0">
                <a:latin typeface="Arial" panose="020B0604020202020204" pitchFamily="34" charset="0"/>
                <a:cs typeface="Arial" panose="020B0604020202020204" pitchFamily="34" charset="0"/>
              </a:rPr>
              <a:t>- </a:t>
            </a:r>
            <a:r>
              <a:rPr lang="en-US" sz="5500" b="1" dirty="0" smtClean="0">
                <a:solidFill>
                  <a:srgbClr val="0070C0"/>
                </a:solidFill>
                <a:latin typeface="Arial" panose="020B0604020202020204" pitchFamily="34" charset="0"/>
                <a:cs typeface="Arial" panose="020B0604020202020204" pitchFamily="34" charset="0"/>
              </a:rPr>
              <a:t>Slows the heat passage </a:t>
            </a:r>
            <a:r>
              <a:rPr lang="en-US" sz="5500" dirty="0" smtClean="0">
                <a:latin typeface="Arial" panose="020B0604020202020204" pitchFamily="34" charset="0"/>
                <a:cs typeface="Arial" panose="020B0604020202020204" pitchFamily="34" charset="0"/>
              </a:rPr>
              <a:t>through the steel. Methods used include </a:t>
            </a:r>
            <a:r>
              <a:rPr lang="en-US" sz="5500" b="1" dirty="0" smtClean="0">
                <a:solidFill>
                  <a:srgbClr val="0070C0"/>
                </a:solidFill>
                <a:latin typeface="Arial" panose="020B0604020202020204" pitchFamily="34" charset="0"/>
                <a:cs typeface="Arial" panose="020B0604020202020204" pitchFamily="34" charset="0"/>
              </a:rPr>
              <a:t>providing insulation </a:t>
            </a:r>
            <a:r>
              <a:rPr lang="en-US" sz="5500" dirty="0" smtClean="0">
                <a:latin typeface="Arial" panose="020B0604020202020204" pitchFamily="34" charset="0"/>
                <a:cs typeface="Arial" panose="020B0604020202020204" pitchFamily="34" charset="0"/>
              </a:rPr>
              <a:t>and </a:t>
            </a:r>
            <a:r>
              <a:rPr lang="en-US" sz="5500" b="1" dirty="0" smtClean="0">
                <a:solidFill>
                  <a:srgbClr val="0070C0"/>
                </a:solidFill>
                <a:latin typeface="Arial" panose="020B0604020202020204" pitchFamily="34" charset="0"/>
                <a:cs typeface="Arial" panose="020B0604020202020204" pitchFamily="34" charset="0"/>
              </a:rPr>
              <a:t>intumescent paint</a:t>
            </a:r>
            <a:r>
              <a:rPr lang="en-US" sz="5500" dirty="0" smtClean="0">
                <a:latin typeface="Arial" panose="020B0604020202020204" pitchFamily="34" charset="0"/>
                <a:cs typeface="Arial" panose="020B0604020202020204" pitchFamily="34" charset="0"/>
              </a:rPr>
              <a:t>. </a:t>
            </a:r>
          </a:p>
          <a:p>
            <a:pPr lvl="1" algn="just">
              <a:lnSpc>
                <a:spcPct val="170000"/>
              </a:lnSpc>
            </a:pPr>
            <a:endParaRPr lang="en-GB" sz="4900" dirty="0" smtClean="0">
              <a:latin typeface="Arial" panose="020B0604020202020204" pitchFamily="34" charset="0"/>
              <a:cs typeface="Arial" panose="020B0604020202020204" pitchFamily="34" charset="0"/>
            </a:endParaRPr>
          </a:p>
          <a:p>
            <a:pPr lvl="1" algn="just">
              <a:lnSpc>
                <a:spcPct val="170000"/>
              </a:lnSpc>
            </a:pPr>
            <a:r>
              <a:rPr lang="en-US" sz="5500" b="1" u="sng" dirty="0" smtClean="0">
                <a:solidFill>
                  <a:srgbClr val="0070C0"/>
                </a:solidFill>
                <a:latin typeface="Arial" panose="020B0604020202020204" pitchFamily="34" charset="0"/>
                <a:cs typeface="Arial" panose="020B0604020202020204" pitchFamily="34" charset="0"/>
              </a:rPr>
              <a:t>Absorptive Fire Protection</a:t>
            </a:r>
            <a:r>
              <a:rPr lang="en-US" sz="5500" b="1" dirty="0" smtClean="0">
                <a:solidFill>
                  <a:srgbClr val="0070C0"/>
                </a:solidFill>
                <a:latin typeface="Arial" panose="020B0604020202020204" pitchFamily="34" charset="0"/>
                <a:cs typeface="Arial" panose="020B0604020202020204" pitchFamily="34" charset="0"/>
              </a:rPr>
              <a:t> </a:t>
            </a:r>
            <a:r>
              <a:rPr lang="en-US" sz="4900" dirty="0" smtClean="0">
                <a:latin typeface="Arial" panose="020B0604020202020204" pitchFamily="34" charset="0"/>
                <a:cs typeface="Arial" panose="020B0604020202020204" pitchFamily="34" charset="0"/>
              </a:rPr>
              <a:t>- </a:t>
            </a:r>
            <a:r>
              <a:rPr lang="en-US" sz="5500" b="1" dirty="0" smtClean="0">
                <a:solidFill>
                  <a:srgbClr val="0070C0"/>
                </a:solidFill>
                <a:latin typeface="Arial" panose="020B0604020202020204" pitchFamily="34" charset="0"/>
                <a:cs typeface="Arial" panose="020B0604020202020204" pitchFamily="34" charset="0"/>
              </a:rPr>
              <a:t>Absorbs heat. </a:t>
            </a:r>
            <a:r>
              <a:rPr lang="en-US" sz="5500" dirty="0" smtClean="0">
                <a:latin typeface="Arial" panose="020B0604020202020204" pitchFamily="34" charset="0"/>
                <a:cs typeface="Arial" panose="020B0604020202020204" pitchFamily="34" charset="0"/>
              </a:rPr>
              <a:t>Methods used include </a:t>
            </a:r>
            <a:r>
              <a:rPr lang="en-US" sz="5500" b="1" dirty="0" smtClean="0">
                <a:solidFill>
                  <a:srgbClr val="0070C0"/>
                </a:solidFill>
                <a:latin typeface="Arial" panose="020B0604020202020204" pitchFamily="34" charset="0"/>
                <a:cs typeface="Arial" panose="020B0604020202020204" pitchFamily="34" charset="0"/>
              </a:rPr>
              <a:t>covering</a:t>
            </a:r>
            <a:r>
              <a:rPr lang="en-US" sz="5500" dirty="0" smtClean="0">
                <a:latin typeface="Arial" panose="020B0604020202020204" pitchFamily="34" charset="0"/>
                <a:cs typeface="Arial" panose="020B0604020202020204" pitchFamily="34" charset="0"/>
              </a:rPr>
              <a:t> steel members </a:t>
            </a:r>
            <a:r>
              <a:rPr lang="en-US" sz="5500" b="1" dirty="0" smtClean="0">
                <a:solidFill>
                  <a:srgbClr val="0070C0"/>
                </a:solidFill>
                <a:latin typeface="Arial" panose="020B0604020202020204" pitchFamily="34" charset="0"/>
                <a:cs typeface="Arial" panose="020B0604020202020204" pitchFamily="34" charset="0"/>
              </a:rPr>
              <a:t>with concrete, </a:t>
            </a:r>
            <a:r>
              <a:rPr lang="en-US" sz="5500" b="1" dirty="0" smtClean="0">
                <a:solidFill>
                  <a:srgbClr val="0070C0"/>
                </a:solidFill>
                <a:latin typeface="Arial" panose="020B0604020202020204" pitchFamily="34" charset="0"/>
                <a:cs typeface="Arial" panose="020B0604020202020204" pitchFamily="34" charset="0"/>
              </a:rPr>
              <a:t>vermiculite</a:t>
            </a:r>
            <a:r>
              <a:rPr lang="en-US" sz="5500" b="1" dirty="0" smtClean="0">
                <a:solidFill>
                  <a:srgbClr val="0070C0"/>
                </a:solidFill>
                <a:latin typeface="Arial" panose="020B0604020202020204" pitchFamily="34" charset="0"/>
                <a:cs typeface="Arial" panose="020B0604020202020204" pitchFamily="34" charset="0"/>
              </a:rPr>
              <a:t> </a:t>
            </a:r>
            <a:r>
              <a:rPr lang="en-US" sz="5500" b="1" dirty="0" smtClean="0">
                <a:solidFill>
                  <a:srgbClr val="0070C0"/>
                </a:solidFill>
                <a:latin typeface="Arial" panose="020B0604020202020204" pitchFamily="34" charset="0"/>
                <a:cs typeface="Arial" panose="020B0604020202020204" pitchFamily="34" charset="0"/>
              </a:rPr>
              <a:t>(spray-on</a:t>
            </a:r>
            <a:r>
              <a:rPr lang="en-US" sz="5500" dirty="0" smtClean="0">
                <a:latin typeface="Arial" panose="020B0604020202020204" pitchFamily="34" charset="0"/>
                <a:cs typeface="Arial" panose="020B0604020202020204" pitchFamily="34" charset="0"/>
              </a:rPr>
              <a:t>), and elaborate methods such as </a:t>
            </a:r>
            <a:r>
              <a:rPr lang="en-US" sz="5500" b="1" dirty="0" smtClean="0">
                <a:solidFill>
                  <a:srgbClr val="0070C0"/>
                </a:solidFill>
                <a:latin typeface="Arial" panose="020B0604020202020204" pitchFamily="34" charset="0"/>
                <a:cs typeface="Arial" panose="020B0604020202020204" pitchFamily="34" charset="0"/>
              </a:rPr>
              <a:t>gel</a:t>
            </a:r>
            <a:r>
              <a:rPr lang="en-US" sz="5500" b="1" dirty="0" smtClean="0">
                <a:solidFill>
                  <a:srgbClr val="0070C0"/>
                </a:solidFill>
                <a:latin typeface="Arial" panose="020B0604020202020204" pitchFamily="34" charset="0"/>
                <a:cs typeface="Arial" panose="020B0604020202020204" pitchFamily="34" charset="0"/>
              </a:rPr>
              <a:t>-filled </a:t>
            </a:r>
            <a:r>
              <a:rPr lang="en-US" sz="5500" b="1" dirty="0" smtClean="0">
                <a:solidFill>
                  <a:srgbClr val="0070C0"/>
                </a:solidFill>
                <a:latin typeface="Arial" panose="020B0604020202020204" pitchFamily="34" charset="0"/>
                <a:cs typeface="Arial" panose="020B0604020202020204" pitchFamily="34" charset="0"/>
              </a:rPr>
              <a:t>chambers</a:t>
            </a:r>
            <a:r>
              <a:rPr lang="en-US" sz="5500" dirty="0" smtClean="0">
                <a:latin typeface="Arial" panose="020B0604020202020204" pitchFamily="34" charset="0"/>
                <a:cs typeface="Arial" panose="020B0604020202020204" pitchFamily="34" charset="0"/>
              </a:rPr>
              <a:t> (generally wrapped around columns). </a:t>
            </a:r>
          </a:p>
          <a:p>
            <a:pPr lvl="1" algn="just"/>
            <a:endParaRPr lang="en-US" sz="5500" dirty="0" smtClean="0">
              <a:latin typeface="Arial" panose="020B0604020202020204" pitchFamily="34" charset="0"/>
              <a:cs typeface="Arial" panose="020B0604020202020204" pitchFamily="34" charset="0"/>
            </a:endParaRPr>
          </a:p>
          <a:p>
            <a:pPr lvl="1" algn="just"/>
            <a:endParaRPr lang="en-US" sz="5500" dirty="0" smtClean="0">
              <a:latin typeface="Arial" panose="020B0604020202020204" pitchFamily="34" charset="0"/>
              <a:cs typeface="Arial" panose="020B0604020202020204" pitchFamily="34" charset="0"/>
            </a:endParaRPr>
          </a:p>
          <a:p>
            <a:pPr lvl="1" algn="just"/>
            <a:endParaRPr lang="en-US" sz="3800" dirty="0" smtClean="0">
              <a:latin typeface="Arial" panose="020B0604020202020204" pitchFamily="34" charset="0"/>
              <a:cs typeface="Arial" panose="020B0604020202020204" pitchFamily="34" charset="0"/>
            </a:endParaRPr>
          </a:p>
          <a:p>
            <a:pPr lvl="1" algn="just"/>
            <a:endParaRPr lang="en-US" sz="3800" dirty="0" smtClean="0">
              <a:latin typeface="Arial" panose="020B0604020202020204" pitchFamily="34" charset="0"/>
              <a:cs typeface="Arial" panose="020B0604020202020204" pitchFamily="34" charset="0"/>
            </a:endParaRPr>
          </a:p>
          <a:p>
            <a:pPr lvl="1" algn="just"/>
            <a:endParaRPr lang="en-US" sz="3800" dirty="0" smtClean="0">
              <a:latin typeface="Arial" panose="020B0604020202020204" pitchFamily="34" charset="0"/>
              <a:cs typeface="Arial" panose="020B0604020202020204" pitchFamily="34" charset="0"/>
            </a:endParaRPr>
          </a:p>
          <a:p>
            <a:pPr lvl="1" algn="just"/>
            <a:endParaRPr lang="en-GB" sz="3800" dirty="0" smtClean="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43608" y="332656"/>
            <a:ext cx="7488832" cy="6309420"/>
          </a:xfrm>
          <a:prstGeom prst="rect">
            <a:avLst/>
          </a:prstGeom>
        </p:spPr>
        <p:txBody>
          <a:bodyPr wrap="square">
            <a:spAutoFit/>
          </a:bodyPr>
          <a:lstStyle/>
          <a:p>
            <a:endParaRPr lang="en-US" sz="2400" b="1" dirty="0" smtClean="0">
              <a:solidFill>
                <a:srgbClr val="0070C0"/>
              </a:solidFill>
            </a:endParaRPr>
          </a:p>
          <a:p>
            <a:r>
              <a:rPr lang="en-US" sz="2400" b="1" dirty="0" smtClean="0">
                <a:solidFill>
                  <a:srgbClr val="0070C0"/>
                </a:solidFill>
              </a:rPr>
              <a:t>1. Intumescent Coatings:</a:t>
            </a:r>
          </a:p>
          <a:p>
            <a:endParaRPr lang="en-US" sz="2000" dirty="0" smtClean="0"/>
          </a:p>
          <a:p>
            <a:pPr algn="just"/>
            <a:r>
              <a:rPr lang="en-GB" sz="2000" dirty="0" smtClean="0"/>
              <a:t>Heat in a fire triggers a catalytic reaction causing expansion of an insulating char layer up to 50 times the paint film thickness. This keeps the steel below its critical temperature thus maintaining the structural stability of the building. </a:t>
            </a:r>
            <a:r>
              <a:rPr lang="en-GB" sz="2000" dirty="0" smtClean="0"/>
              <a:t>(Produced </a:t>
            </a:r>
            <a:r>
              <a:rPr lang="en-GB" sz="2000" dirty="0" smtClean="0"/>
              <a:t>from Sodium Silicates and </a:t>
            </a:r>
            <a:r>
              <a:rPr lang="en-GB" sz="2000" dirty="0" smtClean="0"/>
              <a:t>Graphite)</a:t>
            </a:r>
            <a:endParaRPr lang="en-GB" sz="2000" dirty="0" smtClean="0"/>
          </a:p>
          <a:p>
            <a:endParaRPr lang="en-US" sz="2400" dirty="0" smtClean="0"/>
          </a:p>
          <a:p>
            <a:r>
              <a:rPr lang="en-US" sz="2400" b="1" dirty="0" smtClean="0">
                <a:solidFill>
                  <a:srgbClr val="0070C0"/>
                </a:solidFill>
              </a:rPr>
              <a:t>2. Sprayed Coatings: </a:t>
            </a:r>
          </a:p>
          <a:p>
            <a:r>
              <a:rPr lang="en-US" sz="2000" dirty="0" smtClean="0"/>
              <a:t>Vermiculite cement (calcium silicate or gypsum</a:t>
            </a:r>
          </a:p>
          <a:p>
            <a:r>
              <a:rPr lang="en-US" sz="2000" dirty="0" smtClean="0"/>
              <a:t>binder) or mineral </a:t>
            </a:r>
            <a:r>
              <a:rPr lang="en-US" sz="2000" dirty="0" err="1" smtClean="0"/>
              <a:t>fibres</a:t>
            </a:r>
            <a:r>
              <a:rPr lang="en-US" sz="2000" dirty="0" smtClean="0"/>
              <a:t>.</a:t>
            </a:r>
            <a:endParaRPr lang="en-US" sz="2000" dirty="0" smtClean="0"/>
          </a:p>
          <a:p>
            <a:endParaRPr lang="en-US" sz="2000" dirty="0" smtClean="0"/>
          </a:p>
          <a:p>
            <a:r>
              <a:rPr lang="en-US" sz="2400" b="1" dirty="0" smtClean="0">
                <a:solidFill>
                  <a:srgbClr val="0070C0"/>
                </a:solidFill>
              </a:rPr>
              <a:t>3. Boarded Systems:</a:t>
            </a:r>
          </a:p>
          <a:p>
            <a:pPr algn="just"/>
            <a:r>
              <a:rPr lang="en-US" sz="2000" dirty="0" smtClean="0"/>
              <a:t>Vermiculite cement or mineral fibre in </a:t>
            </a:r>
          </a:p>
          <a:p>
            <a:pPr algn="just"/>
            <a:r>
              <a:rPr lang="en-US" sz="2000" dirty="0" smtClean="0"/>
              <a:t>cement, calcium silicate or gypsum binder. </a:t>
            </a:r>
          </a:p>
          <a:p>
            <a:pPr algn="just"/>
            <a:r>
              <a:rPr lang="en-US" sz="2000" dirty="0" smtClean="0"/>
              <a:t>Screwed directly to steel or onto light steel fixing angles.</a:t>
            </a:r>
          </a:p>
          <a:p>
            <a:endParaRPr lang="en-US" sz="2000" dirty="0" smtClean="0"/>
          </a:p>
          <a:p>
            <a:r>
              <a:rPr lang="en-US" sz="2400" b="1" dirty="0" smtClean="0">
                <a:solidFill>
                  <a:srgbClr val="0070C0"/>
                </a:solidFill>
              </a:rPr>
              <a:t>4. Concrete Fill / Masonry: </a:t>
            </a:r>
          </a:p>
          <a:p>
            <a:r>
              <a:rPr lang="en-US" sz="2000" dirty="0" smtClean="0"/>
              <a:t>Fully encased or hollow tubes filled.</a:t>
            </a:r>
            <a:endParaRPr lang="en-GB" sz="2000" dirty="0"/>
          </a:p>
        </p:txBody>
      </p:sp>
      <p:sp>
        <p:nvSpPr>
          <p:cNvPr id="4" name="TextBox 3"/>
          <p:cNvSpPr txBox="1"/>
          <p:nvPr/>
        </p:nvSpPr>
        <p:spPr>
          <a:xfrm>
            <a:off x="129890" y="40268"/>
            <a:ext cx="9316268" cy="584775"/>
          </a:xfrm>
          <a:prstGeom prst="rect">
            <a:avLst/>
          </a:prstGeom>
          <a:noFill/>
        </p:spPr>
        <p:txBody>
          <a:bodyPr wrap="square" rtlCol="0">
            <a:spAutoFit/>
          </a:bodyPr>
          <a:lstStyle/>
          <a:p>
            <a:r>
              <a:rPr lang="en-GB" sz="3200" b="1" dirty="0" smtClean="0">
                <a:solidFill>
                  <a:srgbClr val="0070C0"/>
                </a:solidFill>
              </a:rPr>
              <a:t>COATINGS USED TO PROTECT THE STEEL</a:t>
            </a:r>
            <a:endParaRPr lang="en-GB" sz="3200" b="1" dirty="0">
              <a:solidFill>
                <a:srgbClr val="0070C0"/>
              </a:solidFill>
            </a:endParaRPr>
          </a:p>
        </p:txBody>
      </p:sp>
      <p:sp>
        <p:nvSpPr>
          <p:cNvPr id="15362" name="AutoShape 2" descr="data:image/jpeg;base64,/9j/4AAQSkZJRgABAQAAAQABAAD/2wCEAAkGBhQSERQUEhQWFRUWGRsaGBgXGBgYIBogGhwdGBoYHx0cHSYfGBokGhoaHy8gIycpLSwsHB8xNTAqNSYrLCkBCQoKDgwOGg8PGiwkHyQsLCwsLCwsLCwsLCwsLCwsKSwsLCwsLCwsLCwsKSwsLCwsLCwsLCwsLCwsLCwsLCkpLP/AABEIAMIBAwMBIgACEQEDEQH/xAAcAAACAwEBAQEAAAAAAAAAAAAFBgMEBwACAQj/xAA/EAABAgQEBAQDBwQBAwQDAAABAhEAAwQhBRIxQQZRYXETIoGRMqGxBxRCUsHR8CNi4fFyM5KyFYKi0iQ0U//EABgBAAMBAQAAAAAAAAAAAAAAAAABAgME/8QAIxEBAQEAAwACAQUBAQAAAAAAAAERAiExEkFRAyIyYXHRQv/aAAwDAQACEQMRAD8AyaoylKiyXBYA3J6emsTYPhwmBRUoA/hSSzxVq5Q8RKXDHfaDaqGYQAEhrANZ2sCOZeFavFVM4NbQEEA6vp6xdlBcvKtJOYOQRe7ufS8NeD4DJVTJTNQpKh8RuLvqOnTYwFxrB1yX8M55SgyVgc9i2kTs8ArTzDVSlLmz1Jyi6JdttHJuPSPGAcIS51P4lys2uXIYllJsLEbX0N+StTzJiEqQlkgi5G45DlGwYCqUJEgSiTLysHSApJa4U2p3iZM0qyXHaUSz4ZT5kh1FiS5HPl02gz9m/C6qhKpk1J8IuEkqKcxFi7Xyj69oOcQcGVFXVLWkITLWcpW7aWfK7uRDfguHS6SQiQg+IUBgwZzclR94cuQUvYh9nVPkDqWSx8oIu+5LEgCIZ/2d05khAlBKiwCsxWeT35mHk01g9y9z2Dt/iPRTnIAV8PT0fqzWg2kzXDeHZtJmlzVZ0n4WdrXvyJDe0DOIMKkzFlSv6YLhKktqNlA6X29Y0/FpmRCj8TJVmcHYFmOju4jFcV4hXUBzcXYv9f8AEL76OTQGSsozMWH7RXTJJ+F3OrRZmgXCdSLgbH/MTU05IaxBjQ818psPWNVBPc/pvHqVSABz5hcPe3XrHqZXD26RappyFS7ZrvroOUOUsUpyCjV29CGPWKkxJIG4g1gmELrKpFMCfDDqVqQmzkltBGro4fpk0wplSk+ZDnysQSzrCjcHQD5QXlJ6LWLSJ6AnzByIqqqCSVNqX/xGwYX9iaJ5OWepKRzSD6M4hX4t+zg00xaUTZcwIZwCyr75dwNC2hhfKUF2lwtcyUlQWkhb2AJIazGIa+WUBIN9uXpHqUkyjZ8u/Tq0dicwrIOuzDvBKeBalm8RsxuHg0rh2dkK2sEhWoFiHGp16RUTJChfb5mKJQT8QYRdnzwlgRdtv2iJayksk3fl8/WPP3c6n6wgkqKzMkAW5iKZiwiS5aJJ0oBLbmAY+4eQXSo5QbPyfnYlmghQ0yVLKM+aUFElTM7C5+rRRoKAzVFIsAHJi1SU5lpXmDLsB/7t/wDtB94mjElJwqqeCtCkpTmIAU/80gPNo8s1SCQrKSHHSHbAKZWVJsoFy21reuvyhVk0xExblLpUXzOxIJ+sLjy3SxVNJ1EdBk+D+JKwrcBiPSOivlBj3Pkpc5gz6PtyazQz8KVklgHCSgv4alEAn8yXOnQaPESeH8lpiVEbsHIPaB8/ARcpW3LUEHYv32iOUVLp9NIqocg5QQytj2I59YmTgqBLIzFOxAZlciUkN393hU4M4gmAmVUTMuTT06ty2O2kOAxdMxOcKSzkZkpzZgOTfvGF/aZZruEgQTLGdLb633v8Q7RQwSryFlPrfe/Nzvp3hzmYxLTKAlqExSyBlT5iC4cEapLHQx68KQSmQoBluojchLOSr8N8vvFTnYAKj4wVJmCVmeVMKiTqQWdgRtzhqo8aSE5kAHOLdP39IWcS4Rlq88v8CgtKgqyEpPmJ/M9/QPaBsiuWgkAggl2Gno+xb5w4M1oYrfEIDudd9NOwFjBGYhCUnMl1FmAIHVn203jP8I4gyrUCXWFNsQwcN053i/XccCXmMkJnTj+JVkJ6c1envtFJwT4mxpMlCJRS82eClKUsMoa6y+wsOpPtmPGmEolJlhHlbUC7k215WgvglRNmqm11UfEVojUAAFmSNr3A7RLi6pU6WpUzLsrNmbbrYF+UVOjJsinyM4Z2iWfRBRBGsfElRXa8v85B32u1x0idcvITsevP35QVQBiFKtKiCNTaLsqiMtGl9zFmiWZ3nUwSk+Xud4+10xgbafM7D01MPfosW+D8QRIEwqBKlEBx1N/VnjVsDxqVVSwUrXnQ5va1tD+WwsPlGU4RhzSUgMpShnNjZ9tO1zo0FMLSqS0xKilQLagA9O0ZfqzlZfiUka5W8SqSkIMkJC0FGZJZnGrAfKETHsMEz4SMxbKoPms93fUWtYM5ivjnEZnSpYfIVbXdwz37vr1gZOTlQDOBYpDLGVxYasXDg2U0Rw+WbYeFTGqZRXkSRpe4tfKTbZw4HIwTw3CSgoJF9S+pDMdi1okxilTK8Oe4IUcpBLkPcKPMRVTjImEiVLNrEizvt+sdKWlyJFPOlplSQClnWkDNkcWBcWUSAH1hJ474STTJzyVlxqgsSOttQDa/MRDSVipDKSShW2oJ97axRm4rMWoqVmUXuonM7+/tBLSy/RdppJDLKbaNuba+kG6ThlU5PiApShnsxbu0VJ0oZQQwd2F7xFQ1rfC4SxdlEP01vBarHidllP8AiJ+cUMxJc7xLWtnOV2UAf5ziJKCdAo9oY1coa/w3AuFajY9999omGJKWoILMTmfm4YB+gtFIUS/yK9QY9igmfEUKb/ifrE4Gl4aJfhpCSAw5+5MItRSFS1LZ88wnqyi4+UOGGKJkAkBKSkgEEWGjMNN7d4CUtKpUxNmSkZiRty/SMeNsL7eJoQC33ddo6Df3mamxQFH82cB99Gjoe0j2vB5wSwKZn/IMfcf5iujhvOHYoUDdJY/7HtDVTAqGx9XEeaukQAVEM13BZo1qSLjvD5lyJ02dYoSVBVthYbezwgYdxIqnUZkgg5mCkKchT6OLMeo+cO/F/EiahHgqJEvcjVRGg7PADCOGkLJEuSCGBeZ5i++tg3KImW60nUGKfFUgZkoSFLYqyAlj9WECZ1ZOnCdmSopUQlJKDnyJLqAPIuX79BBeTR/cagEZTLnMGAfIr8jE/CdvWCi61IJzqSHdi9uYF93cMTeHOEGqisUzScglzGBDslRsLs272HKFOvx8TFFhkbYkAv8App8oc5teUhQl/it5dL6HvFEYPLmACagKIZz308wvBOE3oaScQURKGt9Tza/zjqerZLO13s3a8MOMUqSfCkhOVDhR1udub69oWvBMpPmbyjtZ9YfivR/DMcmIpFOypUpQARodWAJGoJbtFCdLzqKpjFZ81rJT0A2bmbwHlVa1leQeVYyqJ06G+pHNuUE6VJZiQojRudnfd/X2gLFwo8pLMndzo+tj12EV6mSFSyOjOQBm5G7fhMSTKkAHcnsw7dYgmKc3BHRg56X0haYbTVYQch8rCz7/ALGI1YlnUbAgJIuWJJDWvpr7xHiUgkm2jm+2nv6RDg1M5KmJYgW0vzMVJ9lTfhKMstjMGZhZtgGyg6BIi/IkuoBQ8xHxPbnofhiukzE3GYA2GYOBvqRYCPs2sUogqVLISHcMX5d36wUhavq0UxRNMorJDIRmDlexFrXN9YWMVosqvPMBUQ6gAQlJOqRzAsOseKzHZsyb4iiAUOlCSB5QbMBo/WBFXULJvqefXftE/wCD4osSlBTJG11EdrDqWjQuD5ElFMlC0p87kG2Y3Z+e0Z/SglIAu+vV4d5cpPhAKSpMwACwcKYehBh8r9Qr0kxvC06JVnGrFg3UOLnaFCuWJJIKcoKXbmXYXh0ocSRN8s1JSsMxUQArbkAk6d4DTUy11qSpilCVWN3Nh2OsTLnonoLhlClaE55gLOCNg9uzxQE+VKSpIYqbLpmY7kRc4yqUBSZMuyQ6ld1Xb2hbEazuaFulkBSi6mBZj9e0M3D9OpRmFJFiB8Iv0tCiiYRF2jxiZLfIoh9RsYnnLfDPy5TO5JIGidn6HSPUyU8s5iTZg7m+w1hdk8QLEssxBvcB/wBHi5KlVE1DrWm10pSNTsDy9TGOUWKP35UqZ4T5UOSqw3DNqWET1OICXKKgHUSMh5Ncm/pHTuE1k/1FJSDexzdd94W8TqFBfhu4QSAee9+cXxktKpZ/Ec9aiorAfYWGjR0CSe3tHyNvjCxrcmoZPlWsAWZrfUExKaqcsZTVeQkB7gI6qdR/3AuikldgQ50Ckn2cRJjeDLlyVFTJtYvqXsL31jn7isNdB9nMoAzVTDMs5U+bv5nPl7NE9djEmUFSqZtGGzK6Hf3hQ4ZrFlIQZisqw7Alna6WGl2IHeL1dTy0JaYQnkdz77nlGl0Z+VGun5xM8Y/hYqu4LgA83faFuZisxaQZy85FnIAB2GmquZMGZ9OuaghMhYluCZi3S4GwcOeXaIcAATUrVMkhUtCGSmYC2Z3BR5SCWF++sEn0rqCeBz5iEELl5WDpJtcsdG3EF01wQiatYZMti+mo0fuW9oJy8VQzZSplWIAIDu4D2OrXeFPFsCT/AFf6wSlYFrkPcgEWCS4dmaHOSc0Aw7FwmYvMLTFWU/wlRe7h2cteL+M0Hiy1pSGUHbs37wFGHeGClYdShqdOdu4aDOGz5iyMgBUlPmKlgPlYAhxqzubvFbAW8FmZHQoF9QObwRVMclvY7ftFP/0/w5xdQWpg5GxIBLX2cD3gsmllqAUVCw32vpz0iacQS6ljYOef6x0uUtRJA21P6c/WJlolgJCdVgqVqWGw6npEUmuKfMFDQkm5drWAt/qIsXofWJKypKXcWUdgf36QR4f8OUGUfRrK78ooza8SQFBiZnmy/lJ3B5PHwVy1NmCcyj/2vd9bxfaKeKXFAlIzqZJBYEFSR0B/2zQv4jkmlSQwYhQOViGfRue4+kRycyA4Ult+XsYq1+NIVKVkA8QnUDQbvsR3gnZZipLqM8y4vly9+R/SIqleXKlHxLITfa8VJayEqVlclgABbl3g1R4GpMvxJwOZW7uUjkxg8M8cD4fTSEjOUmb122ts4uL94MVsmUpRJKTmeySHSXBdhfXeEJOKiVLClODoFPryfp0F4u4ZhNTUy1TZEtRDWJUElTOCwJ0OjHVvaZtKxPjGGmY6ZRBIcKIIvzPRhCbPzJmFJdmLkD6mCCsTqZhXLXml5WBQdS3MNdhuY9plrlvlKkhQcq0fT/UP/SnRSrlvMUXe+sRyEZlAOzkB+T2eGLHcKT4RmXSoXYkF0vzG7kct4W0liI0nhrM6iKVKSosUvrFeaz+UlrX+sTYhXGasqIA2YPHylkAqAJZ+cO0H3C+GpaZCDNAcpckrtz6AWPMxTmY+JIEuSxVzLlh0Ds3cxHiuJy0S0olErWAxWTmHRho8AJJPtzjnze6MMU7HFzU5VTWWopSkBJsSdczsB01ixiv2YKlJz+K4Nz5X9iC0B8Kq/DnAkOdntf8AxD1hlTMUkkBKwQxCnLejuIrj+1HLogL4XS9lluwjoaqrBlBanIBfQAW6R0VtGmFXFNHJR/SS67HLoB9flAqShWJzjULBElHkQHIzEXJ7DSEvEEqScyVW5Pbt0g3wLxElKRJmOgAnKb3f336RM4720zPDxI4RlIVmCSU6kOdTrvBunpJMq0qSlJLOdSe5NzCxL4zShJzBZW9gRbUvd9gxuPlF+r4vluiZLUkpZPlcIck3c7M46RU6TZRbE0pCSWBUbe+whXqKgSSlRAy5mLDdVg9xziNXFIJMuYkqWCQVIOYE62KXBfp84G4ti1OunzAknOgAC6gXfKXsNDeDRJgrWzQciAQCtru+VwwcjQ2Fu56xDWzvgQpwmzkOXHOzcz7x8q6cMZSS73S3mBe4HfMSxc8u9ESzMl5VuJiCwHYk6Hny7julh+JSlKUVrfKXyqLaC36N0gLVTGHhoV51WA3bUl9g2+sFhNSEKQshQJCgNbh7v2Zx2gRNo5k5RnS0nLJFyBc3uOrBzCnp0Qp1CWMkpLEs5YfsT+94gmADd31AD+mwvHqRlWA5uQ7D+W3iQoQ1s0VpKFbUFKBdiTl2Fi41GseK2epMlAcWG1tLd+vrEtbSBcsuqw0JdkvvftAYrXNYfhFu7cv5vBYNQykKmLFieQ17RqnD/Dcull5p4edMKUCwOVSti4JtrbW+xgf9n3CZmA1CgyUkpR/yT+Lqxs37Qw8QLR5gT4eRIdY1J0yg7Hm17tGX6nP6ghZ4rwBCVASVlSphOVCbvzUSDYQsTU6IKWykjuRqCf0HWGOVKWKq3lcDMQPgQRdA/KT8hAzEAaqd/SSEoQ7BKeWpbdywieHNViKXSef8JAbJlfo5/wCW0G6mvmGnYqzbMUlw3JTawHCJkleRTpBRmPNgTbZhYhouoxRKaWdMlgLewCg5D6qfoO8XupUsNwtdZUokp8wBJI+EOz6gaAdN40qj4NmpTkM0oB0yAt/P3OsDPsbwTxJSqhYdytAfc2UVfp6RpU0lJTooDXt6ReItZpxFwIvJnkqzTEjzA6kdPnaEfxClwXzpJcEF/wB/SN6qZ6QFrLBIBb9oyziXD0z0qm5gmYGIYNYWbtYXgEpWqqoZTn+Hdthaw6mFUs/lduvKCWIq8inKsxOm3MRTo6Mqud4udQ66nnNYgNvzPr+kEVUgUPJz9x+kVlUyQWb1c/znE8pZSoFKjbTba/pCv9B5XMyjKoMQ/wA4kw+kmLyhKLLLBR09Bu17wTw7ARPfxVFNnFwHfk+0P+DYHMRLQqVlygBpZBYjRRJLlKj/AGsO8T8ipFoeC56jmIVmGjggEfQQZkVEyQojKQoG6f5vD/T4whgPMmbp4ZZPsfxJHMX6QG4jwNcxJJZExNwpwHHI6OB7waV7KNXxQsrUcj31CuVuUdC5U0NSlagpCwQdg/0jorB8YpDELM2uvWLMvEUqICmA5iGem+zITUJWJhJJY5QLdQSpjBXDvs8kSVoMwlS0l2UCp+WYDygb3hftX8gyk4WXNSmYpEzIfhDK30U7X5s+ke6vh1MounOGJJzEgK5Fj1e8aXIpQGUpSiwdsykkHoBp0ByiBWNcO/eJkhSlLVLSSpaZhzOPwo1LpfUPC9pfIg0NJVoUlNClRCnCipJKQ/JWW2p0JhlpsGWkDxUlSyWIlJCAuxTd/MrU3NmJtBpeIrcykoEsguVAHygHQC2raW1j5ikta5eeYb6hSAcxHU7J9ezxWgHn4ckSymnJQpAUhKFOoOQHSFA3HIGwL9oV/wD1RQJ8YK8UFwrQltlWZ/7h6gw/0KzLQ0yWFCZYgBj0NrN+sBOKcJzJTMuMpZlM7W9d3aCnKCqxCTNQHQywlnAYvtoGcfwxVpsQUR91SoJABdgylBVsttrl9/eA1djoSMsplKNnZ27dYN8DfZxUVkwTpjy5bu6jlUu/4d26wSHa+K4dmpmJ8NClyw5VkBdAGx5Jdvnyg4OEzuoEAXSdd2s7jTeNHoeGU04V4RZ7EK/xf5xnPGVXPpFky5ICSSlJyuBmvtZ30/ghb9VO7egXHfDSn7ui5UypxzAhIH4S1gSfYdTEfDfCk2smlUtOSVLYKVowD2HvBfg3gdE8eJUTVEqzEpGuZ2Bfo5LdRyh3w3CBTyzLlqLqJLW8rnXk7dNYz58zDZuHqpktTKUpbDNdKUgA+YqewWRo7tqeoiqmSa8pVKVZJdIPPdZf1yvqXMONdRy1JMtiQUnOLh81zmO7nblCdxNNTICS2RS0syfKyRZgBo/6DWOa2rgNVVQmTBIkqyoKiJkznfzX3A0eCFfhiqVvuzqdmCdSfwpdN2dyQ3rFXApBmnw2CCrVRIGv4Ujcs7nrBKrIoVFAWf6gZKXDpAF1c3JcCDfo6T5k5ZTMXOCjOnK3sydurbNBLEuGymQQ60jKM6Wu506FJ7w1YHw9ImJLfGGUpag7bgIB25nePc6nVOmeGs5JaCCm/wAR3Kh+K2g2vF/P8JQ/ZxxZLp5CaaeDLKHyrYkKzH/LdPnGhmuSVBFkqLHV+R+cLczhKTNlCWtQdrMx1J2G8JGL8OqkTTJStYQQ7BRcavodLa8jHRLc2s81qWO06RImB8rB/NYeh5xgXEeNmcChJ8iDc/mP/wBR8zB2YifJIlJqJgQtIzIClEKY6KSdQQHJGr+kLmMUQUkrS3X9/wDEGzTkCcPlrnTEILqSDfdgS57kmGqppJcqUCSSTmJ20AYfMGJuE6LLISQkBS3JVd+noBp6wQxOnCp0lDZkywVrsWsbJvqHCR6QW7QAU+CDInOSlSySdwlOoHVTbQXwHheVNUrxZmUJ0A1Vz10ZvnBIS07hm2bcfq7+8R5UpKSgjPtYl2d9BaI+VAqmll+GlCGDfh+l4lkY3LQnw0gKU7KzBgG7WPrvAI4x/WUFAAD6jc8oiUlKk51jKXKs4N+YDfi3gm6DrSUkmYlHjMoKKiMwOZRfV/wjRhEqqFROVDKloU4TMIUH5Of4IVsFrJ+YBE1JdLEs+V9nAfckwxUdORKAEwoCC7ZlebLd+o93h6WJJyJaSQVJQd05khnuzNHQl188zJilsLncLe1th0j7G2cUdiWA4vLkz8sx8u+Z7HmBtGgS8QpwnM6chs7hzfbc9oVMQ4NVMQqYT590sGhYplqlzloUVOgeUWDHm9nO3SOeWzqtsl8aJWcQplzMsqStSTZJsBzNjfXdoCDiZaRM+8jIrMQhx5SD8IcP5tr6mJFYh41kZzYO12sAX/w8Q1WGqSoKUlJ0LEv3YMye8OaWRSVnKlLQClJa29wxLXv6wYpKVJQFTs5CdAMxbvyP6RTk8TSk5ZecCYpLh0s1yNzcdRFqdUpUQgBS03Ygh1E72uQLxrJhVen1CpxyS05EkXKg1ozviuUSud4k0qRLZgCfKVbltTfRtGhi4txlNNI8iWW4F1OQ9n3Jt6Rk0yeTMmJUqylOS5O9j1sYLN8OHP7J+DlVFR94mAGVKP4tFLawbcB37tG6ypOUZW10I1v02/SF7hCRJlSJUqWWQhAykgjMTcq03MNNmBzAnZt22tvDrO10yTlBzOG0gBi+HfeSmULA3J1fkL8oOzkrVsCBf/F4jyKSpKz8Id2HPtc9omzRCJU4UugnoII8JYIUpy6TyAZvX+EvJWnKtUtQI8xKswLEalRvcfzSDOI06KmSqXMSsPZzYjqC9iNRvGTYrMmTqqVQSlKTTJA8RKdw5JzEBzsG0c84wvBpunmiqAuSJigRLYKBVqrkSOZDHnAwYEKiZ404XIsPyjYn+4wRxKZLleEhRPmV5EJu7DU3+FIHyEea/E2QEy8vizC0pDu1nK1NqEsSdrNGGK0s43hOZaKeT/1SQpahcS0agDRiogdTlMecV4NIUlS1qUQUlYUSSslgyb6B0gA8jDnh2Fop0qd1LWXKjqpX5j12A2tsI9YxKSmUqbMsmW6ze9hYPv8AqSIvLnQ+RTxXFkSskuUo+Kq5uoZBoCTuSS9tWi/XYlIppY8VitRAQFXKj+YjUJG6ucB8JqZtYomclIKsvwp+ADRPMm+vcwGxOQE1c0KUJk5KswYk2IcJA/4liBBxk0NL4dxHKAFgbEF7F9Y9S8KQZsyZLdPinVJN+hd2Gps2sIXC+IrExUuaTmQSZYKT8KrjXU2b06xovDU8qSStQLHVJ1J6dI6Z30i9F37QqCXSSjVBlzQUoSC7sT5gOZZy99IynF6hM5aTJcS5irp5En6uY0X7QKSdVVUiTKlkljmOV8gdyo7ENzNy8CsU4Jl0KqKYC58ZIWkkl33bYndrdIdknY41ZoML8iSEFIbc8rv7t7RcXhp8RLu61JDf2o83L8xMNBQFKyswypbTYkm1t2ihKWPvJSVWCfKkDcfF/wCQ9ozwtLK5Cj5lAl1E66lz+8QSC00kg+ROXTQqLkdyzQ4U+GJORyRoW26W9YFYtPSmjXMHxEqT1LKIHyDws2hnmJeZS2cuVP1uenLaBIqBKYhRN7ynISQzuL6vyi9MrSPILE3zbiK8+kzTQFFwGYXDenpGswzLgfFAkqC5R8WzeY3S4snR3B/xziOqxiZ42dZUk6sCTq+1zo4aKkwpRMGQZQAARzLasbbx7pqHxZv/AFCLAsBz/D0O8LZCx9VWFRfnzXePsXFcNzRZ5vp1vHQ/nPyTQlcVpSgKFw7KHSFfidEufOlTpamAPnAs/IdYEKrc0s2JBFx1j3QT7EM4NiCLj9oi9tJD5w5jlOgEBIQbNZgdtoY8SVIVLzLKf7QLE87c+sZV94Es5CXKvhJt6wUwiVLV5psxWclk5jYACwHQxXG9JvH7LHFNDnnSnGVPihxl0c26wfnoyJN7DQgct/rHnHKRRCvKpS0lKk5A+hHXk56ltIorx2XOOTzeGksbMVnXIH0uwP6QfWKB50t0usmYo7n3+WjdIBzKTNUyQWAWpIvazh/lGjUWDSyg+KkDMSQXJy/263A6vH2m4cp5nxSWRlISVK87mxWlRYBmtFcfRvRzppmRIAS4YdALc/SDGG1KSL+a98t2b+bwl4PUFaTIWrzSlZFWIK/yq13S3zg1TVJpkm7pewd3fS/PbSKZ4arO6EE6dWiedSBsylBxoTZoDU2LnI6RmmHmCySdy8WKfDFrPiKJCiNzr15D2hEHzZ86ctSUnIE9Piez+2jQs1PCRRUKnSiPFUk5VANfW7lgk9YZkFf3oupXhkMwACS2ul3c6mCMyj8iyCNDrta2jlr6cniOU1UuM14UxIzFkVAPjSfKsLBJJLPdmHvppHpVQTUzZ4DS6UCWgD8y7k9ToPaL0ulQmYpYYLW/iLYgLI0YN5bBg7QvY1wpVSjMnywVy1qE1aEkkjKnVtFh72eMJZyjTMHsJ4zlT6kS5qhLUCWBNjYDXck5izCw3g1xdTJmSUozWUrRPmJb4eyQbk9BCHg/BSVJ8aerzzgDlDeUEOAXBcs3IQP4kwGelC/AUVp1bMyvmb9OcOZ4Vh+pMRp6dChKHiFCS5AcAltT1Jv7QtUGCETpigrNMmKMxa7C6joG0F7CJMFwxQp0STmBbzAEfFqSTveL5mAWzHOC7APpqX00e8VJPCVp9GpT5MyloBL7Wvlffl2Jhh4NZlTllCQsuNLHe2uUEQFRNUoHIspSNSP1J/aEyvqp0upNOiYUylMtTMD5rlLjzAEh2cannGkhX8NRq+LpAnyUeOkK8QhZulB8ijlJJaxysHLkQp8e12cOFZghYIIDXBNwejn3hLr0ibNTLlh0yyFLSfhLnMzHcsYMYvjYTKmIEs6EJGUZejagNDt2Cce9aWiuQQghaXByj/3XAt1ER4pKlyss1k5vKjNuyiB67RlOHTgUSzmLsHYtdtehBgtOxxZlf1FqVkSHOtwbHoBziP6o+LRVzRt+UHXuD9IzniaoBWoJFgov7ke0M+M1T04UlYylmbd3LwhVUtsxCiXNwR017RPokCpmXxCSGbfa23ePsqoLhQYkc9+nURWm0MwGys2Yl92Bdr6xZppGTZ73H+Y0sVDVw3JE+auatBI0AAYOzM4gyMDSZhnJOUghki2lvXeAXD/EyZaTKmHKkuzWZ9Q/WPPFnFslcoyZDmwzKuGa7J3iZxtqLR6rxunQtSVLUCDcf6j5GUeCs7E+sdGnwByrp7GyrnbQepi7ReGkZmAJuSC94pTsqlKBHQvEVJhSEsx00tEY017rqeYmemYq8tiEnYP1EHuHAmZPShZ8r784ErOcZVgKHWLFNT5D5VB9gf3h6VNuOUpplkglSRs921aFLhbCUzwlTny5rdSXv9Iu1c+dcrlq0F9fWxvFDgvGPu9VMlFwhR1IbK+/6Q5NuF5DbiNC0pKQPMVIGlkvrY7s/tBWmw9M6QcnxS9Eq8z+8C8dqvDmJmZv6bWUD+Lr+8JlbxGuZMSZailKDYjUk7mFblEmwwoqB9/K8usspe4CVBQJBYat9TDDTLKljOcpAzdB0bncGFPBZqlla17q1g4ahRBbl8PPkXiZzz08GsHxZYqcpSDLUASS7ZjyG4YiHWsqLBBa+oHKM2k0jrlrzMACkJ5evf6Q88NV2YNNUBMZwH/D0jScpy8RZghJoknQkDRm+v7QCx3GSlZkSRZmmKLgtcMizEjc9x2v8TcVyqWWolaSvQJBBIe2Y8gNXMIuFyVUaQVLM+kWSpz/ANSQom6g3xIfUeveP1bkyejjPswyaNwLh9rOFfwbfOOny0ZchUmXmcAEG9rlJsQR/HhfxPiIyGWj+rTqD+Uj1Y6P/NRH1WOyZtO05WcEOiaNQ2jsbKAOu8YcbJGllqagp0rlh3ChmQRq+QlNu7PrHrEsJBlsWIZyCd7MAN9X9usL/BPEiVZ6eYl1JUopmaBQsSl2+MC7a3hhVPTnLIWVfFdbPsANXIgwX1RnrKHJIdmYA37vrAOqmO5Q6VcmDHTaGc4EuanMf6bgllHM12uesTUuBSwUlwTffNYdIJKNUFSELpioeXw0hRLakiyesINHTZJi1TfMtRuTa23yjSOMlkSpcsWzlykBiWHf5QuYZgxWoJUkhBVqbX5P2jW3JiZ+SHSBaJ0wkfH+nLn9YJ1awZYWexYaHYQ9Yjg1NKp5omAFiQNiVN5SDqG1eM8opRCQpZdQHvy72h7pp5mDpCEEWU4fUb6sNR0Lx9VQzEiYjxAEqDE5SS3W1tNI9KxFaUhySHe3TtpA+fiBmqJSQEixcEl++nKHBUxrJ/hiWiYFBwGdmY6trpaPFVOyFIUCoE3SnkL+gbeKRLH4jBWlqmCQ+oyknUtYa9PblD6JEtaGZFhuDY976Fv8R8mViUmwJSSbXBiSulsNTdhu7u7x4OFMXDqYN5j82GnfSHhBRlZnWSB3t6QPqFpBZ3PMadoY0USWZaQrfQ/X9oDY/SoSUlIyvt+sOejVZFUwb9Y6IUSi2kdFYeH/AIklhE9kEHNq20UhMCdS0DeHZn3iec6mfnDNXYIAQgeZRvblGV3j1RFWjynPfa0fJa8sWJPD8xBLoLR9l4ZMIPlLdoWgNxrEp4S6LgbsSQ0G+EUSZokzJgVUTd0J26NvE9HSoCJhmkpCUkgNqeUTcBU0mT5xMCVq15jdhyg+QrQ5+GSJyGmyfKWOVSP2vGe43w9JNQpNOkBKSGSl7lrm+ly0aGmuCxrNV1Yj5wCTgizUKXLQpKSHJXqS8RzvfR8QjCuHlBBAYEXP7CPk6UUXLgjTbtDzQSihLLDHnzj5i2AJnIOx2gstg0mpqLFw97gdf8xeq53iycqT5gDlLsX3ST1/aPtTw3NyeUOoM7b3jhhiwAb5ix0OnWI7h9Fbh3htcxJM5QQCMpGpNzd9NG5wT4jwBVJRiZJnFaXCcilg2OybWIHODS5KifIvKQCTbbdx+sA+LMe8SkEsaou5GrkNpqTpD/l3Tn9E+nxNQTmSAQXzIJsW3/tWOfeLWEUCqgjKlUqU/ndwVdE/R4FUeDTZs0FI8MJUBMdwTuQBzIjSUJy2CRb5W0ieXXUVodWUEuX91yjI03IlIvZQIJO+vzhjlJynKQLDVj3I5hoVl0ip1dTjMwK39UCye9nh3n001K1IGhsCznTmYqRFRTKQZUqCmSLF3L7M0WaWjcJUQNe/UB4HY8VvKRL1CgfDL+ZjbQ+sXq7FpcgJCzlWA5DaW0PK9o0kmovgfjdQpc9CVy/KltLkWYP8zBaWUBABLGxI9WA6Whew/GUKUrN8SySTlPoPrBZUgeZWoUB8VmI7dION9opa4vqkKT4IGYAusvqTtroITVSE6AEXbWGibIzlaj8KQT/h+cLfjAJV5wAr62t3iZbVeBagoz/DIUpITtzJsDz7Q+YNwLmbxLAWYbHUjobwoYBia6WqUSkTJLpUoKuUksCtH94cadeUbthcqX4YKQWIe/1bm8bSbUcqRce4AlqQTKQCvu38PSMprsEnSpqhOBSrbkRt2Mfo0z8pPlzcv5tGbfasjNKExQyrFkLdu4I0IOkVn4TKzjEcRWlLKVezPraCODLnz0MAwBsLvy9BFHhHCFzahC5iXlpuczsW2Gz7+kbLhlHKSHQA/sYzvLOouyE+j4eSSETQUE7vr1vrCtxpw4uTNSVgeG1lDff3jX6unSvLmAtdPrtAbjDDkT6ZaPxM6ehEHHqpY4p9tI6Bs3MklJcEWIjo3ynpkw2jMk5kuTD7g1YjL4i7Zb3hdkMhDFLmG3A+HTMQFL0O0YcuasH8BxmTWg+FfKWLiGiRQJAbKPaM/wAYphRS/FpzkWSxbfuIpnjyeAMygT1DRMy9llN/FsyRLlFCmTmtYB+sC6KgkhaDJlhSbRnmNVU6pUJgmFRFnOnYQxfZ9VzP6iUpfIfjUdz0ieUnqssalTpLXSB84kmTsocBzsCQIoU9LMWBnW3RNv8Ace8SleGkBOp3PKC3rUxWOOpCmmhr67QWRKJAv5doUMRphMSUu7kD57Qew5RzBIUe0Rw5W+qsn0LplAAgkjrFcUhScxYyyLvtBGukpGUqLc4EzcRTOWJcu6Um5b8Q29I15ft9TOwzF6CYoKMoWIyAHkS5c7QkcRYPPSmSoSVZQvM6RYMCb9xpaNbrZglIP5iGHdVoHVmJypcuarOCEpJKfRvd4n41U5M0RVJUUlN3Gp5jr6iLaKlaQ5Q4vZOtv3hXwzFUtlTcA2tzt9IYKeoSUqJOVxs+xiM7XVOsmqmLRlGUhlBQsUkHbqOcNCftTTKUmVVy1pWkHNNSAUq5eXVyNW36RBw1QfeZOY+UklnY6HXpH3iXg/JMlrnK8QAMyUlhd36k/oI0428ZtnSOWXpYnYr9+lmqpXBBYJIKVDmfRxcQNnUk6a6VsCzHcl7kvu8Q0uPmSvwzJAlFWqAyk9f7u0PMlEtSErzJZWhH8tE3eRbgFR4OlISlmB2P0P7wcNEEpCNQ2nePOIYtTSEZ5imGmmpNgkczAtOPKWVeUMLpF+3yiuuHqfQHjPFpVFT2lkrmOhAs7kb+kL9Bgi5pSk3WWLaAHW3QDeLPEiFVSypZAyqBS2iSk6gdf3g7wHjkuonrlLR4c6Sfht5kWAIO7W02IhT93XFXna3K4WSjwUqAVlLm25DH0hlpXCPCBLJ0Isbxar8ssObDnChiHFITNHnATodi3ON5JxZ+nHwiEu6SeUZJjWICuxNVIpX9OUCUpOhWAM3yPyh1quNqcIUZa86m0AOsYtja1yahNQhxNC8+bm/P5iHyvWfYk7afh+HCnlZADlJc2djHJlhJJSrlYnXtyMW8OxZM6SiakulYcd9x7wQSEFIdOscd46vVZcwrFtD7vHmZSBaQTZQ25xMmUEnT+c4ixXMcpQdw4i5OuyoPVcJU8xZWoAE6hvSOgwtQe+u8dGkqQ2n4STnzH4RoIYfETJRewEDU43LQWVMFusL2L48KleRChk+sRIvuoMUxU1k0S02SD8ucepuAS0sbqI1feKc1H3abnQCUEAEnnDHRYUqeMyT5T1ieUs8X1AidJRlZIFttIj4eqVyKpg2SZZXIcjBESZaJ5Qb6x7qZqUB0pA7xEth9VouHTAEZiwEC8UUZkx3ZIFoCcI8VZ1mVNy+VOZydbsA0EJJWpRKzqSbcthG3LuRE6oZiOHzlrRlUEoQrNYsXa3zi1Kw+skPMsoHfciD1LhBJBJGoYH9YkxetJOQGwtEzjZD+SinHEzKeb94dAKWcunpY8+0dwmpCKeWxcMSSeXMmL8nh9U2SsLLpWGykfxoo0uEqlBUtTME5QP50ieXyllomVS4g4wQVlIL5BmbmWZI+ZMZ9OqJqkqYvmJf6/KJsZw+b94X4YzHMzb2H6RYwOhWzTE5Sn/5HcnoIW/Ltpnx8LGFYFM8Qv8DOFGzu7t21aD1RLXKlryutgXLdHeGagwAz1BKAcp5aAOz/AOI9Yph4pZhlF1Brkt8ovvknZHngam8SlkByEqKlFtbk/RhD1gOF5CoKWVgl2LEDYeweM04Zx5EqWEAgKBUln0uTpyh4wfHUS0vNVchx+kb8WXL1f4i4SlzQZiWTMSCx99YC4fQKQkJaBWP8azFzUJBKQsskDS259WiWo4rmA5F+Ujykbvz6CI5ceO7BtEOIKOVNplImpBKnCX2UQyVemrwAwSgnmWom6kEoUQ12tnHIEMW6xHiVYsjxGLFeUA692/mkQ1uLzaRRQS2ijuFAt9GaI5zjTmxQxOQZUwhTl3B9nB94F4fLT4xmN5gWfQ+UBmI7mC2O8UonpcpAUBrzuzwuUWLJzrBYMoHf8ovC48bPFboljfEU5aTK8VZSdb6frCcJygoByokMT/uCVXUlye47xSwlp8/KkAEB3/f1jfbZ2mZBLgqsmGYvMxCVC5A22h+xXBaatlBwArQnft7wvYHwdOly1KSxJJN7XP6QTo6WahXmZP0JH6xn1uivvDHDU+imqp1ETJS0+Ig7pI1HqIZysDK5a+nWB9ViBmLlKR5cpYl99IvYsy0BYYFPxAGCz0kk9BIDekUJZKVKSoM+kepNTYcjpHuruARqLj9ogIzWy/xa72j5FX73JN12VuD0tHReoZ7KDpmE31hdTMInliR2tHR0dHBTQaKYVIlhRJHI3gpQzCmWvKSL7Fo6OiOXtV9BdCp1Am5vE2Jmwjo6OW+tQKgPnnd0fSNWoT5E/wDGPkdGjOvVPOVmNz7mLFHeal7946OjTkk8IFhAScP6x7x0dB+r9CEXDx/+ZUn+4wb4XlAmY4B7h/xR0dHNw/605CPC1hNb/wDpCbxyo/fDfYfSOjo6Z/FnPWdC06Yf+H/jMh0CyUIck2jo6IvjS+hdRMP3+QHLZU/WC3EX/wC0+5QY6Ohc/wCKftdrleWV/wA0/QwC44Ly3OoAv6x8jojj6CrJLs94hl/9cdU363Ivzjo6N4HzFtfU/pHfZ0kGoVH2Oh/+RfW0UiRlTbaPVageHpHR0H0z+wzC0ulT37+sB6OYfv1QHLGQCz2e94+x0L7F8TUp8oghJP8ASV2j7HRj9mU69P8AUV/No6Ojokn/2Q=="/>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5364" name="AutoShape 4" descr="data:image/jpeg;base64,/9j/4AAQSkZJRgABAQAAAQABAAD/2wCEAAkGBhQSERQUEhQWFRUWGRsaGBgXGBgYIBogGhwdGBoYHx0cHSYfGBokGhoaHy8gIycpLSwsHB8xNTAqNSYrLCkBCQoKDgwOGg8PGiwkHyQsLCwsLCwsLCwsLCwsLCwsKSwsLCwsLCwsLCwsKSwsLCwsLCwsLCwsLCwsLCwsLCkpLP/AABEIAMIBAwMBIgACEQEDEQH/xAAcAAACAwEBAQEAAAAAAAAAAAAFBgMEBwACAQj/xAA/EAABAgQEBAQDBwQBAwQDAAABAhEAAwQhBRIxQQZRYXETIoGRMqGxBxRCUsHR8CNi4fFyM5KyFYKi0iQ0U//EABgBAAMBAQAAAAAAAAAAAAAAAAABAgME/8QAIxEBAQEAAwACAQUBAQAAAAAAAAERAiExEkFRAyIyYXHRQv/aAAwDAQACEQMRAD8AyaoylKiyXBYA3J6emsTYPhwmBRUoA/hSSzxVq5Q8RKXDHfaDaqGYQAEhrANZ2sCOZeFavFVM4NbQEEA6vp6xdlBcvKtJOYOQRe7ufS8NeD4DJVTJTNQpKh8RuLvqOnTYwFxrB1yX8M55SgyVgc9i2kTs8ArTzDVSlLmz1Jyi6JdttHJuPSPGAcIS51P4lys2uXIYllJsLEbX0N+StTzJiEqQlkgi5G45DlGwYCqUJEgSiTLysHSApJa4U2p3iZM0qyXHaUSz4ZT5kh1FiS5HPl02gz9m/C6qhKpk1J8IuEkqKcxFi7Xyj69oOcQcGVFXVLWkITLWcpW7aWfK7uRDfguHS6SQiQg+IUBgwZzclR94cuQUvYh9nVPkDqWSx8oIu+5LEgCIZ/2d05khAlBKiwCsxWeT35mHk01g9y9z2Dt/iPRTnIAV8PT0fqzWg2kzXDeHZtJmlzVZ0n4WdrXvyJDe0DOIMKkzFlSv6YLhKktqNlA6X29Y0/FpmRCj8TJVmcHYFmOju4jFcV4hXUBzcXYv9f8AEL76OTQGSsozMWH7RXTJJ+F3OrRZmgXCdSLgbH/MTU05IaxBjQ818psPWNVBPc/pvHqVSABz5hcPe3XrHqZXD26RappyFS7ZrvroOUOUsUpyCjV29CGPWKkxJIG4g1gmELrKpFMCfDDqVqQmzkltBGro4fpk0wplSk+ZDnysQSzrCjcHQD5QXlJ6LWLSJ6AnzByIqqqCSVNqX/xGwYX9iaJ5OWepKRzSD6M4hX4t+zg00xaUTZcwIZwCyr75dwNC2hhfKUF2lwtcyUlQWkhb2AJIazGIa+WUBIN9uXpHqUkyjZ8u/Tq0dicwrIOuzDvBKeBalm8RsxuHg0rh2dkK2sEhWoFiHGp16RUTJChfb5mKJQT8QYRdnzwlgRdtv2iJayksk3fl8/WPP3c6n6wgkqKzMkAW5iKZiwiS5aJJ0oBLbmAY+4eQXSo5QbPyfnYlmghQ0yVLKM+aUFElTM7C5+rRRoKAzVFIsAHJi1SU5lpXmDLsB/7t/wDtB94mjElJwqqeCtCkpTmIAU/80gPNo8s1SCQrKSHHSHbAKZWVJsoFy21reuvyhVk0xExblLpUXzOxIJ+sLjy3SxVNJ1EdBk+D+JKwrcBiPSOivlBj3Pkpc5gz6PtyazQz8KVklgHCSgv4alEAn8yXOnQaPESeH8lpiVEbsHIPaB8/ARcpW3LUEHYv32iOUVLp9NIqocg5QQytj2I59YmTgqBLIzFOxAZlciUkN393hU4M4gmAmVUTMuTT06ty2O2kOAxdMxOcKSzkZkpzZgOTfvGF/aZZruEgQTLGdLb633v8Q7RQwSryFlPrfe/Nzvp3hzmYxLTKAlqExSyBlT5iC4cEapLHQx68KQSmQoBluojchLOSr8N8vvFTnYAKj4wVJmCVmeVMKiTqQWdgRtzhqo8aSE5kAHOLdP39IWcS4Rlq88v8CgtKgqyEpPmJ/M9/QPaBsiuWgkAggl2Gno+xb5w4M1oYrfEIDudd9NOwFjBGYhCUnMl1FmAIHVn203jP8I4gyrUCXWFNsQwcN053i/XccCXmMkJnTj+JVkJ6c1envtFJwT4mxpMlCJRS82eClKUsMoa6y+wsOpPtmPGmEolJlhHlbUC7k215WgvglRNmqm11UfEVojUAAFmSNr3A7RLi6pU6WpUzLsrNmbbrYF+UVOjJsinyM4Z2iWfRBRBGsfElRXa8v85B32u1x0idcvITsevP35QVQBiFKtKiCNTaLsqiMtGl9zFmiWZ3nUwSk+Xud4+10xgbafM7D01MPfosW+D8QRIEwqBKlEBx1N/VnjVsDxqVVSwUrXnQ5va1tD+WwsPlGU4RhzSUgMpShnNjZ9tO1zo0FMLSqS0xKilQLagA9O0ZfqzlZfiUka5W8SqSkIMkJC0FGZJZnGrAfKETHsMEz4SMxbKoPms93fUWtYM5ivjnEZnSpYfIVbXdwz37vr1gZOTlQDOBYpDLGVxYasXDg2U0Rw+WbYeFTGqZRXkSRpe4tfKTbZw4HIwTw3CSgoJF9S+pDMdi1okxilTK8Oe4IUcpBLkPcKPMRVTjImEiVLNrEizvt+sdKWlyJFPOlplSQClnWkDNkcWBcWUSAH1hJ474STTJzyVlxqgsSOttQDa/MRDSVipDKSShW2oJ97axRm4rMWoqVmUXuonM7+/tBLSy/RdppJDLKbaNuba+kG6ThlU5PiApShnsxbu0VJ0oZQQwd2F7xFQ1rfC4SxdlEP01vBarHidllP8AiJ+cUMxJc7xLWtnOV2UAf5ziJKCdAo9oY1coa/w3AuFajY9999omGJKWoILMTmfm4YB+gtFIUS/yK9QY9igmfEUKb/ifrE4Gl4aJfhpCSAw5+5MItRSFS1LZ88wnqyi4+UOGGKJkAkBKSkgEEWGjMNN7d4CUtKpUxNmSkZiRty/SMeNsL7eJoQC33ddo6Df3mamxQFH82cB99Gjoe0j2vB5wSwKZn/IMfcf5iujhvOHYoUDdJY/7HtDVTAqGx9XEeaukQAVEM13BZo1qSLjvD5lyJ02dYoSVBVthYbezwgYdxIqnUZkgg5mCkKchT6OLMeo+cO/F/EiahHgqJEvcjVRGg7PADCOGkLJEuSCGBeZ5i++tg3KImW60nUGKfFUgZkoSFLYqyAlj9WECZ1ZOnCdmSopUQlJKDnyJLqAPIuX79BBeTR/cagEZTLnMGAfIr8jE/CdvWCi61IJzqSHdi9uYF93cMTeHOEGqisUzScglzGBDslRsLs272HKFOvx8TFFhkbYkAv8App8oc5teUhQl/it5dL6HvFEYPLmACagKIZz308wvBOE3oaScQURKGt9Tza/zjqerZLO13s3a8MOMUqSfCkhOVDhR1udub69oWvBMpPmbyjtZ9YfivR/DMcmIpFOypUpQARodWAJGoJbtFCdLzqKpjFZ81rJT0A2bmbwHlVa1leQeVYyqJ06G+pHNuUE6VJZiQojRudnfd/X2gLFwo8pLMndzo+tj12EV6mSFSyOjOQBm5G7fhMSTKkAHcnsw7dYgmKc3BHRg56X0haYbTVYQch8rCz7/ALGI1YlnUbAgJIuWJJDWvpr7xHiUgkm2jm+2nv6RDg1M5KmJYgW0vzMVJ9lTfhKMstjMGZhZtgGyg6BIi/IkuoBQ8xHxPbnofhiukzE3GYA2GYOBvqRYCPs2sUogqVLISHcMX5d36wUhavq0UxRNMorJDIRmDlexFrXN9YWMVosqvPMBUQ6gAQlJOqRzAsOseKzHZsyb4iiAUOlCSB5QbMBo/WBFXULJvqefXftE/wCD4osSlBTJG11EdrDqWjQuD5ElFMlC0p87kG2Y3Z+e0Z/SglIAu+vV4d5cpPhAKSpMwACwcKYehBh8r9Qr0kxvC06JVnGrFg3UOLnaFCuWJJIKcoKXbmXYXh0ocSRN8s1JSsMxUQArbkAk6d4DTUy11qSpilCVWN3Nh2OsTLnonoLhlClaE55gLOCNg9uzxQE+VKSpIYqbLpmY7kRc4yqUBSZMuyQ6ld1Xb2hbEazuaFulkBSi6mBZj9e0M3D9OpRmFJFiB8Iv0tCiiYRF2jxiZLfIoh9RsYnnLfDPy5TO5JIGidn6HSPUyU8s5iTZg7m+w1hdk8QLEssxBvcB/wBHi5KlVE1DrWm10pSNTsDy9TGOUWKP35UqZ4T5UOSqw3DNqWET1OICXKKgHUSMh5Ncm/pHTuE1k/1FJSDexzdd94W8TqFBfhu4QSAee9+cXxktKpZ/Ec9aiorAfYWGjR0CSe3tHyNvjCxrcmoZPlWsAWZrfUExKaqcsZTVeQkB7gI6qdR/3AuikldgQ50Ckn2cRJjeDLlyVFTJtYvqXsL31jn7isNdB9nMoAzVTDMs5U+bv5nPl7NE9djEmUFSqZtGGzK6Hf3hQ4ZrFlIQZisqw7Alna6WGl2IHeL1dTy0JaYQnkdz77nlGl0Z+VGun5xM8Y/hYqu4LgA83faFuZisxaQZy85FnIAB2GmquZMGZ9OuaghMhYluCZi3S4GwcOeXaIcAATUrVMkhUtCGSmYC2Z3BR5SCWF++sEn0rqCeBz5iEELl5WDpJtcsdG3EF01wQiatYZMti+mo0fuW9oJy8VQzZSplWIAIDu4D2OrXeFPFsCT/AFf6wSlYFrkPcgEWCS4dmaHOSc0Aw7FwmYvMLTFWU/wlRe7h2cteL+M0Hiy1pSGUHbs37wFGHeGClYdShqdOdu4aDOGz5iyMgBUlPmKlgPlYAhxqzubvFbAW8FmZHQoF9QObwRVMclvY7ftFP/0/w5xdQWpg5GxIBLX2cD3gsmllqAUVCw32vpz0iacQS6ljYOef6x0uUtRJA21P6c/WJlolgJCdVgqVqWGw6npEUmuKfMFDQkm5drWAt/qIsXofWJKypKXcWUdgf36QR4f8OUGUfRrK78ooza8SQFBiZnmy/lJ3B5PHwVy1NmCcyj/2vd9bxfaKeKXFAlIzqZJBYEFSR0B/2zQv4jkmlSQwYhQOViGfRue4+kRycyA4Ult+XsYq1+NIVKVkA8QnUDQbvsR3gnZZipLqM8y4vly9+R/SIqleXKlHxLITfa8VJayEqVlclgABbl3g1R4GpMvxJwOZW7uUjkxg8M8cD4fTSEjOUmb122ts4uL94MVsmUpRJKTmeySHSXBdhfXeEJOKiVLClODoFPryfp0F4u4ZhNTUy1TZEtRDWJUElTOCwJ0OjHVvaZtKxPjGGmY6ZRBIcKIIvzPRhCbPzJmFJdmLkD6mCCsTqZhXLXml5WBQdS3MNdhuY9plrlvlKkhQcq0fT/UP/SnRSrlvMUXe+sRyEZlAOzkB+T2eGLHcKT4RmXSoXYkF0vzG7kct4W0liI0nhrM6iKVKSosUvrFeaz+UlrX+sTYhXGasqIA2YPHylkAqAJZ+cO0H3C+GpaZCDNAcpckrtz6AWPMxTmY+JIEuSxVzLlh0Ds3cxHiuJy0S0olErWAxWTmHRho8AJJPtzjnze6MMU7HFzU5VTWWopSkBJsSdczsB01ixiv2YKlJz+K4Nz5X9iC0B8Kq/DnAkOdntf8AxD1hlTMUkkBKwQxCnLejuIrj+1HLogL4XS9lluwjoaqrBlBanIBfQAW6R0VtGmFXFNHJR/SS67HLoB9flAqShWJzjULBElHkQHIzEXJ7DSEvEEqScyVW5Pbt0g3wLxElKRJmOgAnKb3f336RM4720zPDxI4RlIVmCSU6kOdTrvBunpJMq0qSlJLOdSe5NzCxL4zShJzBZW9gRbUvd9gxuPlF+r4vluiZLUkpZPlcIck3c7M46RU6TZRbE0pCSWBUbe+whXqKgSSlRAy5mLDdVg9xziNXFIJMuYkqWCQVIOYE62KXBfp84G4ti1OunzAknOgAC6gXfKXsNDeDRJgrWzQciAQCtru+VwwcjQ2Fu56xDWzvgQpwmzkOXHOzcz7x8q6cMZSS73S3mBe4HfMSxc8u9ESzMl5VuJiCwHYk6Hny7julh+JSlKUVrfKXyqLaC36N0gLVTGHhoV51WA3bUl9g2+sFhNSEKQshQJCgNbh7v2Zx2gRNo5k5RnS0nLJFyBc3uOrBzCnp0Qp1CWMkpLEs5YfsT+94gmADd31AD+mwvHqRlWA5uQ7D+W3iQoQ1s0VpKFbUFKBdiTl2Fi41GseK2epMlAcWG1tLd+vrEtbSBcsuqw0JdkvvftAYrXNYfhFu7cv5vBYNQykKmLFieQ17RqnD/Dcull5p4edMKUCwOVSti4JtrbW+xgf9n3CZmA1CgyUkpR/yT+Lqxs37Qw8QLR5gT4eRIdY1J0yg7Hm17tGX6nP6ghZ4rwBCVASVlSphOVCbvzUSDYQsTU6IKWykjuRqCf0HWGOVKWKq3lcDMQPgQRdA/KT8hAzEAaqd/SSEoQ7BKeWpbdywieHNViKXSef8JAbJlfo5/wCW0G6mvmGnYqzbMUlw3JTawHCJkleRTpBRmPNgTbZhYhouoxRKaWdMlgLewCg5D6qfoO8XupUsNwtdZUokp8wBJI+EOz6gaAdN40qj4NmpTkM0oB0yAt/P3OsDPsbwTxJSqhYdytAfc2UVfp6RpU0lJTooDXt6ReItZpxFwIvJnkqzTEjzA6kdPnaEfxClwXzpJcEF/wB/SN6qZ6QFrLBIBb9oyziXD0z0qm5gmYGIYNYWbtYXgEpWqqoZTn+Hdthaw6mFUs/lduvKCWIq8inKsxOm3MRTo6Mqud4udQ66nnNYgNvzPr+kEVUgUPJz9x+kVlUyQWb1c/znE8pZSoFKjbTba/pCv9B5XMyjKoMQ/wA4kw+kmLyhKLLLBR09Bu17wTw7ARPfxVFNnFwHfk+0P+DYHMRLQqVlygBpZBYjRRJLlKj/AGsO8T8ipFoeC56jmIVmGjggEfQQZkVEyQojKQoG6f5vD/T4whgPMmbp4ZZPsfxJHMX6QG4jwNcxJJZExNwpwHHI6OB7waV7KNXxQsrUcj31CuVuUdC5U0NSlagpCwQdg/0jorB8YpDELM2uvWLMvEUqICmA5iGem+zITUJWJhJJY5QLdQSpjBXDvs8kSVoMwlS0l2UCp+WYDygb3hftX8gyk4WXNSmYpEzIfhDK30U7X5s+ke6vh1MounOGJJzEgK5Fj1e8aXIpQGUpSiwdsykkHoBp0ByiBWNcO/eJkhSlLVLSSpaZhzOPwo1LpfUPC9pfIg0NJVoUlNClRCnCipJKQ/JWW2p0JhlpsGWkDxUlSyWIlJCAuxTd/MrU3NmJtBpeIrcykoEsguVAHygHQC2raW1j5ikta5eeYb6hSAcxHU7J9ezxWgHn4ckSymnJQpAUhKFOoOQHSFA3HIGwL9oV/wD1RQJ8YK8UFwrQltlWZ/7h6gw/0KzLQ0yWFCZYgBj0NrN+sBOKcJzJTMuMpZlM7W9d3aCnKCqxCTNQHQywlnAYvtoGcfwxVpsQUR91SoJABdgylBVsttrl9/eA1djoSMsplKNnZ27dYN8DfZxUVkwTpjy5bu6jlUu/4d26wSHa+K4dmpmJ8NClyw5VkBdAGx5Jdvnyg4OEzuoEAXSdd2s7jTeNHoeGU04V4RZ7EK/xf5xnPGVXPpFky5ICSSlJyuBmvtZ30/ghb9VO7egXHfDSn7ui5UypxzAhIH4S1gSfYdTEfDfCk2smlUtOSVLYKVowD2HvBfg3gdE8eJUTVEqzEpGuZ2Bfo5LdRyh3w3CBTyzLlqLqJLW8rnXk7dNYz58zDZuHqpktTKUpbDNdKUgA+YqewWRo7tqeoiqmSa8pVKVZJdIPPdZf1yvqXMONdRy1JMtiQUnOLh81zmO7nblCdxNNTICS2RS0syfKyRZgBo/6DWOa2rgNVVQmTBIkqyoKiJkznfzX3A0eCFfhiqVvuzqdmCdSfwpdN2dyQ3rFXApBmnw2CCrVRIGv4Ujcs7nrBKrIoVFAWf6gZKXDpAF1c3JcCDfo6T5k5ZTMXOCjOnK3sydurbNBLEuGymQQ60jKM6Wu506FJ7w1YHw9ImJLfGGUpag7bgIB25nePc6nVOmeGs5JaCCm/wAR3Kh+K2g2vF/P8JQ/ZxxZLp5CaaeDLKHyrYkKzH/LdPnGhmuSVBFkqLHV+R+cLczhKTNlCWtQdrMx1J2G8JGL8OqkTTJStYQQ7BRcavodLa8jHRLc2s81qWO06RImB8rB/NYeh5xgXEeNmcChJ8iDc/mP/wBR8zB2YifJIlJqJgQtIzIClEKY6KSdQQHJGr+kLmMUQUkrS3X9/wDEGzTkCcPlrnTEILqSDfdgS57kmGqppJcqUCSSTmJ20AYfMGJuE6LLISQkBS3JVd+noBp6wQxOnCp0lDZkywVrsWsbJvqHCR6QW7QAU+CDInOSlSySdwlOoHVTbQXwHheVNUrxZmUJ0A1Vz10ZvnBIS07hm2bcfq7+8R5UpKSgjPtYl2d9BaI+VAqmll+GlCGDfh+l4lkY3LQnw0gKU7KzBgG7WPrvAI4x/WUFAAD6jc8oiUlKk51jKXKs4N+YDfi3gm6DrSUkmYlHjMoKKiMwOZRfV/wjRhEqqFROVDKloU4TMIUH5Of4IVsFrJ+YBE1JdLEs+V9nAfckwxUdORKAEwoCC7ZlebLd+o93h6WJJyJaSQVJQd05khnuzNHQl188zJilsLncLe1th0j7G2cUdiWA4vLkz8sx8u+Z7HmBtGgS8QpwnM6chs7hzfbc9oVMQ4NVMQqYT590sGhYplqlzloUVOgeUWDHm9nO3SOeWzqtsl8aJWcQplzMsqStSTZJsBzNjfXdoCDiZaRM+8jIrMQhx5SD8IcP5tr6mJFYh41kZzYO12sAX/w8Q1WGqSoKUlJ0LEv3YMye8OaWRSVnKlLQClJa29wxLXv6wYpKVJQFTs5CdAMxbvyP6RTk8TSk5ZecCYpLh0s1yNzcdRFqdUpUQgBS03Ygh1E72uQLxrJhVen1CpxyS05EkXKg1ozviuUSud4k0qRLZgCfKVbltTfRtGhi4txlNNI8iWW4F1OQ9n3Jt6Rk0yeTMmJUqylOS5O9j1sYLN8OHP7J+DlVFR94mAGVKP4tFLawbcB37tG6ypOUZW10I1v02/SF7hCRJlSJUqWWQhAykgjMTcq03MNNmBzAnZt22tvDrO10yTlBzOG0gBi+HfeSmULA3J1fkL8oOzkrVsCBf/F4jyKSpKz8Id2HPtc9omzRCJU4UugnoII8JYIUpy6TyAZvX+EvJWnKtUtQI8xKswLEalRvcfzSDOI06KmSqXMSsPZzYjqC9iNRvGTYrMmTqqVQSlKTTJA8RKdw5JzEBzsG0c84wvBpunmiqAuSJigRLYKBVqrkSOZDHnAwYEKiZ404XIsPyjYn+4wRxKZLleEhRPmV5EJu7DU3+FIHyEea/E2QEy8vizC0pDu1nK1NqEsSdrNGGK0s43hOZaKeT/1SQpahcS0agDRiogdTlMecV4NIUlS1qUQUlYUSSslgyb6B0gA8jDnh2Fop0qd1LWXKjqpX5j12A2tsI9YxKSmUqbMsmW6ze9hYPv8AqSIvLnQ+RTxXFkSskuUo+Kq5uoZBoCTuSS9tWi/XYlIppY8VitRAQFXKj+YjUJG6ucB8JqZtYomclIKsvwp+ADRPMm+vcwGxOQE1c0KUJk5KswYk2IcJA/4liBBxk0NL4dxHKAFgbEF7F9Y9S8KQZsyZLdPinVJN+hd2Gps2sIXC+IrExUuaTmQSZYKT8KrjXU2b06xovDU8qSStQLHVJ1J6dI6Z30i9F37QqCXSSjVBlzQUoSC7sT5gOZZy99IynF6hM5aTJcS5irp5En6uY0X7QKSdVVUiTKlkljmOV8gdyo7ENzNy8CsU4Jl0KqKYC58ZIWkkl33bYndrdIdknY41ZoML8iSEFIbc8rv7t7RcXhp8RLu61JDf2o83L8xMNBQFKyswypbTYkm1t2ihKWPvJSVWCfKkDcfF/wCQ9ozwtLK5Cj5lAl1E66lz+8QSC00kg+ROXTQqLkdyzQ4U+GJORyRoW26W9YFYtPSmjXMHxEqT1LKIHyDws2hnmJeZS2cuVP1uenLaBIqBKYhRN7ynISQzuL6vyi9MrSPILE3zbiK8+kzTQFFwGYXDenpGswzLgfFAkqC5R8WzeY3S4snR3B/xziOqxiZ42dZUk6sCTq+1zo4aKkwpRMGQZQAARzLasbbx7pqHxZv/AFCLAsBz/D0O8LZCx9VWFRfnzXePsXFcNzRZ5vp1vHQ/nPyTQlcVpSgKFw7KHSFfidEufOlTpamAPnAs/IdYEKrc0s2JBFx1j3QT7EM4NiCLj9oi9tJD5w5jlOgEBIQbNZgdtoY8SVIVLzLKf7QLE87c+sZV94Es5CXKvhJt6wUwiVLV5psxWclk5jYACwHQxXG9JvH7LHFNDnnSnGVPihxl0c26wfnoyJN7DQgct/rHnHKRRCvKpS0lKk5A+hHXk56ltIorx2XOOTzeGksbMVnXIH0uwP6QfWKB50t0usmYo7n3+WjdIBzKTNUyQWAWpIvazh/lGjUWDSyg+KkDMSQXJy/263A6vH2m4cp5nxSWRlISVK87mxWlRYBmtFcfRvRzppmRIAS4YdALc/SDGG1KSL+a98t2b+bwl4PUFaTIWrzSlZFWIK/yq13S3zg1TVJpkm7pewd3fS/PbSKZ4arO6EE6dWiedSBsylBxoTZoDU2LnI6RmmHmCySdy8WKfDFrPiKJCiNzr15D2hEHzZ86ctSUnIE9Piez+2jQs1PCRRUKnSiPFUk5VANfW7lgk9YZkFf3oupXhkMwACS2ul3c6mCMyj8iyCNDrta2jlr6cniOU1UuM14UxIzFkVAPjSfKsLBJJLPdmHvppHpVQTUzZ4DS6UCWgD8y7k9ToPaL0ulQmYpYYLW/iLYgLI0YN5bBg7QvY1wpVSjMnywVy1qE1aEkkjKnVtFh72eMJZyjTMHsJ4zlT6kS5qhLUCWBNjYDXck5izCw3g1xdTJmSUozWUrRPmJb4eyQbk9BCHg/BSVJ8aerzzgDlDeUEOAXBcs3IQP4kwGelC/AUVp1bMyvmb9OcOZ4Vh+pMRp6dChKHiFCS5AcAltT1Jv7QtUGCETpigrNMmKMxa7C6joG0F7CJMFwxQp0STmBbzAEfFqSTveL5mAWzHOC7APpqX00e8VJPCVp9GpT5MyloBL7Wvlffl2Jhh4NZlTllCQsuNLHe2uUEQFRNUoHIspSNSP1J/aEyvqp0upNOiYUylMtTMD5rlLjzAEh2cannGkhX8NRq+LpAnyUeOkK8QhZulB8ijlJJaxysHLkQp8e12cOFZghYIIDXBNwejn3hLr0ibNTLlh0yyFLSfhLnMzHcsYMYvjYTKmIEs6EJGUZejagNDt2Cce9aWiuQQghaXByj/3XAt1ER4pKlyss1k5vKjNuyiB67RlOHTgUSzmLsHYtdtehBgtOxxZlf1FqVkSHOtwbHoBziP6o+LRVzRt+UHXuD9IzniaoBWoJFgov7ke0M+M1T04UlYylmbd3LwhVUtsxCiXNwR017RPokCpmXxCSGbfa23ePsqoLhQYkc9+nURWm0MwGys2Yl92Bdr6xZppGTZ73H+Y0sVDVw3JE+auatBI0AAYOzM4gyMDSZhnJOUghki2lvXeAXD/EyZaTKmHKkuzWZ9Q/WPPFnFslcoyZDmwzKuGa7J3iZxtqLR6rxunQtSVLUCDcf6j5GUeCs7E+sdGnwByrp7GyrnbQepi7ReGkZmAJuSC94pTsqlKBHQvEVJhSEsx00tEY017rqeYmemYq8tiEnYP1EHuHAmZPShZ8r784ErOcZVgKHWLFNT5D5VB9gf3h6VNuOUpplkglSRs921aFLhbCUzwlTny5rdSXv9Iu1c+dcrlq0F9fWxvFDgvGPu9VMlFwhR1IbK+/6Q5NuF5DbiNC0pKQPMVIGlkvrY7s/tBWmw9M6QcnxS9Eq8z+8C8dqvDmJmZv6bWUD+Lr+8JlbxGuZMSZailKDYjUk7mFblEmwwoqB9/K8usspe4CVBQJBYat9TDDTLKljOcpAzdB0bncGFPBZqlla17q1g4ahRBbl8PPkXiZzz08GsHxZYqcpSDLUASS7ZjyG4YiHWsqLBBa+oHKM2k0jrlrzMACkJ5evf6Q88NV2YNNUBMZwH/D0jScpy8RZghJoknQkDRm+v7QCx3GSlZkSRZmmKLgtcMizEjc9x2v8TcVyqWWolaSvQJBBIe2Y8gNXMIuFyVUaQVLM+kWSpz/ANSQom6g3xIfUeveP1bkyejjPswyaNwLh9rOFfwbfOOny0ZchUmXmcAEG9rlJsQR/HhfxPiIyGWj+rTqD+Uj1Y6P/NRH1WOyZtO05WcEOiaNQ2jsbKAOu8YcbJGllqagp0rlh3ChmQRq+QlNu7PrHrEsJBlsWIZyCd7MAN9X9usL/BPEiVZ6eYl1JUopmaBQsSl2+MC7a3hhVPTnLIWVfFdbPsANXIgwX1RnrKHJIdmYA37vrAOqmO5Q6VcmDHTaGc4EuanMf6bgllHM12uesTUuBSwUlwTffNYdIJKNUFSELpioeXw0hRLakiyesINHTZJi1TfMtRuTa23yjSOMlkSpcsWzlykBiWHf5QuYZgxWoJUkhBVqbX5P2jW3JiZ+SHSBaJ0wkfH+nLn9YJ1awZYWexYaHYQ9Yjg1NKp5omAFiQNiVN5SDqG1eM8opRCQpZdQHvy72h7pp5mDpCEEWU4fUb6sNR0Lx9VQzEiYjxAEqDE5SS3W1tNI9KxFaUhySHe3TtpA+fiBmqJSQEixcEl++nKHBUxrJ/hiWiYFBwGdmY6trpaPFVOyFIUCoE3SnkL+gbeKRLH4jBWlqmCQ+oyknUtYa9PblD6JEtaGZFhuDY976Fv8R8mViUmwJSSbXBiSulsNTdhu7u7x4OFMXDqYN5j82GnfSHhBRlZnWSB3t6QPqFpBZ3PMadoY0USWZaQrfQ/X9oDY/SoSUlIyvt+sOejVZFUwb9Y6IUSi2kdFYeH/AIklhE9kEHNq20UhMCdS0DeHZn3iec6mfnDNXYIAQgeZRvblGV3j1RFWjynPfa0fJa8sWJPD8xBLoLR9l4ZMIPlLdoWgNxrEp4S6LgbsSQ0G+EUSZokzJgVUTd0J26NvE9HSoCJhmkpCUkgNqeUTcBU0mT5xMCVq15jdhyg+QrQ5+GSJyGmyfKWOVSP2vGe43w9JNQpNOkBKSGSl7lrm+ly0aGmuCxrNV1Yj5wCTgizUKXLQpKSHJXqS8RzvfR8QjCuHlBBAYEXP7CPk6UUXLgjTbtDzQSihLLDHnzj5i2AJnIOx2gstg0mpqLFw97gdf8xeq53iycqT5gDlLsX3ST1/aPtTw3NyeUOoM7b3jhhiwAb5ix0OnWI7h9Fbh3htcxJM5QQCMpGpNzd9NG5wT4jwBVJRiZJnFaXCcilg2OybWIHODS5KifIvKQCTbbdx+sA+LMe8SkEsaou5GrkNpqTpD/l3Tn9E+nxNQTmSAQXzIJsW3/tWOfeLWEUCqgjKlUqU/ndwVdE/R4FUeDTZs0FI8MJUBMdwTuQBzIjSUJy2CRb5W0ieXXUVodWUEuX91yjI03IlIvZQIJO+vzhjlJynKQLDVj3I5hoVl0ip1dTjMwK39UCye9nh3n001K1IGhsCznTmYqRFRTKQZUqCmSLF3L7M0WaWjcJUQNe/UB4HY8VvKRL1CgfDL+ZjbQ+sXq7FpcgJCzlWA5DaW0PK9o0kmovgfjdQpc9CVy/KltLkWYP8zBaWUBABLGxI9WA6Whew/GUKUrN8SySTlPoPrBZUgeZWoUB8VmI7dION9opa4vqkKT4IGYAusvqTtroITVSE6AEXbWGibIzlaj8KQT/h+cLfjAJV5wAr62t3iZbVeBagoz/DIUpITtzJsDz7Q+YNwLmbxLAWYbHUjobwoYBia6WqUSkTJLpUoKuUksCtH94cadeUbthcqX4YKQWIe/1bm8bSbUcqRce4AlqQTKQCvu38PSMprsEnSpqhOBSrbkRt2Mfo0z8pPlzcv5tGbfasjNKExQyrFkLdu4I0IOkVn4TKzjEcRWlLKVezPraCODLnz0MAwBsLvy9BFHhHCFzahC5iXlpuczsW2Gz7+kbLhlHKSHQA/sYzvLOouyE+j4eSSETQUE7vr1vrCtxpw4uTNSVgeG1lDff3jX6unSvLmAtdPrtAbjDDkT6ZaPxM6ehEHHqpY4p9tI6Bs3MklJcEWIjo3ynpkw2jMk5kuTD7g1YjL4i7Zb3hdkMhDFLmG3A+HTMQFL0O0YcuasH8BxmTWg+FfKWLiGiRQJAbKPaM/wAYphRS/FpzkWSxbfuIpnjyeAMygT1DRMy9llN/FsyRLlFCmTmtYB+sC6KgkhaDJlhSbRnmNVU6pUJgmFRFnOnYQxfZ9VzP6iUpfIfjUdz0ieUnqssalTpLXSB84kmTsocBzsCQIoU9LMWBnW3RNv8Ace8SleGkBOp3PKC3rUxWOOpCmmhr67QWRKJAv5doUMRphMSUu7kD57Qew5RzBIUe0Rw5W+qsn0LplAAgkjrFcUhScxYyyLvtBGukpGUqLc4EzcRTOWJcu6Um5b8Q29I15ft9TOwzF6CYoKMoWIyAHkS5c7QkcRYPPSmSoSVZQvM6RYMCb9xpaNbrZglIP5iGHdVoHVmJypcuarOCEpJKfRvd4n41U5M0RVJUUlN3Gp5jr6iLaKlaQ5Q4vZOtv3hXwzFUtlTcA2tzt9IYKeoSUqJOVxs+xiM7XVOsmqmLRlGUhlBQsUkHbqOcNCftTTKUmVVy1pWkHNNSAUq5eXVyNW36RBw1QfeZOY+UklnY6HXpH3iXg/JMlrnK8QAMyUlhd36k/oI0428ZtnSOWXpYnYr9+lmqpXBBYJIKVDmfRxcQNnUk6a6VsCzHcl7kvu8Q0uPmSvwzJAlFWqAyk9f7u0PMlEtSErzJZWhH8tE3eRbgFR4OlISlmB2P0P7wcNEEpCNQ2nePOIYtTSEZ5imGmmpNgkczAtOPKWVeUMLpF+3yiuuHqfQHjPFpVFT2lkrmOhAs7kb+kL9Bgi5pSk3WWLaAHW3QDeLPEiFVSypZAyqBS2iSk6gdf3g7wHjkuonrlLR4c6Sfht5kWAIO7W02IhT93XFXna3K4WSjwUqAVlLm25DH0hlpXCPCBLJ0Isbxar8ssObDnChiHFITNHnATodi3ON5JxZ+nHwiEu6SeUZJjWICuxNVIpX9OUCUpOhWAM3yPyh1quNqcIUZa86m0AOsYtja1yahNQhxNC8+bm/P5iHyvWfYk7afh+HCnlZADlJc2djHJlhJJSrlYnXtyMW8OxZM6SiakulYcd9x7wQSEFIdOscd46vVZcwrFtD7vHmZSBaQTZQ25xMmUEnT+c4ixXMcpQdw4i5OuyoPVcJU8xZWoAE6hvSOgwtQe+u8dGkqQ2n4STnzH4RoIYfETJRewEDU43LQWVMFusL2L48KleRChk+sRIvuoMUxU1k0S02SD8ucepuAS0sbqI1feKc1H3abnQCUEAEnnDHRYUqeMyT5T1ieUs8X1AidJRlZIFttIj4eqVyKpg2SZZXIcjBESZaJ5Qb6x7qZqUB0pA7xEth9VouHTAEZiwEC8UUZkx3ZIFoCcI8VZ1mVNy+VOZydbsA0EJJWpRKzqSbcthG3LuRE6oZiOHzlrRlUEoQrNYsXa3zi1Kw+skPMsoHfciD1LhBJBJGoYH9YkxetJOQGwtEzjZD+SinHEzKeb94dAKWcunpY8+0dwmpCKeWxcMSSeXMmL8nh9U2SsLLpWGykfxoo0uEqlBUtTME5QP50ieXyllomVS4g4wQVlIL5BmbmWZI+ZMZ9OqJqkqYvmJf6/KJsZw+b94X4YzHMzb2H6RYwOhWzTE5Sn/5HcnoIW/Ltpnx8LGFYFM8Qv8DOFGzu7t21aD1RLXKlryutgXLdHeGagwAz1BKAcp5aAOz/AOI9Yph4pZhlF1Brkt8ovvknZHngam8SlkByEqKlFtbk/RhD1gOF5CoKWVgl2LEDYeweM04Zx5EqWEAgKBUln0uTpyh4wfHUS0vNVchx+kb8WXL1f4i4SlzQZiWTMSCx99YC4fQKQkJaBWP8azFzUJBKQsskDS259WiWo4rmA5F+Ujykbvz6CI5ceO7BtEOIKOVNplImpBKnCX2UQyVemrwAwSgnmWom6kEoUQ12tnHIEMW6xHiVYsjxGLFeUA692/mkQ1uLzaRRQS2ijuFAt9GaI5zjTmxQxOQZUwhTl3B9nB94F4fLT4xmN5gWfQ+UBmI7mC2O8UonpcpAUBrzuzwuUWLJzrBYMoHf8ovC48bPFboljfEU5aTK8VZSdb6frCcJygoByokMT/uCVXUlye47xSwlp8/KkAEB3/f1jfbZ2mZBLgqsmGYvMxCVC5A22h+xXBaatlBwArQnft7wvYHwdOly1KSxJJN7XP6QTo6WahXmZP0JH6xn1uivvDHDU+imqp1ETJS0+Ig7pI1HqIZysDK5a+nWB9ViBmLlKR5cpYl99IvYsy0BYYFPxAGCz0kk9BIDekUJZKVKSoM+kepNTYcjpHuruARqLj9ogIzWy/xa72j5FX73JN12VuD0tHReoZ7KDpmE31hdTMInliR2tHR0dHBTQaKYVIlhRJHI3gpQzCmWvKSL7Fo6OiOXtV9BdCp1Am5vE2Jmwjo6OW+tQKgPnnd0fSNWoT5E/wDGPkdGjOvVPOVmNz7mLFHeal7946OjTkk8IFhAScP6x7x0dB+r9CEXDx/+ZUn+4wb4XlAmY4B7h/xR0dHNw/605CPC1hNb/wDpCbxyo/fDfYfSOjo6Z/FnPWdC06Yf+H/jMh0CyUIck2jo6IvjS+hdRMP3+QHLZU/WC3EX/wC0+5QY6Ohc/wCKftdrleWV/wA0/QwC44Ly3OoAv6x8jojj6CrJLs94hl/9cdU363Ivzjo6N4HzFtfU/pHfZ0kGoVH2Oh/+RfW0UiRlTbaPVageHpHR0H0z+wzC0ulT37+sB6OYfv1QHLGQCz2e94+x0L7F8TUp8oghJP8ASV2j7HRj9mU69P8AUV/No6Ojokn/2Q=="/>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5366" name="Picture 6" descr="Vermiculite_insulation_nook n cranny Home Inspections"/>
          <p:cNvPicPr>
            <a:picLocks noChangeAspect="1" noChangeArrowheads="1"/>
          </p:cNvPicPr>
          <p:nvPr/>
        </p:nvPicPr>
        <p:blipFill>
          <a:blip r:embed="rId2" cstate="print"/>
          <a:srcRect/>
          <a:stretch>
            <a:fillRect/>
          </a:stretch>
        </p:blipFill>
        <p:spPr bwMode="auto">
          <a:xfrm>
            <a:off x="6156176" y="2780928"/>
            <a:ext cx="2771800" cy="2082810"/>
          </a:xfrm>
          <a:prstGeom prst="rect">
            <a:avLst/>
          </a:prstGeo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shu.ac.uk/research/meri/sites/shu.ac.uk/files/Figure%203%20cropped.JPG"/>
          <p:cNvPicPr>
            <a:picLocks noChangeAspect="1" noChangeArrowheads="1"/>
          </p:cNvPicPr>
          <p:nvPr/>
        </p:nvPicPr>
        <p:blipFill>
          <a:blip r:embed="rId2" cstate="print"/>
          <a:srcRect/>
          <a:stretch>
            <a:fillRect/>
          </a:stretch>
        </p:blipFill>
        <p:spPr bwMode="auto">
          <a:xfrm>
            <a:off x="4190140" y="3429000"/>
            <a:ext cx="4953860" cy="3429000"/>
          </a:xfrm>
          <a:prstGeom prst="rect">
            <a:avLst/>
          </a:prstGeom>
          <a:noFill/>
        </p:spPr>
      </p:pic>
      <p:sp>
        <p:nvSpPr>
          <p:cNvPr id="3076" name="AutoShape 4" descr="data:image/jpeg;base64,/9j/4AAQSkZJRgABAQAAAQABAAD/2wCEAAkGBhQSERUUEhQUFRUVGBcXFRYYFhQYHBUVHBcYFhgVFxUYHCYeGBokGRgXHy8gIycpLCwsFR4xNTAqNSYrLCkBCQoKDgwOFA8PFCkcFBgpKSkpKSkpKSkpKSkuKSkpKSkpKikpKSktKS8pLCwpKSkpKSk1KSkpKSkpKSopKSkpLv/AABEIALcBEwMBIgACEQEDEQH/xAAcAAABBQEBAQAAAAAAAAAAAAAEAAIDBQYHAQj/xABGEAABAgMFBQQHBgQFAgcAAAABAhEAAyEEBRIxQSJRYXGBBhORsTJCcqHB0fAHFCNSYoIzkqKyFSTC4fFjcxYlNENTg7P/xAAYAQEBAQEBAAAAAAAAAAAAAAAAAQIDBP/EAB0RAQEBAQEAAgMAAAAAAAAAAAABEQIDEjEEEyH/2gAMAwEAAhEDEQA/AM1J+1K2Cyrss5Zmy5gwFR/ipllsYTM1dLp2gfSzi47G9kZNsTLTLvIgqS0+zqRgWHSQoSiSUrD6saQNbbou+8lzF2NQsq1Ls8qTZ1MMalrAmzChyyRiA2C34RpURW352DtlgLzZZKAaTZbqRTI4hVB9oCMKkvz7NLZZJqpYT3oDlBS7zJYZ1IHpOH2kVIzyYnPy11Y0O45/7xrrp+0a0IQJVoe0yqFOJRTNlqHorlTxtJUNCXjVWO03de57m0gItJH4c8JTLVNO5QDoVMG6oVmnDVKQ5egwv8XXLWO6WtC9VIUUkA5gEakRoO3XYGbdgSvvUTZSzhQ+yt2eqSXYb3IyycRjbMWz9I5vmeW+Cjc6n/gbhwh4iNKo9eAfHjw0qiCZaN3jASTZwECzZmqjy/2HxiJU7dXiYDnWz8tTvPw3xUETZzCpwjdqYBm2wmiQw9/+0RFyXJcx6EfXjFQwJ+usFTk/go5n4wxMvz+MSzS6EJAy+LwAUtNYmly/Ix5JRXx8jBMpOfIwDDK80x6BX93widSM+afhDQiv7/gYimt/f8RHsxNF/XqiHqRn7fxh8xGzM+vVEVEZRtDkfMRGpGwrmf7oM7vbHsnzTERR+Gr2j/fAMVL2k8lfCHSUbSuY8hEy0baeSvMQ6zp2l+0P7RABpT+ETwPxj2ejY6D4Q8D8A8j8YfaU7A/b5iAgtKfMecNninUecTz5RUwSCdoZB9eEe22yqSElSSAoghxnWAinJ2FcvimEofHyMPn+gen9yYbNOZ4K8jFEcpOx0+ENQKq9oxLKGx0Hwhkr1vaV5wEK5dTzhROgeZ84UEEWApUNpWE6fNucaO7u3VulbMu2TsIoApWNLZejMekUkiwhYJIzZuQLD5xGuwFOu5j8N4PujnrbYSLIi3KB+82aTNOaZkn7ulR4LlPLJ5hJMP7Q9gbbY5ZmTZaVygHUuWsKSkaFTgEDKrNGOE1SfSFPrX5wT/4imqlmR3q+5cHuyo4cQ1CXYdOe6Altl9zZ2ATpkyYmWMMvESrCnNnP1QbhEBnIIYkdY9lmHkiKIm/KoKG4nyVn4vDVWtqFwdx+eRjydLRmQn65RXz8PEDmT7oAqZa3z8B8YGn2vQ1/SPjARU2RIB8YlRKpFR5MWVZ+EOEqJMESNAQJlw7B9eMSYfrpCUM+v+qA8Snz/wBUey05ft8jDwK9f9UOlCo/b5GAZLRQ/X5oeEUPsq849QM+Y/1RIBsn2FecB4qXn7SPhHgl1/efIxOrX2keQhrbQ9s+RiiJaM/+58YfOGzM6f2Jg1N2TFZIV/EdzSj51aHTLtSAoTJstGI78RyAyHLfBAoH4g9g/wBwiEp/CPtn/wDSD1z7Mku8yYWagCRm+tYj/wAaSkNLkIFX2nXV3fa4xRH3JVMThBOyrIE6p3QXZrkmuolISCXGIgUwgZZwLNv+er1sI3JAEBTBMX6RUrmTAXNnuZAlKC1pWUIJKEK55qzbpFMq99AiWn9uI/1kxa3FZSlFoLZy284qU2YKVQbvFoD2bbZqh6RI3ZD+UUi7vMfhSB/0/lEEmwFsoKvtNJQ/R8T8oX6FDbQMFN48xEU87J5HyiW3Cg9oecQ2n0TyiByMh0+EQyDTqfOJXiCSdkfWsUOCoUQrVWFAaOTbsIAwZbj8xDjbkmhSr3Hfxi0lSBSg00G8wxVjS2Q+gY47G1ObQkUq3EFxT3iBpsqWSSFAV+qGLiZd6d31SBp12J+usWUVgmFOoI4HlpCVb6UziWfdobM+7hFfOshFeH15xtHqrQVGleOg5Q3utTUxIhMPCYqGJlw4JiRKY9CYgbhj1oc0FXfdk2crDJlrmHchKleOEUgAyn66R4Rn1/1RqJ3YG1gDHKwA/mIcU1SlyOrQNM7Pol/xFqUdyABv1qdd0XBRgef+qH2eWVEYQT6OQJ0O6LROEfw5Kea8SznuNM+EeqM9QbEUjcGSPBMMAsm6JmoCKj01BO/TPXdExu9CQy5oyIZI4vmpvKHIuz8yj4mNFcnY4TGWRs6mLiM6pcsejLK8jtEmo4AAaQ6RaZyv4aAn2UgV5sTGzvORZ0bCQAd7PE1kvCyoADnZ4ZmLgwFoss1QBUVV3k72iEXUeEae1WoTJaQlC3D5j9RgH7mvc3MgfGAqU3YNTEqbCkaRZpu5R1HvPkIlTde8non5kQFWmzjQCH93Fqm7kj8x6pHkDBtikWZFZssr3DGQOpoYCvu6zPZ7Sr8qUD+Yn5QNc92JZyzucy2kbSVMkTbHaBKlolJCpYJRtEklwS5q259YzUu45AO2u0LOectA8MKoAyZKRhoUBWGlXALe8PFZ20svdzkI3Sx71Ki2k3fIGUkn2piz/aUwH9ov/rG3S0eaoW/wjE271faEQWr0T9awRbRVHtQPasuo+EZHq4HleiOUTzDn1iGXkOkANOO0YUeTjtGPYo3cm8Jf5k6a8YlFqR+ZOmo4xCmzp3D6VDvuKPyjTzMccjocVgjMeI3CIpg+uphirult6On+mIl3cjd9OYYGTUU6j4RXWiVTp8o0Vm7ETlgMkoBaq1EbvVDq90XVh+ykFu9nL5IDf1zK/wBMaiOchMFWG7pk44ZUtcw7kJUr+0R2e7Ps6sstms6VkazCuaebFke6NNJsiUJw4glI9UFCAP2paNI4vd/2ZW2ZVaESRvmrCT/Il1e6NLd/2Qyg3fWiZMOqZSAkfzrxH3CN1aL6sclwuagEZ0UT4tCu7tbZpxUJJXMws7AAVdteBgiuu3sLZJLd3ZEEj1pxMw+C3HgBF9LsimwhQSn8qQw8MvdFPevbQyfRs7hnCivMZZAb4yVr+2OaCQiUlNWyHxeKOiG5EHNJVxNYrb07NSxLJ7sABjkHLVaKvs12ntNskGYVqBxrSAnglJ0A3+6Jp9iVaJDLWvvAoiWcSg7hzLNa5OObRZUYGZZCtsKWpl/xDP8ACVfQ+bQ2/bJOSDhWt05hy7aiMobQos6lHLNRPqmJo3V13NIKgLRNUhylKQnuySSWqVFh74ulSbJJKkd3aV4SU7U/CCQW9GWkRy+5yO/kk6TpRPRYjeTe0Uo2heoxKPvMUW95TpEiaUy7HILBJdeOYapCqhRI1aLJVqmzLPjsyZUqYgfiITKRtjRaCz01EA34uUpYnImJIVhdOqSAAQ26GHtWmXRJLjIhqHexzi4Mxe1+WhX8VltvA+UUMztEtlMEhi2XL5xuJ8pNslGagALT/FQMn0Wkbj7jGFvu68GJSRT1huNKxkeLvyaVNio24b4EVek0pDrVmOGvCBvW6fGGE7I+tYAldqUVVUrLed8RpX6XNURa9PjCB9LrAbzsKn/y60cZsoeCQfjB0iypKqiKnsVacNinDTvEK/pSIvru2mO+KLSx2JFKRiftAU9tX7KP7X+MdFsNnyjm3bdT22b+wf0JhVZC3q2kdYGnLp1EEXn6SYFmig5xEKYqh5Q1BoI9WKGElH10gBV5mFHrQoDWC+kbla+qd4g2ZbUhOJ3yo/6oEFlTuGunAQ222RIQogBw+n6hGMbOm2vAovkaKoaMGpvzEKXeAVnRwT4KYisV8uyY14QvCMKi+blKcRGdHECIlkguqmFRDtmzs0XDXc5VvmYJjBAwBOE4SXoHdyx0jy8rdOElJEwpUGx4QkVKQrQcY9sCXAT+aUlR6mWPnElnl96F7jOP8oSkeQgA7wlr+7S8a1KmJACySXKihKj/AHe6PexlhwSSVVVPmzVB67CHCRydJ/mgljNlrIzVNU3VKGgyQALSiWn0ZaFJH8hJgiPtNcKZklMxAcKSC28EP4io6RnPs4lFC7YnWWEEdDMY+DRu+z0zvLOuWc5amHsq2h78UV133MJU21TB68pIPNJWx8C3SKiwvO60WizhSKOMSeD5joaRxPthdRlTXZgrP2h8wPcY7Z2QtuJMySc0HGnihVFDoqv7ooe3nZnvpSwkbWaPaGXjl1igL7L5hl3eZgqUTZqubIRSBL87VLUdkBFcVN4L+4gHpBf2dD/ypftz/wC1MUF7SHds8xCI015WRNrkItMtgpQ2wPVWPSTyeo4ERyq/LtMqbkwUXHAsXH1vjffZ/fIRNMhZ2J1EvpMyT4+j4Qd2v7M4wWAfNJOim18usLByawjbR7afOJUTdvr8Y8siCJiUkMUrS76EFm5vDZHpwg2k2XsJ9kPyimtKSk+XERfTfQT7I8orLQgK2dc0/KKPLmvdVnmiYmoyUDkpJzB+tx0jU3xdKJqBOk1QsPy3pI4GkYTIxpOyN/iUrupp/CmHM+orIK5aHhygMled2GWs02SKc6uIqjkOkdX7R9ngQQ1Dru4iOY3jYjKVgVmGrvGhEQQPtdPiYa9Ffuj3XoPOGeqrrAbPswj/ACE075iR/TGluaXRPKM52aH+QVxnfCNXc8vZTyEaRoLCnKOU9rlPbJ/tN4JSI63ZU06Rx/tIp7XPP/UV7i0SqzN4fxByiFYFOcTW0DvK7oiXhcdYgdMQMJ6RKkA0gWcunUR6hbQHsmSMI+tY9iKVMoIUBpETwUJIBcjafqA3QQTbO7VJmEYwQAwLb6mkFjs/IOquhW3uV5wXZ+yElWqyf3+TxGmTuwJVM2sHoqov0XGpD1UztxaK2fJdSgknMjXN2yHlG6FzWSUoFGLvEmuhTR9rUGrNEViuH70srTLQmWk02Q5IqSTmTrWJ11OZtb8/Pr06nPP3XTLtsgBUQaJkpRmXxJCXFamvnDrvspRZ5iiCCVFgQQRshOsc5vK22qzqStFomTEFSe8lrUCkhwHrlp56R0ey9ppE9aEJX3TvilTsKcR9VndC/wBpfhGeOp3Njp7+Pfh38O/t72ek/hKURsiYog02gEpBbkoNXdFfYrX/AJ6UnWZ3xPISlk+9o1NpQmUEyQgJEx/QASxJFcJoXeK+wdkhKtK7T3qlKMoywlSEpwOsKKgp88weBjeOAO47f3NsQg5T3lfuwlaPelv3RpbZIZMzik/GMf2wuK0iUZlnlKXMQpC5eFicSVggivCNpabSFyAvCpJmIBwkMU4g+Eg1BBp0gjn02+fudpkzj6HeBEz/ALawUqPSiv2x0W87NiG/6oY5V2/sryFHLCQrno3vjdfZ1ff3u75eIvMlfgzOOEbCuqMPUGKIrJdok2aclNApU1bbioBx4gnrGBvuYUJUoaMfeHHhHU70lNKmD9Ko5X2rSBJW5YUrXVQ3CApbQMKwpJoWUk7tfH5R1a6LeLbZUzD6Y2Zg/WMz1DHrHIbumBaFS8QKkORUOKlw2dPjGl7AX993tOBZaXOZKnySp9lXQ05ExUAdtOzhl2iXOSNlSxj4LDseoHiOMY+yjaHSO69s7CPu04kZIJ6jI+McSsknbHMQGynp2U+yPKM9eyiFIUCxB+BjSWhOyOQ8ozF+zGUkfXrCIJJzLSJieShuMDgxDd1qCFEH0VKIPvrBVok4Tw0jQ3HZC+hPl/d5h20j8Mn1kj1eY04cor+1XZnvE0opNUn4HgYy1ntCkKC0EhSSCCNCKx0+7LwTbJGMMFikxI0VvHA5jqNIg4tMlEKIIYihG4uYgUjZPXzje9rezTEzUCo9MbwPW5jy5RiVo2D9awGy7My/8iOM1XujXXYig5CMvcKWsUv21nyjW3cn4eUVF1IFI4vfC3nzTvmL/uMdqlZRw+1KdajvUo+JMKsUFtP4pgeYajlBNqT+IqIVp2hyjIjmGg5x6VUPKPZqcuceLGyYBiDSFHoEKA6ZLYEBKmFalFHGjEhqeUSXhaZiUbKyQxyADhncNwzcxYqsSSCEEBRriNKjTLpTjWAZ9vQENL9YETMeIE/pDBt9aRMb1Q2aSZacSmwqUWwku9Hxp0qCz5sYuOzl4pTLUgkGp2TRnLu4FXFOkBye0OGUtExCZgUpSi4BcnNxoaBmNNIqTMSK90xIoTNIY78IctwJjHpx8pjt+P7Ty7nVmxprMoTbRLQMCXWkks+FKTiJJpp5iN2u65C5KZZAWlKQkZOwDDLLllFN2MRZO4xykqKzSYVsVFQDs+QS5ozZb40X3kJqlNNzkc6iHnx8Ji/k+/7u/lmRTSbutFmY2WcopTUSZqRNQOCcVU/tKYOl/aKllS7XImSFMxWApUvmQ2NI6KHGLWRbUrDFPQAl20cnPlE65CJiQlSEH9JLqT00MdHlF3ClC5IVKmoWK7UpeIdW8iImvKZhlkr2gCKBhR/DWMbauyCsfeWWYqSvenZPLEMxwUIin9qLZJHd22V3yaDvJYCJjb2YoWeWGKLq3dnrNbJRClTUBYbQa6KAIjzsb2KVYJy+7nGZImpAKSA6VpJKFYk0yKhkMxBfZ6+rNNQlEqYoHIInJMtZO4PRZ9kmLk2Rt6TwpEUJfpOAjeSDQZMaRzXtVJAkzCQ4CSfAP8I6VfFpCJYUpONiAQSQ9DVxASrus1plsuUQFAuDUNzEEfPN23mhKwtyFO9Rm+Yo8a6fcUwYJiEkomhK5ahUEKAIy+qR0OyfZXdyFFX3YKBYvMmTCBxCAQB1c8orL/v5F3Se7kyEd0guhCit0BWInDtKIAmFJCSzBRyo1F/eVqlzbEZc6bLlTVy8JSuYgELalCXING5xhLH2NHfysBCkFJdQLjExq/EtHPrxv9cyauasglSipRy2lPpu+Uaj7Ke0q/viZJqlSVltxABB4GhB5xUXFqlMG3U8KRkO0GHvEgkig9UqGat1fdG6t0qp5nzjDX7bEIngKUAcIzByc6s0ZVWd2nSYg1epKf7gItrM60FKhUeiXBccxFbMQlZdDF/ykHyhwsvdspLOOAigg0ziz7O32qyzgsVSaLT+ZOo56jiIFmpC0iYn9w4wM0UdgnyUzUBaCClQdJ3j68o5V2y7Pfd1Ykj8NZDD8incp5GpHURsPs6vRTqkKqk7SRqk6kcDR9xbfGnvq4kzpakLDpUGI+I4g1fhEGDuVP8AlJPEqPlGuu9MUqbr7lMuUS+AM++ufhF/YERRZKLIJ3COHLrHbLyXhs8w7kKP9JjipESinmIdaucRqlbXQQQlLk848Wip6QAs2VVPWGzpWyeYiaYNocobPOyOYiCLuYUTPCijscpOEbKQaagnoN0ZS0XKsg/5dllyo96qpJckIFAODxoLNaQN7c8oPl2sAbQ+uMTGnOLbYpstsSFB8yx8Ru98Osl1Tl/+1NJahwpSHahJIrHSk2ljvf68IfKnMr1eFCPEjOGIzfY/s9aJKVmYdpbUagAfSlamsbaxWBQDFQrlQ/QiOzz3LEopkxY8q6wUifmARyBc/IwwFpkqAp9GEm0YS6ks2bKZ9zsQ/URDJWr8pI1YGo6ihhItEs0SMJrQMDSnq18IqLNN5JJYJc8Kmuv1uht8Sv8ALzVMCRLWQGBrhJHOrRFJmKTkg9WFOtYMRNJzUlOpDhx4GA4qbttU4YPu8xSKFLSWAIyPotB1g7SXxYFVSuZK/JPGJIG4LfEjxbhHYUoP/wAh8AYjtKNkuH6CsTBipX2jSLVLEu0BVjWSHKgZkvXKYlmFfWA5xp7PNGGVLQuXNSquNBxJUBkHDhsTa7oqbw7Lypj7LHhAXZfsz93nqI2UqwgsWBGJyW0NBXjFF92otExSUCTMwpQQVkJxYnYJ1zLksN6dTGavG6JXcKlzlSgCG9EpU9a1oTnnQ1jR3tbgky0UAKivmpKhhT4eQjM3ne74E5MfAgKf3loqOUT+x9oUtQkoXNQktiQlSqHInC+hEdF+y77P12bvLTaJZTMOFEkKcEAq21YCKEhgCf1U1iaz3suzzwuWvAlRCV0xJwvXEhwThckMQeNTGt7Q3mpNnmJmpCSUpwzEElCiTQGmKUotQKoagKJERVVbbhnNSWrwjnvajsNalzTMTLJGFm198dG7OXraCKTSRuVte8198aBV7kD8WU43p+UQfNNruCbKO3KWjmkiIPvM1NAtXI1GR0MfTKplmmhiwfRQ+BilvP7OrNNciWjmg4fcKe6KOL3JehSrbbCqitBmztF9Mu0hTaHIxaXz9lZAUJS2fRaX/qT8o0fZm6u8kCVaUgzZdAsH+IjRR/UMjyfWLBT3RcUxBTNRQpLj4jlpHS7vmiakUYtUQBZ7IEjDugiSkpII0ioo74lvOPQe8wRYpcE22UhSnNCSwY5sCcjqwJh8lAGp8PlEUF2nVhsc0/oX5N8Y47MEdZ7a2pP3SYkKBUUilXYqAfzjlFpok8jEqq2UfMx5MIc8/hDLOrL61hzZniflBA0z0jyHnEU31efzh6ztK6QyYapgHR5HjwoDqVns54NxIJMEpktUKoM+HvrGUFrVm5Om0TDkWwir9Bl4RGm0sgQ3pBjvYjPxgyd3YANCWyenR4x1mtrg+kN9QOo+cEotLAUcbiXbk4+qwGls8+WMTyxXMYUlzocThzBsm+kBJKkYOFCSOJc8YyqpqCnZABOpSSw5xHLEwjZGHR0gB+Aevzio1SLwBlgspZUPRBJSNGAfClsomE4hlpGEsxCWCuQU1fERmE37MRsqCz1DjgwHui2k2yaUBRAUMwClIPI6jdBF/YLXKqolauKlKUX3NpnnBEucApSgSQcgcJAP6aP74z8y9EBL90FKqB3ZCTvA1UedYjsN/S1fmQQ7ip0yyoYDUm3qehAf4UbOJET1KLUA5ke7KM9/iUupmLCDRnIFOZbflpDRfCaBLqUSMOicnqpWQb8rwGpQAzhvf7oCvS1JSFhO0WCSE1Lk1B3Fm8RFUq0hVZs/Cn8qFbNMwpb4la5YRwgS2XhJmMJKgAkMyNgpIq2EMRQgtrWAAve0TmBWThT6IWwI4A69Yzk23OoJAVtFgNxJo3WLC3GvpEnKtWG8D/aKS0Xeol8xxA55DWFotJpcFKs9cxGmuS1mdY1WWYSHAQlRYsh8m1Ye4CK6RLRbJIUCEzUBl73FHIzIOb8YBRZ5skYcCinQhy/B/owRq7ruc2MpBmJmSVkJQt2wLJZMtXA5JVv2Tml760NRJoSRQ55gmkczt96zxKKSgkLwhQUFAYH9HiCHfpueAB29tEmZLQqapUvvELAmDGpIDpIM3PAxrqQG5tV1G22RKsxFd9yUmstahA9w9uLLbHBmJkzMRAQVZjTPM8vdlF/MshZwyhvFYCqF9zkUmJEwR6i85CiDWUrjl9dYkmoiKZZwcwDAXFmKZlQpL8xWDVWRqxkP8NAqglPImJ7PbrRLpixJyOlOkUGzFFxlq+88urREvMU0Nd2VM9fhDy3Bxkd3LdDFZ/D4xRle1xpM/wDrHvCowl4BkK5Rve0MorxhKVKONFACckcOkZxXZuYv004QdDGaMVZxlHqV0HXzjWr7Gq9Vgeo+YiptPZaaj1SW4P70vAUOqufwiOYNrpE0yzqS7jUxCs7XQQHseQ5MKA0aLAKUc7q/GChdQSXUgFID/wDMSWZkl3JMSzbU9Bic8gOXKDTxNkkMSUgHMDDnyNYb92lhmQONAfMUjxE0pY0X4+ESJXiLthVnqIg8m2UJBICCN7D46wOlAejDk/wg4g4QmhAc0eoz05ZwGgYGGMMWfCWPKtfANASBeHUh8tpfzyieyzFlTYpgfMJVNAI6mIJ1qTLmbAcKHrA/DTnFrLv5KhhIAoG2SocAzxTRFlu8u6VTwa1E2ZTwypEyrASUpPeqHrPPWABwGp4R4m/pYGHC/lv0ESJvVbgoCQg0bBnxcl/+YJtFSLAiQrFLSsAEErwhRDUcrNW+cWxtQCcaVEtQhmrzV1GcZ+02ohlBKVKLjH6oGVA5ALboCVb1LO0VAKZw5AblBB3aC9wZewqoqQDs0qXPGmW6Oe2W0qZc8qV3iyUoZwBqpXFqADSL2956QRJSo/iKSg5AsS5JbhFDeduC1FtlI2UAZBI3ADWIq+uW9pk8KCkkmWASoBwQXrhFXocoskoLZp19ZuecV/Yy85cuQQJgCypRXodyQeDB+pi7nXukgBOH0sSnwkHLJ4uIATMMpXeIJSoa5dHy6RbzO0VHfC4qCaEjiK+MUduv+zJoopSwySRU8QxpyioRen3mY0uWwAZ3LEvm5yDQG9sd4iah1JLZHd74o71uOXNJI2VB68OsV65k+SMKlKHAHLg8F2GzYvQmuogukFyaVFaQRmLf2bmJGJgpOik/KJbo7U26yN3U1RSPUW6hyBNR0MbdF3zizpoBvFeMDWy5kmkxNfzNhfoAzwBN0/bNKWybbJKDR1pGJPOlR4HnG2u+22a0pxWechY5gtwO7q0cotfZxJfDVt4bwikmXMqUrHKUuWoesklJ/mEB3WdYVJzEQGVHL7p+0y3WZkzQmej9WypvaAY9RG0u37TrHaUss9xMIoJmyH9r0T4jlFVclRfKjZvrublrEfegkh6gAkbgXbyPhCBBLgZgMpwyhUsK6b+MMSsuaggNQZgs5eutDkOsUY+231Nl2qaJaqYsiHFAOsW9k7ULUwmSwXo+fuNffGWmzQq1TfbX5xpLulsx3V+MZQei/bMslLhKgWbKoLUCs4fa1yJaFTFLASmpLF+FBmXjAy5YUok6l/EwfMsJwkBRw7npvyiqrL+vv7wdhATLG8ArVxJ05D3xnTY0mopycfFoKCyCecKZNA0iIDN3j8yv6flCiYqB3++FAWmInkNflDpUtT098MkKg2WpPODSXugcw3lEzDAxDsMnOUeCYwrn0MNlqcDXe+Z8YCFFmJDhSmyZIUacGzEPkWFRISyt4UpCU1zOpPiYsZcwkAMHcMa0gtE0g1oRrQf8wAP+EnD6o3tr/vzgRdgKUl8KQWJVsOODDQNkDx0i4XaEKIr6Xo4izkZtvIEQpnKCmCSQQakULtQOKQRRleCiFAtmch0GbZaw6TeBFHprq/BjB1ssRYvssM3Z86fq3eEU8xJrSvVoKMm20FISAG4U8axPY1DTIUoc+LZRSSioPi8d/LhFpZFKABBSHonNz4fGAs7RYJZbDicipIIwnLPyip/8IyHYlajRiohm0oIv7BeS/ROEABqFh1DV6xOhCHxFKc6+jTkwEEUY7FSNZb6+sB45CIk9mrMlWEoSeTt1LmLu12guQEkVoGekQJm4szXdgA/tDmKApdwWcg4JaHGey/8AUaR7LsKUuAMLhmAApuYQe6mACHPGnnSI50wKoqUoEahQc9ICC1WUKABVRqPixUz6R5d8kSpoMx2oUqSxD72hLQMziHWJ7JYkKLOo0ch284DQzJwAxYn1LZ4d7bofNUpYYEqGmTHr74q5fdooAU6bVSzu2ehgqy3ikEpfkkD4CCA5SSSQS5fdlwMKfYnFQOZg9N1y8feEqxFjnr9aRLMl4jTL60gMrarkSXanx6RVWns84cB+UbebZBh1B3b+sVpRh4B3I+vOAyNmXabL/AmrQPyu6f5FOPdF/d32kqSWtMnPNcpg5ydSFZ03HpBc+VLVn4xV2m5gQ4ZQgq3uGzWO0jGmaO9LlSTRSSTk1D5xfzbsVKlLUFBSUpVx0OvzjmNsuoDNJFacDwgix9oLXI9FfeJ/LM2qc/SHjBFhZHxZFqMWi1tBaWo7knygax/aBIXS0Su7O8B0/wAyQ46iI+0t9SESgZSgozHAqCAAzuxrnlBWKmTHJ5nzhotBAYx6Jj1hpQYiF38KI8EKAt5U9ta8BBEqcRl74UKKovvS1d+USSprDQHSmsKFEU8TlGpNPrxh8u0UqCVaFxTgd8KFASyrI6TMAc61APi0ESrYrLa/SCp3pxoIUKKiaWSVEGr5A+BirtydpsRIPOFCiCWVcgo5JcVyoPponVdiA+IvhffUZ1ZvCFCgFJXiNA4PIQXJQoUBanuhQoocZB1LncCa65mCLMgVKRX1t7U1MKFAOWsKdhlqf9nhTJeWI0GYrChQDptllqDBNTvqPfCk2HZOBg2tfKFCioHlXPT8RRcnSDpFkRL9FPj84UKAlVaASC2RGpzz0bwiebNSrVjvDtChQAM2YpyxBD5kQHaG+njyFAQKkg5R6JADsSPDyjyFBEU0uGIChvgFdgSrKkewoKqrXde8DnFTPugaQoUQRSbEQa5R5MxCjx7CgG4T9NChQoo//9k="/>
          <p:cNvSpPr>
            <a:spLocks noChangeAspect="1" noChangeArrowheads="1"/>
          </p:cNvSpPr>
          <p:nvPr/>
        </p:nvSpPr>
        <p:spPr bwMode="auto">
          <a:xfrm>
            <a:off x="0" y="-841375"/>
            <a:ext cx="2619375" cy="174307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78" name="AutoShape 6" descr="data:image/jpeg;base64,/9j/4AAQSkZJRgABAQAAAQABAAD/2wCEAAkGBhQSERUUEhQUFRUVGBcXFRYYFhQYHBUVHBcYFhgVFxUYHCYeGBokGRgXHy8gIycpLCwsFR4xNTAqNSYrLCkBCQoKDgwOFA8PFCkcFBgpKSkpKSkpKSkpKSkuKSkpKSkpKikpKSktKS8pLCwpKSkpKSk1KSkpKSkpKSopKSkpLv/AABEIALcBEwMBIgACEQEDEQH/xAAcAAABBQEBAQAAAAAAAAAAAAAEAAIDBQYHAQj/xABGEAABAgMFBQQHBgQFAgcAAAABAhEAAyEEBRIxQSJRYXGBBhORsTJCcqHB0fAHFCNSYoIzkqKyFSTC4fFjcxYlNENTg7P/xAAYAQEBAQEBAAAAAAAAAAAAAAAAAQIDBP/EAB0RAQEBAQEAAgMAAAAAAAAAAAABEQIDEjEEEyH/2gAMAwEAAhEDEQA/AM1J+1K2Cyrss5Zmy5gwFR/ipllsYTM1dLp2gfSzi47G9kZNsTLTLvIgqS0+zqRgWHSQoSiSUrD6saQNbbou+8lzF2NQsq1Ls8qTZ1MMalrAmzChyyRiA2C34RpURW352DtlgLzZZKAaTZbqRTI4hVB9oCMKkvz7NLZZJqpYT3oDlBS7zJYZ1IHpOH2kVIzyYnPy11Y0O45/7xrrp+0a0IQJVoe0yqFOJRTNlqHorlTxtJUNCXjVWO03de57m0gItJH4c8JTLVNO5QDoVMG6oVmnDVKQ5egwv8XXLWO6WtC9VIUUkA5gEakRoO3XYGbdgSvvUTZSzhQ+yt2eqSXYb3IyycRjbMWz9I5vmeW+Cjc6n/gbhwh4iNKo9eAfHjw0qiCZaN3jASTZwECzZmqjy/2HxiJU7dXiYDnWz8tTvPw3xUETZzCpwjdqYBm2wmiQw9/+0RFyXJcx6EfXjFQwJ+usFTk/go5n4wxMvz+MSzS6EJAy+LwAUtNYmly/Ix5JRXx8jBMpOfIwDDK80x6BX93widSM+afhDQiv7/gYimt/f8RHsxNF/XqiHqRn7fxh8xGzM+vVEVEZRtDkfMRGpGwrmf7oM7vbHsnzTERR+Gr2j/fAMVL2k8lfCHSUbSuY8hEy0baeSvMQ6zp2l+0P7RABpT+ETwPxj2ejY6D4Q8D8A8j8YfaU7A/b5iAgtKfMecNninUecTz5RUwSCdoZB9eEe22yqSElSSAoghxnWAinJ2FcvimEofHyMPn+gen9yYbNOZ4K8jFEcpOx0+ENQKq9oxLKGx0Hwhkr1vaV5wEK5dTzhROgeZ84UEEWApUNpWE6fNucaO7u3VulbMu2TsIoApWNLZejMekUkiwhYJIzZuQLD5xGuwFOu5j8N4PujnrbYSLIi3KB+82aTNOaZkn7ulR4LlPLJ5hJMP7Q9gbbY5ZmTZaVygHUuWsKSkaFTgEDKrNGOE1SfSFPrX5wT/4imqlmR3q+5cHuyo4cQ1CXYdOe6Altl9zZ2ATpkyYmWMMvESrCnNnP1QbhEBnIIYkdY9lmHkiKIm/KoKG4nyVn4vDVWtqFwdx+eRjydLRmQn65RXz8PEDmT7oAqZa3z8B8YGn2vQ1/SPjARU2RIB8YlRKpFR5MWVZ+EOEqJMESNAQJlw7B9eMSYfrpCUM+v+qA8Snz/wBUey05ft8jDwK9f9UOlCo/b5GAZLRQ/X5oeEUPsq849QM+Y/1RIBsn2FecB4qXn7SPhHgl1/efIxOrX2keQhrbQ9s+RiiJaM/+58YfOGzM6f2Jg1N2TFZIV/EdzSj51aHTLtSAoTJstGI78RyAyHLfBAoH4g9g/wBwiEp/CPtn/wDSD1z7Mku8yYWagCRm+tYj/wAaSkNLkIFX2nXV3fa4xRH3JVMThBOyrIE6p3QXZrkmuolISCXGIgUwgZZwLNv+er1sI3JAEBTBMX6RUrmTAXNnuZAlKC1pWUIJKEK55qzbpFMq99AiWn9uI/1kxa3FZSlFoLZy284qU2YKVQbvFoD2bbZqh6RI3ZD+UUi7vMfhSB/0/lEEmwFsoKvtNJQ/R8T8oX6FDbQMFN48xEU87J5HyiW3Cg9oecQ2n0TyiByMh0+EQyDTqfOJXiCSdkfWsUOCoUQrVWFAaOTbsIAwZbj8xDjbkmhSr3Hfxi0lSBSg00G8wxVjS2Q+gY47G1ObQkUq3EFxT3iBpsqWSSFAV+qGLiZd6d31SBp12J+usWUVgmFOoI4HlpCVb6UziWfdobM+7hFfOshFeH15xtHqrQVGleOg5Q3utTUxIhMPCYqGJlw4JiRKY9CYgbhj1oc0FXfdk2crDJlrmHchKleOEUgAyn66R4Rn1/1RqJ3YG1gDHKwA/mIcU1SlyOrQNM7Pol/xFqUdyABv1qdd0XBRgef+qH2eWVEYQT6OQJ0O6LROEfw5Kea8SznuNM+EeqM9QbEUjcGSPBMMAsm6JmoCKj01BO/TPXdExu9CQy5oyIZI4vmpvKHIuz8yj4mNFcnY4TGWRs6mLiM6pcsejLK8jtEmo4AAaQ6RaZyv4aAn2UgV5sTGzvORZ0bCQAd7PE1kvCyoADnZ4ZmLgwFoss1QBUVV3k72iEXUeEae1WoTJaQlC3D5j9RgH7mvc3MgfGAqU3YNTEqbCkaRZpu5R1HvPkIlTde8non5kQFWmzjQCH93Fqm7kj8x6pHkDBtikWZFZssr3DGQOpoYCvu6zPZ7Sr8qUD+Yn5QNc92JZyzucy2kbSVMkTbHaBKlolJCpYJRtEklwS5q259YzUu45AO2u0LOectA8MKoAyZKRhoUBWGlXALe8PFZ20svdzkI3Sx71Ki2k3fIGUkn2piz/aUwH9ov/rG3S0eaoW/wjE271faEQWr0T9awRbRVHtQPasuo+EZHq4HleiOUTzDn1iGXkOkANOO0YUeTjtGPYo3cm8Jf5k6a8YlFqR+ZOmo4xCmzp3D6VDvuKPyjTzMccjocVgjMeI3CIpg+uphirult6On+mIl3cjd9OYYGTUU6j4RXWiVTp8o0Vm7ETlgMkoBaq1EbvVDq90XVh+ykFu9nL5IDf1zK/wBMaiOchMFWG7pk44ZUtcw7kJUr+0R2e7Ps6sstms6VkazCuaebFke6NNJsiUJw4glI9UFCAP2paNI4vd/2ZW2ZVaESRvmrCT/Il1e6NLd/2Qyg3fWiZMOqZSAkfzrxH3CN1aL6sclwuagEZ0UT4tCu7tbZpxUJJXMws7AAVdteBgiuu3sLZJLd3ZEEj1pxMw+C3HgBF9LsimwhQSn8qQw8MvdFPevbQyfRs7hnCivMZZAb4yVr+2OaCQiUlNWyHxeKOiG5EHNJVxNYrb07NSxLJ7sABjkHLVaKvs12ntNskGYVqBxrSAnglJ0A3+6Jp9iVaJDLWvvAoiWcSg7hzLNa5OObRZUYGZZCtsKWpl/xDP8ACVfQ+bQ2/bJOSDhWt05hy7aiMobQos6lHLNRPqmJo3V13NIKgLRNUhylKQnuySSWqVFh74ulSbJJKkd3aV4SU7U/CCQW9GWkRy+5yO/kk6TpRPRYjeTe0Uo2heoxKPvMUW95TpEiaUy7HILBJdeOYapCqhRI1aLJVqmzLPjsyZUqYgfiITKRtjRaCz01EA34uUpYnImJIVhdOqSAAQ26GHtWmXRJLjIhqHexzi4Mxe1+WhX8VltvA+UUMztEtlMEhi2XL5xuJ8pNslGagALT/FQMn0Wkbj7jGFvu68GJSRT1huNKxkeLvyaVNio24b4EVek0pDrVmOGvCBvW6fGGE7I+tYAldqUVVUrLed8RpX6XNURa9PjCB9LrAbzsKn/y60cZsoeCQfjB0iypKqiKnsVacNinDTvEK/pSIvru2mO+KLSx2JFKRiftAU9tX7KP7X+MdFsNnyjm3bdT22b+wf0JhVZC3q2kdYGnLp1EEXn6SYFmig5xEKYqh5Q1BoI9WKGElH10gBV5mFHrQoDWC+kbla+qd4g2ZbUhOJ3yo/6oEFlTuGunAQ222RIQogBw+n6hGMbOm2vAovkaKoaMGpvzEKXeAVnRwT4KYisV8uyY14QvCMKi+blKcRGdHECIlkguqmFRDtmzs0XDXc5VvmYJjBAwBOE4SXoHdyx0jy8rdOElJEwpUGx4QkVKQrQcY9sCXAT+aUlR6mWPnElnl96F7jOP8oSkeQgA7wlr+7S8a1KmJACySXKihKj/AHe6PexlhwSSVVVPmzVB67CHCRydJ/mgljNlrIzVNU3VKGgyQALSiWn0ZaFJH8hJgiPtNcKZklMxAcKSC28EP4io6RnPs4lFC7YnWWEEdDMY+DRu+z0zvLOuWc5amHsq2h78UV133MJU21TB68pIPNJWx8C3SKiwvO60WizhSKOMSeD5joaRxPthdRlTXZgrP2h8wPcY7Z2QtuJMySc0HGnihVFDoqv7ooe3nZnvpSwkbWaPaGXjl1igL7L5hl3eZgqUTZqubIRSBL87VLUdkBFcVN4L+4gHpBf2dD/ypftz/wC1MUF7SHds8xCI015WRNrkItMtgpQ2wPVWPSTyeo4ERyq/LtMqbkwUXHAsXH1vjffZ/fIRNMhZ2J1EvpMyT4+j4Qd2v7M4wWAfNJOim18usLByawjbR7afOJUTdvr8Y8siCJiUkMUrS76EFm5vDZHpwg2k2XsJ9kPyimtKSk+XERfTfQT7I8orLQgK2dc0/KKPLmvdVnmiYmoyUDkpJzB+tx0jU3xdKJqBOk1QsPy3pI4GkYTIxpOyN/iUrupp/CmHM+orIK5aHhygMled2GWs02SKc6uIqjkOkdX7R9ngQQ1Dru4iOY3jYjKVgVmGrvGhEQQPtdPiYa9Ffuj3XoPOGeqrrAbPswj/ACE075iR/TGluaXRPKM52aH+QVxnfCNXc8vZTyEaRoLCnKOU9rlPbJ/tN4JSI63ZU06Rx/tIp7XPP/UV7i0SqzN4fxByiFYFOcTW0DvK7oiXhcdYgdMQMJ6RKkA0gWcunUR6hbQHsmSMI+tY9iKVMoIUBpETwUJIBcjafqA3QQTbO7VJmEYwQAwLb6mkFjs/IOquhW3uV5wXZ+yElWqyf3+TxGmTuwJVM2sHoqov0XGpD1UztxaK2fJdSgknMjXN2yHlG6FzWSUoFGLvEmuhTR9rUGrNEViuH70srTLQmWk02Q5IqSTmTrWJ11OZtb8/Pr06nPP3XTLtsgBUQaJkpRmXxJCXFamvnDrvspRZ5iiCCVFgQQRshOsc5vK22qzqStFomTEFSe8lrUCkhwHrlp56R0ey9ppE9aEJX3TvilTsKcR9VndC/wBpfhGeOp3Njp7+Pfh38O/t72ek/hKURsiYog02gEpBbkoNXdFfYrX/AJ6UnWZ3xPISlk+9o1NpQmUEyQgJEx/QASxJFcJoXeK+wdkhKtK7T3qlKMoywlSEpwOsKKgp88weBjeOAO47f3NsQg5T3lfuwlaPelv3RpbZIZMzik/GMf2wuK0iUZlnlKXMQpC5eFicSVggivCNpabSFyAvCpJmIBwkMU4g+Eg1BBp0gjn02+fudpkzj6HeBEz/ALawUqPSiv2x0W87NiG/6oY5V2/sryFHLCQrno3vjdfZ1ff3u75eIvMlfgzOOEbCuqMPUGKIrJdok2aclNApU1bbioBx4gnrGBvuYUJUoaMfeHHhHU70lNKmD9Ko5X2rSBJW5YUrXVQ3CApbQMKwpJoWUk7tfH5R1a6LeLbZUzD6Y2Zg/WMz1DHrHIbumBaFS8QKkORUOKlw2dPjGl7AX993tOBZaXOZKnySp9lXQ05ExUAdtOzhl2iXOSNlSxj4LDseoHiOMY+yjaHSO69s7CPu04kZIJ6jI+McSsknbHMQGynp2U+yPKM9eyiFIUCxB+BjSWhOyOQ8ozF+zGUkfXrCIJJzLSJieShuMDgxDd1qCFEH0VKIPvrBVok4Tw0jQ3HZC+hPl/d5h20j8Mn1kj1eY04cor+1XZnvE0opNUn4HgYy1ntCkKC0EhSSCCNCKx0+7LwTbJGMMFikxI0VvHA5jqNIg4tMlEKIIYihG4uYgUjZPXzje9rezTEzUCo9MbwPW5jy5RiVo2D9awGy7My/8iOM1XujXXYig5CMvcKWsUv21nyjW3cn4eUVF1IFI4vfC3nzTvmL/uMdqlZRw+1KdajvUo+JMKsUFtP4pgeYajlBNqT+IqIVp2hyjIjmGg5x6VUPKPZqcuceLGyYBiDSFHoEKA6ZLYEBKmFalFHGjEhqeUSXhaZiUbKyQxyADhncNwzcxYqsSSCEEBRriNKjTLpTjWAZ9vQENL9YETMeIE/pDBt9aRMb1Q2aSZacSmwqUWwku9Hxp0qCz5sYuOzl4pTLUgkGp2TRnLu4FXFOkBye0OGUtExCZgUpSi4BcnNxoaBmNNIqTMSK90xIoTNIY78IctwJjHpx8pjt+P7Ty7nVmxprMoTbRLQMCXWkks+FKTiJJpp5iN2u65C5KZZAWlKQkZOwDDLLllFN2MRZO4xykqKzSYVsVFQDs+QS5ozZb40X3kJqlNNzkc6iHnx8Ji/k+/7u/lmRTSbutFmY2WcopTUSZqRNQOCcVU/tKYOl/aKllS7XImSFMxWApUvmQ2NI6KHGLWRbUrDFPQAl20cnPlE65CJiQlSEH9JLqT00MdHlF3ClC5IVKmoWK7UpeIdW8iImvKZhlkr2gCKBhR/DWMbauyCsfeWWYqSvenZPLEMxwUIin9qLZJHd22V3yaDvJYCJjb2YoWeWGKLq3dnrNbJRClTUBYbQa6KAIjzsb2KVYJy+7nGZImpAKSA6VpJKFYk0yKhkMxBfZ6+rNNQlEqYoHIInJMtZO4PRZ9kmLk2Rt6TwpEUJfpOAjeSDQZMaRzXtVJAkzCQ4CSfAP8I6VfFpCJYUpONiAQSQ9DVxASrus1plsuUQFAuDUNzEEfPN23mhKwtyFO9Rm+Yo8a6fcUwYJiEkomhK5ahUEKAIy+qR0OyfZXdyFFX3YKBYvMmTCBxCAQB1c8orL/v5F3Se7kyEd0guhCit0BWInDtKIAmFJCSzBRyo1F/eVqlzbEZc6bLlTVy8JSuYgELalCXING5xhLH2NHfysBCkFJdQLjExq/EtHPrxv9cyauasglSipRy2lPpu+Uaj7Ke0q/viZJqlSVltxABB4GhB5xUXFqlMG3U8KRkO0GHvEgkig9UqGat1fdG6t0qp5nzjDX7bEIngKUAcIzByc6s0ZVWd2nSYg1epKf7gItrM60FKhUeiXBccxFbMQlZdDF/ykHyhwsvdspLOOAigg0ziz7O32qyzgsVSaLT+ZOo56jiIFmpC0iYn9w4wM0UdgnyUzUBaCClQdJ3j68o5V2y7Pfd1Ykj8NZDD8incp5GpHURsPs6vRTqkKqk7SRqk6kcDR9xbfGnvq4kzpakLDpUGI+I4g1fhEGDuVP8AlJPEqPlGuu9MUqbr7lMuUS+AM++ufhF/YERRZKLIJ3COHLrHbLyXhs8w7kKP9JjipESinmIdaucRqlbXQQQlLk848Wip6QAs2VVPWGzpWyeYiaYNocobPOyOYiCLuYUTPCijscpOEbKQaagnoN0ZS0XKsg/5dllyo96qpJckIFAODxoLNaQN7c8oPl2sAbQ+uMTGnOLbYpstsSFB8yx8Ru98Osl1Tl/+1NJahwpSHahJIrHSk2ljvf68IfKnMr1eFCPEjOGIzfY/s9aJKVmYdpbUagAfSlamsbaxWBQDFQrlQ/QiOzz3LEopkxY8q6wUifmARyBc/IwwFpkqAp9GEm0YS6ks2bKZ9zsQ/URDJWr8pI1YGo6ihhItEs0SMJrQMDSnq18IqLNN5JJYJc8Kmuv1uht8Sv8ALzVMCRLWQGBrhJHOrRFJmKTkg9WFOtYMRNJzUlOpDhx4GA4qbttU4YPu8xSKFLSWAIyPotB1g7SXxYFVSuZK/JPGJIG4LfEjxbhHYUoP/wAh8AYjtKNkuH6CsTBipX2jSLVLEu0BVjWSHKgZkvXKYlmFfWA5xp7PNGGVLQuXNSquNBxJUBkHDhsTa7oqbw7Lypj7LHhAXZfsz93nqI2UqwgsWBGJyW0NBXjFF92otExSUCTMwpQQVkJxYnYJ1zLksN6dTGavG6JXcKlzlSgCG9EpU9a1oTnnQ1jR3tbgky0UAKivmpKhhT4eQjM3ne74E5MfAgKf3loqOUT+x9oUtQkoXNQktiQlSqHInC+hEdF+y77P12bvLTaJZTMOFEkKcEAq21YCKEhgCf1U1iaz3suzzwuWvAlRCV0xJwvXEhwThckMQeNTGt7Q3mpNnmJmpCSUpwzEElCiTQGmKUotQKoagKJERVVbbhnNSWrwjnvajsNalzTMTLJGFm198dG7OXraCKTSRuVte8198aBV7kD8WU43p+UQfNNruCbKO3KWjmkiIPvM1NAtXI1GR0MfTKplmmhiwfRQ+BilvP7OrNNciWjmg4fcKe6KOL3JehSrbbCqitBmztF9Mu0hTaHIxaXz9lZAUJS2fRaX/qT8o0fZm6u8kCVaUgzZdAsH+IjRR/UMjyfWLBT3RcUxBTNRQpLj4jlpHS7vmiakUYtUQBZ7IEjDugiSkpII0ioo74lvOPQe8wRYpcE22UhSnNCSwY5sCcjqwJh8lAGp8PlEUF2nVhsc0/oX5N8Y47MEdZ7a2pP3SYkKBUUilXYqAfzjlFpok8jEqq2UfMx5MIc8/hDLOrL61hzZniflBA0z0jyHnEU31efzh6ztK6QyYapgHR5HjwoDqVns54NxIJMEpktUKoM+HvrGUFrVm5Om0TDkWwir9Bl4RGm0sgQ3pBjvYjPxgyd3YANCWyenR4x1mtrg+kN9QOo+cEotLAUcbiXbk4+qwGls8+WMTyxXMYUlzocThzBsm+kBJKkYOFCSOJc8YyqpqCnZABOpSSw5xHLEwjZGHR0gB+Aevzio1SLwBlgspZUPRBJSNGAfClsomE4hlpGEsxCWCuQU1fERmE37MRsqCz1DjgwHui2k2yaUBRAUMwClIPI6jdBF/YLXKqolauKlKUX3NpnnBEucApSgSQcgcJAP6aP74z8y9EBL90FKqB3ZCTvA1UedYjsN/S1fmQQ7ip0yyoYDUm3qehAf4UbOJET1KLUA5ke7KM9/iUupmLCDRnIFOZbflpDRfCaBLqUSMOicnqpWQb8rwGpQAzhvf7oCvS1JSFhO0WCSE1Lk1B3Fm8RFUq0hVZs/Cn8qFbNMwpb4la5YRwgS2XhJmMJKgAkMyNgpIq2EMRQgtrWAAve0TmBWThT6IWwI4A69Yzk23OoJAVtFgNxJo3WLC3GvpEnKtWG8D/aKS0Xeol8xxA55DWFotJpcFKs9cxGmuS1mdY1WWYSHAQlRYsh8m1Ye4CK6RLRbJIUCEzUBl73FHIzIOb8YBRZ5skYcCinQhy/B/owRq7ruc2MpBmJmSVkJQt2wLJZMtXA5JVv2Tml760NRJoSRQ55gmkczt96zxKKSgkLwhQUFAYH9HiCHfpueAB29tEmZLQqapUvvELAmDGpIDpIM3PAxrqQG5tV1G22RKsxFd9yUmstahA9w9uLLbHBmJkzMRAQVZjTPM8vdlF/MshZwyhvFYCqF9zkUmJEwR6i85CiDWUrjl9dYkmoiKZZwcwDAXFmKZlQpL8xWDVWRqxkP8NAqglPImJ7PbrRLpixJyOlOkUGzFFxlq+88urREvMU0Nd2VM9fhDy3Bxkd3LdDFZ/D4xRle1xpM/wDrHvCowl4BkK5Rve0MorxhKVKONFACckcOkZxXZuYv004QdDGaMVZxlHqV0HXzjWr7Gq9Vgeo+YiptPZaaj1SW4P70vAUOqufwiOYNrpE0yzqS7jUxCs7XQQHseQ5MKA0aLAKUc7q/GChdQSXUgFID/wDMSWZkl3JMSzbU9Bic8gOXKDTxNkkMSUgHMDDnyNYb92lhmQONAfMUjxE0pY0X4+ESJXiLthVnqIg8m2UJBICCN7D46wOlAejDk/wg4g4QmhAc0eoz05ZwGgYGGMMWfCWPKtfANASBeHUh8tpfzyieyzFlTYpgfMJVNAI6mIJ1qTLmbAcKHrA/DTnFrLv5KhhIAoG2SocAzxTRFlu8u6VTwa1E2ZTwypEyrASUpPeqHrPPWABwGp4R4m/pYGHC/lv0ESJvVbgoCQg0bBnxcl/+YJtFSLAiQrFLSsAEErwhRDUcrNW+cWxtQCcaVEtQhmrzV1GcZ+02ohlBKVKLjH6oGVA5ALboCVb1LO0VAKZw5AblBB3aC9wZewqoqQDs0qXPGmW6Oe2W0qZc8qV3iyUoZwBqpXFqADSL2956QRJSo/iKSg5AsS5JbhFDeduC1FtlI2UAZBI3ADWIq+uW9pk8KCkkmWASoBwQXrhFXocoskoLZp19ZuecV/Yy85cuQQJgCypRXodyQeDB+pi7nXukgBOH0sSnwkHLJ4uIATMMpXeIJSoa5dHy6RbzO0VHfC4qCaEjiK+MUduv+zJoopSwySRU8QxpyioRen3mY0uWwAZ3LEvm5yDQG9sd4iah1JLZHd74o71uOXNJI2VB68OsV65k+SMKlKHAHLg8F2GzYvQmuogukFyaVFaQRmLf2bmJGJgpOik/KJbo7U26yN3U1RSPUW6hyBNR0MbdF3zizpoBvFeMDWy5kmkxNfzNhfoAzwBN0/bNKWybbJKDR1pGJPOlR4HnG2u+22a0pxWechY5gtwO7q0cotfZxJfDVt4bwikmXMqUrHKUuWoesklJ/mEB3WdYVJzEQGVHL7p+0y3WZkzQmej9WypvaAY9RG0u37TrHaUss9xMIoJmyH9r0T4jlFVclRfKjZvrublrEfegkh6gAkbgXbyPhCBBLgZgMpwyhUsK6b+MMSsuaggNQZgs5eutDkOsUY+231Nl2qaJaqYsiHFAOsW9k7ULUwmSwXo+fuNffGWmzQq1TfbX5xpLulsx3V+MZQei/bMslLhKgWbKoLUCs4fa1yJaFTFLASmpLF+FBmXjAy5YUok6l/EwfMsJwkBRw7npvyiqrL+vv7wdhATLG8ArVxJ05D3xnTY0mopycfFoKCyCecKZNA0iIDN3j8yv6flCiYqB3++FAWmInkNflDpUtT098MkKg2WpPODSXugcw3lEzDAxDsMnOUeCYwrn0MNlqcDXe+Z8YCFFmJDhSmyZIUacGzEPkWFRISyt4UpCU1zOpPiYsZcwkAMHcMa0gtE0g1oRrQf8wAP+EnD6o3tr/vzgRdgKUl8KQWJVsOODDQNkDx0i4XaEKIr6Xo4izkZtvIEQpnKCmCSQQakULtQOKQRRleCiFAtmch0GbZaw6TeBFHprq/BjB1ssRYvssM3Z86fq3eEU8xJrSvVoKMm20FISAG4U8axPY1DTIUoc+LZRSSioPi8d/LhFpZFKABBSHonNz4fGAs7RYJZbDicipIIwnLPyip/8IyHYlajRiohm0oIv7BeS/ROEABqFh1DV6xOhCHxFKc6+jTkwEEUY7FSNZb6+sB45CIk9mrMlWEoSeTt1LmLu12guQEkVoGekQJm4szXdgA/tDmKApdwWcg4JaHGey/8AUaR7LsKUuAMLhmAApuYQe6mACHPGnnSI50wKoqUoEahQc9ICC1WUKABVRqPixUz6R5d8kSpoMx2oUqSxD72hLQMziHWJ7JYkKLOo0ch284DQzJwAxYn1LZ4d7bofNUpYYEqGmTHr74q5fdooAU6bVSzu2ehgqy3ikEpfkkD4CCA5SSSQS5fdlwMKfYnFQOZg9N1y8feEqxFjnr9aRLMl4jTL60gMrarkSXanx6RVWns84cB+UbebZBh1B3b+sVpRh4B3I+vOAyNmXabL/AmrQPyu6f5FOPdF/d32kqSWtMnPNcpg5ydSFZ03HpBc+VLVn4xV2m5gQ4ZQgq3uGzWO0jGmaO9LlSTRSSTk1D5xfzbsVKlLUFBSUpVx0OvzjmNsuoDNJFacDwgix9oLXI9FfeJ/LM2qc/SHjBFhZHxZFqMWi1tBaWo7knygax/aBIXS0Su7O8B0/wAyQ46iI+0t9SESgZSgozHAqCAAzuxrnlBWKmTHJ5nzhotBAYx6Jj1hpQYiF38KI8EKAt5U9ta8BBEqcRl74UKKovvS1d+USSprDQHSmsKFEU8TlGpNPrxh8u0UqCVaFxTgd8KFASyrI6TMAc61APi0ESrYrLa/SCp3pxoIUKKiaWSVEGr5A+BirtydpsRIPOFCiCWVcgo5JcVyoPponVdiA+IvhffUZ1ZvCFCgFJXiNA4PIQXJQoUBanuhQoocZB1LncCa65mCLMgVKRX1t7U1MKFAOWsKdhlqf9nhTJeWI0GYrChQDptllqDBNTvqPfCk2HZOBg2tfKFCioHlXPT8RRcnSDpFkRL9FPj84UKAlVaASC2RGpzz0bwiebNSrVjvDtChQAM2YpyxBD5kQHaG+njyFAQKkg5R6JADsSPDyjyFBEU0uGIChvgFdgSrKkewoKqrXde8DnFTPugaQoUQRSbEQa5R5MxCjx7CgG4T9NChQoo//9k="/>
          <p:cNvSpPr>
            <a:spLocks noChangeAspect="1" noChangeArrowheads="1"/>
          </p:cNvSpPr>
          <p:nvPr/>
        </p:nvSpPr>
        <p:spPr bwMode="auto">
          <a:xfrm>
            <a:off x="0" y="-841375"/>
            <a:ext cx="2619375" cy="174307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3080" name="Picture 8" descr="http://fmwhelan.com/wp-content/themes/metric/images/fm_workshop002.jpg"/>
          <p:cNvPicPr>
            <a:picLocks noChangeAspect="1" noChangeArrowheads="1"/>
          </p:cNvPicPr>
          <p:nvPr/>
        </p:nvPicPr>
        <p:blipFill>
          <a:blip r:embed="rId3" cstate="print"/>
          <a:srcRect/>
          <a:stretch>
            <a:fillRect/>
          </a:stretch>
        </p:blipFill>
        <p:spPr bwMode="auto">
          <a:xfrm>
            <a:off x="4211960" y="188640"/>
            <a:ext cx="4932040" cy="3171826"/>
          </a:xfrm>
          <a:prstGeom prst="rect">
            <a:avLst/>
          </a:prstGeom>
          <a:noFill/>
        </p:spPr>
      </p:pic>
      <p:sp>
        <p:nvSpPr>
          <p:cNvPr id="6" name="TextBox 5"/>
          <p:cNvSpPr txBox="1"/>
          <p:nvPr/>
        </p:nvSpPr>
        <p:spPr>
          <a:xfrm>
            <a:off x="1331640" y="1412776"/>
            <a:ext cx="2448272" cy="830997"/>
          </a:xfrm>
          <a:prstGeom prst="rect">
            <a:avLst/>
          </a:prstGeom>
          <a:noFill/>
        </p:spPr>
        <p:txBody>
          <a:bodyPr wrap="square" rtlCol="0">
            <a:spAutoFit/>
          </a:bodyPr>
          <a:lstStyle/>
          <a:p>
            <a:r>
              <a:rPr lang="en-GB" sz="2400" dirty="0" smtClean="0"/>
              <a:t>Intumescent Coating</a:t>
            </a:r>
            <a:endParaRPr lang="en-GB" sz="2400" dirty="0"/>
          </a:p>
        </p:txBody>
      </p:sp>
      <p:sp>
        <p:nvSpPr>
          <p:cNvPr id="7" name="TextBox 6"/>
          <p:cNvSpPr txBox="1"/>
          <p:nvPr/>
        </p:nvSpPr>
        <p:spPr>
          <a:xfrm>
            <a:off x="1403648" y="4581128"/>
            <a:ext cx="2448272" cy="1200329"/>
          </a:xfrm>
          <a:prstGeom prst="rect">
            <a:avLst/>
          </a:prstGeom>
          <a:noFill/>
        </p:spPr>
        <p:txBody>
          <a:bodyPr wrap="square" rtlCol="0">
            <a:spAutoFit/>
          </a:bodyPr>
          <a:lstStyle/>
          <a:p>
            <a:r>
              <a:rPr lang="en-GB" sz="2400" dirty="0" smtClean="0"/>
              <a:t>Intumescent Coating under heating</a:t>
            </a:r>
            <a:endParaRPr lang="en-GB" sz="2400"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ire protect.jpg"/>
          <p:cNvPicPr>
            <a:picLocks noChangeAspect="1"/>
          </p:cNvPicPr>
          <p:nvPr/>
        </p:nvPicPr>
        <p:blipFill>
          <a:blip r:embed="rId2" cstate="print"/>
          <a:stretch>
            <a:fillRect/>
          </a:stretch>
        </p:blipFill>
        <p:spPr>
          <a:xfrm>
            <a:off x="1259632" y="114911"/>
            <a:ext cx="7416824" cy="6511884"/>
          </a:xfrm>
          <a:prstGeom prst="rect">
            <a:avLst/>
          </a:prstGeom>
        </p:spPr>
      </p:pic>
      <p:sp>
        <p:nvSpPr>
          <p:cNvPr id="3" name="TextBox 2"/>
          <p:cNvSpPr txBox="1"/>
          <p:nvPr/>
        </p:nvSpPr>
        <p:spPr>
          <a:xfrm>
            <a:off x="1619672" y="6093296"/>
            <a:ext cx="6768752" cy="369332"/>
          </a:xfrm>
          <a:prstGeom prst="rect">
            <a:avLst/>
          </a:prstGeom>
          <a:solidFill>
            <a:schemeClr val="bg1"/>
          </a:solidFill>
        </p:spPr>
        <p:txBody>
          <a:bodyPr wrap="square" rtlCol="0">
            <a:spAutoFit/>
          </a:bodyPr>
          <a:lstStyle/>
          <a:p>
            <a:pPr algn="ctr"/>
            <a:r>
              <a:rPr lang="en-GB" dirty="0" smtClean="0"/>
              <a:t>Structural Steelwork – Typical Fire protection systems</a:t>
            </a:r>
            <a:endParaRPr lang="en-GB"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476672"/>
            <a:ext cx="7488832" cy="4801314"/>
          </a:xfrm>
          <a:prstGeom prst="rect">
            <a:avLst/>
          </a:prstGeom>
          <a:noFill/>
        </p:spPr>
        <p:txBody>
          <a:bodyPr wrap="square" rtlCol="0">
            <a:spAutoFit/>
          </a:bodyPr>
          <a:lstStyle/>
          <a:p>
            <a:r>
              <a:rPr lang="en-GB" dirty="0" smtClean="0"/>
              <a:t>Questions:</a:t>
            </a:r>
          </a:p>
          <a:p>
            <a:endParaRPr lang="en-GB" dirty="0" smtClean="0"/>
          </a:p>
          <a:p>
            <a:pPr marL="342900" indent="-342900">
              <a:buAutoNum type="arabicPeriod"/>
            </a:pPr>
            <a:r>
              <a:rPr lang="en-GB" dirty="0" smtClean="0"/>
              <a:t>State the difference between ferrous and non-ferrous metals.</a:t>
            </a:r>
          </a:p>
          <a:p>
            <a:pPr marL="342900" indent="-342900">
              <a:buAutoNum type="arabicPeriod"/>
            </a:pPr>
            <a:endParaRPr lang="en-GB" dirty="0" smtClean="0">
              <a:solidFill>
                <a:srgbClr val="0070C0"/>
              </a:solidFill>
            </a:endParaRPr>
          </a:p>
          <a:p>
            <a:r>
              <a:rPr lang="en-GB" dirty="0" smtClean="0"/>
              <a:t>2.   State the basic materials in the production of Steel.</a:t>
            </a:r>
          </a:p>
          <a:p>
            <a:endParaRPr lang="en-GB" dirty="0"/>
          </a:p>
          <a:p>
            <a:pPr marL="342900" indent="-342900">
              <a:buAutoNum type="arabicPeriod" startAt="3"/>
            </a:pPr>
            <a:r>
              <a:rPr lang="en-GB" dirty="0" smtClean="0"/>
              <a:t>List four metals that can be described as non-ferrous, and give uses for</a:t>
            </a:r>
          </a:p>
          <a:p>
            <a:r>
              <a:rPr lang="en-GB" dirty="0"/>
              <a:t> </a:t>
            </a:r>
            <a:r>
              <a:rPr lang="en-GB" dirty="0" smtClean="0"/>
              <a:t>     each of them in construction.</a:t>
            </a:r>
          </a:p>
          <a:p>
            <a:pPr marL="342900" indent="-342900">
              <a:buAutoNum type="arabicPeriod"/>
            </a:pPr>
            <a:endParaRPr lang="en-GB" dirty="0" smtClean="0"/>
          </a:p>
          <a:p>
            <a:pPr marL="342900" indent="-342900">
              <a:buAutoNum type="arabicPeriod" startAt="4"/>
            </a:pPr>
            <a:r>
              <a:rPr lang="en-GB" dirty="0" smtClean="0"/>
              <a:t>List five positive aspects of  the use of steel as a construction framing</a:t>
            </a:r>
          </a:p>
          <a:p>
            <a:pPr marL="342900" indent="-342900"/>
            <a:r>
              <a:rPr lang="en-GB" dirty="0" smtClean="0"/>
              <a:t>     material </a:t>
            </a:r>
          </a:p>
          <a:p>
            <a:pPr marL="342900" indent="-342900"/>
            <a:r>
              <a:rPr lang="en-GB" dirty="0" smtClean="0"/>
              <a:t>	</a:t>
            </a:r>
          </a:p>
          <a:p>
            <a:pPr marL="342900" indent="-342900"/>
            <a:r>
              <a:rPr lang="en-GB" dirty="0" smtClean="0"/>
              <a:t>5.	Sketch a simple ‘post and beam’ skeletal steel frame, showing column, beam, decking and slab positions.</a:t>
            </a:r>
          </a:p>
          <a:p>
            <a:pPr marL="342900" indent="-342900"/>
            <a:endParaRPr lang="en-GB" dirty="0" smtClean="0"/>
          </a:p>
          <a:p>
            <a:pPr marL="342900" indent="-342900"/>
            <a:r>
              <a:rPr lang="en-GB" dirty="0" smtClean="0"/>
              <a:t>6. 	What are the four main ways of protecting a steel column from fire? </a:t>
            </a:r>
          </a:p>
          <a:p>
            <a:pPr marL="342900" indent="-342900">
              <a:buAutoNum type="arabicPeriod"/>
            </a:pPr>
            <a:endParaRPr lang="en-GB" dirty="0"/>
          </a:p>
        </p:txBody>
      </p:sp>
      <p:sp>
        <p:nvSpPr>
          <p:cNvPr id="3" name="TextBox 2"/>
          <p:cNvSpPr txBox="1"/>
          <p:nvPr/>
        </p:nvSpPr>
        <p:spPr>
          <a:xfrm>
            <a:off x="6228184" y="6021288"/>
            <a:ext cx="2592288" cy="369332"/>
          </a:xfrm>
          <a:prstGeom prst="rect">
            <a:avLst/>
          </a:prstGeom>
          <a:noFill/>
        </p:spPr>
        <p:txBody>
          <a:bodyPr wrap="square" rtlCol="0">
            <a:spAutoFit/>
          </a:bodyPr>
          <a:lstStyle/>
          <a:p>
            <a:pPr algn="ctr"/>
            <a:r>
              <a:rPr lang="en-GB" dirty="0" smtClean="0"/>
              <a:t>10 minutes</a:t>
            </a:r>
            <a:endParaRPr lang="en-GB" dirty="0"/>
          </a:p>
        </p:txBody>
      </p:sp>
      <p:sp>
        <p:nvSpPr>
          <p:cNvPr id="4" name="TextBox 3"/>
          <p:cNvSpPr txBox="1"/>
          <p:nvPr/>
        </p:nvSpPr>
        <p:spPr>
          <a:xfrm>
            <a:off x="1835696" y="1340768"/>
            <a:ext cx="3168352" cy="276999"/>
          </a:xfrm>
          <a:prstGeom prst="rect">
            <a:avLst/>
          </a:prstGeom>
          <a:noFill/>
        </p:spPr>
        <p:txBody>
          <a:bodyPr wrap="square" rtlCol="0">
            <a:spAutoFit/>
          </a:bodyPr>
          <a:lstStyle/>
          <a:p>
            <a:r>
              <a:rPr lang="en-US" sz="1200" b="1" dirty="0" smtClean="0">
                <a:solidFill>
                  <a:srgbClr val="0070C0"/>
                </a:solidFill>
              </a:rPr>
              <a:t>IRON CONTENT</a:t>
            </a:r>
            <a:endParaRPr lang="en-GB" sz="1200" b="1" dirty="0">
              <a:solidFill>
                <a:srgbClr val="0070C0"/>
              </a:solidFill>
            </a:endParaRPr>
          </a:p>
        </p:txBody>
      </p:sp>
      <p:sp>
        <p:nvSpPr>
          <p:cNvPr id="5" name="TextBox 4"/>
          <p:cNvSpPr txBox="1"/>
          <p:nvPr/>
        </p:nvSpPr>
        <p:spPr>
          <a:xfrm>
            <a:off x="1835696" y="1927865"/>
            <a:ext cx="4464496" cy="276999"/>
          </a:xfrm>
          <a:prstGeom prst="rect">
            <a:avLst/>
          </a:prstGeom>
          <a:noFill/>
        </p:spPr>
        <p:txBody>
          <a:bodyPr wrap="square" rtlCol="0">
            <a:spAutoFit/>
          </a:bodyPr>
          <a:lstStyle/>
          <a:p>
            <a:r>
              <a:rPr lang="en-US" sz="1200" b="1" dirty="0" smtClean="0">
                <a:solidFill>
                  <a:srgbClr val="0070C0"/>
                </a:solidFill>
              </a:rPr>
              <a:t>IRON ORE, LIMESTONE, COKE, RECYCLED STEEL</a:t>
            </a:r>
            <a:endParaRPr lang="en-GB" sz="1200" b="1" dirty="0">
              <a:solidFill>
                <a:srgbClr val="0070C0"/>
              </a:solidFill>
            </a:endParaRPr>
          </a:p>
        </p:txBody>
      </p:sp>
      <p:sp>
        <p:nvSpPr>
          <p:cNvPr id="6" name="TextBox 5"/>
          <p:cNvSpPr txBox="1"/>
          <p:nvPr/>
        </p:nvSpPr>
        <p:spPr>
          <a:xfrm>
            <a:off x="1835696" y="2708920"/>
            <a:ext cx="4464496" cy="276999"/>
          </a:xfrm>
          <a:prstGeom prst="rect">
            <a:avLst/>
          </a:prstGeom>
          <a:noFill/>
        </p:spPr>
        <p:txBody>
          <a:bodyPr wrap="square" rtlCol="0">
            <a:spAutoFit/>
          </a:bodyPr>
          <a:lstStyle/>
          <a:p>
            <a:r>
              <a:rPr lang="en-US" sz="1200" b="1" dirty="0" smtClean="0">
                <a:solidFill>
                  <a:srgbClr val="0070C0"/>
                </a:solidFill>
              </a:rPr>
              <a:t>COPPER, ZINC, BRASS, ALUMINIUM, LEAD, BRONZE</a:t>
            </a:r>
            <a:endParaRPr lang="en-GB" sz="1200" b="1" dirty="0">
              <a:solidFill>
                <a:srgbClr val="0070C0"/>
              </a:solidFill>
            </a:endParaRPr>
          </a:p>
        </p:txBody>
      </p:sp>
      <p:sp>
        <p:nvSpPr>
          <p:cNvPr id="7" name="TextBox 6"/>
          <p:cNvSpPr txBox="1"/>
          <p:nvPr/>
        </p:nvSpPr>
        <p:spPr>
          <a:xfrm>
            <a:off x="1763688" y="4941168"/>
            <a:ext cx="5976664" cy="276999"/>
          </a:xfrm>
          <a:prstGeom prst="rect">
            <a:avLst/>
          </a:prstGeom>
          <a:noFill/>
        </p:spPr>
        <p:txBody>
          <a:bodyPr wrap="square" rtlCol="0">
            <a:spAutoFit/>
          </a:bodyPr>
          <a:lstStyle/>
          <a:p>
            <a:r>
              <a:rPr lang="en-US" sz="1200" b="1" dirty="0" smtClean="0">
                <a:solidFill>
                  <a:srgbClr val="0070C0"/>
                </a:solidFill>
              </a:rPr>
              <a:t>INTUMESCENT PAINT, SPRAY COAT, BOARDING, </a:t>
            </a:r>
            <a:r>
              <a:rPr lang="en-US" sz="1200" b="1" dirty="0" smtClean="0">
                <a:solidFill>
                  <a:srgbClr val="0070C0"/>
                </a:solidFill>
              </a:rPr>
              <a:t>FILLING</a:t>
            </a:r>
            <a:endParaRPr lang="en-GB" sz="1200" b="1" dirty="0">
              <a:solidFill>
                <a:srgbClr val="0070C0"/>
              </a:solidFill>
            </a:endParaRPr>
          </a:p>
        </p:txBody>
      </p:sp>
      <p:sp>
        <p:nvSpPr>
          <p:cNvPr id="8" name="TextBox 7"/>
          <p:cNvSpPr txBox="1"/>
          <p:nvPr/>
        </p:nvSpPr>
        <p:spPr>
          <a:xfrm>
            <a:off x="1835696" y="3501008"/>
            <a:ext cx="7128792" cy="276999"/>
          </a:xfrm>
          <a:prstGeom prst="rect">
            <a:avLst/>
          </a:prstGeom>
          <a:noFill/>
        </p:spPr>
        <p:txBody>
          <a:bodyPr wrap="square" rtlCol="0">
            <a:spAutoFit/>
          </a:bodyPr>
          <a:lstStyle/>
          <a:p>
            <a:r>
              <a:rPr lang="en-US" sz="1200" b="1" dirty="0" smtClean="0">
                <a:solidFill>
                  <a:srgbClr val="0070C0"/>
                </a:solidFill>
              </a:rPr>
              <a:t>ADAPTABILITY, RECYCLING, EASE OF BUILD, EASE OF DEMOLITION, OPEN SPACE </a:t>
            </a:r>
            <a:endParaRPr lang="en-GB" sz="1200"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4057</TotalTime>
  <Words>2623</Words>
  <Application>Microsoft Office PowerPoint</Application>
  <PresentationFormat>On-screen Show (4:3)</PresentationFormat>
  <Paragraphs>562</Paragraphs>
  <Slides>64</Slides>
  <Notes>1</Notes>
  <HiddenSlides>15</HiddenSlides>
  <MMClips>0</MMClips>
  <ScaleCrop>false</ScaleCrop>
  <HeadingPairs>
    <vt:vector size="4" baseType="variant">
      <vt:variant>
        <vt:lpstr>Theme</vt:lpstr>
      </vt:variant>
      <vt:variant>
        <vt:i4>1</vt:i4>
      </vt:variant>
      <vt:variant>
        <vt:lpstr>Slide Titles</vt:lpstr>
      </vt:variant>
      <vt:variant>
        <vt:i4>64</vt:i4>
      </vt:variant>
    </vt:vector>
  </HeadingPairs>
  <TitlesOfParts>
    <vt:vector size="65" baseType="lpstr">
      <vt:lpstr>Solstice</vt:lpstr>
      <vt:lpstr> </vt:lpstr>
      <vt:lpstr>Classification of Metals</vt:lpstr>
      <vt:lpstr>Classification of Metals</vt:lpstr>
      <vt:lpstr>Classification of Metals</vt:lpstr>
      <vt:lpstr>Ferrous Metals</vt:lpstr>
      <vt:lpstr>Steel</vt:lpstr>
      <vt:lpstr>Types of Steel:  (According to varying Carbon Content)</vt:lpstr>
      <vt:lpstr>Slide 8</vt:lpstr>
      <vt:lpstr>Slide 9</vt:lpstr>
      <vt:lpstr>Steel production</vt:lpstr>
      <vt:lpstr>Steel production</vt:lpstr>
      <vt:lpstr>Steel production</vt:lpstr>
      <vt:lpstr>Steel production</vt:lpstr>
      <vt:lpstr>Slide 14</vt:lpstr>
      <vt:lpstr>Slide 15</vt:lpstr>
      <vt:lpstr>Stress Strain relationship </vt:lpstr>
      <vt:lpstr>Slide 17</vt:lpstr>
      <vt:lpstr>Stress Strain relationship </vt:lpstr>
      <vt:lpstr>Tensile Testing </vt:lpstr>
      <vt:lpstr>Stress Strain relationship </vt:lpstr>
      <vt:lpstr>Slide 21</vt:lpstr>
      <vt:lpstr>Slide 22</vt:lpstr>
      <vt:lpstr>Slide 23</vt:lpstr>
      <vt:lpstr>Slide 24</vt:lpstr>
      <vt:lpstr>Slide 25</vt:lpstr>
      <vt:lpstr>Slide 26</vt:lpstr>
      <vt:lpstr>Slide 27</vt:lpstr>
      <vt:lpstr>Slide 28</vt:lpstr>
      <vt:lpstr>Slide 29</vt:lpstr>
      <vt:lpstr>Mild Steel as a material </vt:lpstr>
      <vt:lpstr>Mild Steel : Uses ?</vt:lpstr>
      <vt:lpstr>High Carbon Steel as a material </vt:lpstr>
      <vt:lpstr>High Carbon Steel : Uses ?</vt:lpstr>
      <vt:lpstr>   Advantages of Steel Frame Construction: ??         </vt:lpstr>
      <vt:lpstr>Slide 35</vt:lpstr>
      <vt:lpstr>Properties of a structural steel frame:</vt:lpstr>
      <vt:lpstr>Properties of a structural steel frame</vt:lpstr>
      <vt:lpstr>Properties of a structural steel frame</vt:lpstr>
      <vt:lpstr>Properties of a structural steel frame</vt:lpstr>
      <vt:lpstr>Slide 40</vt:lpstr>
      <vt:lpstr>Basic System - Post &amp; Beam (skeleton frame) </vt:lpstr>
      <vt:lpstr>Slide 42</vt:lpstr>
      <vt:lpstr>Steel Decking:  </vt:lpstr>
      <vt:lpstr>Slide 44</vt:lpstr>
      <vt:lpstr>STEEL frames are unstable </vt:lpstr>
      <vt:lpstr>Slide 46</vt:lpstr>
      <vt:lpstr>Slide 47</vt:lpstr>
      <vt:lpstr>STEEL </vt:lpstr>
      <vt:lpstr>Structural steel sections</vt:lpstr>
      <vt:lpstr>    Basic Structural Steel Shapes (Hot-rolled):  </vt:lpstr>
      <vt:lpstr>Basic Structural Steel Shapes (Hot-rolled):  </vt:lpstr>
      <vt:lpstr>Basic Structural Steel Shapes (Hot-rolled):  </vt:lpstr>
      <vt:lpstr>Basic Structural Steel Shapes (Hot-rolled):  </vt:lpstr>
      <vt:lpstr>Basic Structural Steel Shapes (Hot-rolled):  </vt:lpstr>
      <vt:lpstr>Basic Structural Steel Shapes (Hot-rolled):  </vt:lpstr>
      <vt:lpstr>Slide 56</vt:lpstr>
      <vt:lpstr>Connecting the Frame </vt:lpstr>
      <vt:lpstr>2. Welding</vt:lpstr>
      <vt:lpstr>Connections:  </vt:lpstr>
      <vt:lpstr>Fire Protection:</vt:lpstr>
      <vt:lpstr>Slide 61</vt:lpstr>
      <vt:lpstr>Slide 62</vt:lpstr>
      <vt:lpstr>Slide 63</vt:lpstr>
      <vt:lpstr>Slide 64</vt:lpstr>
    </vt:vector>
  </TitlesOfParts>
  <Company>SMU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FADE</dc:creator>
  <cp:lastModifiedBy>Guest</cp:lastModifiedBy>
  <cp:revision>309</cp:revision>
  <cp:lastPrinted>2017-11-08T14:48:06Z</cp:lastPrinted>
  <dcterms:created xsi:type="dcterms:W3CDTF">2011-11-14T08:53:55Z</dcterms:created>
  <dcterms:modified xsi:type="dcterms:W3CDTF">2018-11-25T17:29:27Z</dcterms:modified>
</cp:coreProperties>
</file>